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media/image6.jpg" ContentType="image/jpg"/>
  <Override PartName="/ppt/media/image7.jpg" ContentType="image/jp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78" r:id="rId3"/>
    <p:sldMasterId id="2147483684" r:id="rId4"/>
    <p:sldMasterId id="2147483696" r:id="rId5"/>
    <p:sldMasterId id="2147483703" r:id="rId6"/>
  </p:sldMasterIdLst>
  <p:notesMasterIdLst>
    <p:notesMasterId r:id="rId68"/>
  </p:notesMasterIdLst>
  <p:sldIdLst>
    <p:sldId id="516" r:id="rId7"/>
    <p:sldId id="517" r:id="rId8"/>
    <p:sldId id="518" r:id="rId9"/>
    <p:sldId id="519" r:id="rId10"/>
    <p:sldId id="520" r:id="rId11"/>
    <p:sldId id="521" r:id="rId12"/>
    <p:sldId id="522" r:id="rId13"/>
    <p:sldId id="523" r:id="rId14"/>
    <p:sldId id="524" r:id="rId15"/>
    <p:sldId id="525" r:id="rId16"/>
    <p:sldId id="526" r:id="rId17"/>
    <p:sldId id="527" r:id="rId18"/>
    <p:sldId id="528" r:id="rId19"/>
    <p:sldId id="529" r:id="rId20"/>
    <p:sldId id="530" r:id="rId21"/>
    <p:sldId id="531" r:id="rId22"/>
    <p:sldId id="532" r:id="rId23"/>
    <p:sldId id="533" r:id="rId24"/>
    <p:sldId id="534" r:id="rId25"/>
    <p:sldId id="535" r:id="rId26"/>
    <p:sldId id="536" r:id="rId27"/>
    <p:sldId id="537" r:id="rId28"/>
    <p:sldId id="538" r:id="rId29"/>
    <p:sldId id="539" r:id="rId30"/>
    <p:sldId id="477" r:id="rId31"/>
    <p:sldId id="478" r:id="rId32"/>
    <p:sldId id="479" r:id="rId33"/>
    <p:sldId id="480" r:id="rId34"/>
    <p:sldId id="481" r:id="rId35"/>
    <p:sldId id="515" r:id="rId36"/>
    <p:sldId id="483" r:id="rId37"/>
    <p:sldId id="319" r:id="rId38"/>
    <p:sldId id="283" r:id="rId39"/>
    <p:sldId id="284" r:id="rId40"/>
    <p:sldId id="487" r:id="rId41"/>
    <p:sldId id="488" r:id="rId42"/>
    <p:sldId id="489" r:id="rId43"/>
    <p:sldId id="288" r:id="rId44"/>
    <p:sldId id="543" r:id="rId45"/>
    <p:sldId id="492" r:id="rId46"/>
    <p:sldId id="540" r:id="rId47"/>
    <p:sldId id="494" r:id="rId48"/>
    <p:sldId id="495" r:id="rId49"/>
    <p:sldId id="496" r:id="rId50"/>
    <p:sldId id="497" r:id="rId51"/>
    <p:sldId id="498" r:id="rId52"/>
    <p:sldId id="499" r:id="rId53"/>
    <p:sldId id="500" r:id="rId54"/>
    <p:sldId id="501" r:id="rId55"/>
    <p:sldId id="502" r:id="rId56"/>
    <p:sldId id="503" r:id="rId57"/>
    <p:sldId id="504" r:id="rId58"/>
    <p:sldId id="505" r:id="rId59"/>
    <p:sldId id="506" r:id="rId60"/>
    <p:sldId id="507" r:id="rId61"/>
    <p:sldId id="508" r:id="rId62"/>
    <p:sldId id="509" r:id="rId63"/>
    <p:sldId id="510" r:id="rId64"/>
    <p:sldId id="511" r:id="rId65"/>
    <p:sldId id="512" r:id="rId66"/>
    <p:sldId id="513" r:id="rId67"/>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55E68D-DA17-43E1-E496-6BBC4C07E520}" name="Sara Hennessy" initials="SH" userId="S::sch30@cam.ac.uk::995640b1-458a-4726-8369-8a206e502323" providerId="AD"/>
  <p188:author id="{8C4C9AEC-8B9E-52A3-D755-B81F50AF1A73}" name="Maria McElroy" initials="MM" userId="S::mlm50@hughes.cam.ac.uk::2e9369e1-284e-49fd-9da9-c8e44615391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00D"/>
    <a:srgbClr val="0A33C3"/>
    <a:srgbClr val="1743C2"/>
    <a:srgbClr val="FECF00"/>
    <a:srgbClr val="E26B68"/>
    <a:srgbClr val="D9F1F6"/>
    <a:srgbClr val="2791A6"/>
    <a:srgbClr val="E13DCD"/>
    <a:srgbClr val="E9F1F5"/>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372" autoAdjust="0"/>
    <p:restoredTop sz="93276" autoAdjust="0"/>
  </p:normalViewPr>
  <p:slideViewPr>
    <p:cSldViewPr>
      <p:cViewPr varScale="1">
        <p:scale>
          <a:sx n="98" d="100"/>
          <a:sy n="98" d="100"/>
        </p:scale>
        <p:origin x="888" y="200"/>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8" d="100"/>
        <a:sy n="108" d="100"/>
      </p:scale>
      <p:origin x="0" y="0"/>
    </p:cViewPr>
  </p:sorterViewPr>
  <p:notesViewPr>
    <p:cSldViewPr>
      <p:cViewPr varScale="1">
        <p:scale>
          <a:sx n="97" d="100"/>
          <a:sy n="97" d="100"/>
        </p:scale>
        <p:origin x="1416"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microsoft.com/office/2018/10/relationships/authors" Target="author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modSld">
      <pc:chgData name="Sara Hennessy" userId="995640b1-458a-4726-8369-8a206e502323" providerId="ADAL" clId="{0F9D1C13-32B3-5690-B692-8F1B06A818E0}" dt="2026-04-18T17:40:03.781" v="0" actId="948"/>
      <pc:docMkLst>
        <pc:docMk/>
      </pc:docMkLst>
      <pc:sldChg chg="modSp mod">
        <pc:chgData name="Sara Hennessy" userId="995640b1-458a-4726-8369-8a206e502323" providerId="ADAL" clId="{0F9D1C13-32B3-5690-B692-8F1B06A818E0}" dt="2026-04-18T17:40:03.781" v="0" actId="948"/>
        <pc:sldMkLst>
          <pc:docMk/>
          <pc:sldMk cId="197422409" sldId="540"/>
        </pc:sldMkLst>
        <pc:spChg chg="mod">
          <ac:chgData name="Sara Hennessy" userId="995640b1-458a-4726-8369-8a206e502323" providerId="ADAL" clId="{0F9D1C13-32B3-5690-B692-8F1B06A818E0}" dt="2026-04-18T17:40:03.781" v="0" actId="948"/>
          <ac:spMkLst>
            <pc:docMk/>
            <pc:sldMk cId="197422409" sldId="540"/>
            <ac:spMk id="8" creationId="{DF41F3A5-AE20-C845-9C88-EE80601281E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pPr algn="l"/>
          <a:r>
            <a:rPr kumimoji="1"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私は自分の実践に焦点を当てたいです。
私がやりたいことは・・・</a:t>
          </a:r>
          <a:endParaRPr lang="en-GB" dirty="0">
            <a:latin typeface="UD デジタル 教科書体 NK-R" panose="02020400000000000000" pitchFamily="18" charset="-128"/>
            <a:ea typeface="UD デジタル 教科書体 NK-R" panose="02020400000000000000" pitchFamily="18" charset="-128"/>
          </a:endParaRPr>
        </a:p>
      </dgm:t>
    </dgm:pt>
    <dgm:pt modelId="{8EEC9DF2-698D-402A-8219-D5755A078EB4}" type="parTrans" cxnId="{332BF793-34DD-4B39-968E-ADAA74BB4084}">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61E80654-A1FC-43FC-BBA7-F913D5B2E4CE}" type="sibTrans" cxnId="{332BF793-34DD-4B39-968E-ADAA74BB4084}">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0EF9529A-7D1E-49BF-B35E-1D38B21B9721}">
      <dgm:prSet phldrT="[Text]"/>
      <dgm:spPr/>
      <dgm:t>
        <a:bodyPr anchor="t"/>
        <a:lstStyle/>
        <a:p>
          <a:pPr algn="l"/>
          <a:r>
            <a:rPr lang="ja-JP" altLang="en-US" dirty="0">
              <a:latin typeface="UD デジタル 教科書体 NK-R" panose="02020400000000000000" pitchFamily="18" charset="-128"/>
              <a:ea typeface="UD デジタル 教科書体 NK-R" panose="02020400000000000000" pitchFamily="18" charset="-128"/>
            </a:rPr>
            <a:t>学習者が互いの考えに質問する方法を見つけます。</a:t>
          </a:r>
          <a:endParaRPr lang="en-GB" dirty="0">
            <a:latin typeface="UD デジタル 教科書体 NK-R" panose="02020400000000000000" pitchFamily="18" charset="-128"/>
            <a:ea typeface="UD デジタル 教科書体 NK-R" panose="02020400000000000000" pitchFamily="18" charset="-128"/>
          </a:endParaRPr>
        </a:p>
      </dgm:t>
    </dgm:pt>
    <dgm:pt modelId="{3BE6EFF3-16EE-49EC-B74C-F0FF3B773791}" type="parTrans" cxnId="{C3A68D73-2EF5-4B65-B14E-A9A28DF6064E}">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ADC53E0E-250A-4CE0-BA1D-5407F65AD4D3}" type="sibTrans" cxnId="{C3A68D73-2EF5-4B65-B14E-A9A28DF6064E}">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4EA3A2B7-A9F3-419B-8AF1-5EA9EA41713A}">
      <dgm:prSet phldrT="[Text]"/>
      <dgm:spPr/>
      <dgm:t>
        <a:bodyPr anchor="t"/>
        <a:lstStyle/>
        <a:p>
          <a:pPr algn="l"/>
          <a:r>
            <a:rPr lang="ja-JP" altLang="en-US" spc="-45" dirty="0">
              <a:solidFill>
                <a:srgbClr val="454744"/>
              </a:solidFill>
              <a:latin typeface="UD デジタル 教科書体 NK-R" panose="02020400000000000000" pitchFamily="18" charset="-128"/>
              <a:ea typeface="UD デジタル 教科書体 NK-R" panose="02020400000000000000" pitchFamily="18" charset="-128"/>
              <a:cs typeface="Arial"/>
            </a:rPr>
            <a:t>学習者がお互いの考えを積み上げる方法を促します。</a:t>
          </a:r>
          <a:endParaRPr lang="en-GB" dirty="0">
            <a:latin typeface="UD デジタル 教科書体 NK-R" panose="02020400000000000000" pitchFamily="18" charset="-128"/>
            <a:ea typeface="UD デジタル 教科書体 NK-R" panose="02020400000000000000" pitchFamily="18" charset="-128"/>
          </a:endParaRPr>
        </a:p>
      </dgm:t>
    </dgm:pt>
    <dgm:pt modelId="{6ECA2432-018C-4C89-8553-6FC214D1A4B2}" type="parTrans" cxnId="{C0214D67-4720-4412-A54D-25F8A6CCF6D4}">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FB78A00E-9CF9-42F6-BEEC-57DB0FE8CB68}" type="sibTrans" cxnId="{C0214D67-4720-4412-A54D-25F8A6CCF6D4}">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978EFC1B-40B6-4DAB-A549-49665233685D}">
      <dgm:prSet phldrT="[Text]"/>
      <dgm:spPr/>
      <dgm:t>
        <a:bodyPr anchor="t"/>
        <a:lstStyle/>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私にではなく、生徒にお互いに返答する機会をどの程度与えていますか？</a:t>
          </a:r>
          <a:endParaRPr lang="en-GB" dirty="0">
            <a:latin typeface="UD デジタル 教科書体 NK-R" panose="02020400000000000000" pitchFamily="18" charset="-128"/>
            <a:ea typeface="UD デジタル 教科書体 NK-R" panose="02020400000000000000" pitchFamily="18" charset="-128"/>
          </a:endParaRPr>
        </a:p>
      </dgm:t>
    </dgm:pt>
    <dgm:pt modelId="{CEBF41E6-2327-419F-9E6C-58D7BB9D3382}" type="parTrans" cxnId="{DE5EEDC0-CEC3-4BB4-8685-B3AD44EEF4EB}">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B4C50E85-751F-4CAF-9132-D228A3054AC0}" type="sibTrans" cxnId="{DE5EEDC0-CEC3-4BB4-8685-B3AD44EEF4EB}">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2CBC7DC3-EAC7-4006-96CB-A5D4046DADE7}">
      <dgm:prSet phldrT="[Text]"/>
      <dgm:spPr/>
      <dgm:t>
        <a:bodyPr anchor="t"/>
        <a:lstStyle/>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一連の学習の中で、どのように学習者がつながりを持つことができるかを考えます。</a:t>
          </a:r>
          <a:endParaRPr lang="en-GB" dirty="0">
            <a:latin typeface="UD デジタル 教科書体 NK-R" panose="02020400000000000000" pitchFamily="18" charset="-128"/>
            <a:ea typeface="UD デジタル 教科書体 NK-R" panose="02020400000000000000" pitchFamily="18" charset="-128"/>
          </a:endParaRPr>
        </a:p>
      </dgm:t>
    </dgm:pt>
    <dgm:pt modelId="{02975EFF-F6A4-49A7-A77F-CB86E1CAE7FF}" type="parTrans" cxnId="{CAAAEED3-D43B-402A-A53A-E998E6F32F81}">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4E77197E-981F-4200-B6B4-41D2B8713311}" type="sibTrans" cxnId="{CAAAEED3-D43B-402A-A53A-E998E6F32F81}">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71F725E2-B8D0-4540-8D18-92FDEFDF672E}">
      <dgm:prSet phldrT="[Text]"/>
      <dgm:spPr/>
      <dgm:t>
        <a:bodyPr anchor="t"/>
        <a:lstStyle/>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私は、個人・社会・健康・経済の教育（</a:t>
          </a:r>
          <a:r>
            <a:rPr lang="en-US" altLang="ja-JP" spc="-60" dirty="0">
              <a:solidFill>
                <a:srgbClr val="46474A"/>
              </a:solidFill>
              <a:latin typeface="UD デジタル 教科書体 NK-R" panose="02020400000000000000" pitchFamily="18" charset="-128"/>
              <a:ea typeface="UD デジタル 教科書体 NK-R" panose="02020400000000000000" pitchFamily="18" charset="-128"/>
              <a:cs typeface="Arial"/>
            </a:rPr>
            <a:t>PSHE</a:t>
          </a:r>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）において、生徒が教室の外で体験したことを共有する機会をどの程度設けていますか？</a:t>
          </a:r>
          <a:endParaRPr lang="en-GB" dirty="0">
            <a:highlight>
              <a:srgbClr val="00FF00"/>
            </a:highlight>
            <a:latin typeface="UD デジタル 教科書体 NK-R" panose="02020400000000000000" pitchFamily="18" charset="-128"/>
            <a:ea typeface="UD デジタル 教科書体 NK-R" panose="02020400000000000000" pitchFamily="18" charset="-128"/>
          </a:endParaRPr>
        </a:p>
      </dgm:t>
    </dgm:pt>
    <dgm:pt modelId="{85B46C3F-BABD-43B0-A25A-5E5585BE5E06}" type="parTrans" cxnId="{1FEC61F8-9CDB-410A-BC44-126C24BA92B2}">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EEA9ECF3-C058-469E-9BDA-4701E4AF777D}" type="sibTrans" cxnId="{1FEC61F8-9CDB-410A-BC44-126C24BA92B2}">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AC5256A2-DB23-48B6-A2D5-39FAFBD374A9}">
      <dgm:prSet phldrT="[Text]"/>
      <dgm:spPr/>
      <dgm:t>
        <a:bodyPr anchor="t"/>
        <a:lstStyle/>
        <a:p>
          <a:pPr algn="l"/>
          <a:r>
            <a:rPr lang="ja-JP" altLang="en-US" dirty="0">
              <a:latin typeface="UD デジタル 教科書体 NK-R" panose="02020400000000000000" pitchFamily="18" charset="-128"/>
              <a:ea typeface="UD デジタル 教科書体 NK-R" panose="02020400000000000000" pitchFamily="18" charset="-128"/>
            </a:rPr>
            <a:t>学習者が自分のアイデアに理由をつけるように促すにはどうしたらよいか考えます。</a:t>
          </a:r>
          <a:endParaRPr lang="en-GB" dirty="0">
            <a:latin typeface="UD デジタル 教科書体 NK-R" panose="02020400000000000000" pitchFamily="18" charset="-128"/>
            <a:ea typeface="UD デジタル 教科書体 NK-R" panose="02020400000000000000" pitchFamily="18" charset="-128"/>
          </a:endParaRPr>
        </a:p>
      </dgm:t>
    </dgm:pt>
    <dgm:pt modelId="{4B0E1BE2-48CE-4F58-8399-18A4FD052E68}" type="parTrans" cxnId="{89C1A9D2-88E4-4E2B-A33B-CB9318EDB28E}">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DB95D935-E4E4-4D6F-9513-5DC1F498D52D}" type="sibTrans" cxnId="{89C1A9D2-88E4-4E2B-A33B-CB9318EDB28E}">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19F143D1-99C4-4576-9076-AC84DE1E76E8}">
      <dgm:prSet/>
      <dgm:spPr/>
      <dgm:t>
        <a:bodyPr anchor="t"/>
        <a:lstStyle/>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私は、センテンスターターディスプレイを、質問の仕方のモデルとしてどの程度、活用できていますか？</a:t>
          </a:r>
          <a:endParaRPr lang="en-GB" dirty="0">
            <a:latin typeface="UD デジタル 教科書体 NK-R" panose="02020400000000000000" pitchFamily="18" charset="-128"/>
            <a:ea typeface="UD デジタル 教科書体 NK-R" panose="02020400000000000000" pitchFamily="18" charset="-128"/>
          </a:endParaRPr>
        </a:p>
      </dgm:t>
    </dgm:pt>
    <dgm:pt modelId="{DE71C02C-2B20-4655-BA26-D1AD790CCC6A}" type="parTrans" cxnId="{F22AFFE2-7A77-4F89-B194-492004EEB81C}">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42A8F873-6594-44C9-9442-B8842A5D34D0}" type="sibTrans" cxnId="{F22AFFE2-7A77-4F89-B194-492004EEB81C}">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3C855A7B-2703-4ADA-8FE2-A48A07197946}">
      <dgm:prSet/>
      <dgm:spPr/>
      <dgm:t>
        <a:bodyPr anchor="t"/>
        <a:lstStyle/>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a:t>
          </a:r>
          <a:r>
            <a:rPr kumimoji="1"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どのくらいの頻度で追究的な質問をしていますか</a:t>
          </a:r>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a:t>
          </a:r>
          <a:endParaRPr lang="en-GB" spc="-60" dirty="0">
            <a:solidFill>
              <a:srgbClr val="46474A"/>
            </a:solidFill>
            <a:latin typeface="UD デジタル 教科書体 NK-R" panose="02020400000000000000" pitchFamily="18" charset="-128"/>
            <a:ea typeface="UD デジタル 教科書体 NK-R" panose="02020400000000000000" pitchFamily="18" charset="-128"/>
            <a:cs typeface="Arial"/>
          </a:endParaRPr>
        </a:p>
        <a:p>
          <a:pPr algn="l"/>
          <a:r>
            <a:rPr lang="ja-JP" altLang="en-US"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私は、生徒に自分の考えを十分に説明できるよう、十分な時間をとっていますか？</a:t>
          </a:r>
          <a:endParaRPr lang="en-GB" dirty="0">
            <a:latin typeface="UD デジタル 教科書体 NK-R" panose="02020400000000000000" pitchFamily="18" charset="-128"/>
            <a:ea typeface="UD デジタル 教科書体 NK-R" panose="02020400000000000000" pitchFamily="18" charset="-128"/>
          </a:endParaRPr>
        </a:p>
      </dgm:t>
    </dgm:pt>
    <dgm:pt modelId="{54243F6C-705C-4A67-8FD0-DCF9B11057A0}" type="parTrans" cxnId="{51F7C65A-21E8-498D-BF42-0495C129A5E1}">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FEAE7374-2DEF-4FBC-A49A-480E49CC22F0}" type="sibTrans" cxnId="{51F7C65A-21E8-498D-BF42-0495C129A5E1}">
      <dgm:prSet/>
      <dgm:spPr/>
      <dgm:t>
        <a:bodyPr/>
        <a:lstStyle/>
        <a:p>
          <a:pPr algn="l"/>
          <a:endParaRPr lang="en-GB">
            <a:highlight>
              <a:srgbClr val="00FF00"/>
            </a:highlight>
            <a:latin typeface="UD デジタル 教科書体 NK-R" panose="02020400000000000000" pitchFamily="18" charset="-128"/>
            <a:ea typeface="UD デジタル 教科書体 NK-R" panose="02020400000000000000" pitchFamily="18" charset="-128"/>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custLinFactNeighborX="260" custLinFactNeighborY="-429">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179852">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182609">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184429">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185182">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custT="1"/>
      <dgm:spPr/>
      <dgm:t>
        <a:bodyPr/>
        <a:lstStyle/>
        <a:p>
          <a:pPr algn="l"/>
          <a:r>
            <a:rPr lang="ja-JP" altLang="en-US" sz="1200" dirty="0">
              <a:latin typeface="UD デジタル 教科書体 NK-R" panose="02020400000000000000" pitchFamily="18" charset="-128"/>
              <a:ea typeface="UD デジタル 教科書体 NK-R" panose="02020400000000000000" pitchFamily="18" charset="-128"/>
            </a:rPr>
            <a:t>私は子どもたちの対話に焦点を当てたいです。　　　　　　　　　　私がやりたいことは・・・</a:t>
          </a:r>
          <a:endParaRPr lang="en-GB" sz="1200" dirty="0">
            <a:latin typeface="UD デジタル 教科書体 NK-R" panose="02020400000000000000" pitchFamily="18" charset="-128"/>
            <a:ea typeface="UD デジタル 教科書体 NK-R" panose="02020400000000000000" pitchFamily="18" charset="-128"/>
          </a:endParaRPr>
        </a:p>
      </dgm:t>
    </dgm:pt>
    <dgm:pt modelId="{8EEC9DF2-698D-402A-8219-D5755A078EB4}" type="parTrans" cxnId="{332BF793-34DD-4B39-968E-ADAA74BB408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61E80654-A1FC-43FC-BBA7-F913D5B2E4CE}" type="sibTrans" cxnId="{332BF793-34DD-4B39-968E-ADAA74BB408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0EF9529A-7D1E-49BF-B35E-1D38B21B9721}">
      <dgm:prSet phldrT="[Tex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生徒が自分の考えの理由を説明できるようにする</a:t>
          </a:r>
          <a:r>
            <a:rPr lang="en-GB" sz="1200" b="1" dirty="0">
              <a:latin typeface="UD デジタル 教科書体 NK-R" panose="02020400000000000000" pitchFamily="18" charset="-128"/>
              <a:ea typeface="UD デジタル 教科書体 NK-R" panose="02020400000000000000" pitchFamily="18" charset="-128"/>
            </a:rPr>
            <a:t>(</a:t>
          </a:r>
          <a:r>
            <a:rPr lang="ja-JP" altLang="en-US" sz="1200" b="1" dirty="0">
              <a:latin typeface="UD デジタル 教科書体 NK-R" panose="02020400000000000000" pitchFamily="18" charset="-128"/>
              <a:ea typeface="UD デジタル 教科書体 NK-R" panose="02020400000000000000" pitchFamily="18" charset="-128"/>
            </a:rPr>
            <a:t>理由を明確にする</a:t>
          </a:r>
          <a:r>
            <a:rPr lang="en-GB" sz="1200" b="1" dirty="0">
              <a:latin typeface="UD デジタル 教科書体 NK-R" panose="02020400000000000000" pitchFamily="18" charset="-128"/>
              <a:ea typeface="UD デジタル 教科書体 NK-R" panose="02020400000000000000" pitchFamily="18" charset="-128"/>
            </a:rPr>
            <a:t>, R)</a:t>
          </a:r>
        </a:p>
        <a:p>
          <a:pPr algn="l"/>
          <a:endParaRPr lang="en-GB" sz="1200" dirty="0">
            <a:latin typeface="UD デジタル 教科書体 NK-R" panose="02020400000000000000" pitchFamily="18" charset="-128"/>
            <a:ea typeface="UD デジタル 教科書体 NK-R" panose="02020400000000000000" pitchFamily="18" charset="-128"/>
          </a:endParaRPr>
        </a:p>
      </dgm:t>
    </dgm:pt>
    <dgm:pt modelId="{3BE6EFF3-16EE-49EC-B74C-F0FF3B773791}" type="parTrans" cxnId="{C3A68D73-2EF5-4B65-B14E-A9A28DF6064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ADC53E0E-250A-4CE0-BA1D-5407F65AD4D3}" type="sibTrans" cxnId="{C3A68D73-2EF5-4B65-B14E-A9A28DF6064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4EA3A2B7-A9F3-419B-8AF1-5EA9EA41713A}">
      <dgm:prSet phldrT="[Tex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生徒が互いの考えを積み上げられるようにする </a:t>
          </a:r>
          <a:r>
            <a:rPr lang="en-GB" sz="1200" b="1" dirty="0">
              <a:latin typeface="UD デジタル 教科書体 NK-R" panose="02020400000000000000" pitchFamily="18" charset="-128"/>
              <a:ea typeface="UD デジタル 教科書体 NK-R" panose="02020400000000000000" pitchFamily="18" charset="-128"/>
            </a:rPr>
            <a:t>(</a:t>
          </a:r>
          <a:r>
            <a:rPr lang="ja-JP" altLang="en-US" sz="1200" b="1" dirty="0">
              <a:latin typeface="UD デジタル 教科書体 NK-R" panose="02020400000000000000" pitchFamily="18" charset="-128"/>
              <a:ea typeface="UD デジタル 教科書体 NK-R" panose="02020400000000000000" pitchFamily="18" charset="-128"/>
            </a:rPr>
            <a:t>考えを積み上げる，</a:t>
          </a:r>
          <a:r>
            <a:rPr lang="en-GB" sz="1200" b="1" dirty="0">
              <a:latin typeface="UD デジタル 教科書体 NK-R" panose="02020400000000000000" pitchFamily="18" charset="-128"/>
              <a:ea typeface="UD デジタル 教科書体 NK-R" panose="02020400000000000000" pitchFamily="18" charset="-128"/>
            </a:rPr>
            <a:t>B)</a:t>
          </a:r>
        </a:p>
      </dgm:t>
    </dgm:pt>
    <dgm:pt modelId="{6ECA2432-018C-4C89-8553-6FC214D1A4B2}" type="parTrans" cxnId="{C0214D67-4720-4412-A54D-25F8A6CCF6D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FB78A00E-9CF9-42F6-BEEC-57DB0FE8CB68}" type="sibTrans" cxnId="{C0214D67-4720-4412-A54D-25F8A6CCF6D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978EFC1B-40B6-4DAB-A549-49665233685D}">
      <dgm:prSet phldrT="[Tex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幼児は、スモールワールドの遊びの中で、どの程度お互いの考えを出し合っているのでしょうか？生徒たちは、お互いの考えを積み重ねることによって、どの程度理解を深めているのでしょうか？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CEBF41E6-2327-419F-9E6C-58D7BB9D3382}" type="parTrans" cxnId="{DE5EEDC0-CEC3-4BB4-8685-B3AD44EEF4EB}">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B4C50E85-751F-4CAF-9132-D228A3054AC0}" type="sibTrans" cxnId="{DE5EEDC0-CEC3-4BB4-8685-B3AD44EEF4EB}">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2CBC7DC3-EAC7-4006-96CB-A5D4046DADE7}">
      <dgm:prSet phldrT="[Tex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生徒が一連の学習のつながりをわかるようにする</a:t>
          </a:r>
          <a:r>
            <a:rPr lang="en-GB" sz="1200" dirty="0">
              <a:latin typeface="UD デジタル 教科書体 NK-R" panose="02020400000000000000" pitchFamily="18" charset="-128"/>
              <a:ea typeface="UD デジタル 教科書体 NK-R" panose="02020400000000000000" pitchFamily="18" charset="-128"/>
            </a:rPr>
            <a:t> </a:t>
          </a:r>
          <a:r>
            <a:rPr lang="en-GB" sz="1200" b="1" dirty="0">
              <a:latin typeface="UD デジタル 教科書体 NK-R" panose="02020400000000000000" pitchFamily="18" charset="-128"/>
              <a:ea typeface="UD デジタル 教科書体 NK-R" panose="02020400000000000000" pitchFamily="18" charset="-128"/>
            </a:rPr>
            <a:t>(</a:t>
          </a:r>
          <a:r>
            <a:rPr lang="ja-JP" altLang="en-US" sz="1200" b="1" dirty="0">
              <a:latin typeface="UD デジタル 教科書体 NK-R" panose="02020400000000000000" pitchFamily="18" charset="-128"/>
              <a:ea typeface="UD デジタル 教科書体 NK-R" panose="02020400000000000000" pitchFamily="18" charset="-128"/>
            </a:rPr>
            <a:t>関連づける</a:t>
          </a:r>
          <a:r>
            <a:rPr lang="en-GB" sz="1200" b="1" dirty="0">
              <a:latin typeface="UD デジタル 教科書体 NK-R" panose="02020400000000000000" pitchFamily="18" charset="-128"/>
              <a:ea typeface="UD デジタル 教科書体 NK-R" panose="02020400000000000000" pitchFamily="18" charset="-128"/>
            </a:rPr>
            <a:t>, C)</a:t>
          </a:r>
        </a:p>
      </dgm:t>
    </dgm:pt>
    <dgm:pt modelId="{02975EFF-F6A4-49A7-A77F-CB86E1CAE7FF}" type="parTrans" cxnId="{CAAAEED3-D43B-402A-A53A-E998E6F32F8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4E77197E-981F-4200-B6B4-41D2B8713311}" type="sibTrans" cxnId="{CAAAEED3-D43B-402A-A53A-E998E6F32F8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71F725E2-B8D0-4540-8D18-92FDEFDF672E}">
      <dgm:prSet phldrT="[Text]" custT="1"/>
      <dgm:spPr/>
      <dgm:t>
        <a:bodyPr anchor="t"/>
        <a:lstStyle/>
        <a:p>
          <a:pPr algn="l"/>
          <a:r>
            <a:rPr kumimoji="1" lang="ja-JP" altLang="en-US" sz="1200" dirty="0">
              <a:latin typeface="UD デジタル 教科書体 NK-R" panose="02020400000000000000" pitchFamily="18" charset="-128"/>
              <a:ea typeface="UD デジタル 教科書体 NK-R" panose="02020400000000000000" pitchFamily="18" charset="-128"/>
            </a:rPr>
            <a:t>宗教教育の授業では、生徒たちはどの程度、自分自身の経験を教室での議論に持ち込んでいるだろうか？
</a:t>
          </a:r>
          <a:r>
            <a:rPr kumimoji="1" lang="en-US" altLang="ja-JP" sz="1200" dirty="0">
              <a:latin typeface="UD デジタル 教科書体 NK-R" panose="02020400000000000000" pitchFamily="18" charset="-128"/>
              <a:ea typeface="UD デジタル 教科書体 NK-R" panose="02020400000000000000" pitchFamily="18" charset="-128"/>
            </a:rPr>
            <a:t>『</a:t>
          </a:r>
          <a:r>
            <a:rPr kumimoji="1" lang="ja-JP" altLang="en-US" sz="1200" dirty="0">
              <a:latin typeface="UD デジタル 教科書体 NK-R" panose="02020400000000000000" pitchFamily="18" charset="-128"/>
              <a:ea typeface="UD デジタル 教科書体 NK-R" panose="02020400000000000000" pitchFamily="18" charset="-128"/>
            </a:rPr>
            <a:t>動物農場</a:t>
          </a:r>
          <a:r>
            <a:rPr kumimoji="1" lang="en-US" altLang="ja-JP" sz="1200" dirty="0">
              <a:latin typeface="UD デジタル 教科書体 NK-R" panose="02020400000000000000" pitchFamily="18" charset="-128"/>
              <a:ea typeface="UD デジタル 教科書体 NK-R" panose="02020400000000000000" pitchFamily="18" charset="-128"/>
            </a:rPr>
            <a:t>』</a:t>
          </a:r>
          <a:r>
            <a:rPr kumimoji="1" lang="ja-JP" altLang="en-US" sz="1200" dirty="0">
              <a:latin typeface="UD デジタル 教科書体 NK-R" panose="02020400000000000000" pitchFamily="18" charset="-128"/>
              <a:ea typeface="UD デジタル 教科書体 NK-R" panose="02020400000000000000" pitchFamily="18" charset="-128"/>
            </a:rPr>
            <a:t>を扱う際に、生徒たちはどの程度、ロシア革命との関連を見いだすことができるだろうか？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85B46C3F-BABD-43B0-A25A-5E5585BE5E06}" type="parTrans" cxnId="{1FEC61F8-9CDB-410A-BC44-126C24BA92B2}">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EEA9ECF3-C058-469E-9BDA-4701E4AF777D}" type="sibTrans" cxnId="{1FEC61F8-9CDB-410A-BC44-126C24BA92B2}">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AC5256A2-DB23-48B6-A2D5-39FAFBD374A9}">
      <dgm:prSet phldrT="[Tex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生徒が互いの考えに質問し、異論を唱えるようにする</a:t>
          </a:r>
          <a:r>
            <a:rPr lang="en-GB" sz="1200" b="1" dirty="0">
              <a:latin typeface="UD デジタル 教科書体 NK-R" panose="02020400000000000000" pitchFamily="18" charset="-128"/>
              <a:ea typeface="UD デジタル 教科書体 NK-R" panose="02020400000000000000" pitchFamily="18" charset="-128"/>
            </a:rPr>
            <a:t>(</a:t>
          </a:r>
          <a:r>
            <a:rPr lang="ja-JP" altLang="en-US" sz="1200" b="1" dirty="0">
              <a:latin typeface="UD デジタル 教科書体 NK-R" panose="02020400000000000000" pitchFamily="18" charset="-128"/>
              <a:ea typeface="UD デジタル 教科書体 NK-R" panose="02020400000000000000" pitchFamily="18" charset="-128"/>
            </a:rPr>
            <a:t>異論を唱える</a:t>
          </a:r>
          <a:r>
            <a:rPr lang="en-GB" sz="1200" b="1" dirty="0">
              <a:latin typeface="UD デジタル 教科書体 NK-R" panose="02020400000000000000" pitchFamily="18" charset="-128"/>
              <a:ea typeface="UD デジタル 教科書体 NK-R" panose="02020400000000000000" pitchFamily="18" charset="-128"/>
            </a:rPr>
            <a:t>, CH)</a:t>
          </a:r>
        </a:p>
      </dgm:t>
    </dgm:pt>
    <dgm:pt modelId="{4B0E1BE2-48CE-4F58-8399-18A4FD052E68}" type="parTrans" cxnId="{89C1A9D2-88E4-4E2B-A33B-CB9318EDB28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DB95D935-E4E4-4D6F-9513-5DC1F498D52D}" type="sibTrans" cxnId="{89C1A9D2-88E4-4E2B-A33B-CB9318EDB28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19F143D1-99C4-4576-9076-AC84DE1E76E8}">
      <dgm:prSe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コンピュータ学習で、ペアでコーディングするとき、生徒はどの程度、自分の判断に理由をつけているのでしょうか？　　　　　　　　　　　　　　　　　　科学の授業で、生徒はどの程度理由を述べているでしょうか？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DE71C02C-2B20-4655-BA26-D1AD790CCC6A}" type="parTrans" cxnId="{F22AFFE2-7A77-4F89-B194-492004EEB81C}">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42A8F873-6594-44C9-9442-B8842A5D34D0}" type="sibTrans" cxnId="{F22AFFE2-7A77-4F89-B194-492004EEB81C}">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3C855A7B-2703-4ADA-8FE2-A48A07197946}">
      <dgm:prSet custT="1"/>
      <dgm:spPr/>
      <dgm:t>
        <a:bodyPr anchor="t"/>
        <a:lstStyle/>
        <a:p>
          <a:pPr algn="l"/>
          <a:r>
            <a:rPr lang="ja-JP" altLang="en-US" sz="1200" dirty="0">
              <a:latin typeface="UD デジタル 教科書体 NK-R" panose="02020400000000000000" pitchFamily="18" charset="-128"/>
              <a:ea typeface="UD デジタル 教科書体 NK-R" panose="02020400000000000000" pitchFamily="18" charset="-128"/>
            </a:rPr>
            <a:t>歴史の資料を調べるとき、生徒たちはどの程度、お互いの考えをぶつけ合っているのでしょうか？　　　メディアとジェンダーのモジュール（社会学</a:t>
          </a:r>
          <a:r>
            <a:rPr lang="en-US" altLang="ja-JP" sz="1200" dirty="0">
              <a:latin typeface="UD デジタル 教科書体 NK-R" panose="02020400000000000000" pitchFamily="18" charset="-128"/>
              <a:ea typeface="UD デジタル 教科書体 NK-R" panose="02020400000000000000" pitchFamily="18" charset="-128"/>
            </a:rPr>
            <a:t>BA</a:t>
          </a:r>
          <a:r>
            <a:rPr lang="ja-JP" altLang="en-US" sz="1200" dirty="0">
              <a:latin typeface="UD デジタル 教科書体 NK-R" panose="02020400000000000000" pitchFamily="18" charset="-128"/>
              <a:ea typeface="UD デジタル 教科書体 NK-R" panose="02020400000000000000" pitchFamily="18" charset="-128"/>
            </a:rPr>
            <a:t>）において、生徒たちはディスカッションの際に異なる批判的推論をどの程度、評価しているのでしょうか？</a:t>
          </a:r>
          <a:endParaRPr lang="en-US" altLang="ja-JP" sz="1200" dirty="0">
            <a:latin typeface="UD デジタル 教科書体 NK-R" panose="02020400000000000000" pitchFamily="18" charset="-128"/>
            <a:ea typeface="UD デジタル 教科書体 NK-R" panose="02020400000000000000" pitchFamily="18" charset="-128"/>
          </a:endParaRPr>
        </a:p>
      </dgm:t>
    </dgm:pt>
    <dgm:pt modelId="{54243F6C-705C-4A67-8FD0-DCF9B11057A0}" type="parTrans" cxnId="{51F7C65A-21E8-498D-BF42-0495C129A5E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FEAE7374-2DEF-4FBC-A49A-480E49CC22F0}" type="sibTrans" cxnId="{51F7C65A-21E8-498D-BF42-0495C129A5E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custLinFactNeighborX="-1311">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X="107846" custScaleY="200222" custLinFactNeighborX="-1198">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custLinFactNeighborX="-1311">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X="107846" custScaleY="200222" custLinFactNeighborX="-1168" custLinFactNeighborY="562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custLinFactNeighborX="-1311">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X="107846" custScaleY="200222" custLinFactNeighborX="-976" custLinFactNeighborY="2095">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custLinFactNeighborX="-1311">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X="107846" custScaleY="200222" custLinFactNeighborX="-856">
        <dgm:presLayoutVars>
          <dgm:chPref val="3"/>
        </dgm:presLayoutVars>
      </dgm:prSet>
      <dgm:spPr/>
    </dgm:pt>
    <dgm:pt modelId="{9B3DD919-E2ED-4531-A022-78CCF8FFFA1D}" type="pres">
      <dgm:prSet presAssocID="{71F725E2-B8D0-4540-8D18-92FDEFDF672E}" presName="hierChild4" presStyleCnt="0"/>
      <dgm:spPr/>
    </dgm:pt>
  </dgm:ptLst>
  <dgm:cxnLst>
    <dgm:cxn modelId="{9DD0C62D-7ABD-417F-B4BA-3F22331F60ED}" type="presOf" srcId="{0EF9529A-7D1E-49BF-B35E-1D38B21B9721}" destId="{DEAF3728-5157-4AAB-AEA7-C4988424C4E7}"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C0214D67-4720-4412-A54D-25F8A6CCF6D4}" srcId="{3797F512-9711-4D35-AF6D-F8A7AE7D9444}" destId="{4EA3A2B7-A9F3-419B-8AF1-5EA9EA41713A}" srcOrd="2" destOrd="0" parTransId="{6ECA2432-018C-4C89-8553-6FC214D1A4B2}" sibTransId="{FB78A00E-9CF9-42F6-BEEC-57DB0FE8CB68}"/>
    <dgm:cxn modelId="{66CEFA67-6E2A-4538-AC56-295C2EBFBBF0}"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0E5A2175-A69B-4FA4-B104-5F97CD82F0A2}" type="presOf" srcId="{85B46C3F-BABD-43B0-A25A-5E5585BE5E06}" destId="{AA6F9E02-73B3-4698-861D-9799BE44C7EC}" srcOrd="0" destOrd="0" presId="urn:microsoft.com/office/officeart/2005/8/layout/hierarchy1"/>
    <dgm:cxn modelId="{DC50E276-6E60-4D23-A19A-6CE46EE24E23}" type="presOf" srcId="{3797F512-9711-4D35-AF6D-F8A7AE7D9444}" destId="{5E747C84-64D1-4CFC-B2DA-284E2902F930}" srcOrd="0" destOrd="0" presId="urn:microsoft.com/office/officeart/2005/8/layout/hierarchy1"/>
    <dgm:cxn modelId="{EF158E79-561E-4F59-B984-1D6FD0580A57}" type="presOf" srcId="{978EFC1B-40B6-4DAB-A549-49665233685D}" destId="{08DC7F29-E10E-418F-8C67-67E1CAE6C8A0}" srcOrd="0" destOrd="0" presId="urn:microsoft.com/office/officeart/2005/8/layout/hierarchy1"/>
    <dgm:cxn modelId="{77A5B580-22F5-40EF-9E96-E0D716BFA523}" type="presOf" srcId="{71F725E2-B8D0-4540-8D18-92FDEFDF672E}" destId="{9AF74ADF-566F-4B2A-AB00-3848370265DE}" srcOrd="0" destOrd="0" presId="urn:microsoft.com/office/officeart/2005/8/layout/hierarchy1"/>
    <dgm:cxn modelId="{7F4E8384-D2C5-428B-8873-18A24A2BD9B4}" type="presOf" srcId="{A44EFC9A-15EE-4926-B9F7-508271318974}" destId="{913763D1-64EF-48E3-96BD-5173A68A1FE5}" srcOrd="0" destOrd="0" presId="urn:microsoft.com/office/officeart/2005/8/layout/hierarchy1"/>
    <dgm:cxn modelId="{69D0E689-DF6E-49D5-9C9D-A594D990788E}" type="presOf" srcId="{6ECA2432-018C-4C89-8553-6FC214D1A4B2}" destId="{B9F06BBE-66AA-4F14-8E92-80E68DE4AF7C}" srcOrd="0" destOrd="0" presId="urn:microsoft.com/office/officeart/2005/8/layout/hierarchy1"/>
    <dgm:cxn modelId="{AEDD2E90-F855-424A-A632-41E54C1D3E96}" type="presOf" srcId="{54243F6C-705C-4A67-8FD0-DCF9B11057A0}" destId="{D0949CDC-DF44-43E4-A5BF-01FC7AF4EFEF}"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425671A0-3F94-42E0-A359-87A361253418}" type="presOf" srcId="{3C855A7B-2703-4ADA-8FE2-A48A07197946}" destId="{D618D61F-BDA9-4768-9CD2-620E0DC97166}" srcOrd="0" destOrd="0" presId="urn:microsoft.com/office/officeart/2005/8/layout/hierarchy1"/>
    <dgm:cxn modelId="{B82F05A3-9030-4122-95F3-72ED48EBFF81}" type="presOf" srcId="{2CBC7DC3-EAC7-4006-96CB-A5D4046DADE7}" destId="{EFDD9F69-E7E5-4A93-8F13-10F3CAE5030D}" srcOrd="0" destOrd="0" presId="urn:microsoft.com/office/officeart/2005/8/layout/hierarchy1"/>
    <dgm:cxn modelId="{CBAFF6B7-1122-4F43-9D02-76F5C4428364}" type="presOf" srcId="{4EA3A2B7-A9F3-419B-8AF1-5EA9EA41713A}" destId="{9662EAAA-5A7E-4DF3-8EE3-E5C029B6C2BF}" srcOrd="0" destOrd="0" presId="urn:microsoft.com/office/officeart/2005/8/layout/hierarchy1"/>
    <dgm:cxn modelId="{0357AFB8-9680-48E4-B39C-6D36A956A537}" type="presOf" srcId="{3BE6EFF3-16EE-49EC-B74C-F0FF3B773791}" destId="{696A1F71-EFE8-4E69-824E-9029AFC16744}"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2CC533CE-D7B1-4E03-BF12-75F21B8FEBA0}" type="presOf" srcId="{CEBF41E6-2327-419F-9E6C-58D7BB9D3382}" destId="{6BB2E7BE-D8CF-4346-A7E4-40CCD6D2061D}" srcOrd="0" destOrd="0" presId="urn:microsoft.com/office/officeart/2005/8/layout/hierarchy1"/>
    <dgm:cxn modelId="{800546D2-572D-490E-8BEA-B1A271CC7299}" type="presOf" srcId="{19F143D1-99C4-4576-9076-AC84DE1E76E8}" destId="{AD40BA6B-1408-4A34-A245-8DF5C38FC381}"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CB07D6DF-41CB-4074-93C9-61DEFAC01B43}" type="presOf" srcId="{DE71C02C-2B20-4655-BA26-D1AD790CCC6A}" destId="{8EC3C499-609C-48E0-8562-332644E4056B}"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04D6D7EF-847F-4F6B-B99D-556DE7C53481}" type="presOf" srcId="{AC5256A2-DB23-48B6-A2D5-39FAFBD374A9}" destId="{2C11C53A-B5AF-418B-9E37-E825B6E36F16}"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8C4ECCFE-9A1F-421D-945B-4C2854546DD7}" type="presOf" srcId="{4B0E1BE2-48CE-4F58-8399-18A4FD052E68}" destId="{ABAA81A1-E5A6-43FB-9C5E-2881410480F1}" srcOrd="0" destOrd="0" presId="urn:microsoft.com/office/officeart/2005/8/layout/hierarchy1"/>
    <dgm:cxn modelId="{0BC7E0CE-1D0A-495F-A954-6FE56F60CF22}" type="presParOf" srcId="{913763D1-64EF-48E3-96BD-5173A68A1FE5}" destId="{26A00C83-38D1-4B4C-9A43-349F853DB6D4}" srcOrd="0" destOrd="0" presId="urn:microsoft.com/office/officeart/2005/8/layout/hierarchy1"/>
    <dgm:cxn modelId="{3A70C63E-EE7C-4CDC-8634-B098C1612473}" type="presParOf" srcId="{26A00C83-38D1-4B4C-9A43-349F853DB6D4}" destId="{15C82281-459E-46A0-8BE0-6344C79945F5}" srcOrd="0" destOrd="0" presId="urn:microsoft.com/office/officeart/2005/8/layout/hierarchy1"/>
    <dgm:cxn modelId="{777578F0-8843-474A-A92D-A3C2284EB09F}" type="presParOf" srcId="{15C82281-459E-46A0-8BE0-6344C79945F5}" destId="{083A4B5A-8E70-4987-AAB0-65522270F8FA}" srcOrd="0" destOrd="0" presId="urn:microsoft.com/office/officeart/2005/8/layout/hierarchy1"/>
    <dgm:cxn modelId="{62917B1C-9B69-4005-A388-AB9876C59538}" type="presParOf" srcId="{15C82281-459E-46A0-8BE0-6344C79945F5}" destId="{5E747C84-64D1-4CFC-B2DA-284E2902F930}" srcOrd="1" destOrd="0" presId="urn:microsoft.com/office/officeart/2005/8/layout/hierarchy1"/>
    <dgm:cxn modelId="{F85682A1-E4D8-4DE0-8ECC-900AEF940B70}" type="presParOf" srcId="{26A00C83-38D1-4B4C-9A43-349F853DB6D4}" destId="{FD9D56FB-B773-42A6-B641-397D25FAF6FB}" srcOrd="1" destOrd="0" presId="urn:microsoft.com/office/officeart/2005/8/layout/hierarchy1"/>
    <dgm:cxn modelId="{C829B11D-8EF5-452E-AB8D-EF6EADB46B62}" type="presParOf" srcId="{FD9D56FB-B773-42A6-B641-397D25FAF6FB}" destId="{696A1F71-EFE8-4E69-824E-9029AFC16744}" srcOrd="0" destOrd="0" presId="urn:microsoft.com/office/officeart/2005/8/layout/hierarchy1"/>
    <dgm:cxn modelId="{3C3B0CA0-A2BF-4349-9BC1-F89F1ECC708B}" type="presParOf" srcId="{FD9D56FB-B773-42A6-B641-397D25FAF6FB}" destId="{162968DE-8744-4CCD-BEBE-C079D22D9D57}" srcOrd="1" destOrd="0" presId="urn:microsoft.com/office/officeart/2005/8/layout/hierarchy1"/>
    <dgm:cxn modelId="{9D16858C-8520-4FD4-B6D9-4ED18E0AF66A}" type="presParOf" srcId="{162968DE-8744-4CCD-BEBE-C079D22D9D57}" destId="{C384E536-14D5-4D5C-9004-024D885B0A40}" srcOrd="0" destOrd="0" presId="urn:microsoft.com/office/officeart/2005/8/layout/hierarchy1"/>
    <dgm:cxn modelId="{E87F5F90-DF39-48F1-BF67-3F46ACC22C01}" type="presParOf" srcId="{C384E536-14D5-4D5C-9004-024D885B0A40}" destId="{618E41CB-1EE8-4AF8-9EDF-49658D68382E}" srcOrd="0" destOrd="0" presId="urn:microsoft.com/office/officeart/2005/8/layout/hierarchy1"/>
    <dgm:cxn modelId="{A2C9D676-3A91-4CF0-9B87-AE0C7F79562F}" type="presParOf" srcId="{C384E536-14D5-4D5C-9004-024D885B0A40}" destId="{DEAF3728-5157-4AAB-AEA7-C4988424C4E7}" srcOrd="1" destOrd="0" presId="urn:microsoft.com/office/officeart/2005/8/layout/hierarchy1"/>
    <dgm:cxn modelId="{2BC0C787-2AFA-41E9-864F-F65676F5E35B}" type="presParOf" srcId="{162968DE-8744-4CCD-BEBE-C079D22D9D57}" destId="{1F4641B5-9B9E-44F4-BB31-F4547413174D}" srcOrd="1" destOrd="0" presId="urn:microsoft.com/office/officeart/2005/8/layout/hierarchy1"/>
    <dgm:cxn modelId="{ED8F14F1-C366-46A5-935F-5C70BFD27FF1}" type="presParOf" srcId="{1F4641B5-9B9E-44F4-BB31-F4547413174D}" destId="{8EC3C499-609C-48E0-8562-332644E4056B}" srcOrd="0" destOrd="0" presId="urn:microsoft.com/office/officeart/2005/8/layout/hierarchy1"/>
    <dgm:cxn modelId="{A483A2F5-1651-48CE-8C5E-A1B6197926DE}" type="presParOf" srcId="{1F4641B5-9B9E-44F4-BB31-F4547413174D}" destId="{19FD7523-5E87-4853-8E87-3F69161DC3E3}" srcOrd="1" destOrd="0" presId="urn:microsoft.com/office/officeart/2005/8/layout/hierarchy1"/>
    <dgm:cxn modelId="{1CD12528-B242-4C5F-B981-B4336EB48B2D}" type="presParOf" srcId="{19FD7523-5E87-4853-8E87-3F69161DC3E3}" destId="{6044763F-3DC9-4753-9155-74F959450F5D}" srcOrd="0" destOrd="0" presId="urn:microsoft.com/office/officeart/2005/8/layout/hierarchy1"/>
    <dgm:cxn modelId="{80B021D8-7C86-4BF1-86BD-75274D79E43D}" type="presParOf" srcId="{6044763F-3DC9-4753-9155-74F959450F5D}" destId="{CFA8AB19-50A2-4BDE-BE47-362251146DE1}" srcOrd="0" destOrd="0" presId="urn:microsoft.com/office/officeart/2005/8/layout/hierarchy1"/>
    <dgm:cxn modelId="{AD9CB72B-2D57-4D21-8060-DAF53D09BAB5}" type="presParOf" srcId="{6044763F-3DC9-4753-9155-74F959450F5D}" destId="{AD40BA6B-1408-4A34-A245-8DF5C38FC381}" srcOrd="1" destOrd="0" presId="urn:microsoft.com/office/officeart/2005/8/layout/hierarchy1"/>
    <dgm:cxn modelId="{F3D50217-E8BB-42E6-B581-6464868447CB}" type="presParOf" srcId="{19FD7523-5E87-4853-8E87-3F69161DC3E3}" destId="{8719468E-4628-415D-97B0-4D807113A168}" srcOrd="1" destOrd="0" presId="urn:microsoft.com/office/officeart/2005/8/layout/hierarchy1"/>
    <dgm:cxn modelId="{CE440013-8583-4EDC-A25C-E43B0D052AFE}" type="presParOf" srcId="{FD9D56FB-B773-42A6-B641-397D25FAF6FB}" destId="{ABAA81A1-E5A6-43FB-9C5E-2881410480F1}" srcOrd="2" destOrd="0" presId="urn:microsoft.com/office/officeart/2005/8/layout/hierarchy1"/>
    <dgm:cxn modelId="{1E1E2F50-E168-418C-9E28-74DC3C3AB031}" type="presParOf" srcId="{FD9D56FB-B773-42A6-B641-397D25FAF6FB}" destId="{1B7C7A8E-5B08-44F0-ACE2-D072259A0D57}" srcOrd="3" destOrd="0" presId="urn:microsoft.com/office/officeart/2005/8/layout/hierarchy1"/>
    <dgm:cxn modelId="{08873B4E-5AA2-435D-9888-5A43B7D0852F}" type="presParOf" srcId="{1B7C7A8E-5B08-44F0-ACE2-D072259A0D57}" destId="{B85F5D9C-B2E3-4336-87F4-905C2819F3CB}" srcOrd="0" destOrd="0" presId="urn:microsoft.com/office/officeart/2005/8/layout/hierarchy1"/>
    <dgm:cxn modelId="{6BD472C3-DED1-4B92-8FC1-845D42E5A80A}" type="presParOf" srcId="{B85F5D9C-B2E3-4336-87F4-905C2819F3CB}" destId="{2F44E952-0E5F-4274-9971-F44565490D60}" srcOrd="0" destOrd="0" presId="urn:microsoft.com/office/officeart/2005/8/layout/hierarchy1"/>
    <dgm:cxn modelId="{58E7A3B7-71D9-4780-A445-F1F5A14F0616}" type="presParOf" srcId="{B85F5D9C-B2E3-4336-87F4-905C2819F3CB}" destId="{2C11C53A-B5AF-418B-9E37-E825B6E36F16}" srcOrd="1" destOrd="0" presId="urn:microsoft.com/office/officeart/2005/8/layout/hierarchy1"/>
    <dgm:cxn modelId="{736B98A2-139B-48C4-B67E-7D6CEEBAB406}" type="presParOf" srcId="{1B7C7A8E-5B08-44F0-ACE2-D072259A0D57}" destId="{37635459-51F7-4364-ACC7-3390BB1567BE}" srcOrd="1" destOrd="0" presId="urn:microsoft.com/office/officeart/2005/8/layout/hierarchy1"/>
    <dgm:cxn modelId="{72D9F49A-BC3C-4475-AC0C-7D47E630B847}" type="presParOf" srcId="{37635459-51F7-4364-ACC7-3390BB1567BE}" destId="{D0949CDC-DF44-43E4-A5BF-01FC7AF4EFEF}" srcOrd="0" destOrd="0" presId="urn:microsoft.com/office/officeart/2005/8/layout/hierarchy1"/>
    <dgm:cxn modelId="{92E2CFC7-5800-4E7F-A20F-8D775DD898B4}" type="presParOf" srcId="{37635459-51F7-4364-ACC7-3390BB1567BE}" destId="{AD467BD1-1C32-483D-8132-7678224C601B}" srcOrd="1" destOrd="0" presId="urn:microsoft.com/office/officeart/2005/8/layout/hierarchy1"/>
    <dgm:cxn modelId="{6321EA2E-E3F0-48BB-A588-94256C1F4DFC}" type="presParOf" srcId="{AD467BD1-1C32-483D-8132-7678224C601B}" destId="{EDCAA794-AC6E-48B5-963B-DE7B32251429}" srcOrd="0" destOrd="0" presId="urn:microsoft.com/office/officeart/2005/8/layout/hierarchy1"/>
    <dgm:cxn modelId="{B77BE5EC-32FE-416E-A259-8D6E934EFEAF}" type="presParOf" srcId="{EDCAA794-AC6E-48B5-963B-DE7B32251429}" destId="{52E337CD-D41A-4D4B-A14F-982221B9FF2E}" srcOrd="0" destOrd="0" presId="urn:microsoft.com/office/officeart/2005/8/layout/hierarchy1"/>
    <dgm:cxn modelId="{A69D930F-9429-4374-8E00-C0C58411167B}" type="presParOf" srcId="{EDCAA794-AC6E-48B5-963B-DE7B32251429}" destId="{D618D61F-BDA9-4768-9CD2-620E0DC97166}" srcOrd="1" destOrd="0" presId="urn:microsoft.com/office/officeart/2005/8/layout/hierarchy1"/>
    <dgm:cxn modelId="{80C34D4B-F3F2-45E1-B16B-22B0FBDA43A6}" type="presParOf" srcId="{AD467BD1-1C32-483D-8132-7678224C601B}" destId="{48A4CC6D-C2CD-4E95-87EF-54BC47D9C1C6}" srcOrd="1" destOrd="0" presId="urn:microsoft.com/office/officeart/2005/8/layout/hierarchy1"/>
    <dgm:cxn modelId="{FB56EDE3-3A2B-4223-89FA-A0DEA6F0E93F}" type="presParOf" srcId="{FD9D56FB-B773-42A6-B641-397D25FAF6FB}" destId="{B9F06BBE-66AA-4F14-8E92-80E68DE4AF7C}" srcOrd="4" destOrd="0" presId="urn:microsoft.com/office/officeart/2005/8/layout/hierarchy1"/>
    <dgm:cxn modelId="{2F8A6A3E-0223-4ED5-91C8-A08A9F5DE6DE}" type="presParOf" srcId="{FD9D56FB-B773-42A6-B641-397D25FAF6FB}" destId="{DD1028FD-72FA-40B1-A183-F85643E40297}" srcOrd="5" destOrd="0" presId="urn:microsoft.com/office/officeart/2005/8/layout/hierarchy1"/>
    <dgm:cxn modelId="{673E0CB6-BCAD-4FBF-9911-6171DD4ACB1C}" type="presParOf" srcId="{DD1028FD-72FA-40B1-A183-F85643E40297}" destId="{4E3FE2F2-5E5E-44B3-9387-7A45C632FB0B}" srcOrd="0" destOrd="0" presId="urn:microsoft.com/office/officeart/2005/8/layout/hierarchy1"/>
    <dgm:cxn modelId="{400E3EE4-462B-43A3-B06B-DF30CA7BDA6E}" type="presParOf" srcId="{4E3FE2F2-5E5E-44B3-9387-7A45C632FB0B}" destId="{77624390-64B5-453B-8F52-A2A90D139190}" srcOrd="0" destOrd="0" presId="urn:microsoft.com/office/officeart/2005/8/layout/hierarchy1"/>
    <dgm:cxn modelId="{C4478C19-03BA-4E92-B831-708C0A500592}" type="presParOf" srcId="{4E3FE2F2-5E5E-44B3-9387-7A45C632FB0B}" destId="{9662EAAA-5A7E-4DF3-8EE3-E5C029B6C2BF}" srcOrd="1" destOrd="0" presId="urn:microsoft.com/office/officeart/2005/8/layout/hierarchy1"/>
    <dgm:cxn modelId="{032F5C55-EDAA-4AB0-B4B3-01D4908F0FEB}" type="presParOf" srcId="{DD1028FD-72FA-40B1-A183-F85643E40297}" destId="{FE984552-F2EF-4A56-924F-20CCAB8A9DB7}" srcOrd="1" destOrd="0" presId="urn:microsoft.com/office/officeart/2005/8/layout/hierarchy1"/>
    <dgm:cxn modelId="{DEDE9229-D915-4841-9E69-D1EBF2CCC3EF}" type="presParOf" srcId="{FE984552-F2EF-4A56-924F-20CCAB8A9DB7}" destId="{6BB2E7BE-D8CF-4346-A7E4-40CCD6D2061D}" srcOrd="0" destOrd="0" presId="urn:microsoft.com/office/officeart/2005/8/layout/hierarchy1"/>
    <dgm:cxn modelId="{46E8C396-70AB-4713-877B-224D79F6C0D0}" type="presParOf" srcId="{FE984552-F2EF-4A56-924F-20CCAB8A9DB7}" destId="{E6FE9381-858D-4396-9D58-70B0802FE3F6}" srcOrd="1" destOrd="0" presId="urn:microsoft.com/office/officeart/2005/8/layout/hierarchy1"/>
    <dgm:cxn modelId="{79B14D6A-40EB-43A8-BEF6-E18773F3B346}" type="presParOf" srcId="{E6FE9381-858D-4396-9D58-70B0802FE3F6}" destId="{DBB7F237-7F58-4EFC-A01E-07AAB3EE5A82}" srcOrd="0" destOrd="0" presId="urn:microsoft.com/office/officeart/2005/8/layout/hierarchy1"/>
    <dgm:cxn modelId="{0BC486BE-1759-459E-B327-41306AB24698}" type="presParOf" srcId="{DBB7F237-7F58-4EFC-A01E-07AAB3EE5A82}" destId="{E0B984A2-B043-4524-AC4F-AD173336CED7}" srcOrd="0" destOrd="0" presId="urn:microsoft.com/office/officeart/2005/8/layout/hierarchy1"/>
    <dgm:cxn modelId="{A6AFB559-7FC0-4184-8FD2-8DAAB20C106D}" type="presParOf" srcId="{DBB7F237-7F58-4EFC-A01E-07AAB3EE5A82}" destId="{08DC7F29-E10E-418F-8C67-67E1CAE6C8A0}" srcOrd="1" destOrd="0" presId="urn:microsoft.com/office/officeart/2005/8/layout/hierarchy1"/>
    <dgm:cxn modelId="{961338A0-4E2E-4A8C-B576-0C074218ED14}" type="presParOf" srcId="{E6FE9381-858D-4396-9D58-70B0802FE3F6}" destId="{516952A9-65F3-4E0D-9E89-E23031DCA02B}" srcOrd="1" destOrd="0" presId="urn:microsoft.com/office/officeart/2005/8/layout/hierarchy1"/>
    <dgm:cxn modelId="{5D6FF084-E91B-49F2-B850-55DB5E229164}" type="presParOf" srcId="{FD9D56FB-B773-42A6-B641-397D25FAF6FB}" destId="{BA5E7CA9-3C61-461D-A608-7593AB57056E}" srcOrd="6" destOrd="0" presId="urn:microsoft.com/office/officeart/2005/8/layout/hierarchy1"/>
    <dgm:cxn modelId="{6682B636-73B1-4627-86AC-11CD70A56B48}" type="presParOf" srcId="{FD9D56FB-B773-42A6-B641-397D25FAF6FB}" destId="{0B2A6729-9AEE-4518-98E2-1D9940369B7E}" srcOrd="7" destOrd="0" presId="urn:microsoft.com/office/officeart/2005/8/layout/hierarchy1"/>
    <dgm:cxn modelId="{CBDC8E94-38CF-40D1-AE84-BDECBD735725}" type="presParOf" srcId="{0B2A6729-9AEE-4518-98E2-1D9940369B7E}" destId="{95CA48B7-F0FA-42AD-81E2-718B32A2292C}" srcOrd="0" destOrd="0" presId="urn:microsoft.com/office/officeart/2005/8/layout/hierarchy1"/>
    <dgm:cxn modelId="{8C3FF091-4E20-4318-85C8-44110392C361}" type="presParOf" srcId="{95CA48B7-F0FA-42AD-81E2-718B32A2292C}" destId="{8BA0C262-1BD0-43C3-8F45-4BC230A56473}" srcOrd="0" destOrd="0" presId="urn:microsoft.com/office/officeart/2005/8/layout/hierarchy1"/>
    <dgm:cxn modelId="{4E0867F6-AA97-4925-A5E6-789C305737B3}" type="presParOf" srcId="{95CA48B7-F0FA-42AD-81E2-718B32A2292C}" destId="{EFDD9F69-E7E5-4A93-8F13-10F3CAE5030D}" srcOrd="1" destOrd="0" presId="urn:microsoft.com/office/officeart/2005/8/layout/hierarchy1"/>
    <dgm:cxn modelId="{CD7228DE-AADD-45D4-87D6-D08629276C28}" type="presParOf" srcId="{0B2A6729-9AEE-4518-98E2-1D9940369B7E}" destId="{197ABB7B-396E-4135-8C89-C00F6078B90F}" srcOrd="1" destOrd="0" presId="urn:microsoft.com/office/officeart/2005/8/layout/hierarchy1"/>
    <dgm:cxn modelId="{FAC1C9B5-8B41-41F1-A04E-D64177DE0565}" type="presParOf" srcId="{197ABB7B-396E-4135-8C89-C00F6078B90F}" destId="{AA6F9E02-73B3-4698-861D-9799BE44C7EC}" srcOrd="0" destOrd="0" presId="urn:microsoft.com/office/officeart/2005/8/layout/hierarchy1"/>
    <dgm:cxn modelId="{D284852A-58A3-4B3D-B1D9-9C08198A0CC0}" type="presParOf" srcId="{197ABB7B-396E-4135-8C89-C00F6078B90F}" destId="{EB9757F7-EE8D-4014-8204-D01E3286AA62}" srcOrd="1" destOrd="0" presId="urn:microsoft.com/office/officeart/2005/8/layout/hierarchy1"/>
    <dgm:cxn modelId="{2B5078E3-A0AF-4B34-817B-844D5D4E659F}" type="presParOf" srcId="{EB9757F7-EE8D-4014-8204-D01E3286AA62}" destId="{303598F2-4B63-4F78-8181-0A10A0966728}" srcOrd="0" destOrd="0" presId="urn:microsoft.com/office/officeart/2005/8/layout/hierarchy1"/>
    <dgm:cxn modelId="{FABE6FC4-CB4B-4E7C-BF49-951C88C1E06E}" type="presParOf" srcId="{303598F2-4B63-4F78-8181-0A10A0966728}" destId="{6355ADDF-0D40-44EC-B8B3-096A937B9179}" srcOrd="0" destOrd="0" presId="urn:microsoft.com/office/officeart/2005/8/layout/hierarchy1"/>
    <dgm:cxn modelId="{A64066F0-4BA8-4951-947B-2C716C338CC2}" type="presParOf" srcId="{303598F2-4B63-4F78-8181-0A10A0966728}" destId="{9AF74ADF-566F-4B2A-AB00-3848370265DE}" srcOrd="1" destOrd="0" presId="urn:microsoft.com/office/officeart/2005/8/layout/hierarchy1"/>
    <dgm:cxn modelId="{829278BB-ED0F-479A-B1F4-54FFBAC83E8E}"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custT="1"/>
      <dgm:spPr/>
      <dgm:t>
        <a:bodyPr/>
        <a:lstStyle/>
        <a:p>
          <a:pPr algn="l"/>
          <a:r>
            <a:rPr lang="ja-JP" altLang="en-US" sz="1200" dirty="0">
              <a:latin typeface="UD デジタル 教科書体 NK-R" panose="02020400000000000000" pitchFamily="18" charset="-128"/>
              <a:ea typeface="UD デジタル 教科書体 NK-R" panose="02020400000000000000" pitchFamily="18" charset="-128"/>
            </a:rPr>
            <a:t>私は生徒の参加に焦点を当てたいです。　　　　　　　　　私がやりたいことは・・・</a:t>
          </a:r>
          <a:endParaRPr lang="en-GB" sz="1200" dirty="0">
            <a:latin typeface="UD デジタル 教科書体 NK-R" panose="02020400000000000000" pitchFamily="18" charset="-128"/>
            <a:ea typeface="UD デジタル 教科書体 NK-R" panose="02020400000000000000" pitchFamily="18" charset="-128"/>
          </a:endParaRPr>
        </a:p>
      </dgm:t>
    </dgm:pt>
    <dgm:pt modelId="{8EEC9DF2-698D-402A-8219-D5755A078EB4}" type="parTrans" cxnId="{332BF793-34DD-4B39-968E-ADAA74BB408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61E80654-A1FC-43FC-BBA7-F913D5B2E4CE}" type="sibTrans" cxnId="{332BF793-34DD-4B39-968E-ADAA74BB408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0EF9529A-7D1E-49BF-B35E-1D38B21B9721}">
      <dgm:prSet phldrT="[Text]" custT="1"/>
      <dgm:spPr/>
      <dgm:t>
        <a:bodyPr/>
        <a:lstStyle/>
        <a:p>
          <a:pPr algn="l"/>
          <a:r>
            <a:rPr lang="ja-JP" altLang="en-US" sz="1200" dirty="0">
              <a:latin typeface="UD デジタル 教科書体 NK-R" panose="02020400000000000000" pitchFamily="18" charset="-128"/>
              <a:ea typeface="UD デジタル 教科書体 NK-R" panose="02020400000000000000" pitchFamily="18" charset="-128"/>
            </a:rPr>
            <a:t>より多く生徒が学級対話に参加する</a:t>
          </a:r>
          <a:endParaRPr lang="en-GB" sz="1200" dirty="0">
            <a:latin typeface="UD デジタル 教科書体 NK-R" panose="02020400000000000000" pitchFamily="18" charset="-128"/>
            <a:ea typeface="UD デジタル 教科書体 NK-R" panose="02020400000000000000" pitchFamily="18" charset="-128"/>
          </a:endParaRPr>
        </a:p>
      </dgm:t>
    </dgm:pt>
    <dgm:pt modelId="{3BE6EFF3-16EE-49EC-B74C-F0FF3B773791}" type="parTrans" cxnId="{C3A68D73-2EF5-4B65-B14E-A9A28DF6064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ADC53E0E-250A-4CE0-BA1D-5407F65AD4D3}" type="sibTrans" cxnId="{C3A68D73-2EF5-4B65-B14E-A9A28DF6064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4EA3A2B7-A9F3-419B-8AF1-5EA9EA41713A}">
      <dgm:prSet phldrT="[Text]" custT="1"/>
      <dgm:spPr/>
      <dgm:t>
        <a:bodyPr/>
        <a:lstStyle/>
        <a:p>
          <a:pPr algn="l"/>
          <a:r>
            <a:rPr lang="ja-JP" altLang="en-US" sz="1200" dirty="0">
              <a:latin typeface="UD デジタル 教科書体 NK-R" panose="02020400000000000000" pitchFamily="18" charset="-128"/>
              <a:ea typeface="UD デジタル 教科書体 NK-R" panose="02020400000000000000" pitchFamily="18" charset="-128"/>
            </a:rPr>
            <a:t>私の学級文化にグランド・ルールを取り込むこと</a:t>
          </a:r>
          <a:endParaRPr lang="en-GB" sz="1200" dirty="0">
            <a:latin typeface="UD デジタル 教科書体 NK-R" panose="02020400000000000000" pitchFamily="18" charset="-128"/>
            <a:ea typeface="UD デジタル 教科書体 NK-R" panose="02020400000000000000" pitchFamily="18" charset="-128"/>
          </a:endParaRPr>
        </a:p>
      </dgm:t>
    </dgm:pt>
    <dgm:pt modelId="{6ECA2432-018C-4C89-8553-6FC214D1A4B2}" type="parTrans" cxnId="{C0214D67-4720-4412-A54D-25F8A6CCF6D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FB78A00E-9CF9-42F6-BEEC-57DB0FE8CB68}" type="sibTrans" cxnId="{C0214D67-4720-4412-A54D-25F8A6CCF6D4}">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978EFC1B-40B6-4DAB-A549-49665233685D}">
      <dgm:prSet phldrT="[Text]" custT="1"/>
      <dgm:spPr/>
      <dgm:t>
        <a:bodyPr anchor="t"/>
        <a:lstStyle/>
        <a:p>
          <a:pPr algn="l"/>
          <a:r>
            <a:rPr kumimoji="1" lang="ja-JP" altLang="en-US" sz="1200" dirty="0">
              <a:latin typeface="UD デジタル 教科書体 NK-R" panose="02020400000000000000" pitchFamily="18" charset="-128"/>
              <a:ea typeface="UD デジタル 教科書体 NK-R" panose="02020400000000000000" pitchFamily="18" charset="-128"/>
            </a:rPr>
            <a:t>グランド・ルールを活用することは、私の教室での対話にどのような変化をもたらすでしょうか。
私は授業の中で、どのくらいの頻度でグランド・ルールに言及しているでしょうか。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CEBF41E6-2327-419F-9E6C-58D7BB9D3382}" type="parTrans" cxnId="{DE5EEDC0-CEC3-4BB4-8685-B3AD44EEF4EB}">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B4C50E85-751F-4CAF-9132-D228A3054AC0}" type="sibTrans" cxnId="{DE5EEDC0-CEC3-4BB4-8685-B3AD44EEF4EB}">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AC5256A2-DB23-48B6-A2D5-39FAFBD374A9}">
      <dgm:prSet phldrT="[Text]" custT="1"/>
      <dgm:spPr/>
      <dgm:t>
        <a:bodyPr/>
        <a:lstStyle/>
        <a:p>
          <a:pPr algn="l"/>
          <a:r>
            <a:rPr lang="ja-JP" altLang="en-US" sz="1200" dirty="0">
              <a:latin typeface="UD デジタル 教科書体 NK-R" panose="02020400000000000000" pitchFamily="18" charset="-128"/>
              <a:ea typeface="UD デジタル 教科書体 NK-R" panose="02020400000000000000" pitchFamily="18" charset="-128"/>
            </a:rPr>
            <a:t>より生産的に話し合うためのグループ</a:t>
          </a:r>
          <a:endParaRPr lang="en-GB" sz="1200" dirty="0">
            <a:latin typeface="UD デジタル 教科書体 NK-R" panose="02020400000000000000" pitchFamily="18" charset="-128"/>
            <a:ea typeface="UD デジタル 教科書体 NK-R" panose="02020400000000000000" pitchFamily="18" charset="-128"/>
          </a:endParaRPr>
        </a:p>
      </dgm:t>
    </dgm:pt>
    <dgm:pt modelId="{4B0E1BE2-48CE-4F58-8399-18A4FD052E68}" type="parTrans" cxnId="{89C1A9D2-88E4-4E2B-A33B-CB9318EDB28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DB95D935-E4E4-4D6F-9513-5DC1F498D52D}" type="sibTrans" cxnId="{89C1A9D2-88E4-4E2B-A33B-CB9318EDB28E}">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19F143D1-99C4-4576-9076-AC84DE1E76E8}">
      <dgm:prSet custT="1"/>
      <dgm:spPr/>
      <dgm:t>
        <a:bodyPr anchor="t"/>
        <a:lstStyle/>
        <a:p>
          <a:pPr algn="l"/>
          <a:r>
            <a:rPr kumimoji="1" lang="ja-JP" altLang="en-US" sz="1200" dirty="0">
              <a:latin typeface="UD デジタル 教科書体 NK-R" panose="02020400000000000000" pitchFamily="18" charset="-128"/>
              <a:ea typeface="UD デジタル 教科書体 NK-R" panose="02020400000000000000" pitchFamily="18" charset="-128"/>
            </a:rPr>
            <a:t>「トーク・バディ」（話し相手）というアプローチは、私の教室での対話にどのような影響を与えているでしょうか？
私の教室での話し合いは、どの程度、数人の生徒によって支配されているでしょうか？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DE71C02C-2B20-4655-BA26-D1AD790CCC6A}" type="parTrans" cxnId="{F22AFFE2-7A77-4F89-B194-492004EEB81C}">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42A8F873-6594-44C9-9442-B8842A5D34D0}" type="sibTrans" cxnId="{F22AFFE2-7A77-4F89-B194-492004EEB81C}">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3C855A7B-2703-4ADA-8FE2-A48A07197946}">
      <dgm:prSet custT="1"/>
      <dgm:spPr/>
      <dgm:t>
        <a:bodyPr anchor="t"/>
        <a:lstStyle/>
        <a:p>
          <a:pPr algn="l"/>
          <a:r>
            <a:rPr kumimoji="1" lang="ja-JP" altLang="en-US" sz="1200" dirty="0">
              <a:latin typeface="UD デジタル 教科書体 NK-R" panose="02020400000000000000" pitchFamily="18" charset="-128"/>
              <a:ea typeface="UD デジタル 教科書体 NK-R" panose="02020400000000000000" pitchFamily="18" charset="-128"/>
            </a:rPr>
            <a:t>生徒たちは、自分たちのグループ活動の質をどのように捉えているでしょうか？
グループ活動の中で生徒に役割を与えることは、対話にどのような変化をもたらすでしょうか？</a:t>
          </a:r>
          <a:endParaRPr lang="en-GB" sz="1200" dirty="0">
            <a:latin typeface="UD デジタル 教科書体 NK-R" panose="02020400000000000000" pitchFamily="18" charset="-128"/>
            <a:ea typeface="UD デジタル 教科書体 NK-R" panose="02020400000000000000" pitchFamily="18" charset="-128"/>
          </a:endParaRPr>
        </a:p>
      </dgm:t>
    </dgm:pt>
    <dgm:pt modelId="{54243F6C-705C-4A67-8FD0-DCF9B11057A0}" type="parTrans" cxnId="{51F7C65A-21E8-498D-BF42-0495C129A5E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FEAE7374-2DEF-4FBC-A49A-480E49CC22F0}" type="sibTrans" cxnId="{51F7C65A-21E8-498D-BF42-0495C129A5E1}">
      <dgm:prSet/>
      <dgm:spPr/>
      <dgm:t>
        <a:bodyPr/>
        <a:lstStyle/>
        <a:p>
          <a:pPr algn="l"/>
          <a:endParaRPr lang="en-GB" sz="1200">
            <a:latin typeface="UD デジタル 教科書体 NK-R" panose="02020400000000000000" pitchFamily="18" charset="-128"/>
            <a:ea typeface="UD デジタル 教科書体 NK-R" panose="02020400000000000000" pitchFamily="18" charset="-128"/>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custScaleX="119372">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90C4040B-9958-4B44-B9BB-1FB94D8A5609}" type="presOf" srcId="{0EF9529A-7D1E-49BF-B35E-1D38B21B9721}" destId="{DEAF3728-5157-4AAB-AEA7-C4988424C4E7}" srcOrd="0" destOrd="0" presId="urn:microsoft.com/office/officeart/2005/8/layout/hierarchy1"/>
    <dgm:cxn modelId="{11D79034-6B72-40C3-BDC0-0EC070FE9491}" type="presOf" srcId="{4B0E1BE2-48CE-4F58-8399-18A4FD052E68}" destId="{ABAA81A1-E5A6-43FB-9C5E-2881410480F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D8335E62-F6FF-4F8B-BC23-E2877F93C631}" type="presOf" srcId="{978EFC1B-40B6-4DAB-A549-49665233685D}" destId="{08DC7F29-E10E-418F-8C67-67E1CAE6C8A0}" srcOrd="0" destOrd="0" presId="urn:microsoft.com/office/officeart/2005/8/layout/hierarchy1"/>
    <dgm:cxn modelId="{F1F28F64-0C1A-457F-894A-A3F1245865E8}" type="presOf" srcId="{4EA3A2B7-A9F3-419B-8AF1-5EA9EA41713A}" destId="{9662EAAA-5A7E-4DF3-8EE3-E5C029B6C2BF}"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E1A5426B-AF5A-49F9-ACE7-C79F1F7FEBF0}" type="presOf" srcId="{DE71C02C-2B20-4655-BA26-D1AD790CCC6A}" destId="{8EC3C499-609C-48E0-8562-332644E4056B}" srcOrd="0" destOrd="0" presId="urn:microsoft.com/office/officeart/2005/8/layout/hierarchy1"/>
    <dgm:cxn modelId="{4045A86C-5B8C-4D6D-8DD7-608D9209CB6F}" type="presOf" srcId="{19F143D1-99C4-4576-9076-AC84DE1E76E8}" destId="{AD40BA6B-1408-4A34-A245-8DF5C38FC381}" srcOrd="0" destOrd="0" presId="urn:microsoft.com/office/officeart/2005/8/layout/hierarchy1"/>
    <dgm:cxn modelId="{C240DF6C-E158-44B9-B13F-3F3D0A5DD775}" type="presOf" srcId="{54243F6C-705C-4A67-8FD0-DCF9B11057A0}" destId="{D0949CDC-DF44-43E4-A5BF-01FC7AF4EFEF}" srcOrd="0" destOrd="0" presId="urn:microsoft.com/office/officeart/2005/8/layout/hierarchy1"/>
    <dgm:cxn modelId="{BD4D1B73-D1E5-4235-92F8-76456492B72C}" type="presOf" srcId="{3797F512-9711-4D35-AF6D-F8A7AE7D9444}" destId="{5E747C84-64D1-4CFC-B2DA-284E2902F930}"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332BF793-34DD-4B39-968E-ADAA74BB4084}" srcId="{A44EFC9A-15EE-4926-B9F7-508271318974}" destId="{3797F512-9711-4D35-AF6D-F8A7AE7D9444}" srcOrd="0" destOrd="0" parTransId="{8EEC9DF2-698D-402A-8219-D5755A078EB4}" sibTransId="{61E80654-A1FC-43FC-BBA7-F913D5B2E4CE}"/>
    <dgm:cxn modelId="{D5F76EA4-8986-475E-A7C3-5A1EAE26C7F5}" type="presOf" srcId="{6ECA2432-018C-4C89-8553-6FC214D1A4B2}" destId="{B9F06BBE-66AA-4F14-8E92-80E68DE4AF7C}"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92DAEDC4-5285-4E8D-AF21-45C7E7493F98}" type="presOf" srcId="{A44EFC9A-15EE-4926-B9F7-508271318974}" destId="{913763D1-64EF-48E3-96BD-5173A68A1FE5}"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1267C4D7-1B54-48E7-9EE5-A3D288A6D916}" type="presOf" srcId="{CEBF41E6-2327-419F-9E6C-58D7BB9D3382}" destId="{6BB2E7BE-D8CF-4346-A7E4-40CCD6D2061D}" srcOrd="0" destOrd="0" presId="urn:microsoft.com/office/officeart/2005/8/layout/hierarchy1"/>
    <dgm:cxn modelId="{5FC846DC-EB77-4B50-9577-D3F884CABF67}" type="presOf" srcId="{AC5256A2-DB23-48B6-A2D5-39FAFBD374A9}" destId="{2C11C53A-B5AF-418B-9E37-E825B6E36F16}"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D62426FE-3D91-4539-84EE-C94B8CED5DEA}" type="presOf" srcId="{3BE6EFF3-16EE-49EC-B74C-F0FF3B773791}" destId="{696A1F71-EFE8-4E69-824E-9029AFC16744}" srcOrd="0" destOrd="0" presId="urn:microsoft.com/office/officeart/2005/8/layout/hierarchy1"/>
    <dgm:cxn modelId="{526BF9FE-A0CA-492F-AA28-62E311CE2063}" type="presOf" srcId="{3C855A7B-2703-4ADA-8FE2-A48A07197946}" destId="{D618D61F-BDA9-4768-9CD2-620E0DC97166}" srcOrd="0" destOrd="0" presId="urn:microsoft.com/office/officeart/2005/8/layout/hierarchy1"/>
    <dgm:cxn modelId="{028D2956-19ED-450E-8CE2-4BBD7E64AE88}" type="presParOf" srcId="{913763D1-64EF-48E3-96BD-5173A68A1FE5}" destId="{26A00C83-38D1-4B4C-9A43-349F853DB6D4}" srcOrd="0" destOrd="0" presId="urn:microsoft.com/office/officeart/2005/8/layout/hierarchy1"/>
    <dgm:cxn modelId="{BEA805A2-5CBC-4B04-9C12-614C450684C0}" type="presParOf" srcId="{26A00C83-38D1-4B4C-9A43-349F853DB6D4}" destId="{15C82281-459E-46A0-8BE0-6344C79945F5}" srcOrd="0" destOrd="0" presId="urn:microsoft.com/office/officeart/2005/8/layout/hierarchy1"/>
    <dgm:cxn modelId="{DFF53D40-8B79-4ED6-9DCA-A054DD6C04A9}" type="presParOf" srcId="{15C82281-459E-46A0-8BE0-6344C79945F5}" destId="{083A4B5A-8E70-4987-AAB0-65522270F8FA}" srcOrd="0" destOrd="0" presId="urn:microsoft.com/office/officeart/2005/8/layout/hierarchy1"/>
    <dgm:cxn modelId="{70044B40-344E-4CC3-BC69-1F1689E886F3}" type="presParOf" srcId="{15C82281-459E-46A0-8BE0-6344C79945F5}" destId="{5E747C84-64D1-4CFC-B2DA-284E2902F930}" srcOrd="1" destOrd="0" presId="urn:microsoft.com/office/officeart/2005/8/layout/hierarchy1"/>
    <dgm:cxn modelId="{909B4381-B19C-4434-A1B0-3DAFBD1483BE}" type="presParOf" srcId="{26A00C83-38D1-4B4C-9A43-349F853DB6D4}" destId="{FD9D56FB-B773-42A6-B641-397D25FAF6FB}" srcOrd="1" destOrd="0" presId="urn:microsoft.com/office/officeart/2005/8/layout/hierarchy1"/>
    <dgm:cxn modelId="{869AE0C0-10BA-4A6E-93A4-E4219D0AF3C4}" type="presParOf" srcId="{FD9D56FB-B773-42A6-B641-397D25FAF6FB}" destId="{696A1F71-EFE8-4E69-824E-9029AFC16744}" srcOrd="0" destOrd="0" presId="urn:microsoft.com/office/officeart/2005/8/layout/hierarchy1"/>
    <dgm:cxn modelId="{75ECC6F0-1EE2-4FE0-8013-CEF5991ECEB0}" type="presParOf" srcId="{FD9D56FB-B773-42A6-B641-397D25FAF6FB}" destId="{162968DE-8744-4CCD-BEBE-C079D22D9D57}" srcOrd="1" destOrd="0" presId="urn:microsoft.com/office/officeart/2005/8/layout/hierarchy1"/>
    <dgm:cxn modelId="{2A13CB80-3EBE-45E6-8050-791634073911}" type="presParOf" srcId="{162968DE-8744-4CCD-BEBE-C079D22D9D57}" destId="{C384E536-14D5-4D5C-9004-024D885B0A40}" srcOrd="0" destOrd="0" presId="urn:microsoft.com/office/officeart/2005/8/layout/hierarchy1"/>
    <dgm:cxn modelId="{A451F6DF-BF62-4D4E-8A3E-ACAAD7A09642}" type="presParOf" srcId="{C384E536-14D5-4D5C-9004-024D885B0A40}" destId="{618E41CB-1EE8-4AF8-9EDF-49658D68382E}" srcOrd="0" destOrd="0" presId="urn:microsoft.com/office/officeart/2005/8/layout/hierarchy1"/>
    <dgm:cxn modelId="{4C9A2147-F3E8-4427-BC52-C8EEEF54E082}" type="presParOf" srcId="{C384E536-14D5-4D5C-9004-024D885B0A40}" destId="{DEAF3728-5157-4AAB-AEA7-C4988424C4E7}" srcOrd="1" destOrd="0" presId="urn:microsoft.com/office/officeart/2005/8/layout/hierarchy1"/>
    <dgm:cxn modelId="{37BB2959-A518-486A-B203-25E132AF2917}" type="presParOf" srcId="{162968DE-8744-4CCD-BEBE-C079D22D9D57}" destId="{1F4641B5-9B9E-44F4-BB31-F4547413174D}" srcOrd="1" destOrd="0" presId="urn:microsoft.com/office/officeart/2005/8/layout/hierarchy1"/>
    <dgm:cxn modelId="{01E3BC4C-7F27-4B7F-BCDE-9349A9AA1385}" type="presParOf" srcId="{1F4641B5-9B9E-44F4-BB31-F4547413174D}" destId="{8EC3C499-609C-48E0-8562-332644E4056B}" srcOrd="0" destOrd="0" presId="urn:microsoft.com/office/officeart/2005/8/layout/hierarchy1"/>
    <dgm:cxn modelId="{9AF0949E-9AB8-4C2E-BAE5-DF77A908968A}" type="presParOf" srcId="{1F4641B5-9B9E-44F4-BB31-F4547413174D}" destId="{19FD7523-5E87-4853-8E87-3F69161DC3E3}" srcOrd="1" destOrd="0" presId="urn:microsoft.com/office/officeart/2005/8/layout/hierarchy1"/>
    <dgm:cxn modelId="{2FE4DF66-9E87-452E-9802-E3C7E47D6248}" type="presParOf" srcId="{19FD7523-5E87-4853-8E87-3F69161DC3E3}" destId="{6044763F-3DC9-4753-9155-74F959450F5D}" srcOrd="0" destOrd="0" presId="urn:microsoft.com/office/officeart/2005/8/layout/hierarchy1"/>
    <dgm:cxn modelId="{D3667E54-E70B-4514-B910-D4C6BD8F3380}" type="presParOf" srcId="{6044763F-3DC9-4753-9155-74F959450F5D}" destId="{CFA8AB19-50A2-4BDE-BE47-362251146DE1}" srcOrd="0" destOrd="0" presId="urn:microsoft.com/office/officeart/2005/8/layout/hierarchy1"/>
    <dgm:cxn modelId="{229BA433-ACBF-484B-B7A7-72223891E627}" type="presParOf" srcId="{6044763F-3DC9-4753-9155-74F959450F5D}" destId="{AD40BA6B-1408-4A34-A245-8DF5C38FC381}" srcOrd="1" destOrd="0" presId="urn:microsoft.com/office/officeart/2005/8/layout/hierarchy1"/>
    <dgm:cxn modelId="{91163C98-A5AD-499E-AACA-7B464CEED2CC}" type="presParOf" srcId="{19FD7523-5E87-4853-8E87-3F69161DC3E3}" destId="{8719468E-4628-415D-97B0-4D807113A168}" srcOrd="1" destOrd="0" presId="urn:microsoft.com/office/officeart/2005/8/layout/hierarchy1"/>
    <dgm:cxn modelId="{AF8D55CD-F74A-439F-A600-60E58AB0256C}" type="presParOf" srcId="{FD9D56FB-B773-42A6-B641-397D25FAF6FB}" destId="{ABAA81A1-E5A6-43FB-9C5E-2881410480F1}" srcOrd="2" destOrd="0" presId="urn:microsoft.com/office/officeart/2005/8/layout/hierarchy1"/>
    <dgm:cxn modelId="{32E17C04-8BB8-4329-9339-A5FE75586FBB}" type="presParOf" srcId="{FD9D56FB-B773-42A6-B641-397D25FAF6FB}" destId="{1B7C7A8E-5B08-44F0-ACE2-D072259A0D57}" srcOrd="3" destOrd="0" presId="urn:microsoft.com/office/officeart/2005/8/layout/hierarchy1"/>
    <dgm:cxn modelId="{A24E6FAC-E2B6-4D65-AB3A-4B506A1F8884}" type="presParOf" srcId="{1B7C7A8E-5B08-44F0-ACE2-D072259A0D57}" destId="{B85F5D9C-B2E3-4336-87F4-905C2819F3CB}" srcOrd="0" destOrd="0" presId="urn:microsoft.com/office/officeart/2005/8/layout/hierarchy1"/>
    <dgm:cxn modelId="{48BA4F28-C5A2-48F6-B9D9-75BD8680198D}" type="presParOf" srcId="{B85F5D9C-B2E3-4336-87F4-905C2819F3CB}" destId="{2F44E952-0E5F-4274-9971-F44565490D60}" srcOrd="0" destOrd="0" presId="urn:microsoft.com/office/officeart/2005/8/layout/hierarchy1"/>
    <dgm:cxn modelId="{BE9EE5DE-4DE8-48D4-8508-3FD97D1569E6}" type="presParOf" srcId="{B85F5D9C-B2E3-4336-87F4-905C2819F3CB}" destId="{2C11C53A-B5AF-418B-9E37-E825B6E36F16}" srcOrd="1" destOrd="0" presId="urn:microsoft.com/office/officeart/2005/8/layout/hierarchy1"/>
    <dgm:cxn modelId="{32E2BE17-4A12-4797-89BE-FFF354C3B89C}" type="presParOf" srcId="{1B7C7A8E-5B08-44F0-ACE2-D072259A0D57}" destId="{37635459-51F7-4364-ACC7-3390BB1567BE}" srcOrd="1" destOrd="0" presId="urn:microsoft.com/office/officeart/2005/8/layout/hierarchy1"/>
    <dgm:cxn modelId="{6500A014-95F7-4FB5-8698-C1D16F14E717}" type="presParOf" srcId="{37635459-51F7-4364-ACC7-3390BB1567BE}" destId="{D0949CDC-DF44-43E4-A5BF-01FC7AF4EFEF}" srcOrd="0" destOrd="0" presId="urn:microsoft.com/office/officeart/2005/8/layout/hierarchy1"/>
    <dgm:cxn modelId="{1A061C79-7AC7-4052-BE46-931E84C1D565}" type="presParOf" srcId="{37635459-51F7-4364-ACC7-3390BB1567BE}" destId="{AD467BD1-1C32-483D-8132-7678224C601B}" srcOrd="1" destOrd="0" presId="urn:microsoft.com/office/officeart/2005/8/layout/hierarchy1"/>
    <dgm:cxn modelId="{78CD9935-F67C-43C3-8FDC-9D2FEF607493}" type="presParOf" srcId="{AD467BD1-1C32-483D-8132-7678224C601B}" destId="{EDCAA794-AC6E-48B5-963B-DE7B32251429}" srcOrd="0" destOrd="0" presId="urn:microsoft.com/office/officeart/2005/8/layout/hierarchy1"/>
    <dgm:cxn modelId="{6459149A-F28E-40A8-895F-3A95C23A77AC}" type="presParOf" srcId="{EDCAA794-AC6E-48B5-963B-DE7B32251429}" destId="{52E337CD-D41A-4D4B-A14F-982221B9FF2E}" srcOrd="0" destOrd="0" presId="urn:microsoft.com/office/officeart/2005/8/layout/hierarchy1"/>
    <dgm:cxn modelId="{50D683CA-79BF-4B54-88AF-EF0ECBC60C16}" type="presParOf" srcId="{EDCAA794-AC6E-48B5-963B-DE7B32251429}" destId="{D618D61F-BDA9-4768-9CD2-620E0DC97166}" srcOrd="1" destOrd="0" presId="urn:microsoft.com/office/officeart/2005/8/layout/hierarchy1"/>
    <dgm:cxn modelId="{DEAC3F92-FA22-4204-8E7B-A0D18288AE90}" type="presParOf" srcId="{AD467BD1-1C32-483D-8132-7678224C601B}" destId="{48A4CC6D-C2CD-4E95-87EF-54BC47D9C1C6}" srcOrd="1" destOrd="0" presId="urn:microsoft.com/office/officeart/2005/8/layout/hierarchy1"/>
    <dgm:cxn modelId="{19A59A5F-8155-462F-9E7F-010A170E78BB}" type="presParOf" srcId="{FD9D56FB-B773-42A6-B641-397D25FAF6FB}" destId="{B9F06BBE-66AA-4F14-8E92-80E68DE4AF7C}" srcOrd="4" destOrd="0" presId="urn:microsoft.com/office/officeart/2005/8/layout/hierarchy1"/>
    <dgm:cxn modelId="{54EDF72D-6283-4E7D-9045-9A2D47E23C35}" type="presParOf" srcId="{FD9D56FB-B773-42A6-B641-397D25FAF6FB}" destId="{DD1028FD-72FA-40B1-A183-F85643E40297}" srcOrd="5" destOrd="0" presId="urn:microsoft.com/office/officeart/2005/8/layout/hierarchy1"/>
    <dgm:cxn modelId="{0D059FFC-F0FC-4093-B065-9B281739CEB7}" type="presParOf" srcId="{DD1028FD-72FA-40B1-A183-F85643E40297}" destId="{4E3FE2F2-5E5E-44B3-9387-7A45C632FB0B}" srcOrd="0" destOrd="0" presId="urn:microsoft.com/office/officeart/2005/8/layout/hierarchy1"/>
    <dgm:cxn modelId="{8200E781-CFCD-4EF0-B42E-05724A56B9BC}" type="presParOf" srcId="{4E3FE2F2-5E5E-44B3-9387-7A45C632FB0B}" destId="{77624390-64B5-453B-8F52-A2A90D139190}" srcOrd="0" destOrd="0" presId="urn:microsoft.com/office/officeart/2005/8/layout/hierarchy1"/>
    <dgm:cxn modelId="{BAEACB33-C842-46AD-B783-9E5783A896E1}" type="presParOf" srcId="{4E3FE2F2-5E5E-44B3-9387-7A45C632FB0B}" destId="{9662EAAA-5A7E-4DF3-8EE3-E5C029B6C2BF}" srcOrd="1" destOrd="0" presId="urn:microsoft.com/office/officeart/2005/8/layout/hierarchy1"/>
    <dgm:cxn modelId="{856E0DDA-F629-4421-8677-726350383FBE}" type="presParOf" srcId="{DD1028FD-72FA-40B1-A183-F85643E40297}" destId="{FE984552-F2EF-4A56-924F-20CCAB8A9DB7}" srcOrd="1" destOrd="0" presId="urn:microsoft.com/office/officeart/2005/8/layout/hierarchy1"/>
    <dgm:cxn modelId="{C31E5D28-7C6F-44E5-B691-68F1D157B76D}" type="presParOf" srcId="{FE984552-F2EF-4A56-924F-20CCAB8A9DB7}" destId="{6BB2E7BE-D8CF-4346-A7E4-40CCD6D2061D}" srcOrd="0" destOrd="0" presId="urn:microsoft.com/office/officeart/2005/8/layout/hierarchy1"/>
    <dgm:cxn modelId="{FA5CEC04-DBF1-4414-8580-450494652B63}" type="presParOf" srcId="{FE984552-F2EF-4A56-924F-20CCAB8A9DB7}" destId="{E6FE9381-858D-4396-9D58-70B0802FE3F6}" srcOrd="1" destOrd="0" presId="urn:microsoft.com/office/officeart/2005/8/layout/hierarchy1"/>
    <dgm:cxn modelId="{D737A87F-C189-46DE-870F-AC2D8B2A7E3C}" type="presParOf" srcId="{E6FE9381-858D-4396-9D58-70B0802FE3F6}" destId="{DBB7F237-7F58-4EFC-A01E-07AAB3EE5A82}" srcOrd="0" destOrd="0" presId="urn:microsoft.com/office/officeart/2005/8/layout/hierarchy1"/>
    <dgm:cxn modelId="{23059F38-52EE-4D4D-8069-F1A8775785E6}" type="presParOf" srcId="{DBB7F237-7F58-4EFC-A01E-07AAB3EE5A82}" destId="{E0B984A2-B043-4524-AC4F-AD173336CED7}" srcOrd="0" destOrd="0" presId="urn:microsoft.com/office/officeart/2005/8/layout/hierarchy1"/>
    <dgm:cxn modelId="{1F31472A-44FA-4F6A-919A-F832C385B7AB}" type="presParOf" srcId="{DBB7F237-7F58-4EFC-A01E-07AAB3EE5A82}" destId="{08DC7F29-E10E-418F-8C67-67E1CAE6C8A0}" srcOrd="1" destOrd="0" presId="urn:microsoft.com/office/officeart/2005/8/layout/hierarchy1"/>
    <dgm:cxn modelId="{85FD4C3D-00E1-437A-BE51-C484EBED75B7}"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350291" y="2817458"/>
          <a:ext cx="91440" cy="516068"/>
        </a:xfrm>
        <a:custGeom>
          <a:avLst/>
          <a:gdLst/>
          <a:ahLst/>
          <a:cxnLst/>
          <a:rect l="0" t="0" r="0" b="0"/>
          <a:pathLst>
            <a:path>
              <a:moveTo>
                <a:pt x="45720" y="0"/>
              </a:moveTo>
              <a:lnTo>
                <a:pt x="45720" y="51606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47473" y="1169782"/>
          <a:ext cx="3248538" cy="520902"/>
        </a:xfrm>
        <a:custGeom>
          <a:avLst/>
          <a:gdLst/>
          <a:ahLst/>
          <a:cxnLst/>
          <a:rect l="0" t="0" r="0" b="0"/>
          <a:pathLst>
            <a:path>
              <a:moveTo>
                <a:pt x="0" y="0"/>
              </a:moveTo>
              <a:lnTo>
                <a:pt x="0" y="356519"/>
              </a:lnTo>
              <a:lnTo>
                <a:pt x="3248538" y="356519"/>
              </a:lnTo>
              <a:lnTo>
                <a:pt x="3248538" y="5209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181524" y="2817458"/>
          <a:ext cx="91440" cy="516068"/>
        </a:xfrm>
        <a:custGeom>
          <a:avLst/>
          <a:gdLst/>
          <a:ahLst/>
          <a:cxnLst/>
          <a:rect l="0" t="0" r="0" b="0"/>
          <a:pathLst>
            <a:path>
              <a:moveTo>
                <a:pt x="45720" y="0"/>
              </a:moveTo>
              <a:lnTo>
                <a:pt x="45720" y="51606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47473" y="1169782"/>
          <a:ext cx="1079770" cy="520902"/>
        </a:xfrm>
        <a:custGeom>
          <a:avLst/>
          <a:gdLst/>
          <a:ahLst/>
          <a:cxnLst/>
          <a:rect l="0" t="0" r="0" b="0"/>
          <a:pathLst>
            <a:path>
              <a:moveTo>
                <a:pt x="0" y="0"/>
              </a:moveTo>
              <a:lnTo>
                <a:pt x="0" y="356519"/>
              </a:lnTo>
              <a:lnTo>
                <a:pt x="1079770" y="356519"/>
              </a:lnTo>
              <a:lnTo>
                <a:pt x="1079770" y="5209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012756" y="2817458"/>
          <a:ext cx="91440" cy="516068"/>
        </a:xfrm>
        <a:custGeom>
          <a:avLst/>
          <a:gdLst/>
          <a:ahLst/>
          <a:cxnLst/>
          <a:rect l="0" t="0" r="0" b="0"/>
          <a:pathLst>
            <a:path>
              <a:moveTo>
                <a:pt x="45720" y="0"/>
              </a:moveTo>
              <a:lnTo>
                <a:pt x="45720" y="51606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058476" y="1169782"/>
          <a:ext cx="1088997" cy="520902"/>
        </a:xfrm>
        <a:custGeom>
          <a:avLst/>
          <a:gdLst/>
          <a:ahLst/>
          <a:cxnLst/>
          <a:rect l="0" t="0" r="0" b="0"/>
          <a:pathLst>
            <a:path>
              <a:moveTo>
                <a:pt x="1088997" y="0"/>
              </a:moveTo>
              <a:lnTo>
                <a:pt x="1088997" y="356519"/>
              </a:lnTo>
              <a:lnTo>
                <a:pt x="0" y="356519"/>
              </a:lnTo>
              <a:lnTo>
                <a:pt x="0" y="5209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843988" y="2817458"/>
          <a:ext cx="91440" cy="516068"/>
        </a:xfrm>
        <a:custGeom>
          <a:avLst/>
          <a:gdLst/>
          <a:ahLst/>
          <a:cxnLst/>
          <a:rect l="0" t="0" r="0" b="0"/>
          <a:pathLst>
            <a:path>
              <a:moveTo>
                <a:pt x="45720" y="0"/>
              </a:moveTo>
              <a:lnTo>
                <a:pt x="45720" y="51606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889708" y="1169782"/>
          <a:ext cx="3257765" cy="520902"/>
        </a:xfrm>
        <a:custGeom>
          <a:avLst/>
          <a:gdLst/>
          <a:ahLst/>
          <a:cxnLst/>
          <a:rect l="0" t="0" r="0" b="0"/>
          <a:pathLst>
            <a:path>
              <a:moveTo>
                <a:pt x="3257765" y="0"/>
              </a:moveTo>
              <a:lnTo>
                <a:pt x="3257765" y="356519"/>
              </a:lnTo>
              <a:lnTo>
                <a:pt x="0" y="356519"/>
              </a:lnTo>
              <a:lnTo>
                <a:pt x="0" y="52090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60250" y="43009"/>
          <a:ext cx="1774446" cy="112677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457411" y="230312"/>
          <a:ext cx="1774446" cy="112677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kumimoji="1"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私は自分の実践に焦点を当てたいです。
私がやりたいことは・・・</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3490413" y="263314"/>
        <a:ext cx="1708442" cy="1060769"/>
      </dsp:txXfrm>
    </dsp:sp>
    <dsp:sp modelId="{618E41CB-1EE8-4AF8-9EDF-49658D68382E}">
      <dsp:nvSpPr>
        <dsp:cNvPr id="0" name=""/>
        <dsp:cNvSpPr/>
      </dsp:nvSpPr>
      <dsp:spPr>
        <a:xfrm>
          <a:off x="2485" y="1690684"/>
          <a:ext cx="1774446" cy="1126773"/>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99645" y="1877987"/>
          <a:ext cx="1774446" cy="11267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dirty="0">
              <a:latin typeface="UD デジタル 教科書体 NK-R" panose="02020400000000000000" pitchFamily="18" charset="-128"/>
              <a:ea typeface="UD デジタル 教科書体 NK-R" panose="02020400000000000000" pitchFamily="18" charset="-128"/>
            </a:rPr>
            <a:t>学習者が互いの考えに質問する方法を見つけます。</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232647" y="1910989"/>
        <a:ext cx="1708442" cy="1060769"/>
      </dsp:txXfrm>
    </dsp:sp>
    <dsp:sp modelId="{CFA8AB19-50A2-4BDE-BE47-362251146DE1}">
      <dsp:nvSpPr>
        <dsp:cNvPr id="0" name=""/>
        <dsp:cNvSpPr/>
      </dsp:nvSpPr>
      <dsp:spPr>
        <a:xfrm>
          <a:off x="2485" y="3333526"/>
          <a:ext cx="1774446" cy="2026524"/>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99645" y="3520829"/>
          <a:ext cx="1774446" cy="202652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私は、センテンスターターディスプレイを、質問の仕方のモデルとしてどの程度、活用できていますか？</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251617" y="3572801"/>
        <a:ext cx="1670502" cy="1922580"/>
      </dsp:txXfrm>
    </dsp:sp>
    <dsp:sp modelId="{2F44E952-0E5F-4274-9971-F44565490D60}">
      <dsp:nvSpPr>
        <dsp:cNvPr id="0" name=""/>
        <dsp:cNvSpPr/>
      </dsp:nvSpPr>
      <dsp:spPr>
        <a:xfrm>
          <a:off x="2171253" y="1690684"/>
          <a:ext cx="1774446" cy="112677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368413" y="1877987"/>
          <a:ext cx="1774446" cy="11267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dirty="0">
              <a:latin typeface="UD デジタル 教科書体 NK-R" panose="02020400000000000000" pitchFamily="18" charset="-128"/>
              <a:ea typeface="UD デジタル 教科書体 NK-R" panose="02020400000000000000" pitchFamily="18" charset="-128"/>
            </a:rPr>
            <a:t>学習者が自分のアイデアに理由をつけるように促すにはどうしたらよいか考えます。</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2401415" y="1910989"/>
        <a:ext cx="1708442" cy="1060769"/>
      </dsp:txXfrm>
    </dsp:sp>
    <dsp:sp modelId="{52E337CD-D41A-4D4B-A14F-982221B9FF2E}">
      <dsp:nvSpPr>
        <dsp:cNvPr id="0" name=""/>
        <dsp:cNvSpPr/>
      </dsp:nvSpPr>
      <dsp:spPr>
        <a:xfrm>
          <a:off x="2171253" y="3333526"/>
          <a:ext cx="1774446" cy="2057589"/>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368413" y="3520829"/>
          <a:ext cx="1774446" cy="205758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a:t>
          </a:r>
          <a:r>
            <a:rPr kumimoji="1"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どのくらいの頻度で追究的な質問をしていますか</a:t>
          </a: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a:t>
          </a:r>
          <a:endParaRPr lang="en-GB"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endParaRPr>
        </a:p>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私は、生徒に自分の考えを十分に説明できるよう、十分な時間をとっていますか？</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2420385" y="3572801"/>
        <a:ext cx="1670502" cy="1953645"/>
      </dsp:txXfrm>
    </dsp:sp>
    <dsp:sp modelId="{77624390-64B5-453B-8F52-A2A90D139190}">
      <dsp:nvSpPr>
        <dsp:cNvPr id="0" name=""/>
        <dsp:cNvSpPr/>
      </dsp:nvSpPr>
      <dsp:spPr>
        <a:xfrm>
          <a:off x="4340020" y="1690684"/>
          <a:ext cx="1774446" cy="112677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37181" y="1877987"/>
          <a:ext cx="1774446" cy="11267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45" dirty="0">
              <a:solidFill>
                <a:srgbClr val="454744"/>
              </a:solidFill>
              <a:latin typeface="UD デジタル 教科書体 NK-R" panose="02020400000000000000" pitchFamily="18" charset="-128"/>
              <a:ea typeface="UD デジタル 教科書体 NK-R" panose="02020400000000000000" pitchFamily="18" charset="-128"/>
              <a:cs typeface="Arial"/>
            </a:rPr>
            <a:t>学習者がお互いの考えを積み上げる方法を促します。</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4570183" y="1910989"/>
        <a:ext cx="1708442" cy="1060769"/>
      </dsp:txXfrm>
    </dsp:sp>
    <dsp:sp modelId="{E0B984A2-B043-4524-AC4F-AD173336CED7}">
      <dsp:nvSpPr>
        <dsp:cNvPr id="0" name=""/>
        <dsp:cNvSpPr/>
      </dsp:nvSpPr>
      <dsp:spPr>
        <a:xfrm>
          <a:off x="4340020" y="3333526"/>
          <a:ext cx="1774446" cy="207809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37181" y="3520829"/>
          <a:ext cx="1774446" cy="207809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私にではなく、生徒にお互いに返答する機会をどの程度与えていますか？</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4589153" y="3572801"/>
        <a:ext cx="1670502" cy="1974153"/>
      </dsp:txXfrm>
    </dsp:sp>
    <dsp:sp modelId="{8BA0C262-1BD0-43C3-8F45-4BC230A56473}">
      <dsp:nvSpPr>
        <dsp:cNvPr id="0" name=""/>
        <dsp:cNvSpPr/>
      </dsp:nvSpPr>
      <dsp:spPr>
        <a:xfrm>
          <a:off x="6508788" y="1690684"/>
          <a:ext cx="1774446" cy="1126773"/>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705949" y="1877987"/>
          <a:ext cx="1774446" cy="112677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一連の学習の中で、どのように学習者がつながりを持つことができるかを考えます。</a:t>
          </a:r>
          <a:endParaRPr lang="en-GB" sz="1300" kern="1200" dirty="0">
            <a:latin typeface="UD デジタル 教科書体 NK-R" panose="02020400000000000000" pitchFamily="18" charset="-128"/>
            <a:ea typeface="UD デジタル 教科書体 NK-R" panose="02020400000000000000" pitchFamily="18" charset="-128"/>
          </a:endParaRPr>
        </a:p>
      </dsp:txBody>
      <dsp:txXfrm>
        <a:off x="6738951" y="1910989"/>
        <a:ext cx="1708442" cy="1060769"/>
      </dsp:txXfrm>
    </dsp:sp>
    <dsp:sp modelId="{6355ADDF-0D40-44EC-B8B3-096A937B9179}">
      <dsp:nvSpPr>
        <dsp:cNvPr id="0" name=""/>
        <dsp:cNvSpPr/>
      </dsp:nvSpPr>
      <dsp:spPr>
        <a:xfrm>
          <a:off x="6508788" y="3333526"/>
          <a:ext cx="1774446" cy="2086581"/>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705949" y="3520829"/>
          <a:ext cx="1774446" cy="208658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私は、個人・社会・健康・経済の教育（</a:t>
          </a:r>
          <a:r>
            <a:rPr lang="en-US" altLang="ja-JP"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PSHE</a:t>
          </a:r>
          <a:r>
            <a:rPr lang="ja-JP" altLang="en-US" sz="1300" kern="1200" spc="-60" dirty="0">
              <a:solidFill>
                <a:srgbClr val="46474A"/>
              </a:solidFill>
              <a:latin typeface="UD デジタル 教科書体 NK-R" panose="02020400000000000000" pitchFamily="18" charset="-128"/>
              <a:ea typeface="UD デジタル 教科書体 NK-R" panose="02020400000000000000" pitchFamily="18" charset="-128"/>
              <a:cs typeface="Arial"/>
            </a:rPr>
            <a:t>）において、生徒が教室の外で体験したことを共有する機会をどの程度設けていますか？</a:t>
          </a:r>
          <a:endParaRPr lang="en-GB" sz="1300" kern="1200" dirty="0">
            <a:highlight>
              <a:srgbClr val="00FF00"/>
            </a:highlight>
            <a:latin typeface="UD デジタル 教科書体 NK-R" panose="02020400000000000000" pitchFamily="18" charset="-128"/>
            <a:ea typeface="UD デジタル 教科書体 NK-R" panose="02020400000000000000" pitchFamily="18" charset="-128"/>
          </a:endParaRPr>
        </a:p>
      </dsp:txBody>
      <dsp:txXfrm>
        <a:off x="6757921" y="3572801"/>
        <a:ext cx="1670502" cy="19826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8252676" y="3081673"/>
          <a:ext cx="91440" cy="544726"/>
        </a:xfrm>
        <a:custGeom>
          <a:avLst/>
          <a:gdLst/>
          <a:ahLst/>
          <a:cxnLst/>
          <a:rect l="0" t="0" r="0" b="0"/>
          <a:pathLst>
            <a:path>
              <a:moveTo>
                <a:pt x="45720" y="0"/>
              </a:moveTo>
              <a:lnTo>
                <a:pt x="45720" y="371215"/>
              </a:lnTo>
              <a:lnTo>
                <a:pt x="54242" y="371215"/>
              </a:lnTo>
              <a:lnTo>
                <a:pt x="54242" y="54472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668713" y="1347601"/>
          <a:ext cx="3629682" cy="544726"/>
        </a:xfrm>
        <a:custGeom>
          <a:avLst/>
          <a:gdLst/>
          <a:ahLst/>
          <a:cxnLst/>
          <a:rect l="0" t="0" r="0" b="0"/>
          <a:pathLst>
            <a:path>
              <a:moveTo>
                <a:pt x="0" y="0"/>
              </a:moveTo>
              <a:lnTo>
                <a:pt x="0" y="371215"/>
              </a:lnTo>
              <a:lnTo>
                <a:pt x="3629682" y="371215"/>
              </a:lnTo>
              <a:lnTo>
                <a:pt x="3629682" y="54472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816517" y="3081673"/>
          <a:ext cx="91440" cy="569643"/>
        </a:xfrm>
        <a:custGeom>
          <a:avLst/>
          <a:gdLst/>
          <a:ahLst/>
          <a:cxnLst/>
          <a:rect l="0" t="0" r="0" b="0"/>
          <a:pathLst>
            <a:path>
              <a:moveTo>
                <a:pt x="45720" y="0"/>
              </a:moveTo>
              <a:lnTo>
                <a:pt x="45720" y="396132"/>
              </a:lnTo>
              <a:lnTo>
                <a:pt x="51994" y="396132"/>
              </a:lnTo>
              <a:lnTo>
                <a:pt x="51994" y="56964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668713" y="1347601"/>
          <a:ext cx="1193524" cy="544726"/>
        </a:xfrm>
        <a:custGeom>
          <a:avLst/>
          <a:gdLst/>
          <a:ahLst/>
          <a:cxnLst/>
          <a:rect l="0" t="0" r="0" b="0"/>
          <a:pathLst>
            <a:path>
              <a:moveTo>
                <a:pt x="0" y="0"/>
              </a:moveTo>
              <a:lnTo>
                <a:pt x="0" y="371215"/>
              </a:lnTo>
              <a:lnTo>
                <a:pt x="1193524" y="371215"/>
              </a:lnTo>
              <a:lnTo>
                <a:pt x="1193524" y="54472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380359" y="3081673"/>
          <a:ext cx="91440" cy="611639"/>
        </a:xfrm>
        <a:custGeom>
          <a:avLst/>
          <a:gdLst/>
          <a:ahLst/>
          <a:cxnLst/>
          <a:rect l="0" t="0" r="0" b="0"/>
          <a:pathLst>
            <a:path>
              <a:moveTo>
                <a:pt x="45720" y="0"/>
              </a:moveTo>
              <a:lnTo>
                <a:pt x="45720" y="438127"/>
              </a:lnTo>
              <a:lnTo>
                <a:pt x="48398" y="438127"/>
              </a:lnTo>
              <a:lnTo>
                <a:pt x="48398" y="61163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426079" y="1347601"/>
          <a:ext cx="1242634" cy="544726"/>
        </a:xfrm>
        <a:custGeom>
          <a:avLst/>
          <a:gdLst/>
          <a:ahLst/>
          <a:cxnLst/>
          <a:rect l="0" t="0" r="0" b="0"/>
          <a:pathLst>
            <a:path>
              <a:moveTo>
                <a:pt x="1242634" y="0"/>
              </a:moveTo>
              <a:lnTo>
                <a:pt x="1242634" y="371215"/>
              </a:lnTo>
              <a:lnTo>
                <a:pt x="0" y="371215"/>
              </a:lnTo>
              <a:lnTo>
                <a:pt x="0" y="54472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944200" y="3081673"/>
          <a:ext cx="91440" cy="544726"/>
        </a:xfrm>
        <a:custGeom>
          <a:avLst/>
          <a:gdLst/>
          <a:ahLst/>
          <a:cxnLst/>
          <a:rect l="0" t="0" r="0" b="0"/>
          <a:pathLst>
            <a:path>
              <a:moveTo>
                <a:pt x="45720" y="0"/>
              </a:moveTo>
              <a:lnTo>
                <a:pt x="45720" y="371215"/>
              </a:lnTo>
              <a:lnTo>
                <a:pt x="47836" y="371215"/>
              </a:lnTo>
              <a:lnTo>
                <a:pt x="47836" y="54472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989920" y="1347601"/>
          <a:ext cx="3678792" cy="544726"/>
        </a:xfrm>
        <a:custGeom>
          <a:avLst/>
          <a:gdLst/>
          <a:ahLst/>
          <a:cxnLst/>
          <a:rect l="0" t="0" r="0" b="0"/>
          <a:pathLst>
            <a:path>
              <a:moveTo>
                <a:pt x="3678792" y="0"/>
              </a:moveTo>
              <a:lnTo>
                <a:pt x="3678792" y="371215"/>
              </a:lnTo>
              <a:lnTo>
                <a:pt x="0" y="371215"/>
              </a:lnTo>
              <a:lnTo>
                <a:pt x="0" y="54472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732220" y="158255"/>
          <a:ext cx="1872985" cy="11893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940330" y="355959"/>
          <a:ext cx="1872985" cy="118934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私は子どもたちの対話に焦点を当てたいです。　　　　　　　　　　私がやりたいことは・・・</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3975165" y="390794"/>
        <a:ext cx="1803315" cy="1119675"/>
      </dsp:txXfrm>
    </dsp:sp>
    <dsp:sp modelId="{618E41CB-1EE8-4AF8-9EDF-49658D68382E}">
      <dsp:nvSpPr>
        <dsp:cNvPr id="0" name=""/>
        <dsp:cNvSpPr/>
      </dsp:nvSpPr>
      <dsp:spPr>
        <a:xfrm>
          <a:off x="53428" y="1892327"/>
          <a:ext cx="1872985" cy="118934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261537" y="2090031"/>
          <a:ext cx="1872985" cy="118934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生徒が自分の考えの理由を説明できるようにする</a:t>
          </a:r>
          <a:r>
            <a:rPr lang="en-GB" sz="1200" b="1" kern="1200" dirty="0">
              <a:latin typeface="UD デジタル 教科書体 NK-R" panose="02020400000000000000" pitchFamily="18" charset="-128"/>
              <a:ea typeface="UD デジタル 教科書体 NK-R" panose="02020400000000000000" pitchFamily="18" charset="-128"/>
            </a:rPr>
            <a:t>(</a:t>
          </a:r>
          <a:r>
            <a:rPr lang="ja-JP" altLang="en-US" sz="1200" b="1" kern="1200" dirty="0">
              <a:latin typeface="UD デジタル 教科書体 NK-R" panose="02020400000000000000" pitchFamily="18" charset="-128"/>
              <a:ea typeface="UD デジタル 教科書体 NK-R" panose="02020400000000000000" pitchFamily="18" charset="-128"/>
            </a:rPr>
            <a:t>理由を明確にする</a:t>
          </a:r>
          <a:r>
            <a:rPr lang="en-GB" sz="1200" b="1" kern="1200" dirty="0">
              <a:latin typeface="UD デジタル 教科書体 NK-R" panose="02020400000000000000" pitchFamily="18" charset="-128"/>
              <a:ea typeface="UD デジタル 教科書体 NK-R" panose="02020400000000000000" pitchFamily="18" charset="-128"/>
            </a:rPr>
            <a:t>, R)</a:t>
          </a:r>
        </a:p>
        <a:p>
          <a:pPr marL="0" lvl="0" indent="0" algn="l" defTabSz="533400">
            <a:lnSpc>
              <a:spcPct val="90000"/>
            </a:lnSpc>
            <a:spcBef>
              <a:spcPct val="0"/>
            </a:spcBef>
            <a:spcAft>
              <a:spcPct val="35000"/>
            </a:spcAft>
            <a:buNone/>
          </a:pP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296372" y="2124866"/>
        <a:ext cx="1803315" cy="1119675"/>
      </dsp:txXfrm>
    </dsp:sp>
    <dsp:sp modelId="{CFA8AB19-50A2-4BDE-BE47-362251146DE1}">
      <dsp:nvSpPr>
        <dsp:cNvPr id="0" name=""/>
        <dsp:cNvSpPr/>
      </dsp:nvSpPr>
      <dsp:spPr>
        <a:xfrm>
          <a:off x="-17932" y="3626399"/>
          <a:ext cx="2019939" cy="2381331"/>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90176" y="3824103"/>
          <a:ext cx="2019939" cy="238133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コンピュータ学習で、ペアでコーディングするとき、生徒はどの程度、自分の判断に理由をつけているのでしょうか？　　　　　　　　　　　　　　　　　　科学の授業で、生徒はどの程度理由を述べているでしょうか？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249338" y="3883265"/>
        <a:ext cx="1901615" cy="2263007"/>
      </dsp:txXfrm>
    </dsp:sp>
    <dsp:sp modelId="{2F44E952-0E5F-4274-9971-F44565490D60}">
      <dsp:nvSpPr>
        <dsp:cNvPr id="0" name=""/>
        <dsp:cNvSpPr/>
      </dsp:nvSpPr>
      <dsp:spPr>
        <a:xfrm>
          <a:off x="2489586" y="1892327"/>
          <a:ext cx="1872985" cy="1189345"/>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697696" y="2090031"/>
          <a:ext cx="1872985" cy="118934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生徒が互いの考えに質問し、異論を唱えるようにする</a:t>
          </a:r>
          <a:r>
            <a:rPr lang="en-GB" sz="1200" b="1" kern="1200" dirty="0">
              <a:latin typeface="UD デジタル 教科書体 NK-R" panose="02020400000000000000" pitchFamily="18" charset="-128"/>
              <a:ea typeface="UD デジタル 教科書体 NK-R" panose="02020400000000000000" pitchFamily="18" charset="-128"/>
            </a:rPr>
            <a:t>(</a:t>
          </a:r>
          <a:r>
            <a:rPr lang="ja-JP" altLang="en-US" sz="1200" b="1" kern="1200" dirty="0">
              <a:latin typeface="UD デジタル 教科書体 NK-R" panose="02020400000000000000" pitchFamily="18" charset="-128"/>
              <a:ea typeface="UD デジタル 教科書体 NK-R" panose="02020400000000000000" pitchFamily="18" charset="-128"/>
            </a:rPr>
            <a:t>異論を唱える</a:t>
          </a:r>
          <a:r>
            <a:rPr lang="en-GB" sz="1200" b="1" kern="1200" dirty="0">
              <a:latin typeface="UD デジタル 教科書体 NK-R" panose="02020400000000000000" pitchFamily="18" charset="-128"/>
              <a:ea typeface="UD デジタル 教科書体 NK-R" panose="02020400000000000000" pitchFamily="18" charset="-128"/>
            </a:rPr>
            <a:t>, CH)</a:t>
          </a:r>
        </a:p>
      </dsp:txBody>
      <dsp:txXfrm>
        <a:off x="2732531" y="2124866"/>
        <a:ext cx="1803315" cy="1119675"/>
      </dsp:txXfrm>
    </dsp:sp>
    <dsp:sp modelId="{52E337CD-D41A-4D4B-A14F-982221B9FF2E}">
      <dsp:nvSpPr>
        <dsp:cNvPr id="0" name=""/>
        <dsp:cNvSpPr/>
      </dsp:nvSpPr>
      <dsp:spPr>
        <a:xfrm>
          <a:off x="2418787" y="3693312"/>
          <a:ext cx="2019939" cy="2381331"/>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626897" y="3891016"/>
          <a:ext cx="2019939" cy="238133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歴史の資料を調べるとき、生徒たちはどの程度、お互いの考えをぶつけ合っているのでしょうか？　　　メディアとジェンダーのモジュール（社会学</a:t>
          </a:r>
          <a:r>
            <a:rPr lang="en-US" altLang="ja-JP" sz="1200" kern="1200" dirty="0">
              <a:latin typeface="UD デジタル 教科書体 NK-R" panose="02020400000000000000" pitchFamily="18" charset="-128"/>
              <a:ea typeface="UD デジタル 教科書体 NK-R" panose="02020400000000000000" pitchFamily="18" charset="-128"/>
            </a:rPr>
            <a:t>BA</a:t>
          </a:r>
          <a:r>
            <a:rPr lang="ja-JP" altLang="en-US" sz="1200" kern="1200" dirty="0">
              <a:latin typeface="UD デジタル 教科書体 NK-R" panose="02020400000000000000" pitchFamily="18" charset="-128"/>
              <a:ea typeface="UD デジタル 教科書体 NK-R" panose="02020400000000000000" pitchFamily="18" charset="-128"/>
            </a:rPr>
            <a:t>）において、生徒たちはディスカッションの際に異なる批判的推論をどの程度、評価しているのでしょうか？</a:t>
          </a:r>
          <a:endParaRPr lang="en-US" altLang="ja-JP" sz="1200" kern="1200" dirty="0">
            <a:latin typeface="UD デジタル 教科書体 NK-R" panose="02020400000000000000" pitchFamily="18" charset="-128"/>
            <a:ea typeface="UD デジタル 教科書体 NK-R" panose="02020400000000000000" pitchFamily="18" charset="-128"/>
          </a:endParaRPr>
        </a:p>
      </dsp:txBody>
      <dsp:txXfrm>
        <a:off x="2686059" y="3950178"/>
        <a:ext cx="1901615" cy="2263007"/>
      </dsp:txXfrm>
    </dsp:sp>
    <dsp:sp modelId="{77624390-64B5-453B-8F52-A2A90D139190}">
      <dsp:nvSpPr>
        <dsp:cNvPr id="0" name=""/>
        <dsp:cNvSpPr/>
      </dsp:nvSpPr>
      <dsp:spPr>
        <a:xfrm>
          <a:off x="4925745" y="1892327"/>
          <a:ext cx="1872985" cy="118934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133854" y="2090031"/>
          <a:ext cx="1872985" cy="118934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生徒が互いの考えを積み上げられるようにする </a:t>
          </a:r>
          <a:r>
            <a:rPr lang="en-GB" sz="1200" b="1" kern="1200" dirty="0">
              <a:latin typeface="UD デジタル 教科書体 NK-R" panose="02020400000000000000" pitchFamily="18" charset="-128"/>
              <a:ea typeface="UD デジタル 教科書体 NK-R" panose="02020400000000000000" pitchFamily="18" charset="-128"/>
            </a:rPr>
            <a:t>(</a:t>
          </a:r>
          <a:r>
            <a:rPr lang="ja-JP" altLang="en-US" sz="1200" b="1" kern="1200" dirty="0">
              <a:latin typeface="UD デジタル 教科書体 NK-R" panose="02020400000000000000" pitchFamily="18" charset="-128"/>
              <a:ea typeface="UD デジタル 教科書体 NK-R" panose="02020400000000000000" pitchFamily="18" charset="-128"/>
            </a:rPr>
            <a:t>考えを積み上げる，</a:t>
          </a:r>
          <a:r>
            <a:rPr lang="en-GB" sz="1200" b="1" kern="1200" dirty="0">
              <a:latin typeface="UD デジタル 教科書体 NK-R" panose="02020400000000000000" pitchFamily="18" charset="-128"/>
              <a:ea typeface="UD デジタル 教科書体 NK-R" panose="02020400000000000000" pitchFamily="18" charset="-128"/>
            </a:rPr>
            <a:t>B)</a:t>
          </a:r>
        </a:p>
      </dsp:txBody>
      <dsp:txXfrm>
        <a:off x="5168689" y="2124866"/>
        <a:ext cx="1803315" cy="1119675"/>
      </dsp:txXfrm>
    </dsp:sp>
    <dsp:sp modelId="{E0B984A2-B043-4524-AC4F-AD173336CED7}">
      <dsp:nvSpPr>
        <dsp:cNvPr id="0" name=""/>
        <dsp:cNvSpPr/>
      </dsp:nvSpPr>
      <dsp:spPr>
        <a:xfrm>
          <a:off x="4858542" y="3651316"/>
          <a:ext cx="2019939" cy="238133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066651" y="3849020"/>
          <a:ext cx="2019939" cy="238133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幼児は、スモールワールドの遊びの中で、どの程度お互いの考えを出し合っているのでしょうか？生徒たちは、お互いの考えを積み重ねることによって、どの程度理解を深めているのでしょうか？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5125813" y="3908182"/>
        <a:ext cx="1901615" cy="2263007"/>
      </dsp:txXfrm>
    </dsp:sp>
    <dsp:sp modelId="{8BA0C262-1BD0-43C3-8F45-4BC230A56473}">
      <dsp:nvSpPr>
        <dsp:cNvPr id="0" name=""/>
        <dsp:cNvSpPr/>
      </dsp:nvSpPr>
      <dsp:spPr>
        <a:xfrm>
          <a:off x="7361903" y="1892327"/>
          <a:ext cx="1872985" cy="118934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7570013" y="2090031"/>
          <a:ext cx="1872985" cy="118934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生徒が一連の学習のつながりをわかるようにする</a:t>
          </a:r>
          <a:r>
            <a:rPr lang="en-GB" sz="1200" kern="1200" dirty="0">
              <a:latin typeface="UD デジタル 教科書体 NK-R" panose="02020400000000000000" pitchFamily="18" charset="-128"/>
              <a:ea typeface="UD デジタル 教科書体 NK-R" panose="02020400000000000000" pitchFamily="18" charset="-128"/>
            </a:rPr>
            <a:t> </a:t>
          </a:r>
          <a:r>
            <a:rPr lang="en-GB" sz="1200" b="1" kern="1200" dirty="0">
              <a:latin typeface="UD デジタル 教科書体 NK-R" panose="02020400000000000000" pitchFamily="18" charset="-128"/>
              <a:ea typeface="UD デジタル 教科書体 NK-R" panose="02020400000000000000" pitchFamily="18" charset="-128"/>
            </a:rPr>
            <a:t>(</a:t>
          </a:r>
          <a:r>
            <a:rPr lang="ja-JP" altLang="en-US" sz="1200" b="1" kern="1200" dirty="0">
              <a:latin typeface="UD デジタル 教科書体 NK-R" panose="02020400000000000000" pitchFamily="18" charset="-128"/>
              <a:ea typeface="UD デジタル 教科書体 NK-R" panose="02020400000000000000" pitchFamily="18" charset="-128"/>
            </a:rPr>
            <a:t>関連づける</a:t>
          </a:r>
          <a:r>
            <a:rPr lang="en-GB" sz="1200" b="1" kern="1200" dirty="0">
              <a:latin typeface="UD デジタル 教科書体 NK-R" panose="02020400000000000000" pitchFamily="18" charset="-128"/>
              <a:ea typeface="UD デジタル 教科書体 NK-R" panose="02020400000000000000" pitchFamily="18" charset="-128"/>
            </a:rPr>
            <a:t>, C)</a:t>
          </a:r>
        </a:p>
      </dsp:txBody>
      <dsp:txXfrm>
        <a:off x="7604848" y="2124866"/>
        <a:ext cx="1803315" cy="1119675"/>
      </dsp:txXfrm>
    </dsp:sp>
    <dsp:sp modelId="{6355ADDF-0D40-44EC-B8B3-096A937B9179}">
      <dsp:nvSpPr>
        <dsp:cNvPr id="0" name=""/>
        <dsp:cNvSpPr/>
      </dsp:nvSpPr>
      <dsp:spPr>
        <a:xfrm>
          <a:off x="7296948" y="3626399"/>
          <a:ext cx="2019939" cy="2381331"/>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7505057" y="3824103"/>
          <a:ext cx="2019939" cy="238133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kumimoji="1" lang="ja-JP" altLang="en-US" sz="1200" kern="1200" dirty="0">
              <a:latin typeface="UD デジタル 教科書体 NK-R" panose="02020400000000000000" pitchFamily="18" charset="-128"/>
              <a:ea typeface="UD デジタル 教科書体 NK-R" panose="02020400000000000000" pitchFamily="18" charset="-128"/>
            </a:rPr>
            <a:t>宗教教育の授業では、生徒たちはどの程度、自分自身の経験を教室での議論に持ち込んでいるだろうか？
</a:t>
          </a:r>
          <a:r>
            <a:rPr kumimoji="1" lang="en-US" altLang="ja-JP" sz="1200" kern="1200" dirty="0">
              <a:latin typeface="UD デジタル 教科書体 NK-R" panose="02020400000000000000" pitchFamily="18" charset="-128"/>
              <a:ea typeface="UD デジタル 教科書体 NK-R" panose="02020400000000000000" pitchFamily="18" charset="-128"/>
            </a:rPr>
            <a:t>『</a:t>
          </a:r>
          <a:r>
            <a:rPr kumimoji="1" lang="ja-JP" altLang="en-US" sz="1200" kern="1200" dirty="0">
              <a:latin typeface="UD デジタル 教科書体 NK-R" panose="02020400000000000000" pitchFamily="18" charset="-128"/>
              <a:ea typeface="UD デジタル 教科書体 NK-R" panose="02020400000000000000" pitchFamily="18" charset="-128"/>
            </a:rPr>
            <a:t>動物農場</a:t>
          </a:r>
          <a:r>
            <a:rPr kumimoji="1" lang="en-US" altLang="ja-JP" sz="1200" kern="1200" dirty="0">
              <a:latin typeface="UD デジタル 教科書体 NK-R" panose="02020400000000000000" pitchFamily="18" charset="-128"/>
              <a:ea typeface="UD デジタル 教科書体 NK-R" panose="02020400000000000000" pitchFamily="18" charset="-128"/>
            </a:rPr>
            <a:t>』</a:t>
          </a:r>
          <a:r>
            <a:rPr kumimoji="1" lang="ja-JP" altLang="en-US" sz="1200" kern="1200" dirty="0">
              <a:latin typeface="UD デジタル 教科書体 NK-R" panose="02020400000000000000" pitchFamily="18" charset="-128"/>
              <a:ea typeface="UD デジタル 教科書体 NK-R" panose="02020400000000000000" pitchFamily="18" charset="-128"/>
            </a:rPr>
            <a:t>を扱う際に、生徒たちはどの程度、ロシア革命との関連を見いだすことができるだろうか？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7564219" y="3883265"/>
        <a:ext cx="1901615" cy="22630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986273"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12410" y="998454"/>
          <a:ext cx="1919582" cy="456773"/>
        </a:xfrm>
        <a:custGeom>
          <a:avLst/>
          <a:gdLst/>
          <a:ahLst/>
          <a:cxnLst/>
          <a:rect l="0" t="0" r="0" b="0"/>
          <a:pathLst>
            <a:path>
              <a:moveTo>
                <a:pt x="0" y="0"/>
              </a:moveTo>
              <a:lnTo>
                <a:pt x="0" y="311277"/>
              </a:lnTo>
              <a:lnTo>
                <a:pt x="1919582" y="311277"/>
              </a:lnTo>
              <a:lnTo>
                <a:pt x="1919582"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4066690"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066690" y="998454"/>
          <a:ext cx="91440" cy="456773"/>
        </a:xfrm>
        <a:custGeom>
          <a:avLst/>
          <a:gdLst/>
          <a:ahLst/>
          <a:cxnLst/>
          <a:rect l="0" t="0" r="0" b="0"/>
          <a:pathLst>
            <a:path>
              <a:moveTo>
                <a:pt x="45720" y="0"/>
              </a:moveTo>
              <a:lnTo>
                <a:pt x="4572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147107"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92827" y="998454"/>
          <a:ext cx="1919582" cy="456773"/>
        </a:xfrm>
        <a:custGeom>
          <a:avLst/>
          <a:gdLst/>
          <a:ahLst/>
          <a:cxnLst/>
          <a:rect l="0" t="0" r="0" b="0"/>
          <a:pathLst>
            <a:path>
              <a:moveTo>
                <a:pt x="1919582" y="0"/>
              </a:moveTo>
              <a:lnTo>
                <a:pt x="1919582" y="311277"/>
              </a:lnTo>
              <a:lnTo>
                <a:pt x="0" y="311277"/>
              </a:lnTo>
              <a:lnTo>
                <a:pt x="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175001" y="1143"/>
          <a:ext cx="1874818" cy="9973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49509" y="166925"/>
          <a:ext cx="1874818" cy="9973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私は生徒の参加に焦点を当てたいです。　　　　　　　　　私がやりたいことは・・・</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3378719" y="196135"/>
        <a:ext cx="1816398" cy="938890"/>
      </dsp:txXfrm>
    </dsp:sp>
    <dsp:sp modelId="{618E41CB-1EE8-4AF8-9EDF-49658D68382E}">
      <dsp:nvSpPr>
        <dsp:cNvPr id="0" name=""/>
        <dsp:cNvSpPr/>
      </dsp:nvSpPr>
      <dsp:spPr>
        <a:xfrm>
          <a:off x="1407543" y="1455227"/>
          <a:ext cx="1570567" cy="997310"/>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82051"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より多く生徒が学級対話に参加する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1611261" y="1650219"/>
        <a:ext cx="1512147" cy="938890"/>
      </dsp:txXfrm>
    </dsp:sp>
    <dsp:sp modelId="{CFA8AB19-50A2-4BDE-BE47-362251146DE1}">
      <dsp:nvSpPr>
        <dsp:cNvPr id="0" name=""/>
        <dsp:cNvSpPr/>
      </dsp:nvSpPr>
      <dsp:spPr>
        <a:xfrm>
          <a:off x="1407543" y="2909311"/>
          <a:ext cx="1570567" cy="2364932"/>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82051" y="3075093"/>
          <a:ext cx="1570567" cy="2364932"/>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kumimoji="1" lang="ja-JP" altLang="en-US" sz="1200" kern="1200" dirty="0">
              <a:latin typeface="UD デジタル 教科書体 NK-R" panose="02020400000000000000" pitchFamily="18" charset="-128"/>
              <a:ea typeface="UD デジタル 教科書体 NK-R" panose="02020400000000000000" pitchFamily="18" charset="-128"/>
            </a:rPr>
            <a:t>「トーク・バディ」（話し相手）というアプローチは、私の教室での対話にどのような影響を与えているでしょうか？
私の教室での話し合いは、どの程度、数人の生徒によって支配されているでしょうか？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1628051" y="3121093"/>
        <a:ext cx="1478567" cy="2272932"/>
      </dsp:txXfrm>
    </dsp:sp>
    <dsp:sp modelId="{2F44E952-0E5F-4274-9971-F44565490D60}">
      <dsp:nvSpPr>
        <dsp:cNvPr id="0" name=""/>
        <dsp:cNvSpPr/>
      </dsp:nvSpPr>
      <dsp:spPr>
        <a:xfrm>
          <a:off x="3327126" y="1455227"/>
          <a:ext cx="1570567" cy="99731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501634"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より生産的に話し合うためのグループ</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3530844" y="1650219"/>
        <a:ext cx="1512147" cy="938890"/>
      </dsp:txXfrm>
    </dsp:sp>
    <dsp:sp modelId="{52E337CD-D41A-4D4B-A14F-982221B9FF2E}">
      <dsp:nvSpPr>
        <dsp:cNvPr id="0" name=""/>
        <dsp:cNvSpPr/>
      </dsp:nvSpPr>
      <dsp:spPr>
        <a:xfrm>
          <a:off x="3327126" y="2909311"/>
          <a:ext cx="1570567" cy="2401184"/>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501634" y="3075093"/>
          <a:ext cx="1570567" cy="240118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kumimoji="1" lang="ja-JP" altLang="en-US" sz="1200" kern="1200" dirty="0">
              <a:latin typeface="UD デジタル 教科書体 NK-R" panose="02020400000000000000" pitchFamily="18" charset="-128"/>
              <a:ea typeface="UD デジタル 教科書体 NK-R" panose="02020400000000000000" pitchFamily="18" charset="-128"/>
            </a:rPr>
            <a:t>生徒たちは、自分たちのグループ活動の質をどのように捉えているでしょうか？
グループ活動の中で生徒に役割を与えることは、対話にどのような変化をもたらすでしょうか？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3547634" y="3121093"/>
        <a:ext cx="1478567" cy="2309184"/>
      </dsp:txXfrm>
    </dsp:sp>
    <dsp:sp modelId="{77624390-64B5-453B-8F52-A2A90D139190}">
      <dsp:nvSpPr>
        <dsp:cNvPr id="0" name=""/>
        <dsp:cNvSpPr/>
      </dsp:nvSpPr>
      <dsp:spPr>
        <a:xfrm>
          <a:off x="5246709" y="1455227"/>
          <a:ext cx="1570567" cy="997310"/>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421217"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ja-JP" altLang="en-US" sz="1200" kern="1200" dirty="0">
              <a:latin typeface="UD デジタル 教科書体 NK-R" panose="02020400000000000000" pitchFamily="18" charset="-128"/>
              <a:ea typeface="UD デジタル 教科書体 NK-R" panose="02020400000000000000" pitchFamily="18" charset="-128"/>
            </a:rPr>
            <a:t>私の学級文化にグランド・ルールを取り込むこと</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5450427" y="1650219"/>
        <a:ext cx="1512147" cy="938890"/>
      </dsp:txXfrm>
    </dsp:sp>
    <dsp:sp modelId="{E0B984A2-B043-4524-AC4F-AD173336CED7}">
      <dsp:nvSpPr>
        <dsp:cNvPr id="0" name=""/>
        <dsp:cNvSpPr/>
      </dsp:nvSpPr>
      <dsp:spPr>
        <a:xfrm>
          <a:off x="5246709" y="2909311"/>
          <a:ext cx="1570567" cy="252331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421217" y="3075093"/>
          <a:ext cx="1570567" cy="252331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kumimoji="1" lang="ja-JP" altLang="en-US" sz="1200" kern="1200" dirty="0">
              <a:latin typeface="UD デジタル 教科書体 NK-R" panose="02020400000000000000" pitchFamily="18" charset="-128"/>
              <a:ea typeface="UD デジタル 教科書体 NK-R" panose="02020400000000000000" pitchFamily="18" charset="-128"/>
            </a:rPr>
            <a:t>グランド・ルールを活用することは、私の教室での対話にどのような変化をもたらすでしょうか。
私は授業の中で、どのくらいの頻度でグランド・ルールに言及しているでしょうか。</a:t>
          </a:r>
          <a:endParaRPr lang="en-GB" sz="1200" kern="1200" dirty="0">
            <a:latin typeface="UD デジタル 教科書体 NK-R" panose="02020400000000000000" pitchFamily="18" charset="-128"/>
            <a:ea typeface="UD デジタル 教科書体 NK-R" panose="02020400000000000000" pitchFamily="18" charset="-128"/>
          </a:endParaRPr>
        </a:p>
      </dsp:txBody>
      <dsp:txXfrm>
        <a:off x="5467217" y="3121093"/>
        <a:ext cx="1478567" cy="24313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450522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 name="Google Shape;45;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8: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5120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 name="Google Shape;141;p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7" name="Google Shape;167;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0" name="Google Shape;250;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altLang="ja-JP" sz="1400" b="0" i="0" u="none" strike="noStrike" kern="0" cap="none" spc="0" normalizeH="0" baseline="0" noProof="0">
                <a:ln>
                  <a:noFill/>
                </a:ln>
                <a:solidFill>
                  <a:srgbClr val="000000"/>
                </a:solidFill>
                <a:effectLst/>
                <a:uLnTx/>
                <a:uFillTx/>
                <a:latin typeface="Arial"/>
                <a:ea typeface="游ゴシック" panose="020B0400000000000000" pitchFamily="50" charset="-128"/>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3: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4: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693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altLang="ja-JP" sz="1400" b="0" i="0" u="none" strike="noStrike" kern="0" cap="none" spc="0" normalizeH="0" baseline="0" noProof="0">
                <a:ln>
                  <a:noFill/>
                </a:ln>
                <a:solidFill>
                  <a:srgbClr val="000000"/>
                </a:solidFill>
                <a:effectLst/>
                <a:uLnTx/>
                <a:uFillTx/>
                <a:latin typeface="Arial"/>
                <a:ea typeface="游ゴシック" panose="020B0400000000000000" pitchFamily="50" charset="-128"/>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p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altLang="ja-JP"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2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5" name="Google Shape;275;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8184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3A1FD44-42CB-A34F-A0F5-1F9E4B2EB115}" type="slidenum">
              <a:rPr lang="en-US" smtClean="0"/>
              <a:t>28</a:t>
            </a:fld>
            <a:endParaRPr lang="en-US"/>
          </a:p>
        </p:txBody>
      </p:sp>
    </p:spTree>
    <p:extLst>
      <p:ext uri="{BB962C8B-B14F-4D97-AF65-F5344CB8AC3E}">
        <p14:creationId xmlns:p14="http://schemas.microsoft.com/office/powerpoint/2010/main" val="40838419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2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3A1FD44-42CB-A34F-A0F5-1F9E4B2EB115}"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5098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8" name="Google Shape;68;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5" name="Google Shape;325;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07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11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8165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3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0" name="Google Shape;390;p3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3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ja-JP" altLang="en-US" dirty="0"/>
              <a:t>ボックス修正済み（香川）</a:t>
            </a:r>
            <a:endParaRPr dirty="0"/>
          </a:p>
        </p:txBody>
      </p:sp>
      <p:sp>
        <p:nvSpPr>
          <p:cNvPr id="406" name="Google Shape;406;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9" name="Google Shape;419;p3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 name="Google Shape;463;p3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2931399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1" name="Google Shape;481;p3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1624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38: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8" name="Google Shape;488;p3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3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4" name="Google Shape;494;p3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0" name="Google Shape;500;p4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4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4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42:notes"/>
          <p:cNvSpPr txBox="1">
            <a:spLocks noGrp="1"/>
          </p:cNvSpPr>
          <p:nvPr>
            <p:ph type="body" idx="1"/>
          </p:nvPr>
        </p:nvSpPr>
        <p:spPr>
          <a:xfrm>
            <a:off x="994524" y="3275666"/>
            <a:ext cx="7950290" cy="2679960"/>
          </a:xfrm>
          <a:prstGeom prst="rect">
            <a:avLst/>
          </a:prstGeom>
        </p:spPr>
        <p:txBody>
          <a:bodyPr spcFirstLastPara="1" wrap="square" lIns="83855" tIns="41916" rIns="83855" bIns="41916" anchor="t" anchorCtr="0">
            <a:noAutofit/>
          </a:bodyPr>
          <a:lstStyle/>
          <a:p>
            <a:pPr marL="0" indent="0"/>
            <a:endParaRPr/>
          </a:p>
        </p:txBody>
      </p:sp>
      <p:sp>
        <p:nvSpPr>
          <p:cNvPr id="512" name="Google Shape;512;p42:notes"/>
          <p:cNvSpPr>
            <a:spLocks noGrp="1" noRot="1" noChangeAspect="1"/>
          </p:cNvSpPr>
          <p:nvPr>
            <p:ph type="sldImg" idx="2"/>
          </p:nvPr>
        </p:nvSpPr>
        <p:spPr>
          <a:xfrm>
            <a:off x="3346450" y="850900"/>
            <a:ext cx="3246438" cy="2295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43: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8" name="Google Shape;518;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4: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4" name="Google Shape;524;p4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4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p4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00290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3A1FD44-42CB-A34F-A0F5-1F9E4B2EB115}"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186682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3: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56:notes"/>
          <p:cNvSpPr txBox="1">
            <a:spLocks noGrp="1"/>
          </p:cNvSpPr>
          <p:nvPr>
            <p:ph type="body" idx="1"/>
          </p:nvPr>
        </p:nvSpPr>
        <p:spPr>
          <a:xfrm>
            <a:off x="994524" y="3275666"/>
            <a:ext cx="7950290" cy="2679960"/>
          </a:xfrm>
          <a:prstGeom prst="rect">
            <a:avLst/>
          </a:prstGeom>
        </p:spPr>
        <p:txBody>
          <a:bodyPr spcFirstLastPara="1" wrap="square" lIns="83855" tIns="41916" rIns="83855" bIns="41916" anchor="t" anchorCtr="0">
            <a:noAutofit/>
          </a:bodyPr>
          <a:lstStyle/>
          <a:p>
            <a:pPr marL="0" indent="0"/>
            <a:endParaRPr dirty="0"/>
          </a:p>
        </p:txBody>
      </p:sp>
      <p:sp>
        <p:nvSpPr>
          <p:cNvPr id="656" name="Google Shape;656;p56:notes"/>
          <p:cNvSpPr>
            <a:spLocks noGrp="1" noRot="1" noChangeAspect="1"/>
          </p:cNvSpPr>
          <p:nvPr>
            <p:ph type="sldImg" idx="2"/>
          </p:nvPr>
        </p:nvSpPr>
        <p:spPr>
          <a:xfrm>
            <a:off x="3348038" y="850900"/>
            <a:ext cx="3243262" cy="2295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4: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3" name="Google Shape;83;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427403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3A1FD44-42CB-A34F-A0F5-1F9E4B2EB115}" type="slidenum">
              <a:rPr kumimoji="0" lang="en-US"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737560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1010917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1657689"/>
            <a:ext cx="9089390" cy="194062"/>
          </a:xfrm>
          <a:prstGeom prst="rect">
            <a:avLst/>
          </a:prstGeom>
        </p:spPr>
        <p:txBody>
          <a:bodyPr wrap="square" lIns="0" tIns="0" rIns="0" bIns="0">
            <a:spAutoFit/>
          </a:bodyPr>
          <a:lstStyle>
            <a:lvl1pPr>
              <a:defRPr sz="1261" b="1" i="0">
                <a:solidFill>
                  <a:srgbClr val="800000"/>
                </a:solidFill>
                <a:latin typeface="Calibri"/>
                <a:cs typeface="Calibri"/>
              </a:defRPr>
            </a:lvl1pPr>
          </a:lstStyle>
          <a:p>
            <a:endParaRPr/>
          </a:p>
        </p:txBody>
      </p:sp>
      <p:sp>
        <p:nvSpPr>
          <p:cNvPr id="3" name="Holder 3"/>
          <p:cNvSpPr>
            <a:spLocks noGrp="1"/>
          </p:cNvSpPr>
          <p:nvPr>
            <p:ph type="subTitle" idx="4"/>
          </p:nvPr>
        </p:nvSpPr>
        <p:spPr>
          <a:xfrm>
            <a:off x="1604010" y="2994534"/>
            <a:ext cx="748538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635756" y="4973064"/>
            <a:ext cx="3421888" cy="194062"/>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4973064"/>
            <a:ext cx="2459482" cy="194062"/>
          </a:xfrm>
          <a:prstGeom prst="rect">
            <a:avLst/>
          </a:prstGeom>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63190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20469" y="364797"/>
            <a:ext cx="4344036" cy="194027"/>
          </a:xfrm>
        </p:spPr>
        <p:txBody>
          <a:bodyPr lIns="0" tIns="0" rIns="0" bIns="0"/>
          <a:lstStyle>
            <a:lvl1pPr>
              <a:defRPr sz="1261" b="1" i="0">
                <a:solidFill>
                  <a:srgbClr val="800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a:xfrm>
            <a:off x="3635756" y="4973064"/>
            <a:ext cx="3421888" cy="194062"/>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4973064"/>
            <a:ext cx="2459482" cy="194062"/>
          </a:xfrm>
          <a:prstGeom prst="rect">
            <a:avLst/>
          </a:prstGeom>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23954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20469" y="364797"/>
            <a:ext cx="4344036" cy="194027"/>
          </a:xfrm>
        </p:spPr>
        <p:txBody>
          <a:bodyPr lIns="0" tIns="0" rIns="0" bIns="0"/>
          <a:lstStyle>
            <a:lvl1pPr>
              <a:defRPr sz="1261" b="1" i="0">
                <a:solidFill>
                  <a:srgbClr val="800000"/>
                </a:solidFill>
                <a:latin typeface="Calibri"/>
                <a:cs typeface="Calibri"/>
              </a:defRPr>
            </a:lvl1pPr>
          </a:lstStyle>
          <a:p>
            <a:endParaRPr/>
          </a:p>
        </p:txBody>
      </p:sp>
      <p:sp>
        <p:nvSpPr>
          <p:cNvPr id="3" name="Holder 3"/>
          <p:cNvSpPr>
            <a:spLocks noGrp="1"/>
          </p:cNvSpPr>
          <p:nvPr>
            <p:ph sz="half" idx="2"/>
          </p:nvPr>
        </p:nvSpPr>
        <p:spPr>
          <a:xfrm>
            <a:off x="534670" y="1229898"/>
            <a:ext cx="465162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229898"/>
            <a:ext cx="4651629"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3635756" y="4973064"/>
            <a:ext cx="3421888" cy="194062"/>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534670" y="4973064"/>
            <a:ext cx="2459482" cy="194062"/>
          </a:xfrm>
          <a:prstGeom prst="rect">
            <a:avLst/>
          </a:prstGeom>
        </p:spPr>
        <p:txBody>
          <a:bodyPr lIns="0" tIns="0" rIns="0" bIns="0"/>
          <a:lstStyle>
            <a:lvl1pPr algn="l">
              <a:defRPr>
                <a:solidFill>
                  <a:schemeClr val="tx1">
                    <a:tint val="75000"/>
                  </a:schemeClr>
                </a:solidFill>
              </a:defRPr>
            </a:lvl1pPr>
          </a:lstStyle>
          <a:p>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75737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20469" y="364797"/>
            <a:ext cx="4344036" cy="194027"/>
          </a:xfrm>
        </p:spPr>
        <p:txBody>
          <a:bodyPr lIns="0" tIns="0" rIns="0" bIns="0"/>
          <a:lstStyle>
            <a:lvl1pPr>
              <a:defRPr sz="1261" b="1" i="0">
                <a:solidFill>
                  <a:srgbClr val="800000"/>
                </a:solidFill>
                <a:latin typeface="Calibri"/>
                <a:cs typeface="Calibri"/>
              </a:defRPr>
            </a:lvl1pPr>
          </a:lstStyle>
          <a:p>
            <a:endParaRPr/>
          </a:p>
        </p:txBody>
      </p:sp>
      <p:sp>
        <p:nvSpPr>
          <p:cNvPr id="3" name="Holder 3"/>
          <p:cNvSpPr>
            <a:spLocks noGrp="1"/>
          </p:cNvSpPr>
          <p:nvPr>
            <p:ph type="ftr" sz="quarter" idx="5"/>
          </p:nvPr>
        </p:nvSpPr>
        <p:spPr>
          <a:xfrm>
            <a:off x="3635756" y="4973064"/>
            <a:ext cx="3421888" cy="194062"/>
          </a:xfrm>
          <a:prstGeom prst="rect">
            <a:avLst/>
          </a:prstGeom>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a:xfrm>
            <a:off x="534670" y="4973064"/>
            <a:ext cx="2459482" cy="194062"/>
          </a:xfrm>
          <a:prstGeom prst="rect">
            <a:avLst/>
          </a:prstGeom>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44023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3635756" y="4973064"/>
            <a:ext cx="3421888" cy="194062"/>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534670" y="4973064"/>
            <a:ext cx="2459482" cy="194062"/>
          </a:xfrm>
          <a:prstGeom prst="rect">
            <a:avLst/>
          </a:prstGeom>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46031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276216" y="463043"/>
            <a:ext cx="2140966"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698"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478028" y="1917320"/>
            <a:ext cx="9737344" cy="276999"/>
          </a:xfrm>
          <a:prstGeom prst="rect">
            <a:avLst/>
          </a:prstGeom>
          <a:noFill/>
          <a:ln>
            <a:noFill/>
          </a:ln>
        </p:spPr>
        <p:txBody>
          <a:bodyPr spcFirstLastPara="1" wrap="square" lIns="0" tIns="0" rIns="0" bIns="0" anchor="t" anchorCtr="0">
            <a:spAutoFit/>
          </a:bodyPr>
          <a:lstStyle>
            <a:lvl1pPr marL="431175" lvl="0" indent="-215587" algn="l">
              <a:spcBef>
                <a:spcPts val="0"/>
              </a:spcBef>
              <a:spcAft>
                <a:spcPts val="0"/>
              </a:spcAft>
              <a:buSzPts val="1400"/>
              <a:buNone/>
              <a:defRPr b="0" i="0">
                <a:solidFill>
                  <a:schemeClr val="dk1"/>
                </a:solidFill>
                <a:latin typeface="Arial"/>
                <a:ea typeface="Arial"/>
                <a:cs typeface="Arial"/>
                <a:sym typeface="Arial"/>
              </a:defRPr>
            </a:lvl1pPr>
            <a:lvl2pPr marL="862350" lvl="1" indent="-215587" algn="l">
              <a:spcBef>
                <a:spcPts val="0"/>
              </a:spcBef>
              <a:spcAft>
                <a:spcPts val="0"/>
              </a:spcAft>
              <a:buSzPts val="1400"/>
              <a:buNone/>
              <a:defRPr/>
            </a:lvl2pPr>
            <a:lvl3pPr marL="1293525" lvl="2" indent="-215587" algn="l">
              <a:spcBef>
                <a:spcPts val="0"/>
              </a:spcBef>
              <a:spcAft>
                <a:spcPts val="0"/>
              </a:spcAft>
              <a:buSzPts val="1400"/>
              <a:buNone/>
              <a:defRPr/>
            </a:lvl3pPr>
            <a:lvl4pPr marL="1724701" lvl="3" indent="-215587" algn="l">
              <a:spcBef>
                <a:spcPts val="0"/>
              </a:spcBef>
              <a:spcAft>
                <a:spcPts val="0"/>
              </a:spcAft>
              <a:buSzPts val="1400"/>
              <a:buNone/>
              <a:defRPr/>
            </a:lvl4pPr>
            <a:lvl5pPr marL="2155876" lvl="4" indent="-215587" algn="l">
              <a:spcBef>
                <a:spcPts val="0"/>
              </a:spcBef>
              <a:spcAft>
                <a:spcPts val="0"/>
              </a:spcAft>
              <a:buSzPts val="1400"/>
              <a:buNone/>
              <a:defRPr/>
            </a:lvl5pPr>
            <a:lvl6pPr marL="2587051" lvl="5" indent="-215587" algn="l">
              <a:spcBef>
                <a:spcPts val="0"/>
              </a:spcBef>
              <a:spcAft>
                <a:spcPts val="0"/>
              </a:spcAft>
              <a:buSzPts val="1400"/>
              <a:buNone/>
              <a:defRPr/>
            </a:lvl6pPr>
            <a:lvl7pPr marL="3018225" lvl="6" indent="-215587" algn="l">
              <a:spcBef>
                <a:spcPts val="0"/>
              </a:spcBef>
              <a:spcAft>
                <a:spcPts val="0"/>
              </a:spcAft>
              <a:buSzPts val="1400"/>
              <a:buNone/>
              <a:defRPr/>
            </a:lvl7pPr>
            <a:lvl8pPr marL="3449401" lvl="7" indent="-215587" algn="l">
              <a:spcBef>
                <a:spcPts val="0"/>
              </a:spcBef>
              <a:spcAft>
                <a:spcPts val="0"/>
              </a:spcAft>
              <a:buSzPts val="1400"/>
              <a:buNone/>
              <a:defRPr/>
            </a:lvl8pPr>
            <a:lvl9pPr marL="3880576" lvl="8" indent="-215587"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2"/>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0" name="Google Shape;20;p2"/>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a:lnSpc>
                <a:spcPct val="105499"/>
              </a:lnSpc>
              <a:spcBef>
                <a:spcPts val="0"/>
              </a:spcBef>
              <a:buNone/>
              <a:defRPr sz="943" b="0" i="0" u="none" strike="noStrike" cap="none">
                <a:solidFill>
                  <a:schemeClr val="dk1"/>
                </a:solidFill>
                <a:latin typeface="Calibri"/>
                <a:ea typeface="Calibri"/>
                <a:cs typeface="Calibri"/>
                <a:sym typeface="Calibri"/>
              </a:defRPr>
            </a:lvl1pPr>
            <a:lvl2pPr marL="35931" marR="0" lvl="1" indent="0" algn="l">
              <a:lnSpc>
                <a:spcPct val="105499"/>
              </a:lnSpc>
              <a:spcBef>
                <a:spcPts val="0"/>
              </a:spcBef>
              <a:buNone/>
              <a:defRPr sz="943" b="0" i="0" u="none" strike="noStrike" cap="none">
                <a:solidFill>
                  <a:schemeClr val="dk1"/>
                </a:solidFill>
                <a:latin typeface="Calibri"/>
                <a:ea typeface="Calibri"/>
                <a:cs typeface="Calibri"/>
                <a:sym typeface="Calibri"/>
              </a:defRPr>
            </a:lvl2pPr>
            <a:lvl3pPr marL="35931" marR="0" lvl="2" indent="0" algn="l">
              <a:lnSpc>
                <a:spcPct val="105499"/>
              </a:lnSpc>
              <a:spcBef>
                <a:spcPts val="0"/>
              </a:spcBef>
              <a:buNone/>
              <a:defRPr sz="943" b="0" i="0" u="none" strike="noStrike" cap="none">
                <a:solidFill>
                  <a:schemeClr val="dk1"/>
                </a:solidFill>
                <a:latin typeface="Calibri"/>
                <a:ea typeface="Calibri"/>
                <a:cs typeface="Calibri"/>
                <a:sym typeface="Calibri"/>
              </a:defRPr>
            </a:lvl3pPr>
            <a:lvl4pPr marL="35931" marR="0" lvl="3" indent="0" algn="l">
              <a:lnSpc>
                <a:spcPct val="105499"/>
              </a:lnSpc>
              <a:spcBef>
                <a:spcPts val="0"/>
              </a:spcBef>
              <a:buNone/>
              <a:defRPr sz="943" b="0" i="0" u="none" strike="noStrike" cap="none">
                <a:solidFill>
                  <a:schemeClr val="dk1"/>
                </a:solidFill>
                <a:latin typeface="Calibri"/>
                <a:ea typeface="Calibri"/>
                <a:cs typeface="Calibri"/>
                <a:sym typeface="Calibri"/>
              </a:defRPr>
            </a:lvl4pPr>
            <a:lvl5pPr marL="35931" marR="0" lvl="4" indent="0" algn="l">
              <a:lnSpc>
                <a:spcPct val="105499"/>
              </a:lnSpc>
              <a:spcBef>
                <a:spcPts val="0"/>
              </a:spcBef>
              <a:buNone/>
              <a:defRPr sz="943" b="0" i="0" u="none" strike="noStrike" cap="none">
                <a:solidFill>
                  <a:schemeClr val="dk1"/>
                </a:solidFill>
                <a:latin typeface="Calibri"/>
                <a:ea typeface="Calibri"/>
                <a:cs typeface="Calibri"/>
                <a:sym typeface="Calibri"/>
              </a:defRPr>
            </a:lvl5pPr>
            <a:lvl6pPr marL="35931" marR="0" lvl="5" indent="0" algn="l">
              <a:lnSpc>
                <a:spcPct val="105499"/>
              </a:lnSpc>
              <a:spcBef>
                <a:spcPts val="0"/>
              </a:spcBef>
              <a:buNone/>
              <a:defRPr sz="943" b="0" i="0" u="none" strike="noStrike" cap="none">
                <a:solidFill>
                  <a:schemeClr val="dk1"/>
                </a:solidFill>
                <a:latin typeface="Calibri"/>
                <a:ea typeface="Calibri"/>
                <a:cs typeface="Calibri"/>
                <a:sym typeface="Calibri"/>
              </a:defRPr>
            </a:lvl6pPr>
            <a:lvl7pPr marL="35931" marR="0" lvl="6" indent="0" algn="l">
              <a:lnSpc>
                <a:spcPct val="105499"/>
              </a:lnSpc>
              <a:spcBef>
                <a:spcPts val="0"/>
              </a:spcBef>
              <a:buNone/>
              <a:defRPr sz="943" b="0" i="0" u="none" strike="noStrike" cap="none">
                <a:solidFill>
                  <a:schemeClr val="dk1"/>
                </a:solidFill>
                <a:latin typeface="Calibri"/>
                <a:ea typeface="Calibri"/>
                <a:cs typeface="Calibri"/>
                <a:sym typeface="Calibri"/>
              </a:defRPr>
            </a:lvl7pPr>
            <a:lvl8pPr marL="35931" marR="0" lvl="7" indent="0" algn="l">
              <a:lnSpc>
                <a:spcPct val="105499"/>
              </a:lnSpc>
              <a:spcBef>
                <a:spcPts val="0"/>
              </a:spcBef>
              <a:buNone/>
              <a:defRPr sz="943" b="0" i="0" u="none" strike="noStrike" cap="none">
                <a:solidFill>
                  <a:schemeClr val="dk1"/>
                </a:solidFill>
                <a:latin typeface="Calibri"/>
                <a:ea typeface="Calibri"/>
                <a:cs typeface="Calibri"/>
                <a:sym typeface="Calibri"/>
              </a:defRPr>
            </a:lvl8pPr>
            <a:lvl9pPr marL="35931" marR="0" lvl="8" indent="0" algn="l">
              <a:lnSpc>
                <a:spcPct val="105499"/>
              </a:lnSpc>
              <a:spcBef>
                <a:spcPts val="0"/>
              </a:spcBef>
              <a:buNone/>
              <a:defRPr sz="943"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3126691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3" name="Google Shape;23;p3"/>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4" name="Google Shape;24;p3"/>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a:lnSpc>
                <a:spcPct val="105499"/>
              </a:lnSpc>
              <a:spcBef>
                <a:spcPts val="0"/>
              </a:spcBef>
              <a:buNone/>
              <a:defRPr sz="943" b="0" i="0" u="none" strike="noStrike" cap="none">
                <a:solidFill>
                  <a:schemeClr val="dk1"/>
                </a:solidFill>
                <a:latin typeface="Calibri"/>
                <a:ea typeface="Calibri"/>
                <a:cs typeface="Calibri"/>
                <a:sym typeface="Calibri"/>
              </a:defRPr>
            </a:lvl1pPr>
            <a:lvl2pPr marL="35931" marR="0" lvl="1" indent="0" algn="l">
              <a:lnSpc>
                <a:spcPct val="105499"/>
              </a:lnSpc>
              <a:spcBef>
                <a:spcPts val="0"/>
              </a:spcBef>
              <a:buNone/>
              <a:defRPr sz="943" b="0" i="0" u="none" strike="noStrike" cap="none">
                <a:solidFill>
                  <a:schemeClr val="dk1"/>
                </a:solidFill>
                <a:latin typeface="Calibri"/>
                <a:ea typeface="Calibri"/>
                <a:cs typeface="Calibri"/>
                <a:sym typeface="Calibri"/>
              </a:defRPr>
            </a:lvl2pPr>
            <a:lvl3pPr marL="35931" marR="0" lvl="2" indent="0" algn="l">
              <a:lnSpc>
                <a:spcPct val="105499"/>
              </a:lnSpc>
              <a:spcBef>
                <a:spcPts val="0"/>
              </a:spcBef>
              <a:buNone/>
              <a:defRPr sz="943" b="0" i="0" u="none" strike="noStrike" cap="none">
                <a:solidFill>
                  <a:schemeClr val="dk1"/>
                </a:solidFill>
                <a:latin typeface="Calibri"/>
                <a:ea typeface="Calibri"/>
                <a:cs typeface="Calibri"/>
                <a:sym typeface="Calibri"/>
              </a:defRPr>
            </a:lvl3pPr>
            <a:lvl4pPr marL="35931" marR="0" lvl="3" indent="0" algn="l">
              <a:lnSpc>
                <a:spcPct val="105499"/>
              </a:lnSpc>
              <a:spcBef>
                <a:spcPts val="0"/>
              </a:spcBef>
              <a:buNone/>
              <a:defRPr sz="943" b="0" i="0" u="none" strike="noStrike" cap="none">
                <a:solidFill>
                  <a:schemeClr val="dk1"/>
                </a:solidFill>
                <a:latin typeface="Calibri"/>
                <a:ea typeface="Calibri"/>
                <a:cs typeface="Calibri"/>
                <a:sym typeface="Calibri"/>
              </a:defRPr>
            </a:lvl4pPr>
            <a:lvl5pPr marL="35931" marR="0" lvl="4" indent="0" algn="l">
              <a:lnSpc>
                <a:spcPct val="105499"/>
              </a:lnSpc>
              <a:spcBef>
                <a:spcPts val="0"/>
              </a:spcBef>
              <a:buNone/>
              <a:defRPr sz="943" b="0" i="0" u="none" strike="noStrike" cap="none">
                <a:solidFill>
                  <a:schemeClr val="dk1"/>
                </a:solidFill>
                <a:latin typeface="Calibri"/>
                <a:ea typeface="Calibri"/>
                <a:cs typeface="Calibri"/>
                <a:sym typeface="Calibri"/>
              </a:defRPr>
            </a:lvl5pPr>
            <a:lvl6pPr marL="35931" marR="0" lvl="5" indent="0" algn="l">
              <a:lnSpc>
                <a:spcPct val="105499"/>
              </a:lnSpc>
              <a:spcBef>
                <a:spcPts val="0"/>
              </a:spcBef>
              <a:buNone/>
              <a:defRPr sz="943" b="0" i="0" u="none" strike="noStrike" cap="none">
                <a:solidFill>
                  <a:schemeClr val="dk1"/>
                </a:solidFill>
                <a:latin typeface="Calibri"/>
                <a:ea typeface="Calibri"/>
                <a:cs typeface="Calibri"/>
                <a:sym typeface="Calibri"/>
              </a:defRPr>
            </a:lvl6pPr>
            <a:lvl7pPr marL="35931" marR="0" lvl="6" indent="0" algn="l">
              <a:lnSpc>
                <a:spcPct val="105499"/>
              </a:lnSpc>
              <a:spcBef>
                <a:spcPts val="0"/>
              </a:spcBef>
              <a:buNone/>
              <a:defRPr sz="943" b="0" i="0" u="none" strike="noStrike" cap="none">
                <a:solidFill>
                  <a:schemeClr val="dk1"/>
                </a:solidFill>
                <a:latin typeface="Calibri"/>
                <a:ea typeface="Calibri"/>
                <a:cs typeface="Calibri"/>
                <a:sym typeface="Calibri"/>
              </a:defRPr>
            </a:lvl7pPr>
            <a:lvl8pPr marL="35931" marR="0" lvl="7" indent="0" algn="l">
              <a:lnSpc>
                <a:spcPct val="105499"/>
              </a:lnSpc>
              <a:spcBef>
                <a:spcPts val="0"/>
              </a:spcBef>
              <a:buNone/>
              <a:defRPr sz="943" b="0" i="0" u="none" strike="noStrike" cap="none">
                <a:solidFill>
                  <a:schemeClr val="dk1"/>
                </a:solidFill>
                <a:latin typeface="Calibri"/>
                <a:ea typeface="Calibri"/>
                <a:cs typeface="Calibri"/>
                <a:sym typeface="Calibri"/>
              </a:defRPr>
            </a:lvl8pPr>
            <a:lvl9pPr marL="35931" marR="0" lvl="8" indent="0" algn="l">
              <a:lnSpc>
                <a:spcPct val="105499"/>
              </a:lnSpc>
              <a:spcBef>
                <a:spcPts val="0"/>
              </a:spcBef>
              <a:buNone/>
              <a:defRPr sz="943"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18482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276216" y="463043"/>
            <a:ext cx="2140966"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698"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534670" y="1739456"/>
            <a:ext cx="4651629" cy="276999"/>
          </a:xfrm>
          <a:prstGeom prst="rect">
            <a:avLst/>
          </a:prstGeom>
          <a:noFill/>
          <a:ln>
            <a:noFill/>
          </a:ln>
        </p:spPr>
        <p:txBody>
          <a:bodyPr spcFirstLastPara="1" wrap="square" lIns="0" tIns="0" rIns="0" bIns="0" anchor="t" anchorCtr="0">
            <a:spAutoFit/>
          </a:bodyPr>
          <a:lstStyle>
            <a:lvl1pPr marL="431175" lvl="0" indent="-215587" algn="l">
              <a:spcBef>
                <a:spcPts val="0"/>
              </a:spcBef>
              <a:spcAft>
                <a:spcPts val="0"/>
              </a:spcAft>
              <a:buSzPts val="1400"/>
              <a:buNone/>
              <a:defRPr>
                <a:latin typeface="Arial"/>
                <a:ea typeface="Arial"/>
                <a:cs typeface="Arial"/>
                <a:sym typeface="Arial"/>
              </a:defRPr>
            </a:lvl1pPr>
            <a:lvl2pPr marL="862350" lvl="1" indent="-215587" algn="l">
              <a:spcBef>
                <a:spcPts val="0"/>
              </a:spcBef>
              <a:spcAft>
                <a:spcPts val="0"/>
              </a:spcAft>
              <a:buSzPts val="1400"/>
              <a:buNone/>
              <a:defRPr/>
            </a:lvl2pPr>
            <a:lvl3pPr marL="1293525" lvl="2" indent="-215587" algn="l">
              <a:spcBef>
                <a:spcPts val="0"/>
              </a:spcBef>
              <a:spcAft>
                <a:spcPts val="0"/>
              </a:spcAft>
              <a:buSzPts val="1400"/>
              <a:buNone/>
              <a:defRPr/>
            </a:lvl3pPr>
            <a:lvl4pPr marL="1724701" lvl="3" indent="-215587" algn="l">
              <a:spcBef>
                <a:spcPts val="0"/>
              </a:spcBef>
              <a:spcAft>
                <a:spcPts val="0"/>
              </a:spcAft>
              <a:buSzPts val="1400"/>
              <a:buNone/>
              <a:defRPr/>
            </a:lvl4pPr>
            <a:lvl5pPr marL="2155876" lvl="4" indent="-215587" algn="l">
              <a:spcBef>
                <a:spcPts val="0"/>
              </a:spcBef>
              <a:spcAft>
                <a:spcPts val="0"/>
              </a:spcAft>
              <a:buSzPts val="1400"/>
              <a:buNone/>
              <a:defRPr/>
            </a:lvl5pPr>
            <a:lvl6pPr marL="2587051" lvl="5" indent="-215587" algn="l">
              <a:spcBef>
                <a:spcPts val="0"/>
              </a:spcBef>
              <a:spcAft>
                <a:spcPts val="0"/>
              </a:spcAft>
              <a:buSzPts val="1400"/>
              <a:buNone/>
              <a:defRPr/>
            </a:lvl6pPr>
            <a:lvl7pPr marL="3018225" lvl="6" indent="-215587" algn="l">
              <a:spcBef>
                <a:spcPts val="0"/>
              </a:spcBef>
              <a:spcAft>
                <a:spcPts val="0"/>
              </a:spcAft>
              <a:buSzPts val="1400"/>
              <a:buNone/>
              <a:defRPr/>
            </a:lvl7pPr>
            <a:lvl8pPr marL="3449401" lvl="7" indent="-215587" algn="l">
              <a:spcBef>
                <a:spcPts val="0"/>
              </a:spcBef>
              <a:spcAft>
                <a:spcPts val="0"/>
              </a:spcAft>
              <a:buSzPts val="1400"/>
              <a:buNone/>
              <a:defRPr/>
            </a:lvl8pPr>
            <a:lvl9pPr marL="3880576" lvl="8" indent="-215587" algn="l">
              <a:spcBef>
                <a:spcPts val="0"/>
              </a:spcBef>
              <a:spcAft>
                <a:spcPts val="0"/>
              </a:spcAft>
              <a:buSzPts val="1400"/>
              <a:buNone/>
              <a:defRPr/>
            </a:lvl9pPr>
          </a:lstStyle>
          <a:p>
            <a:endParaRPr/>
          </a:p>
        </p:txBody>
      </p:sp>
      <p:sp>
        <p:nvSpPr>
          <p:cNvPr id="28" name="Google Shape;28;p4"/>
          <p:cNvSpPr txBox="1">
            <a:spLocks noGrp="1"/>
          </p:cNvSpPr>
          <p:nvPr>
            <p:ph type="body" idx="2"/>
          </p:nvPr>
        </p:nvSpPr>
        <p:spPr>
          <a:xfrm>
            <a:off x="5507101" y="1739456"/>
            <a:ext cx="4651629" cy="276999"/>
          </a:xfrm>
          <a:prstGeom prst="rect">
            <a:avLst/>
          </a:prstGeom>
          <a:noFill/>
          <a:ln>
            <a:noFill/>
          </a:ln>
        </p:spPr>
        <p:txBody>
          <a:bodyPr spcFirstLastPara="1" wrap="square" lIns="0" tIns="0" rIns="0" bIns="0" anchor="t" anchorCtr="0">
            <a:spAutoFit/>
          </a:bodyPr>
          <a:lstStyle>
            <a:lvl1pPr marL="431175" lvl="0" indent="-215587" algn="l">
              <a:spcBef>
                <a:spcPts val="0"/>
              </a:spcBef>
              <a:spcAft>
                <a:spcPts val="0"/>
              </a:spcAft>
              <a:buSzPts val="1400"/>
              <a:buNone/>
              <a:defRPr/>
            </a:lvl1pPr>
            <a:lvl2pPr marL="862350" lvl="1" indent="-215587" algn="l">
              <a:spcBef>
                <a:spcPts val="0"/>
              </a:spcBef>
              <a:spcAft>
                <a:spcPts val="0"/>
              </a:spcAft>
              <a:buSzPts val="1400"/>
              <a:buNone/>
              <a:defRPr/>
            </a:lvl2pPr>
            <a:lvl3pPr marL="1293525" lvl="2" indent="-215587" algn="l">
              <a:spcBef>
                <a:spcPts val="0"/>
              </a:spcBef>
              <a:spcAft>
                <a:spcPts val="0"/>
              </a:spcAft>
              <a:buSzPts val="1400"/>
              <a:buNone/>
              <a:defRPr/>
            </a:lvl3pPr>
            <a:lvl4pPr marL="1724701" lvl="3" indent="-215587" algn="l">
              <a:spcBef>
                <a:spcPts val="0"/>
              </a:spcBef>
              <a:spcAft>
                <a:spcPts val="0"/>
              </a:spcAft>
              <a:buSzPts val="1400"/>
              <a:buNone/>
              <a:defRPr/>
            </a:lvl4pPr>
            <a:lvl5pPr marL="2155876" lvl="4" indent="-215587" algn="l">
              <a:spcBef>
                <a:spcPts val="0"/>
              </a:spcBef>
              <a:spcAft>
                <a:spcPts val="0"/>
              </a:spcAft>
              <a:buSzPts val="1400"/>
              <a:buNone/>
              <a:defRPr/>
            </a:lvl5pPr>
            <a:lvl6pPr marL="2587051" lvl="5" indent="-215587" algn="l">
              <a:spcBef>
                <a:spcPts val="0"/>
              </a:spcBef>
              <a:spcAft>
                <a:spcPts val="0"/>
              </a:spcAft>
              <a:buSzPts val="1400"/>
              <a:buNone/>
              <a:defRPr/>
            </a:lvl6pPr>
            <a:lvl7pPr marL="3018225" lvl="6" indent="-215587" algn="l">
              <a:spcBef>
                <a:spcPts val="0"/>
              </a:spcBef>
              <a:spcAft>
                <a:spcPts val="0"/>
              </a:spcAft>
              <a:buSzPts val="1400"/>
              <a:buNone/>
              <a:defRPr/>
            </a:lvl7pPr>
            <a:lvl8pPr marL="3449401" lvl="7" indent="-215587" algn="l">
              <a:spcBef>
                <a:spcPts val="0"/>
              </a:spcBef>
              <a:spcAft>
                <a:spcPts val="0"/>
              </a:spcAft>
              <a:buSzPts val="1400"/>
              <a:buNone/>
              <a:defRPr/>
            </a:lvl8pPr>
            <a:lvl9pPr marL="3880576" lvl="8" indent="-215587"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0" name="Google Shape;30;p4"/>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1" name="Google Shape;31;p4"/>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a:lnSpc>
                <a:spcPct val="105499"/>
              </a:lnSpc>
              <a:spcBef>
                <a:spcPts val="0"/>
              </a:spcBef>
              <a:buNone/>
              <a:defRPr sz="943" b="0" i="0" u="none" strike="noStrike" cap="none">
                <a:solidFill>
                  <a:schemeClr val="dk1"/>
                </a:solidFill>
                <a:latin typeface="Calibri"/>
                <a:ea typeface="Calibri"/>
                <a:cs typeface="Calibri"/>
                <a:sym typeface="Calibri"/>
              </a:defRPr>
            </a:lvl1pPr>
            <a:lvl2pPr marL="35931" marR="0" lvl="1" indent="0" algn="l">
              <a:lnSpc>
                <a:spcPct val="105499"/>
              </a:lnSpc>
              <a:spcBef>
                <a:spcPts val="0"/>
              </a:spcBef>
              <a:buNone/>
              <a:defRPr sz="943" b="0" i="0" u="none" strike="noStrike" cap="none">
                <a:solidFill>
                  <a:schemeClr val="dk1"/>
                </a:solidFill>
                <a:latin typeface="Calibri"/>
                <a:ea typeface="Calibri"/>
                <a:cs typeface="Calibri"/>
                <a:sym typeface="Calibri"/>
              </a:defRPr>
            </a:lvl2pPr>
            <a:lvl3pPr marL="35931" marR="0" lvl="2" indent="0" algn="l">
              <a:lnSpc>
                <a:spcPct val="105499"/>
              </a:lnSpc>
              <a:spcBef>
                <a:spcPts val="0"/>
              </a:spcBef>
              <a:buNone/>
              <a:defRPr sz="943" b="0" i="0" u="none" strike="noStrike" cap="none">
                <a:solidFill>
                  <a:schemeClr val="dk1"/>
                </a:solidFill>
                <a:latin typeface="Calibri"/>
                <a:ea typeface="Calibri"/>
                <a:cs typeface="Calibri"/>
                <a:sym typeface="Calibri"/>
              </a:defRPr>
            </a:lvl3pPr>
            <a:lvl4pPr marL="35931" marR="0" lvl="3" indent="0" algn="l">
              <a:lnSpc>
                <a:spcPct val="105499"/>
              </a:lnSpc>
              <a:spcBef>
                <a:spcPts val="0"/>
              </a:spcBef>
              <a:buNone/>
              <a:defRPr sz="943" b="0" i="0" u="none" strike="noStrike" cap="none">
                <a:solidFill>
                  <a:schemeClr val="dk1"/>
                </a:solidFill>
                <a:latin typeface="Calibri"/>
                <a:ea typeface="Calibri"/>
                <a:cs typeface="Calibri"/>
                <a:sym typeface="Calibri"/>
              </a:defRPr>
            </a:lvl4pPr>
            <a:lvl5pPr marL="35931" marR="0" lvl="4" indent="0" algn="l">
              <a:lnSpc>
                <a:spcPct val="105499"/>
              </a:lnSpc>
              <a:spcBef>
                <a:spcPts val="0"/>
              </a:spcBef>
              <a:buNone/>
              <a:defRPr sz="943" b="0" i="0" u="none" strike="noStrike" cap="none">
                <a:solidFill>
                  <a:schemeClr val="dk1"/>
                </a:solidFill>
                <a:latin typeface="Calibri"/>
                <a:ea typeface="Calibri"/>
                <a:cs typeface="Calibri"/>
                <a:sym typeface="Calibri"/>
              </a:defRPr>
            </a:lvl5pPr>
            <a:lvl6pPr marL="35931" marR="0" lvl="5" indent="0" algn="l">
              <a:lnSpc>
                <a:spcPct val="105499"/>
              </a:lnSpc>
              <a:spcBef>
                <a:spcPts val="0"/>
              </a:spcBef>
              <a:buNone/>
              <a:defRPr sz="943" b="0" i="0" u="none" strike="noStrike" cap="none">
                <a:solidFill>
                  <a:schemeClr val="dk1"/>
                </a:solidFill>
                <a:latin typeface="Calibri"/>
                <a:ea typeface="Calibri"/>
                <a:cs typeface="Calibri"/>
                <a:sym typeface="Calibri"/>
              </a:defRPr>
            </a:lvl6pPr>
            <a:lvl7pPr marL="35931" marR="0" lvl="6" indent="0" algn="l">
              <a:lnSpc>
                <a:spcPct val="105499"/>
              </a:lnSpc>
              <a:spcBef>
                <a:spcPts val="0"/>
              </a:spcBef>
              <a:buNone/>
              <a:defRPr sz="943" b="0" i="0" u="none" strike="noStrike" cap="none">
                <a:solidFill>
                  <a:schemeClr val="dk1"/>
                </a:solidFill>
                <a:latin typeface="Calibri"/>
                <a:ea typeface="Calibri"/>
                <a:cs typeface="Calibri"/>
                <a:sym typeface="Calibri"/>
              </a:defRPr>
            </a:lvl7pPr>
            <a:lvl8pPr marL="35931" marR="0" lvl="7" indent="0" algn="l">
              <a:lnSpc>
                <a:spcPct val="105499"/>
              </a:lnSpc>
              <a:spcBef>
                <a:spcPts val="0"/>
              </a:spcBef>
              <a:buNone/>
              <a:defRPr sz="943" b="0" i="0" u="none" strike="noStrike" cap="none">
                <a:solidFill>
                  <a:schemeClr val="dk1"/>
                </a:solidFill>
                <a:latin typeface="Calibri"/>
                <a:ea typeface="Calibri"/>
                <a:cs typeface="Calibri"/>
                <a:sym typeface="Calibri"/>
              </a:defRPr>
            </a:lvl8pPr>
            <a:lvl9pPr marL="35931" marR="0" lvl="8" indent="0" algn="l">
              <a:lnSpc>
                <a:spcPct val="105499"/>
              </a:lnSpc>
              <a:spcBef>
                <a:spcPts val="0"/>
              </a:spcBef>
              <a:buNone/>
              <a:defRPr sz="943"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3639529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2"/>
        <p:cNvGrpSpPr/>
        <p:nvPr/>
      </p:nvGrpSpPr>
      <p:grpSpPr>
        <a:xfrm>
          <a:off x="0" y="0"/>
          <a:ext cx="0" cy="0"/>
          <a:chOff x="0" y="0"/>
          <a:chExt cx="0" cy="0"/>
        </a:xfrm>
      </p:grpSpPr>
      <p:sp>
        <p:nvSpPr>
          <p:cNvPr id="33" name="Google Shape;33;p5"/>
          <p:cNvSpPr txBox="1">
            <a:spLocks noGrp="1"/>
          </p:cNvSpPr>
          <p:nvPr>
            <p:ph type="ctrTitle"/>
          </p:nvPr>
        </p:nvSpPr>
        <p:spPr>
          <a:xfrm>
            <a:off x="802005" y="2344484"/>
            <a:ext cx="9089390"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subTitle" idx="1"/>
          </p:nvPr>
        </p:nvSpPr>
        <p:spPr>
          <a:xfrm>
            <a:off x="1604010" y="4235197"/>
            <a:ext cx="7485380"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6" name="Google Shape;36;p5"/>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7" name="Google Shape;37;p5"/>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a:lnSpc>
                <a:spcPct val="105499"/>
              </a:lnSpc>
              <a:spcBef>
                <a:spcPts val="0"/>
              </a:spcBef>
              <a:buNone/>
              <a:defRPr sz="943" b="0" i="0">
                <a:solidFill>
                  <a:schemeClr val="dk1"/>
                </a:solidFill>
                <a:latin typeface="Calibri"/>
                <a:ea typeface="Calibri"/>
                <a:cs typeface="Calibri"/>
                <a:sym typeface="Calibri"/>
              </a:defRPr>
            </a:lvl1pPr>
            <a:lvl2pPr marL="35931" marR="0" lvl="1" indent="0" algn="l">
              <a:lnSpc>
                <a:spcPct val="105499"/>
              </a:lnSpc>
              <a:spcBef>
                <a:spcPts val="0"/>
              </a:spcBef>
              <a:buNone/>
              <a:defRPr sz="943" b="0" i="0">
                <a:solidFill>
                  <a:schemeClr val="dk1"/>
                </a:solidFill>
                <a:latin typeface="Calibri"/>
                <a:ea typeface="Calibri"/>
                <a:cs typeface="Calibri"/>
                <a:sym typeface="Calibri"/>
              </a:defRPr>
            </a:lvl2pPr>
            <a:lvl3pPr marL="35931" marR="0" lvl="2" indent="0" algn="l">
              <a:lnSpc>
                <a:spcPct val="105499"/>
              </a:lnSpc>
              <a:spcBef>
                <a:spcPts val="0"/>
              </a:spcBef>
              <a:buNone/>
              <a:defRPr sz="943" b="0" i="0">
                <a:solidFill>
                  <a:schemeClr val="dk1"/>
                </a:solidFill>
                <a:latin typeface="Calibri"/>
                <a:ea typeface="Calibri"/>
                <a:cs typeface="Calibri"/>
                <a:sym typeface="Calibri"/>
              </a:defRPr>
            </a:lvl3pPr>
            <a:lvl4pPr marL="35931" marR="0" lvl="3" indent="0" algn="l">
              <a:lnSpc>
                <a:spcPct val="105499"/>
              </a:lnSpc>
              <a:spcBef>
                <a:spcPts val="0"/>
              </a:spcBef>
              <a:buNone/>
              <a:defRPr sz="943" b="0" i="0">
                <a:solidFill>
                  <a:schemeClr val="dk1"/>
                </a:solidFill>
                <a:latin typeface="Calibri"/>
                <a:ea typeface="Calibri"/>
                <a:cs typeface="Calibri"/>
                <a:sym typeface="Calibri"/>
              </a:defRPr>
            </a:lvl4pPr>
            <a:lvl5pPr marL="35931" marR="0" lvl="4" indent="0" algn="l">
              <a:lnSpc>
                <a:spcPct val="105499"/>
              </a:lnSpc>
              <a:spcBef>
                <a:spcPts val="0"/>
              </a:spcBef>
              <a:buNone/>
              <a:defRPr sz="943" b="0" i="0">
                <a:solidFill>
                  <a:schemeClr val="dk1"/>
                </a:solidFill>
                <a:latin typeface="Calibri"/>
                <a:ea typeface="Calibri"/>
                <a:cs typeface="Calibri"/>
                <a:sym typeface="Calibri"/>
              </a:defRPr>
            </a:lvl5pPr>
            <a:lvl6pPr marL="35931" marR="0" lvl="5" indent="0" algn="l">
              <a:lnSpc>
                <a:spcPct val="105499"/>
              </a:lnSpc>
              <a:spcBef>
                <a:spcPts val="0"/>
              </a:spcBef>
              <a:buNone/>
              <a:defRPr sz="943" b="0" i="0">
                <a:solidFill>
                  <a:schemeClr val="dk1"/>
                </a:solidFill>
                <a:latin typeface="Calibri"/>
                <a:ea typeface="Calibri"/>
                <a:cs typeface="Calibri"/>
                <a:sym typeface="Calibri"/>
              </a:defRPr>
            </a:lvl6pPr>
            <a:lvl7pPr marL="35931" marR="0" lvl="6" indent="0" algn="l">
              <a:lnSpc>
                <a:spcPct val="105499"/>
              </a:lnSpc>
              <a:spcBef>
                <a:spcPts val="0"/>
              </a:spcBef>
              <a:buNone/>
              <a:defRPr sz="943" b="0" i="0">
                <a:solidFill>
                  <a:schemeClr val="dk1"/>
                </a:solidFill>
                <a:latin typeface="Calibri"/>
                <a:ea typeface="Calibri"/>
                <a:cs typeface="Calibri"/>
                <a:sym typeface="Calibri"/>
              </a:defRPr>
            </a:lvl7pPr>
            <a:lvl8pPr marL="35931" marR="0" lvl="7" indent="0" algn="l">
              <a:lnSpc>
                <a:spcPct val="105499"/>
              </a:lnSpc>
              <a:spcBef>
                <a:spcPts val="0"/>
              </a:spcBef>
              <a:buNone/>
              <a:defRPr sz="943" b="0" i="0">
                <a:solidFill>
                  <a:schemeClr val="dk1"/>
                </a:solidFill>
                <a:latin typeface="Calibri"/>
                <a:ea typeface="Calibri"/>
                <a:cs typeface="Calibri"/>
                <a:sym typeface="Calibri"/>
              </a:defRPr>
            </a:lvl8pPr>
            <a:lvl9pPr marL="35931" marR="0" lvl="8" indent="0" algn="l">
              <a:lnSpc>
                <a:spcPct val="105499"/>
              </a:lnSpc>
              <a:spcBef>
                <a:spcPts val="0"/>
              </a:spcBef>
              <a:buNone/>
              <a:defRPr sz="943"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1691428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4276216" y="463043"/>
            <a:ext cx="2140966"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698"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1" name="Google Shape;41;p6"/>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2" name="Google Shape;42;p6"/>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a:lnSpc>
                <a:spcPct val="105499"/>
              </a:lnSpc>
              <a:spcBef>
                <a:spcPts val="0"/>
              </a:spcBef>
              <a:buNone/>
              <a:defRPr sz="943" b="0" i="0">
                <a:solidFill>
                  <a:schemeClr val="dk1"/>
                </a:solidFill>
                <a:latin typeface="Calibri"/>
                <a:ea typeface="Calibri"/>
                <a:cs typeface="Calibri"/>
                <a:sym typeface="Calibri"/>
              </a:defRPr>
            </a:lvl1pPr>
            <a:lvl2pPr marL="35931" marR="0" lvl="1" indent="0" algn="l">
              <a:lnSpc>
                <a:spcPct val="105499"/>
              </a:lnSpc>
              <a:spcBef>
                <a:spcPts val="0"/>
              </a:spcBef>
              <a:buNone/>
              <a:defRPr sz="943" b="0" i="0">
                <a:solidFill>
                  <a:schemeClr val="dk1"/>
                </a:solidFill>
                <a:latin typeface="Calibri"/>
                <a:ea typeface="Calibri"/>
                <a:cs typeface="Calibri"/>
                <a:sym typeface="Calibri"/>
              </a:defRPr>
            </a:lvl2pPr>
            <a:lvl3pPr marL="35931" marR="0" lvl="2" indent="0" algn="l">
              <a:lnSpc>
                <a:spcPct val="105499"/>
              </a:lnSpc>
              <a:spcBef>
                <a:spcPts val="0"/>
              </a:spcBef>
              <a:buNone/>
              <a:defRPr sz="943" b="0" i="0">
                <a:solidFill>
                  <a:schemeClr val="dk1"/>
                </a:solidFill>
                <a:latin typeface="Calibri"/>
                <a:ea typeface="Calibri"/>
                <a:cs typeface="Calibri"/>
                <a:sym typeface="Calibri"/>
              </a:defRPr>
            </a:lvl3pPr>
            <a:lvl4pPr marL="35931" marR="0" lvl="3" indent="0" algn="l">
              <a:lnSpc>
                <a:spcPct val="105499"/>
              </a:lnSpc>
              <a:spcBef>
                <a:spcPts val="0"/>
              </a:spcBef>
              <a:buNone/>
              <a:defRPr sz="943" b="0" i="0">
                <a:solidFill>
                  <a:schemeClr val="dk1"/>
                </a:solidFill>
                <a:latin typeface="Calibri"/>
                <a:ea typeface="Calibri"/>
                <a:cs typeface="Calibri"/>
                <a:sym typeface="Calibri"/>
              </a:defRPr>
            </a:lvl4pPr>
            <a:lvl5pPr marL="35931" marR="0" lvl="4" indent="0" algn="l">
              <a:lnSpc>
                <a:spcPct val="105499"/>
              </a:lnSpc>
              <a:spcBef>
                <a:spcPts val="0"/>
              </a:spcBef>
              <a:buNone/>
              <a:defRPr sz="943" b="0" i="0">
                <a:solidFill>
                  <a:schemeClr val="dk1"/>
                </a:solidFill>
                <a:latin typeface="Calibri"/>
                <a:ea typeface="Calibri"/>
                <a:cs typeface="Calibri"/>
                <a:sym typeface="Calibri"/>
              </a:defRPr>
            </a:lvl5pPr>
            <a:lvl6pPr marL="35931" marR="0" lvl="5" indent="0" algn="l">
              <a:lnSpc>
                <a:spcPct val="105499"/>
              </a:lnSpc>
              <a:spcBef>
                <a:spcPts val="0"/>
              </a:spcBef>
              <a:buNone/>
              <a:defRPr sz="943" b="0" i="0">
                <a:solidFill>
                  <a:schemeClr val="dk1"/>
                </a:solidFill>
                <a:latin typeface="Calibri"/>
                <a:ea typeface="Calibri"/>
                <a:cs typeface="Calibri"/>
                <a:sym typeface="Calibri"/>
              </a:defRPr>
            </a:lvl6pPr>
            <a:lvl7pPr marL="35931" marR="0" lvl="6" indent="0" algn="l">
              <a:lnSpc>
                <a:spcPct val="105499"/>
              </a:lnSpc>
              <a:spcBef>
                <a:spcPts val="0"/>
              </a:spcBef>
              <a:buNone/>
              <a:defRPr sz="943" b="0" i="0">
                <a:solidFill>
                  <a:schemeClr val="dk1"/>
                </a:solidFill>
                <a:latin typeface="Calibri"/>
                <a:ea typeface="Calibri"/>
                <a:cs typeface="Calibri"/>
                <a:sym typeface="Calibri"/>
              </a:defRPr>
            </a:lvl7pPr>
            <a:lvl8pPr marL="35931" marR="0" lvl="7" indent="0" algn="l">
              <a:lnSpc>
                <a:spcPct val="105499"/>
              </a:lnSpc>
              <a:spcBef>
                <a:spcPts val="0"/>
              </a:spcBef>
              <a:buNone/>
              <a:defRPr sz="943" b="0" i="0">
                <a:solidFill>
                  <a:schemeClr val="dk1"/>
                </a:solidFill>
                <a:latin typeface="Calibri"/>
                <a:ea typeface="Calibri"/>
                <a:cs typeface="Calibri"/>
                <a:sym typeface="Calibri"/>
              </a:defRPr>
            </a:lvl8pPr>
            <a:lvl9pPr marL="35931" marR="0" lvl="8" indent="0" algn="l">
              <a:lnSpc>
                <a:spcPct val="105499"/>
              </a:lnSpc>
              <a:spcBef>
                <a:spcPts val="0"/>
              </a:spcBef>
              <a:buNone/>
              <a:defRPr sz="943" b="0" i="0">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1594247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276216" y="463042"/>
            <a:ext cx="2140966"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478027" y="1917319"/>
            <a:ext cx="9737344" cy="276999"/>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b="0" i="0">
                <a:solidFill>
                  <a:schemeClr val="dk1"/>
                </a:solidFill>
                <a:latin typeface="Arial"/>
                <a:ea typeface="Arial"/>
                <a:cs typeface="Arial"/>
                <a:sym typeface="Aria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a:lnSpc>
                <a:spcPct val="105499"/>
              </a:lnSpc>
              <a:spcBef>
                <a:spcPts val="0"/>
              </a:spcBef>
              <a:buNone/>
              <a:defRPr sz="1000" b="0" i="0" u="none" strike="noStrike" cap="none">
                <a:solidFill>
                  <a:schemeClr val="dk1"/>
                </a:solidFill>
                <a:latin typeface="Calibri"/>
                <a:ea typeface="Calibri"/>
                <a:cs typeface="Calibri"/>
                <a:sym typeface="Calibri"/>
              </a:defRPr>
            </a:lvl1pPr>
            <a:lvl2pPr marL="38100" marR="0" lvl="1" indent="0" algn="l">
              <a:lnSpc>
                <a:spcPct val="105499"/>
              </a:lnSpc>
              <a:spcBef>
                <a:spcPts val="0"/>
              </a:spcBef>
              <a:buNone/>
              <a:defRPr sz="1000" b="0" i="0" u="none" strike="noStrike" cap="none">
                <a:solidFill>
                  <a:schemeClr val="dk1"/>
                </a:solidFill>
                <a:latin typeface="Calibri"/>
                <a:ea typeface="Calibri"/>
                <a:cs typeface="Calibri"/>
                <a:sym typeface="Calibri"/>
              </a:defRPr>
            </a:lvl2pPr>
            <a:lvl3pPr marL="38100" marR="0" lvl="2" indent="0" algn="l">
              <a:lnSpc>
                <a:spcPct val="105499"/>
              </a:lnSpc>
              <a:spcBef>
                <a:spcPts val="0"/>
              </a:spcBef>
              <a:buNone/>
              <a:defRPr sz="1000" b="0" i="0" u="none" strike="noStrike" cap="none">
                <a:solidFill>
                  <a:schemeClr val="dk1"/>
                </a:solidFill>
                <a:latin typeface="Calibri"/>
                <a:ea typeface="Calibri"/>
                <a:cs typeface="Calibri"/>
                <a:sym typeface="Calibri"/>
              </a:defRPr>
            </a:lvl3pPr>
            <a:lvl4pPr marL="38100" marR="0" lvl="3" indent="0" algn="l">
              <a:lnSpc>
                <a:spcPct val="105499"/>
              </a:lnSpc>
              <a:spcBef>
                <a:spcPts val="0"/>
              </a:spcBef>
              <a:buNone/>
              <a:defRPr sz="1000" b="0" i="0" u="none" strike="noStrike" cap="none">
                <a:solidFill>
                  <a:schemeClr val="dk1"/>
                </a:solidFill>
                <a:latin typeface="Calibri"/>
                <a:ea typeface="Calibri"/>
                <a:cs typeface="Calibri"/>
                <a:sym typeface="Calibri"/>
              </a:defRPr>
            </a:lvl4pPr>
            <a:lvl5pPr marL="38100" marR="0" lvl="4" indent="0" algn="l">
              <a:lnSpc>
                <a:spcPct val="105499"/>
              </a:lnSpc>
              <a:spcBef>
                <a:spcPts val="0"/>
              </a:spcBef>
              <a:buNone/>
              <a:defRPr sz="1000" b="0" i="0" u="none" strike="noStrike" cap="none">
                <a:solidFill>
                  <a:schemeClr val="dk1"/>
                </a:solidFill>
                <a:latin typeface="Calibri"/>
                <a:ea typeface="Calibri"/>
                <a:cs typeface="Calibri"/>
                <a:sym typeface="Calibri"/>
              </a:defRPr>
            </a:lvl5pPr>
            <a:lvl6pPr marL="38100" marR="0" lvl="5" indent="0" algn="l">
              <a:lnSpc>
                <a:spcPct val="105499"/>
              </a:lnSpc>
              <a:spcBef>
                <a:spcPts val="0"/>
              </a:spcBef>
              <a:buNone/>
              <a:defRPr sz="1000" b="0" i="0" u="none" strike="noStrike" cap="none">
                <a:solidFill>
                  <a:schemeClr val="dk1"/>
                </a:solidFill>
                <a:latin typeface="Calibri"/>
                <a:ea typeface="Calibri"/>
                <a:cs typeface="Calibri"/>
                <a:sym typeface="Calibri"/>
              </a:defRPr>
            </a:lvl6pPr>
            <a:lvl7pPr marL="38100" marR="0" lvl="6" indent="0" algn="l">
              <a:lnSpc>
                <a:spcPct val="105499"/>
              </a:lnSpc>
              <a:spcBef>
                <a:spcPts val="0"/>
              </a:spcBef>
              <a:buNone/>
              <a:defRPr sz="1000" b="0" i="0" u="none" strike="noStrike" cap="none">
                <a:solidFill>
                  <a:schemeClr val="dk1"/>
                </a:solidFill>
                <a:latin typeface="Calibri"/>
                <a:ea typeface="Calibri"/>
                <a:cs typeface="Calibri"/>
                <a:sym typeface="Calibri"/>
              </a:defRPr>
            </a:lvl7pPr>
            <a:lvl8pPr marL="38100" marR="0" lvl="7" indent="0" algn="l">
              <a:lnSpc>
                <a:spcPct val="105499"/>
              </a:lnSpc>
              <a:spcBef>
                <a:spcPts val="0"/>
              </a:spcBef>
              <a:buNone/>
              <a:defRPr sz="1000" b="0" i="0" u="none" strike="noStrike" cap="none">
                <a:solidFill>
                  <a:schemeClr val="dk1"/>
                </a:solidFill>
                <a:latin typeface="Calibri"/>
                <a:ea typeface="Calibri"/>
                <a:cs typeface="Calibri"/>
                <a:sym typeface="Calibri"/>
              </a:defRPr>
            </a:lvl8pPr>
            <a:lvl9pPr marL="38100" marR="0" lvl="8" indent="0" algn="l">
              <a:lnSpc>
                <a:spcPct val="105499"/>
              </a:lnSpc>
              <a:spcBef>
                <a:spcPts val="0"/>
              </a:spcBef>
              <a:buNone/>
              <a:defRPr sz="1000" b="0" i="0" u="none" strike="noStrike" cap="none">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dirty="0"/>
          </a:p>
        </p:txBody>
      </p:sp>
    </p:spTree>
    <p:extLst>
      <p:ext uri="{BB962C8B-B14F-4D97-AF65-F5344CB8AC3E}">
        <p14:creationId xmlns:p14="http://schemas.microsoft.com/office/powerpoint/2010/main" val="32814227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a:lnSpc>
                <a:spcPct val="105499"/>
              </a:lnSpc>
              <a:spcBef>
                <a:spcPts val="0"/>
              </a:spcBef>
              <a:buNone/>
              <a:defRPr sz="1000" b="0" i="0" u="none" strike="noStrike" cap="none">
                <a:solidFill>
                  <a:schemeClr val="dk1"/>
                </a:solidFill>
                <a:latin typeface="Calibri"/>
                <a:ea typeface="Calibri"/>
                <a:cs typeface="Calibri"/>
                <a:sym typeface="Calibri"/>
              </a:defRPr>
            </a:lvl1pPr>
            <a:lvl2pPr marL="38100" marR="0" lvl="1" indent="0" algn="l">
              <a:lnSpc>
                <a:spcPct val="105499"/>
              </a:lnSpc>
              <a:spcBef>
                <a:spcPts val="0"/>
              </a:spcBef>
              <a:buNone/>
              <a:defRPr sz="1000" b="0" i="0" u="none" strike="noStrike" cap="none">
                <a:solidFill>
                  <a:schemeClr val="dk1"/>
                </a:solidFill>
                <a:latin typeface="Calibri"/>
                <a:ea typeface="Calibri"/>
                <a:cs typeface="Calibri"/>
                <a:sym typeface="Calibri"/>
              </a:defRPr>
            </a:lvl2pPr>
            <a:lvl3pPr marL="38100" marR="0" lvl="2" indent="0" algn="l">
              <a:lnSpc>
                <a:spcPct val="105499"/>
              </a:lnSpc>
              <a:spcBef>
                <a:spcPts val="0"/>
              </a:spcBef>
              <a:buNone/>
              <a:defRPr sz="1000" b="0" i="0" u="none" strike="noStrike" cap="none">
                <a:solidFill>
                  <a:schemeClr val="dk1"/>
                </a:solidFill>
                <a:latin typeface="Calibri"/>
                <a:ea typeface="Calibri"/>
                <a:cs typeface="Calibri"/>
                <a:sym typeface="Calibri"/>
              </a:defRPr>
            </a:lvl3pPr>
            <a:lvl4pPr marL="38100" marR="0" lvl="3" indent="0" algn="l">
              <a:lnSpc>
                <a:spcPct val="105499"/>
              </a:lnSpc>
              <a:spcBef>
                <a:spcPts val="0"/>
              </a:spcBef>
              <a:buNone/>
              <a:defRPr sz="1000" b="0" i="0" u="none" strike="noStrike" cap="none">
                <a:solidFill>
                  <a:schemeClr val="dk1"/>
                </a:solidFill>
                <a:latin typeface="Calibri"/>
                <a:ea typeface="Calibri"/>
                <a:cs typeface="Calibri"/>
                <a:sym typeface="Calibri"/>
              </a:defRPr>
            </a:lvl4pPr>
            <a:lvl5pPr marL="38100" marR="0" lvl="4" indent="0" algn="l">
              <a:lnSpc>
                <a:spcPct val="105499"/>
              </a:lnSpc>
              <a:spcBef>
                <a:spcPts val="0"/>
              </a:spcBef>
              <a:buNone/>
              <a:defRPr sz="1000" b="0" i="0" u="none" strike="noStrike" cap="none">
                <a:solidFill>
                  <a:schemeClr val="dk1"/>
                </a:solidFill>
                <a:latin typeface="Calibri"/>
                <a:ea typeface="Calibri"/>
                <a:cs typeface="Calibri"/>
                <a:sym typeface="Calibri"/>
              </a:defRPr>
            </a:lvl5pPr>
            <a:lvl6pPr marL="38100" marR="0" lvl="5" indent="0" algn="l">
              <a:lnSpc>
                <a:spcPct val="105499"/>
              </a:lnSpc>
              <a:spcBef>
                <a:spcPts val="0"/>
              </a:spcBef>
              <a:buNone/>
              <a:defRPr sz="1000" b="0" i="0" u="none" strike="noStrike" cap="none">
                <a:solidFill>
                  <a:schemeClr val="dk1"/>
                </a:solidFill>
                <a:latin typeface="Calibri"/>
                <a:ea typeface="Calibri"/>
                <a:cs typeface="Calibri"/>
                <a:sym typeface="Calibri"/>
              </a:defRPr>
            </a:lvl6pPr>
            <a:lvl7pPr marL="38100" marR="0" lvl="6" indent="0" algn="l">
              <a:lnSpc>
                <a:spcPct val="105499"/>
              </a:lnSpc>
              <a:spcBef>
                <a:spcPts val="0"/>
              </a:spcBef>
              <a:buNone/>
              <a:defRPr sz="1000" b="0" i="0" u="none" strike="noStrike" cap="none">
                <a:solidFill>
                  <a:schemeClr val="dk1"/>
                </a:solidFill>
                <a:latin typeface="Calibri"/>
                <a:ea typeface="Calibri"/>
                <a:cs typeface="Calibri"/>
                <a:sym typeface="Calibri"/>
              </a:defRPr>
            </a:lvl7pPr>
            <a:lvl8pPr marL="38100" marR="0" lvl="7" indent="0" algn="l">
              <a:lnSpc>
                <a:spcPct val="105499"/>
              </a:lnSpc>
              <a:spcBef>
                <a:spcPts val="0"/>
              </a:spcBef>
              <a:buNone/>
              <a:defRPr sz="1000" b="0" i="0" u="none" strike="noStrike" cap="none">
                <a:solidFill>
                  <a:schemeClr val="dk1"/>
                </a:solidFill>
                <a:latin typeface="Calibri"/>
                <a:ea typeface="Calibri"/>
                <a:cs typeface="Calibri"/>
                <a:sym typeface="Calibri"/>
              </a:defRPr>
            </a:lvl8pPr>
            <a:lvl9pPr marL="38100" marR="0" lvl="8" indent="0" algn="l">
              <a:lnSpc>
                <a:spcPct val="105499"/>
              </a:lnSpc>
              <a:spcBef>
                <a:spcPts val="0"/>
              </a:spcBef>
              <a:buNone/>
              <a:defRPr sz="1000" b="0" i="0" u="none" strike="noStrike" cap="none">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a:p>
        </p:txBody>
      </p:sp>
    </p:spTree>
    <p:extLst>
      <p:ext uri="{BB962C8B-B14F-4D97-AF65-F5344CB8AC3E}">
        <p14:creationId xmlns:p14="http://schemas.microsoft.com/office/powerpoint/2010/main" val="5523153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276216" y="463042"/>
            <a:ext cx="2140966"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534670" y="1739455"/>
            <a:ext cx="4651629" cy="276999"/>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atin typeface="Arial"/>
                <a:ea typeface="Arial"/>
                <a:cs typeface="Arial"/>
                <a:sym typeface="Aria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8" name="Google Shape;28;p4"/>
          <p:cNvSpPr txBox="1">
            <a:spLocks noGrp="1"/>
          </p:cNvSpPr>
          <p:nvPr>
            <p:ph type="body" idx="2"/>
          </p:nvPr>
        </p:nvSpPr>
        <p:spPr>
          <a:xfrm>
            <a:off x="5507101" y="1739455"/>
            <a:ext cx="4651629" cy="499148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a:lnSpc>
                <a:spcPct val="105499"/>
              </a:lnSpc>
              <a:spcBef>
                <a:spcPts val="0"/>
              </a:spcBef>
              <a:buNone/>
              <a:defRPr sz="1000" b="0" i="0" u="none" strike="noStrike" cap="none">
                <a:solidFill>
                  <a:schemeClr val="dk1"/>
                </a:solidFill>
                <a:latin typeface="Calibri"/>
                <a:ea typeface="Calibri"/>
                <a:cs typeface="Calibri"/>
                <a:sym typeface="Calibri"/>
              </a:defRPr>
            </a:lvl1pPr>
            <a:lvl2pPr marL="38100" marR="0" lvl="1" indent="0" algn="l">
              <a:lnSpc>
                <a:spcPct val="105499"/>
              </a:lnSpc>
              <a:spcBef>
                <a:spcPts val="0"/>
              </a:spcBef>
              <a:buNone/>
              <a:defRPr sz="1000" b="0" i="0" u="none" strike="noStrike" cap="none">
                <a:solidFill>
                  <a:schemeClr val="dk1"/>
                </a:solidFill>
                <a:latin typeface="Calibri"/>
                <a:ea typeface="Calibri"/>
                <a:cs typeface="Calibri"/>
                <a:sym typeface="Calibri"/>
              </a:defRPr>
            </a:lvl2pPr>
            <a:lvl3pPr marL="38100" marR="0" lvl="2" indent="0" algn="l">
              <a:lnSpc>
                <a:spcPct val="105499"/>
              </a:lnSpc>
              <a:spcBef>
                <a:spcPts val="0"/>
              </a:spcBef>
              <a:buNone/>
              <a:defRPr sz="1000" b="0" i="0" u="none" strike="noStrike" cap="none">
                <a:solidFill>
                  <a:schemeClr val="dk1"/>
                </a:solidFill>
                <a:latin typeface="Calibri"/>
                <a:ea typeface="Calibri"/>
                <a:cs typeface="Calibri"/>
                <a:sym typeface="Calibri"/>
              </a:defRPr>
            </a:lvl3pPr>
            <a:lvl4pPr marL="38100" marR="0" lvl="3" indent="0" algn="l">
              <a:lnSpc>
                <a:spcPct val="105499"/>
              </a:lnSpc>
              <a:spcBef>
                <a:spcPts val="0"/>
              </a:spcBef>
              <a:buNone/>
              <a:defRPr sz="1000" b="0" i="0" u="none" strike="noStrike" cap="none">
                <a:solidFill>
                  <a:schemeClr val="dk1"/>
                </a:solidFill>
                <a:latin typeface="Calibri"/>
                <a:ea typeface="Calibri"/>
                <a:cs typeface="Calibri"/>
                <a:sym typeface="Calibri"/>
              </a:defRPr>
            </a:lvl4pPr>
            <a:lvl5pPr marL="38100" marR="0" lvl="4" indent="0" algn="l">
              <a:lnSpc>
                <a:spcPct val="105499"/>
              </a:lnSpc>
              <a:spcBef>
                <a:spcPts val="0"/>
              </a:spcBef>
              <a:buNone/>
              <a:defRPr sz="1000" b="0" i="0" u="none" strike="noStrike" cap="none">
                <a:solidFill>
                  <a:schemeClr val="dk1"/>
                </a:solidFill>
                <a:latin typeface="Calibri"/>
                <a:ea typeface="Calibri"/>
                <a:cs typeface="Calibri"/>
                <a:sym typeface="Calibri"/>
              </a:defRPr>
            </a:lvl5pPr>
            <a:lvl6pPr marL="38100" marR="0" lvl="5" indent="0" algn="l">
              <a:lnSpc>
                <a:spcPct val="105499"/>
              </a:lnSpc>
              <a:spcBef>
                <a:spcPts val="0"/>
              </a:spcBef>
              <a:buNone/>
              <a:defRPr sz="1000" b="0" i="0" u="none" strike="noStrike" cap="none">
                <a:solidFill>
                  <a:schemeClr val="dk1"/>
                </a:solidFill>
                <a:latin typeface="Calibri"/>
                <a:ea typeface="Calibri"/>
                <a:cs typeface="Calibri"/>
                <a:sym typeface="Calibri"/>
              </a:defRPr>
            </a:lvl6pPr>
            <a:lvl7pPr marL="38100" marR="0" lvl="6" indent="0" algn="l">
              <a:lnSpc>
                <a:spcPct val="105499"/>
              </a:lnSpc>
              <a:spcBef>
                <a:spcPts val="0"/>
              </a:spcBef>
              <a:buNone/>
              <a:defRPr sz="1000" b="0" i="0" u="none" strike="noStrike" cap="none">
                <a:solidFill>
                  <a:schemeClr val="dk1"/>
                </a:solidFill>
                <a:latin typeface="Calibri"/>
                <a:ea typeface="Calibri"/>
                <a:cs typeface="Calibri"/>
                <a:sym typeface="Calibri"/>
              </a:defRPr>
            </a:lvl7pPr>
            <a:lvl8pPr marL="38100" marR="0" lvl="7" indent="0" algn="l">
              <a:lnSpc>
                <a:spcPct val="105499"/>
              </a:lnSpc>
              <a:spcBef>
                <a:spcPts val="0"/>
              </a:spcBef>
              <a:buNone/>
              <a:defRPr sz="1000" b="0" i="0" u="none" strike="noStrike" cap="none">
                <a:solidFill>
                  <a:schemeClr val="dk1"/>
                </a:solidFill>
                <a:latin typeface="Calibri"/>
                <a:ea typeface="Calibri"/>
                <a:cs typeface="Calibri"/>
                <a:sym typeface="Calibri"/>
              </a:defRPr>
            </a:lvl8pPr>
            <a:lvl9pPr marL="38100" marR="0" lvl="8" indent="0" algn="l">
              <a:lnSpc>
                <a:spcPct val="105499"/>
              </a:lnSpc>
              <a:spcBef>
                <a:spcPts val="0"/>
              </a:spcBef>
              <a:buNone/>
              <a:defRPr sz="1000" b="0" i="0" u="none" strike="noStrike" cap="none">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a:p>
        </p:txBody>
      </p:sp>
    </p:spTree>
    <p:extLst>
      <p:ext uri="{BB962C8B-B14F-4D97-AF65-F5344CB8AC3E}">
        <p14:creationId xmlns:p14="http://schemas.microsoft.com/office/powerpoint/2010/main" val="2555513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32"/>
        <p:cNvGrpSpPr/>
        <p:nvPr/>
      </p:nvGrpSpPr>
      <p:grpSpPr>
        <a:xfrm>
          <a:off x="0" y="0"/>
          <a:ext cx="0" cy="0"/>
          <a:chOff x="0" y="0"/>
          <a:chExt cx="0" cy="0"/>
        </a:xfrm>
      </p:grpSpPr>
      <p:sp>
        <p:nvSpPr>
          <p:cNvPr id="33" name="Google Shape;33;p5"/>
          <p:cNvSpPr txBox="1">
            <a:spLocks noGrp="1"/>
          </p:cNvSpPr>
          <p:nvPr>
            <p:ph type="ctrTitle"/>
          </p:nvPr>
        </p:nvSpPr>
        <p:spPr>
          <a:xfrm>
            <a:off x="802005" y="2344483"/>
            <a:ext cx="9089390"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subTitle" idx="1"/>
          </p:nvPr>
        </p:nvSpPr>
        <p:spPr>
          <a:xfrm>
            <a:off x="1604010" y="4235196"/>
            <a:ext cx="7485380"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a:lnSpc>
                <a:spcPct val="105499"/>
              </a:lnSpc>
              <a:spcBef>
                <a:spcPts val="0"/>
              </a:spcBef>
              <a:buNone/>
              <a:defRPr sz="1000" b="0" i="0">
                <a:solidFill>
                  <a:schemeClr val="dk1"/>
                </a:solidFill>
                <a:latin typeface="Calibri"/>
                <a:ea typeface="Calibri"/>
                <a:cs typeface="Calibri"/>
                <a:sym typeface="Calibri"/>
              </a:defRPr>
            </a:lvl1pPr>
            <a:lvl2pPr marL="38100" marR="0" lvl="1" indent="0" algn="l">
              <a:lnSpc>
                <a:spcPct val="105499"/>
              </a:lnSpc>
              <a:spcBef>
                <a:spcPts val="0"/>
              </a:spcBef>
              <a:buNone/>
              <a:defRPr sz="1000" b="0" i="0">
                <a:solidFill>
                  <a:schemeClr val="dk1"/>
                </a:solidFill>
                <a:latin typeface="Calibri"/>
                <a:ea typeface="Calibri"/>
                <a:cs typeface="Calibri"/>
                <a:sym typeface="Calibri"/>
              </a:defRPr>
            </a:lvl2pPr>
            <a:lvl3pPr marL="38100" marR="0" lvl="2" indent="0" algn="l">
              <a:lnSpc>
                <a:spcPct val="105499"/>
              </a:lnSpc>
              <a:spcBef>
                <a:spcPts val="0"/>
              </a:spcBef>
              <a:buNone/>
              <a:defRPr sz="1000" b="0" i="0">
                <a:solidFill>
                  <a:schemeClr val="dk1"/>
                </a:solidFill>
                <a:latin typeface="Calibri"/>
                <a:ea typeface="Calibri"/>
                <a:cs typeface="Calibri"/>
                <a:sym typeface="Calibri"/>
              </a:defRPr>
            </a:lvl3pPr>
            <a:lvl4pPr marL="38100" marR="0" lvl="3" indent="0" algn="l">
              <a:lnSpc>
                <a:spcPct val="105499"/>
              </a:lnSpc>
              <a:spcBef>
                <a:spcPts val="0"/>
              </a:spcBef>
              <a:buNone/>
              <a:defRPr sz="1000" b="0" i="0">
                <a:solidFill>
                  <a:schemeClr val="dk1"/>
                </a:solidFill>
                <a:latin typeface="Calibri"/>
                <a:ea typeface="Calibri"/>
                <a:cs typeface="Calibri"/>
                <a:sym typeface="Calibri"/>
              </a:defRPr>
            </a:lvl4pPr>
            <a:lvl5pPr marL="38100" marR="0" lvl="4" indent="0" algn="l">
              <a:lnSpc>
                <a:spcPct val="105499"/>
              </a:lnSpc>
              <a:spcBef>
                <a:spcPts val="0"/>
              </a:spcBef>
              <a:buNone/>
              <a:defRPr sz="1000" b="0" i="0">
                <a:solidFill>
                  <a:schemeClr val="dk1"/>
                </a:solidFill>
                <a:latin typeface="Calibri"/>
                <a:ea typeface="Calibri"/>
                <a:cs typeface="Calibri"/>
                <a:sym typeface="Calibri"/>
              </a:defRPr>
            </a:lvl5pPr>
            <a:lvl6pPr marL="38100" marR="0" lvl="5" indent="0" algn="l">
              <a:lnSpc>
                <a:spcPct val="105499"/>
              </a:lnSpc>
              <a:spcBef>
                <a:spcPts val="0"/>
              </a:spcBef>
              <a:buNone/>
              <a:defRPr sz="1000" b="0" i="0">
                <a:solidFill>
                  <a:schemeClr val="dk1"/>
                </a:solidFill>
                <a:latin typeface="Calibri"/>
                <a:ea typeface="Calibri"/>
                <a:cs typeface="Calibri"/>
                <a:sym typeface="Calibri"/>
              </a:defRPr>
            </a:lvl6pPr>
            <a:lvl7pPr marL="38100" marR="0" lvl="6" indent="0" algn="l">
              <a:lnSpc>
                <a:spcPct val="105499"/>
              </a:lnSpc>
              <a:spcBef>
                <a:spcPts val="0"/>
              </a:spcBef>
              <a:buNone/>
              <a:defRPr sz="1000" b="0" i="0">
                <a:solidFill>
                  <a:schemeClr val="dk1"/>
                </a:solidFill>
                <a:latin typeface="Calibri"/>
                <a:ea typeface="Calibri"/>
                <a:cs typeface="Calibri"/>
                <a:sym typeface="Calibri"/>
              </a:defRPr>
            </a:lvl7pPr>
            <a:lvl8pPr marL="38100" marR="0" lvl="7" indent="0" algn="l">
              <a:lnSpc>
                <a:spcPct val="105499"/>
              </a:lnSpc>
              <a:spcBef>
                <a:spcPts val="0"/>
              </a:spcBef>
              <a:buNone/>
              <a:defRPr sz="1000" b="0" i="0">
                <a:solidFill>
                  <a:schemeClr val="dk1"/>
                </a:solidFill>
                <a:latin typeface="Calibri"/>
                <a:ea typeface="Calibri"/>
                <a:cs typeface="Calibri"/>
                <a:sym typeface="Calibri"/>
              </a:defRPr>
            </a:lvl8pPr>
            <a:lvl9pPr marL="38100" marR="0" lvl="8" indent="0" algn="l">
              <a:lnSpc>
                <a:spcPct val="105499"/>
              </a:lnSpc>
              <a:spcBef>
                <a:spcPts val="0"/>
              </a:spcBef>
              <a:buNone/>
              <a:defRPr sz="1000" b="0" i="0">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a:p>
        </p:txBody>
      </p:sp>
    </p:spTree>
    <p:extLst>
      <p:ext uri="{BB962C8B-B14F-4D97-AF65-F5344CB8AC3E}">
        <p14:creationId xmlns:p14="http://schemas.microsoft.com/office/powerpoint/2010/main" val="23781961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4276216" y="463042"/>
            <a:ext cx="2140966"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a:lnSpc>
                <a:spcPct val="105499"/>
              </a:lnSpc>
              <a:spcBef>
                <a:spcPts val="0"/>
              </a:spcBef>
              <a:buNone/>
              <a:defRPr sz="1000" b="0" i="0">
                <a:solidFill>
                  <a:schemeClr val="dk1"/>
                </a:solidFill>
                <a:latin typeface="Calibri"/>
                <a:ea typeface="Calibri"/>
                <a:cs typeface="Calibri"/>
                <a:sym typeface="Calibri"/>
              </a:defRPr>
            </a:lvl1pPr>
            <a:lvl2pPr marL="38100" marR="0" lvl="1" indent="0" algn="l">
              <a:lnSpc>
                <a:spcPct val="105499"/>
              </a:lnSpc>
              <a:spcBef>
                <a:spcPts val="0"/>
              </a:spcBef>
              <a:buNone/>
              <a:defRPr sz="1000" b="0" i="0">
                <a:solidFill>
                  <a:schemeClr val="dk1"/>
                </a:solidFill>
                <a:latin typeface="Calibri"/>
                <a:ea typeface="Calibri"/>
                <a:cs typeface="Calibri"/>
                <a:sym typeface="Calibri"/>
              </a:defRPr>
            </a:lvl2pPr>
            <a:lvl3pPr marL="38100" marR="0" lvl="2" indent="0" algn="l">
              <a:lnSpc>
                <a:spcPct val="105499"/>
              </a:lnSpc>
              <a:spcBef>
                <a:spcPts val="0"/>
              </a:spcBef>
              <a:buNone/>
              <a:defRPr sz="1000" b="0" i="0">
                <a:solidFill>
                  <a:schemeClr val="dk1"/>
                </a:solidFill>
                <a:latin typeface="Calibri"/>
                <a:ea typeface="Calibri"/>
                <a:cs typeface="Calibri"/>
                <a:sym typeface="Calibri"/>
              </a:defRPr>
            </a:lvl3pPr>
            <a:lvl4pPr marL="38100" marR="0" lvl="3" indent="0" algn="l">
              <a:lnSpc>
                <a:spcPct val="105499"/>
              </a:lnSpc>
              <a:spcBef>
                <a:spcPts val="0"/>
              </a:spcBef>
              <a:buNone/>
              <a:defRPr sz="1000" b="0" i="0">
                <a:solidFill>
                  <a:schemeClr val="dk1"/>
                </a:solidFill>
                <a:latin typeface="Calibri"/>
                <a:ea typeface="Calibri"/>
                <a:cs typeface="Calibri"/>
                <a:sym typeface="Calibri"/>
              </a:defRPr>
            </a:lvl4pPr>
            <a:lvl5pPr marL="38100" marR="0" lvl="4" indent="0" algn="l">
              <a:lnSpc>
                <a:spcPct val="105499"/>
              </a:lnSpc>
              <a:spcBef>
                <a:spcPts val="0"/>
              </a:spcBef>
              <a:buNone/>
              <a:defRPr sz="1000" b="0" i="0">
                <a:solidFill>
                  <a:schemeClr val="dk1"/>
                </a:solidFill>
                <a:latin typeface="Calibri"/>
                <a:ea typeface="Calibri"/>
                <a:cs typeface="Calibri"/>
                <a:sym typeface="Calibri"/>
              </a:defRPr>
            </a:lvl5pPr>
            <a:lvl6pPr marL="38100" marR="0" lvl="5" indent="0" algn="l">
              <a:lnSpc>
                <a:spcPct val="105499"/>
              </a:lnSpc>
              <a:spcBef>
                <a:spcPts val="0"/>
              </a:spcBef>
              <a:buNone/>
              <a:defRPr sz="1000" b="0" i="0">
                <a:solidFill>
                  <a:schemeClr val="dk1"/>
                </a:solidFill>
                <a:latin typeface="Calibri"/>
                <a:ea typeface="Calibri"/>
                <a:cs typeface="Calibri"/>
                <a:sym typeface="Calibri"/>
              </a:defRPr>
            </a:lvl6pPr>
            <a:lvl7pPr marL="38100" marR="0" lvl="6" indent="0" algn="l">
              <a:lnSpc>
                <a:spcPct val="105499"/>
              </a:lnSpc>
              <a:spcBef>
                <a:spcPts val="0"/>
              </a:spcBef>
              <a:buNone/>
              <a:defRPr sz="1000" b="0" i="0">
                <a:solidFill>
                  <a:schemeClr val="dk1"/>
                </a:solidFill>
                <a:latin typeface="Calibri"/>
                <a:ea typeface="Calibri"/>
                <a:cs typeface="Calibri"/>
                <a:sym typeface="Calibri"/>
              </a:defRPr>
            </a:lvl7pPr>
            <a:lvl8pPr marL="38100" marR="0" lvl="7" indent="0" algn="l">
              <a:lnSpc>
                <a:spcPct val="105499"/>
              </a:lnSpc>
              <a:spcBef>
                <a:spcPts val="0"/>
              </a:spcBef>
              <a:buNone/>
              <a:defRPr sz="1000" b="0" i="0">
                <a:solidFill>
                  <a:schemeClr val="dk1"/>
                </a:solidFill>
                <a:latin typeface="Calibri"/>
                <a:ea typeface="Calibri"/>
                <a:cs typeface="Calibri"/>
                <a:sym typeface="Calibri"/>
              </a:defRPr>
            </a:lvl8pPr>
            <a:lvl9pPr marL="38100" marR="0" lvl="8" indent="0" algn="l">
              <a:lnSpc>
                <a:spcPct val="105499"/>
              </a:lnSpc>
              <a:spcBef>
                <a:spcPts val="0"/>
              </a:spcBef>
              <a:buNone/>
              <a:defRPr sz="1000" b="0" i="0">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a:p>
        </p:txBody>
      </p:sp>
    </p:spTree>
    <p:extLst>
      <p:ext uri="{BB962C8B-B14F-4D97-AF65-F5344CB8AC3E}">
        <p14:creationId xmlns:p14="http://schemas.microsoft.com/office/powerpoint/2010/main" val="23247551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a:p>
        </p:txBody>
      </p:sp>
    </p:spTree>
    <p:extLst>
      <p:ext uri="{BB962C8B-B14F-4D97-AF65-F5344CB8AC3E}">
        <p14:creationId xmlns:p14="http://schemas.microsoft.com/office/powerpoint/2010/main" val="41040024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1908877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10426280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534664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14566231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308424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243381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1622512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3969038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41226418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4.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6.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a:xfrm>
            <a:off x="10273988" y="7259934"/>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endParaRPr lang="en-US" dirty="0"/>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28568806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20469" y="364797"/>
            <a:ext cx="4344036" cy="276999"/>
          </a:xfrm>
          <a:prstGeom prst="rect">
            <a:avLst/>
          </a:prstGeom>
        </p:spPr>
        <p:txBody>
          <a:bodyPr wrap="square" lIns="0" tIns="0" rIns="0" bIns="0">
            <a:spAutoFit/>
          </a:bodyPr>
          <a:lstStyle>
            <a:lvl1pPr>
              <a:defRPr sz="1800" b="1" i="0">
                <a:solidFill>
                  <a:srgbClr val="800000"/>
                </a:solidFill>
                <a:latin typeface="Calibri"/>
                <a:cs typeface="Calibri"/>
              </a:defRPr>
            </a:lvl1pPr>
          </a:lstStyle>
          <a:p>
            <a:endParaRPr dirty="0"/>
          </a:p>
        </p:txBody>
      </p:sp>
      <p:sp>
        <p:nvSpPr>
          <p:cNvPr id="3" name="Holder 3"/>
          <p:cNvSpPr>
            <a:spLocks noGrp="1"/>
          </p:cNvSpPr>
          <p:nvPr>
            <p:ph type="body" idx="1"/>
          </p:nvPr>
        </p:nvSpPr>
        <p:spPr>
          <a:xfrm>
            <a:off x="620468" y="1489883"/>
            <a:ext cx="9273694" cy="276999"/>
          </a:xfrm>
          <a:prstGeom prst="rect">
            <a:avLst/>
          </a:prstGeom>
        </p:spPr>
        <p:txBody>
          <a:bodyPr wrap="square" lIns="0" tIns="0" rIns="0" bIns="0">
            <a:spAutoFit/>
          </a:bodyPr>
          <a:lstStyle>
            <a:lvl1pPr>
              <a:defRPr b="0" i="0">
                <a:solidFill>
                  <a:schemeClr val="tx1"/>
                </a:solidFill>
              </a:defRPr>
            </a:lvl1pPr>
          </a:lstStyle>
          <a:p>
            <a:endParaRPr dirty="0"/>
          </a:p>
        </p:txBody>
      </p:sp>
      <p:sp>
        <p:nvSpPr>
          <p:cNvPr id="6" name="Holder 6"/>
          <p:cNvSpPr>
            <a:spLocks noGrp="1"/>
          </p:cNvSpPr>
          <p:nvPr>
            <p:ph type="sldNum" sz="quarter" idx="7"/>
          </p:nvPr>
        </p:nvSpPr>
        <p:spPr>
          <a:xfrm>
            <a:off x="7780931" y="6931130"/>
            <a:ext cx="2459482"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355174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hdr="0" ftr="0" dt="0"/>
  <p:txStyles>
    <p:titleStyle>
      <a:lvl1pPr>
        <a:defRPr sz="1962">
          <a:latin typeface="UD デジタル 教科書体 NK-B" panose="02020700000000000000" pitchFamily="18" charset="-128"/>
          <a:ea typeface="UD デジタル 教科書体 NK-B" panose="02020700000000000000" pitchFamily="18" charset="-128"/>
          <a:cs typeface="+mj-cs"/>
        </a:defRPr>
      </a:lvl1pPr>
    </p:titleStyle>
    <p:bodyStyle>
      <a:lvl1pPr marL="0">
        <a:defRPr>
          <a:latin typeface="UD デジタル 教科書体 NK-R" panose="02020400000000000000" pitchFamily="18" charset="-128"/>
          <a:ea typeface="UD デジタル 教科書体 NK-R" panose="02020400000000000000" pitchFamily="18" charset="-128"/>
          <a:cs typeface="+mn-cs"/>
        </a:defRPr>
      </a:lvl1pPr>
      <a:lvl2pPr marL="320314">
        <a:defRPr>
          <a:latin typeface="+mn-lt"/>
          <a:ea typeface="+mn-ea"/>
          <a:cs typeface="+mn-cs"/>
        </a:defRPr>
      </a:lvl2pPr>
      <a:lvl3pPr marL="640629">
        <a:defRPr>
          <a:latin typeface="+mn-lt"/>
          <a:ea typeface="+mn-ea"/>
          <a:cs typeface="+mn-cs"/>
        </a:defRPr>
      </a:lvl3pPr>
      <a:lvl4pPr marL="960943">
        <a:defRPr>
          <a:latin typeface="+mn-lt"/>
          <a:ea typeface="+mn-ea"/>
          <a:cs typeface="+mn-cs"/>
        </a:defRPr>
      </a:lvl4pPr>
      <a:lvl5pPr marL="1281257">
        <a:defRPr>
          <a:latin typeface="+mn-lt"/>
          <a:ea typeface="+mn-ea"/>
          <a:cs typeface="+mn-cs"/>
        </a:defRPr>
      </a:lvl5pPr>
      <a:lvl6pPr marL="1601572">
        <a:defRPr>
          <a:latin typeface="+mn-lt"/>
          <a:ea typeface="+mn-ea"/>
          <a:cs typeface="+mn-cs"/>
        </a:defRPr>
      </a:lvl6pPr>
      <a:lvl7pPr marL="1921886">
        <a:defRPr>
          <a:latin typeface="+mn-lt"/>
          <a:ea typeface="+mn-ea"/>
          <a:cs typeface="+mn-cs"/>
        </a:defRPr>
      </a:lvl7pPr>
      <a:lvl8pPr marL="2242200">
        <a:defRPr>
          <a:latin typeface="+mn-lt"/>
          <a:ea typeface="+mn-ea"/>
          <a:cs typeface="+mn-cs"/>
        </a:defRPr>
      </a:lvl8pPr>
      <a:lvl9pPr marL="2562515">
        <a:defRPr>
          <a:latin typeface="+mn-lt"/>
          <a:ea typeface="+mn-ea"/>
          <a:cs typeface="+mn-cs"/>
        </a:defRPr>
      </a:lvl9pPr>
    </p:bodyStyle>
    <p:otherStyle>
      <a:lvl1pPr marL="0">
        <a:defRPr>
          <a:latin typeface="+mn-lt"/>
          <a:ea typeface="+mn-ea"/>
          <a:cs typeface="+mn-cs"/>
        </a:defRPr>
      </a:lvl1pPr>
      <a:lvl2pPr marL="320314">
        <a:defRPr>
          <a:latin typeface="+mn-lt"/>
          <a:ea typeface="+mn-ea"/>
          <a:cs typeface="+mn-cs"/>
        </a:defRPr>
      </a:lvl2pPr>
      <a:lvl3pPr marL="640629">
        <a:defRPr>
          <a:latin typeface="+mn-lt"/>
          <a:ea typeface="+mn-ea"/>
          <a:cs typeface="+mn-cs"/>
        </a:defRPr>
      </a:lvl3pPr>
      <a:lvl4pPr marL="960943">
        <a:defRPr>
          <a:latin typeface="+mn-lt"/>
          <a:ea typeface="+mn-ea"/>
          <a:cs typeface="+mn-cs"/>
        </a:defRPr>
      </a:lvl4pPr>
      <a:lvl5pPr marL="1281257">
        <a:defRPr>
          <a:latin typeface="+mn-lt"/>
          <a:ea typeface="+mn-ea"/>
          <a:cs typeface="+mn-cs"/>
        </a:defRPr>
      </a:lvl5pPr>
      <a:lvl6pPr marL="1601572">
        <a:defRPr>
          <a:latin typeface="+mn-lt"/>
          <a:ea typeface="+mn-ea"/>
          <a:cs typeface="+mn-cs"/>
        </a:defRPr>
      </a:lvl6pPr>
      <a:lvl7pPr marL="1921886">
        <a:defRPr>
          <a:latin typeface="+mn-lt"/>
          <a:ea typeface="+mn-ea"/>
          <a:cs typeface="+mn-cs"/>
        </a:defRPr>
      </a:lvl7pPr>
      <a:lvl8pPr marL="2242200">
        <a:defRPr>
          <a:latin typeface="+mn-lt"/>
          <a:ea typeface="+mn-ea"/>
          <a:cs typeface="+mn-cs"/>
        </a:defRPr>
      </a:lvl8pPr>
      <a:lvl9pPr marL="2562515">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276216" y="463043"/>
            <a:ext cx="2140966"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78028" y="1917320"/>
            <a:ext cx="9737344"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3635756" y="7033450"/>
            <a:ext cx="3421888" cy="261221"/>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698"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dt" idx="10"/>
          </p:nvPr>
        </p:nvSpPr>
        <p:spPr>
          <a:xfrm>
            <a:off x="534670" y="7033450"/>
            <a:ext cx="2459482" cy="261221"/>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698"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98"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10130028" y="7254038"/>
            <a:ext cx="217170" cy="152374"/>
          </a:xfrm>
          <a:prstGeom prst="rect">
            <a:avLst/>
          </a:prstGeom>
          <a:noFill/>
          <a:ln>
            <a:noFill/>
          </a:ln>
        </p:spPr>
        <p:txBody>
          <a:bodyPr spcFirstLastPara="1" wrap="square" lIns="0" tIns="0" rIns="0" bIns="0" anchor="t" anchorCtr="0">
            <a:spAutoFit/>
          </a:bodyPr>
          <a:lstStyle>
            <a:lvl1pPr marL="35931" marR="0" lvl="0" indent="0" algn="l" rtl="0">
              <a:lnSpc>
                <a:spcPct val="105499"/>
              </a:lnSpc>
              <a:spcBef>
                <a:spcPts val="0"/>
              </a:spcBef>
              <a:buNone/>
              <a:defRPr sz="943" b="0" i="0" u="none" strike="noStrike" cap="none">
                <a:solidFill>
                  <a:schemeClr val="dk1"/>
                </a:solidFill>
                <a:latin typeface="Calibri"/>
                <a:ea typeface="Calibri"/>
                <a:cs typeface="Calibri"/>
                <a:sym typeface="Calibri"/>
              </a:defRPr>
            </a:lvl1pPr>
            <a:lvl2pPr marL="35931" marR="0" lvl="1" indent="0" algn="l" rtl="0">
              <a:lnSpc>
                <a:spcPct val="105499"/>
              </a:lnSpc>
              <a:spcBef>
                <a:spcPts val="0"/>
              </a:spcBef>
              <a:buNone/>
              <a:defRPr sz="943" b="0" i="0" u="none" strike="noStrike" cap="none">
                <a:solidFill>
                  <a:schemeClr val="dk1"/>
                </a:solidFill>
                <a:latin typeface="Calibri"/>
                <a:ea typeface="Calibri"/>
                <a:cs typeface="Calibri"/>
                <a:sym typeface="Calibri"/>
              </a:defRPr>
            </a:lvl2pPr>
            <a:lvl3pPr marL="35931" marR="0" lvl="2" indent="0" algn="l" rtl="0">
              <a:lnSpc>
                <a:spcPct val="105499"/>
              </a:lnSpc>
              <a:spcBef>
                <a:spcPts val="0"/>
              </a:spcBef>
              <a:buNone/>
              <a:defRPr sz="943" b="0" i="0" u="none" strike="noStrike" cap="none">
                <a:solidFill>
                  <a:schemeClr val="dk1"/>
                </a:solidFill>
                <a:latin typeface="Calibri"/>
                <a:ea typeface="Calibri"/>
                <a:cs typeface="Calibri"/>
                <a:sym typeface="Calibri"/>
              </a:defRPr>
            </a:lvl3pPr>
            <a:lvl4pPr marL="35931" marR="0" lvl="3" indent="0" algn="l" rtl="0">
              <a:lnSpc>
                <a:spcPct val="105499"/>
              </a:lnSpc>
              <a:spcBef>
                <a:spcPts val="0"/>
              </a:spcBef>
              <a:buNone/>
              <a:defRPr sz="943" b="0" i="0" u="none" strike="noStrike" cap="none">
                <a:solidFill>
                  <a:schemeClr val="dk1"/>
                </a:solidFill>
                <a:latin typeface="Calibri"/>
                <a:ea typeface="Calibri"/>
                <a:cs typeface="Calibri"/>
                <a:sym typeface="Calibri"/>
              </a:defRPr>
            </a:lvl4pPr>
            <a:lvl5pPr marL="35931" marR="0" lvl="4" indent="0" algn="l" rtl="0">
              <a:lnSpc>
                <a:spcPct val="105499"/>
              </a:lnSpc>
              <a:spcBef>
                <a:spcPts val="0"/>
              </a:spcBef>
              <a:buNone/>
              <a:defRPr sz="943" b="0" i="0" u="none" strike="noStrike" cap="none">
                <a:solidFill>
                  <a:schemeClr val="dk1"/>
                </a:solidFill>
                <a:latin typeface="Calibri"/>
                <a:ea typeface="Calibri"/>
                <a:cs typeface="Calibri"/>
                <a:sym typeface="Calibri"/>
              </a:defRPr>
            </a:lvl5pPr>
            <a:lvl6pPr marL="35931" marR="0" lvl="5" indent="0" algn="l" rtl="0">
              <a:lnSpc>
                <a:spcPct val="105499"/>
              </a:lnSpc>
              <a:spcBef>
                <a:spcPts val="0"/>
              </a:spcBef>
              <a:buNone/>
              <a:defRPr sz="943" b="0" i="0" u="none" strike="noStrike" cap="none">
                <a:solidFill>
                  <a:schemeClr val="dk1"/>
                </a:solidFill>
                <a:latin typeface="Calibri"/>
                <a:ea typeface="Calibri"/>
                <a:cs typeface="Calibri"/>
                <a:sym typeface="Calibri"/>
              </a:defRPr>
            </a:lvl6pPr>
            <a:lvl7pPr marL="35931" marR="0" lvl="6" indent="0" algn="l" rtl="0">
              <a:lnSpc>
                <a:spcPct val="105499"/>
              </a:lnSpc>
              <a:spcBef>
                <a:spcPts val="0"/>
              </a:spcBef>
              <a:buNone/>
              <a:defRPr sz="943" b="0" i="0" u="none" strike="noStrike" cap="none">
                <a:solidFill>
                  <a:schemeClr val="dk1"/>
                </a:solidFill>
                <a:latin typeface="Calibri"/>
                <a:ea typeface="Calibri"/>
                <a:cs typeface="Calibri"/>
                <a:sym typeface="Calibri"/>
              </a:defRPr>
            </a:lvl7pPr>
            <a:lvl8pPr marL="35931" marR="0" lvl="7" indent="0" algn="l" rtl="0">
              <a:lnSpc>
                <a:spcPct val="105499"/>
              </a:lnSpc>
              <a:spcBef>
                <a:spcPts val="0"/>
              </a:spcBef>
              <a:buNone/>
              <a:defRPr sz="943" b="0" i="0" u="none" strike="noStrike" cap="none">
                <a:solidFill>
                  <a:schemeClr val="dk1"/>
                </a:solidFill>
                <a:latin typeface="Calibri"/>
                <a:ea typeface="Calibri"/>
                <a:cs typeface="Calibri"/>
                <a:sym typeface="Calibri"/>
              </a:defRPr>
            </a:lvl8pPr>
            <a:lvl9pPr marL="35931" marR="0" lvl="8" indent="0" algn="l" rtl="0">
              <a:lnSpc>
                <a:spcPct val="105499"/>
              </a:lnSpc>
              <a:spcBef>
                <a:spcPts val="0"/>
              </a:spcBef>
              <a:buNone/>
              <a:defRPr sz="943" b="0" i="0" u="none" strike="noStrike" cap="none">
                <a:solidFill>
                  <a:schemeClr val="dk1"/>
                </a:solidFill>
                <a:latin typeface="Calibri"/>
                <a:ea typeface="Calibri"/>
                <a:cs typeface="Calibri"/>
                <a:sym typeface="Calibri"/>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1461987491"/>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1"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276216" y="463042"/>
            <a:ext cx="2140966"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78027" y="1917319"/>
            <a:ext cx="9737344"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lvl1pPr marL="38100" marR="0" lvl="0" indent="0" algn="l" rtl="0">
              <a:lnSpc>
                <a:spcPct val="105499"/>
              </a:lnSpc>
              <a:spcBef>
                <a:spcPts val="0"/>
              </a:spcBef>
              <a:buNone/>
              <a:defRPr sz="1000" b="0" i="0" u="none" strike="noStrike" cap="none">
                <a:solidFill>
                  <a:schemeClr val="dk1"/>
                </a:solidFill>
                <a:latin typeface="Calibri"/>
                <a:ea typeface="Calibri"/>
                <a:cs typeface="Calibri"/>
                <a:sym typeface="Calibri"/>
              </a:defRPr>
            </a:lvl1pPr>
            <a:lvl2pPr marL="38100" marR="0" lvl="1" indent="0" algn="l" rtl="0">
              <a:lnSpc>
                <a:spcPct val="105499"/>
              </a:lnSpc>
              <a:spcBef>
                <a:spcPts val="0"/>
              </a:spcBef>
              <a:buNone/>
              <a:defRPr sz="1000" b="0" i="0" u="none" strike="noStrike" cap="none">
                <a:solidFill>
                  <a:schemeClr val="dk1"/>
                </a:solidFill>
                <a:latin typeface="Calibri"/>
                <a:ea typeface="Calibri"/>
                <a:cs typeface="Calibri"/>
                <a:sym typeface="Calibri"/>
              </a:defRPr>
            </a:lvl2pPr>
            <a:lvl3pPr marL="38100" marR="0" lvl="2" indent="0" algn="l" rtl="0">
              <a:lnSpc>
                <a:spcPct val="105499"/>
              </a:lnSpc>
              <a:spcBef>
                <a:spcPts val="0"/>
              </a:spcBef>
              <a:buNone/>
              <a:defRPr sz="1000" b="0" i="0" u="none" strike="noStrike" cap="none">
                <a:solidFill>
                  <a:schemeClr val="dk1"/>
                </a:solidFill>
                <a:latin typeface="Calibri"/>
                <a:ea typeface="Calibri"/>
                <a:cs typeface="Calibri"/>
                <a:sym typeface="Calibri"/>
              </a:defRPr>
            </a:lvl3pPr>
            <a:lvl4pPr marL="38100" marR="0" lvl="3" indent="0" algn="l" rtl="0">
              <a:lnSpc>
                <a:spcPct val="105499"/>
              </a:lnSpc>
              <a:spcBef>
                <a:spcPts val="0"/>
              </a:spcBef>
              <a:buNone/>
              <a:defRPr sz="1000" b="0" i="0" u="none" strike="noStrike" cap="none">
                <a:solidFill>
                  <a:schemeClr val="dk1"/>
                </a:solidFill>
                <a:latin typeface="Calibri"/>
                <a:ea typeface="Calibri"/>
                <a:cs typeface="Calibri"/>
                <a:sym typeface="Calibri"/>
              </a:defRPr>
            </a:lvl4pPr>
            <a:lvl5pPr marL="38100" marR="0" lvl="4" indent="0" algn="l" rtl="0">
              <a:lnSpc>
                <a:spcPct val="105499"/>
              </a:lnSpc>
              <a:spcBef>
                <a:spcPts val="0"/>
              </a:spcBef>
              <a:buNone/>
              <a:defRPr sz="1000" b="0" i="0" u="none" strike="noStrike" cap="none">
                <a:solidFill>
                  <a:schemeClr val="dk1"/>
                </a:solidFill>
                <a:latin typeface="Calibri"/>
                <a:ea typeface="Calibri"/>
                <a:cs typeface="Calibri"/>
                <a:sym typeface="Calibri"/>
              </a:defRPr>
            </a:lvl5pPr>
            <a:lvl6pPr marL="38100" marR="0" lvl="5" indent="0" algn="l" rtl="0">
              <a:lnSpc>
                <a:spcPct val="105499"/>
              </a:lnSpc>
              <a:spcBef>
                <a:spcPts val="0"/>
              </a:spcBef>
              <a:buNone/>
              <a:defRPr sz="1000" b="0" i="0" u="none" strike="noStrike" cap="none">
                <a:solidFill>
                  <a:schemeClr val="dk1"/>
                </a:solidFill>
                <a:latin typeface="Calibri"/>
                <a:ea typeface="Calibri"/>
                <a:cs typeface="Calibri"/>
                <a:sym typeface="Calibri"/>
              </a:defRPr>
            </a:lvl6pPr>
            <a:lvl7pPr marL="38100" marR="0" lvl="6" indent="0" algn="l" rtl="0">
              <a:lnSpc>
                <a:spcPct val="105499"/>
              </a:lnSpc>
              <a:spcBef>
                <a:spcPts val="0"/>
              </a:spcBef>
              <a:buNone/>
              <a:defRPr sz="1000" b="0" i="0" u="none" strike="noStrike" cap="none">
                <a:solidFill>
                  <a:schemeClr val="dk1"/>
                </a:solidFill>
                <a:latin typeface="Calibri"/>
                <a:ea typeface="Calibri"/>
                <a:cs typeface="Calibri"/>
                <a:sym typeface="Calibri"/>
              </a:defRPr>
            </a:lvl7pPr>
            <a:lvl8pPr marL="38100" marR="0" lvl="7" indent="0" algn="l" rtl="0">
              <a:lnSpc>
                <a:spcPct val="105499"/>
              </a:lnSpc>
              <a:spcBef>
                <a:spcPts val="0"/>
              </a:spcBef>
              <a:buNone/>
              <a:defRPr sz="1000" b="0" i="0" u="none" strike="noStrike" cap="none">
                <a:solidFill>
                  <a:schemeClr val="dk1"/>
                </a:solidFill>
                <a:latin typeface="Calibri"/>
                <a:ea typeface="Calibri"/>
                <a:cs typeface="Calibri"/>
                <a:sym typeface="Calibri"/>
              </a:defRPr>
            </a:lvl8pPr>
            <a:lvl9pPr marL="38100" marR="0" lvl="8" indent="0" algn="l" rtl="0">
              <a:lnSpc>
                <a:spcPct val="105499"/>
              </a:lnSpc>
              <a:spcBef>
                <a:spcPts val="0"/>
              </a:spcBef>
              <a:buNone/>
              <a:defRPr sz="1000" b="0" i="0" u="none" strike="noStrike" cap="none">
                <a:solidFill>
                  <a:schemeClr val="dk1"/>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n-US" altLang="ja-JP"/>
              <a:t>‹#›</a:t>
            </a:fld>
            <a:endParaRPr/>
          </a:p>
        </p:txBody>
      </p:sp>
    </p:spTree>
    <p:extLst>
      <p:ext uri="{BB962C8B-B14F-4D97-AF65-F5344CB8AC3E}">
        <p14:creationId xmlns:p14="http://schemas.microsoft.com/office/powerpoint/2010/main" val="3993895134"/>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extLst>
      <p:ext uri="{BB962C8B-B14F-4D97-AF65-F5344CB8AC3E}">
        <p14:creationId xmlns:p14="http://schemas.microsoft.com/office/powerpoint/2010/main" val="3628337705"/>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hyperlink" Target="http://camtree.org/t-seda" TargetMode="External"/><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camtree.org/t-seda" TargetMode="External"/><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hyperlink" Target="http://www.camtree.org/" TargetMode="External"/><Relationship Id="rId4" Type="http://schemas.openxmlformats.org/officeDocument/2006/relationships/hyperlink" Target="http://dx.doi.org/10.1002/rev3.326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svg"/><Relationship Id="rId3" Type="http://schemas.openxmlformats.org/officeDocument/2006/relationships/hyperlink" Target="https://www.camtree.org/" TargetMode="External"/><Relationship Id="rId7" Type="http://schemas.openxmlformats.org/officeDocument/2006/relationships/image" Target="../media/image16.svg"/><Relationship Id="rId12"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hyperlink" Target="https://vimeo.com/showcase/12093372" TargetMode="External"/><Relationship Id="rId11" Type="http://schemas.openxmlformats.org/officeDocument/2006/relationships/image" Target="../media/image20.sv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hyperlink" Target="https://library.camtree.org/" TargetMode="External"/><Relationship Id="rId9" Type="http://schemas.openxmlformats.org/officeDocument/2006/relationships/image" Target="../media/image18.svg"/><Relationship Id="rId14" Type="http://schemas.openxmlformats.org/officeDocument/2006/relationships/image" Target="../media/image23.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hyperlink" Target="https://vimeopro.com/camtree/cedir/" TargetMode="Externa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hyperlink" Target="https://thinkingtogether.educ.cam.ac.uk/resources/"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hyperlink" Target="https://doi.org/10.1016/j.cedpsych.2008.05.003" TargetMode="External"/><Relationship Id="rId11" Type="http://schemas.openxmlformats.org/officeDocument/2006/relationships/hyperlink" Target="https://vimeo.com/showcase/12093372" TargetMode="External"/><Relationship Id="rId5" Type="http://schemas.openxmlformats.org/officeDocument/2006/relationships/hyperlink" Target="https://doi.org/10.1016/j.learninstruc.2019.101217" TargetMode="External"/><Relationship Id="rId10" Type="http://schemas.openxmlformats.org/officeDocument/2006/relationships/hyperlink" Target="http://tinyurl.com/ESRCdialogue" TargetMode="External"/><Relationship Id="rId4" Type="http://schemas.openxmlformats.org/officeDocument/2006/relationships/hyperlink" Target="http://dx.doi.org/10.1016/j.learninstruc.2014.10.003" TargetMode="External"/><Relationship Id="rId9" Type="http://schemas.openxmlformats.org/officeDocument/2006/relationships/image" Target="../media/image25.jpg"/></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7.jp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doi.org/10.1080/10508406.2019.1573730" TargetMode="External"/><Relationship Id="rId4" Type="http://schemas.openxmlformats.org/officeDocument/2006/relationships/hyperlink" Target="https://www.tandfonline.com/doi/full/10.1080/0950069080271350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13.pn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30.png"/><Relationship Id="rId5" Type="http://schemas.openxmlformats.org/officeDocument/2006/relationships/image" Target="../media/image13.png"/><Relationship Id="rId4" Type="http://schemas.openxmlformats.org/officeDocument/2006/relationships/hyperlink" Target="http://www.educ.cam.ac.uk/research/projects/episteme/"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svg"/><Relationship Id="rId1" Type="http://schemas.openxmlformats.org/officeDocument/2006/relationships/slideLayout" Target="../slideLayouts/slideLayout26.xml"/><Relationship Id="rId6" Type="http://schemas.openxmlformats.org/officeDocument/2006/relationships/image" Target="../media/image20.svg"/><Relationship Id="rId11" Type="http://schemas.openxmlformats.org/officeDocument/2006/relationships/hyperlink" Target="https://library.camtree.org/" TargetMode="External"/><Relationship Id="rId5" Type="http://schemas.openxmlformats.org/officeDocument/2006/relationships/image" Target="../media/image19.svg"/><Relationship Id="rId10" Type="http://schemas.openxmlformats.org/officeDocument/2006/relationships/hyperlink" Target="https://www.camtree.org/" TargetMode="External"/><Relationship Id="rId4" Type="http://schemas.openxmlformats.org/officeDocument/2006/relationships/image" Target="../media/image18.svg"/><Relationship Id="rId9" Type="http://schemas.openxmlformats.org/officeDocument/2006/relationships/image" Target="../media/image23.svg"/></Relationships>
</file>

<file path=ppt/slides/_rels/slide28.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0.svg"/><Relationship Id="rId3" Type="http://schemas.openxmlformats.org/officeDocument/2006/relationships/image" Target="../media/image32.png"/><Relationship Id="rId7" Type="http://schemas.openxmlformats.org/officeDocument/2006/relationships/image" Target="../media/image31.png"/><Relationship Id="rId12" Type="http://schemas.openxmlformats.org/officeDocument/2006/relationships/image" Target="../media/image17.svg"/><Relationship Id="rId2" Type="http://schemas.openxmlformats.org/officeDocument/2006/relationships/notesSlide" Target="../notesSlides/notesSlide27.xml"/><Relationship Id="rId1" Type="http://schemas.openxmlformats.org/officeDocument/2006/relationships/slideLayout" Target="../slideLayouts/slideLayout26.xml"/><Relationship Id="rId6" Type="http://schemas.openxmlformats.org/officeDocument/2006/relationships/hyperlink" Target="http://bit.ly/T-SEDA" TargetMode="External"/><Relationship Id="rId11" Type="http://schemas.openxmlformats.org/officeDocument/2006/relationships/image" Target="../media/image21.svg"/><Relationship Id="rId5" Type="http://schemas.openxmlformats.org/officeDocument/2006/relationships/image" Target="../media/image34.png"/><Relationship Id="rId10" Type="http://schemas.openxmlformats.org/officeDocument/2006/relationships/image" Target="../media/image18.svg"/><Relationship Id="rId4" Type="http://schemas.openxmlformats.org/officeDocument/2006/relationships/image" Target="../media/image33.png"/><Relationship Id="rId9" Type="http://schemas.openxmlformats.org/officeDocument/2006/relationships/image" Target="../media/image22.svg"/><Relationship Id="rId14" Type="http://schemas.openxmlformats.org/officeDocument/2006/relationships/image" Target="../media/image16.svg"/></Relationships>
</file>

<file path=ppt/slides/_rels/slide2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8.xml"/><Relationship Id="rId1" Type="http://schemas.openxmlformats.org/officeDocument/2006/relationships/slideLayout" Target="../slideLayouts/slideLayout22.xml"/><Relationship Id="rId5" Type="http://schemas.openxmlformats.org/officeDocument/2006/relationships/image" Target="../media/image35.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hyperlink" Target="http://bit.ly/T-SEDA" TargetMode="External"/><Relationship Id="rId5" Type="http://schemas.openxmlformats.org/officeDocument/2006/relationships/hyperlink" Target="http://camtree.org/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29.xml"/><Relationship Id="rId1" Type="http://schemas.openxmlformats.org/officeDocument/2006/relationships/slideLayout" Target="../slideLayouts/slideLayout26.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3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3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bera.ac.uk/publication/ethical-guidelines-for-educational-research-fifth-edition-2024" TargetMode="External"/><Relationship Id="rId2" Type="http://schemas.openxmlformats.org/officeDocument/2006/relationships/notesSlide" Target="../notesSlides/notesSlide34.xml"/><Relationship Id="rId1" Type="http://schemas.openxmlformats.org/officeDocument/2006/relationships/slideLayout" Target="../slideLayouts/slideLayout21.xml"/><Relationship Id="rId4" Type="http://schemas.openxmlformats.org/officeDocument/2006/relationships/hyperlink" Target="https://www.camtree.org/course/ethics-in-close-to-practice-research"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2.xml"/><Relationship Id="rId6" Type="http://schemas.openxmlformats.org/officeDocument/2006/relationships/image" Target="../media/image47.jpg"/><Relationship Id="rId5" Type="http://schemas.openxmlformats.org/officeDocument/2006/relationships/image" Target="../media/image46.png"/><Relationship Id="rId4" Type="http://schemas.openxmlformats.org/officeDocument/2006/relationships/image" Target="../media/image45.jpg"/></Relationships>
</file>

<file path=ppt/slides/_rels/slide41.xml.rels><?xml version="1.0" encoding="UTF-8" standalone="yes"?>
<Relationships xmlns="http://schemas.openxmlformats.org/package/2006/relationships"><Relationship Id="rId3" Type="http://schemas.openxmlformats.org/officeDocument/2006/relationships/hyperlink" Target="http://camtree.org/t-seda"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2.xml"/><Relationship Id="rId5" Type="http://schemas.openxmlformats.org/officeDocument/2006/relationships/image" Target="../media/image50.jpg"/><Relationship Id="rId4" Type="http://schemas.openxmlformats.org/officeDocument/2006/relationships/image" Target="../media/image47.jpg"/></Relationships>
</file>

<file path=ppt/slides/_rels/slide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hyperlink" Target="http://bit.ly/T-SEDA" TargetMode="External"/><Relationship Id="rId1" Type="http://schemas.openxmlformats.org/officeDocument/2006/relationships/slideLayout" Target="../slideLayouts/slideLayout2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bit.ly/T-SEDA" TargetMode="External"/><Relationship Id="rId1" Type="http://schemas.openxmlformats.org/officeDocument/2006/relationships/slideLayout" Target="../slideLayouts/slideLayout26.xml"/><Relationship Id="rId6" Type="http://schemas.openxmlformats.org/officeDocument/2006/relationships/image" Target="../media/image31.png"/><Relationship Id="rId5" Type="http://schemas.openxmlformats.org/officeDocument/2006/relationships/image" Target="../media/image57.png"/><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48.xml"/><Relationship Id="rId1" Type="http://schemas.openxmlformats.org/officeDocument/2006/relationships/slideLayout" Target="../slideLayouts/slideLayout26.xml"/><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vimeo.com/showcase/12093372" TargetMode="External"/><Relationship Id="rId7" Type="http://schemas.openxmlformats.org/officeDocument/2006/relationships/hyperlink" Target="https://www.camtree.org/course/ethics-in-close-to-practice-research" TargetMode="External"/><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hyperlink" Target="https://www.camtree.org/course/reflective-inquiry-with-tseda" TargetMode="External"/><Relationship Id="rId5" Type="http://schemas.openxmlformats.org/officeDocument/2006/relationships/hyperlink" Target="https://www.camtree.org/course/how-dialogic-is-your-practice" TargetMode="External"/><Relationship Id="rId4" Type="http://schemas.openxmlformats.org/officeDocument/2006/relationships/hyperlink" Target="https://www.camtree.org/course/what-is-educational-dialogu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6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0.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slide" Target="slide23.xml"/><Relationship Id="rId18" Type="http://schemas.openxmlformats.org/officeDocument/2006/relationships/slide" Target="slide36.xml"/><Relationship Id="rId3" Type="http://schemas.openxmlformats.org/officeDocument/2006/relationships/slide" Target="slide10.xml"/><Relationship Id="rId7" Type="http://schemas.openxmlformats.org/officeDocument/2006/relationships/slide" Target="slide17.xml"/><Relationship Id="rId12" Type="http://schemas.openxmlformats.org/officeDocument/2006/relationships/slide" Target="slide22.xml"/><Relationship Id="rId17" Type="http://schemas.openxmlformats.org/officeDocument/2006/relationships/slide" Target="slide35.xml"/><Relationship Id="rId2" Type="http://schemas.openxmlformats.org/officeDocument/2006/relationships/notesSlide" Target="../notesSlides/notesSlide7.xml"/><Relationship Id="rId16" Type="http://schemas.openxmlformats.org/officeDocument/2006/relationships/slide" Target="slide29.xml"/><Relationship Id="rId1" Type="http://schemas.openxmlformats.org/officeDocument/2006/relationships/slideLayout" Target="../slideLayouts/slideLayout21.xml"/><Relationship Id="rId6" Type="http://schemas.openxmlformats.org/officeDocument/2006/relationships/slide" Target="slide16.xml"/><Relationship Id="rId11" Type="http://schemas.openxmlformats.org/officeDocument/2006/relationships/slide" Target="slide21.xml"/><Relationship Id="rId5" Type="http://schemas.openxmlformats.org/officeDocument/2006/relationships/slide" Target="slide15.xml"/><Relationship Id="rId15" Type="http://schemas.openxmlformats.org/officeDocument/2006/relationships/slide" Target="slide26.xml"/><Relationship Id="rId10" Type="http://schemas.openxmlformats.org/officeDocument/2006/relationships/slide" Target="slide20.xml"/><Relationship Id="rId19" Type="http://schemas.openxmlformats.org/officeDocument/2006/relationships/slide" Target="slide40.xml"/><Relationship Id="rId4" Type="http://schemas.openxmlformats.org/officeDocument/2006/relationships/slide" Target="slide14.xml"/><Relationship Id="rId9" Type="http://schemas.openxmlformats.org/officeDocument/2006/relationships/slide" Target="slide19.xml"/><Relationship Id="rId14" Type="http://schemas.openxmlformats.org/officeDocument/2006/relationships/slide" Target="slide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camtree.org/t-seda" TargetMode="Externa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1155700" y="1126599"/>
            <a:ext cx="8602218" cy="813926"/>
          </a:xfrm>
          <a:prstGeom prst="rect">
            <a:avLst/>
          </a:prstGeom>
          <a:noFill/>
          <a:ln>
            <a:noFill/>
          </a:ln>
        </p:spPr>
        <p:txBody>
          <a:bodyPr spcFirstLastPara="1" wrap="square" lIns="0" tIns="5700" rIns="0" bIns="0" anchor="t" anchorCtr="0">
            <a:spAutoFit/>
          </a:bodyPr>
          <a:lstStyle/>
          <a:p>
            <a:pPr marL="0" marR="5080" lvl="0" indent="0" algn="ctr" rtl="0">
              <a:lnSpc>
                <a:spcPct val="101499"/>
              </a:lnSpc>
              <a:spcBef>
                <a:spcPts val="0"/>
              </a:spcBef>
              <a:spcAft>
                <a:spcPts val="0"/>
              </a:spcAft>
              <a:buNone/>
            </a:pPr>
            <a:r>
              <a:rPr lang="en-US" altLang="ja-JP" sz="2600" dirty="0">
                <a:solidFill>
                  <a:srgbClr val="1A606E"/>
                </a:solidFill>
                <a:latin typeface="UD デジタル 教科書体 NK-B" panose="02020700000000000000" pitchFamily="18" charset="-128"/>
                <a:ea typeface="UD デジタル 教科書体 NK-B" panose="02020700000000000000" pitchFamily="18" charset="-128"/>
              </a:rPr>
              <a:t>T-SEDA</a:t>
            </a: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　教育対話分析ツール</a:t>
            </a:r>
            <a:br>
              <a:rPr lang="en-US" altLang="ja-JP" sz="2600" dirty="0">
                <a:solidFill>
                  <a:srgbClr val="1A606E"/>
                </a:solidFill>
                <a:latin typeface="UD デジタル 教科書体 NK-B" panose="02020700000000000000" pitchFamily="18" charset="-128"/>
                <a:ea typeface="UD デジタル 教科書体 NK-B" panose="02020700000000000000" pitchFamily="18" charset="-128"/>
              </a:rPr>
            </a:b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－教育対話の実践を探究する－</a:t>
            </a:r>
            <a:endParaRPr sz="2600" dirty="0">
              <a:latin typeface="UD デジタル 教科書体 NK-B" panose="02020700000000000000" pitchFamily="18" charset="-128"/>
              <a:ea typeface="UD デジタル 教科書体 NK-B" panose="02020700000000000000" pitchFamily="18" charset="-128"/>
            </a:endParaRPr>
          </a:p>
        </p:txBody>
      </p:sp>
      <p:grpSp>
        <p:nvGrpSpPr>
          <p:cNvPr id="48" name="Google Shape;48;p7"/>
          <p:cNvGrpSpPr/>
          <p:nvPr/>
        </p:nvGrpSpPr>
        <p:grpSpPr>
          <a:xfrm>
            <a:off x="1712341" y="2028825"/>
            <a:ext cx="7268718" cy="2930271"/>
            <a:chOff x="1697354" y="1993138"/>
            <a:chExt cx="7268718" cy="2930271"/>
          </a:xfrm>
        </p:grpSpPr>
        <p:pic>
          <p:nvPicPr>
            <p:cNvPr id="49" name="Google Shape;49;p7"/>
            <p:cNvPicPr preferRelativeResize="0"/>
            <p:nvPr/>
          </p:nvPicPr>
          <p:blipFill rotWithShape="1">
            <a:blip r:embed="rId3">
              <a:alphaModFix/>
            </a:blip>
            <a:srcRect/>
            <a:stretch/>
          </p:blipFill>
          <p:spPr>
            <a:xfrm>
              <a:off x="3782313" y="1996948"/>
              <a:ext cx="3133216" cy="1544320"/>
            </a:xfrm>
            <a:prstGeom prst="rect">
              <a:avLst/>
            </a:prstGeom>
            <a:noFill/>
            <a:ln>
              <a:noFill/>
            </a:ln>
          </p:spPr>
        </p:pic>
        <p:sp>
          <p:nvSpPr>
            <p:cNvPr id="50" name="Google Shape;50;p7"/>
            <p:cNvSpPr/>
            <p:nvPr/>
          </p:nvSpPr>
          <p:spPr>
            <a:xfrm>
              <a:off x="3782313" y="1996948"/>
              <a:ext cx="3133725" cy="1544320"/>
            </a:xfrm>
            <a:custGeom>
              <a:avLst/>
              <a:gdLst/>
              <a:ahLst/>
              <a:cxnLst/>
              <a:rect l="l" t="t" r="r" b="b"/>
              <a:pathLst>
                <a:path w="3133725" h="1544320" extrusionOk="0">
                  <a:moveTo>
                    <a:pt x="0" y="1544320"/>
                  </a:moveTo>
                  <a:lnTo>
                    <a:pt x="3133216" y="1544320"/>
                  </a:lnTo>
                  <a:lnTo>
                    <a:pt x="3133216" y="0"/>
                  </a:lnTo>
                  <a:lnTo>
                    <a:pt x="0" y="0"/>
                  </a:lnTo>
                  <a:lnTo>
                    <a:pt x="0" y="1544320"/>
                  </a:lnTo>
                  <a:close/>
                </a:path>
              </a:pathLst>
            </a:custGeom>
            <a:noFill/>
            <a:ln w="190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51" name="Google Shape;51;p7"/>
            <p:cNvPicPr preferRelativeResize="0"/>
            <p:nvPr/>
          </p:nvPicPr>
          <p:blipFill rotWithShape="1">
            <a:blip r:embed="rId4">
              <a:alphaModFix/>
            </a:blip>
            <a:srcRect/>
            <a:stretch/>
          </p:blipFill>
          <p:spPr>
            <a:xfrm>
              <a:off x="6920102" y="1993392"/>
              <a:ext cx="2045970" cy="1560068"/>
            </a:xfrm>
            <a:prstGeom prst="rect">
              <a:avLst/>
            </a:prstGeom>
            <a:noFill/>
            <a:ln>
              <a:noFill/>
            </a:ln>
          </p:spPr>
        </p:pic>
        <p:sp>
          <p:nvSpPr>
            <p:cNvPr id="52" name="Google Shape;52;p7"/>
            <p:cNvSpPr/>
            <p:nvPr/>
          </p:nvSpPr>
          <p:spPr>
            <a:xfrm>
              <a:off x="6920102" y="1993392"/>
              <a:ext cx="2045970" cy="1560195"/>
            </a:xfrm>
            <a:custGeom>
              <a:avLst/>
              <a:gdLst/>
              <a:ahLst/>
              <a:cxnLst/>
              <a:rect l="l" t="t" r="r" b="b"/>
              <a:pathLst>
                <a:path w="2045970" h="1560195" extrusionOk="0">
                  <a:moveTo>
                    <a:pt x="0" y="1560068"/>
                  </a:moveTo>
                  <a:lnTo>
                    <a:pt x="2045970" y="1560068"/>
                  </a:lnTo>
                  <a:lnTo>
                    <a:pt x="2045970" y="0"/>
                  </a:lnTo>
                  <a:lnTo>
                    <a:pt x="0" y="0"/>
                  </a:lnTo>
                  <a:lnTo>
                    <a:pt x="0" y="1560068"/>
                  </a:lnTo>
                  <a:close/>
                </a:path>
              </a:pathLst>
            </a:custGeom>
            <a:noFill/>
            <a:ln w="190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53" name="Google Shape;53;p7"/>
            <p:cNvPicPr preferRelativeResize="0"/>
            <p:nvPr/>
          </p:nvPicPr>
          <p:blipFill rotWithShape="1">
            <a:blip r:embed="rId5">
              <a:alphaModFix/>
            </a:blip>
            <a:srcRect/>
            <a:stretch/>
          </p:blipFill>
          <p:spPr>
            <a:xfrm>
              <a:off x="4745481" y="3542919"/>
              <a:ext cx="3634232" cy="1380236"/>
            </a:xfrm>
            <a:prstGeom prst="rect">
              <a:avLst/>
            </a:prstGeom>
            <a:noFill/>
            <a:ln>
              <a:noFill/>
            </a:ln>
          </p:spPr>
        </p:pic>
        <p:sp>
          <p:nvSpPr>
            <p:cNvPr id="54" name="Google Shape;54;p7"/>
            <p:cNvSpPr/>
            <p:nvPr/>
          </p:nvSpPr>
          <p:spPr>
            <a:xfrm>
              <a:off x="4745481" y="3542919"/>
              <a:ext cx="3634740" cy="1380490"/>
            </a:xfrm>
            <a:custGeom>
              <a:avLst/>
              <a:gdLst/>
              <a:ahLst/>
              <a:cxnLst/>
              <a:rect l="l" t="t" r="r" b="b"/>
              <a:pathLst>
                <a:path w="3634740" h="1380489" extrusionOk="0">
                  <a:moveTo>
                    <a:pt x="0" y="1380363"/>
                  </a:moveTo>
                  <a:lnTo>
                    <a:pt x="3634232" y="1380363"/>
                  </a:lnTo>
                  <a:lnTo>
                    <a:pt x="3634232" y="0"/>
                  </a:lnTo>
                  <a:lnTo>
                    <a:pt x="0" y="0"/>
                  </a:lnTo>
                  <a:lnTo>
                    <a:pt x="0" y="1380363"/>
                  </a:lnTo>
                  <a:close/>
                </a:path>
              </a:pathLst>
            </a:custGeom>
            <a:noFill/>
            <a:ln w="190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55" name="Google Shape;55;p7"/>
            <p:cNvPicPr preferRelativeResize="0"/>
            <p:nvPr/>
          </p:nvPicPr>
          <p:blipFill rotWithShape="1">
            <a:blip r:embed="rId6">
              <a:alphaModFix/>
            </a:blip>
            <a:srcRect/>
            <a:stretch/>
          </p:blipFill>
          <p:spPr>
            <a:xfrm>
              <a:off x="2254884" y="3533902"/>
              <a:ext cx="2482468" cy="1389126"/>
            </a:xfrm>
            <a:prstGeom prst="rect">
              <a:avLst/>
            </a:prstGeom>
            <a:noFill/>
            <a:ln>
              <a:noFill/>
            </a:ln>
          </p:spPr>
        </p:pic>
        <p:sp>
          <p:nvSpPr>
            <p:cNvPr id="56" name="Google Shape;56;p7"/>
            <p:cNvSpPr/>
            <p:nvPr/>
          </p:nvSpPr>
          <p:spPr>
            <a:xfrm>
              <a:off x="2254884" y="3533902"/>
              <a:ext cx="2482850" cy="1389380"/>
            </a:xfrm>
            <a:custGeom>
              <a:avLst/>
              <a:gdLst/>
              <a:ahLst/>
              <a:cxnLst/>
              <a:rect l="l" t="t" r="r" b="b"/>
              <a:pathLst>
                <a:path w="2482850" h="1389379" extrusionOk="0">
                  <a:moveTo>
                    <a:pt x="0" y="1389126"/>
                  </a:moveTo>
                  <a:lnTo>
                    <a:pt x="2482468" y="1389126"/>
                  </a:lnTo>
                  <a:lnTo>
                    <a:pt x="2482468" y="0"/>
                  </a:lnTo>
                  <a:lnTo>
                    <a:pt x="0" y="0"/>
                  </a:lnTo>
                  <a:lnTo>
                    <a:pt x="0" y="1389126"/>
                  </a:lnTo>
                  <a:close/>
                </a:path>
              </a:pathLst>
            </a:custGeom>
            <a:noFill/>
            <a:ln w="190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57" name="Google Shape;57;p7"/>
            <p:cNvPicPr preferRelativeResize="0"/>
            <p:nvPr/>
          </p:nvPicPr>
          <p:blipFill rotWithShape="1">
            <a:blip r:embed="rId7">
              <a:alphaModFix/>
            </a:blip>
            <a:srcRect/>
            <a:stretch/>
          </p:blipFill>
          <p:spPr>
            <a:xfrm>
              <a:off x="1697354" y="1993138"/>
              <a:ext cx="2082038" cy="1553972"/>
            </a:xfrm>
            <a:prstGeom prst="rect">
              <a:avLst/>
            </a:prstGeom>
            <a:noFill/>
            <a:ln>
              <a:noFill/>
            </a:ln>
          </p:spPr>
        </p:pic>
        <p:sp>
          <p:nvSpPr>
            <p:cNvPr id="58" name="Google Shape;58;p7"/>
            <p:cNvSpPr/>
            <p:nvPr/>
          </p:nvSpPr>
          <p:spPr>
            <a:xfrm>
              <a:off x="1697354" y="1993138"/>
              <a:ext cx="2082164" cy="1554480"/>
            </a:xfrm>
            <a:custGeom>
              <a:avLst/>
              <a:gdLst/>
              <a:ahLst/>
              <a:cxnLst/>
              <a:rect l="l" t="t" r="r" b="b"/>
              <a:pathLst>
                <a:path w="2082164" h="1554479" extrusionOk="0">
                  <a:moveTo>
                    <a:pt x="0" y="1553972"/>
                  </a:moveTo>
                  <a:lnTo>
                    <a:pt x="2082038" y="1553972"/>
                  </a:lnTo>
                  <a:lnTo>
                    <a:pt x="2082038" y="0"/>
                  </a:lnTo>
                  <a:lnTo>
                    <a:pt x="0" y="0"/>
                  </a:lnTo>
                  <a:lnTo>
                    <a:pt x="0" y="1553972"/>
                  </a:lnTo>
                  <a:close/>
                </a:path>
              </a:pathLst>
            </a:custGeom>
            <a:noFill/>
            <a:ln w="190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grpSp>
      <p:sp>
        <p:nvSpPr>
          <p:cNvPr id="65" name="Google Shape;65;p7"/>
          <p:cNvSpPr/>
          <p:nvPr/>
        </p:nvSpPr>
        <p:spPr>
          <a:xfrm>
            <a:off x="447034" y="630373"/>
            <a:ext cx="9799320" cy="6644640"/>
          </a:xfrm>
          <a:custGeom>
            <a:avLst/>
            <a:gdLst/>
            <a:ahLst/>
            <a:cxnLst/>
            <a:rect l="l" t="t" r="r" b="b"/>
            <a:pathLst>
              <a:path w="9799320" h="6644640" extrusionOk="0">
                <a:moveTo>
                  <a:pt x="0" y="6644640"/>
                </a:moveTo>
                <a:lnTo>
                  <a:pt x="9799320" y="6644640"/>
                </a:lnTo>
                <a:lnTo>
                  <a:pt x="9799320" y="0"/>
                </a:lnTo>
                <a:lnTo>
                  <a:pt x="0" y="0"/>
                </a:lnTo>
                <a:lnTo>
                  <a:pt x="0" y="6644640"/>
                </a:lnTo>
                <a:close/>
              </a:path>
            </a:pathLst>
          </a:custGeom>
          <a:noFill/>
          <a:ln w="381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22" name="object 14"/>
          <p:cNvSpPr/>
          <p:nvPr/>
        </p:nvSpPr>
        <p:spPr>
          <a:xfrm>
            <a:off x="6565900" y="6600825"/>
            <a:ext cx="1596618" cy="459754"/>
          </a:xfrm>
          <a:prstGeom prst="rect">
            <a:avLst/>
          </a:prstGeom>
          <a:blipFill>
            <a:blip r:embed="rId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object 15"/>
          <p:cNvSpPr/>
          <p:nvPr/>
        </p:nvSpPr>
        <p:spPr>
          <a:xfrm>
            <a:off x="3136900" y="6616462"/>
            <a:ext cx="1447800" cy="428480"/>
          </a:xfrm>
          <a:prstGeom prst="rect">
            <a:avLst/>
          </a:prstGeom>
          <a:blipFill>
            <a:blip r:embed="rId9"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 name="object 16"/>
          <p:cNvSpPr/>
          <p:nvPr/>
        </p:nvSpPr>
        <p:spPr>
          <a:xfrm>
            <a:off x="4813300" y="6616462"/>
            <a:ext cx="1643133" cy="418074"/>
          </a:xfrm>
          <a:prstGeom prst="rect">
            <a:avLst/>
          </a:prstGeom>
          <a:blipFill>
            <a:blip r:embed="rId10"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 name="object 17"/>
          <p:cNvSpPr/>
          <p:nvPr/>
        </p:nvSpPr>
        <p:spPr>
          <a:xfrm>
            <a:off x="546100" y="5686425"/>
            <a:ext cx="2304166" cy="985975"/>
          </a:xfrm>
          <a:prstGeom prst="rect">
            <a:avLst/>
          </a:prstGeom>
          <a:blipFill>
            <a:blip r:embed="rId11"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 name="object 13">
            <a:extLst>
              <a:ext uri="{FF2B5EF4-FFF2-40B4-BE49-F238E27FC236}">
                <a16:creationId xmlns:a16="http://schemas.microsoft.com/office/drawing/2014/main" id="{F2BE06AA-CB59-E348-9361-7D6F9A2BE4D0}"/>
              </a:ext>
            </a:extLst>
          </p:cNvPr>
          <p:cNvSpPr txBox="1"/>
          <p:nvPr/>
        </p:nvSpPr>
        <p:spPr>
          <a:xfrm>
            <a:off x="158476" y="6798994"/>
            <a:ext cx="3657600" cy="246221"/>
          </a:xfrm>
          <a:prstGeom prst="rect">
            <a:avLst/>
          </a:prstGeom>
        </p:spPr>
        <p:txBody>
          <a:bodyPr vert="horz" wrap="square" lIns="0" tIns="0" rIns="0" bIns="0" rtlCol="0">
            <a:spAutoFit/>
          </a:bodyPr>
          <a:lstStyle/>
          <a:p>
            <a:pPr marL="369570" marR="0" lvl="0" indent="0" algn="l" defTabSz="914400" rtl="0" eaLnBrk="1" fontAlgn="auto" latinLnBrk="0" hangingPunct="1">
              <a:lnSpc>
                <a:spcPct val="100000"/>
              </a:lnSpc>
              <a:spcBef>
                <a:spcPts val="0"/>
              </a:spcBef>
              <a:spcAft>
                <a:spcPts val="0"/>
              </a:spcAft>
              <a:buClr>
                <a:srgbClr val="000000"/>
              </a:buClr>
              <a:buSzTx/>
              <a:buFont typeface="Arial"/>
              <a:buNone/>
              <a:tabLst>
                <a:tab pos="3540125" algn="l"/>
              </a:tabLst>
              <a:defRPr/>
            </a:pPr>
            <a:r>
              <a:rPr kumimoji="0" sz="1600" b="1" i="0" u="sng" strike="noStrike" kern="0" cap="none" spc="-135" normalizeH="0" baseline="0" noProof="0" dirty="0">
                <a:ln>
                  <a:noFill/>
                </a:ln>
                <a:solidFill>
                  <a:srgbClr val="0000FF"/>
                </a:solidFill>
                <a:effectLst/>
                <a:uLnTx/>
                <a:uFillTx/>
                <a:latin typeface="Arial"/>
                <a:ea typeface="+mn-ea"/>
                <a:cs typeface="Arial"/>
                <a:sym typeface="Arial"/>
                <a:hlinkClick r:id="rId12"/>
              </a:rPr>
              <a:t>T</a:t>
            </a:r>
            <a:r>
              <a:rPr kumimoji="0" lang="en-GB" sz="1600" b="1" i="0" u="sng" strike="noStrike" kern="0" cap="none" spc="-135" normalizeH="0" baseline="0" noProof="0" dirty="0">
                <a:ln>
                  <a:noFill/>
                </a:ln>
                <a:solidFill>
                  <a:srgbClr val="0000FF"/>
                </a:solidFill>
                <a:effectLst/>
                <a:uLnTx/>
                <a:uFillTx/>
                <a:latin typeface="Arial"/>
                <a:ea typeface="+mn-ea"/>
                <a:cs typeface="Arial"/>
                <a:sym typeface="Arial"/>
                <a:hlinkClick r:id="rId12"/>
              </a:rPr>
              <a:t>-</a:t>
            </a:r>
            <a:r>
              <a:rPr kumimoji="0" sz="1600" b="1" i="0" u="sng" strike="noStrike" kern="0" cap="none" spc="-135" normalizeH="0" baseline="0" noProof="0" dirty="0">
                <a:ln>
                  <a:noFill/>
                </a:ln>
                <a:solidFill>
                  <a:srgbClr val="0000FF"/>
                </a:solidFill>
                <a:effectLst/>
                <a:uLnTx/>
                <a:uFillTx/>
                <a:latin typeface="Arial"/>
                <a:ea typeface="+mn-ea"/>
                <a:cs typeface="Arial"/>
                <a:sym typeface="Arial"/>
                <a:hlinkClick r:id="rId12"/>
              </a:rPr>
              <a:t>SEDA@educ.cam.ac.uk</a:t>
            </a:r>
            <a:r>
              <a:rPr kumimoji="0" sz="1600" b="1" i="0" u="none" strike="noStrike" kern="0" cap="none" spc="-135" normalizeH="0" baseline="0" noProof="0" dirty="0">
                <a:ln>
                  <a:noFill/>
                </a:ln>
                <a:solidFill>
                  <a:srgbClr val="0000FF"/>
                </a:solidFill>
                <a:effectLst/>
                <a:uLnTx/>
                <a:uFillTx/>
                <a:latin typeface="Arial"/>
                <a:ea typeface="+mn-ea"/>
                <a:cs typeface="Arial"/>
                <a:sym typeface="Arial"/>
              </a:rPr>
              <a:t>	</a:t>
            </a:r>
            <a:endParaRPr kumimoji="0" sz="1600" b="0" i="0" u="none" strike="noStrike" kern="0" cap="none" spc="0" normalizeH="0" baseline="0" noProof="0" dirty="0">
              <a:ln>
                <a:noFill/>
              </a:ln>
              <a:solidFill>
                <a:srgbClr val="000000"/>
              </a:solidFill>
              <a:effectLst/>
              <a:uLnTx/>
              <a:uFillTx/>
              <a:latin typeface="Times New Roman"/>
              <a:ea typeface="+mn-ea"/>
              <a:cs typeface="Times New Roman"/>
              <a:sym typeface="Arial"/>
            </a:endParaRPr>
          </a:p>
        </p:txBody>
      </p:sp>
      <p:pic>
        <p:nvPicPr>
          <p:cNvPr id="28" name="Picture 18"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sp>
        <p:nvSpPr>
          <p:cNvPr id="2" name="object 13">
            <a:extLst>
              <a:ext uri="{FF2B5EF4-FFF2-40B4-BE49-F238E27FC236}">
                <a16:creationId xmlns:a16="http://schemas.microsoft.com/office/drawing/2014/main" id="{6289EEB8-8665-C619-B334-80DA6BFB8E00}"/>
              </a:ext>
            </a:extLst>
          </p:cNvPr>
          <p:cNvSpPr txBox="1"/>
          <p:nvPr/>
        </p:nvSpPr>
        <p:spPr>
          <a:xfrm>
            <a:off x="3365500" y="5305425"/>
            <a:ext cx="3814245" cy="600164"/>
          </a:xfrm>
          <a:prstGeom prst="rect">
            <a:avLst/>
          </a:prstGeom>
        </p:spPr>
        <p:txBody>
          <a:bodyPr vert="horz" wrap="square" lIns="0" tIns="0" rIns="0" bIns="0" rtlCol="0" anchor="t">
            <a:spAutoFit/>
          </a:bodyPr>
          <a:lstStyle/>
          <a:p>
            <a:pPr marL="369570" marR="0" lvl="0" indent="0" algn="l" defTabSz="914400" rtl="0" eaLnBrk="1" fontAlgn="auto" latinLnBrk="0" hangingPunct="1">
              <a:lnSpc>
                <a:spcPct val="100000"/>
              </a:lnSpc>
              <a:spcBef>
                <a:spcPts val="0"/>
              </a:spcBef>
              <a:spcAft>
                <a:spcPts val="0"/>
              </a:spcAft>
              <a:buClrTx/>
              <a:buSzTx/>
              <a:buFontTx/>
              <a:buNone/>
              <a:tabLst>
                <a:tab pos="3540125" algn="l"/>
              </a:tabLst>
              <a:defRPr/>
            </a:pPr>
            <a:r>
              <a:rPr kumimoji="0" sz="1500" b="1" i="0" u="none" strike="noStrike" kern="1200" cap="none" spc="-135" normalizeH="0" baseline="0" noProof="0" dirty="0">
                <a:ln>
                  <a:noFill/>
                </a:ln>
                <a:solidFill>
                  <a:srgbClr val="0000FF"/>
                </a:solidFill>
                <a:effectLst/>
                <a:uLnTx/>
                <a:uFillTx/>
                <a:latin typeface="Arial"/>
                <a:ea typeface="+mn-ea"/>
                <a:cs typeface="Arial"/>
              </a:rPr>
              <a:t>	</a:t>
            </a:r>
            <a:endParaRPr kumimoji="0" sz="1700" b="0" i="0" u="none" strike="noStrike" kern="1200" cap="none" spc="0" normalizeH="0" baseline="0" noProof="0" dirty="0">
              <a:ln>
                <a:noFill/>
              </a:ln>
              <a:solidFill>
                <a:prstClr val="black"/>
              </a:solidFill>
              <a:effectLst/>
              <a:uLnTx/>
              <a:uFillTx/>
              <a:latin typeface="Times New Roman"/>
              <a:ea typeface="+mn-ea"/>
              <a:cs typeface="Times New Roman"/>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noFill/>
                </a:ln>
                <a:solidFill>
                  <a:srgbClr val="2E6A7B"/>
                </a:solidFill>
                <a:effectLst/>
                <a:uLnTx/>
                <a:uFillTx/>
                <a:latin typeface="Calibri"/>
                <a:ea typeface="+mn-ea"/>
                <a:cs typeface="+mn-cs"/>
              </a:rPr>
              <a:t> </a:t>
            </a:r>
            <a:r>
              <a:rPr kumimoji="0" lang="en-GB" sz="2400" b="1" i="1" u="none" strike="noStrike" kern="0" cap="none" spc="-135" normalizeH="0" baseline="0" noProof="0" dirty="0">
                <a:ln>
                  <a:noFill/>
                </a:ln>
                <a:solidFill>
                  <a:srgbClr val="1A616F"/>
                </a:solidFill>
                <a:effectLst/>
                <a:uLnTx/>
                <a:uFillTx/>
                <a:latin typeface="Arial-BoldItalicMT"/>
                <a:ea typeface="+mn-ea"/>
                <a:cs typeface="Arial-BoldItalicMT"/>
              </a:rPr>
              <a:t>v.9   </a:t>
            </a:r>
            <a:r>
              <a:rPr kumimoji="0" lang="es-ES_tradnl" sz="2200" b="1" i="0" u="none" strike="noStrike" kern="1200" cap="none" spc="0" normalizeH="0" baseline="0" noProof="0" dirty="0">
                <a:ln>
                  <a:noFill/>
                </a:ln>
                <a:solidFill>
                  <a:srgbClr val="2E6A7B"/>
                </a:solidFill>
                <a:effectLst/>
                <a:uLnTx/>
                <a:uFillTx/>
                <a:latin typeface="Calibri"/>
                <a:ea typeface="+mn-ea"/>
                <a:cs typeface="+mn-cs"/>
              </a:rPr>
              <a:t>©</a:t>
            </a:r>
            <a:r>
              <a:rPr kumimoji="0" sz="2200" b="1" i="1" u="none" strike="noStrike" kern="0" cap="none" spc="-165" normalizeH="0" baseline="0" noProof="0" dirty="0">
                <a:ln>
                  <a:noFill/>
                </a:ln>
                <a:solidFill>
                  <a:srgbClr val="1A616F"/>
                </a:solidFill>
                <a:effectLst/>
                <a:uLnTx/>
                <a:uFillTx/>
                <a:latin typeface="Arial-BoldItalicMT"/>
                <a:ea typeface="+mn-ea"/>
                <a:cs typeface="Arial-BoldItalicMT"/>
              </a:rPr>
              <a:t>The </a:t>
            </a:r>
            <a:r>
              <a:rPr kumimoji="0" sz="2200" b="1" i="1" u="none" strike="noStrike" kern="0" cap="none" spc="-229" normalizeH="0" baseline="0" noProof="0" dirty="0">
                <a:ln>
                  <a:noFill/>
                </a:ln>
                <a:solidFill>
                  <a:srgbClr val="1A616F"/>
                </a:solidFill>
                <a:effectLst/>
                <a:uLnTx/>
                <a:uFillTx/>
                <a:latin typeface="Arial-BoldItalicMT"/>
                <a:ea typeface="+mn-ea"/>
                <a:cs typeface="Arial-BoldItalicMT"/>
              </a:rPr>
              <a:t>T-SEDA </a:t>
            </a:r>
            <a:r>
              <a:rPr kumimoji="0" sz="2200" b="1" i="1" u="none" strike="noStrike" kern="0" cap="none" spc="-135" normalizeH="0" baseline="0" noProof="0" dirty="0">
                <a:ln>
                  <a:noFill/>
                </a:ln>
                <a:solidFill>
                  <a:srgbClr val="1A616F"/>
                </a:solidFill>
                <a:effectLst/>
                <a:uLnTx/>
                <a:uFillTx/>
                <a:latin typeface="Arial-BoldItalicMT"/>
                <a:ea typeface="+mn-ea"/>
                <a:cs typeface="Arial-BoldItalicMT"/>
              </a:rPr>
              <a:t>Collective</a:t>
            </a:r>
            <a:endParaRPr kumimoji="0" sz="2400" b="0" i="0" u="none" strike="noStrike" kern="0" cap="none" spc="0" normalizeH="0" baseline="0" noProof="0" dirty="0">
              <a:ln>
                <a:noFill/>
              </a:ln>
              <a:solidFill>
                <a:prstClr val="black"/>
              </a:solidFill>
              <a:effectLst/>
              <a:uLnTx/>
              <a:uFillTx/>
              <a:latin typeface="Arial-BoldItalicMT"/>
              <a:ea typeface="+mn-ea"/>
              <a:cs typeface="Arial-BoldItalicMT"/>
            </a:endParaRPr>
          </a:p>
        </p:txBody>
      </p:sp>
      <p:pic>
        <p:nvPicPr>
          <p:cNvPr id="3" name="Picture 25" descr="A grey and black sign with a person in a circle&#10;&#10;Description automatically generated with low confidence">
            <a:extLst>
              <a:ext uri="{FF2B5EF4-FFF2-40B4-BE49-F238E27FC236}">
                <a16:creationId xmlns:a16="http://schemas.microsoft.com/office/drawing/2014/main" id="{49A617A7-AB32-564D-8C21-A6A1856A9F3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23100" y="5534025"/>
            <a:ext cx="969884" cy="333398"/>
          </a:xfrm>
          <a:prstGeom prst="rect">
            <a:avLst/>
          </a:prstGeom>
        </p:spPr>
      </p:pic>
      <p:sp>
        <p:nvSpPr>
          <p:cNvPr id="4" name="TextBox 3">
            <a:extLst>
              <a:ext uri="{FF2B5EF4-FFF2-40B4-BE49-F238E27FC236}">
                <a16:creationId xmlns:a16="http://schemas.microsoft.com/office/drawing/2014/main" id="{D5857693-DEA0-5EBC-975C-0029E35BAF43}"/>
              </a:ext>
            </a:extLst>
          </p:cNvPr>
          <p:cNvSpPr txBox="1"/>
          <p:nvPr/>
        </p:nvSpPr>
        <p:spPr>
          <a:xfrm>
            <a:off x="8256677" y="6764893"/>
            <a:ext cx="2177931" cy="338554"/>
          </a:xfrm>
          <a:prstGeom prst="rect">
            <a:avLst/>
          </a:prstGeom>
          <a:noFill/>
        </p:spPr>
        <p:txBody>
          <a:bodyPr wrap="square" rtlCol="0">
            <a:spAutoFit/>
          </a:bodyPr>
          <a:lstStyle/>
          <a:p>
            <a:r>
              <a:rPr lang="en-GB" sz="1600" b="1" u="sng" spc="-60" dirty="0" err="1">
                <a:solidFill>
                  <a:srgbClr val="0000FF"/>
                </a:solidFill>
                <a:latin typeface="Arial"/>
                <a:cs typeface="Arial"/>
                <a:hlinkClick r:id="rId15"/>
              </a:rPr>
              <a:t>camtree.org</a:t>
            </a:r>
            <a:r>
              <a:rPr lang="en-GB" sz="1600" b="1" u="sng" spc="-60" dirty="0">
                <a:solidFill>
                  <a:srgbClr val="0000FF"/>
                </a:solidFill>
                <a:latin typeface="Arial"/>
                <a:cs typeface="Arial"/>
                <a:hlinkClick r:id="rId15"/>
              </a:rPr>
              <a:t>/t-</a:t>
            </a:r>
            <a:r>
              <a:rPr lang="en-GB" sz="1600" b="1" u="sng" spc="-60" dirty="0" err="1">
                <a:solidFill>
                  <a:srgbClr val="0000FF"/>
                </a:solidFill>
                <a:latin typeface="Arial"/>
                <a:cs typeface="Arial"/>
                <a:hlinkClick r:id="rId15"/>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98"/>
        <p:cNvGrpSpPr/>
        <p:nvPr/>
      </p:nvGrpSpPr>
      <p:grpSpPr>
        <a:xfrm>
          <a:off x="0" y="0"/>
          <a:ext cx="0" cy="0"/>
          <a:chOff x="0" y="0"/>
          <a:chExt cx="0" cy="0"/>
        </a:xfrm>
      </p:grpSpPr>
      <p:sp>
        <p:nvSpPr>
          <p:cNvPr id="99" name="Google Shape;99;p12"/>
          <p:cNvSpPr txBox="1">
            <a:spLocks noGrp="1"/>
          </p:cNvSpPr>
          <p:nvPr>
            <p:ph type="title"/>
          </p:nvPr>
        </p:nvSpPr>
        <p:spPr>
          <a:xfrm>
            <a:off x="377672" y="445655"/>
            <a:ext cx="2454428" cy="334707"/>
          </a:xfrm>
          <a:prstGeom prst="rect">
            <a:avLst/>
          </a:prstGeom>
          <a:solidFill>
            <a:srgbClr val="D9F0F6"/>
          </a:solidFill>
          <a:ln>
            <a:noFill/>
          </a:ln>
        </p:spPr>
        <p:txBody>
          <a:bodyPr spcFirstLastPara="1" wrap="square" lIns="0" tIns="57150" rIns="0" bIns="0" anchor="t" anchorCtr="0">
            <a:spAutoFit/>
          </a:bodyPr>
          <a:lstStyle/>
          <a:p>
            <a:pPr marL="57785" lvl="0" indent="0" algn="l" rtl="0">
              <a:lnSpc>
                <a:spcPct val="100000"/>
              </a:lnSpc>
              <a:spcBef>
                <a:spcPts val="0"/>
              </a:spcBef>
              <a:spcAft>
                <a:spcPts val="0"/>
              </a:spcAft>
              <a:buNone/>
            </a:pPr>
            <a:r>
              <a:rPr lang="ja-JP" dirty="0">
                <a:solidFill>
                  <a:srgbClr val="1A606E"/>
                </a:solidFill>
                <a:latin typeface="UD デジタル 教科書体 NK-B" panose="02020700000000000000" pitchFamily="18" charset="-128"/>
                <a:ea typeface="UD デジタル 教科書体 NK-B" panose="02020700000000000000" pitchFamily="18" charset="-128"/>
              </a:rPr>
              <a:t>Part a. T-SEDA入門</a:t>
            </a:r>
            <a:endParaRPr dirty="0">
              <a:solidFill>
                <a:srgbClr val="1A606E"/>
              </a:solidFill>
              <a:latin typeface="UD デジタル 教科書体 NK-B" panose="02020700000000000000" pitchFamily="18" charset="-128"/>
              <a:ea typeface="UD デジタル 教科書体 NK-B" panose="02020700000000000000" pitchFamily="18" charset="-128"/>
            </a:endParaRPr>
          </a:p>
        </p:txBody>
      </p:sp>
      <p:sp>
        <p:nvSpPr>
          <p:cNvPr id="100" name="Google Shape;100;p12"/>
          <p:cNvSpPr txBox="1"/>
          <p:nvPr/>
        </p:nvSpPr>
        <p:spPr>
          <a:xfrm>
            <a:off x="4356353" y="575818"/>
            <a:ext cx="2056764"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はじめに</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01" name="Google Shape;101;p12"/>
          <p:cNvSpPr txBox="1"/>
          <p:nvPr/>
        </p:nvSpPr>
        <p:spPr>
          <a:xfrm>
            <a:off x="367023" y="1017161"/>
            <a:ext cx="4602480" cy="1722246"/>
          </a:xfrm>
          <a:prstGeom prst="rect">
            <a:avLst/>
          </a:prstGeom>
          <a:noFill/>
          <a:ln w="63500" cap="flat" cmpd="sng">
            <a:solidFill>
              <a:srgbClr val="2791A6"/>
            </a:solidFill>
            <a:prstDash val="solid"/>
            <a:round/>
            <a:headEnd type="none" w="sm" len="sm"/>
            <a:tailEnd type="none" w="sm" len="sm"/>
          </a:ln>
        </p:spPr>
        <p:txBody>
          <a:bodyPr spcFirstLastPara="1" wrap="square" lIns="118800" tIns="118725" rIns="118800" bIns="0" anchor="t" anchorCtr="0">
            <a:spAutoFit/>
          </a:bodyPr>
          <a:lstStyle/>
          <a:p>
            <a:pPr marL="120014"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とは何ですか</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014" marR="123825" lvl="0" indent="0" algn="just" defTabSz="914400" rtl="0" eaLnBrk="1" fontAlgn="auto" latinLnBrk="0" hangingPunct="1">
              <a:lnSpc>
                <a:spcPct val="120800"/>
              </a:lnSpc>
              <a:spcBef>
                <a:spcPts val="61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Toolkit for Systematic Educational Dialogue Analysis</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の略です。ここには、あなたの教室や授業の中で質の高い教育対話を促進するためのビデオ教材やワークシートなどの資料を用意しています。</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は、あなたの学習環境での対話を診断して、あなたが望む理想の教育対話を実現することに役立つでしょう。</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02" name="Google Shape;102;p12"/>
          <p:cNvSpPr txBox="1"/>
          <p:nvPr/>
        </p:nvSpPr>
        <p:spPr>
          <a:xfrm>
            <a:off x="349987" y="5265417"/>
            <a:ext cx="4589526" cy="2122366"/>
          </a:xfrm>
          <a:prstGeom prst="rect">
            <a:avLst/>
          </a:prstGeom>
          <a:noFill/>
          <a:ln w="63500" cap="flat" cmpd="sng">
            <a:solidFill>
              <a:srgbClr val="2791A6"/>
            </a:solidFill>
            <a:prstDash val="solid"/>
            <a:round/>
            <a:headEnd type="none" w="sm" len="sm"/>
            <a:tailEnd type="none" w="sm" len="sm"/>
          </a:ln>
        </p:spPr>
        <p:txBody>
          <a:bodyPr spcFirstLastPara="1" wrap="square" lIns="118800" tIns="118100" rIns="118800" bIns="0" anchor="t" anchorCtr="0">
            <a:spAutoFit/>
          </a:bodyPr>
          <a:lstStyle/>
          <a:p>
            <a:pPr marL="12446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は誰のためのものですか</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4460" marR="114300" lvl="0" indent="0" algn="just" defTabSz="914400" rtl="0" eaLnBrk="1" fontAlgn="auto" latinLnBrk="0" hangingPunct="1">
              <a:lnSpc>
                <a:spcPct val="116700"/>
              </a:lnSpc>
              <a:spcBef>
                <a:spcPts val="67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幼児から成人まで、あらゆる年齢層の学習者を教えている教師が利用できます。学校の教室や大学のセミナー、対面またはオンラインなどいろいろな学習形態でも利用可能で、また公式な学習環境でも、またはキッズクラブなどの非公式な学習環境でも使用できます。</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教師を含む大人同士の対話にも活用することができます。こ</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の教育対話分析ツールでは、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がどのように使用されているかの事例もご紹介します。 </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103" name="Google Shape;103;p12"/>
          <p:cNvSpPr txBox="1"/>
          <p:nvPr/>
        </p:nvSpPr>
        <p:spPr>
          <a:xfrm>
            <a:off x="377672" y="2867025"/>
            <a:ext cx="4561840" cy="2267913"/>
          </a:xfrm>
          <a:prstGeom prst="rect">
            <a:avLst/>
          </a:prstGeom>
          <a:noFill/>
          <a:ln w="63500" cap="flat" cmpd="sng">
            <a:solidFill>
              <a:srgbClr val="2791A6"/>
            </a:solidFill>
            <a:prstDash val="solid"/>
            <a:round/>
            <a:headEnd type="none" w="sm" len="sm"/>
            <a:tailEnd type="none" w="sm" len="sm"/>
          </a:ln>
        </p:spPr>
        <p:txBody>
          <a:bodyPr spcFirstLastPara="1" wrap="square" lIns="118800" tIns="120000" rIns="118800" bIns="0" anchor="t" anchorCtr="0">
            <a:spAutoFit/>
          </a:bodyPr>
          <a:lstStyle/>
          <a:p>
            <a:pPr marL="121285"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はどのように役立ちますか？</a:t>
            </a:r>
            <a:endParaRPr kumimoji="0"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0" lvl="0" indent="0" algn="just" defTabSz="914400" rtl="0" eaLnBrk="1" fontAlgn="auto" latinLnBrk="0" hangingPunct="1">
              <a:lnSpc>
                <a:spcPct val="100000"/>
              </a:lnSpc>
              <a:spcBef>
                <a:spcPts val="944"/>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を使用して、あなたの授業での対話について探究することができます。 この探究では、現在の対話がどのようなものであるかをよりよく理解し、質の高い対話とは何か、どのように対話を聴き取るかを知り、自分の教室で行われる対話についてどのような課題を探究するかを決めます</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ツールキットは、支援的で柔軟に活用できるように設計されています。この</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では、あなたのニーズや興味関心に応じて、あなた自身が教材を自由に編集したり、</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追加したりすることができるように、一つ一つ手順を追って説明しています。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04" name="Google Shape;104;p12"/>
          <p:cNvSpPr txBox="1"/>
          <p:nvPr/>
        </p:nvSpPr>
        <p:spPr>
          <a:xfrm>
            <a:off x="5312920" y="4474806"/>
            <a:ext cx="4817108" cy="1173398"/>
          </a:xfrm>
          <a:prstGeom prst="rect">
            <a:avLst/>
          </a:prstGeom>
          <a:noFill/>
          <a:ln w="63500" cap="flat" cmpd="sng">
            <a:solidFill>
              <a:srgbClr val="2791A6"/>
            </a:solidFill>
            <a:prstDash val="solid"/>
            <a:round/>
            <a:headEnd type="none" w="sm" len="sm"/>
            <a:tailEnd type="none" w="sm" len="sm"/>
          </a:ln>
        </p:spPr>
        <p:txBody>
          <a:bodyPr spcFirstLastPara="1" wrap="square" lIns="118800" tIns="120650" rIns="118800" bIns="0" anchor="t" anchorCtr="0">
            <a:spAutoFit/>
          </a:bodyPr>
          <a:lstStyle/>
          <a:p>
            <a:pPr marL="123189"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のために必要なものは何ですか？</a:t>
            </a:r>
            <a:endPar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189">
              <a:buClr>
                <a:srgbClr val="000000"/>
              </a:buClr>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この</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教育対話分析ツールとウェブサイ</a:t>
            </a:r>
            <a:r>
              <a:rPr kumimoji="0" lang="ja-JP" altLang="en-US" sz="1200" b="0" i="0" u="none" strike="noStrike" kern="0" cap="none" spc="0" normalizeH="0" baseline="0" noProof="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ト（</a:t>
            </a:r>
            <a:r>
              <a:rPr lang="en-GB" sz="1200" u="sng" spc="-60" dirty="0">
                <a:solidFill>
                  <a:srgbClr val="0000FF"/>
                </a:solidFill>
                <a:latin typeface="UD Digi Kyokasho NK-R" panose="02020400000000000000" pitchFamily="18" charset="-128"/>
                <a:ea typeface="UD Digi Kyokasho NK-R" panose="02020400000000000000" pitchFamily="18" charset="-128"/>
                <a:cs typeface="Arial"/>
                <a:hlinkClick r:id="rId3"/>
              </a:rPr>
              <a:t>camtree.org/t-seda</a:t>
            </a:r>
            <a:r>
              <a:rPr kumimoji="0" lang="ja-JP" altLang="en-US" sz="1200" b="0" i="0" u="none" strike="noStrike" kern="0" cap="none" spc="0" normalizeH="0" baseline="0" noProof="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）に</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は、他にもリソースが豊富にあります</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3189" marR="0" lvl="0" indent="0" algn="l" defTabSz="914400" rtl="0" eaLnBrk="1" fontAlgn="auto" latinLnBrk="0" hangingPunct="1">
              <a:lnSpc>
                <a:spcPct val="100000"/>
              </a:lnSpc>
              <a:spcBef>
                <a:spcPts val="95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教育対話分析ツールには、どこで必要な情報が得られるかについて記してあります。</a:t>
            </a:r>
            <a:endPar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106" name="Google Shape;106;p12"/>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a:ln>
                  <a:noFill/>
                </a:ln>
                <a:solidFill>
                  <a:srgbClr val="000000"/>
                </a:solidFill>
                <a:effectLst/>
                <a:uLnTx/>
                <a:uFillTx/>
                <a:latin typeface="Calibri"/>
                <a:cs typeface="Calibri"/>
                <a:sym typeface="Calibri"/>
              </a:rPr>
              <a:t>1</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sp>
        <p:nvSpPr>
          <p:cNvPr id="2" name="object 6">
            <a:extLst>
              <a:ext uri="{FF2B5EF4-FFF2-40B4-BE49-F238E27FC236}">
                <a16:creationId xmlns:a16="http://schemas.microsoft.com/office/drawing/2014/main" id="{2CBE57EE-5575-2711-B4DA-09749B34CD1A}"/>
              </a:ext>
            </a:extLst>
          </p:cNvPr>
          <p:cNvSpPr txBox="1"/>
          <p:nvPr/>
        </p:nvSpPr>
        <p:spPr>
          <a:xfrm>
            <a:off x="5346700" y="1062732"/>
            <a:ext cx="4388557" cy="3232873"/>
          </a:xfrm>
          <a:prstGeom prst="rect">
            <a:avLst/>
          </a:prstGeom>
          <a:ln w="31733">
            <a:solidFill>
              <a:srgbClr val="2791A6"/>
            </a:solidFill>
          </a:ln>
        </p:spPr>
        <p:txBody>
          <a:bodyPr vert="horz" wrap="square" lIns="0" tIns="76835" rIns="0" bIns="0" rtlCol="0" anchor="t">
            <a:spAutoFit/>
          </a:bodyPr>
          <a:lstStyle/>
          <a:p>
            <a:pPr marL="74295" marR="86360" lvl="0" indent="0" algn="l" defTabSz="914400" rtl="0" eaLnBrk="1" fontAlgn="auto" latinLnBrk="0" hangingPunct="1">
              <a:lnSpc>
                <a:spcPct val="120000"/>
              </a:lnSpc>
              <a:spcBef>
                <a:spcPts val="526"/>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同僚との協働</a:t>
            </a:r>
            <a:endParaRPr kumimoji="0" lang="en-US" altLang="ja-JP"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74295" marR="86360" lvl="0" indent="0" algn="l" defTabSz="914400" rtl="0" eaLnBrk="1" fontAlgn="auto" latinLnBrk="0" hangingPunct="1">
              <a:lnSpc>
                <a:spcPct val="120000"/>
              </a:lnSpc>
              <a:spcBef>
                <a:spcPts val="526"/>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あたな自身の実践を探究することもできますが、この対話の探究サイクルを、対話の質を向上させたいという共通の関心をもつ同僚と一緒に、または協働して行うととても有効です。同僚と批判的に実践を振り替えることを促すために、可能な限り協働することを勧めます。</a:t>
            </a:r>
            <a:r>
              <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を活用した探究は、学校や機関全体の実践として取り組むこともできます。</a:t>
            </a:r>
            <a:r>
              <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endPar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a:p>
            <a:pPr marL="9652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9652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協議会を開いて同僚を招集したり、必要なサポートを提供したりするファシリテータ役が各地域にいると、この対話の探究サイクルがさらに上手く機能することができます。この実践例は</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4"/>
              </a:rPr>
              <a:t>資料</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で確認することができます。また、ファシリテータ向けのトレーニングは</a:t>
            </a:r>
            <a:r>
              <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GB"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5"/>
              </a:rPr>
              <a:t>Camtree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で行っています。</a:t>
            </a:r>
            <a:endPar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10"/>
        <p:cNvGrpSpPr/>
        <p:nvPr/>
      </p:nvGrpSpPr>
      <p:grpSpPr>
        <a:xfrm>
          <a:off x="0" y="0"/>
          <a:ext cx="0" cy="0"/>
          <a:chOff x="0" y="0"/>
          <a:chExt cx="0" cy="0"/>
        </a:xfrm>
      </p:grpSpPr>
      <p:sp>
        <p:nvSpPr>
          <p:cNvPr id="111" name="Google Shape;111;p13"/>
          <p:cNvSpPr txBox="1"/>
          <p:nvPr/>
        </p:nvSpPr>
        <p:spPr>
          <a:xfrm>
            <a:off x="5896921" y="3711938"/>
            <a:ext cx="3737700" cy="1276306"/>
          </a:xfrm>
          <a:prstGeom prst="rect">
            <a:avLst/>
          </a:prstGeom>
          <a:noFill/>
          <a:ln w="63500" cap="flat" cmpd="sng">
            <a:solidFill>
              <a:srgbClr val="2791A6"/>
            </a:solidFill>
            <a:prstDash val="solid"/>
            <a:round/>
            <a:headEnd type="none" w="sm" len="sm"/>
            <a:tailEnd type="none" w="sm" len="sm"/>
          </a:ln>
        </p:spPr>
        <p:txBody>
          <a:bodyPr spcFirstLastPara="1" wrap="square" lIns="0" tIns="5075"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189" marR="117475" lvl="0" indent="0" algn="just" defTabSz="914400" rtl="0" eaLnBrk="1" fontAlgn="auto" latinLnBrk="0" hangingPunct="1">
              <a:lnSpc>
                <a:spcPct val="1211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優れた</a:t>
            </a: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探究と</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は、あなたの教室環境における実践での問題点、不可解な側面、または興味深い側面を把握することから始まります。自己診断ツールは探究のはじめの段階で、何に焦点を当てて、教育対話を行うべきか見つけることを助け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12" name="Google Shape;112;p13"/>
          <p:cNvSpPr txBox="1"/>
          <p:nvPr/>
        </p:nvSpPr>
        <p:spPr>
          <a:xfrm>
            <a:off x="5896921" y="5067421"/>
            <a:ext cx="3722400" cy="1095408"/>
          </a:xfrm>
          <a:prstGeom prst="rect">
            <a:avLst/>
          </a:prstGeom>
          <a:noFill/>
          <a:ln w="63500" cap="flat" cmpd="sng">
            <a:solidFill>
              <a:srgbClr val="2791A6"/>
            </a:solidFill>
            <a:prstDash val="solid"/>
            <a:round/>
            <a:headEnd type="none" w="sm" len="sm"/>
            <a:tailEnd type="none" w="sm" len="sm"/>
          </a:ln>
        </p:spPr>
        <p:txBody>
          <a:bodyPr spcFirstLastPara="1" wrap="square" lIns="0" tIns="125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5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189" marR="118110" lvl="0" indent="0" algn="l" defTabSz="914400" rtl="0" eaLnBrk="1" fontAlgn="auto" latinLnBrk="0" hangingPunct="1">
              <a:lnSpc>
                <a:spcPct val="120000"/>
              </a:lnSpc>
              <a:spcBef>
                <a:spcPts val="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この教育対話分析ツールでは、あなたの教室環境での対話の探究課題を設定するための対話の探究サイクルのプロセスについて説明します。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189" marR="118110" lvl="0" indent="0" algn="l" defTabSz="914400" rtl="0" eaLnBrk="1" fontAlgn="auto" latinLnBrk="0" hangingPunct="1">
              <a:lnSpc>
                <a:spcPct val="120000"/>
              </a:lnSpc>
              <a:spcBef>
                <a:spcPts val="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13" name="Google Shape;113;p13"/>
          <p:cNvSpPr txBox="1"/>
          <p:nvPr/>
        </p:nvSpPr>
        <p:spPr>
          <a:xfrm>
            <a:off x="5886721" y="6185855"/>
            <a:ext cx="3732600" cy="1000895"/>
          </a:xfrm>
          <a:prstGeom prst="rect">
            <a:avLst/>
          </a:prstGeom>
          <a:noFill/>
          <a:ln w="63500" cap="flat" cmpd="sng">
            <a:solidFill>
              <a:srgbClr val="2791A6"/>
            </a:solidFill>
            <a:prstDash val="solid"/>
            <a:round/>
            <a:headEnd type="none" w="sm" len="sm"/>
            <a:tailEnd type="none" w="sm" len="sm"/>
          </a:ln>
        </p:spPr>
        <p:txBody>
          <a:bodyPr spcFirstLastPara="1" wrap="square" lIns="0" tIns="106025" rIns="0" bIns="0" anchor="t" anchorCtr="0">
            <a:spAutoFit/>
          </a:bodyPr>
          <a:lstStyle/>
          <a:p>
            <a:pPr marL="124460" marR="116839" lvl="0" indent="0" algn="just" defTabSz="914400" rtl="0" eaLnBrk="1" fontAlgn="auto" latinLnBrk="0" hangingPunct="1">
              <a:lnSpc>
                <a:spcPct val="1211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コーディングスキームは、あなたが授業の中で耳にする質の高い対話の例となる発言の種類を特定します。これらは、あなたの教室での探究の焦点を定める手がかりとなります。</a:t>
            </a:r>
            <a:endParaRPr kumimoji="0"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14" name="Google Shape;114;p13"/>
          <p:cNvSpPr txBox="1"/>
          <p:nvPr/>
        </p:nvSpPr>
        <p:spPr>
          <a:xfrm>
            <a:off x="445000" y="459350"/>
            <a:ext cx="5481900" cy="2974833"/>
          </a:xfrm>
          <a:prstGeom prst="rect">
            <a:avLst/>
          </a:prstGeom>
          <a:noFill/>
          <a:ln w="63500" cap="flat" cmpd="sng">
            <a:solidFill>
              <a:srgbClr val="2791A6"/>
            </a:solidFill>
            <a:prstDash val="solid"/>
            <a:round/>
            <a:headEnd type="none" w="sm" len="sm"/>
            <a:tailEnd type="none" w="sm" len="sm"/>
          </a:ln>
        </p:spPr>
        <p:txBody>
          <a:bodyPr spcFirstLastPara="1" wrap="square" lIns="0" tIns="118725" rIns="0" bIns="0" anchor="t" anchorCtr="0">
            <a:spAutoFit/>
          </a:bodyPr>
          <a:lstStyle/>
          <a:p>
            <a:pPr marL="0" marR="635"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 </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の主要なツール</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0014" lvl="0" indent="0" algn="just" defTabSz="914400" rtl="0" eaLnBrk="1" fontAlgn="auto" latinLnBrk="0" hangingPunct="1">
              <a:lnSpc>
                <a:spcPct val="121100"/>
              </a:lnSpc>
              <a:spcBef>
                <a:spcPts val="66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あなたの探究（インクワイアリー）を進めるために、次の</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3</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つのツールがあります。これらを使うことで、次のことを</a:t>
            </a: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体系的に明らかにできます。</a:t>
            </a:r>
            <a:endParaRPr kumimoji="0" lang="ja-JP" altLang="en-US" sz="14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93370" marR="120014" lvl="0" indent="-171450" algn="just" defTabSz="914400" rtl="0" eaLnBrk="1" fontAlgn="auto" latinLnBrk="0" hangingPunct="1">
              <a:lnSpc>
                <a:spcPct val="121100"/>
              </a:lnSpc>
              <a:spcBef>
                <a:spcPts val="665"/>
              </a:spcBef>
              <a:spcAft>
                <a:spcPts val="0"/>
              </a:spcAft>
              <a:buClr>
                <a:srgbClr val="000000"/>
              </a:buClr>
              <a:buSzTx/>
              <a:buFont typeface="Arial" panose="020B0604020202020204" pitchFamily="34" charset="0"/>
              <a:buChar char="•"/>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生徒たちの対話や、あなた自身の実践が現在どのようなものか</a:t>
            </a:r>
            <a:endParaRPr kumimoji="0" lang="en-US" altLang="ja-JP"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93370" marR="120014" lvl="0" indent="-171450" algn="just" defTabSz="914400" rtl="0" eaLnBrk="1" fontAlgn="auto" latinLnBrk="0" hangingPunct="1">
              <a:lnSpc>
                <a:spcPct val="121100"/>
              </a:lnSpc>
              <a:spcBef>
                <a:spcPts val="665"/>
              </a:spcBef>
              <a:spcAft>
                <a:spcPts val="0"/>
              </a:spcAft>
              <a:buClr>
                <a:srgbClr val="000000"/>
              </a:buClr>
              <a:buSzTx/>
              <a:buFont typeface="Arial" panose="020B0604020202020204" pitchFamily="34" charset="0"/>
              <a:buChar char="•"/>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それを出発点として、どのように探究を発展させていけるか</a:t>
            </a:r>
            <a:endParaRPr kumimoji="0" lang="en-US" altLang="ja-JP"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93370" marR="120014" lvl="0" indent="-171450" algn="just" defTabSz="914400" rtl="0" eaLnBrk="1" fontAlgn="auto" latinLnBrk="0" hangingPunct="1">
              <a:lnSpc>
                <a:spcPct val="121100"/>
              </a:lnSpc>
              <a:spcBef>
                <a:spcPts val="665"/>
              </a:spcBef>
              <a:spcAft>
                <a:spcPts val="0"/>
              </a:spcAft>
              <a:buClr>
                <a:srgbClr val="000000"/>
              </a:buClr>
              <a:buSzTx/>
              <a:buFont typeface="Arial" panose="020B0604020202020204" pitchFamily="34" charset="0"/>
              <a:buChar char="•"/>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あなたの教育対話を発展させるための</a:t>
            </a:r>
            <a:r>
              <a:rPr kumimoji="0" lang="ja-JP" altLang="en-US" sz="12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対話コーディングスキーム</a:t>
            </a:r>
            <a:endParaRPr kumimoji="0" sz="14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0014" lvl="0" indent="0" algn="just" defTabSz="914400" rtl="0" eaLnBrk="1" fontAlgn="auto" latinLnBrk="0" hangingPunct="1">
              <a:lnSpc>
                <a:spcPct val="121100"/>
              </a:lnSpc>
              <a:spcBef>
                <a:spcPts val="665"/>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では、これらのツールの使用方法について解説しています。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0013" lvl="0" indent="0" algn="just" defTabSz="914400" rtl="0" eaLnBrk="1" fontAlgn="auto" latinLnBrk="0" hangingPunct="1">
              <a:lnSpc>
                <a:spcPct val="121100"/>
              </a:lnSpc>
              <a:spcBef>
                <a:spcPts val="66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SECTION2-5</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には、あなたの教育対話に役立つさまざまな授業観察ツールとヒントが紹介されています。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0014" lvl="0" indent="0" algn="just" defTabSz="914400" rtl="0" eaLnBrk="1" fontAlgn="auto" latinLnBrk="0" hangingPunct="1">
              <a:lnSpc>
                <a:spcPct val="121100"/>
              </a:lnSpc>
              <a:spcBef>
                <a:spcPts val="66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115" name="Google Shape;115;p13"/>
          <p:cNvPicPr preferRelativeResize="0"/>
          <p:nvPr/>
        </p:nvPicPr>
        <p:blipFill rotWithShape="1">
          <a:blip r:embed="rId3">
            <a:alphaModFix/>
          </a:blip>
          <a:srcRect/>
          <a:stretch/>
        </p:blipFill>
        <p:spPr>
          <a:xfrm>
            <a:off x="6858507" y="712470"/>
            <a:ext cx="3006344" cy="1996694"/>
          </a:xfrm>
          <a:prstGeom prst="rect">
            <a:avLst/>
          </a:prstGeom>
          <a:noFill/>
          <a:ln>
            <a:noFill/>
          </a:ln>
        </p:spPr>
      </p:pic>
      <p:sp>
        <p:nvSpPr>
          <p:cNvPr id="116" name="Google Shape;116;p13"/>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a:ln>
                  <a:noFill/>
                </a:ln>
                <a:solidFill>
                  <a:srgbClr val="000000"/>
                </a:solidFill>
                <a:effectLst/>
                <a:uLnTx/>
                <a:uFillTx/>
                <a:latin typeface="Calibri"/>
                <a:cs typeface="Calibri"/>
                <a:sym typeface="Calibri"/>
              </a:rPr>
              <a:t>2</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grpSp>
        <p:nvGrpSpPr>
          <p:cNvPr id="117" name="Google Shape;117;p13"/>
          <p:cNvGrpSpPr/>
          <p:nvPr/>
        </p:nvGrpSpPr>
        <p:grpSpPr>
          <a:xfrm>
            <a:off x="714717" y="3973090"/>
            <a:ext cx="4631983" cy="3130410"/>
            <a:chOff x="314425" y="2200"/>
            <a:chExt cx="4631983" cy="3130410"/>
          </a:xfrm>
        </p:grpSpPr>
        <p:sp>
          <p:nvSpPr>
            <p:cNvPr id="118" name="Google Shape;118;p13"/>
            <p:cNvSpPr/>
            <p:nvPr/>
          </p:nvSpPr>
          <p:spPr>
            <a:xfrm>
              <a:off x="314425" y="2200"/>
              <a:ext cx="2697187" cy="939547"/>
            </a:xfrm>
            <a:prstGeom prst="chevron">
              <a:avLst>
                <a:gd name="adj" fmla="val 50000"/>
              </a:avLst>
            </a:prstGeom>
            <a:solidFill>
              <a:srgbClr val="009999">
                <a:alpha val="40000"/>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19" name="Google Shape;119;p13"/>
            <p:cNvSpPr txBox="1"/>
            <p:nvPr/>
          </p:nvSpPr>
          <p:spPr>
            <a:xfrm>
              <a:off x="784199" y="2200"/>
              <a:ext cx="1757640" cy="939547"/>
            </a:xfrm>
            <a:prstGeom prst="rect">
              <a:avLst/>
            </a:prstGeom>
            <a:noFill/>
            <a:ln>
              <a:noFill/>
            </a:ln>
          </p:spPr>
          <p:txBody>
            <a:bodyPr spcFirstLastPara="1" wrap="square" lIns="20300" tIns="10150" rIns="0" bIns="101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ツール</a:t>
              </a:r>
              <a:r>
                <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defTabSz="914400" rtl="0" eaLnBrk="1" fontAlgn="auto" latinLnBrk="0" hangingPunct="1">
                <a:lnSpc>
                  <a:spcPct val="90000"/>
                </a:lnSpc>
                <a:spcBef>
                  <a:spcPts val="56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自己診断</a:t>
              </a:r>
              <a:r>
                <a:rPr kumimoji="0" lang="ja-JP" altLang="en-US" sz="16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グリッド</a:t>
              </a:r>
              <a:endParaRPr kumimoji="0" sz="16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0" name="Google Shape;120;p13"/>
            <p:cNvSpPr/>
            <p:nvPr/>
          </p:nvSpPr>
          <p:spPr>
            <a:xfrm>
              <a:off x="2652294" y="13151"/>
              <a:ext cx="2294114" cy="917645"/>
            </a:xfrm>
            <a:prstGeom prst="chevron">
              <a:avLst>
                <a:gd name="adj" fmla="val 50000"/>
              </a:avLst>
            </a:prstGeom>
            <a:solidFill>
              <a:srgbClr val="009999">
                <a:alpha val="4705"/>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1" name="Google Shape;121;p13"/>
            <p:cNvSpPr txBox="1"/>
            <p:nvPr/>
          </p:nvSpPr>
          <p:spPr>
            <a:xfrm>
              <a:off x="3111117" y="13151"/>
              <a:ext cx="1376469" cy="917645"/>
            </a:xfrm>
            <a:prstGeom prst="rect">
              <a:avLst/>
            </a:prstGeom>
            <a:noFill/>
            <a:ln>
              <a:noFill/>
            </a:ln>
          </p:spPr>
          <p:txBody>
            <a:bodyPr spcFirstLastPara="1" wrap="square" lIns="15225" tIns="7600" rIns="0" bIns="7600" anchor="ctr" anchorCtr="0">
              <a:noAutofit/>
            </a:bodyPr>
            <a:lstStyle/>
            <a:p>
              <a:pPr marL="0" marR="0" lvl="0" indent="0" algn="just" defTabSz="914400" rtl="0" eaLnBrk="1" fontAlgn="auto" latinLnBrk="0" hangingPunct="1">
                <a:lnSpc>
                  <a:spcPct val="9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あなたの今の実践を体系的に振り返り、</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を始めましょう</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2" name="Google Shape;122;p13"/>
            <p:cNvSpPr/>
            <p:nvPr/>
          </p:nvSpPr>
          <p:spPr>
            <a:xfrm>
              <a:off x="314425" y="1096531"/>
              <a:ext cx="2697187" cy="939547"/>
            </a:xfrm>
            <a:prstGeom prst="chevron">
              <a:avLst>
                <a:gd name="adj" fmla="val 50000"/>
              </a:avLst>
            </a:prstGeom>
            <a:solidFill>
              <a:srgbClr val="009999">
                <a:alpha val="40000"/>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3" name="Google Shape;123;p13"/>
            <p:cNvSpPr txBox="1"/>
            <p:nvPr/>
          </p:nvSpPr>
          <p:spPr>
            <a:xfrm>
              <a:off x="755408" y="1096531"/>
              <a:ext cx="1868095" cy="939547"/>
            </a:xfrm>
            <a:prstGeom prst="rect">
              <a:avLst/>
            </a:prstGeom>
            <a:noFill/>
            <a:ln>
              <a:noFill/>
            </a:ln>
          </p:spPr>
          <p:txBody>
            <a:bodyPr spcFirstLastPara="1" wrap="square" lIns="20300" tIns="10150" rIns="0" bIns="101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ツール</a:t>
              </a:r>
              <a:r>
                <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defTabSz="914400" rtl="0" eaLnBrk="1" fontAlgn="auto" latinLnBrk="0" hangingPunct="1">
                <a:lnSpc>
                  <a:spcPct val="90000"/>
                </a:lnSpc>
                <a:spcBef>
                  <a:spcPts val="56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学級探究のための省察サイクル</a:t>
              </a:r>
              <a:endParaRPr kumimoji="0" sz="16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4" name="Google Shape;124;p13"/>
            <p:cNvSpPr/>
            <p:nvPr/>
          </p:nvSpPr>
          <p:spPr>
            <a:xfrm>
              <a:off x="2652294" y="1107482"/>
              <a:ext cx="2294114" cy="917645"/>
            </a:xfrm>
            <a:prstGeom prst="chevron">
              <a:avLst>
                <a:gd name="adj" fmla="val 50000"/>
              </a:avLst>
            </a:prstGeom>
            <a:solidFill>
              <a:srgbClr val="009999">
                <a:alpha val="4705"/>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5" name="Google Shape;125;p13"/>
            <p:cNvSpPr txBox="1"/>
            <p:nvPr/>
          </p:nvSpPr>
          <p:spPr>
            <a:xfrm>
              <a:off x="3111117" y="1107482"/>
              <a:ext cx="1376469" cy="917645"/>
            </a:xfrm>
            <a:prstGeom prst="rect">
              <a:avLst/>
            </a:prstGeom>
            <a:noFill/>
            <a:ln>
              <a:noFill/>
            </a:ln>
          </p:spPr>
          <p:txBody>
            <a:bodyPr spcFirstLastPara="1" wrap="square" lIns="15225" tIns="7600" rIns="0" bIns="7600" anchor="ctr" anchorCtr="0">
              <a:noAutofit/>
            </a:bodyPr>
            <a:lstStyle/>
            <a:p>
              <a:pPr marL="0" marR="0" lvl="0" indent="0" algn="just" defTabSz="914400" rtl="0" eaLnBrk="1" fontAlgn="auto" latinLnBrk="0" hangingPunct="1">
                <a:lnSpc>
                  <a:spcPct val="9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段階的な省察サイクルを用いて自分の実践を変容させ、その過程を記録に残しましょう</a:t>
              </a:r>
              <a:r>
                <a:rPr kumimoji="0" lang="ja-JP" altLang="en-US" sz="1200" b="0" i="0" u="none" strike="noStrike" kern="0" cap="none" spc="0" normalizeH="0" baseline="0" noProof="0" dirty="0">
                  <a:ln>
                    <a:noFill/>
                  </a:ln>
                  <a:solidFill>
                    <a:srgbClr val="FF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200" b="0" i="0" u="none" strike="noStrike" kern="0" cap="none" spc="0" normalizeH="0" baseline="0" noProof="0" dirty="0">
                <a:ln>
                  <a:noFill/>
                </a:ln>
                <a:solidFill>
                  <a:srgbClr val="FF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6" name="Google Shape;126;p13"/>
            <p:cNvSpPr/>
            <p:nvPr/>
          </p:nvSpPr>
          <p:spPr>
            <a:xfrm>
              <a:off x="314425" y="2190862"/>
              <a:ext cx="2697187" cy="939547"/>
            </a:xfrm>
            <a:prstGeom prst="chevron">
              <a:avLst>
                <a:gd name="adj" fmla="val 50000"/>
              </a:avLst>
            </a:prstGeom>
            <a:solidFill>
              <a:srgbClr val="009999">
                <a:alpha val="40000"/>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7" name="Google Shape;127;p13"/>
            <p:cNvSpPr txBox="1"/>
            <p:nvPr/>
          </p:nvSpPr>
          <p:spPr>
            <a:xfrm>
              <a:off x="784199" y="2190862"/>
              <a:ext cx="1839304" cy="939547"/>
            </a:xfrm>
            <a:prstGeom prst="rect">
              <a:avLst/>
            </a:prstGeom>
            <a:noFill/>
            <a:ln>
              <a:noFill/>
            </a:ln>
          </p:spPr>
          <p:txBody>
            <a:bodyPr spcFirstLastPara="1" wrap="square" lIns="20300" tIns="10150" rIns="0" bIns="101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ツール</a:t>
              </a:r>
              <a:r>
                <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3</a:t>
              </a:r>
              <a:r>
                <a:rPr kumimoji="0" lang="ja-JP" altLang="en-US" sz="16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defTabSz="914400" rtl="0" eaLnBrk="1" fontAlgn="auto" latinLnBrk="0" hangingPunct="1">
                <a:lnSpc>
                  <a:spcPct val="90000"/>
                </a:lnSpc>
                <a:spcBef>
                  <a:spcPts val="560"/>
                </a:spcBef>
                <a:spcAft>
                  <a:spcPts val="0"/>
                </a:spcAft>
                <a:buClr>
                  <a:srgbClr val="000000"/>
                </a:buClr>
                <a:buSzPts val="1600"/>
                <a:buFont typeface="Arial"/>
                <a:buNone/>
                <a:tabLst/>
                <a:defRPr/>
              </a:pPr>
              <a:r>
                <a:rPr kumimoji="0" lang="ja-JP" altLang="en-US" sz="16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主要な対話の特徴を特定するためのコーディングスキーム</a:t>
              </a:r>
              <a:endParaRPr kumimoji="0" sz="16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8" name="Google Shape;128;p13"/>
            <p:cNvSpPr/>
            <p:nvPr/>
          </p:nvSpPr>
          <p:spPr>
            <a:xfrm>
              <a:off x="2571731" y="2214965"/>
              <a:ext cx="2294114" cy="917645"/>
            </a:xfrm>
            <a:prstGeom prst="chevron">
              <a:avLst>
                <a:gd name="adj" fmla="val 50000"/>
              </a:avLst>
            </a:prstGeom>
            <a:solidFill>
              <a:srgbClr val="009999">
                <a:alpha val="4705"/>
              </a:srgbClr>
            </a:solidFill>
            <a:ln w="25400" cap="flat" cmpd="sng">
              <a:solidFill>
                <a:srgbClr val="00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9" name="Google Shape;129;p13"/>
            <p:cNvSpPr txBox="1"/>
            <p:nvPr/>
          </p:nvSpPr>
          <p:spPr>
            <a:xfrm>
              <a:off x="3030554" y="2214965"/>
              <a:ext cx="1376469" cy="917645"/>
            </a:xfrm>
            <a:prstGeom prst="rect">
              <a:avLst/>
            </a:prstGeom>
            <a:noFill/>
            <a:ln>
              <a:noFill/>
            </a:ln>
          </p:spPr>
          <p:txBody>
            <a:bodyPr spcFirstLastPara="1" wrap="square" lIns="15225" tIns="7600" rIns="0" bIns="7600" anchor="ctr" anchorCtr="0">
              <a:noAutofit/>
            </a:bodyPr>
            <a:lstStyle/>
            <a:p>
              <a:pPr marL="0" marR="0" lvl="0" indent="0" algn="just" defTabSz="914400" rtl="0" eaLnBrk="1" fontAlgn="auto" latinLnBrk="0" hangingPunct="1">
                <a:lnSpc>
                  <a:spcPct val="9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教室での質の</a:t>
              </a: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高い対話の瞬間と、</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これらを生み出す条件を特定します。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133"/>
        <p:cNvGrpSpPr/>
        <p:nvPr/>
      </p:nvGrpSpPr>
      <p:grpSpPr>
        <a:xfrm>
          <a:off x="0" y="0"/>
          <a:ext cx="0" cy="0"/>
          <a:chOff x="0" y="0"/>
          <a:chExt cx="0" cy="0"/>
        </a:xfrm>
      </p:grpSpPr>
      <p:sp>
        <p:nvSpPr>
          <p:cNvPr id="134" name="Google Shape;134;p14"/>
          <p:cNvSpPr txBox="1"/>
          <p:nvPr/>
        </p:nvSpPr>
        <p:spPr>
          <a:xfrm>
            <a:off x="353555" y="119695"/>
            <a:ext cx="10023964" cy="1406149"/>
          </a:xfrm>
          <a:prstGeom prst="rect">
            <a:avLst/>
          </a:prstGeom>
          <a:noFill/>
          <a:ln w="63500" cap="flat" cmpd="sng">
            <a:solidFill>
              <a:srgbClr val="2791A6"/>
            </a:solidFill>
            <a:prstDash val="solid"/>
            <a:round/>
            <a:headEnd type="none" w="sm" len="sm"/>
            <a:tailEnd type="none" w="sm" len="sm"/>
          </a:ln>
        </p:spPr>
        <p:txBody>
          <a:bodyPr spcFirstLastPara="1" wrap="square" lIns="0" tIns="116200" rIns="0" bIns="0" anchor="t" anchorCtr="0">
            <a:spAutoFit/>
          </a:bodyPr>
          <a:lstStyle/>
          <a:p>
            <a:pPr marL="181419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4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省察的な対</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話の探究サイクル </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1285" lvl="0" indent="0" algn="l" defTabSz="914400" rtl="0" eaLnBrk="1" fontAlgn="auto" latinLnBrk="0" hangingPunct="1">
              <a:lnSpc>
                <a:spcPct val="120800"/>
              </a:lnSpc>
              <a:spcBef>
                <a:spcPts val="67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対話の探究サイクル は</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の中心となるものです。 ユーザーガイドの各セクションは、対話の探究サイクルの段階を遂行するのに役立ち、教育対話の実践に役立つ情報を提供します。</a:t>
            </a: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21285" lvl="0" indent="0" algn="l" defTabSz="914400" rtl="0" eaLnBrk="1" fontAlgn="auto" latinLnBrk="0" hangingPunct="1">
              <a:lnSpc>
                <a:spcPct val="120800"/>
              </a:lnSpc>
              <a:spcBef>
                <a:spcPts val="670"/>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探究を進める中で、状況を観察しながら自分のアプローチを洗練させる過程で、サイクルを何度も繰り返すことがあるでしょう。対話の探究サイクルは、省察と改善を重ねながら進化していくプロセスです。また、新たな探究課題（問い）を設定し、新しいサイクルを改めて行うことを決めてもいいでしょう。</a:t>
            </a:r>
            <a:endParaRPr kumimoji="0"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8" name="TextBox 2">
            <a:extLst>
              <a:ext uri="{FF2B5EF4-FFF2-40B4-BE49-F238E27FC236}">
                <a16:creationId xmlns:a16="http://schemas.microsoft.com/office/drawing/2014/main" id="{AF324F77-A082-E49F-E594-B58E009A8D75}"/>
              </a:ext>
            </a:extLst>
          </p:cNvPr>
          <p:cNvSpPr txBox="1"/>
          <p:nvPr/>
        </p:nvSpPr>
        <p:spPr>
          <a:xfrm>
            <a:off x="215124"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sym typeface="Arial"/>
                <a:hlinkClick r:id="rId3"/>
              </a:rPr>
              <a:t>https://www.camtree.org</a:t>
            </a:r>
            <a:endParaRPr kumimoji="0" lang="en-US" sz="1400" b="1" i="0" u="none" strike="noStrike" kern="1200" cap="none" spc="0" normalizeH="0" baseline="0" noProof="0">
              <a:ln>
                <a:noFill/>
              </a:ln>
              <a:solidFill>
                <a:srgbClr val="FFFFFF"/>
              </a:solidFill>
              <a:effectLst/>
              <a:uLnTx/>
              <a:uFillTx/>
              <a:latin typeface="Arial"/>
              <a:ea typeface="+mn-ea"/>
              <a:cs typeface="+mn-cs"/>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sym typeface="Arial"/>
                <a:hlinkClick r:id="rId4"/>
              </a:rPr>
              <a:t>https://library.camtree.org</a:t>
            </a:r>
            <a:endParaRPr kumimoji="0" lang="en-US" sz="1400" b="1"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59" name="object 3"/>
          <p:cNvSpPr/>
          <p:nvPr/>
        </p:nvSpPr>
        <p:spPr>
          <a:xfrm>
            <a:off x="7542443" y="5957689"/>
            <a:ext cx="510534" cy="510538"/>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135;p14"/>
          <p:cNvSpPr txBox="1"/>
          <p:nvPr/>
        </p:nvSpPr>
        <p:spPr>
          <a:xfrm>
            <a:off x="8175923" y="5925896"/>
            <a:ext cx="2201596" cy="683831"/>
          </a:xfrm>
          <a:prstGeom prst="rect">
            <a:avLst/>
          </a:prstGeom>
          <a:noFill/>
          <a:ln>
            <a:noFill/>
          </a:ln>
        </p:spPr>
        <p:txBody>
          <a:bodyPr spcFirstLastPara="1" wrap="square" lIns="0" tIns="13325" rIns="0" bIns="0" anchor="t" anchorCtr="0">
            <a:spAutoFit/>
          </a:bodyPr>
          <a:lstStyle/>
          <a:p>
            <a:pPr marL="12700" marR="5080" lvl="0" indent="15240" algn="l" defTabSz="914400" rtl="0" eaLnBrk="1" fontAlgn="auto" latinLnBrk="0" hangingPunct="1">
              <a:lnSpc>
                <a:spcPct val="121100"/>
              </a:lnSpc>
              <a:spcBef>
                <a:spcPts val="0"/>
              </a:spcBef>
              <a:spcAft>
                <a:spcPts val="0"/>
              </a:spcAft>
              <a:buClr>
                <a:srgbClr val="000000"/>
              </a:buClr>
              <a:buSzTx/>
              <a:buFont typeface="Arial"/>
              <a:buNone/>
              <a:tabLst/>
              <a:defRPr/>
            </a:pPr>
            <a:r>
              <a:rPr kumimoji="0" lang="en-US" altLang="ja-JP"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6"/>
              </a:rPr>
              <a:t>Video 7: </a:t>
            </a:r>
            <a:r>
              <a:rPr kumimoji="0" lang="ja-JP" altLang="en-US"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6"/>
              </a:rPr>
              <a:t>対話の探究サイクル</a:t>
            </a:r>
            <a:r>
              <a:rPr kumimoji="0" lang="ja-JP" altLang="en-US" sz="1200" b="1" i="0" u="none"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6"/>
              </a:rPr>
              <a:t> </a:t>
            </a:r>
            <a:r>
              <a:rPr kumimoji="0" lang="ja-JP" altLang="en-US"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6"/>
              </a:rPr>
              <a:t> </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対話の探究サイクルを遂行する方法について、詳しく説明しています。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nvGrpSpPr>
          <p:cNvPr id="5" name="グループ化 4">
            <a:extLst>
              <a:ext uri="{FF2B5EF4-FFF2-40B4-BE49-F238E27FC236}">
                <a16:creationId xmlns:a16="http://schemas.microsoft.com/office/drawing/2014/main" id="{2DF2BEF9-29CC-288F-8C7A-28593D0C1579}"/>
              </a:ext>
            </a:extLst>
          </p:cNvPr>
          <p:cNvGrpSpPr/>
          <p:nvPr/>
        </p:nvGrpSpPr>
        <p:grpSpPr>
          <a:xfrm>
            <a:off x="2064969" y="1691794"/>
            <a:ext cx="6563461" cy="5597511"/>
            <a:chOff x="2083806" y="1525844"/>
            <a:chExt cx="6563461" cy="5597511"/>
          </a:xfrm>
        </p:grpSpPr>
        <p:cxnSp>
          <p:nvCxnSpPr>
            <p:cNvPr id="32" name="Straight Arrow Connector 16">
              <a:extLst>
                <a:ext uri="{FF2B5EF4-FFF2-40B4-BE49-F238E27FC236}">
                  <a16:creationId xmlns:a16="http://schemas.microsoft.com/office/drawing/2014/main" id="{964C349C-761C-9E3B-930D-C60F6CCB81FD}"/>
                </a:ext>
              </a:extLst>
            </p:cNvPr>
            <p:cNvCxnSpPr>
              <a:cxnSpLocks/>
            </p:cNvCxnSpPr>
            <p:nvPr/>
          </p:nvCxnSpPr>
          <p:spPr>
            <a:xfrm flipH="1" flipV="1">
              <a:off x="7384059" y="3366150"/>
              <a:ext cx="207951" cy="21050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 name="グループ化 3">
              <a:extLst>
                <a:ext uri="{FF2B5EF4-FFF2-40B4-BE49-F238E27FC236}">
                  <a16:creationId xmlns:a16="http://schemas.microsoft.com/office/drawing/2014/main" id="{0AC607E6-4016-F160-94FF-C039461E8973}"/>
                </a:ext>
              </a:extLst>
            </p:cNvPr>
            <p:cNvGrpSpPr/>
            <p:nvPr/>
          </p:nvGrpSpPr>
          <p:grpSpPr>
            <a:xfrm>
              <a:off x="2083806" y="1525844"/>
              <a:ext cx="6563461" cy="5597511"/>
              <a:chOff x="2176985" y="1513745"/>
              <a:chExt cx="6563461" cy="5597511"/>
            </a:xfrm>
          </p:grpSpPr>
          <p:sp>
            <p:nvSpPr>
              <p:cNvPr id="64" name="TextBox 27">
                <a:extLst>
                  <a:ext uri="{FF2B5EF4-FFF2-40B4-BE49-F238E27FC236}">
                    <a16:creationId xmlns:a16="http://schemas.microsoft.com/office/drawing/2014/main" id="{E6564927-B2E8-4426-02AB-DCF8F27E93B6}"/>
                  </a:ext>
                </a:extLst>
              </p:cNvPr>
              <p:cNvSpPr txBox="1"/>
              <p:nvPr/>
            </p:nvSpPr>
            <p:spPr>
              <a:xfrm>
                <a:off x="2840182" y="4849681"/>
                <a:ext cx="902214" cy="459781"/>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改善計画</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65" name="TextBox 29">
                <a:extLst>
                  <a:ext uri="{FF2B5EF4-FFF2-40B4-BE49-F238E27FC236}">
                    <a16:creationId xmlns:a16="http://schemas.microsoft.com/office/drawing/2014/main" id="{FC77B356-9F45-11C9-EC10-9D76ABC8FA50}"/>
                  </a:ext>
                </a:extLst>
              </p:cNvPr>
              <p:cNvSpPr txBox="1"/>
              <p:nvPr/>
            </p:nvSpPr>
            <p:spPr>
              <a:xfrm>
                <a:off x="5365537" y="5704513"/>
                <a:ext cx="1180574" cy="946919"/>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データ分析と解釈</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67" name="TextBox 33">
                <a:extLst>
                  <a:ext uri="{FF2B5EF4-FFF2-40B4-BE49-F238E27FC236}">
                    <a16:creationId xmlns:a16="http://schemas.microsoft.com/office/drawing/2014/main" id="{06779BE2-E164-E75A-E58F-47F1B5D22661}"/>
                  </a:ext>
                </a:extLst>
              </p:cNvPr>
              <p:cNvSpPr txBox="1">
                <a:spLocks/>
              </p:cNvSpPr>
              <p:nvPr/>
            </p:nvSpPr>
            <p:spPr>
              <a:xfrm>
                <a:off x="4508500" y="2269188"/>
                <a:ext cx="1085769" cy="776923"/>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興味関心と目的</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68" name="TextBox 35">
                <a:extLst>
                  <a:ext uri="{FF2B5EF4-FFF2-40B4-BE49-F238E27FC236}">
                    <a16:creationId xmlns:a16="http://schemas.microsoft.com/office/drawing/2014/main" id="{82AB649F-E2F4-BA89-68CB-5E30FC9ABA26}"/>
                  </a:ext>
                </a:extLst>
              </p:cNvPr>
              <p:cNvSpPr txBox="1"/>
              <p:nvPr/>
            </p:nvSpPr>
            <p:spPr>
              <a:xfrm>
                <a:off x="3728487" y="5953050"/>
                <a:ext cx="1019018" cy="740938"/>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結果の解釈</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69" name="TextBox 37">
                <a:extLst>
                  <a:ext uri="{FF2B5EF4-FFF2-40B4-BE49-F238E27FC236}">
                    <a16:creationId xmlns:a16="http://schemas.microsoft.com/office/drawing/2014/main" id="{13063F68-7F48-1169-B940-91A2C86FF4B1}"/>
                  </a:ext>
                </a:extLst>
              </p:cNvPr>
              <p:cNvSpPr txBox="1"/>
              <p:nvPr/>
            </p:nvSpPr>
            <p:spPr>
              <a:xfrm>
                <a:off x="6371820" y="4474169"/>
                <a:ext cx="1110085" cy="847494"/>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探究計画と方法</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nvGrpSpPr>
              <p:cNvPr id="3" name="グループ化 2">
                <a:extLst>
                  <a:ext uri="{FF2B5EF4-FFF2-40B4-BE49-F238E27FC236}">
                    <a16:creationId xmlns:a16="http://schemas.microsoft.com/office/drawing/2014/main" id="{3541B49B-EF7C-0434-24EF-1F5641F8F2FD}"/>
                  </a:ext>
                </a:extLst>
              </p:cNvPr>
              <p:cNvGrpSpPr/>
              <p:nvPr/>
            </p:nvGrpSpPr>
            <p:grpSpPr>
              <a:xfrm>
                <a:off x="2176985" y="1513745"/>
                <a:ext cx="6563461" cy="5597511"/>
                <a:chOff x="2150955" y="1479923"/>
                <a:chExt cx="6563461" cy="5597511"/>
              </a:xfrm>
            </p:grpSpPr>
            <p:grpSp>
              <p:nvGrpSpPr>
                <p:cNvPr id="12" name="Group 2">
                  <a:extLst>
                    <a:ext uri="{FF2B5EF4-FFF2-40B4-BE49-F238E27FC236}">
                      <a16:creationId xmlns:a16="http://schemas.microsoft.com/office/drawing/2014/main" id="{08EAF712-4B96-AC6E-1D77-4CD93AB297E6}"/>
                    </a:ext>
                  </a:extLst>
                </p:cNvPr>
                <p:cNvGrpSpPr/>
                <p:nvPr/>
              </p:nvGrpSpPr>
              <p:grpSpPr>
                <a:xfrm>
                  <a:off x="2751443" y="1752263"/>
                  <a:ext cx="4682921" cy="4744537"/>
                  <a:chOff x="2753539" y="1768261"/>
                  <a:chExt cx="4682921" cy="4744537"/>
                </a:xfrm>
              </p:grpSpPr>
              <p:pic>
                <p:nvPicPr>
                  <p:cNvPr id="13" name="Graphic 59">
                    <a:extLst>
                      <a:ext uri="{FF2B5EF4-FFF2-40B4-BE49-F238E27FC236}">
                        <a16:creationId xmlns:a16="http://schemas.microsoft.com/office/drawing/2014/main" id="{C4EC2C02-741B-6CFE-AF34-3083E22299D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041914" y="2466972"/>
                    <a:ext cx="1038058" cy="1038058"/>
                  </a:xfrm>
                  <a:prstGeom prst="rect">
                    <a:avLst/>
                  </a:prstGeom>
                </p:spPr>
              </p:pic>
              <p:pic>
                <p:nvPicPr>
                  <p:cNvPr id="15" name="Graphic 61">
                    <a:extLst>
                      <a:ext uri="{FF2B5EF4-FFF2-40B4-BE49-F238E27FC236}">
                        <a16:creationId xmlns:a16="http://schemas.microsoft.com/office/drawing/2014/main" id="{7F437B0C-D503-DF22-2843-0EA642E852C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53539" y="4076751"/>
                    <a:ext cx="1038084" cy="1038084"/>
                  </a:xfrm>
                  <a:prstGeom prst="rect">
                    <a:avLst/>
                  </a:prstGeom>
                </p:spPr>
              </p:pic>
              <p:pic>
                <p:nvPicPr>
                  <p:cNvPr id="17" name="Graphic 63">
                    <a:extLst>
                      <a:ext uri="{FF2B5EF4-FFF2-40B4-BE49-F238E27FC236}">
                        <a16:creationId xmlns:a16="http://schemas.microsoft.com/office/drawing/2014/main" id="{B455D4C0-DAF6-2FF2-BADF-9E2CE29816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431286" y="5474740"/>
                    <a:ext cx="1038058" cy="1038058"/>
                  </a:xfrm>
                  <a:prstGeom prst="rect">
                    <a:avLst/>
                  </a:prstGeom>
                </p:spPr>
              </p:pic>
              <p:pic>
                <p:nvPicPr>
                  <p:cNvPr id="19" name="Graphic 65">
                    <a:extLst>
                      <a:ext uri="{FF2B5EF4-FFF2-40B4-BE49-F238E27FC236}">
                        <a16:creationId xmlns:a16="http://schemas.microsoft.com/office/drawing/2014/main" id="{D0210E8F-C7B9-9083-8702-03C20402196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90425" y="2480062"/>
                    <a:ext cx="1038084" cy="1038084"/>
                  </a:xfrm>
                  <a:prstGeom prst="rect">
                    <a:avLst/>
                  </a:prstGeom>
                </p:spPr>
              </p:pic>
              <p:pic>
                <p:nvPicPr>
                  <p:cNvPr id="21" name="Graphic 67">
                    <a:extLst>
                      <a:ext uri="{FF2B5EF4-FFF2-40B4-BE49-F238E27FC236}">
                        <a16:creationId xmlns:a16="http://schemas.microsoft.com/office/drawing/2014/main" id="{79D09681-A9A5-3237-77B4-518477FA177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590090" y="1768261"/>
                    <a:ext cx="1038084" cy="1038084"/>
                  </a:xfrm>
                  <a:prstGeom prst="rect">
                    <a:avLst/>
                  </a:prstGeom>
                </p:spPr>
              </p:pic>
              <p:pic>
                <p:nvPicPr>
                  <p:cNvPr id="23" name="Graphic 69">
                    <a:extLst>
                      <a:ext uri="{FF2B5EF4-FFF2-40B4-BE49-F238E27FC236}">
                        <a16:creationId xmlns:a16="http://schemas.microsoft.com/office/drawing/2014/main" id="{42F152FE-1049-359A-E5E8-FE8AC448A4C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719804" y="5452780"/>
                    <a:ext cx="1038084" cy="1038084"/>
                  </a:xfrm>
                  <a:prstGeom prst="rect">
                    <a:avLst/>
                  </a:prstGeom>
                </p:spPr>
              </p:pic>
              <p:pic>
                <p:nvPicPr>
                  <p:cNvPr id="25" name="Graphic 71">
                    <a:extLst>
                      <a:ext uri="{FF2B5EF4-FFF2-40B4-BE49-F238E27FC236}">
                        <a16:creationId xmlns:a16="http://schemas.microsoft.com/office/drawing/2014/main" id="{57931487-5D76-C76B-FEB0-9D5A7C3AD8E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398376" y="4076751"/>
                    <a:ext cx="1038084" cy="1038084"/>
                  </a:xfrm>
                  <a:prstGeom prst="rect">
                    <a:avLst/>
                  </a:prstGeom>
                </p:spPr>
              </p:pic>
              <p:pic>
                <p:nvPicPr>
                  <p:cNvPr id="27" name="Graphic 73">
                    <a:extLst>
                      <a:ext uri="{FF2B5EF4-FFF2-40B4-BE49-F238E27FC236}">
                        <a16:creationId xmlns:a16="http://schemas.microsoft.com/office/drawing/2014/main" id="{9F359F58-3182-019B-28CC-68CAA8891988}"/>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096420" y="3343111"/>
                    <a:ext cx="2041604" cy="2041604"/>
                  </a:xfrm>
                  <a:prstGeom prst="rect">
                    <a:avLst/>
                  </a:prstGeom>
                </p:spPr>
              </p:pic>
            </p:grpSp>
            <p:sp>
              <p:nvSpPr>
                <p:cNvPr id="30" name="Oval 41">
                  <a:extLst>
                    <a:ext uri="{FF2B5EF4-FFF2-40B4-BE49-F238E27FC236}">
                      <a16:creationId xmlns:a16="http://schemas.microsoft.com/office/drawing/2014/main" id="{A2E92E49-1663-BCF5-3F0E-3CE6E1E4CC6C}"/>
                    </a:ext>
                  </a:extLst>
                </p:cNvPr>
                <p:cNvSpPr/>
                <p:nvPr/>
              </p:nvSpPr>
              <p:spPr>
                <a:xfrm>
                  <a:off x="7331658" y="3556649"/>
                  <a:ext cx="1382758"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FFFFFF"/>
                      </a:solidFill>
                      <a:effectLst/>
                      <a:uLnTx/>
                      <a:uFillTx/>
                      <a:latin typeface="UD デジタル 教科書体 NP-B"/>
                      <a:ea typeface="UD デジタル 教科書体 NP-B"/>
                      <a:cs typeface="+mn-cs"/>
                      <a:sym typeface="Arial"/>
                    </a:rPr>
                    <a:t>コーディングスキーム</a:t>
                  </a:r>
                  <a:endParaRPr kumimoji="0" lang="en-GB" sz="1200" b="0" i="0" u="none" strike="noStrike" kern="0" cap="none" spc="0" normalizeH="0" baseline="0" noProof="0">
                    <a:ln>
                      <a:noFill/>
                    </a:ln>
                    <a:solidFill>
                      <a:srgbClr val="FFFFFF"/>
                    </a:solidFill>
                    <a:effectLst/>
                    <a:uLnTx/>
                    <a:uFillTx/>
                    <a:latin typeface="UD デジタル 教科書体 NP-B"/>
                    <a:ea typeface="UD デジタル 教科書体 NP-B"/>
                    <a:cs typeface="Calibri"/>
                  </a:endParaRPr>
                </a:p>
              </p:txBody>
            </p:sp>
            <p:cxnSp>
              <p:nvCxnSpPr>
                <p:cNvPr id="31" name="Straight Arrow Connector 16">
                  <a:extLst>
                    <a:ext uri="{FF2B5EF4-FFF2-40B4-BE49-F238E27FC236}">
                      <a16:creationId xmlns:a16="http://schemas.microsoft.com/office/drawing/2014/main" id="{964C349C-761C-9E3B-930D-C60F6CCB81FD}"/>
                    </a:ext>
                  </a:extLst>
                </p:cNvPr>
                <p:cNvCxnSpPr>
                  <a:cxnSpLocks/>
                </p:cNvCxnSpPr>
                <p:nvPr/>
              </p:nvCxnSpPr>
              <p:spPr>
                <a:xfrm flipH="1">
                  <a:off x="7436460" y="3981724"/>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16">
                  <a:extLst>
                    <a:ext uri="{FF2B5EF4-FFF2-40B4-BE49-F238E27FC236}">
                      <a16:creationId xmlns:a16="http://schemas.microsoft.com/office/drawing/2014/main" id="{964C349C-761C-9E3B-930D-C60F6CCB81FD}"/>
                    </a:ext>
                  </a:extLst>
                </p:cNvPr>
                <p:cNvCxnSpPr>
                  <a:cxnSpLocks/>
                </p:cNvCxnSpPr>
                <p:nvPr/>
              </p:nvCxnSpPr>
              <p:spPr>
                <a:xfrm flipV="1">
                  <a:off x="3491994" y="6555491"/>
                  <a:ext cx="239201" cy="16513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16">
                  <a:extLst>
                    <a:ext uri="{FF2B5EF4-FFF2-40B4-BE49-F238E27FC236}">
                      <a16:creationId xmlns:a16="http://schemas.microsoft.com/office/drawing/2014/main" id="{964C349C-761C-9E3B-930D-C60F6CCB81FD}"/>
                    </a:ext>
                  </a:extLst>
                </p:cNvPr>
                <p:cNvCxnSpPr>
                  <a:cxnSpLocks/>
                </p:cNvCxnSpPr>
                <p:nvPr/>
              </p:nvCxnSpPr>
              <p:spPr>
                <a:xfrm>
                  <a:off x="3029087" y="2406153"/>
                  <a:ext cx="187636" cy="143602"/>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16">
                  <a:extLst>
                    <a:ext uri="{FF2B5EF4-FFF2-40B4-BE49-F238E27FC236}">
                      <a16:creationId xmlns:a16="http://schemas.microsoft.com/office/drawing/2014/main" id="{964C349C-761C-9E3B-930D-C60F6CCB81FD}"/>
                    </a:ext>
                  </a:extLst>
                </p:cNvPr>
                <p:cNvCxnSpPr>
                  <a:cxnSpLocks/>
                </p:cNvCxnSpPr>
                <p:nvPr/>
              </p:nvCxnSpPr>
              <p:spPr>
                <a:xfrm>
                  <a:off x="4369431" y="1912297"/>
                  <a:ext cx="250147" cy="5117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Oval 10">
                  <a:extLst>
                    <a:ext uri="{FF2B5EF4-FFF2-40B4-BE49-F238E27FC236}">
                      <a16:creationId xmlns:a16="http://schemas.microsoft.com/office/drawing/2014/main" id="{6C361175-EDA8-61D5-B867-322BC37A24B5}"/>
                    </a:ext>
                  </a:extLst>
                </p:cNvPr>
                <p:cNvSpPr/>
                <p:nvPr/>
              </p:nvSpPr>
              <p:spPr>
                <a:xfrm>
                  <a:off x="4449264" y="4014432"/>
                  <a:ext cx="1383011"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FFFFFF"/>
                      </a:solidFill>
                      <a:effectLst/>
                      <a:uLnTx/>
                      <a:uFillTx/>
                      <a:latin typeface="UD デジタル 教科書体 NP-B"/>
                      <a:ea typeface="UD デジタル 教科書体 NP-B"/>
                      <a:cs typeface="+mn-cs"/>
                      <a:sym typeface="Arial"/>
                    </a:rPr>
                    <a:t>必要に応じて繰り返す</a:t>
                  </a:r>
                  <a:endParaRPr kumimoji="0" lang="en-GB" sz="1200" b="0" i="0" u="none" strike="noStrike" kern="0" cap="none" spc="0" normalizeH="0" baseline="0" noProof="0">
                    <a:ln>
                      <a:noFill/>
                    </a:ln>
                    <a:solidFill>
                      <a:srgbClr val="FFFFFF"/>
                    </a:solidFill>
                    <a:effectLst/>
                    <a:uLnTx/>
                    <a:uFillTx/>
                    <a:latin typeface="UD デジタル 教科書体 NP-B"/>
                    <a:ea typeface="UD デジタル 教科書体 NP-B"/>
                    <a:cs typeface="+mn-cs"/>
                  </a:endParaRPr>
                </a:p>
              </p:txBody>
            </p:sp>
            <p:sp>
              <p:nvSpPr>
                <p:cNvPr id="63" name="TextBox 25">
                  <a:extLst>
                    <a:ext uri="{FF2B5EF4-FFF2-40B4-BE49-F238E27FC236}">
                      <a16:creationId xmlns:a16="http://schemas.microsoft.com/office/drawing/2014/main" id="{BCCA9C28-B6FD-6901-0AC9-EECAD7F042CA}"/>
                    </a:ext>
                  </a:extLst>
                </p:cNvPr>
                <p:cNvSpPr txBox="1"/>
                <p:nvPr/>
              </p:nvSpPr>
              <p:spPr>
                <a:xfrm>
                  <a:off x="2971028" y="2717244"/>
                  <a:ext cx="1180573" cy="984948"/>
                </a:xfrm>
                <a:prstGeom prst="rect">
                  <a:avLst/>
                </a:prstGeom>
                <a:noFill/>
              </p:spPr>
              <p:txBody>
                <a:bodyPr wrap="squar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レビューと振り返り</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66" name="TextBox 31">
                  <a:extLst>
                    <a:ext uri="{FF2B5EF4-FFF2-40B4-BE49-F238E27FC236}">
                      <a16:creationId xmlns:a16="http://schemas.microsoft.com/office/drawing/2014/main" id="{1975ABFA-6557-D126-2B1F-95416AFF497A}"/>
                    </a:ext>
                  </a:extLst>
                </p:cNvPr>
                <p:cNvSpPr txBox="1"/>
                <p:nvPr/>
              </p:nvSpPr>
              <p:spPr>
                <a:xfrm>
                  <a:off x="6113828" y="2684198"/>
                  <a:ext cx="1217830" cy="1038084"/>
                </a:xfrm>
                <a:prstGeom prst="rect">
                  <a:avLst/>
                </a:prstGeom>
                <a:noFill/>
              </p:spPr>
              <p:txBody>
                <a:bodyPr wrap="none" rtlCol="0">
                  <a:prstTxWarp prst="textArchDown">
                    <a:avLst>
                      <a:gd name="adj" fmla="val 1812844"/>
                    </a:avLst>
                  </a:prstTxWarp>
                  <a:spAutoFit/>
                </a:bodyPr>
                <a:lstStyle/>
                <a:p>
                  <a:pPr lvl="0" algn="ctr">
                    <a:buClr>
                      <a:srgbClr val="000000"/>
                    </a:buClr>
                    <a:defRPr/>
                  </a:pPr>
                  <a:r>
                    <a:rPr lang="ja-JP" altLang="en-US" sz="5200" kern="0"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rPr>
                    <a:t>焦</a:t>
                  </a: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点化</a:t>
                  </a:r>
                  <a:r>
                    <a:rPr kumimoji="0" lang="ja-JP" altLang="en-US" sz="52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rPr>
                    <a:t>と探究課題</a:t>
                  </a:r>
                  <a:endParaRPr kumimoji="0" lang="en-US" sz="52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Oval 15">
                  <a:extLst>
                    <a:ext uri="{FF2B5EF4-FFF2-40B4-BE49-F238E27FC236}">
                      <a16:creationId xmlns:a16="http://schemas.microsoft.com/office/drawing/2014/main" id="{848021FF-0DEE-167C-0F0D-F20A29B54CD4}"/>
                    </a:ext>
                  </a:extLst>
                </p:cNvPr>
                <p:cNvSpPr/>
                <p:nvPr/>
              </p:nvSpPr>
              <p:spPr>
                <a:xfrm>
                  <a:off x="2150955" y="2045075"/>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FFFFFF"/>
                      </a:solidFill>
                      <a:effectLst/>
                      <a:uLnTx/>
                      <a:uFillTx/>
                      <a:latin typeface="UD デジタル 教科書体 NP-B"/>
                      <a:ea typeface="UD デジタル 教科書体 NP-B"/>
                      <a:cs typeface="+mn-cs"/>
                      <a:sym typeface="Arial"/>
                    </a:rPr>
                    <a:t>他者との共有</a:t>
                  </a:r>
                  <a:endParaRPr kumimoji="0" lang="en-GB" sz="1200" b="0" i="0" u="none" strike="noStrike" kern="0" cap="none" spc="0" normalizeH="0" baseline="0" noProof="0" dirty="0">
                    <a:ln>
                      <a:noFill/>
                    </a:ln>
                    <a:solidFill>
                      <a:srgbClr val="FFFFFF"/>
                    </a:solidFill>
                    <a:effectLst/>
                    <a:uLnTx/>
                    <a:uFillTx/>
                    <a:latin typeface="UD デジタル 教科書体 NP-B"/>
                    <a:ea typeface="UD デジタル 教科書体 NP-B"/>
                    <a:cs typeface="+mn-cs"/>
                    <a:sym typeface="Arial"/>
                  </a:endParaRPr>
                </a:p>
              </p:txBody>
            </p:sp>
            <p:sp>
              <p:nvSpPr>
                <p:cNvPr id="72" name="Oval 17">
                  <a:extLst>
                    <a:ext uri="{FF2B5EF4-FFF2-40B4-BE49-F238E27FC236}">
                      <a16:creationId xmlns:a16="http://schemas.microsoft.com/office/drawing/2014/main" id="{5A105E9A-842E-F75E-D5C7-395ECA64A6E3}"/>
                    </a:ext>
                  </a:extLst>
                </p:cNvPr>
                <p:cNvSpPr/>
                <p:nvPr/>
              </p:nvSpPr>
              <p:spPr>
                <a:xfrm>
                  <a:off x="2688640" y="6582180"/>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a:ln>
                        <a:noFill/>
                      </a:ln>
                      <a:solidFill>
                        <a:srgbClr val="FFFFFF"/>
                      </a:solidFill>
                      <a:effectLst/>
                      <a:uLnTx/>
                      <a:uFillTx/>
                      <a:latin typeface="UD デジタル 教科書体 NP-B"/>
                      <a:ea typeface="UD デジタル 教科書体 NP-B"/>
                      <a:cs typeface="+mn-cs"/>
                      <a:sym typeface="Arial"/>
                    </a:rPr>
                    <a:t>他者との共有</a:t>
                  </a:r>
                  <a:endParaRPr kumimoji="0" lang="en-GB" sz="1100" b="0" i="0" u="none" strike="noStrike" kern="0" cap="none" spc="0" normalizeH="0" baseline="0" noProof="0">
                    <a:ln>
                      <a:noFill/>
                    </a:ln>
                    <a:solidFill>
                      <a:srgbClr val="FFFFFF"/>
                    </a:solidFill>
                    <a:effectLst/>
                    <a:uLnTx/>
                    <a:uFillTx/>
                    <a:latin typeface="UD デジタル 教科書体 NP-B"/>
                    <a:ea typeface="UD デジタル 教科書体 NP-B"/>
                    <a:cs typeface="+mn-cs"/>
                    <a:sym typeface="Arial"/>
                  </a:endParaRPr>
                </a:p>
              </p:txBody>
            </p:sp>
            <p:sp>
              <p:nvSpPr>
                <p:cNvPr id="73" name="Oval 40">
                  <a:extLst>
                    <a:ext uri="{FF2B5EF4-FFF2-40B4-BE49-F238E27FC236}">
                      <a16:creationId xmlns:a16="http://schemas.microsoft.com/office/drawing/2014/main" id="{D44B4592-09A9-362C-BD7B-4FFEC9DADBDE}"/>
                    </a:ext>
                  </a:extLst>
                </p:cNvPr>
                <p:cNvSpPr/>
                <p:nvPr/>
              </p:nvSpPr>
              <p:spPr>
                <a:xfrm>
                  <a:off x="3701701" y="1479923"/>
                  <a:ext cx="747584"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FFFFFF"/>
                      </a:solidFill>
                      <a:effectLst/>
                      <a:uLnTx/>
                      <a:uFillTx/>
                      <a:latin typeface="UD デジタル 教科書体 NP-B" panose="02020700000000000000" pitchFamily="18" charset="-128"/>
                      <a:ea typeface="UD デジタル 教科書体 NP-B" panose="02020700000000000000" pitchFamily="18" charset="-128"/>
                      <a:cs typeface="+mn-cs"/>
                      <a:sym typeface="Arial"/>
                    </a:rPr>
                    <a:t>自己診断</a:t>
                  </a:r>
                  <a:endParaRPr kumimoji="0" lang="en-GB" sz="1200" b="0" i="0" u="none" strike="noStrike" kern="0" cap="none" spc="0" normalizeH="0" baseline="0" noProof="0" dirty="0">
                    <a:ln>
                      <a:noFill/>
                    </a:ln>
                    <a:solidFill>
                      <a:srgbClr val="FFFFFF"/>
                    </a:solidFill>
                    <a:effectLst/>
                    <a:uLnTx/>
                    <a:uFillTx/>
                    <a:latin typeface="UD デジタル 教科書体 NP-B" panose="02020700000000000000" pitchFamily="18" charset="-128"/>
                    <a:ea typeface="UD デジタル 教科書体 NP-B" panose="02020700000000000000" pitchFamily="18" charset="-128"/>
                    <a:cs typeface="+mn-cs"/>
                    <a:sym typeface="Arial"/>
                  </a:endParaRPr>
                </a:p>
              </p:txBody>
            </p:sp>
          </p:grpSp>
        </p:grpSp>
      </p:grpSp>
      <p:sp>
        <p:nvSpPr>
          <p:cNvPr id="2" name="スライド番号プレースホルダー 1">
            <a:extLst>
              <a:ext uri="{FF2B5EF4-FFF2-40B4-BE49-F238E27FC236}">
                <a16:creationId xmlns:a16="http://schemas.microsoft.com/office/drawing/2014/main" id="{79523354-613B-2D40-315B-9FE50D760178}"/>
              </a:ext>
            </a:extLst>
          </p:cNvPr>
          <p:cNvSpPr>
            <a:spLocks noGrp="1"/>
          </p:cNvSpPr>
          <p:nvPr>
            <p:ph type="sldNum" idx="12"/>
          </p:nvPr>
        </p:nvSpPr>
        <p:spPr>
          <a:xfrm>
            <a:off x="10130028" y="7254037"/>
            <a:ext cx="217170" cy="161583"/>
          </a:xfrm>
        </p:spPr>
        <p:txBody>
          <a:bodyPr/>
          <a:lstStyle/>
          <a:p>
            <a:pPr marL="38100" marR="0" lvl="0" indent="0" algn="l" defTabSz="914400" rtl="0" eaLnBrk="1" fontAlgn="auto" latinLnBrk="0" hangingPunct="1">
              <a:lnSpc>
                <a:spcPct val="105499"/>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cs typeface="Calibri"/>
                <a:sym typeface="Calibri"/>
              </a:rPr>
              <a:t>3</a:t>
            </a:r>
          </a:p>
        </p:txBody>
      </p:sp>
    </p:spTree>
    <p:extLst>
      <p:ext uri="{BB962C8B-B14F-4D97-AF65-F5344CB8AC3E}">
        <p14:creationId xmlns:p14="http://schemas.microsoft.com/office/powerpoint/2010/main" val="3286281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142"/>
        <p:cNvGrpSpPr/>
        <p:nvPr/>
      </p:nvGrpSpPr>
      <p:grpSpPr>
        <a:xfrm>
          <a:off x="0" y="0"/>
          <a:ext cx="0" cy="0"/>
          <a:chOff x="0" y="0"/>
          <a:chExt cx="0" cy="0"/>
        </a:xfrm>
      </p:grpSpPr>
      <p:sp>
        <p:nvSpPr>
          <p:cNvPr id="143" name="Google Shape;143;p15"/>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a:ln>
                  <a:noFill/>
                </a:ln>
                <a:solidFill>
                  <a:srgbClr val="000000"/>
                </a:solidFill>
                <a:effectLst/>
                <a:uLnTx/>
                <a:uFillTx/>
                <a:latin typeface="Calibri"/>
                <a:cs typeface="Calibri"/>
                <a:sym typeface="Calibri"/>
              </a:rPr>
              <a:t>4</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sp>
        <p:nvSpPr>
          <p:cNvPr id="144" name="Google Shape;144;p15"/>
          <p:cNvSpPr txBox="1"/>
          <p:nvPr/>
        </p:nvSpPr>
        <p:spPr>
          <a:xfrm>
            <a:off x="363499" y="528795"/>
            <a:ext cx="3881100" cy="953723"/>
          </a:xfrm>
          <a:prstGeom prst="rect">
            <a:avLst/>
          </a:prstGeom>
          <a:noFill/>
          <a:ln w="41275" cap="flat" cmpd="sng">
            <a:solidFill>
              <a:srgbClr val="2791A6"/>
            </a:solidFill>
            <a:prstDash val="solid"/>
            <a:round/>
            <a:headEnd type="none" w="sm" len="sm"/>
            <a:tailEnd type="none" w="sm" len="sm"/>
          </a:ln>
        </p:spPr>
        <p:txBody>
          <a:bodyPr spcFirstLastPara="1" wrap="square" lIns="0" tIns="117475" rIns="0" bIns="0" anchor="t" anchorCtr="0">
            <a:spAutoFit/>
          </a:bodyPr>
          <a:lstStyle/>
          <a:p>
            <a:pPr marL="271463"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教師が教育対話を実践するための探究事例</a:t>
            </a:r>
            <a:endPar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20000"/>
              </a:lnSpc>
              <a:spcBef>
                <a:spcPts val="800"/>
              </a:spcBef>
              <a:spcAft>
                <a:spcPts val="0"/>
              </a:spcAft>
              <a:buClr>
                <a:srgbClr val="000000"/>
              </a:buClr>
              <a:buSzTx/>
              <a:buFont typeface="Arial"/>
              <a:buNone/>
              <a:tabLst/>
              <a:defRPr/>
            </a:pPr>
            <a:r>
              <a:rPr kumimoji="0" lang="en-US" altLang="ja-JP"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を使用した教師たちの教育対話の探究事例を紹介します。 </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45" name="Google Shape;145;p15"/>
          <p:cNvSpPr txBox="1"/>
          <p:nvPr/>
        </p:nvSpPr>
        <p:spPr>
          <a:xfrm>
            <a:off x="500443" y="1811033"/>
            <a:ext cx="3627057" cy="5246992"/>
          </a:xfrm>
          <a:prstGeom prst="rect">
            <a:avLst/>
          </a:prstGeom>
          <a:solidFill>
            <a:srgbClr val="E6CCE6"/>
          </a:solidFill>
          <a:ln w="19050" cap="flat" cmpd="sng">
            <a:solidFill>
              <a:srgbClr val="000000"/>
            </a:solidFill>
            <a:prstDash val="solid"/>
            <a:round/>
            <a:headEnd type="none" w="sm" len="sm"/>
            <a:tailEnd type="none" w="sm" len="sm"/>
          </a:ln>
        </p:spPr>
        <p:txBody>
          <a:bodyPr spcFirstLastPara="1" wrap="square" lIns="0" tIns="15225" rIns="0" bIns="0" anchor="t" anchorCtr="0">
            <a:spAutoFit/>
          </a:bodyPr>
          <a:lstStyle/>
          <a:p>
            <a:pPr marL="0" marR="974725" lvl="0" indent="0" algn="ctr" defTabSz="914400" rtl="0" eaLnBrk="1" fontAlgn="auto" latinLnBrk="0" hangingPunct="1">
              <a:lnSpc>
                <a:spcPct val="206000"/>
              </a:lnSpc>
              <a:spcBef>
                <a:spcPts val="0"/>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ゲイリーの探究</a:t>
            </a:r>
            <a:r>
              <a:rPr kumimoji="0" lang="en-US" altLang="ja-JP"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974725" lvl="0" indent="0" algn="ctr" defTabSz="914400" rtl="0" eaLnBrk="1" fontAlgn="auto" latinLnBrk="0" hangingPunct="1">
              <a:lnSpc>
                <a:spcPct val="206000"/>
              </a:lnSpc>
              <a:spcBef>
                <a:spcPts val="120"/>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ロールプレイでの対話の構築</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0330" marR="115570" lvl="0" indent="0" algn="l" defTabSz="914400" rtl="0" eaLnBrk="1" fontAlgn="auto" latinLnBrk="0" hangingPunct="1">
              <a:lnSpc>
                <a:spcPct val="121300"/>
              </a:lnSpc>
              <a:spcBef>
                <a:spcPts val="37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私は</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4〜5</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歳の幼児たちの担任です。ロールプレイエリアでの活動は、常に</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Early Years Foundation Stage </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EYFS</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）開発と関連しているため、</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EYFS</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教室の重要な部分です。 自己診断ツールを使ったとき、授業は自由に流れているので、幼児たちがそのロールプレイエリアをどのように使っているか、特に幼児たちがお互いのやりとりにどのように応答しているかを正確に知る必要があることに気づきました。 </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0330" marR="115570" lvl="0" indent="0" algn="l" defTabSz="914400" rtl="0" eaLnBrk="1" fontAlgn="auto" latinLnBrk="0" hangingPunct="1">
              <a:lnSpc>
                <a:spcPct val="121300"/>
              </a:lnSpc>
              <a:spcBef>
                <a:spcPts val="37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私は、ロールプレイエリアで遊んでいる幼児たちを観察して、幼児たちがお互いのアイデアをどのように構築して、お互いの対話の基盤としているかを確認することにしました。 ライブコードのためにテンプレート</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2C</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と</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2D</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を使用して、一部の幼児たちは他の幼児たちとの会話を通して、創造的な表現を発達させ、新しいアイデアを遊びに取り入れていることを発見しました。 しかし、他の幼児たちのほとんどは一人で遊んでいて、他の幼児たちの話を聞いたり反応したりしませんでした。 </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0330" marR="115570" lvl="0" indent="0" algn="l" defTabSz="914400" rtl="0" eaLnBrk="1" fontAlgn="auto" latinLnBrk="0" hangingPunct="1">
              <a:lnSpc>
                <a:spcPct val="121300"/>
              </a:lnSpc>
              <a:spcBef>
                <a:spcPts val="37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この後、幼児たちにロールプレイエリアで、ペアで遊びたいかどうか聞いて、遊び方のアイデアを共有することにしました。 幼児たちはお互いの考えに興奮した場合のみ、反応することがわかりましたが、いつもの数人の友だちよりも幅広い遊び相手の輪に気づきました。 これは、彼らがさまざまな異なるアイデアを聞いていたことを意味していました。</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46" name="Google Shape;146;p15"/>
          <p:cNvSpPr txBox="1"/>
          <p:nvPr/>
        </p:nvSpPr>
        <p:spPr>
          <a:xfrm>
            <a:off x="4543044" y="926598"/>
            <a:ext cx="5832856" cy="2440022"/>
          </a:xfrm>
          <a:prstGeom prst="rect">
            <a:avLst/>
          </a:prstGeom>
          <a:solidFill>
            <a:srgbClr val="E6B8B8"/>
          </a:solidFill>
          <a:ln w="19050" cap="flat" cmpd="sng">
            <a:solidFill>
              <a:srgbClr val="000000"/>
            </a:solidFill>
            <a:prstDash val="solid"/>
            <a:round/>
            <a:headEnd type="none" w="sm" len="sm"/>
            <a:tailEnd type="none" w="sm" len="sm"/>
          </a:ln>
        </p:spPr>
        <p:txBody>
          <a:bodyPr spcFirstLastPara="1" wrap="square" lIns="0" tIns="14600" rIns="0" bIns="0" anchor="t" anchorCtr="0">
            <a:spAutoFit/>
          </a:bodyPr>
          <a:lstStyle/>
          <a:p>
            <a:pPr marL="1684020" marR="1677670" lvl="0" indent="701039" algn="just" defTabSz="914400" rtl="0" eaLnBrk="1" fontAlgn="auto" latinLnBrk="0" hangingPunct="1">
              <a:lnSpc>
                <a:spcPct val="206000"/>
              </a:lnSpc>
              <a:spcBef>
                <a:spcPts val="0"/>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キランの探究</a:t>
            </a:r>
            <a:r>
              <a:rPr kumimoji="0" lang="en-US" altLang="ja-JP"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endParaRPr kumimoji="0"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682750" marR="1677670" lvl="0" indent="-158750" algn="just" defTabSz="914400" rtl="0" eaLnBrk="1" fontAlgn="auto" latinLnBrk="0" hangingPunct="1">
              <a:lnSpc>
                <a:spcPct val="206000"/>
              </a:lnSpc>
              <a:spcBef>
                <a:spcPts val="114"/>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歴史の授業でお互いの考えを問いただす</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89535" lvl="0" indent="0" algn="just" defTabSz="914400" rtl="0" eaLnBrk="1" fontAlgn="auto" latinLnBrk="0" hangingPunct="1">
              <a:lnSpc>
                <a:spcPct val="121100"/>
              </a:lnSpc>
              <a:spcBef>
                <a:spcPts val="38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私は（</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11〜16</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の生徒たちの）中等学校の歴史科の教師で、自己診断ツールを使用して、生徒が資料について、お互いの考えを問いただす方法を理解しているかどうか、考えてみました。そこで、生徒がペアで資料を見ているときに、お互いの考えをどれくらい問いただすことができるかを観察することにしました。それだけでなく、資料の中には、意図的に誤解を招くものもあるため、お互いの考えを問いただすことがいかに重要であるかを、生徒自身に認識してもらいたいと思いました。</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89535" lvl="0" indent="0" algn="just" defTabSz="914400" rtl="0" eaLnBrk="1" fontAlgn="auto" latinLnBrk="0" hangingPunct="1">
              <a:lnSpc>
                <a:spcPct val="121100"/>
              </a:lnSpc>
              <a:spcBef>
                <a:spcPts val="380"/>
              </a:spcBef>
              <a:spcAft>
                <a:spcPts val="0"/>
              </a:spcAft>
              <a:buClr>
                <a:srgbClr val="000000"/>
              </a:buClr>
              <a:buSzTx/>
              <a:buFont typeface="Arial"/>
              <a:buNone/>
              <a:tabLst/>
              <a:defRPr/>
            </a:pPr>
            <a:r>
              <a:rPr kumimoji="0" lang="ja-JP" altLang="en-US" sz="10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ペアで活動している生徒それぞれが</a:t>
            </a:r>
            <a:r>
              <a:rPr kumimoji="0" lang="en-US" altLang="ja-JP" sz="10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10</a:t>
            </a:r>
            <a:r>
              <a:rPr kumimoji="0" lang="ja-JP" altLang="en-US" sz="10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分間に何回質問や異議を唱えたかを、他の生徒に集計してもらいました。そ</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後、集計した生徒たちに、自分たちの観察結果を学級内にフィードバックしてもらいました。その結果、お互いの考えや資料について問いただすために、とても充実した学級討論が行われ、生徒たちは自分たちの学習を振り返るとともに、歴史における資料の活用についてより深く理解することができました。</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47" name="Google Shape;147;p15"/>
          <p:cNvSpPr txBox="1"/>
          <p:nvPr/>
        </p:nvSpPr>
        <p:spPr>
          <a:xfrm>
            <a:off x="4618101" y="4102585"/>
            <a:ext cx="5570855" cy="2879240"/>
          </a:xfrm>
          <a:prstGeom prst="rect">
            <a:avLst/>
          </a:prstGeom>
          <a:solidFill>
            <a:srgbClr val="B8CDE4"/>
          </a:solidFill>
          <a:ln w="19050" cap="flat" cmpd="sng">
            <a:solidFill>
              <a:srgbClr val="000000"/>
            </a:solidFill>
            <a:prstDash val="solid"/>
            <a:round/>
            <a:headEnd type="none" w="sm" len="sm"/>
            <a:tailEnd type="none" w="sm" len="sm"/>
          </a:ln>
        </p:spPr>
        <p:txBody>
          <a:bodyPr spcFirstLastPara="1" wrap="square" lIns="0" tIns="99050" rIns="0" bIns="0" anchor="t" anchorCtr="0">
            <a:spAutoFit/>
          </a:bodyPr>
          <a:lstStyle/>
          <a:p>
            <a:pPr marL="63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リリーの探究</a:t>
            </a:r>
            <a:r>
              <a:rPr kumimoji="0" lang="en-US" altLang="ja-JP"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628775" marR="0" lvl="0" indent="0" algn="just" defTabSz="914400" rtl="0" eaLnBrk="1" fontAlgn="auto" latinLnBrk="0" hangingPunct="1">
              <a:lnSpc>
                <a:spcPct val="100000"/>
              </a:lnSpc>
              <a:spcBef>
                <a:spcPts val="865"/>
              </a:spcBef>
              <a:spcAft>
                <a:spcPts val="0"/>
              </a:spcAft>
              <a:buClr>
                <a:srgbClr val="000000"/>
              </a:buClr>
              <a:buSzTx/>
              <a:buFont typeface="Arial"/>
              <a:buNone/>
              <a:tabLst/>
              <a:defRPr/>
            </a:pPr>
            <a:r>
              <a:rPr kumimoji="0" lang="ja-JP" altLang="en-US" sz="10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科学の授業でグループ学習における推論の展開</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91440" lvl="0" indent="0" algn="just" defTabSz="914400" rtl="0" eaLnBrk="1" fontAlgn="auto" latinLnBrk="0" hangingPunct="1">
              <a:lnSpc>
                <a:spcPct val="121400"/>
              </a:lnSpc>
              <a:spcBef>
                <a:spcPts val="58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私は</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5</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年生（</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9</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10</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の担任ですが、自己診断ツールを使ってみて、教室で十分な推論が行われていないのではと心配になりました。特に理科でその傾向が強く、知識を応用して予測するなど、すべての子供が推論を実証しているわけではありませんでした。</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91440" lvl="0" indent="0" algn="just" defTabSz="914400" rtl="0" eaLnBrk="1" fontAlgn="auto" latinLnBrk="0" hangingPunct="1">
              <a:lnSpc>
                <a:spcPct val="121400"/>
              </a:lnSpc>
              <a:spcBef>
                <a:spcPts val="58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私は、</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コーディングスキームを用いて、ある単元の科学の授業において、子供たちのグループ学習でどれくらいの頻度で推論が行われたかを調べることにしました。私は、タイムサンプリングツール、テンプレート</a:t>
            </a:r>
            <a:r>
              <a:rPr kumimoji="0" lang="en-US" altLang="ja-JP"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2B</a:t>
            </a: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用いて、あるグループの行動観察を行い、推論の事例を記録しました。その結果、ある子供たちは頻繁に推論を行いましたが、他の子供たちは全く推論を行っていない（少なくとも口頭では行わない）ことがわかりました。</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91440" lvl="0" indent="0" algn="just" defTabSz="914400" rtl="0" eaLnBrk="1" fontAlgn="auto" latinLnBrk="0" hangingPunct="1">
              <a:lnSpc>
                <a:spcPct val="121400"/>
              </a:lnSpc>
              <a:spcBef>
                <a:spcPts val="58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このような観察から、私は、すべての子供たちにグループ内で推論を共有することを奨励し、その機会を与えられるように、グループ学習を構成する必要があることに気づきました。</a:t>
            </a: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01600" marR="91440" lvl="0" indent="0" algn="just" defTabSz="914400" rtl="0" eaLnBrk="1" fontAlgn="auto" latinLnBrk="0" hangingPunct="1">
              <a:lnSpc>
                <a:spcPct val="121400"/>
              </a:lnSpc>
              <a:spcBef>
                <a:spcPts val="585"/>
              </a:spcBef>
              <a:spcAft>
                <a:spcPts val="0"/>
              </a:spcAft>
              <a:buClr>
                <a:srgbClr val="000000"/>
              </a:buClr>
              <a:buSzTx/>
              <a:buFont typeface="Arial"/>
              <a:buNone/>
              <a:tabLst/>
              <a:defRPr/>
            </a:pPr>
            <a:endParaRPr kumimoji="0" sz="10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51"/>
        <p:cNvGrpSpPr/>
        <p:nvPr/>
      </p:nvGrpSpPr>
      <p:grpSpPr>
        <a:xfrm>
          <a:off x="0" y="0"/>
          <a:ext cx="0" cy="0"/>
          <a:chOff x="0" y="0"/>
          <a:chExt cx="0" cy="0"/>
        </a:xfrm>
      </p:grpSpPr>
      <p:sp>
        <p:nvSpPr>
          <p:cNvPr id="152" name="Google Shape;152;p16"/>
          <p:cNvSpPr/>
          <p:nvPr/>
        </p:nvSpPr>
        <p:spPr>
          <a:xfrm>
            <a:off x="446112" y="1358862"/>
            <a:ext cx="4799330" cy="5745480"/>
          </a:xfrm>
          <a:custGeom>
            <a:avLst/>
            <a:gdLst/>
            <a:ahLst/>
            <a:cxnLst/>
            <a:rect l="l" t="t" r="r" b="b"/>
            <a:pathLst>
              <a:path w="4799330" h="5745480" extrusionOk="0">
                <a:moveTo>
                  <a:pt x="0" y="5745353"/>
                </a:moveTo>
                <a:lnTo>
                  <a:pt x="4799076" y="5745353"/>
                </a:lnTo>
                <a:lnTo>
                  <a:pt x="4799076" y="0"/>
                </a:lnTo>
                <a:lnTo>
                  <a:pt x="0" y="0"/>
                </a:lnTo>
                <a:lnTo>
                  <a:pt x="0" y="5745353"/>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53" name="Google Shape;153;p16"/>
          <p:cNvSpPr txBox="1"/>
          <p:nvPr/>
        </p:nvSpPr>
        <p:spPr>
          <a:xfrm>
            <a:off x="554532" y="1462786"/>
            <a:ext cx="2247900" cy="226985"/>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教育対話とは何ですか？</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54" name="Google Shape;154;p16"/>
          <p:cNvSpPr txBox="1"/>
          <p:nvPr/>
        </p:nvSpPr>
        <p:spPr>
          <a:xfrm>
            <a:off x="554531" y="1952625"/>
            <a:ext cx="4639769" cy="3601755"/>
          </a:xfrm>
          <a:prstGeom prst="rect">
            <a:avLst/>
          </a:prstGeom>
          <a:noFill/>
          <a:ln>
            <a:noFill/>
          </a:ln>
        </p:spPr>
        <p:txBody>
          <a:bodyPr spcFirstLastPara="1" wrap="square" lIns="0" tIns="9525" rIns="0" bIns="0" anchor="t" anchorCtr="0">
            <a:spAutoFit/>
          </a:bodyPr>
          <a:lstStyle/>
          <a:p>
            <a:pPr marL="12700" marR="5080"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対話においては、参加者は互いの話を聞き合い、自分の考えを共有し、発言の理由を述べ、他者の意見と関わりながら学び合います。特に、異なる視点や根拠を探究し、それらを評価・比較することが重視されます。関連する質問や発言が話し手どうしでつながり合うことで、授業の中や、互いに関連する一連の授業を通して、知識が共同的に構築されていきます。</a:t>
            </a:r>
            <a:endPar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700" marR="5080"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　言葉によるやり取り（話）が中心ではありますが、対話は、身ぶり・表情・視線などの非言語的コミュニケーションや、視覚的・技術的な教材によって支えられることもあります。また、沈黙、身体の動き、教室でのルーティンや**雰囲気（エートス）**も、対話の重要な要素となり得ます。これらは、**このツールキットが主に焦点を当てている言葉による会話（</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spoken conversation</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）**を、枠づけたり支えたり（あるいは時に妨げたり）する要素となるのです。</a:t>
            </a:r>
            <a:endPar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700" marR="5080"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　多くの教育現場では、すでに対話的な特徴のいくつかが見られます。しかし、学びにとって実りある対話を持続させるには、時間がかかります。</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また、参加者が自分の意見を長々と述べたり、公の場で吟味されたりすることに慣れていない場合は特に、困難を伴うかもしれません。</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700" marR="5080" lvl="0" indent="0" algn="just" defTabSz="914400" rtl="0" eaLnBrk="1" fontAlgn="auto" latinLnBrk="0" hangingPunct="1">
              <a:lnSpc>
                <a:spcPct val="101699"/>
              </a:lnSpc>
              <a:spcBef>
                <a:spcPts val="7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55" name="Google Shape;155;p16"/>
          <p:cNvSpPr txBox="1"/>
          <p:nvPr/>
        </p:nvSpPr>
        <p:spPr>
          <a:xfrm>
            <a:off x="554532" y="5901944"/>
            <a:ext cx="3991610" cy="421909"/>
          </a:xfrm>
          <a:prstGeom prst="rect">
            <a:avLst/>
          </a:prstGeom>
          <a:noFill/>
          <a:ln>
            <a:noFill/>
          </a:ln>
        </p:spPr>
        <p:txBody>
          <a:bodyPr spcFirstLastPara="1" wrap="square" lIns="0" tIns="52050" rIns="0" bIns="0" anchor="t" anchorCtr="0">
            <a:spAutoFit/>
          </a:bodyPr>
          <a:lstStyle/>
          <a:p>
            <a:pPr marL="58229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3"/>
              </a:rPr>
              <a:t>Video 1: </a:t>
            </a:r>
            <a:r>
              <a:rPr kumimoji="0" lang="ja-JP" altLang="en-US"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3"/>
              </a:rPr>
              <a:t>教育対話とは何ですか？</a:t>
            </a:r>
            <a:endParaRPr kumimoji="0" lang="en-US" altLang="ja-JP"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58229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教育対話に関する詳細情報を提供します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57" name="Google Shape;157;p16"/>
          <p:cNvSpPr txBox="1"/>
          <p:nvPr/>
        </p:nvSpPr>
        <p:spPr>
          <a:xfrm>
            <a:off x="445907" y="432053"/>
            <a:ext cx="3499927" cy="305197"/>
          </a:xfrm>
          <a:prstGeom prst="rect">
            <a:avLst/>
          </a:prstGeom>
          <a:solidFill>
            <a:srgbClr val="D9F0F6"/>
          </a:solidFill>
          <a:ln>
            <a:noFill/>
          </a:ln>
        </p:spPr>
        <p:txBody>
          <a:bodyPr spcFirstLastPara="1" wrap="square" lIns="0" tIns="279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b.</a:t>
            </a:r>
            <a:r>
              <a:rPr kumimoji="0" lang="ja-JP" altLang="en-US"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教育対話とは何ですか？</a:t>
            </a: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58" name="Google Shape;158;p16"/>
          <p:cNvSpPr/>
          <p:nvPr/>
        </p:nvSpPr>
        <p:spPr>
          <a:xfrm>
            <a:off x="5458967" y="1344168"/>
            <a:ext cx="4770120" cy="5745480"/>
          </a:xfrm>
          <a:custGeom>
            <a:avLst/>
            <a:gdLst/>
            <a:ahLst/>
            <a:cxnLst/>
            <a:rect l="l" t="t" r="r" b="b"/>
            <a:pathLst>
              <a:path w="4770120" h="5745480" extrusionOk="0">
                <a:moveTo>
                  <a:pt x="0" y="5745480"/>
                </a:moveTo>
                <a:lnTo>
                  <a:pt x="4770120" y="5745480"/>
                </a:lnTo>
                <a:lnTo>
                  <a:pt x="4770120" y="0"/>
                </a:lnTo>
                <a:lnTo>
                  <a:pt x="0" y="0"/>
                </a:lnTo>
                <a:lnTo>
                  <a:pt x="0" y="5745480"/>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800" b="0" i="0" u="none" strike="noStrike" kern="0" cap="none" spc="0" normalizeH="0" baseline="0" noProof="0" dirty="0">
                <a:ln>
                  <a:noFill/>
                </a:ln>
                <a:solidFill>
                  <a:srgbClr val="000000"/>
                </a:solidFill>
                <a:effectLst/>
                <a:uLnTx/>
                <a:uFillTx/>
                <a:latin typeface="Arial"/>
                <a:ea typeface="Arial"/>
                <a:cs typeface="Arial"/>
                <a:sym typeface="Arial"/>
              </a:rPr>
              <a:t>ｋ</a:t>
            </a:r>
            <a:endParaRPr kumimoji="0"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9" name="Google Shape;159;p16"/>
          <p:cNvSpPr txBox="1"/>
          <p:nvPr/>
        </p:nvSpPr>
        <p:spPr>
          <a:xfrm>
            <a:off x="5569965" y="1447546"/>
            <a:ext cx="3689350" cy="226985"/>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対話と</a:t>
            </a:r>
            <a:r>
              <a:rPr kumimoji="0" lang="ja-JP" altLang="en-US" sz="1400" b="1"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話すことの違いは何ですか？</a:t>
            </a:r>
            <a:endParaRPr kumimoji="0" sz="14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60" name="Google Shape;160;p16"/>
          <p:cNvSpPr txBox="1"/>
          <p:nvPr/>
        </p:nvSpPr>
        <p:spPr>
          <a:xfrm>
            <a:off x="5569965" y="1819783"/>
            <a:ext cx="4547235" cy="3087897"/>
          </a:xfrm>
          <a:prstGeom prst="rect">
            <a:avLst/>
          </a:prstGeom>
          <a:noFill/>
          <a:ln>
            <a:noFill/>
          </a:ln>
        </p:spPr>
        <p:txBody>
          <a:bodyPr spcFirstLastPara="1" wrap="square" lIns="0" tIns="9525" rIns="0" bIns="0" anchor="t" anchorCtr="0">
            <a:spAutoFit/>
          </a:bodyPr>
          <a:lstStyle/>
          <a:p>
            <a:pPr marL="12700" marR="5080" lvl="0" indent="33020" algn="just" defTabSz="914400" rtl="0" eaLnBrk="1" fontAlgn="auto" latinLnBrk="0" hangingPunct="1">
              <a:lnSpc>
                <a:spcPct val="101699"/>
              </a:lnSpc>
              <a:spcBef>
                <a:spcPts val="0"/>
              </a:spcBef>
              <a:spcAft>
                <a:spcPts val="0"/>
              </a:spcAft>
              <a:buClr>
                <a:srgbClr val="000000"/>
              </a:buClr>
              <a:buSzTx/>
              <a:buFontTx/>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学習者と教師は、もちろん一日の中ではたくさんの</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話をします。この話には、指示を出したり、学習者同士でおしゃべりしたり、情報を共有したりと、さまざまな目的があります。しかし</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、これらは、私たちが意味する教育対話ではありません。学習場面で学習者どうしが話していても、教育対話をしているとは限りません。</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のリソースを使用した先生の例を見てみましょう。</a:t>
            </a:r>
            <a:endPar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700" marR="5080" lvl="0" indent="33020" algn="just" defTabSz="914400" rtl="0" eaLnBrk="1" fontAlgn="auto" latinLnBrk="0" hangingPunct="1">
              <a:lnSpc>
                <a:spcPct val="101699"/>
              </a:lnSpc>
              <a:spcBef>
                <a:spcPts val="0"/>
              </a:spcBef>
              <a:spcAft>
                <a:spcPts val="0"/>
              </a:spcAft>
              <a:buClr>
                <a:srgbClr val="000000"/>
              </a:buClr>
              <a:buSzTx/>
              <a:buFont typeface="Arial"/>
              <a:buNone/>
              <a:tabLst/>
              <a:defRPr/>
            </a:pPr>
            <a:endParaRPr kumimoji="0" 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0"/>
              </a:spcBef>
              <a:spcAft>
                <a:spcPts val="0"/>
              </a:spcAft>
              <a:buClr>
                <a:srgbClr val="000000"/>
              </a:buClr>
              <a:buSzTx/>
              <a:buFont typeface="Arial"/>
              <a:buNone/>
              <a:tabLst/>
              <a:defRPr/>
            </a:pPr>
            <a:endParaRPr kumimoji="0" 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7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7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7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7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33020" algn="just" defTabSz="914400" rtl="0" eaLnBrk="1" fontAlgn="auto" latinLnBrk="0" hangingPunct="1">
              <a:lnSpc>
                <a:spcPct val="101699"/>
              </a:lnSpc>
              <a:spcBef>
                <a:spcPts val="7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子供たち同士は話しているものの、お互いに関わり合ったり、話を聞いたりしていないため、対話に参加できておらず、彼らの話は学習の一部になっていませんでした。</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161" name="Google Shape;161;p16"/>
          <p:cNvSpPr txBox="1"/>
          <p:nvPr/>
        </p:nvSpPr>
        <p:spPr>
          <a:xfrm>
            <a:off x="5769355" y="3176260"/>
            <a:ext cx="4187825" cy="950886"/>
          </a:xfrm>
          <a:prstGeom prst="rect">
            <a:avLst/>
          </a:prstGeom>
          <a:noFill/>
          <a:ln>
            <a:noFill/>
          </a:ln>
        </p:spPr>
        <p:txBody>
          <a:bodyPr spcFirstLastPara="1" wrap="square" lIns="0" tIns="8875" rIns="0" bIns="0" anchor="t" anchorCtr="0">
            <a:spAutoFit/>
          </a:bodyPr>
          <a:lstStyle/>
          <a:p>
            <a:pPr marL="12700" marR="5080" lvl="0" indent="0" algn="just" defTabSz="914400" rtl="0" eaLnBrk="1" fontAlgn="auto" latinLnBrk="0" hangingPunct="1">
              <a:lnSpc>
                <a:spcPct val="102099"/>
              </a:lnSpc>
              <a:spcBef>
                <a:spcPts val="0"/>
              </a:spcBef>
              <a:spcAft>
                <a:spcPts val="0"/>
              </a:spcAft>
              <a:buClr>
                <a:srgbClr val="000000"/>
              </a:buClr>
              <a:buSzTx/>
              <a:buFont typeface="Arial"/>
              <a:buNone/>
              <a:tabLst/>
              <a:defRPr/>
            </a:pPr>
            <a:r>
              <a:rPr kumimoji="0" lang="ja-JP" altLang="en-US" sz="1200" b="0" i="1"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一部の子供は、クラスメイトにすべてを話させたり、クラスメイトの話を聞かずに自分の考えを述べたりする子供もいました。全く話をしないペアや、話が脱線しているペアもいました。子供たちは</a:t>
            </a:r>
            <a:r>
              <a:rPr kumimoji="0" lang="ja-JP" altLang="en-US" sz="1200" b="0" i="1"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a:sym typeface="Arial"/>
              </a:rPr>
              <a:t>、話を構成することができず、話すこと</a:t>
            </a:r>
            <a:r>
              <a:rPr kumimoji="0" lang="ja-JP" altLang="en-US" sz="1200" b="0" i="1"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の目的を理解していませんでした。（ナタリー）</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162" name="Google Shape;162;p16"/>
          <p:cNvSpPr txBox="1"/>
          <p:nvPr/>
        </p:nvSpPr>
        <p:spPr>
          <a:xfrm>
            <a:off x="5569965" y="6439247"/>
            <a:ext cx="4387215" cy="663120"/>
          </a:xfrm>
          <a:prstGeom prst="rect">
            <a:avLst/>
          </a:prstGeom>
          <a:noFill/>
          <a:ln>
            <a:noFill/>
          </a:ln>
        </p:spPr>
        <p:txBody>
          <a:bodyPr spcFirstLastPara="1" wrap="square" lIns="0" tIns="10150" rIns="0" bIns="0" anchor="t" anchorCtr="0">
            <a:spAutoFit/>
          </a:bodyPr>
          <a:lstStyle/>
          <a:p>
            <a:pPr marL="12700" marR="5080" lvl="0" indent="0" algn="l" defTabSz="914400" rtl="0" eaLnBrk="1" fontAlgn="auto" latinLnBrk="0" hangingPunct="1">
              <a:lnSpc>
                <a:spcPct val="1014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次のページの分類表では、生徒が教育的対話に参加しているときに、聞こえたり読んだりする</a:t>
            </a:r>
            <a:r>
              <a:rPr kumimoji="0" lang="ja-JP" altLang="en-US" sz="14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かもしれない発言の例を示しています。</a:t>
            </a:r>
            <a:endParaRPr kumimoji="0" sz="14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163" name="Google Shape;163;p16"/>
          <p:cNvPicPr preferRelativeResize="0"/>
          <p:nvPr/>
        </p:nvPicPr>
        <p:blipFill rotWithShape="1">
          <a:blip r:embed="rId4">
            <a:alphaModFix/>
          </a:blip>
          <a:srcRect/>
          <a:stretch/>
        </p:blipFill>
        <p:spPr>
          <a:xfrm>
            <a:off x="655576" y="5838090"/>
            <a:ext cx="377785" cy="293833"/>
          </a:xfrm>
          <a:prstGeom prst="rect">
            <a:avLst/>
          </a:prstGeom>
          <a:noFill/>
          <a:ln>
            <a:noFill/>
          </a:ln>
        </p:spPr>
      </p:pic>
      <p:sp>
        <p:nvSpPr>
          <p:cNvPr id="164" name="Google Shape;164;p16"/>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5</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2" name="TextBox 6">
            <a:extLst>
              <a:ext uri="{FF2B5EF4-FFF2-40B4-BE49-F238E27FC236}">
                <a16:creationId xmlns:a16="http://schemas.microsoft.com/office/drawing/2014/main" id="{F12C784A-9788-DD4B-78E7-CC2CDE85D8A9}"/>
              </a:ext>
            </a:extLst>
          </p:cNvPr>
          <p:cNvSpPr txBox="1"/>
          <p:nvPr/>
        </p:nvSpPr>
        <p:spPr>
          <a:xfrm>
            <a:off x="5489319" y="5220192"/>
            <a:ext cx="4548505" cy="1015663"/>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1"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動画</a:t>
            </a:r>
            <a:r>
              <a:rPr kumimoji="0" lang="en-GB" sz="1200" b="1"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ja-JP" altLang="en-US"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複数の研究の過程で録画されたイギリスの小中学校における対話教授の動画をこちらからダウンロードできます。</a:t>
            </a:r>
            <a:r>
              <a:rPr kumimoji="0" lang="en-GB"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GB"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5"/>
              </a:rPr>
              <a:t>https://vimeopro.com/camtree/cedir/</a:t>
            </a:r>
            <a:r>
              <a:rPr kumimoji="0" lang="en-GB"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endParaRPr kumimoji="0" lang="en-GB" sz="1200" b="0" i="0" u="none" strike="noStrike" kern="140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panose="020B0604020202020204" pitchFamily="34" charset="-128"/>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140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ディスカッションを進めるためのヒント（発問）が用意されています。</a:t>
            </a:r>
            <a:endParaRPr kumimoji="0" lang="en-GB" sz="1200" b="0" i="0" u="none" strike="noStrike" kern="140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panose="020B0604020202020204" pitchFamily="34" charset="-128"/>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168"/>
        <p:cNvGrpSpPr/>
        <p:nvPr/>
      </p:nvGrpSpPr>
      <p:grpSpPr>
        <a:xfrm>
          <a:off x="0" y="0"/>
          <a:ext cx="0" cy="0"/>
          <a:chOff x="0" y="0"/>
          <a:chExt cx="0" cy="0"/>
        </a:xfrm>
      </p:grpSpPr>
      <p:sp>
        <p:nvSpPr>
          <p:cNvPr id="170" name="Google Shape;170;p17"/>
          <p:cNvSpPr txBox="1"/>
          <p:nvPr/>
        </p:nvSpPr>
        <p:spPr>
          <a:xfrm>
            <a:off x="735171" y="203798"/>
            <a:ext cx="9223057" cy="455421"/>
          </a:xfrm>
          <a:prstGeom prst="rect">
            <a:avLst/>
          </a:prstGeom>
          <a:noFill/>
          <a:ln>
            <a:noFill/>
          </a:ln>
        </p:spPr>
        <p:txBody>
          <a:bodyPr spcFirstLastPara="1" wrap="square" lIns="91425" tIns="45700" rIns="91425" bIns="45700" anchor="ctr" anchorCtr="0">
            <a:normAutofit/>
          </a:bodyPr>
          <a:lstStyle/>
          <a:p>
            <a:pPr marL="12700" marR="0" lvl="0" indent="0" algn="ctr" defTabSz="914400" rtl="0" eaLnBrk="1" fontAlgn="auto" latinLnBrk="0" hangingPunct="1">
              <a:lnSpc>
                <a:spcPct val="90000"/>
              </a:lnSpc>
              <a:spcBef>
                <a:spcPts val="0"/>
              </a:spcBef>
              <a:spcAft>
                <a:spcPts val="0"/>
              </a:spcAft>
              <a:buClr>
                <a:srgbClr val="000000"/>
              </a:buClr>
              <a:buSzTx/>
              <a:buFontTx/>
              <a:buNone/>
              <a:tabLst/>
              <a:defRPr/>
            </a:pPr>
            <a:r>
              <a:rPr kumimoji="0" lang="en-US" altLang="ja-JP" sz="1400" b="1" i="0" u="none" strike="noStrike" kern="0" cap="none" spc="0" normalizeH="0" baseline="0" noProof="0" dirty="0">
                <a:ln>
                  <a:noFill/>
                </a:ln>
                <a:solidFill>
                  <a:srgbClr val="3C4043"/>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400" b="1" i="0" u="none" strike="noStrike" kern="0" cap="none" spc="0" normalizeH="0" baseline="0" noProof="0" dirty="0">
                <a:ln>
                  <a:noFill/>
                </a:ln>
                <a:solidFill>
                  <a:srgbClr val="3C4043"/>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対話コード分類表（</a:t>
            </a:r>
            <a:r>
              <a:rPr kumimoji="0" lang="en-US" altLang="ja-JP" sz="1400" b="1" i="0" u="none" strike="noStrike" kern="0" cap="none" spc="0" normalizeH="0" baseline="0" noProof="0" dirty="0">
                <a:ln>
                  <a:noFill/>
                </a:ln>
                <a:solidFill>
                  <a:srgbClr val="3C4043"/>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400" b="1" i="0" u="none" strike="noStrike" kern="0" cap="none" spc="0" normalizeH="0" baseline="0" noProof="0" dirty="0">
                <a:ln>
                  <a:noFill/>
                </a:ln>
                <a:solidFill>
                  <a:srgbClr val="3C4043"/>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対話コーディングスキーム）</a:t>
            </a:r>
            <a:endPar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71" name="Google Shape;171;p17"/>
          <p:cNvSpPr txBox="1">
            <a:spLocks noGrp="1"/>
          </p:cNvSpPr>
          <p:nvPr>
            <p:ph type="sldNum" idx="12"/>
          </p:nvPr>
        </p:nvSpPr>
        <p:spPr>
          <a:xfrm>
            <a:off x="7552213" y="7009641"/>
            <a:ext cx="2406015" cy="402652"/>
          </a:xfrm>
          <a:prstGeom prst="rect">
            <a:avLst/>
          </a:prstGeom>
          <a:noFill/>
          <a:ln>
            <a:noFill/>
          </a:ln>
        </p:spPr>
        <p:txBody>
          <a:bodyPr spcFirstLastPara="1" wrap="square" lIns="91425" tIns="45700" rIns="91425" bIns="45700" anchor="ctr" anchorCtr="0">
            <a:normAutofit/>
          </a:bodyPr>
          <a:lstStyle/>
          <a:p>
            <a:pPr marL="0" marR="0" lvl="0" indent="0" algn="r"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888888"/>
                </a:solidFill>
                <a:effectLst/>
                <a:uLnTx/>
                <a:uFillTx/>
                <a:latin typeface="Calibri"/>
                <a:ea typeface="Calibri"/>
                <a:cs typeface="Calibri"/>
                <a:sym typeface="Calibri"/>
              </a:rPr>
              <a:t>6</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172" name="Google Shape;172;p17"/>
          <p:cNvGraphicFramePr/>
          <p:nvPr>
            <p:extLst>
              <p:ext uri="{D42A27DB-BD31-4B8C-83A1-F6EECF244321}">
                <p14:modId xmlns:p14="http://schemas.microsoft.com/office/powerpoint/2010/main" val="2772542372"/>
              </p:ext>
            </p:extLst>
          </p:nvPr>
        </p:nvGraphicFramePr>
        <p:xfrm>
          <a:off x="580999" y="875815"/>
          <a:ext cx="9220375" cy="4683125"/>
        </p:xfrm>
        <a:graphic>
          <a:graphicData uri="http://schemas.openxmlformats.org/drawingml/2006/table">
            <a:tbl>
              <a:tblPr>
                <a:noFill/>
              </a:tblPr>
              <a:tblGrid>
                <a:gridCol w="2671100">
                  <a:extLst>
                    <a:ext uri="{9D8B030D-6E8A-4147-A177-3AD203B41FA5}">
                      <a16:colId xmlns:a16="http://schemas.microsoft.com/office/drawing/2014/main" val="20000"/>
                    </a:ext>
                  </a:extLst>
                </a:gridCol>
                <a:gridCol w="3270975">
                  <a:extLst>
                    <a:ext uri="{9D8B030D-6E8A-4147-A177-3AD203B41FA5}">
                      <a16:colId xmlns:a16="http://schemas.microsoft.com/office/drawing/2014/main" val="20001"/>
                    </a:ext>
                  </a:extLst>
                </a:gridCol>
                <a:gridCol w="3278300">
                  <a:extLst>
                    <a:ext uri="{9D8B030D-6E8A-4147-A177-3AD203B41FA5}">
                      <a16:colId xmlns:a16="http://schemas.microsoft.com/office/drawing/2014/main" val="20002"/>
                    </a:ext>
                  </a:extLst>
                </a:gridCol>
              </a:tblGrid>
              <a:tr h="410725">
                <a:tc>
                  <a:txBody>
                    <a:bodyPr/>
                    <a:lstStyle/>
                    <a:p>
                      <a:pPr marL="0" marR="0" lvl="0" indent="0" algn="ctr" rtl="0">
                        <a:spcBef>
                          <a:spcPts val="0"/>
                        </a:spcBef>
                        <a:spcAft>
                          <a:spcPts val="0"/>
                        </a:spcAft>
                        <a:buNone/>
                      </a:pPr>
                      <a:r>
                        <a:rPr lang="ja-JP" sz="10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対話カテゴリー</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tc>
                  <a:txBody>
                    <a:bodyPr/>
                    <a:lstStyle/>
                    <a:p>
                      <a:pPr marL="0" marR="0" lvl="0" indent="0" algn="ctr" rtl="0">
                        <a:spcBef>
                          <a:spcPts val="0"/>
                        </a:spcBef>
                        <a:spcAft>
                          <a:spcPts val="0"/>
                        </a:spcAft>
                        <a:buNone/>
                      </a:pPr>
                      <a:r>
                        <a:rPr lang="ja-JP" altLang="en-US" sz="10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tc>
                  <a:txBody>
                    <a:bodyPr/>
                    <a:lstStyle/>
                    <a:p>
                      <a:pPr marL="0" marR="0" lvl="0" indent="0" algn="ctr" rtl="0">
                        <a:spcBef>
                          <a:spcPts val="0"/>
                        </a:spcBef>
                        <a:spcAft>
                          <a:spcPts val="0"/>
                        </a:spcAft>
                        <a:buNone/>
                      </a:pPr>
                      <a:r>
                        <a:rPr lang="ja-JP" sz="10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どのような対話が聞こえます？（キーワード）</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00"/>
                  </a:ext>
                </a:extLst>
              </a:tr>
              <a:tr h="376250">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IB – Invite to build on ideas</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考えの積み上げを促す</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対話を展開させ、詳しく説明するように促</a:t>
                      </a:r>
                      <a:r>
                        <a:rPr lang="ja-JP" altLang="en-US"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し、明確化し、自他の案や発言にコメントする</a:t>
                      </a: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追加で話せる</a:t>
                      </a:r>
                      <a:r>
                        <a:rPr lang="ja-JP"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「何?」 「話してみて」 「</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同じことを別のいい方で言える？</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「どう思う？」</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「賛成?」</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6250">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B – Build on ideas</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考えを積み上げる　</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前のターンや学習活動への他の発言で表現された自分や他人の考えを基に、詳しく説明したり、明確にしたり、コメントすることができる</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「それもある」、「</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その発言を聞いて～～と</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る</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」、「つまり」、「彼女</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が言っているのは・・</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en-US"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に続いて</a:t>
                      </a:r>
                      <a:r>
                        <a:rPr lang="en-US"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en-US"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を基にして</a:t>
                      </a:r>
                      <a:r>
                        <a:rPr lang="en-US" alt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02"/>
                  </a:ext>
                </a:extLst>
              </a:tr>
              <a:tr h="376250">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CH – Challenge</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異議を唱える</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アイデアに疑問を持つ、反対意見を述べる、異議を唱える</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異論があります</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、本当にそう思いますか</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…?」「違う意見として、」</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60525">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IR – Invite reasoning</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altLang="en-US"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推論</a:t>
                      </a: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を促す</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自分や相手の考えを説明したり、正当化したり、可能性を示唆したりする</a:t>
                      </a:r>
                      <a:r>
                        <a:rPr lang="ja-JP" altLang="en-US"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よう他者に促す</a:t>
                      </a: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「なぜ?」　「どうして?」　「どう思う？」「詳しく説明すると」</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04"/>
                  </a:ext>
                </a:extLst>
              </a:tr>
              <a:tr h="376250">
                <a:tc>
                  <a:txBody>
                    <a:bodyPr/>
                    <a:lstStyle/>
                    <a:p>
                      <a:pPr marL="0" marR="0" lvl="0" indent="0" algn="l" rtl="0">
                        <a:spcBef>
                          <a:spcPts val="0"/>
                        </a:spcBef>
                        <a:spcAft>
                          <a:spcPts val="0"/>
                        </a:spcAft>
                        <a:buNone/>
                      </a:pP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R – Make reasoning explicit</a:t>
                      </a:r>
                      <a:b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理由を明確にする</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自分や他人の考えを説明し、正当化し、可能性のある考え方をすることができる</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「と思います」　「なぜなら」　「だから」　「したがって」　　「こうして」　「するために」　「もし...ならば</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、・・・だと思う</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」「もし...と想像すると</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、～～ということになる</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88680">
                <a:tc>
                  <a:txBody>
                    <a:bodyPr/>
                    <a:lstStyle/>
                    <a:p>
                      <a:pPr marL="0" marR="0" lvl="0" indent="0" algn="l" rtl="0">
                        <a:spcBef>
                          <a:spcPts val="0"/>
                        </a:spcBef>
                        <a:spcAft>
                          <a:spcPts val="0"/>
                        </a:spcAft>
                        <a:buNone/>
                      </a:pP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CA - Coordination of ideas and  agreement</a:t>
                      </a:r>
                      <a:b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アイデアの調整や合意をする</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アイデアの対比と統合、同意、総意の表明、または他の人にこれらを促す</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「同意する」　「‘要約すると...となります」　「</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我々は～～と</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考えて</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います</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「まとめると」　「</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類似点</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は、</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相違点は</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06"/>
                  </a:ext>
                </a:extLst>
              </a:tr>
              <a:tr h="460525">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C – Connect</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関連づける</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直前の対話を越えて、日常生活を含む他者の発言・知識・資料・経験などに結びつけることで、学びの道筋を明確にする。</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前の授業、 以前、</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～～を聞いて、</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思い出</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しましたが、・・・</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次の授業</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」「～に関連して」「</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あなたの家庭では</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76250">
                <a:tc>
                  <a:txBody>
                    <a:bodyPr/>
                    <a:lstStyle/>
                    <a:p>
                      <a:pPr marL="0" marR="0" lvl="0" indent="0" algn="l" rtl="0">
                        <a:spcBef>
                          <a:spcPts val="0"/>
                        </a:spcBef>
                        <a:spcAft>
                          <a:spcPts val="0"/>
                        </a:spcAft>
                        <a:buNone/>
                      </a:pP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RD – Reflect on dialogue or activity</a:t>
                      </a:r>
                      <a:b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対話や活動を振り返る  </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対話または学習活動のプロセスを「メタ認知」的に評価または考察し、他者にそれを促す。</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対話、話すこと、共有、グループ/ペアで協力すること、作業、タスク、活動、</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あなたが</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学んだこと</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は・・。考えが変わりました。</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08"/>
                  </a:ext>
                </a:extLst>
              </a:tr>
              <a:tr h="544800">
                <a:tc>
                  <a:txBody>
                    <a:bodyPr/>
                    <a:lstStyle/>
                    <a:p>
                      <a:pPr marL="0" marR="0" lvl="0" indent="0" algn="l" rtl="0">
                        <a:spcBef>
                          <a:spcPts val="0"/>
                        </a:spcBef>
                        <a:spcAft>
                          <a:spcPts val="0"/>
                        </a:spcAft>
                        <a:buNone/>
                      </a:pP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G – Guide direction of dialogue or  activity</a:t>
                      </a:r>
                      <a:b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対話や活動を方向づける</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活動を形成する、望ましい方向に対話を方向づける</a:t>
                      </a:r>
                      <a:r>
                        <a:rPr lang="ja-JP" altLang="en-US"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責任を持ち</a:t>
                      </a:r>
                      <a:r>
                        <a:rPr lang="ja-JP" sz="900" b="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、対話や学習をサポートする方略の足場づくりを使う。</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「どうですか」「集中して」</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「～～について話しましょう」</a:t>
                      </a:r>
                      <a:r>
                        <a:rPr lang="ja-JP"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「やってみましょう」「急がなくていいよ」</a:t>
                      </a:r>
                      <a:r>
                        <a:rPr lang="ja-JP" altLang="en-US" sz="9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「～～について考えてみましたか」</a:t>
                      </a:r>
                      <a:endParaRPr sz="17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76250">
                <a:tc>
                  <a:txBody>
                    <a:bodyPr/>
                    <a:lstStyle/>
                    <a:p>
                      <a:pPr marL="0" marR="0" lvl="0" indent="0" algn="l" rtl="0">
                        <a:spcBef>
                          <a:spcPts val="0"/>
                        </a:spcBef>
                        <a:spcAft>
                          <a:spcPts val="0"/>
                        </a:spcAft>
                        <a:buNone/>
                      </a:pP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E – Express or invite ideas</a:t>
                      </a:r>
                      <a:b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br>
                      <a:r>
                        <a:rPr lang="ja-JP" sz="1100" b="1" i="0" u="none" strike="noStrike" cap="none">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考えを述べたり、促す</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1"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始めるために、関連する発言を促したり、対話をするように促すことをもちかける。(ほかのカテゴリーにないもの)</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tc>
                  <a:txBody>
                    <a:bodyPr/>
                    <a:lstStyle/>
                    <a:p>
                      <a:pPr marL="0" marR="0" lvl="0" indent="0" algn="l" rtl="0">
                        <a:spcBef>
                          <a:spcPts val="0"/>
                        </a:spcBef>
                        <a:spcAft>
                          <a:spcPts val="0"/>
                        </a:spcAft>
                        <a:buNone/>
                      </a:pPr>
                      <a:r>
                        <a:rPr lang="ja-JP" sz="900" b="0" i="0" u="none" strike="noStrike" cap="none"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「ついてどう思いますか...」　「教えてください」　「あなたの考え」　「 私の意見は...ということです。」 「あなたのアイデア」</a:t>
                      </a:r>
                      <a:endParaRPr sz="1700" b="0" i="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5450" marR="5450" marT="54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CCCC"/>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Shape 251"/>
        <p:cNvGrpSpPr/>
        <p:nvPr/>
      </p:nvGrpSpPr>
      <p:grpSpPr>
        <a:xfrm>
          <a:off x="0" y="0"/>
          <a:ext cx="0" cy="0"/>
          <a:chOff x="0" y="0"/>
          <a:chExt cx="0" cy="0"/>
        </a:xfrm>
      </p:grpSpPr>
      <p:sp>
        <p:nvSpPr>
          <p:cNvPr id="256" name="Google Shape;256;p25"/>
          <p:cNvSpPr txBox="1"/>
          <p:nvPr/>
        </p:nvSpPr>
        <p:spPr>
          <a:xfrm>
            <a:off x="5611252" y="1128039"/>
            <a:ext cx="4773666" cy="4959040"/>
          </a:xfrm>
          <a:prstGeom prst="rect">
            <a:avLst/>
          </a:prstGeom>
          <a:noFill/>
          <a:ln w="63500" cap="flat" cmpd="sng">
            <a:solidFill>
              <a:srgbClr val="2791A6"/>
            </a:solidFill>
            <a:prstDash val="solid"/>
            <a:round/>
            <a:headEnd type="none" w="sm" len="sm"/>
            <a:tailEnd type="none" w="sm" len="sm"/>
          </a:ln>
        </p:spPr>
        <p:txBody>
          <a:bodyPr spcFirstLastPara="1" wrap="square" lIns="0" tIns="11810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rPr>
              <a:t>　　　</a:t>
            </a:r>
            <a:r>
              <a:rPr kumimoji="0" lang="ja-JP" altLang="en-US" sz="1600" b="1" i="0" u="none" strike="noStrike" kern="10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グランド・ルール</a:t>
            </a:r>
            <a:r>
              <a:rPr kumimoji="0" lang="ja-JP" altLang="ja-JP" sz="1600" b="1" i="0" u="none" strike="noStrike" kern="10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の例</a:t>
            </a:r>
            <a:endParaRPr kumimoji="0" lang="en-US" altLang="ja-JP" sz="1600" b="1" i="0" u="none" strike="noStrike" kern="10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ja-JP" sz="1050" b="0" i="0" u="none" strike="noStrike" kern="100" cap="none" spc="0" normalizeH="0" baseline="0" noProof="0" dirty="0">
              <a:ln>
                <a:noFill/>
              </a:ln>
              <a:solidFill>
                <a:srgbClr val="000000"/>
              </a:solidFill>
              <a:effectLst/>
              <a:uLnTx/>
              <a:uFillTx/>
              <a:latin typeface="Century" panose="02040604050505020304" pitchFamily="18" charset="0"/>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ＭＳ ゴシック" panose="020B0609070205080204" pitchFamily="49" charset="-128"/>
              <a:ea typeface="ＭＳ 明朝" panose="02020609040205080304" pitchFamily="17" charset="-128"/>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altLang="ja-JP" sz="1600" b="1" i="0" u="none" strike="noStrike" kern="100" cap="none" spc="0" normalizeH="0" baseline="0" noProof="0" dirty="0">
              <a:ln>
                <a:noFill/>
              </a:ln>
              <a:solidFill>
                <a:srgbClr val="000000"/>
              </a:solidFill>
              <a:effectLst/>
              <a:uLnTx/>
              <a:uFillTx/>
              <a:latin typeface="Century" panose="02040604050505020304" pitchFamily="18" charset="0"/>
              <a:ea typeface="ＭＳ ゴシック" panose="020B0609070205080204" pitchFamily="49" charset="-128"/>
              <a:cs typeface="Times New Roman" panose="02020603050405020304" pitchFamily="18" charset="0"/>
              <a:sym typeface="Arial"/>
            </a:endParaRPr>
          </a:p>
        </p:txBody>
      </p:sp>
      <p:sp>
        <p:nvSpPr>
          <p:cNvPr id="252" name="Google Shape;252;p25"/>
          <p:cNvSpPr/>
          <p:nvPr/>
        </p:nvSpPr>
        <p:spPr>
          <a:xfrm>
            <a:off x="459562" y="1128039"/>
            <a:ext cx="4853940" cy="5950585"/>
          </a:xfrm>
          <a:custGeom>
            <a:avLst/>
            <a:gdLst/>
            <a:ahLst/>
            <a:cxnLst/>
            <a:rect l="l" t="t" r="r" b="b"/>
            <a:pathLst>
              <a:path w="4853940" h="5950584" extrusionOk="0">
                <a:moveTo>
                  <a:pt x="0" y="5950458"/>
                </a:moveTo>
                <a:lnTo>
                  <a:pt x="4853940" y="5950458"/>
                </a:lnTo>
                <a:lnTo>
                  <a:pt x="4853940" y="0"/>
                </a:lnTo>
                <a:lnTo>
                  <a:pt x="0" y="0"/>
                </a:lnTo>
                <a:lnTo>
                  <a:pt x="0" y="5950458"/>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53" name="Google Shape;253;p25"/>
          <p:cNvSpPr txBox="1"/>
          <p:nvPr/>
        </p:nvSpPr>
        <p:spPr>
          <a:xfrm>
            <a:off x="596788" y="1316772"/>
            <a:ext cx="4600229" cy="3640720"/>
          </a:xfrm>
          <a:prstGeom prst="rect">
            <a:avLst/>
          </a:prstGeom>
          <a:noFill/>
          <a:ln>
            <a:noFill/>
          </a:ln>
        </p:spPr>
        <p:txBody>
          <a:bodyPr spcFirstLastPara="1" wrap="square" lIns="0" tIns="13950" rIns="0" bIns="0" anchor="t" anchorCtr="0">
            <a:spAutoFit/>
          </a:bodyPr>
          <a:lstStyle/>
          <a:p>
            <a:pPr marL="12700" marR="5080" lvl="0" indent="0" algn="just" defTabSz="914400" rtl="0" eaLnBrk="1" fontAlgn="auto" latinLnBrk="0" hangingPunct="1">
              <a:lnSpc>
                <a:spcPct val="1208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生産的な教育対話に参加する学級づくりには、時間がかかります。子供は、自分の考えを公に共有したり、他の子供に反対されたりすることに慣れていないかもしれません。</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0800"/>
              </a:lnSpc>
              <a:spcBef>
                <a:spcPts val="11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ほとんどの学級の場合、自分の考えを共有することに熱心な子供もいれば、討論することを全く好まない子供もいます。書くことよりも話すことが好きな子供もいれば、ほかの人に自分のことを説明するのが苦手な子供もいま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0800"/>
              </a:lnSpc>
              <a:spcBef>
                <a:spcPts val="11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グランド</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ルーㇽまたは話のルールは、す</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べての子供が安心して考えを共有し、挑戦できるような教室文化を作るための良い方法です。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0800"/>
              </a:lnSpc>
              <a:spcBef>
                <a:spcPts val="11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これらのルールは、すべての子供に、討論を通して、自分や他の人に何が期待されているかを知らせるものです。例えば、子供たちにどのようなグランド・ルールが必要だと思うか、意見を出してもらうとよいでしょう。そして、例えば、授業の始めに、グランド・ルールを繰り返すなどして子供に思い出させ、時間をかけて振り返りとモニタリングを促すことが重要で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(2F: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学習者の参加とグランド・ルールの評価基準を参考にしてください</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0800"/>
              </a:lnSpc>
              <a:spcBef>
                <a:spcPts val="11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54" name="Google Shape;254;p25"/>
          <p:cNvSpPr txBox="1"/>
          <p:nvPr/>
        </p:nvSpPr>
        <p:spPr>
          <a:xfrm>
            <a:off x="569772" y="5118354"/>
            <a:ext cx="4617720" cy="1284947"/>
          </a:xfrm>
          <a:prstGeom prst="rect">
            <a:avLst/>
          </a:prstGeom>
          <a:noFill/>
          <a:ln>
            <a:noFill/>
          </a:ln>
        </p:spPr>
        <p:txBody>
          <a:bodyPr spcFirstLastPara="1" wrap="square" lIns="0" tIns="13950" rIns="0" bIns="0" anchor="t" anchorCtr="0">
            <a:spAutoFit/>
          </a:bodyPr>
          <a:lstStyle/>
          <a:p>
            <a:pPr marL="521334" marR="5080" lvl="0" indent="0" algn="just" defTabSz="914400" rtl="0" eaLnBrk="1" fontAlgn="auto" latinLnBrk="0" hangingPunct="1">
              <a:lnSpc>
                <a:spcPct val="120900"/>
              </a:lnSpc>
              <a:spcBef>
                <a:spcPts val="0"/>
              </a:spcBef>
              <a:spcAft>
                <a:spcPts val="0"/>
              </a:spcAft>
              <a:buClr>
                <a:srgbClr val="000000"/>
              </a:buClr>
              <a:buSzTx/>
              <a:buFont typeface="Arial"/>
              <a:buNone/>
              <a:tabLst/>
              <a:defRPr/>
            </a:pPr>
            <a:r>
              <a:rPr kumimoji="0" lang="en-US" altLang="ja-JP" sz="12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rPr>
              <a:t>Video 3: </a:t>
            </a:r>
            <a:r>
              <a:rPr kumimoji="0" lang="ja-JP" altLang="en-US" sz="12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rPr>
              <a:t>教育対話をサポートするための実践的なヒント：グランド・ルール</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は、教室での設定方法の詳しい情報を提供します </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31115" lvl="0" indent="0" algn="l" defTabSz="914400" rtl="0" eaLnBrk="1" fontAlgn="auto" latinLnBrk="0" hangingPunct="1">
              <a:lnSpc>
                <a:spcPct val="120800"/>
              </a:lnSpc>
              <a:spcBef>
                <a:spcPts val="61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教育対話のためのグランド・ルールもこちらで紹介しています。 これらのページは、あなたの学級の対話を考える助けになるでしょう。</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rPr>
              <a:t>:</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915"/>
              </a:spcBef>
              <a:spcAft>
                <a:spcPts val="0"/>
              </a:spcAft>
              <a:buClr>
                <a:srgbClr val="000000"/>
              </a:buClr>
              <a:buSzTx/>
              <a:buFont typeface="Arial"/>
              <a:buNone/>
              <a:tabLst/>
              <a:defRPr/>
            </a:pPr>
            <a:r>
              <a:rPr kumimoji="0" lang="en-US" altLang="ja-JP" sz="12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a:sym typeface="Calibri"/>
                <a:hlinkClick r:id="rId4"/>
              </a:rPr>
              <a:t>https://thinkingtogether.educ.cam.ac.uk/resources/</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endParaRPr>
          </a:p>
        </p:txBody>
      </p:sp>
      <p:sp>
        <p:nvSpPr>
          <p:cNvPr id="255" name="Google Shape;255;p25"/>
          <p:cNvSpPr txBox="1"/>
          <p:nvPr/>
        </p:nvSpPr>
        <p:spPr>
          <a:xfrm>
            <a:off x="2487295" y="520954"/>
            <a:ext cx="4725035"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教育対話のための豊かな教室文化の醸成</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257" name="Google Shape;257;p25"/>
          <p:cNvPicPr preferRelativeResize="0"/>
          <p:nvPr/>
        </p:nvPicPr>
        <p:blipFill rotWithShape="1">
          <a:blip r:embed="rId5">
            <a:alphaModFix/>
          </a:blip>
          <a:srcRect/>
          <a:stretch/>
        </p:blipFill>
        <p:spPr>
          <a:xfrm>
            <a:off x="10678541" y="2912135"/>
            <a:ext cx="13842" cy="639079"/>
          </a:xfrm>
          <a:prstGeom prst="rect">
            <a:avLst/>
          </a:prstGeom>
          <a:noFill/>
          <a:ln>
            <a:noFill/>
          </a:ln>
        </p:spPr>
      </p:pic>
      <p:pic>
        <p:nvPicPr>
          <p:cNvPr id="258" name="Google Shape;258;p25"/>
          <p:cNvPicPr preferRelativeResize="0"/>
          <p:nvPr/>
        </p:nvPicPr>
        <p:blipFill rotWithShape="1">
          <a:blip r:embed="rId6">
            <a:alphaModFix/>
          </a:blip>
          <a:srcRect/>
          <a:stretch/>
        </p:blipFill>
        <p:spPr>
          <a:xfrm>
            <a:off x="596788" y="5318694"/>
            <a:ext cx="369144" cy="287112"/>
          </a:xfrm>
          <a:prstGeom prst="rect">
            <a:avLst/>
          </a:prstGeom>
          <a:noFill/>
          <a:ln>
            <a:noFill/>
          </a:ln>
        </p:spPr>
      </p:pic>
      <p:pic>
        <p:nvPicPr>
          <p:cNvPr id="259" name="Google Shape;259;p25"/>
          <p:cNvPicPr preferRelativeResize="0"/>
          <p:nvPr/>
        </p:nvPicPr>
        <p:blipFill rotWithShape="1">
          <a:blip r:embed="rId7">
            <a:alphaModFix/>
          </a:blip>
          <a:srcRect/>
          <a:stretch/>
        </p:blipFill>
        <p:spPr>
          <a:xfrm>
            <a:off x="5748655" y="1212211"/>
            <a:ext cx="1408583" cy="1090860"/>
          </a:xfrm>
          <a:prstGeom prst="rect">
            <a:avLst/>
          </a:prstGeom>
          <a:noFill/>
          <a:ln>
            <a:noFill/>
          </a:ln>
        </p:spPr>
      </p:pic>
      <p:sp>
        <p:nvSpPr>
          <p:cNvPr id="260" name="Google Shape;260;p25"/>
          <p:cNvSpPr txBox="1">
            <a:spLocks noGrp="1"/>
          </p:cNvSpPr>
          <p:nvPr>
            <p:ph type="sldNum" idx="12"/>
          </p:nvPr>
        </p:nvSpPr>
        <p:spPr>
          <a:xfrm>
            <a:off x="10130028" y="7254036"/>
            <a:ext cx="25489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7</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3" name="テキスト ボックス 1">
            <a:extLst>
              <a:ext uri="{FF2B5EF4-FFF2-40B4-BE49-F238E27FC236}">
                <a16:creationId xmlns:a16="http://schemas.microsoft.com/office/drawing/2014/main" id="{7C01A208-069A-032D-B110-A66212A8BCD3}"/>
              </a:ext>
            </a:extLst>
          </p:cNvPr>
          <p:cNvSpPr txBox="1"/>
          <p:nvPr/>
        </p:nvSpPr>
        <p:spPr>
          <a:xfrm>
            <a:off x="5727700" y="2409639"/>
            <a:ext cx="4626975" cy="3677440"/>
          </a:xfrm>
          <a:prstGeom prst="rect">
            <a:avLst/>
          </a:prstGeom>
          <a:solidFill>
            <a:schemeClr val="accent5">
              <a:lumMod val="40000"/>
              <a:lumOff val="6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他の人が話しているときには割り込まずに聴きます。</a:t>
            </a:r>
            <a:endParaRPr kumimoji="0" lang="en-US" altLang="ja-JP"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それまでの話の積み重ねを踏まえて発言します。</a:t>
            </a:r>
            <a:endPar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66700" marR="0" lvl="0" indent="-266700" algn="just" defTabSz="914400" rtl="0" eaLnBrk="1" fontAlgn="auto" latinLnBrk="0" hangingPunct="1">
              <a:lnSpc>
                <a:spcPct val="100000"/>
              </a:lnSpc>
              <a:spcBef>
                <a:spcPts val="930"/>
              </a:spcBef>
              <a:spcAft>
                <a:spcPts val="0"/>
              </a:spcAft>
              <a:buClr>
                <a:srgbClr val="000000"/>
              </a:buClr>
              <a:buSzTx/>
              <a:buFont typeface="Arial" panose="020B0604020202020204" pitchFamily="34" charset="0"/>
              <a:buChar char="•"/>
              <a:tabLst/>
              <a:defRPr/>
            </a:pPr>
            <a:r>
              <a:rPr kumimoji="0" lang="ja-JP" altLang="en-US"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相手の意見に反対してもいい です。</a:t>
            </a:r>
            <a:endPar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自分が提案した考えには理由をあげましょう。</a:t>
            </a:r>
            <a:endParaRPr kumimoji="0" lang="en-US" altLang="ja-JP"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全ての人の考えを敬意をもって扱います。</a:t>
            </a:r>
            <a:endPar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対話に参加するということは、ただ話すだけでなく、考えたり、聞いたりすることも意味します。</a:t>
            </a:r>
            <a:endParaRPr kumimoji="0" lang="en-US" altLang="ja-JP"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お互いに質問し合いましょう。</a:t>
            </a:r>
            <a:endParaRPr kumimoji="0" lang="en-US" altLang="ja-JP" sz="1600" b="0"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信頼するという雰囲気を大切にします。</a:t>
            </a:r>
            <a:endParaRPr kumimoji="0" lang="en-US" altLang="ja-JP" sz="1600" b="0"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ja-JP" altLang="en-US" sz="16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目的を共有しているという</a:t>
            </a:r>
            <a:r>
              <a:rPr kumimoji="0" lang="ja-JP" altLang="en-US" sz="1600" b="1"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rPr>
              <a:t>感覚を大切にします。</a:t>
            </a:r>
            <a:endParaRPr kumimoji="0" lang="ja-JP" altLang="en-US" sz="1600" b="0" i="0" u="none" strike="noStrike" kern="1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Times New Roman" panose="02020603050405020304" pitchFamily="18" charset="0"/>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177"/>
        <p:cNvGrpSpPr/>
        <p:nvPr/>
      </p:nvGrpSpPr>
      <p:grpSpPr>
        <a:xfrm>
          <a:off x="0" y="0"/>
          <a:ext cx="0" cy="0"/>
          <a:chOff x="0" y="0"/>
          <a:chExt cx="0" cy="0"/>
        </a:xfrm>
      </p:grpSpPr>
      <p:sp>
        <p:nvSpPr>
          <p:cNvPr id="178" name="Google Shape;178;p18"/>
          <p:cNvSpPr txBox="1"/>
          <p:nvPr/>
        </p:nvSpPr>
        <p:spPr>
          <a:xfrm>
            <a:off x="445909" y="445681"/>
            <a:ext cx="5047542" cy="307115"/>
          </a:xfrm>
          <a:prstGeom prst="rect">
            <a:avLst/>
          </a:prstGeom>
          <a:solidFill>
            <a:srgbClr val="D9F0F6"/>
          </a:solidFill>
          <a:ln>
            <a:noFill/>
          </a:ln>
        </p:spPr>
        <p:txBody>
          <a:bodyPr spcFirstLastPara="1" wrap="square" lIns="0" tIns="298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c.</a:t>
            </a:r>
            <a:r>
              <a:rPr kumimoji="0" lang="ja-JP" altLang="en-US"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教育対話と多様な状況での学習者の学び</a:t>
            </a: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79" name="Google Shape;179;p18"/>
          <p:cNvSpPr txBox="1"/>
          <p:nvPr/>
        </p:nvSpPr>
        <p:spPr>
          <a:xfrm>
            <a:off x="433057" y="1556130"/>
            <a:ext cx="4784725" cy="3544999"/>
          </a:xfrm>
          <a:prstGeom prst="rect">
            <a:avLst/>
          </a:prstGeom>
          <a:noFill/>
          <a:ln w="63500" cap="flat" cmpd="sng">
            <a:solidFill>
              <a:srgbClr val="2791A6"/>
            </a:solidFill>
            <a:prstDash val="solid"/>
            <a:round/>
            <a:headEnd type="none" w="sm" len="sm"/>
            <a:tailEnd type="none" w="sm" len="sm"/>
          </a:ln>
        </p:spPr>
        <p:txBody>
          <a:bodyPr spcFirstLastPara="1" wrap="square" lIns="0" tIns="111750" rIns="0" bIns="0" anchor="t" anchorCtr="0">
            <a:spAutoFit/>
          </a:bodyPr>
          <a:lstStyle/>
          <a:p>
            <a:pPr marL="121920" marR="116839" lvl="0" indent="0" algn="just" defTabSz="914400" rtl="0" eaLnBrk="1" fontAlgn="auto" latinLnBrk="0" hangingPunct="1">
              <a:lnSpc>
                <a:spcPct val="101899"/>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対話教授法が子供の学習やその他の自己啓発に有益であるという国際的な基盤研究が増えています。専門性能力開発プログラムの評価から得られた知見は以下の通りです。</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25425" marR="0" lvl="0" indent="-104139"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英国小学生の学力向上研究（</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rPr>
              <a:t>Alexander, 2018)</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10"/>
              </a:spcBef>
              <a:spcAft>
                <a:spcPts val="0"/>
              </a:spcAft>
              <a:buClr>
                <a:srgbClr val="000000"/>
              </a:buClr>
              <a:buSzPts val="1100"/>
              <a:buFont typeface="Calibri"/>
              <a:buNone/>
              <a:tabLst/>
              <a:defRPr/>
            </a:pP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370205" lvl="0" indent="-69850" algn="l" defTabSz="914400" rtl="0" eaLnBrk="1" fontAlgn="auto" latinLnBrk="0" hangingPunct="1">
              <a:lnSpc>
                <a:spcPct val="101000"/>
              </a:lnSpc>
              <a:spcBef>
                <a:spcPts val="0"/>
              </a:spcBef>
              <a:spcAft>
                <a:spcPts val="0"/>
              </a:spcAft>
              <a:buClr>
                <a:srgbClr val="000000"/>
              </a:buClr>
              <a:buSzPts val="1100"/>
              <a:buFont typeface="Arial"/>
              <a:buChar char="-"/>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ドイツ中学生の学習意欲、自律性の認識、</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STEM</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科目への関心と教師の建設的なフィードバックとの関連性研究</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4"/>
              </a:rPr>
              <a:t>Kiemer et al., 2015</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Calibri"/>
              <a:buNone/>
              <a:tabLst/>
              <a:defRPr/>
            </a:pP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21920" lvl="0" indent="0" algn="just" defTabSz="914400" rtl="0" eaLnBrk="1" fontAlgn="auto" latinLnBrk="0" hangingPunct="1">
              <a:lnSpc>
                <a:spcPct val="1018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また、教育対話におけ</a:t>
            </a:r>
            <a:r>
              <a:rPr kumimoji="0" lang="ja-JP" altLang="en-US" sz="11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る「自然発生性」の</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影響に焦点を合わせている研究があります。 </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21920" lvl="0" indent="0" algn="just" defTabSz="914400" rtl="0" eaLnBrk="1" fontAlgn="auto" latinLnBrk="0" hangingPunct="1">
              <a:lnSpc>
                <a:spcPct val="1018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調査結果は次のとおりです。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40"/>
              </a:spcBef>
              <a:spcAft>
                <a:spcPts val="0"/>
              </a:spcAft>
              <a:buClr>
                <a:srgbClr val="000000"/>
              </a:buClr>
              <a:buSzTx/>
              <a:buFont typeface="Arial"/>
              <a:buNone/>
              <a:tabLst/>
              <a:defRPr/>
            </a:pPr>
            <a:endParaRPr kumimoji="0" sz="10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553720" lvl="0" indent="-69850" algn="l" defTabSz="914400" rtl="0" eaLnBrk="1" fontAlgn="auto" latinLnBrk="0" hangingPunct="1">
              <a:lnSpc>
                <a:spcPct val="103600"/>
              </a:lnSpc>
              <a:spcBef>
                <a:spcPts val="0"/>
              </a:spcBef>
              <a:spcAft>
                <a:spcPts val="0"/>
              </a:spcAft>
              <a:buClr>
                <a:srgbClr val="000000"/>
              </a:buClr>
              <a:buSzPts val="1100"/>
              <a:buFont typeface="Arial"/>
              <a:buChar char="-"/>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言語芸術において質の高い推論を用いて</a:t>
            </a:r>
            <a:r>
              <a:rPr kumimoji="0" lang="ja-JP" altLang="en-US" sz="11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多く発言する</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生徒のより良い成果 （</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5"/>
              </a:rPr>
              <a:t>Sedova et al., 2019</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チェコスロバキア共和国）</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20"/>
              </a:spcBef>
              <a:spcAft>
                <a:spcPts val="0"/>
              </a:spcAft>
              <a:buClr>
                <a:srgbClr val="000000"/>
              </a:buClr>
              <a:buSzPts val="1100"/>
              <a:buFont typeface="Calibri"/>
              <a:buNone/>
              <a:tabLst/>
              <a:defRPr/>
            </a:pP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86055" lvl="0" indent="-69850" algn="l" defTabSz="914400" rtl="0" eaLnBrk="1" fontAlgn="auto" latinLnBrk="0" hangingPunct="1">
              <a:lnSpc>
                <a:spcPct val="102400"/>
              </a:lnSpc>
              <a:spcBef>
                <a:spcPts val="0"/>
              </a:spcBef>
              <a:spcAft>
                <a:spcPts val="0"/>
              </a:spcAft>
              <a:buClr>
                <a:srgbClr val="000000"/>
              </a:buClr>
              <a:buSzPts val="1100"/>
              <a:buFont typeface="Arial"/>
              <a:buChar char="-"/>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米国における小学校算数の研究では、証拠に基づいた詳細で正しい説明をすることが、学習達成度と高い関連があることがわかりました。子供はまた、他の人の考えに詳細に取り組んだり、自分の考えに詳細にコメントをもらうことで、さらに成果があげることができます。</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(Webb et al., </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6"/>
              </a:rPr>
              <a:t>2008, </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7"/>
              </a:rPr>
              <a:t>2009, </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8"/>
              </a:rPr>
              <a:t>2014</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86055" lvl="0" indent="0" algn="l" defTabSz="914400" rtl="0" eaLnBrk="1" fontAlgn="auto" latinLnBrk="0" hangingPunct="1">
              <a:lnSpc>
                <a:spcPct val="102400"/>
              </a:lnSpc>
              <a:spcBef>
                <a:spcPts val="0"/>
              </a:spcBef>
              <a:spcAft>
                <a:spcPts val="0"/>
              </a:spcAft>
              <a:buClr>
                <a:srgbClr val="000000"/>
              </a:buClr>
              <a:buSzPts val="1100"/>
              <a:buFont typeface="Calibri"/>
              <a:buNone/>
              <a:tabLst/>
              <a:defRPr/>
            </a:pP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180" name="Google Shape;180;p18"/>
          <p:cNvSpPr txBox="1"/>
          <p:nvPr/>
        </p:nvSpPr>
        <p:spPr>
          <a:xfrm>
            <a:off x="3441700" y="992586"/>
            <a:ext cx="4574795" cy="273536"/>
          </a:xfrm>
          <a:prstGeom prst="rect">
            <a:avLst/>
          </a:prstGeom>
          <a:noFill/>
          <a:ln>
            <a:noFill/>
          </a:ln>
        </p:spPr>
        <p:txBody>
          <a:bodyPr spcFirstLastPara="1" wrap="square" lIns="0" tIns="12700" rIns="0" bIns="0" anchor="t" anchorCtr="0">
            <a:spAutoFit/>
          </a:bodyPr>
          <a:lstStyle/>
          <a:p>
            <a:pPr marL="106679" marR="5080" lvl="0" indent="-94615" algn="l" defTabSz="914400" rtl="0" eaLnBrk="1" fontAlgn="auto" latinLnBrk="0" hangingPunct="1">
              <a:lnSpc>
                <a:spcPct val="1214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教師と学習者の対話が学習を促進するというエビデンス</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181" name="Google Shape;181;p18"/>
          <p:cNvPicPr preferRelativeResize="0"/>
          <p:nvPr/>
        </p:nvPicPr>
        <p:blipFill rotWithShape="1">
          <a:blip r:embed="rId9">
            <a:alphaModFix/>
          </a:blip>
          <a:srcRect/>
          <a:stretch/>
        </p:blipFill>
        <p:spPr>
          <a:xfrm>
            <a:off x="886719" y="5273161"/>
            <a:ext cx="3180969" cy="1627632"/>
          </a:xfrm>
          <a:prstGeom prst="rect">
            <a:avLst/>
          </a:prstGeom>
          <a:noFill/>
          <a:ln>
            <a:noFill/>
          </a:ln>
        </p:spPr>
      </p:pic>
      <p:sp>
        <p:nvSpPr>
          <p:cNvPr id="182" name="Google Shape;182;p18"/>
          <p:cNvSpPr/>
          <p:nvPr/>
        </p:nvSpPr>
        <p:spPr>
          <a:xfrm>
            <a:off x="5493451" y="1556131"/>
            <a:ext cx="4777740" cy="3477260"/>
          </a:xfrm>
          <a:custGeom>
            <a:avLst/>
            <a:gdLst/>
            <a:ahLst/>
            <a:cxnLst/>
            <a:rect l="l" t="t" r="r" b="b"/>
            <a:pathLst>
              <a:path w="4777740" h="3477260" extrusionOk="0">
                <a:moveTo>
                  <a:pt x="4777232" y="0"/>
                </a:moveTo>
                <a:lnTo>
                  <a:pt x="0" y="0"/>
                </a:lnTo>
                <a:lnTo>
                  <a:pt x="0" y="3476879"/>
                </a:lnTo>
                <a:lnTo>
                  <a:pt x="4777232" y="3476879"/>
                </a:lnTo>
                <a:lnTo>
                  <a:pt x="4777232"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83" name="Google Shape;183;p18"/>
          <p:cNvSpPr txBox="1"/>
          <p:nvPr/>
        </p:nvSpPr>
        <p:spPr>
          <a:xfrm>
            <a:off x="5392800" y="1556131"/>
            <a:ext cx="4777740" cy="3620523"/>
          </a:xfrm>
          <a:prstGeom prst="rect">
            <a:avLst/>
          </a:prstGeom>
          <a:noFill/>
          <a:ln w="63500" cap="flat" cmpd="sng">
            <a:solidFill>
              <a:srgbClr val="2791A6"/>
            </a:solidFill>
            <a:prstDash val="solid"/>
            <a:round/>
            <a:headEnd type="none" w="sm" len="sm"/>
            <a:tailEnd type="none" w="sm" len="sm"/>
          </a:ln>
        </p:spPr>
        <p:txBody>
          <a:bodyPr spcFirstLastPara="1" wrap="square" lIns="0" tIns="112375" rIns="0" bIns="0" anchor="t" anchorCtr="0">
            <a:spAutoFit/>
          </a:bodyPr>
          <a:lstStyle/>
          <a:p>
            <a:pPr marL="121920" marR="115570" lvl="0" indent="0" algn="just" defTabSz="914400" rtl="0" eaLnBrk="1" fontAlgn="auto" latinLnBrk="0" hangingPunct="1">
              <a:lnSpc>
                <a:spcPct val="1024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最近では、ケンブリッジ大学の研究チームが、教師と子供の対話の影響について説得力のある証拠を提示しました。 データは、英国</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48</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の小学校で、</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72</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人の教師が実践した</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144</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の授業を詳細に分析したものです</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5570" lvl="0" indent="0" algn="just" defTabSz="914400" rtl="0" eaLnBrk="1" fontAlgn="auto" latinLnBrk="0" hangingPunct="1">
              <a:lnSpc>
                <a:spcPct val="102400"/>
              </a:lnSpc>
              <a:spcBef>
                <a:spcPts val="885"/>
              </a:spcBef>
              <a:spcAft>
                <a:spcPts val="0"/>
              </a:spcAft>
              <a:buClr>
                <a:srgbClr val="000000"/>
              </a:buClr>
              <a:buSzTx/>
              <a:buFont typeface="Arial"/>
              <a:buNone/>
              <a:tabLst/>
              <a:defRPr/>
            </a:pP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10"/>
              </a:rPr>
              <a:t>http:// </a:t>
            </a:r>
            <a:r>
              <a:rPr kumimoji="0" lang="ja-JP" altLang="en-US" sz="1100" b="0" i="0" u="none"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1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10"/>
              </a:rPr>
              <a:t>tinyurl.com/</a:t>
            </a:r>
            <a:r>
              <a:rPr kumimoji="0" lang="en-US" altLang="ja-JP" sz="1100" b="0" i="0" u="sng" strike="noStrike" kern="0" cap="none" spc="0" normalizeH="0" baseline="0" noProof="0" dirty="0" err="1">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10"/>
              </a:rPr>
              <a:t>ESRCdialogue</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5570" lvl="0" indent="0" algn="just" defTabSz="914400" rtl="0" eaLnBrk="1" fontAlgn="auto" latinLnBrk="0" hangingPunct="1">
              <a:lnSpc>
                <a:spcPct val="102400"/>
              </a:lnSpc>
              <a:spcBef>
                <a:spcPts val="885"/>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どのような会話のながれが学習効果に強く関連していますか？</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0" lvl="0" indent="-180339" algn="l" defTabSz="914400" rtl="0" eaLnBrk="1" fontAlgn="auto" latinLnBrk="0" hangingPunct="1">
              <a:lnSpc>
                <a:spcPct val="100000"/>
              </a:lnSpc>
              <a:spcBef>
                <a:spcPts val="340"/>
              </a:spcBef>
              <a:spcAft>
                <a:spcPts val="0"/>
              </a:spcAft>
              <a:buClr>
                <a:srgbClr val="000000"/>
              </a:buClr>
              <a:buSzPts val="1000"/>
              <a:buFont typeface="Noto Sans Symbols"/>
              <a:buChar char="∙"/>
              <a:tabLst/>
              <a:defRPr/>
            </a:pPr>
            <a:r>
              <a:rPr kumimoji="0" lang="ja-JP" altLang="en-US" sz="11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考えを積み重ねること</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は特に重要です </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0" lvl="0" indent="-180339" algn="l" defTabSz="914400" rtl="0" eaLnBrk="1" fontAlgn="auto" latinLnBrk="0" hangingPunct="1">
              <a:lnSpc>
                <a:spcPct val="100000"/>
              </a:lnSpc>
              <a:spcBef>
                <a:spcPts val="310"/>
              </a:spcBef>
              <a:spcAft>
                <a:spcPts val="0"/>
              </a:spcAft>
              <a:buClr>
                <a:srgbClr val="000000"/>
              </a:buClr>
              <a:buSzPts val="1000"/>
              <a:buFont typeface="Noto Sans Symbols"/>
              <a:buChar char="∙"/>
              <a:tabLst/>
              <a:defRPr/>
            </a:pPr>
            <a:r>
              <a:rPr kumimoji="0" lang="ja-JP" altLang="en-US" sz="11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考えを積み重ねていくように促す</a:t>
            </a:r>
            <a:endParaRPr kumimoji="0" sz="11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0" lvl="0" indent="-180339" algn="l" defTabSz="914400" rtl="0" eaLnBrk="1" fontAlgn="auto" latinLnBrk="0" hangingPunct="1">
              <a:lnSpc>
                <a:spcPct val="100000"/>
              </a:lnSpc>
              <a:spcBef>
                <a:spcPts val="310"/>
              </a:spcBef>
              <a:spcAft>
                <a:spcPts val="0"/>
              </a:spcAft>
              <a:buClr>
                <a:srgbClr val="000000"/>
              </a:buClr>
              <a:buSzPts val="1000"/>
              <a:buFont typeface="Noto Sans Symbols"/>
              <a:buChar char="∙"/>
              <a:tabLst/>
              <a:defRPr/>
            </a:pPr>
            <a:r>
              <a:rPr kumimoji="0" lang="ja-JP" altLang="en-US" sz="11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ほかの人の意見を尊重しながら、異論を唱えたり、問いただす*</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5570" lvl="0" indent="30479" algn="l" defTabSz="914400" rtl="0" eaLnBrk="1" fontAlgn="auto" latinLnBrk="0" hangingPunct="1">
              <a:lnSpc>
                <a:spcPct val="103600"/>
              </a:lnSpc>
              <a:spcBef>
                <a:spcPts val="24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これらの要素が見られる会話のながれは、安全な安心した教室の雰囲気の中で起こります。 </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1625" marR="118110" lvl="0" indent="-180340" algn="l" defTabSz="914400" rtl="0" eaLnBrk="1" fontAlgn="auto" latinLnBrk="0" hangingPunct="1">
              <a:lnSpc>
                <a:spcPct val="103600"/>
              </a:lnSpc>
              <a:spcBef>
                <a:spcPts val="245"/>
              </a:spcBef>
              <a:spcAft>
                <a:spcPts val="0"/>
              </a:spcAft>
              <a:buClr>
                <a:srgbClr val="000000"/>
              </a:buClr>
              <a:buSzPts val="1000"/>
              <a:buFont typeface="Noto Sans Symbols"/>
              <a:buChar char="∙"/>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積極的な学習者の参加</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1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複数の生徒が発言を広げながら意見を述べ、他者の考えに関わるます</a:t>
            </a:r>
            <a:endParaRPr kumimoji="0" sz="11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1625" marR="118110" lvl="0" indent="-180340" algn="l" defTabSz="914400" rtl="0" eaLnBrk="1" fontAlgn="auto" latinLnBrk="0" hangingPunct="1">
              <a:lnSpc>
                <a:spcPct val="103600"/>
              </a:lnSpc>
              <a:spcBef>
                <a:spcPts val="245"/>
              </a:spcBef>
              <a:spcAft>
                <a:spcPts val="0"/>
              </a:spcAft>
              <a:buClr>
                <a:srgbClr val="000000"/>
              </a:buClr>
              <a:buSzPts val="1000"/>
              <a:buFont typeface="Noto Sans Symbols"/>
              <a:buChar char="∙"/>
              <a:tabLst/>
              <a:defRPr/>
            </a:pPr>
            <a:r>
              <a:rPr kumimoji="0" lang="ja-JP" altLang="en-US" sz="11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会話のためのグランドルー</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ㇽの明示</a:t>
            </a:r>
            <a:r>
              <a:rPr kumimoji="0" lang="en-US" altLang="ja-JP"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学習者たち同士の規範や実践的な対話をサポートします</a:t>
            </a:r>
            <a:endParaRPr kumimoji="0" sz="15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6204" lvl="0" indent="0" algn="l" defTabSz="914400" rtl="0" eaLnBrk="1" fontAlgn="auto" latinLnBrk="0" hangingPunct="1">
              <a:lnSpc>
                <a:spcPct val="103899"/>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攻撃的な反論ではなく、相手を尊重した上での発言が大切です！支援要素のない対話の積み上げは、悪影響を及ぼします。</a:t>
            </a:r>
            <a:endParaRPr kumimoji="0" lang="en-US" altLang="ja-JP"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6204" lvl="0" indent="0" algn="l" defTabSz="914400" rtl="0" eaLnBrk="1" fontAlgn="auto" latinLnBrk="0" hangingPunct="1">
              <a:lnSpc>
                <a:spcPct val="103899"/>
              </a:lnSpc>
              <a:spcBef>
                <a:spcPts val="0"/>
              </a:spcBef>
              <a:spcAft>
                <a:spcPts val="0"/>
              </a:spcAft>
              <a:buClr>
                <a:srgbClr val="000000"/>
              </a:buClr>
              <a:buSzTx/>
              <a:buFont typeface="Arial"/>
              <a:buNone/>
              <a:tabLst/>
              <a:defRPr/>
            </a:pPr>
            <a:endParaRPr kumimoji="0" lang="en-US" altLang="ja-JP"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6204" lvl="0" indent="0" algn="l" defTabSz="914400" rtl="0" eaLnBrk="1" fontAlgn="auto" latinLnBrk="0" hangingPunct="1">
              <a:lnSpc>
                <a:spcPct val="103899"/>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000" b="1"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11"/>
              </a:rPr>
              <a:t>VIDEO 2: </a:t>
            </a:r>
            <a:r>
              <a:rPr kumimoji="0" lang="ja-JP" altLang="en-US" sz="1000" b="1"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11"/>
              </a:rPr>
              <a:t>教師と学習者の対話は学習をどのようにサポートします</a:t>
            </a:r>
            <a:r>
              <a:rPr kumimoji="0" lang="en-US" altLang="ja-JP" sz="10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hlinkClick r:id="rId11"/>
              </a:rPr>
              <a:t> </a:t>
            </a: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11"/>
              </a:rPr>
              <a:t>　　　　</a:t>
            </a: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184" name="Google Shape;184;p18"/>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Calibri"/>
                <a:cs typeface="Calibri"/>
                <a:sym typeface="Calibri"/>
              </a:rPr>
              <a:t>8</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0" name="object 7">
            <a:extLst>
              <a:ext uri="{FF2B5EF4-FFF2-40B4-BE49-F238E27FC236}">
                <a16:creationId xmlns:a16="http://schemas.microsoft.com/office/drawing/2014/main" id="{48DA7E92-2518-145A-2309-605EDA2E117D}"/>
              </a:ext>
            </a:extLst>
          </p:cNvPr>
          <p:cNvSpPr/>
          <p:nvPr/>
        </p:nvSpPr>
        <p:spPr>
          <a:xfrm>
            <a:off x="5509390" y="4737240"/>
            <a:ext cx="439414" cy="439414"/>
          </a:xfrm>
          <a:prstGeom prst="rect">
            <a:avLst/>
          </a:prstGeom>
          <a:blipFill>
            <a:blip r:embed="rId1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7" name="グループ化 26">
            <a:extLst>
              <a:ext uri="{FF2B5EF4-FFF2-40B4-BE49-F238E27FC236}">
                <a16:creationId xmlns:a16="http://schemas.microsoft.com/office/drawing/2014/main" id="{DC525B4B-8249-8550-E699-EE44FF050CCF}"/>
              </a:ext>
            </a:extLst>
          </p:cNvPr>
          <p:cNvGrpSpPr/>
          <p:nvPr/>
        </p:nvGrpSpPr>
        <p:grpSpPr>
          <a:xfrm>
            <a:off x="6409689" y="5176654"/>
            <a:ext cx="2737095" cy="2301437"/>
            <a:chOff x="6399339" y="4782609"/>
            <a:chExt cx="3053583" cy="2607068"/>
          </a:xfrm>
        </p:grpSpPr>
        <p:sp>
          <p:nvSpPr>
            <p:cNvPr id="19" name="Google Shape;219;p27">
              <a:extLst>
                <a:ext uri="{FF2B5EF4-FFF2-40B4-BE49-F238E27FC236}">
                  <a16:creationId xmlns:a16="http://schemas.microsoft.com/office/drawing/2014/main" id="{E166BA88-BD51-64CB-E4AF-81E9FA613AF9}"/>
                </a:ext>
              </a:extLst>
            </p:cNvPr>
            <p:cNvSpPr/>
            <p:nvPr/>
          </p:nvSpPr>
          <p:spPr>
            <a:xfrm>
              <a:off x="6953507" y="5534025"/>
              <a:ext cx="1893140" cy="1855652"/>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grpSp>
          <p:nvGrpSpPr>
            <p:cNvPr id="20" name="グループ化 19">
              <a:extLst>
                <a:ext uri="{FF2B5EF4-FFF2-40B4-BE49-F238E27FC236}">
                  <a16:creationId xmlns:a16="http://schemas.microsoft.com/office/drawing/2014/main" id="{D5B6D2B3-1CAE-7A8E-DF0A-CE00E3DD0830}"/>
                </a:ext>
              </a:extLst>
            </p:cNvPr>
            <p:cNvGrpSpPr/>
            <p:nvPr/>
          </p:nvGrpSpPr>
          <p:grpSpPr>
            <a:xfrm>
              <a:off x="6399339" y="4782609"/>
              <a:ext cx="3053583" cy="2438394"/>
              <a:chOff x="6413500" y="4983910"/>
              <a:chExt cx="3053583" cy="2438394"/>
            </a:xfrm>
          </p:grpSpPr>
          <p:sp>
            <p:nvSpPr>
              <p:cNvPr id="21" name="Google Shape;221;p27">
                <a:extLst>
                  <a:ext uri="{FF2B5EF4-FFF2-40B4-BE49-F238E27FC236}">
                    <a16:creationId xmlns:a16="http://schemas.microsoft.com/office/drawing/2014/main" id="{5635A196-819D-7B06-5E8F-03CDE1939FD7}"/>
                  </a:ext>
                </a:extLst>
              </p:cNvPr>
              <p:cNvSpPr/>
              <p:nvPr/>
            </p:nvSpPr>
            <p:spPr>
              <a:xfrm>
                <a:off x="6413500" y="5003457"/>
                <a:ext cx="1893140" cy="1855652"/>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2" name="Google Shape;222;p27">
                <a:extLst>
                  <a:ext uri="{FF2B5EF4-FFF2-40B4-BE49-F238E27FC236}">
                    <a16:creationId xmlns:a16="http://schemas.microsoft.com/office/drawing/2014/main" id="{0ECC5049-6B17-DFF6-9EE6-8BFC4BFB02FE}"/>
                  </a:ext>
                </a:extLst>
              </p:cNvPr>
              <p:cNvSpPr/>
              <p:nvPr/>
            </p:nvSpPr>
            <p:spPr>
              <a:xfrm>
                <a:off x="7486324" y="4983910"/>
                <a:ext cx="1893140" cy="1855652"/>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3" name="Google Shape;223;p27">
                <a:extLst>
                  <a:ext uri="{FF2B5EF4-FFF2-40B4-BE49-F238E27FC236}">
                    <a16:creationId xmlns:a16="http://schemas.microsoft.com/office/drawing/2014/main" id="{CEF9E59C-C1FE-8654-9AD4-7D01F5671172}"/>
                  </a:ext>
                </a:extLst>
              </p:cNvPr>
              <p:cNvSpPr txBox="1"/>
              <p:nvPr/>
            </p:nvSpPr>
            <p:spPr>
              <a:xfrm>
                <a:off x="6457319" y="5450745"/>
                <a:ext cx="1065633" cy="442325"/>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Tx/>
                  <a:buNone/>
                  <a:tabLst/>
                  <a:defRPr/>
                </a:pPr>
                <a:r>
                  <a:rPr kumimoji="0" lang="ja-JP" altLang="en-US" sz="1200" b="0"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アイデアの積み上げ</a:t>
                </a:r>
              </a:p>
            </p:txBody>
          </p:sp>
          <p:sp>
            <p:nvSpPr>
              <p:cNvPr id="24" name="Google Shape;224;p27">
                <a:extLst>
                  <a:ext uri="{FF2B5EF4-FFF2-40B4-BE49-F238E27FC236}">
                    <a16:creationId xmlns:a16="http://schemas.microsoft.com/office/drawing/2014/main" id="{76396C33-0C5F-2E71-25DB-0807F8949B38}"/>
                  </a:ext>
                </a:extLst>
              </p:cNvPr>
              <p:cNvSpPr txBox="1"/>
              <p:nvPr/>
            </p:nvSpPr>
            <p:spPr>
              <a:xfrm>
                <a:off x="8219022" y="5467918"/>
                <a:ext cx="1248061" cy="245359"/>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Tx/>
                  <a:buNone/>
                  <a:tabLst/>
                  <a:defRPr/>
                </a:pPr>
                <a:r>
                  <a:rPr kumimoji="0" lang="ja-JP" altLang="en-US" sz="1200" b="0" i="0" u="none" strike="noStrike" kern="12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Calibri"/>
                    <a:sym typeface="Calibri"/>
                  </a:rPr>
                  <a:t>異論を唱える</a:t>
                </a:r>
                <a:endParaRPr kumimoji="0" lang="ja-JP" altLang="en-US" sz="1200" b="0" i="0" u="none" strike="noStrike" kern="120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5" name="Google Shape;225;p27">
                <a:extLst>
                  <a:ext uri="{FF2B5EF4-FFF2-40B4-BE49-F238E27FC236}">
                    <a16:creationId xmlns:a16="http://schemas.microsoft.com/office/drawing/2014/main" id="{D42529D3-FFD5-9A15-0BD7-0292C6E8EC1A}"/>
                  </a:ext>
                </a:extLst>
              </p:cNvPr>
              <p:cNvSpPr txBox="1"/>
              <p:nvPr/>
            </p:nvSpPr>
            <p:spPr>
              <a:xfrm>
                <a:off x="7329096" y="7008238"/>
                <a:ext cx="1304767" cy="414066"/>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0"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Calibri"/>
                    <a:sym typeface="Calibri"/>
                  </a:rPr>
                  <a:t>学生の参加</a:t>
                </a:r>
                <a:endParaRPr kumimoji="0" sz="1400" b="0"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26" name="Google Shape;226;p27">
                <a:extLst>
                  <a:ext uri="{FF2B5EF4-FFF2-40B4-BE49-F238E27FC236}">
                    <a16:creationId xmlns:a16="http://schemas.microsoft.com/office/drawing/2014/main" id="{3D553DF4-A8F8-3204-9ED2-1D15FF9FD48F}"/>
                  </a:ext>
                </a:extLst>
              </p:cNvPr>
              <p:cNvSpPr txBox="1"/>
              <p:nvPr/>
            </p:nvSpPr>
            <p:spPr>
              <a:xfrm>
                <a:off x="7486323" y="5772762"/>
                <a:ext cx="827507" cy="414066"/>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Tx/>
                  <a:buNone/>
                  <a:tabLst/>
                  <a:defRPr/>
                </a:pPr>
                <a:r>
                  <a:rPr kumimoji="0" lang="ja-JP" altLang="en-US" sz="1200"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Calibri"/>
                    <a:sym typeface="Calibri"/>
                  </a:rPr>
                  <a:t>学習の　成果</a:t>
                </a:r>
                <a:endParaRPr kumimoji="0" lang="ja-JP" altLang="en-US" sz="1200" b="0"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Shape 189"/>
        <p:cNvGrpSpPr/>
        <p:nvPr/>
      </p:nvGrpSpPr>
      <p:grpSpPr>
        <a:xfrm>
          <a:off x="0" y="0"/>
          <a:ext cx="0" cy="0"/>
          <a:chOff x="0" y="0"/>
          <a:chExt cx="0" cy="0"/>
        </a:xfrm>
      </p:grpSpPr>
      <p:pic>
        <p:nvPicPr>
          <p:cNvPr id="190" name="Google Shape;190;p19"/>
          <p:cNvPicPr preferRelativeResize="0"/>
          <p:nvPr/>
        </p:nvPicPr>
        <p:blipFill rotWithShape="1">
          <a:blip r:embed="rId3">
            <a:alphaModFix/>
          </a:blip>
          <a:srcRect/>
          <a:stretch/>
        </p:blipFill>
        <p:spPr>
          <a:xfrm>
            <a:off x="546100" y="4913669"/>
            <a:ext cx="3501136" cy="1992883"/>
          </a:xfrm>
          <a:prstGeom prst="rect">
            <a:avLst/>
          </a:prstGeom>
          <a:noFill/>
          <a:ln>
            <a:noFill/>
          </a:ln>
        </p:spPr>
      </p:pic>
      <p:sp>
        <p:nvSpPr>
          <p:cNvPr id="191" name="Google Shape;191;p19"/>
          <p:cNvSpPr txBox="1"/>
          <p:nvPr/>
        </p:nvSpPr>
        <p:spPr>
          <a:xfrm>
            <a:off x="4270996" y="484375"/>
            <a:ext cx="2904504" cy="226980"/>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ペア学習とグループ学習の対話</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92" name="Google Shape;192;p19"/>
          <p:cNvSpPr txBox="1"/>
          <p:nvPr/>
        </p:nvSpPr>
        <p:spPr>
          <a:xfrm>
            <a:off x="471170" y="808863"/>
            <a:ext cx="4667885" cy="2937338"/>
          </a:xfrm>
          <a:prstGeom prst="rect">
            <a:avLst/>
          </a:prstGeom>
          <a:noFill/>
          <a:ln w="63500" cap="flat" cmpd="sng">
            <a:solidFill>
              <a:srgbClr val="2791A6"/>
            </a:solidFill>
            <a:prstDash val="solid"/>
            <a:round/>
            <a:headEnd type="none" w="sm" len="sm"/>
            <a:tailEnd type="none" w="sm" len="sm"/>
          </a:ln>
        </p:spPr>
        <p:txBody>
          <a:bodyPr spcFirstLastPara="1" wrap="square" lIns="0" tIns="116200" rIns="0" bIns="0" anchor="t" anchorCtr="0">
            <a:spAutoFit/>
          </a:bodyPr>
          <a:lstStyle/>
          <a:p>
            <a:pPr marL="122554"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グループ学習の価値は何ですか？</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4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302260" marR="156845" lvl="0" indent="-180339" algn="l" defTabSz="914400" rtl="0" eaLnBrk="1" fontAlgn="auto" latinLnBrk="0" hangingPunct="1">
              <a:lnSpc>
                <a:spcPct val="101800"/>
              </a:lnSpc>
              <a:spcBef>
                <a:spcPts val="0"/>
              </a:spcBef>
              <a:spcAft>
                <a:spcPts val="0"/>
              </a:spcAft>
              <a:buClr>
                <a:srgbClr val="000000"/>
              </a:buClr>
              <a:buSzPts val="12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質の高いグループ学習は、特に参加者の見解が異なる場合（</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rPr>
              <a:t> </a:t>
            </a:r>
            <a:r>
              <a:rPr kumimoji="0" lang="en-US" altLang="ja-JP" sz="12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a:sym typeface="Calibri"/>
                <a:hlinkClick r:id="rId4"/>
              </a:rPr>
              <a:t>Bennet t et al., 2009</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）、学習効果と強く関連しています（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e.g. </a:t>
            </a:r>
            <a:r>
              <a:rPr kumimoji="0" lang="en-US" altLang="ja-JP" sz="12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a:sym typeface="Calibri"/>
                <a:hlinkClick r:id="rId5"/>
              </a:rPr>
              <a:t>Howe et al., 2019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0" lvl="0" indent="-180339" algn="l" defTabSz="914400" rtl="0" eaLnBrk="1" fontAlgn="auto" latinLnBrk="0" hangingPunct="1">
              <a:lnSpc>
                <a:spcPct val="100000"/>
              </a:lnSpc>
              <a:spcBef>
                <a:spcPts val="0"/>
              </a:spcBef>
              <a:spcAft>
                <a:spcPts val="0"/>
              </a:spcAft>
              <a:buClr>
                <a:srgbClr val="000000"/>
              </a:buClr>
              <a:buSzPts val="12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学習者たちは学び合うことができます。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166370" lvl="0" indent="-180339" algn="l" defTabSz="914400" rtl="0" eaLnBrk="1" fontAlgn="auto" latinLnBrk="0" hangingPunct="1">
              <a:lnSpc>
                <a:spcPct val="101699"/>
              </a:lnSpc>
              <a:spcBef>
                <a:spcPts val="0"/>
              </a:spcBef>
              <a:spcAft>
                <a:spcPts val="0"/>
              </a:spcAft>
              <a:buClr>
                <a:srgbClr val="000000"/>
              </a:buClr>
              <a:buSzPts val="12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学習者は、教師がいなくても、学習、推論、</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問題解決のための対話を用いた練習をすることができます。</a:t>
            </a:r>
            <a:endParaRPr kumimoji="0"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166370" lvl="0" indent="-180339" algn="l" defTabSz="914400" rtl="0" eaLnBrk="1" fontAlgn="auto" latinLnBrk="0" hangingPunct="1">
              <a:lnSpc>
                <a:spcPct val="101699"/>
              </a:lnSpc>
              <a:spcBef>
                <a:spcPts val="0"/>
              </a:spcBef>
              <a:spcAft>
                <a:spcPts val="0"/>
              </a:spcAft>
              <a:buClr>
                <a:srgbClr val="000000"/>
              </a:buClr>
              <a:buSzPts val="1200"/>
              <a:buFont typeface="Noto Sans Symbols"/>
              <a:buChar char="∙"/>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他のグループや学級全体の学習者たちと進捗状況を共有する前に、よりリラックスした環境で自分の考えを試行・練習することができます。こうして、自分の考えを他者に可視化することで、学習の向上が促進されます</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en-US" altLang="ja-JP" sz="12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a:sym typeface="Calibri"/>
                <a:hlinkClick r:id="rId6"/>
              </a:rPr>
              <a:t>Howe 2020</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179070" lvl="0" indent="-180339" algn="l" defTabSz="914400" rtl="0" eaLnBrk="1" fontAlgn="auto" latinLnBrk="0" hangingPunct="1">
              <a:lnSpc>
                <a:spcPct val="103299"/>
              </a:lnSpc>
              <a:spcBef>
                <a:spcPts val="0"/>
              </a:spcBef>
              <a:spcAft>
                <a:spcPts val="0"/>
              </a:spcAft>
              <a:buClr>
                <a:srgbClr val="000000"/>
              </a:buClr>
              <a:buSzPts val="12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他の学習者は、正式なルーブリックの使用、傾聴することなど、新しいアイデアに反映し、評価することができます。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302260" marR="179070" lvl="0" indent="-104139" algn="l" defTabSz="914400" rtl="0" eaLnBrk="1" fontAlgn="auto" latinLnBrk="0" hangingPunct="1">
              <a:lnSpc>
                <a:spcPct val="103299"/>
              </a:lnSpc>
              <a:spcBef>
                <a:spcPts val="0"/>
              </a:spcBef>
              <a:spcAft>
                <a:spcPts val="0"/>
              </a:spcAft>
              <a:buClr>
                <a:srgbClr val="000000"/>
              </a:buClr>
              <a:buSzPts val="1200"/>
              <a:buFont typeface="Noto Sans Symbols"/>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93" name="Google Shape;193;p19"/>
          <p:cNvSpPr txBox="1"/>
          <p:nvPr/>
        </p:nvSpPr>
        <p:spPr>
          <a:xfrm>
            <a:off x="5371173" y="808863"/>
            <a:ext cx="4864100" cy="3753335"/>
          </a:xfrm>
          <a:prstGeom prst="rect">
            <a:avLst/>
          </a:prstGeom>
          <a:noFill/>
          <a:ln w="63500" cap="flat" cmpd="sng">
            <a:solidFill>
              <a:srgbClr val="2791A6"/>
            </a:solidFill>
            <a:prstDash val="solid"/>
            <a:round/>
            <a:headEnd type="none" w="sm" len="sm"/>
            <a:tailEnd type="none" w="sm" len="sm"/>
          </a:ln>
        </p:spPr>
        <p:txBody>
          <a:bodyPr spcFirstLastPara="1" wrap="square" lIns="0" tIns="104775" rIns="0" bIns="0" anchor="t" anchorCtr="0">
            <a:spAutoFit/>
          </a:bodyPr>
          <a:lstStyle/>
          <a:p>
            <a:pPr marL="122554"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どうすればグループ学習を効果的にすることができますか</a:t>
            </a:r>
            <a:r>
              <a:rPr kumimoji="0" lang="en-US" altLang="ja-JP" sz="11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20"/>
              </a:spcBef>
              <a:spcAft>
                <a:spcPts val="0"/>
              </a:spcAft>
              <a:buClr>
                <a:srgbClr val="000000"/>
              </a:buClr>
              <a:buSzTx/>
              <a:buFont typeface="Arial"/>
              <a:buNone/>
              <a:tabLst/>
              <a:defRPr/>
            </a:pP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16839"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学習者たちはグループ</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で話すことを学ぶことや、効果的な協働作業をする必要があります。 ほとんどの場合、彼らはそれらが得意ではありません。「グランドルーㇽ」と 「文の書き出し表現（</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sentence stems</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）」は、ほかの人の発言に耳を傾けたり、参考にしたり、同意を示したり、敬意をもって理由を述べたり、異論を唱える習慣を身につけさせることができます。</a:t>
            </a:r>
            <a:endPar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16839" lvl="0" indent="0" algn="just" defTabSz="914400" rtl="0" eaLnBrk="1" fontAlgn="auto" latinLnBrk="0" hangingPunct="1">
              <a:lnSpc>
                <a:spcPct val="101699"/>
              </a:lnSpc>
              <a:spcBef>
                <a:spcPts val="0"/>
              </a:spcBef>
              <a:spcAft>
                <a:spcPts val="0"/>
              </a:spcAft>
              <a:buClr>
                <a:srgbClr val="000000"/>
              </a:buClr>
              <a:buSzTx/>
              <a:buFont typeface="Arial"/>
              <a:buNone/>
              <a:tabLst/>
              <a:defRPr/>
            </a:pPr>
            <a:endParaRPr kumimoji="0" sz="10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17475" lvl="0" indent="0" algn="just" defTabSz="914400" rtl="0" eaLnBrk="1" fontAlgn="auto" latinLnBrk="0" hangingPunct="1">
              <a:lnSpc>
                <a:spcPct val="101699"/>
              </a:lnSpc>
              <a:spcBef>
                <a:spcPts val="5"/>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たちがお互いの考えに関わるような対話を支援する取組みは、授業活動のデザインに組み込む必要があります。例えば、うまくいくように学習者どうしで協力しあうことを求めたり、合理的な議論になるように刺激することなどです。「トーキング・ポイント（</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Talking Points</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）」は、そのための素晴らしい活動です。下のボックスを参照ください。</a:t>
            </a:r>
            <a:endParaRPr kumimoji="0"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17475" lvl="0" indent="0" algn="just" defTabSz="914400" rtl="0" eaLnBrk="1" fontAlgn="auto" latinLnBrk="0" hangingPunct="1">
              <a:lnSpc>
                <a:spcPct val="101699"/>
              </a:lnSpc>
              <a:spcBef>
                <a:spcPts val="5"/>
              </a:spcBef>
              <a:spcAft>
                <a:spcPts val="0"/>
              </a:spcAft>
              <a:buClr>
                <a:srgbClr val="000000"/>
              </a:buClr>
              <a:buSzTx/>
              <a:buFont typeface="Arial"/>
              <a:buNone/>
              <a:tabLst/>
              <a:defRPr/>
            </a:pPr>
            <a:endParaRPr kumimoji="0" sz="10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グループ学習が学習を支援しているかどうかはどのようにわかりますか？</a:t>
            </a:r>
            <a:endParaRPr kumimoji="0" sz="95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20014" lvl="0" indent="0" algn="just" defTabSz="914400" rtl="0" eaLnBrk="1" fontAlgn="auto" latinLnBrk="0" hangingPunct="1">
              <a:lnSpc>
                <a:spcPct val="102200"/>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テンプレート２</a:t>
            </a:r>
            <a:r>
              <a:rPr kumimoji="0" lang="en-US" altLang="ja-JP" sz="1200" b="1"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G:</a:t>
            </a:r>
            <a:r>
              <a:rPr kumimoji="0" lang="ja-JP" altLang="en-US" sz="1200" b="1"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グループ学習の自己評価</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を提供</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しています。 下級生と上級生を観察するためのバージョンと、学習者の自己評価のためのバージョンがあります。 グループ学習の高得点評価と、学習効果は強く関連しています。（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e.g.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rPr>
              <a:t>. </a:t>
            </a:r>
            <a:r>
              <a:rPr kumimoji="0" lang="en-US" altLang="ja-JP" sz="1200" b="0"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a:sym typeface="Calibri"/>
                <a:hlinkClick r:id="rId5"/>
              </a:rPr>
              <a:t>Howe et al., 2019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2554" marR="120014" lvl="0" indent="0" algn="just" defTabSz="914400" rtl="0" eaLnBrk="1" fontAlgn="auto" latinLnBrk="0" hangingPunct="1">
              <a:lnSpc>
                <a:spcPct val="102200"/>
              </a:lnSpc>
              <a:spcBef>
                <a:spcPts val="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94" name="Google Shape;194;p19"/>
          <p:cNvSpPr txBox="1"/>
          <p:nvPr/>
        </p:nvSpPr>
        <p:spPr>
          <a:xfrm>
            <a:off x="5384114" y="4682071"/>
            <a:ext cx="4864100" cy="2733549"/>
          </a:xfrm>
          <a:prstGeom prst="rect">
            <a:avLst/>
          </a:prstGeom>
          <a:noFill/>
          <a:ln w="63500" cap="flat" cmpd="sng">
            <a:solidFill>
              <a:srgbClr val="2791A6"/>
            </a:solidFill>
            <a:prstDash val="solid"/>
            <a:round/>
            <a:headEnd type="none" w="sm" len="sm"/>
            <a:tailEnd type="none" w="sm" len="sm"/>
          </a:ln>
        </p:spPr>
        <p:txBody>
          <a:bodyPr spcFirstLastPara="1" wrap="square" lIns="0" tIns="102850" rIns="0" bIns="0" anchor="t" anchorCtr="0">
            <a:spAutoFit/>
          </a:bodyPr>
          <a:lstStyle/>
          <a:p>
            <a:pPr marL="123189"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話し合いのポイントは何ですか？</a:t>
            </a:r>
            <a:endParaRPr kumimoji="0"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189" marR="0" lvl="0" indent="0" algn="l" defTabSz="914400" rtl="0" eaLnBrk="1" fontAlgn="auto" latinLnBrk="0" hangingPunct="1">
              <a:lnSpc>
                <a:spcPct val="100000"/>
              </a:lnSpc>
              <a:spcBef>
                <a:spcPts val="81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話し合いの状態</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質問でなく－</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3189" marR="0" lvl="0" indent="0" algn="l" defTabSz="914400" rtl="0" eaLnBrk="1" fontAlgn="auto" latinLnBrk="0" hangingPunct="1">
              <a:lnSpc>
                <a:spcPct val="100000"/>
              </a:lnSpc>
              <a:spcBef>
                <a:spcPts val="81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話し合いの中で、学習者たちは（敬意を持って）同意する</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同意しないを尋ねられる</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3189" marR="0" lvl="0" indent="0" algn="l" defTabSz="914400" rtl="0" eaLnBrk="1" fontAlgn="auto" latinLnBrk="0" hangingPunct="1">
              <a:lnSpc>
                <a:spcPct val="100000"/>
              </a:lnSpc>
              <a:spcBef>
                <a:spcPts val="81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挑発的、好奇心が強い、興味深い、真実、虚偽</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3189" marR="0" lvl="0" indent="0" algn="l" defTabSz="914400" rtl="0" eaLnBrk="1" fontAlgn="auto" latinLnBrk="0" hangingPunct="1">
              <a:lnSpc>
                <a:spcPct val="100000"/>
              </a:lnSpc>
              <a:spcBef>
                <a:spcPts val="81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事実</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に基づく応答や想像に基づく応答がある</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3189" marR="0" lvl="0" indent="0" algn="l" defTabSz="914400" rtl="0" eaLnBrk="1" fontAlgn="auto" latinLnBrk="0" hangingPunct="1">
              <a:lnSpc>
                <a:spcPct val="100000"/>
              </a:lnSpc>
              <a:spcBef>
                <a:spcPts val="810"/>
              </a:spcBef>
              <a:spcAft>
                <a:spcPts val="0"/>
              </a:spcAft>
              <a:buClr>
                <a:srgbClr val="000000"/>
              </a:buClr>
              <a:buSzTx/>
              <a:buFont typeface="Arial"/>
              <a:buNone/>
              <a:tabLst/>
              <a:defRPr/>
            </a:pP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グランド・ルールと同様に、協働学習や学級全体での討論の中で活用することができる</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744855" marR="294640" lvl="0" indent="0" algn="l" defTabSz="914400" rtl="0" eaLnBrk="1" fontAlgn="auto" latinLnBrk="0" hangingPunct="1">
              <a:lnSpc>
                <a:spcPct val="103600"/>
              </a:lnSpc>
              <a:spcBef>
                <a:spcPts val="844"/>
              </a:spcBef>
              <a:spcAft>
                <a:spcPts val="0"/>
              </a:spcAft>
              <a:buClr>
                <a:srgbClr val="000000"/>
              </a:buClr>
              <a:buSzTx/>
              <a:buFont typeface="Arial"/>
              <a:buNone/>
              <a:tabLst/>
              <a:defRPr/>
            </a:pPr>
            <a:r>
              <a:rPr kumimoji="0" lang="en-US" altLang="ja-JP" sz="11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7"/>
              </a:rPr>
              <a:t>Video 4 </a:t>
            </a:r>
            <a:r>
              <a:rPr kumimoji="0" lang="ja-JP" altLang="en-US" sz="11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7"/>
              </a:rPr>
              <a:t>教育対話を支援するための実践的なヒント：話し合いのポイント</a:t>
            </a:r>
            <a:endParaRPr kumimoji="0" sz="11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pic>
        <p:nvPicPr>
          <p:cNvPr id="195" name="Google Shape;195;p19"/>
          <p:cNvPicPr preferRelativeResize="0"/>
          <p:nvPr/>
        </p:nvPicPr>
        <p:blipFill rotWithShape="1">
          <a:blip r:embed="rId8">
            <a:alphaModFix/>
          </a:blip>
          <a:srcRect/>
          <a:stretch/>
        </p:blipFill>
        <p:spPr>
          <a:xfrm rot="174394">
            <a:off x="5730290" y="6957749"/>
            <a:ext cx="369144" cy="287112"/>
          </a:xfrm>
          <a:prstGeom prst="rect">
            <a:avLst/>
          </a:prstGeom>
          <a:noFill/>
          <a:ln>
            <a:noFill/>
          </a:ln>
        </p:spPr>
      </p:pic>
      <p:sp>
        <p:nvSpPr>
          <p:cNvPr id="196" name="Google Shape;196;p19"/>
          <p:cNvSpPr txBox="1">
            <a:spLocks noGrp="1"/>
          </p:cNvSpPr>
          <p:nvPr>
            <p:ph type="sldNum" idx="12"/>
          </p:nvPr>
        </p:nvSpPr>
        <p:spPr>
          <a:xfrm flipH="1">
            <a:off x="10347196" y="7254037"/>
            <a:ext cx="346203"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9</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200"/>
        <p:cNvGrpSpPr/>
        <p:nvPr/>
      </p:nvGrpSpPr>
      <p:grpSpPr>
        <a:xfrm>
          <a:off x="0" y="0"/>
          <a:ext cx="0" cy="0"/>
          <a:chOff x="0" y="0"/>
          <a:chExt cx="0" cy="0"/>
        </a:xfrm>
      </p:grpSpPr>
      <p:sp>
        <p:nvSpPr>
          <p:cNvPr id="201" name="Google Shape;201;p20"/>
          <p:cNvSpPr txBox="1"/>
          <p:nvPr/>
        </p:nvSpPr>
        <p:spPr>
          <a:xfrm>
            <a:off x="3978402" y="487425"/>
            <a:ext cx="2195830"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様々な場面での対話</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02" name="Google Shape;202;p20"/>
          <p:cNvSpPr txBox="1"/>
          <p:nvPr/>
        </p:nvSpPr>
        <p:spPr>
          <a:xfrm>
            <a:off x="445909" y="1376680"/>
            <a:ext cx="4749165" cy="1809593"/>
          </a:xfrm>
          <a:prstGeom prst="rect">
            <a:avLst/>
          </a:prstGeom>
          <a:noFill/>
          <a:ln w="63500" cap="flat" cmpd="sng">
            <a:solidFill>
              <a:srgbClr val="2791A6"/>
            </a:solidFill>
            <a:prstDash val="solid"/>
            <a:round/>
            <a:headEnd type="none" w="sm" len="sm"/>
            <a:tailEnd type="none" w="sm" len="sm"/>
          </a:ln>
        </p:spPr>
        <p:txBody>
          <a:bodyPr spcFirstLastPara="1" wrap="square" lIns="0" tIns="113025" rIns="0" bIns="0" anchor="t" anchorCtr="0">
            <a:spAutoFit/>
          </a:bodyPr>
          <a:lstStyle/>
          <a:p>
            <a:pPr marL="121285" marR="117475" lvl="0" indent="0" algn="just" defTabSz="914400" rtl="0" eaLnBrk="1" fontAlgn="auto" latinLnBrk="0" hangingPunct="1">
              <a:lnSpc>
                <a:spcPct val="102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教育対話は、あらゆる年齢層の多様な学習者グループで、教科や内容を超えて実践することができます。そのため、</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は汎用性が高く、適応性があるように設計されており、すでに様々な文脈で実践者によって使用されています。　　</a:t>
            </a: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17475" lvl="0" indent="0" algn="just" defTabSz="914400" rtl="0" eaLnBrk="1" fontAlgn="auto" latinLnBrk="0" hangingPunct="1">
              <a:lnSpc>
                <a:spcPct val="102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en-GB" altLang="ja-JP" sz="1200" b="1" i="0" u="none" strike="noStrike" kern="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3">
                  <a:extLst>
                    <a:ext uri="{A12FA001-AC4F-418D-AE19-62706E023703}">
                      <ahyp:hlinkClr xmlns:ahyp="http://schemas.microsoft.com/office/drawing/2018/hyperlinkcolor" val="tx"/>
                    </a:ext>
                  </a:extLst>
                </a:hlinkClick>
              </a:rPr>
              <a:t>VIDEO 9: T-SEDA</a:t>
            </a:r>
            <a:r>
              <a:rPr kumimoji="0" lang="ja-JP" altLang="en-US" sz="1200" b="1" i="0" u="none" strike="noStrike" kern="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3">
                  <a:extLst>
                    <a:ext uri="{A12FA001-AC4F-418D-AE19-62706E023703}">
                      <ahyp:hlinkClr xmlns:ahyp="http://schemas.microsoft.com/office/drawing/2018/hyperlinkcolor" val="tx"/>
                    </a:ext>
                  </a:extLst>
                </a:hlinkClick>
              </a:rPr>
              <a:t>による</a:t>
            </a:r>
            <a:r>
              <a:rPr kumimoji="0" lang="ja-JP" altLang="en-US" sz="1200" b="1" i="0" u="none" strike="noStrike" kern="0" cap="none" spc="0" normalizeH="0" baseline="0" noProof="0" dirty="0">
                <a:ln>
                  <a:noFill/>
                </a:ln>
                <a:solidFill>
                  <a:srgbClr val="0A33C3"/>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3">
                  <a:extLst>
                    <a:ext uri="{A12FA001-AC4F-418D-AE19-62706E023703}">
                      <ahyp:hlinkClr xmlns:ahyp="http://schemas.microsoft.com/office/drawing/2018/hyperlinkcolor" val="tx"/>
                    </a:ext>
                  </a:extLst>
                </a:hlinkClick>
              </a:rPr>
              <a:t>探究</a:t>
            </a:r>
            <a:r>
              <a:rPr kumimoji="0" lang="ja-JP" altLang="en-US" sz="1200" b="1" i="0" u="none" strike="noStrike" kern="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50" charset="-128"/>
                <a:cs typeface="Arial" panose="020B0604020202020204" pitchFamily="34" charset="0"/>
                <a:sym typeface="Arial"/>
                <a:hlinkClick r:id="rId3">
                  <a:extLst>
                    <a:ext uri="{A12FA001-AC4F-418D-AE19-62706E023703}">
                      <ahyp:hlinkClr xmlns:ahyp="http://schemas.microsoft.com/office/drawing/2018/hyperlinkcolor" val="tx"/>
                    </a:ext>
                  </a:extLst>
                </a:hlinkClick>
              </a:rPr>
              <a:t>の効果</a:t>
            </a:r>
            <a:endParaRPr kumimoji="0" lang="en-US" altLang="ja-JP" sz="1200" b="1" i="0" u="none" strike="noStrike" kern="0" cap="none" spc="0" normalizeH="0" baseline="0" noProof="0" dirty="0">
              <a:ln>
                <a:noFill/>
              </a:ln>
              <a:solidFill>
                <a:srgbClr val="000000"/>
              </a:solidFill>
              <a:effectLst/>
              <a:uLnTx/>
              <a:uFillTx/>
              <a:latin typeface="Arial Unicode MS"/>
              <a:ea typeface="ＭＳ Ｐゴシック" panose="020B0600070205080204" pitchFamily="50" charset="-128"/>
              <a:cs typeface="Arial Unicode MS"/>
              <a:sym typeface="Arial"/>
            </a:endParaRPr>
          </a:p>
          <a:p>
            <a:pPr marL="121285" marR="117475" lvl="0" indent="0" algn="just" defTabSz="914400" rtl="0" eaLnBrk="1" fontAlgn="auto" latinLnBrk="0" hangingPunct="1">
              <a:lnSpc>
                <a:spcPct val="102000"/>
              </a:lnSpc>
              <a:spcBef>
                <a:spcPts val="0"/>
              </a:spcBef>
              <a:spcAft>
                <a:spcPts val="0"/>
              </a:spcAft>
              <a:buClr>
                <a:srgbClr val="000000"/>
              </a:buClr>
              <a:buSzTx/>
              <a:buFont typeface="Arial"/>
              <a:buNone/>
              <a:tabLst/>
              <a:defRPr/>
            </a:pP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17475" lvl="0" indent="0" algn="just" defTabSz="914400" rtl="0" eaLnBrk="1" fontAlgn="auto" latinLnBrk="0" hangingPunct="1">
              <a:lnSpc>
                <a:spcPct val="102000"/>
              </a:lnSpc>
              <a:spcBef>
                <a:spcPts val="0"/>
              </a:spcBef>
              <a:spcAft>
                <a:spcPts val="0"/>
              </a:spcAft>
              <a:buClr>
                <a:srgbClr val="000000"/>
              </a:buClr>
              <a:buSzTx/>
              <a:buFont typeface="Arial"/>
              <a:buNone/>
              <a:tabLst/>
              <a:defRPr/>
            </a:pP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17475" lvl="0" indent="0" algn="just" defTabSz="914400" rtl="0" eaLnBrk="1" fontAlgn="auto" latinLnBrk="0" hangingPunct="1">
              <a:lnSpc>
                <a:spcPct val="102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次のページでは、あなたの教育現場での対話について考える手助けをします。ご自身に関係のあるページを探して、読んでみてください。</a:t>
            </a:r>
            <a:endParaRPr kumimoji="0"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aphicFrame>
        <p:nvGraphicFramePr>
          <p:cNvPr id="203" name="Google Shape;203;p20"/>
          <p:cNvGraphicFramePr/>
          <p:nvPr/>
        </p:nvGraphicFramePr>
        <p:xfrm>
          <a:off x="462051" y="4848225"/>
          <a:ext cx="9734550" cy="2453250"/>
        </p:xfrm>
        <a:graphic>
          <a:graphicData uri="http://schemas.openxmlformats.org/drawingml/2006/table">
            <a:tbl>
              <a:tblPr firstRow="1" bandRow="1">
                <a:noFill/>
              </a:tblPr>
              <a:tblGrid>
                <a:gridCol w="1343025">
                  <a:extLst>
                    <a:ext uri="{9D8B030D-6E8A-4147-A177-3AD203B41FA5}">
                      <a16:colId xmlns:a16="http://schemas.microsoft.com/office/drawing/2014/main" val="20000"/>
                    </a:ext>
                  </a:extLst>
                </a:gridCol>
                <a:gridCol w="3900175">
                  <a:extLst>
                    <a:ext uri="{9D8B030D-6E8A-4147-A177-3AD203B41FA5}">
                      <a16:colId xmlns:a16="http://schemas.microsoft.com/office/drawing/2014/main" val="20001"/>
                    </a:ext>
                  </a:extLst>
                </a:gridCol>
                <a:gridCol w="4491350">
                  <a:extLst>
                    <a:ext uri="{9D8B030D-6E8A-4147-A177-3AD203B41FA5}">
                      <a16:colId xmlns:a16="http://schemas.microsoft.com/office/drawing/2014/main" val="20002"/>
                    </a:ext>
                  </a:extLst>
                </a:gridCol>
              </a:tblGrid>
              <a:tr h="620525">
                <a:tc>
                  <a:txBody>
                    <a:bodyPr/>
                    <a:lstStyle/>
                    <a:p>
                      <a:pPr marL="0" marR="0" lvl="0" indent="0" algn="l" rtl="0">
                        <a:lnSpc>
                          <a:spcPct val="100000"/>
                        </a:lnSpc>
                        <a:spcBef>
                          <a:spcPts val="0"/>
                        </a:spcBef>
                        <a:spcAft>
                          <a:spcPts val="0"/>
                        </a:spcAft>
                        <a:buNone/>
                      </a:pP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40640" marR="330835" lvl="0" indent="0" algn="just" rtl="0">
                        <a:lnSpc>
                          <a:spcPct val="120800"/>
                        </a:lnSpc>
                        <a:spcBef>
                          <a:spcPts val="0"/>
                        </a:spcBef>
                        <a:spcAft>
                          <a:spcPts val="0"/>
                        </a:spcAft>
                        <a:buNone/>
                      </a:pPr>
                      <a:r>
                        <a:rPr lang="ja-JP" sz="12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低学年:</a:t>
                      </a:r>
                      <a:r>
                        <a:rPr lang="ja-JP" sz="1200" b="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もっと単純な言葉や、言葉の積み上げや問いただしがこれらの種類のフレーズで表現されているかもしれません。</a:t>
                      </a:r>
                      <a:endParaRPr sz="1200" b="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9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40640" marR="43180" lvl="0" indent="0" algn="l" rtl="0">
                        <a:lnSpc>
                          <a:spcPct val="121700"/>
                        </a:lnSpc>
                        <a:spcBef>
                          <a:spcPts val="0"/>
                        </a:spcBef>
                        <a:spcAft>
                          <a:spcPts val="0"/>
                        </a:spcAft>
                        <a:buNone/>
                      </a:pPr>
                      <a:r>
                        <a:rPr lang="ja-JP" sz="12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高学年:</a:t>
                      </a:r>
                      <a:r>
                        <a:rPr lang="ja-JP" sz="1200" b="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よりフォーマルな言いまわしや、より洗練された言葉遣いを使うことができるかもしれません。</a:t>
                      </a:r>
                      <a:endParaRPr sz="1200" b="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extLst>
                  <a:ext uri="{0D108BD9-81ED-4DB2-BD59-A6C34878D82A}">
                    <a16:rowId xmlns:a16="http://schemas.microsoft.com/office/drawing/2014/main" val="10000"/>
                  </a:ext>
                </a:extLst>
              </a:tr>
              <a:tr h="494025">
                <a:tc>
                  <a:txBody>
                    <a:bodyPr/>
                    <a:lstStyle/>
                    <a:p>
                      <a:pPr marL="38735"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Build on Ideas</a:t>
                      </a:r>
                      <a:endParaRPr lang="en-US" alt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p>
                      <a:pPr marL="38735" marR="0" lvl="0" indent="0" algn="l" rtl="0">
                        <a:lnSpc>
                          <a:spcPct val="100000"/>
                        </a:lnSpc>
                        <a:spcBef>
                          <a:spcPts val="0"/>
                        </a:spcBef>
                        <a:spcAft>
                          <a:spcPts val="0"/>
                        </a:spcAft>
                        <a:buNone/>
                      </a:pPr>
                      <a:r>
                        <a:rPr lang="ja-JP" altLang="en-US" sz="1200" u="none" strike="noStrike" cap="none">
                          <a:latin typeface="UD デジタル 教科書体 NK-B" panose="02020700000000000000" pitchFamily="18" charset="-128"/>
                          <a:ea typeface="UD デジタル 教科書体 NK-B" panose="02020700000000000000" pitchFamily="18" charset="-128"/>
                          <a:cs typeface="Arial"/>
                          <a:sym typeface="Arial"/>
                        </a:rPr>
                        <a:t>考えを積み上げる</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2DBE4"/>
                    </a:solidFill>
                  </a:tcPr>
                </a:tc>
                <a:tc>
                  <a:txBody>
                    <a:bodyPr/>
                    <a:lstStyle/>
                    <a:p>
                      <a:pPr marL="40640"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そして、・・・　　ということで、・・・　　ああ、そうですね。</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2DBE4"/>
                    </a:solidFill>
                  </a:tcPr>
                </a:tc>
                <a:tc>
                  <a:txBody>
                    <a:bodyPr/>
                    <a:lstStyle/>
                    <a:p>
                      <a:pPr marL="40640" marR="226695" lvl="0" indent="0" algn="l" rtl="0">
                        <a:lnSpc>
                          <a:spcPct val="145833"/>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私は・・・に賛成です（同意します）…、それは良い点です、私たちは当初・・・と考えていました。ですから ・・・</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27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2DBE4"/>
                    </a:solidFill>
                  </a:tcPr>
                </a:tc>
                <a:extLst>
                  <a:ext uri="{0D108BD9-81ED-4DB2-BD59-A6C34878D82A}">
                    <a16:rowId xmlns:a16="http://schemas.microsoft.com/office/drawing/2014/main" val="10001"/>
                  </a:ext>
                </a:extLst>
              </a:tr>
              <a:tr h="494025">
                <a:tc>
                  <a:txBody>
                    <a:bodyPr/>
                    <a:lstStyle/>
                    <a:p>
                      <a:pPr marL="38735"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Challenge</a:t>
                      </a:r>
                      <a:endParaRPr lang="en-US" alt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p>
                      <a:pPr marL="38735" marR="0" lvl="0" indent="0" algn="l" rtl="0">
                        <a:lnSpc>
                          <a:spcPct val="100000"/>
                        </a:lnSpc>
                        <a:spcBef>
                          <a:spcPts val="0"/>
                        </a:spcBef>
                        <a:spcAft>
                          <a:spcPts val="0"/>
                        </a:spcAft>
                        <a:buNone/>
                      </a:pPr>
                      <a:r>
                        <a:rPr lang="ja-JP" altLang="en-US" sz="1200" u="none" strike="noStrike" cap="none">
                          <a:latin typeface="UD デジタル 教科書体 NK-B" panose="02020700000000000000" pitchFamily="18" charset="-128"/>
                          <a:ea typeface="UD デジタル 教科書体 NK-B" panose="02020700000000000000" pitchFamily="18" charset="-128"/>
                          <a:cs typeface="Arial"/>
                          <a:sym typeface="Arial"/>
                        </a:rPr>
                        <a:t>異議を唱える</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40640"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違うよ！、でも・・・　・・・はありえない。</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40640" marR="424815" lvl="0" indent="0" algn="l" rtl="0">
                        <a:lnSpc>
                          <a:spcPct val="145833"/>
                        </a:lnSpc>
                        <a:spcBef>
                          <a:spcPts val="0"/>
                        </a:spcBef>
                        <a:spcAft>
                          <a:spcPts val="0"/>
                        </a:spcAft>
                        <a:buNone/>
                      </a:pPr>
                      <a:r>
                        <a:rPr lang="ja-JP" sz="12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・・・について、私は反対です。それは正しくないと思います。それは不可能です、なぜなら,・・・だからです。半分は正しいと思います。それはありえない ことです。</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127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extLst>
                  <a:ext uri="{0D108BD9-81ED-4DB2-BD59-A6C34878D82A}">
                    <a16:rowId xmlns:a16="http://schemas.microsoft.com/office/drawing/2014/main" val="10002"/>
                  </a:ext>
                </a:extLst>
              </a:tr>
              <a:tr h="484500">
                <a:tc>
                  <a:txBody>
                    <a:bodyPr/>
                    <a:lstStyle/>
                    <a:p>
                      <a:pPr marL="38735"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Reasoning</a:t>
                      </a:r>
                      <a:endParaRPr lang="en-US" alt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p>
                      <a:pPr marL="38735" marR="0" lvl="0" indent="0" algn="l" rtl="0">
                        <a:lnSpc>
                          <a:spcPct val="100000"/>
                        </a:lnSpc>
                        <a:spcBef>
                          <a:spcPts val="0"/>
                        </a:spcBef>
                        <a:spcAft>
                          <a:spcPts val="0"/>
                        </a:spcAft>
                        <a:buNone/>
                      </a:pPr>
                      <a:r>
                        <a:rPr lang="ja-JP" altLang="en-US" sz="1200" u="none" strike="noStrike" cap="none">
                          <a:latin typeface="UD デジタル 教科書体 NK-B" panose="02020700000000000000" pitchFamily="18" charset="-128"/>
                          <a:ea typeface="UD デジタル 教科書体 NK-B" panose="02020700000000000000" pitchFamily="18" charset="-128"/>
                          <a:cs typeface="Arial"/>
                          <a:sym typeface="Arial"/>
                        </a:rPr>
                        <a:t>理由を明確にする</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40640" marR="0" lvl="0" indent="0" algn="l" rtl="0">
                        <a:lnSpc>
                          <a:spcPct val="100000"/>
                        </a:lnSpc>
                        <a:spcBef>
                          <a:spcPts val="0"/>
                        </a:spcBef>
                        <a:spcAft>
                          <a:spcPts val="0"/>
                        </a:spcAft>
                        <a:buNone/>
                      </a:pPr>
                      <a:r>
                        <a:rPr lang="ja-JP" sz="1200" u="none" strike="noStrike" cap="none">
                          <a:latin typeface="UD デジタル 教科書体 NK-B" panose="02020700000000000000" pitchFamily="18" charset="-128"/>
                          <a:ea typeface="UD デジタル 教科書体 NK-B" panose="02020700000000000000" pitchFamily="18" charset="-128"/>
                          <a:cs typeface="Arial"/>
                          <a:sym typeface="Arial"/>
                        </a:rPr>
                        <a:t>なぜなら・・・・</a:t>
                      </a: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10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tc>
                  <a:txBody>
                    <a:bodyPr/>
                    <a:lstStyle/>
                    <a:p>
                      <a:pPr marL="0" marR="0" lvl="0" indent="0" algn="l" rtl="0">
                        <a:lnSpc>
                          <a:spcPct val="100000"/>
                        </a:lnSpc>
                        <a:spcBef>
                          <a:spcPts val="0"/>
                        </a:spcBef>
                        <a:spcAft>
                          <a:spcPts val="0"/>
                        </a:spcAft>
                        <a:buNone/>
                      </a:pPr>
                      <a:endParaRPr sz="12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A6B6CA"/>
                    </a:solidFill>
                  </a:tcPr>
                </a:tc>
                <a:extLst>
                  <a:ext uri="{0D108BD9-81ED-4DB2-BD59-A6C34878D82A}">
                    <a16:rowId xmlns:a16="http://schemas.microsoft.com/office/drawing/2014/main" val="10003"/>
                  </a:ext>
                </a:extLst>
              </a:tr>
            </a:tbl>
          </a:graphicData>
        </a:graphic>
      </p:graphicFrame>
      <p:sp>
        <p:nvSpPr>
          <p:cNvPr id="204" name="Google Shape;204;p20"/>
          <p:cNvSpPr txBox="1"/>
          <p:nvPr/>
        </p:nvSpPr>
        <p:spPr>
          <a:xfrm>
            <a:off x="471944" y="3322645"/>
            <a:ext cx="4723130" cy="1102210"/>
          </a:xfrm>
          <a:prstGeom prst="rect">
            <a:avLst/>
          </a:prstGeom>
          <a:solidFill>
            <a:srgbClr val="D9F0F6"/>
          </a:solidFill>
          <a:ln>
            <a:noFill/>
          </a:ln>
        </p:spPr>
        <p:txBody>
          <a:bodyPr spcFirstLastPara="1" wrap="square" lIns="0" tIns="88250" rIns="0" bIns="0" anchor="t" anchorCtr="0">
            <a:spAutoFit/>
          </a:bodyPr>
          <a:lstStyle/>
          <a:p>
            <a:pPr marL="9017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振り返りのポイント：</a:t>
            </a:r>
            <a:r>
              <a:rPr kumimoji="0" lang="en-US" altLang="ja-JP" sz="1200" b="0" i="0" u="none" strike="noStrike" kern="0" cap="none" spc="0" normalizeH="0" baseline="0" noProof="0" dirty="0" err="1">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Part.b</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対話コード分類表</a:t>
            </a:r>
          </a:p>
          <a:p>
            <a:pPr marL="9017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と、その事例を参考にしてください。あなたの学級の学習者たちは、異なる対話コードをどのように言葉にすると思いますか？あなたの教室では、どんな対話が聞こえてきそうですか？</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90170" marR="0" lvl="0" indent="0" algn="l" defTabSz="914400" rtl="0" eaLnBrk="1" fontAlgn="auto" latinLnBrk="0" hangingPunct="1">
              <a:lnSpc>
                <a:spcPct val="100000"/>
              </a:lnSpc>
              <a:spcBef>
                <a:spcPts val="69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205" name="Google Shape;205;p20"/>
          <p:cNvPicPr preferRelativeResize="0"/>
          <p:nvPr/>
        </p:nvPicPr>
        <p:blipFill rotWithShape="1">
          <a:blip r:embed="rId4">
            <a:alphaModFix/>
          </a:blip>
          <a:srcRect/>
          <a:stretch/>
        </p:blipFill>
        <p:spPr>
          <a:xfrm>
            <a:off x="5803772" y="1375283"/>
            <a:ext cx="4047871" cy="3035935"/>
          </a:xfrm>
          <a:prstGeom prst="rect">
            <a:avLst/>
          </a:prstGeom>
          <a:noFill/>
          <a:ln>
            <a:noFill/>
          </a:ln>
        </p:spPr>
      </p:pic>
      <p:sp>
        <p:nvSpPr>
          <p:cNvPr id="206" name="Google Shape;206;p20"/>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10</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pic>
        <p:nvPicPr>
          <p:cNvPr id="8" name="Google Shape;195;p19"/>
          <p:cNvPicPr preferRelativeResize="0"/>
          <p:nvPr/>
        </p:nvPicPr>
        <p:blipFill rotWithShape="1">
          <a:blip r:embed="rId5">
            <a:alphaModFix/>
          </a:blip>
          <a:srcRect/>
          <a:stretch/>
        </p:blipFill>
        <p:spPr>
          <a:xfrm rot="174394">
            <a:off x="553142" y="2254192"/>
            <a:ext cx="369144" cy="2871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70602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Shape 211"/>
        <p:cNvGrpSpPr/>
        <p:nvPr/>
      </p:nvGrpSpPr>
      <p:grpSpPr>
        <a:xfrm>
          <a:off x="0" y="0"/>
          <a:ext cx="0" cy="0"/>
          <a:chOff x="0" y="0"/>
          <a:chExt cx="0" cy="0"/>
        </a:xfrm>
      </p:grpSpPr>
      <p:graphicFrame>
        <p:nvGraphicFramePr>
          <p:cNvPr id="212" name="Google Shape;212;p21"/>
          <p:cNvGraphicFramePr/>
          <p:nvPr>
            <p:extLst>
              <p:ext uri="{D42A27DB-BD31-4B8C-83A1-F6EECF244321}">
                <p14:modId xmlns:p14="http://schemas.microsoft.com/office/powerpoint/2010/main" val="3519464288"/>
              </p:ext>
            </p:extLst>
          </p:nvPr>
        </p:nvGraphicFramePr>
        <p:xfrm>
          <a:off x="215128" y="2355357"/>
          <a:ext cx="9914900" cy="5114579"/>
        </p:xfrm>
        <a:graphic>
          <a:graphicData uri="http://schemas.openxmlformats.org/drawingml/2006/table">
            <a:tbl>
              <a:tblPr firstRow="1" bandRow="1">
                <a:noFill/>
              </a:tblPr>
              <a:tblGrid>
                <a:gridCol w="3658250">
                  <a:extLst>
                    <a:ext uri="{9D8B030D-6E8A-4147-A177-3AD203B41FA5}">
                      <a16:colId xmlns:a16="http://schemas.microsoft.com/office/drawing/2014/main" val="20000"/>
                    </a:ext>
                  </a:extLst>
                </a:gridCol>
                <a:gridCol w="3867150">
                  <a:extLst>
                    <a:ext uri="{9D8B030D-6E8A-4147-A177-3AD203B41FA5}">
                      <a16:colId xmlns:a16="http://schemas.microsoft.com/office/drawing/2014/main" val="20001"/>
                    </a:ext>
                  </a:extLst>
                </a:gridCol>
                <a:gridCol w="2389500">
                  <a:extLst>
                    <a:ext uri="{9D8B030D-6E8A-4147-A177-3AD203B41FA5}">
                      <a16:colId xmlns:a16="http://schemas.microsoft.com/office/drawing/2014/main" val="20002"/>
                    </a:ext>
                  </a:extLst>
                </a:gridCol>
              </a:tblGrid>
              <a:tr h="483852">
                <a:tc>
                  <a:txBody>
                    <a:bodyPr/>
                    <a:lstStyle/>
                    <a:p>
                      <a:pPr marL="70485" marR="0" lvl="0" indent="0" algn="ctr" rtl="0">
                        <a:lnSpc>
                          <a:spcPct val="119545"/>
                        </a:lnSpc>
                        <a:spcBef>
                          <a:spcPts val="0"/>
                        </a:spcBef>
                        <a:spcAft>
                          <a:spcPts val="0"/>
                        </a:spcAft>
                        <a:buNone/>
                      </a:pPr>
                      <a:r>
                        <a:rPr lang="ja-JP" sz="11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聞くこと、注意すること、理解すること</a:t>
                      </a:r>
                      <a:endParaRPr dirty="0">
                        <a:latin typeface="UD デジタル 教科書体 NK-B" panose="02020700000000000000" pitchFamily="18" charset="-128"/>
                        <a:ea typeface="UD デジタル 教科書体 NK-B" panose="02020700000000000000" pitchFamily="18" charset="-128"/>
                      </a:endParaRPr>
                    </a:p>
                    <a:p>
                      <a:pPr marL="70485" marR="0" lvl="0" indent="0" algn="ctr" rtl="0">
                        <a:lnSpc>
                          <a:spcPct val="119545"/>
                        </a:lnSpc>
                        <a:spcBef>
                          <a:spcPts val="0"/>
                        </a:spcBef>
                        <a:spcAft>
                          <a:spcPts val="0"/>
                        </a:spcAft>
                        <a:buNone/>
                      </a:pPr>
                      <a:r>
                        <a:rPr lang="ja-JP" sz="11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子供たちに期待される発達レベル:</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tc>
                  <a:txBody>
                    <a:bodyPr/>
                    <a:lstStyle/>
                    <a:p>
                      <a:pPr marL="71120" marR="0" lvl="0" indent="0" algn="ctr" rtl="0">
                        <a:lnSpc>
                          <a:spcPct val="119545"/>
                        </a:lnSpc>
                        <a:spcBef>
                          <a:spcPts val="0"/>
                        </a:spcBef>
                        <a:spcAft>
                          <a:spcPts val="0"/>
                        </a:spcAft>
                        <a:buNone/>
                      </a:pPr>
                      <a:r>
                        <a:rPr lang="ja-JP" sz="11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T-SEDA対話コードの可能性</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tc>
                  <a:txBody>
                    <a:bodyPr/>
                    <a:lstStyle/>
                    <a:p>
                      <a:pPr marL="72390" marR="0" lvl="0" indent="0" algn="ctr" rtl="0">
                        <a:lnSpc>
                          <a:spcPct val="119545"/>
                        </a:lnSpc>
                        <a:spcBef>
                          <a:spcPts val="0"/>
                        </a:spcBef>
                        <a:spcAft>
                          <a:spcPts val="0"/>
                        </a:spcAft>
                        <a:buNone/>
                      </a:pPr>
                      <a:r>
                        <a:rPr lang="ja-JP" sz="1100" b="1" u="none" strike="noStrike" cap="none">
                          <a:latin typeface="UD デジタル 教科書体 NK-B" panose="02020700000000000000" pitchFamily="18" charset="-128"/>
                          <a:ea typeface="UD デジタル 教科書体 NK-B" panose="02020700000000000000" pitchFamily="18" charset="-128"/>
                          <a:cs typeface="Arial"/>
                          <a:sym typeface="Arial"/>
                        </a:rPr>
                        <a:t>具体的な対話例</a:t>
                      </a:r>
                      <a:endParaRPr sz="11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extLst>
                  <a:ext uri="{0D108BD9-81ED-4DB2-BD59-A6C34878D82A}">
                    <a16:rowId xmlns:a16="http://schemas.microsoft.com/office/drawing/2014/main" val="10000"/>
                  </a:ext>
                </a:extLst>
              </a:tr>
              <a:tr h="798798">
                <a:tc>
                  <a:txBody>
                    <a:bodyPr/>
                    <a:lstStyle/>
                    <a:p>
                      <a:pPr marL="70485" marR="334645"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読み聞かせの時間や、学級全体や少人数での討論のときに、注意深く聞いたり、適切な質問や発言をしたり、行動をすることができる。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255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19545"/>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考えを積み上げる（B）：前のターンや発言で表現された自分または他の人の考えを積み上げ、詳しく説明し、明確にして、発言する。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2390" marR="330200"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グルファロを見なくてよかったね。 ねずみは勇敢だった。</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72390" marR="330200" lvl="0" indent="0" algn="l" rtl="0">
                        <a:lnSpc>
                          <a:spcPct val="121818"/>
                        </a:lnSpc>
                        <a:spcBef>
                          <a:spcPts val="2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 うん、ねずみは勇敢だったけれども、ずる賢かった。</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255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199317">
                <a:tc>
                  <a:txBody>
                    <a:bodyPr/>
                    <a:lstStyle/>
                    <a:p>
                      <a:pPr marL="70485" marR="379730"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彼らは聞いたことについて発言し、彼らの理解を明確にするために質問をします。;</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20000"/>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考えを積み上げる（B）：前のターンや発言で表現された自分または他の人の考えを積み上げ、詳しく説明し、明確にして、発言する。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71120" marR="0" lvl="0" indent="0" algn="l" rtl="0">
                        <a:lnSpc>
                          <a:spcPct val="114782"/>
                        </a:lnSpc>
                        <a:spcBef>
                          <a:spcPts val="0"/>
                        </a:spcBef>
                        <a:spcAft>
                          <a:spcPts val="0"/>
                        </a:spcAft>
                        <a:buNone/>
                      </a:pPr>
                      <a:endParaRPr sz="115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71120" marR="0" lvl="0" indent="0" algn="l" rtl="0">
                        <a:lnSpc>
                          <a:spcPct val="100000"/>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問いただす（CH）：質問したり、反対したり、考えを問いただします　</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2390" marR="271145"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じゃあ、スケルトンはどこから来たの？</a:t>
                      </a:r>
                      <a:endParaRPr dirty="0">
                        <a:latin typeface="UD デジタル 教科書体 NK-B" panose="02020700000000000000" pitchFamily="18" charset="-128"/>
                        <a:ea typeface="UD デジタル 教科書体 NK-B" panose="02020700000000000000" pitchFamily="18" charset="-128"/>
                      </a:endParaRPr>
                    </a:p>
                    <a:p>
                      <a:pPr marL="72390" marR="271145" lvl="0" indent="0" algn="l" rtl="0">
                        <a:lnSpc>
                          <a:spcPct val="121818"/>
                        </a:lnSpc>
                        <a:spcBef>
                          <a:spcPts val="25"/>
                        </a:spcBef>
                        <a:spcAft>
                          <a:spcPts val="0"/>
                        </a:spcAft>
                        <a:buNone/>
                      </a:pP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72390" marR="271145" lvl="0" indent="0" algn="l" rtl="0">
                        <a:lnSpc>
                          <a:spcPct val="121818"/>
                        </a:lnSpc>
                        <a:spcBef>
                          <a:spcPts val="25"/>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いいえ、スケルトンを怖くないよ、友達になれるよ。</a:t>
                      </a:r>
                      <a:endParaRPr dirty="0">
                        <a:latin typeface="UD デジタル 教科書体 NK-B" panose="02020700000000000000" pitchFamily="18" charset="-128"/>
                        <a:ea typeface="UD デジタル 教科書体 NK-B" panose="02020700000000000000" pitchFamily="18" charset="-128"/>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97809">
                <a:tc>
                  <a:txBody>
                    <a:bodyPr/>
                    <a:lstStyle/>
                    <a:p>
                      <a:pPr marL="70485" marR="517525"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先生や仲間とのやりとりの中で、会話をすることができる。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0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479425" lvl="0" indent="0" algn="l" rtl="0">
                        <a:lnSpc>
                          <a:spcPct val="121818"/>
                        </a:lnSpc>
                        <a:spcBef>
                          <a:spcPts val="0"/>
                        </a:spcBef>
                        <a:spcAft>
                          <a:spcPts val="0"/>
                        </a:spcAft>
                        <a:buNone/>
                      </a:pPr>
                      <a:r>
                        <a:rPr lang="ja-JP" altLang="en-US"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関連づける</a:t>
                      </a:r>
                      <a:r>
                        <a:rPr lang="en-US" altLang="ja-JP"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(C)</a:t>
                      </a:r>
                      <a:r>
                        <a:rPr lang="ja-JP" altLang="en-US"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：直前の対話を越えて、他者の発言・知識・経験、さらには自分自身の体験などに結びつける。</a:t>
                      </a:r>
                      <a:endParaRPr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0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2390" marR="459105"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私たちは森に行ったね、私たちは転んだり、つまづいたり、転んだり、つまづいたり、・・・</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80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83571">
                <a:tc>
                  <a:txBody>
                    <a:bodyPr/>
                    <a:lstStyle/>
                    <a:p>
                      <a:pPr marL="70485" marR="0" lvl="0" indent="0" algn="l" rtl="0">
                        <a:lnSpc>
                          <a:spcPct val="120000"/>
                        </a:lnSpc>
                        <a:spcBef>
                          <a:spcPts val="0"/>
                        </a:spcBef>
                        <a:spcAft>
                          <a:spcPts val="0"/>
                        </a:spcAft>
                        <a:buNone/>
                      </a:pPr>
                      <a:r>
                        <a:rPr lang="ja-JP" sz="11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　　　　　　　　　話すこと</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p>
                      <a:pPr marL="70485" marR="0" lvl="0" indent="0" algn="ctr" rtl="0">
                        <a:lnSpc>
                          <a:spcPct val="100000"/>
                        </a:lnSpc>
                        <a:spcBef>
                          <a:spcPts val="25"/>
                        </a:spcBef>
                        <a:spcAft>
                          <a:spcPts val="0"/>
                        </a:spcAft>
                        <a:buNone/>
                      </a:pPr>
                      <a:r>
                        <a:rPr lang="ja-JP" sz="11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子供たちに期待される発達レベル:</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tc>
                  <a:txBody>
                    <a:bodyPr/>
                    <a:lstStyle/>
                    <a:p>
                      <a:pPr marL="0" marR="0" lvl="0" indent="0" algn="ctr" rtl="0">
                        <a:lnSpc>
                          <a:spcPct val="100000"/>
                        </a:lnSpc>
                        <a:spcBef>
                          <a:spcPts val="0"/>
                        </a:spcBef>
                        <a:spcAft>
                          <a:spcPts val="0"/>
                        </a:spcAft>
                        <a:buNone/>
                      </a:pPr>
                      <a:endParaRPr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tc>
                  <a:txBody>
                    <a:bodyPr/>
                    <a:lstStyle/>
                    <a:p>
                      <a:pPr marL="0" marR="0" lvl="0" indent="0" algn="ctr" rtl="0">
                        <a:lnSpc>
                          <a:spcPct val="100000"/>
                        </a:lnSpc>
                        <a:spcBef>
                          <a:spcPts val="0"/>
                        </a:spcBef>
                        <a:spcAft>
                          <a:spcPts val="0"/>
                        </a:spcAft>
                        <a:buNone/>
                      </a:pPr>
                      <a:endParaRPr sz="1100" u="none" strike="noStrike" cap="none">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FF"/>
                    </a:solidFill>
                  </a:tcPr>
                </a:tc>
                <a:extLst>
                  <a:ext uri="{0D108BD9-81ED-4DB2-BD59-A6C34878D82A}">
                    <a16:rowId xmlns:a16="http://schemas.microsoft.com/office/drawing/2014/main" val="10004"/>
                  </a:ext>
                </a:extLst>
              </a:tr>
              <a:tr h="641627">
                <a:tc>
                  <a:txBody>
                    <a:bodyPr/>
                    <a:lstStyle/>
                    <a:p>
                      <a:pPr marL="70485" marR="511809"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少人数のグループ、学級、1対1の討論に参加し、新しく学んだ語彙を使いながら自分の考えを述べることができる;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83820" lvl="0" indent="0" algn="l" rtl="0">
                        <a:lnSpc>
                          <a:spcPct val="121818"/>
                        </a:lnSpc>
                        <a:spcBef>
                          <a:spcPts val="0"/>
                        </a:spcBef>
                        <a:spcAft>
                          <a:spcPts val="0"/>
                        </a:spcAft>
                        <a:buNone/>
                      </a:pPr>
                      <a:r>
                        <a:rPr lang="ja-JP" altLang="en-US"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対話や活動を方向づける</a:t>
                      </a:r>
                      <a:r>
                        <a:rPr lang="ja-JP"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（G）：活動</a:t>
                      </a:r>
                      <a:r>
                        <a:rPr lang="ja-JP" altLang="en-US"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を構成することに責任を持ち、</a:t>
                      </a:r>
                      <a:r>
                        <a:rPr lang="ja-JP"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対話の方向性を決める役割を担う。</a:t>
                      </a:r>
                      <a:endParaRPr sz="11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2390" marR="386715"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その大きなボウルをとって、パパぐまになって。わたしはママぐまになるよ。</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798704">
                <a:tc>
                  <a:txBody>
                    <a:bodyPr/>
                    <a:lstStyle/>
                    <a:p>
                      <a:pPr marL="70485" marR="231140" lvl="0" indent="0" algn="just"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物語、ノンフィクション、韻文、詩など、新しく学んだ語彙を適切に使いながら、物ごとがなぜ起こるのかを説明することができる。;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353060"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推論の明示（R）：自分や他人の考えについて、正当化したり、可能性の考えを用いて説明することができる。</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2390" marR="203834" lvl="0" indent="0" algn="l" rtl="0">
                        <a:lnSpc>
                          <a:spcPct val="121818"/>
                        </a:lnSpc>
                        <a:spcBef>
                          <a:spcPts val="0"/>
                        </a:spcBef>
                        <a:spcAft>
                          <a:spcPts val="0"/>
                        </a:spcAft>
                        <a:buNone/>
                      </a:pPr>
                      <a:r>
                        <a:rPr lang="ja-JP" sz="1100" u="none" strike="noStrike" cap="none" dirty="0">
                          <a:latin typeface="UD デジタル 教科書体 NK-B" panose="02020700000000000000" pitchFamily="18" charset="-128"/>
                          <a:ea typeface="UD デジタル 教科書体 NK-B" panose="02020700000000000000" pitchFamily="18" charset="-128"/>
                          <a:cs typeface="Arial"/>
                          <a:sym typeface="Arial"/>
                        </a:rPr>
                        <a:t>巨大なジャムサンドイッチを作ったら、パンがふにゃふにゃになりそうだよ。</a:t>
                      </a:r>
                      <a:endParaRPr dirty="0">
                        <a:latin typeface="UD デジタル 教科書体 NK-B" panose="02020700000000000000" pitchFamily="18" charset="-128"/>
                        <a:ea typeface="UD デジタル 教科書体 NK-B" panose="02020700000000000000" pitchFamily="18" charset="-128"/>
                      </a:endParaRPr>
                    </a:p>
                    <a:p>
                      <a:pPr marL="72390" marR="203834" lvl="0" indent="0" algn="l" rtl="0">
                        <a:lnSpc>
                          <a:spcPct val="121818"/>
                        </a:lnSpc>
                        <a:spcBef>
                          <a:spcPts val="25"/>
                        </a:spcBef>
                        <a:spcAft>
                          <a:spcPts val="0"/>
                        </a:spcAft>
                        <a:buNone/>
                      </a:pP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317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213" name="Google Shape;213;p21"/>
          <p:cNvSpPr txBox="1"/>
          <p:nvPr/>
        </p:nvSpPr>
        <p:spPr>
          <a:xfrm>
            <a:off x="442620" y="457327"/>
            <a:ext cx="4904080" cy="1643399"/>
          </a:xfrm>
          <a:prstGeom prst="rect">
            <a:avLst/>
          </a:prstGeom>
          <a:noFill/>
          <a:ln w="63500" cap="flat" cmpd="sng">
            <a:solidFill>
              <a:srgbClr val="2791A6"/>
            </a:solidFill>
            <a:prstDash val="solid"/>
            <a:round/>
            <a:headEnd type="none" w="sm" len="sm"/>
            <a:tailEnd type="none" w="sm" len="sm"/>
          </a:ln>
        </p:spPr>
        <p:txBody>
          <a:bodyPr spcFirstLastPara="1" wrap="square" lIns="0" tIns="118725"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幼児との対話</a:t>
            </a:r>
            <a:endParaRPr kumimoji="0"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87313" marR="0" lvl="0" indent="0" algn="just" defTabSz="914400" rtl="0" eaLnBrk="1" fontAlgn="auto" latinLnBrk="0" hangingPunct="1">
              <a:lnSpc>
                <a:spcPct val="100000"/>
              </a:lnSpc>
              <a:spcBef>
                <a:spcPts val="93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対話は就学前の年齢（</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2-5</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歳）では教育の中心です。 </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を実施することで、就学前の段階で幼児たちが使用している対話の種類を特定するのに役立つます。 以下の表は、イングランドのカリキュラムから得られた話すことと聞くことのスキルを示しています。みなさんの国の状況ではどのように適用できますか？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ctr" defTabSz="914400" rtl="0" eaLnBrk="1" fontAlgn="auto" latinLnBrk="0" hangingPunct="1">
              <a:lnSpc>
                <a:spcPct val="100000"/>
              </a:lnSpc>
              <a:spcBef>
                <a:spcPts val="935"/>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214" name="Google Shape;214;p21"/>
          <p:cNvPicPr preferRelativeResize="0"/>
          <p:nvPr/>
        </p:nvPicPr>
        <p:blipFill rotWithShape="1">
          <a:blip r:embed="rId3">
            <a:alphaModFix/>
          </a:blip>
          <a:srcRect/>
          <a:stretch/>
        </p:blipFill>
        <p:spPr>
          <a:xfrm>
            <a:off x="6450329" y="467233"/>
            <a:ext cx="2973958" cy="1754124"/>
          </a:xfrm>
          <a:prstGeom prst="rect">
            <a:avLst/>
          </a:prstGeom>
          <a:noFill/>
          <a:ln>
            <a:noFill/>
          </a:ln>
        </p:spPr>
      </p:pic>
      <p:sp>
        <p:nvSpPr>
          <p:cNvPr id="215" name="Google Shape;215;p21"/>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11</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219"/>
        <p:cNvGrpSpPr/>
        <p:nvPr/>
      </p:nvGrpSpPr>
      <p:grpSpPr>
        <a:xfrm>
          <a:off x="0" y="0"/>
          <a:ext cx="0" cy="0"/>
          <a:chOff x="0" y="0"/>
          <a:chExt cx="0" cy="0"/>
        </a:xfrm>
      </p:grpSpPr>
      <p:sp>
        <p:nvSpPr>
          <p:cNvPr id="220" name="Google Shape;220;p22"/>
          <p:cNvSpPr txBox="1"/>
          <p:nvPr/>
        </p:nvSpPr>
        <p:spPr>
          <a:xfrm>
            <a:off x="3655314" y="520954"/>
            <a:ext cx="3359150" cy="197490"/>
          </a:xfrm>
          <a:prstGeom prst="rect">
            <a:avLst/>
          </a:prstGeom>
          <a:noFill/>
          <a:ln>
            <a:noFill/>
          </a:ln>
        </p:spPr>
        <p:txBody>
          <a:bodyPr spcFirstLastPara="1" wrap="square" lIns="0" tIns="12700"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高等教育や成人学習者のための対話</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21" name="Google Shape;221;p22"/>
          <p:cNvSpPr/>
          <p:nvPr/>
        </p:nvSpPr>
        <p:spPr>
          <a:xfrm>
            <a:off x="444995" y="1130808"/>
            <a:ext cx="4747260" cy="6084000"/>
          </a:xfrm>
          <a:custGeom>
            <a:avLst/>
            <a:gdLst/>
            <a:ahLst/>
            <a:cxnLst/>
            <a:rect l="l" t="t" r="r" b="b"/>
            <a:pathLst>
              <a:path w="4747260" h="6070600" extrusionOk="0">
                <a:moveTo>
                  <a:pt x="0" y="6070473"/>
                </a:moveTo>
                <a:lnTo>
                  <a:pt x="4746752" y="6070473"/>
                </a:lnTo>
                <a:lnTo>
                  <a:pt x="4746752" y="0"/>
                </a:lnTo>
                <a:lnTo>
                  <a:pt x="0" y="0"/>
                </a:lnTo>
                <a:lnTo>
                  <a:pt x="0" y="6070473"/>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2" name="Google Shape;222;p22"/>
          <p:cNvSpPr txBox="1"/>
          <p:nvPr/>
        </p:nvSpPr>
        <p:spPr>
          <a:xfrm>
            <a:off x="554532" y="1197610"/>
            <a:ext cx="4523105" cy="5217124"/>
          </a:xfrm>
          <a:prstGeom prst="rect">
            <a:avLst/>
          </a:prstGeom>
          <a:noFill/>
          <a:ln>
            <a:noFill/>
          </a:ln>
        </p:spPr>
        <p:txBody>
          <a:bodyPr spcFirstLastPara="1" wrap="square" lIns="0" tIns="13325" rIns="0" bIns="0" anchor="t" anchorCtr="0">
            <a:spAutoFit/>
          </a:bodyPr>
          <a:lstStyle/>
          <a:p>
            <a:pPr marL="12700" marR="5080" lvl="0" indent="0" algn="just" defTabSz="914400" rtl="0" eaLnBrk="1" fontAlgn="auto" latinLnBrk="0" hangingPunct="1">
              <a:lnSpc>
                <a:spcPct val="1213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教育対話は、高等教育（</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HE</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）や社会人教育においても貴重な役割を担っています。いくつかの国の講師は、学生の学習にとってより多くの対話が重要であると考え、大学で</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を実施し、成果をおさめています</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。ここでは、高等教育の場面からいくつかの事例を紹介します。</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3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スティーブンは法学部の講師で、</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のリソースを使用して独自の調査を行いました。彼は、対話教育の価値は、高等教育の場面で重要である自己主導型の学習スキルを促進するのに役立つと述べています。</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3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スティーブンはまた、高等教育における様々なタイプの学習環境は、様々な形の対話的な相互作用を促進する可能性があることに気づきました。大規模な講義スタイルでは、オープンな（開かれた）質問をすることが学生との対話を促進する方法であることに気づきました。</a:t>
            </a:r>
            <a:endParaRPr kumimoji="0"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3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例えば、講義で「国際投資法はマネーローダリング防止やテロ金融対策の取り組みに何らかの形で関与すべきか、それとも相互に排他的であるべきか」という質問をしたとき、彼はあらかじめ決められた答えを求めていたわけではありませんでした。その代わり、学生には「自分の内なる対話を使って質問を探求し、分析し、評価し始める」ことを求めました。そして、後日、少人数のセミナーグループでその質問について討論し、他の人がその質問についてどう考えていたかを考えることができるようにしまた。</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3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スティーブンは、</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で提案されている対話の実践は、学生が問題をより深く議論し、主題に対する批評性を高めることができるように、高等教育の科目と組み合わせて使用することができると結論づけました。</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300"/>
              </a:lnSpc>
              <a:spcBef>
                <a:spcPts val="105"/>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23" name="Google Shape;223;p22"/>
          <p:cNvSpPr txBox="1"/>
          <p:nvPr/>
        </p:nvSpPr>
        <p:spPr>
          <a:xfrm>
            <a:off x="5753227" y="1130807"/>
            <a:ext cx="4473575" cy="2693346"/>
          </a:xfrm>
          <a:prstGeom prst="rect">
            <a:avLst/>
          </a:prstGeom>
          <a:noFill/>
          <a:ln w="63500" cap="flat" cmpd="sng">
            <a:solidFill>
              <a:srgbClr val="2791A6"/>
            </a:solidFill>
            <a:prstDash val="solid"/>
            <a:round/>
            <a:headEnd type="none" w="sm" len="sm"/>
            <a:tailEnd type="none" w="sm" len="sm"/>
          </a:ln>
        </p:spPr>
        <p:txBody>
          <a:bodyPr spcFirstLastPara="1" wrap="square" lIns="0" tIns="80625" rIns="0" bIns="0" anchor="t" anchorCtr="0">
            <a:spAutoFit/>
          </a:bodyPr>
          <a:lstStyle/>
          <a:p>
            <a:pPr marL="121920" marR="117475" lvl="0" indent="0" algn="just" defTabSz="914400" rtl="0" eaLnBrk="1" fontAlgn="auto" latinLnBrk="0" hangingPunct="1">
              <a:lnSpc>
                <a:spcPct val="121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キャサリンは、社会人学生を対象に第二言語としての英語（</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ESL</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）を教えています。学生の学習意欲を高め、授業内容をより創造的に探究できるような支援的な教室環境を作るため、</a:t>
            </a:r>
            <a:r>
              <a:rPr kumimoji="0" lang="en-US" altLang="ja-JP"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を実施しました。彼女は特に、話しかたにおけるグランドルーㇽの活用に関心をもっていました。</a:t>
            </a:r>
            <a:endParaRPr kumimoji="0"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7475" lvl="0" indent="0" algn="just" defTabSz="914400" rtl="0" eaLnBrk="1" fontAlgn="auto" latinLnBrk="0" hangingPunct="1">
              <a:lnSpc>
                <a:spcPct val="121000"/>
              </a:lnSpc>
              <a:spcBef>
                <a:spcPts val="63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キャサリンは、この探究によって、自分がどのような質問をしているかなど、自分自身の指</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導の側面にもっと注意を払うことができるようになったことに気づきました。また、授業中、学生たちはよく発言し、互いの考えを問いただしたり、他の学生の発言から対話を展開させたりしていました。</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7475" lvl="0" indent="0" algn="just" defTabSz="914400" rtl="0" eaLnBrk="1" fontAlgn="auto" latinLnBrk="0" hangingPunct="1">
              <a:lnSpc>
                <a:spcPct val="121000"/>
              </a:lnSpc>
              <a:spcBef>
                <a:spcPts val="635"/>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grpSp>
        <p:nvGrpSpPr>
          <p:cNvPr id="224" name="Google Shape;224;p22"/>
          <p:cNvGrpSpPr/>
          <p:nvPr/>
        </p:nvGrpSpPr>
        <p:grpSpPr>
          <a:xfrm>
            <a:off x="5322570" y="3942842"/>
            <a:ext cx="4903724" cy="3170479"/>
            <a:chOff x="5322570" y="3942842"/>
            <a:chExt cx="4903724" cy="3170479"/>
          </a:xfrm>
        </p:grpSpPr>
        <p:pic>
          <p:nvPicPr>
            <p:cNvPr id="225" name="Google Shape;225;p22"/>
            <p:cNvPicPr preferRelativeResize="0"/>
            <p:nvPr/>
          </p:nvPicPr>
          <p:blipFill rotWithShape="1">
            <a:blip r:embed="rId3">
              <a:alphaModFix/>
            </a:blip>
            <a:srcRect/>
            <a:stretch/>
          </p:blipFill>
          <p:spPr>
            <a:xfrm>
              <a:off x="7593330" y="5138598"/>
              <a:ext cx="2632964" cy="1974723"/>
            </a:xfrm>
            <a:prstGeom prst="rect">
              <a:avLst/>
            </a:prstGeom>
            <a:noFill/>
            <a:ln>
              <a:noFill/>
            </a:ln>
          </p:spPr>
        </p:pic>
        <p:sp>
          <p:nvSpPr>
            <p:cNvPr id="226" name="Google Shape;226;p22"/>
            <p:cNvSpPr/>
            <p:nvPr/>
          </p:nvSpPr>
          <p:spPr>
            <a:xfrm>
              <a:off x="5322570" y="3942842"/>
              <a:ext cx="3318510" cy="2125980"/>
            </a:xfrm>
            <a:custGeom>
              <a:avLst/>
              <a:gdLst/>
              <a:ahLst/>
              <a:cxnLst/>
              <a:rect l="l" t="t" r="r" b="b"/>
              <a:pathLst>
                <a:path w="3318509" h="2125979" extrusionOk="0">
                  <a:moveTo>
                    <a:pt x="2765425" y="0"/>
                  </a:moveTo>
                  <a:lnTo>
                    <a:pt x="553084" y="0"/>
                  </a:lnTo>
                  <a:lnTo>
                    <a:pt x="488588" y="1551"/>
                  </a:lnTo>
                  <a:lnTo>
                    <a:pt x="426275" y="6090"/>
                  </a:lnTo>
                  <a:lnTo>
                    <a:pt x="366562" y="13442"/>
                  </a:lnTo>
                  <a:lnTo>
                    <a:pt x="309863" y="23434"/>
                  </a:lnTo>
                  <a:lnTo>
                    <a:pt x="256593" y="35893"/>
                  </a:lnTo>
                  <a:lnTo>
                    <a:pt x="207169" y="50645"/>
                  </a:lnTo>
                  <a:lnTo>
                    <a:pt x="162004" y="67516"/>
                  </a:lnTo>
                  <a:lnTo>
                    <a:pt x="121514" y="86333"/>
                  </a:lnTo>
                  <a:lnTo>
                    <a:pt x="86114" y="106922"/>
                  </a:lnTo>
                  <a:lnTo>
                    <a:pt x="32246" y="152723"/>
                  </a:lnTo>
                  <a:lnTo>
                    <a:pt x="3721" y="203530"/>
                  </a:lnTo>
                  <a:lnTo>
                    <a:pt x="0" y="230377"/>
                  </a:lnTo>
                  <a:lnTo>
                    <a:pt x="0" y="1152017"/>
                  </a:lnTo>
                  <a:lnTo>
                    <a:pt x="14608" y="1204806"/>
                  </a:lnTo>
                  <a:lnTo>
                    <a:pt x="56220" y="1253284"/>
                  </a:lnTo>
                  <a:lnTo>
                    <a:pt x="121514" y="1296061"/>
                  </a:lnTo>
                  <a:lnTo>
                    <a:pt x="162004" y="1314878"/>
                  </a:lnTo>
                  <a:lnTo>
                    <a:pt x="207169" y="1331749"/>
                  </a:lnTo>
                  <a:lnTo>
                    <a:pt x="256593" y="1346501"/>
                  </a:lnTo>
                  <a:lnTo>
                    <a:pt x="309863" y="1358960"/>
                  </a:lnTo>
                  <a:lnTo>
                    <a:pt x="366562" y="1368952"/>
                  </a:lnTo>
                  <a:lnTo>
                    <a:pt x="426275" y="1376304"/>
                  </a:lnTo>
                  <a:lnTo>
                    <a:pt x="488588" y="1380843"/>
                  </a:lnTo>
                  <a:lnTo>
                    <a:pt x="553084" y="1382395"/>
                  </a:lnTo>
                  <a:lnTo>
                    <a:pt x="1635759" y="2125726"/>
                  </a:lnTo>
                  <a:lnTo>
                    <a:pt x="1382776" y="1382395"/>
                  </a:lnTo>
                  <a:lnTo>
                    <a:pt x="2765425" y="1382395"/>
                  </a:lnTo>
                  <a:lnTo>
                    <a:pt x="2829921" y="1380843"/>
                  </a:lnTo>
                  <a:lnTo>
                    <a:pt x="2892234" y="1376304"/>
                  </a:lnTo>
                  <a:lnTo>
                    <a:pt x="2951947" y="1368952"/>
                  </a:lnTo>
                  <a:lnTo>
                    <a:pt x="3008646" y="1358960"/>
                  </a:lnTo>
                  <a:lnTo>
                    <a:pt x="3061916" y="1346501"/>
                  </a:lnTo>
                  <a:lnTo>
                    <a:pt x="3111340" y="1331749"/>
                  </a:lnTo>
                  <a:lnTo>
                    <a:pt x="3156505" y="1314878"/>
                  </a:lnTo>
                  <a:lnTo>
                    <a:pt x="3196995" y="1296061"/>
                  </a:lnTo>
                  <a:lnTo>
                    <a:pt x="3232395" y="1275472"/>
                  </a:lnTo>
                  <a:lnTo>
                    <a:pt x="3286263" y="1229671"/>
                  </a:lnTo>
                  <a:lnTo>
                    <a:pt x="3314788" y="1178864"/>
                  </a:lnTo>
                  <a:lnTo>
                    <a:pt x="3318509" y="1152017"/>
                  </a:lnTo>
                  <a:lnTo>
                    <a:pt x="3318509" y="230377"/>
                  </a:lnTo>
                  <a:lnTo>
                    <a:pt x="3303901" y="177588"/>
                  </a:lnTo>
                  <a:lnTo>
                    <a:pt x="3262289" y="129110"/>
                  </a:lnTo>
                  <a:lnTo>
                    <a:pt x="3196995" y="86333"/>
                  </a:lnTo>
                  <a:lnTo>
                    <a:pt x="3156505" y="67516"/>
                  </a:lnTo>
                  <a:lnTo>
                    <a:pt x="3111340" y="50645"/>
                  </a:lnTo>
                  <a:lnTo>
                    <a:pt x="3061916" y="35893"/>
                  </a:lnTo>
                  <a:lnTo>
                    <a:pt x="3008646" y="23434"/>
                  </a:lnTo>
                  <a:lnTo>
                    <a:pt x="2951947" y="13442"/>
                  </a:lnTo>
                  <a:lnTo>
                    <a:pt x="2892234" y="6090"/>
                  </a:lnTo>
                  <a:lnTo>
                    <a:pt x="2829921" y="1551"/>
                  </a:lnTo>
                  <a:lnTo>
                    <a:pt x="2765425"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7" name="Google Shape;227;p22"/>
            <p:cNvSpPr/>
            <p:nvPr/>
          </p:nvSpPr>
          <p:spPr>
            <a:xfrm>
              <a:off x="5322570" y="3942842"/>
              <a:ext cx="3318510" cy="2125980"/>
            </a:xfrm>
            <a:custGeom>
              <a:avLst/>
              <a:gdLst/>
              <a:ahLst/>
              <a:cxnLst/>
              <a:rect l="l" t="t" r="r" b="b"/>
              <a:pathLst>
                <a:path w="3318509" h="2125979" extrusionOk="0">
                  <a:moveTo>
                    <a:pt x="553084" y="0"/>
                  </a:moveTo>
                  <a:lnTo>
                    <a:pt x="488588" y="1551"/>
                  </a:lnTo>
                  <a:lnTo>
                    <a:pt x="426275" y="6090"/>
                  </a:lnTo>
                  <a:lnTo>
                    <a:pt x="366562" y="13442"/>
                  </a:lnTo>
                  <a:lnTo>
                    <a:pt x="309863" y="23434"/>
                  </a:lnTo>
                  <a:lnTo>
                    <a:pt x="256593" y="35893"/>
                  </a:lnTo>
                  <a:lnTo>
                    <a:pt x="207169" y="50645"/>
                  </a:lnTo>
                  <a:lnTo>
                    <a:pt x="162004" y="67516"/>
                  </a:lnTo>
                  <a:lnTo>
                    <a:pt x="121514" y="86333"/>
                  </a:lnTo>
                  <a:lnTo>
                    <a:pt x="86114" y="106922"/>
                  </a:lnTo>
                  <a:lnTo>
                    <a:pt x="32246" y="152723"/>
                  </a:lnTo>
                  <a:lnTo>
                    <a:pt x="3721" y="203530"/>
                  </a:lnTo>
                  <a:lnTo>
                    <a:pt x="0" y="230377"/>
                  </a:lnTo>
                  <a:lnTo>
                    <a:pt x="0" y="806450"/>
                  </a:lnTo>
                  <a:lnTo>
                    <a:pt x="0" y="1152017"/>
                  </a:lnTo>
                  <a:lnTo>
                    <a:pt x="14608" y="1204806"/>
                  </a:lnTo>
                  <a:lnTo>
                    <a:pt x="56220" y="1253284"/>
                  </a:lnTo>
                  <a:lnTo>
                    <a:pt x="121514" y="1296061"/>
                  </a:lnTo>
                  <a:lnTo>
                    <a:pt x="162004" y="1314878"/>
                  </a:lnTo>
                  <a:lnTo>
                    <a:pt x="207169" y="1331749"/>
                  </a:lnTo>
                  <a:lnTo>
                    <a:pt x="256593" y="1346501"/>
                  </a:lnTo>
                  <a:lnTo>
                    <a:pt x="309863" y="1358960"/>
                  </a:lnTo>
                  <a:lnTo>
                    <a:pt x="366562" y="1368952"/>
                  </a:lnTo>
                  <a:lnTo>
                    <a:pt x="426275" y="1376304"/>
                  </a:lnTo>
                  <a:lnTo>
                    <a:pt x="488588" y="1380843"/>
                  </a:lnTo>
                  <a:lnTo>
                    <a:pt x="553084" y="1382395"/>
                  </a:lnTo>
                  <a:lnTo>
                    <a:pt x="1635759" y="2125726"/>
                  </a:lnTo>
                  <a:lnTo>
                    <a:pt x="1382776" y="1382395"/>
                  </a:lnTo>
                  <a:lnTo>
                    <a:pt x="2765425" y="1382395"/>
                  </a:lnTo>
                  <a:lnTo>
                    <a:pt x="2829921" y="1380843"/>
                  </a:lnTo>
                  <a:lnTo>
                    <a:pt x="2892234" y="1376304"/>
                  </a:lnTo>
                  <a:lnTo>
                    <a:pt x="2951947" y="1368952"/>
                  </a:lnTo>
                  <a:lnTo>
                    <a:pt x="3008646" y="1358960"/>
                  </a:lnTo>
                  <a:lnTo>
                    <a:pt x="3061916" y="1346501"/>
                  </a:lnTo>
                  <a:lnTo>
                    <a:pt x="3111340" y="1331749"/>
                  </a:lnTo>
                  <a:lnTo>
                    <a:pt x="3156505" y="1314878"/>
                  </a:lnTo>
                  <a:lnTo>
                    <a:pt x="3196995" y="1296061"/>
                  </a:lnTo>
                  <a:lnTo>
                    <a:pt x="3232395" y="1275472"/>
                  </a:lnTo>
                  <a:lnTo>
                    <a:pt x="3286263" y="1229671"/>
                  </a:lnTo>
                  <a:lnTo>
                    <a:pt x="3314788" y="1178864"/>
                  </a:lnTo>
                  <a:lnTo>
                    <a:pt x="3318509" y="1152017"/>
                  </a:lnTo>
                  <a:lnTo>
                    <a:pt x="3318509" y="806450"/>
                  </a:lnTo>
                  <a:lnTo>
                    <a:pt x="3318509" y="230377"/>
                  </a:lnTo>
                  <a:lnTo>
                    <a:pt x="3303901" y="177588"/>
                  </a:lnTo>
                  <a:lnTo>
                    <a:pt x="3262289" y="129110"/>
                  </a:lnTo>
                  <a:lnTo>
                    <a:pt x="3196995" y="86333"/>
                  </a:lnTo>
                  <a:lnTo>
                    <a:pt x="3156505" y="67516"/>
                  </a:lnTo>
                  <a:lnTo>
                    <a:pt x="3111340" y="50645"/>
                  </a:lnTo>
                  <a:lnTo>
                    <a:pt x="3061916" y="35893"/>
                  </a:lnTo>
                  <a:lnTo>
                    <a:pt x="3008646" y="23434"/>
                  </a:lnTo>
                  <a:lnTo>
                    <a:pt x="2951947" y="13442"/>
                  </a:lnTo>
                </a:path>
                <a:path w="3318509" h="2125979" extrusionOk="0">
                  <a:moveTo>
                    <a:pt x="2892234" y="6090"/>
                  </a:moveTo>
                  <a:lnTo>
                    <a:pt x="2829921" y="1551"/>
                  </a:lnTo>
                  <a:lnTo>
                    <a:pt x="2765425" y="0"/>
                  </a:lnTo>
                  <a:lnTo>
                    <a:pt x="1382776" y="0"/>
                  </a:lnTo>
                  <a:lnTo>
                    <a:pt x="553084" y="0"/>
                  </a:lnTo>
                </a:path>
              </a:pathLst>
            </a:custGeom>
            <a:noFill/>
            <a:ln w="63500" cap="flat" cmpd="sng">
              <a:solidFill>
                <a:srgbClr val="1A606E"/>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228" name="Google Shape;228;p22"/>
          <p:cNvSpPr txBox="1"/>
          <p:nvPr/>
        </p:nvSpPr>
        <p:spPr>
          <a:xfrm>
            <a:off x="5543232" y="4203039"/>
            <a:ext cx="2877185" cy="914096"/>
          </a:xfrm>
          <a:prstGeom prst="rect">
            <a:avLst/>
          </a:prstGeom>
          <a:noFill/>
          <a:ln>
            <a:noFill/>
          </a:ln>
        </p:spPr>
        <p:txBody>
          <a:bodyPr spcFirstLastPara="1" wrap="square" lIns="0" tIns="12700" rIns="0" bIns="0" anchor="t" anchorCtr="0">
            <a:spAutoFit/>
          </a:bodyPr>
          <a:lstStyle/>
          <a:p>
            <a:pPr marL="12700" marR="5080" lvl="0" indent="0" algn="l"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教師たちが質問のしかたを変えたり、学生の質問のしかたを変えたりすることで、</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の威力を実感していただけたら、本当にすごい瞬間になると思います。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29" name="Google Shape;229;p22"/>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12</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Shape 233"/>
        <p:cNvGrpSpPr/>
        <p:nvPr/>
      </p:nvGrpSpPr>
      <p:grpSpPr>
        <a:xfrm>
          <a:off x="0" y="0"/>
          <a:ext cx="0" cy="0"/>
          <a:chOff x="0" y="0"/>
          <a:chExt cx="0" cy="0"/>
        </a:xfrm>
      </p:grpSpPr>
      <p:sp>
        <p:nvSpPr>
          <p:cNvPr id="234" name="Google Shape;234;p23"/>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1</a:t>
            </a: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3</a:t>
            </a:r>
            <a:endPar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235" name="Google Shape;235;p23"/>
          <p:cNvSpPr txBox="1"/>
          <p:nvPr/>
        </p:nvSpPr>
        <p:spPr>
          <a:xfrm>
            <a:off x="5504053" y="1298829"/>
            <a:ext cx="4740910" cy="4696137"/>
          </a:xfrm>
          <a:prstGeom prst="rect">
            <a:avLst/>
          </a:prstGeom>
          <a:noFill/>
          <a:ln w="63500" cap="flat" cmpd="sng">
            <a:solidFill>
              <a:srgbClr val="2791A6"/>
            </a:solidFill>
            <a:prstDash val="solid"/>
            <a:round/>
            <a:headEnd type="none" w="sm" len="sm"/>
            <a:tailEnd type="none" w="sm" len="sm"/>
          </a:ln>
        </p:spPr>
        <p:txBody>
          <a:bodyPr spcFirstLastPara="1" wrap="square" lIns="0" tIns="80625" rIns="0" bIns="0" anchor="t" anchorCtr="0">
            <a:spAutoFit/>
          </a:bodyPr>
          <a:lstStyle/>
          <a:p>
            <a:pPr marL="123825" marR="113664" lvl="0" indent="0" algn="just" defTabSz="914400" rtl="0" eaLnBrk="1" fontAlgn="auto" latinLnBrk="0" hangingPunct="1">
              <a:lnSpc>
                <a:spcPct val="1209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イギリスでは、５歳から１６歳までのナショナルカリキュラムの資料に、在学中に話し言葉（母語）に堪能になることが望ましいと記載されています。</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10"/>
              </a:spcBef>
              <a:spcAft>
                <a:spcPts val="0"/>
              </a:spcAft>
              <a:buClr>
                <a:srgbClr val="000000"/>
              </a:buClr>
              <a:buSzPts val="1450"/>
              <a:buFont typeface="Calibri"/>
              <a:buNone/>
              <a:tabLst/>
              <a:defRPr/>
            </a:pPr>
            <a:endParaRPr kumimoji="0" sz="1450" b="0" i="0" u="none" strike="noStrike" kern="0" cap="none" spc="0" normalizeH="0" baseline="0" noProof="0" dirty="0">
              <a:ln>
                <a:noFill/>
              </a:ln>
              <a:solidFill>
                <a:srgbClr val="000000"/>
              </a:solidFill>
              <a:effectLst/>
              <a:uLnTx/>
              <a:uFillTx/>
              <a:latin typeface="Arial"/>
              <a:ea typeface="Arial"/>
              <a:cs typeface="Arial"/>
              <a:sym typeface="Arial"/>
            </a:endParaRPr>
          </a:p>
          <a:p>
            <a:pPr marL="483869" marR="110489" lvl="0" indent="0" algn="just" defTabSz="914400" rtl="0" eaLnBrk="1" fontAlgn="auto" latinLnBrk="0" hangingPunct="1">
              <a:lnSpc>
                <a:spcPct val="121000"/>
              </a:lnSpc>
              <a:spcBef>
                <a:spcPts val="0"/>
              </a:spcBef>
              <a:spcAft>
                <a:spcPts val="0"/>
              </a:spcAft>
              <a:buClr>
                <a:srgbClr val="000000"/>
              </a:buClr>
              <a:buSzPts val="1200"/>
              <a:buFont typeface="Arial"/>
              <a:buNone/>
              <a:tabLst/>
              <a:defRPr/>
            </a:pPr>
            <a:r>
              <a:rPr kumimoji="0" lang="en-US" altLang="ja-JP" sz="1200" b="0" i="1" u="none" strike="noStrike" kern="0" cap="none" spc="0" normalizeH="0" baseline="0" noProof="0" dirty="0">
                <a:ln>
                  <a:noFill/>
                </a:ln>
                <a:solidFill>
                  <a:srgbClr val="000000"/>
                </a:solidFill>
                <a:effectLst/>
                <a:uLnTx/>
                <a:uFillTx/>
                <a:latin typeface="Arial"/>
                <a:ea typeface="Arial"/>
                <a:cs typeface="Arial"/>
                <a:sym typeface="Arial"/>
              </a:rPr>
              <a:t>6.2 </a:t>
            </a:r>
            <a:r>
              <a:rPr kumimoji="0" lang="ja-JP" altLang="en-US" sz="1200" b="0" i="1" u="none" strike="noStrike" kern="0" cap="none" spc="0" normalizeH="0" baseline="0" noProof="0" dirty="0">
                <a:ln>
                  <a:noFill/>
                </a:ln>
                <a:solidFill>
                  <a:srgbClr val="000000"/>
                </a:solidFill>
                <a:effectLst/>
                <a:uLnTx/>
                <a:uFillTx/>
                <a:latin typeface="Arial"/>
                <a:ea typeface="Arial"/>
                <a:cs typeface="Arial"/>
                <a:sym typeface="Arial"/>
              </a:rPr>
              <a:t>子供たちは、標準英語を使って、</a:t>
            </a:r>
            <a:r>
              <a:rPr kumimoji="0" lang="ja-JP" altLang="en-US" sz="1200" b="1" i="1"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rPr>
              <a:t>はっきりと話し、自信をもって考えを伝えること</a:t>
            </a:r>
            <a:r>
              <a:rPr kumimoji="0" lang="ja-JP" altLang="en-US" sz="1200" b="0" i="1" u="none" strike="noStrike" kern="0" cap="none" spc="0" normalizeH="0" baseline="0" noProof="0" dirty="0">
                <a:ln>
                  <a:noFill/>
                </a:ln>
                <a:solidFill>
                  <a:srgbClr val="000000"/>
                </a:solidFill>
                <a:effectLst/>
                <a:uLnTx/>
                <a:uFillTx/>
                <a:latin typeface="Arial"/>
                <a:ea typeface="Arial"/>
                <a:cs typeface="Arial"/>
                <a:sym typeface="Arial"/>
              </a:rPr>
              <a:t>を学習します。</a:t>
            </a:r>
            <a:r>
              <a:rPr kumimoji="0" lang="ja-JP" altLang="en-US" sz="1200" b="1" i="1"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rPr>
              <a:t>理由をつけて考えを正当化すること</a:t>
            </a:r>
            <a:r>
              <a:rPr kumimoji="0" lang="ja-JP" altLang="en-US" sz="1200" b="0" i="1" u="none" strike="noStrike" kern="0" cap="none" spc="0" normalizeH="0" baseline="0" noProof="0" dirty="0">
                <a:ln>
                  <a:noFill/>
                </a:ln>
                <a:solidFill>
                  <a:srgbClr val="000000"/>
                </a:solidFill>
                <a:effectLst/>
                <a:uLnTx/>
                <a:uFillTx/>
                <a:latin typeface="Arial"/>
                <a:ea typeface="Arial"/>
                <a:cs typeface="Arial"/>
                <a:sym typeface="Arial"/>
              </a:rPr>
              <a:t>、理解を確認するために質問すること、語彙を増やし知識を深めること、交渉すること、</a:t>
            </a:r>
            <a:r>
              <a:rPr kumimoji="0" lang="ja-JP" altLang="en-US" sz="1200" b="1" i="1"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rPr>
              <a:t>他人の考えを積み重ね、</a:t>
            </a:r>
            <a:r>
              <a:rPr kumimoji="0" lang="ja-JP" altLang="en-US" sz="1200" b="0" i="1" u="none" strike="noStrike" kern="0" cap="none" spc="0" normalizeH="0" baseline="0" noProof="0" dirty="0">
                <a:ln>
                  <a:noFill/>
                </a:ln>
                <a:solidFill>
                  <a:srgbClr val="000000"/>
                </a:solidFill>
                <a:effectLst/>
                <a:uLnTx/>
                <a:uFillTx/>
                <a:latin typeface="Arial"/>
                <a:ea typeface="Arial"/>
                <a:cs typeface="Arial"/>
                <a:sym typeface="Arial"/>
              </a:rPr>
              <a:t>評価すること、効果的なコミュニケーションのために適切な声の大きさを選択することを学習する必要があります。また、よく構成された説明や解説をすること、考えを推測したり、仮説を立てたり、探究したりすることで理解を深めるように学習します。そうすることで、自分の考えを明確にし、書くための考えを整理することができるようになります。</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4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123825" marR="118745" lvl="0" indent="0" algn="just" defTabSz="914400" rtl="0" eaLnBrk="1" fontAlgn="auto" latinLnBrk="0" hangingPunct="1">
              <a:lnSpc>
                <a:spcPct val="1206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上記の文中でハイライトされたフレーズは、</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B</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で示された話し言葉の目標と学習の鍵となる対話との類似点を示しています。もちろん、教育対話の内容は、子供の年齢や学年の学習段階によって異なります。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3825" marR="118745" lvl="0" indent="0" algn="just" defTabSz="914400" rtl="0" eaLnBrk="1" fontAlgn="auto" latinLnBrk="0" hangingPunct="1">
              <a:lnSpc>
                <a:spcPct val="1206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36" name="Google Shape;236;p23"/>
          <p:cNvSpPr txBox="1"/>
          <p:nvPr/>
        </p:nvSpPr>
        <p:spPr>
          <a:xfrm>
            <a:off x="4060697" y="633730"/>
            <a:ext cx="2329815"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教育課程における対話</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37" name="Google Shape;237;p23"/>
          <p:cNvSpPr txBox="1"/>
          <p:nvPr/>
        </p:nvSpPr>
        <p:spPr>
          <a:xfrm>
            <a:off x="478027" y="6819392"/>
            <a:ext cx="5770245" cy="179070"/>
          </a:xfrm>
          <a:prstGeom prst="rect">
            <a:avLst/>
          </a:prstGeom>
          <a:noFill/>
          <a:ln>
            <a:noFill/>
          </a:ln>
        </p:spPr>
        <p:txBody>
          <a:bodyPr spcFirstLastPara="1" wrap="square" lIns="0" tIns="133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a:ln>
                  <a:noFill/>
                </a:ln>
                <a:solidFill>
                  <a:srgbClr val="000000"/>
                </a:solidFill>
                <a:effectLst/>
                <a:uLnTx/>
                <a:uFillTx/>
                <a:latin typeface="Calibri"/>
                <a:ea typeface="Calibri"/>
                <a:cs typeface="Calibri"/>
                <a:sym typeface="Calibri"/>
              </a:rPr>
              <a:t>1.</a:t>
            </a:r>
            <a:r>
              <a:rPr kumimoji="0" lang="ja-JP" altLang="en-US" sz="1000" b="0" i="0" u="none" strike="noStrike" kern="0" cap="none" spc="0" normalizeH="0" baseline="0" noProof="0">
                <a:ln>
                  <a:noFill/>
                </a:ln>
                <a:solidFill>
                  <a:srgbClr val="0000FF"/>
                </a:solidFill>
                <a:effectLst/>
                <a:uLnTx/>
                <a:uFillTx/>
                <a:latin typeface="Calibri"/>
                <a:ea typeface="Calibri"/>
                <a:cs typeface="Calibri"/>
                <a:sym typeface="Calibri"/>
              </a:rPr>
              <a:t> </a:t>
            </a:r>
            <a:r>
              <a:rPr kumimoji="0" lang="en-US" altLang="ja-JP" sz="1000" b="0" i="0" u="sng" strike="noStrike" kern="0" cap="none" spc="0" normalizeH="0" baseline="0" noProof="0">
                <a:ln>
                  <a:noFill/>
                </a:ln>
                <a:solidFill>
                  <a:srgbClr val="0000FF"/>
                </a:solidFill>
                <a:effectLst/>
                <a:uLnTx/>
                <a:uFillTx/>
                <a:latin typeface="Calibri"/>
                <a:ea typeface="Calibri"/>
                <a:cs typeface="Calibri"/>
                <a:sym typeface="Calibri"/>
                <a:hlinkClick r:id="rId3"/>
              </a:rPr>
              <a:t>https://www.gov.uk/government/publications/national-curriculum-in-england-english-programmes-of-study</a:t>
            </a:r>
            <a:endParaRPr kumimoji="0" sz="10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38" name="Google Shape;238;p23"/>
          <p:cNvSpPr txBox="1"/>
          <p:nvPr/>
        </p:nvSpPr>
        <p:spPr>
          <a:xfrm>
            <a:off x="435622" y="1302131"/>
            <a:ext cx="4726940" cy="4186724"/>
          </a:xfrm>
          <a:prstGeom prst="rect">
            <a:avLst/>
          </a:prstGeom>
          <a:noFill/>
          <a:ln w="63500" cap="flat" cmpd="sng">
            <a:solidFill>
              <a:srgbClr val="2791A6"/>
            </a:solidFill>
            <a:prstDash val="solid"/>
            <a:round/>
            <a:headEnd type="none" w="sm" len="sm"/>
            <a:tailEnd type="none" w="sm" len="sm"/>
          </a:ln>
        </p:spPr>
        <p:txBody>
          <a:bodyPr spcFirstLastPara="1" wrap="square" lIns="0" tIns="79375" rIns="0" bIns="0" anchor="t" anchorCtr="0">
            <a:spAutoFit/>
          </a:bodyPr>
          <a:lstStyle/>
          <a:p>
            <a:pPr marL="121920" marR="226059" lvl="0" indent="0" algn="l" defTabSz="914400" rtl="0" eaLnBrk="1" fontAlgn="auto" latinLnBrk="0" hangingPunct="1">
              <a:lnSpc>
                <a:spcPct val="121200"/>
              </a:lnSpc>
              <a:spcBef>
                <a:spcPts val="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の探究は、年齢を問わず、すべての教科・科目の学習者に対して実践できます。対話能力を向上させることは、幼児から成人までの学習を支援することになります。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226059" lvl="0" indent="0" algn="l" defTabSz="914400" rtl="0" eaLnBrk="1" fontAlgn="auto" latinLnBrk="0" hangingPunct="1">
              <a:lnSpc>
                <a:spcPct val="121200"/>
              </a:lnSpc>
              <a:spcBef>
                <a:spcPts val="62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教師たちは、</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を様々な形で利用しています。小学校の算数、</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16</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歳の生徒を対象とした物理と心理学の授業、中学校の歴史や国語の授業などです。これらはほんの一例に過ぎません。</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226059" lvl="0" indent="0" algn="l" defTabSz="914400" rtl="0" eaLnBrk="1" fontAlgn="auto" latinLnBrk="0" hangingPunct="1">
              <a:lnSpc>
                <a:spcPct val="121200"/>
              </a:lnSpc>
              <a:spcBef>
                <a:spcPts val="62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れらの教師たちの反応は、対話の実践が「そのトピックにおける学習者の知識を深めるのにとても役立つ」、「自分の考えに疑問を持つことで、違う視点から考えることができる」（ジェイコブ）というもので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226059" lvl="0" indent="0" algn="l" defTabSz="914400" rtl="0" eaLnBrk="1" fontAlgn="auto" latinLnBrk="0" hangingPunct="1">
              <a:lnSpc>
                <a:spcPct val="121200"/>
              </a:lnSpc>
              <a:spcBef>
                <a:spcPts val="62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また、特定の教科のためではなく、教室文化の一部として学習者の対話を観察し、改善したいと考える教師もいます。例えば、ナディアは、国語、数学、地理、歴史などさまざまな教科で、学習者がお互いの考えをまとめられるかどうかを調べた</a:t>
            </a: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a:sym typeface="Arial"/>
              </a:rPr>
              <a:t>いと考えていました。また、ルーシーは、学級での討論のときに、生徒たちが話のルールや聞</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く合図を使って互いの考えをまとめていることに気づきました。</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226059" lvl="0" indent="0" algn="l" defTabSz="914400" rtl="0" eaLnBrk="1" fontAlgn="auto" latinLnBrk="0" hangingPunct="1">
              <a:lnSpc>
                <a:spcPct val="121200"/>
              </a:lnSpc>
              <a:spcBef>
                <a:spcPts val="625"/>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243"/>
        <p:cNvGrpSpPr/>
        <p:nvPr/>
      </p:nvGrpSpPr>
      <p:grpSpPr>
        <a:xfrm>
          <a:off x="0" y="0"/>
          <a:ext cx="0" cy="0"/>
          <a:chOff x="0" y="0"/>
          <a:chExt cx="0" cy="0"/>
        </a:xfrm>
      </p:grpSpPr>
      <p:sp>
        <p:nvSpPr>
          <p:cNvPr id="244" name="Google Shape;244;p24"/>
          <p:cNvSpPr/>
          <p:nvPr/>
        </p:nvSpPr>
        <p:spPr>
          <a:xfrm>
            <a:off x="454990" y="5235231"/>
            <a:ext cx="9768840" cy="1774189"/>
          </a:xfrm>
          <a:custGeom>
            <a:avLst/>
            <a:gdLst/>
            <a:ahLst/>
            <a:cxnLst/>
            <a:rect l="l" t="t" r="r" b="b"/>
            <a:pathLst>
              <a:path w="9768840" h="1774190" extrusionOk="0">
                <a:moveTo>
                  <a:pt x="9768840" y="0"/>
                </a:moveTo>
                <a:lnTo>
                  <a:pt x="0" y="0"/>
                </a:lnTo>
                <a:lnTo>
                  <a:pt x="0" y="27393"/>
                </a:lnTo>
                <a:lnTo>
                  <a:pt x="0" y="1773796"/>
                </a:lnTo>
                <a:lnTo>
                  <a:pt x="9768840" y="1773796"/>
                </a:lnTo>
                <a:lnTo>
                  <a:pt x="9768840" y="27393"/>
                </a:lnTo>
                <a:lnTo>
                  <a:pt x="9768840"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45" name="Google Shape;245;p24"/>
          <p:cNvSpPr/>
          <p:nvPr/>
        </p:nvSpPr>
        <p:spPr>
          <a:xfrm>
            <a:off x="444995" y="375501"/>
            <a:ext cx="9784080" cy="844550"/>
          </a:xfrm>
          <a:custGeom>
            <a:avLst/>
            <a:gdLst/>
            <a:ahLst/>
            <a:cxnLst/>
            <a:rect l="l" t="t" r="r" b="b"/>
            <a:pathLst>
              <a:path w="9784080" h="844550" extrusionOk="0">
                <a:moveTo>
                  <a:pt x="9784080" y="0"/>
                </a:moveTo>
                <a:lnTo>
                  <a:pt x="0" y="0"/>
                </a:lnTo>
                <a:lnTo>
                  <a:pt x="0" y="844334"/>
                </a:lnTo>
                <a:lnTo>
                  <a:pt x="9784080" y="844334"/>
                </a:lnTo>
                <a:lnTo>
                  <a:pt x="9784080"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aphicFrame>
        <p:nvGraphicFramePr>
          <p:cNvPr id="246" name="Google Shape;246;p24"/>
          <p:cNvGraphicFramePr/>
          <p:nvPr>
            <p:extLst>
              <p:ext uri="{D42A27DB-BD31-4B8C-83A1-F6EECF244321}">
                <p14:modId xmlns:p14="http://schemas.microsoft.com/office/powerpoint/2010/main" val="1480601185"/>
              </p:ext>
            </p:extLst>
          </p:nvPr>
        </p:nvGraphicFramePr>
        <p:xfrm>
          <a:off x="408246" y="343751"/>
          <a:ext cx="10120075" cy="6632575"/>
        </p:xfrm>
        <a:graphic>
          <a:graphicData uri="http://schemas.openxmlformats.org/drawingml/2006/table">
            <a:tbl>
              <a:tblPr firstRow="1" bandRow="1">
                <a:noFill/>
              </a:tblPr>
              <a:tblGrid>
                <a:gridCol w="3373800">
                  <a:extLst>
                    <a:ext uri="{9D8B030D-6E8A-4147-A177-3AD203B41FA5}">
                      <a16:colId xmlns:a16="http://schemas.microsoft.com/office/drawing/2014/main" val="20000"/>
                    </a:ext>
                  </a:extLst>
                </a:gridCol>
                <a:gridCol w="3088675">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843925">
                <a:tc gridSpan="3">
                  <a:txBody>
                    <a:bodyPr/>
                    <a:lstStyle/>
                    <a:p>
                      <a:pPr marL="3810" marR="0" lvl="0" indent="0" algn="ctr" rtl="0">
                        <a:lnSpc>
                          <a:spcPct val="100000"/>
                        </a:lnSpc>
                        <a:spcBef>
                          <a:spcPts val="0"/>
                        </a:spcBef>
                        <a:spcAft>
                          <a:spcPts val="0"/>
                        </a:spcAft>
                        <a:buNone/>
                      </a:pPr>
                      <a:r>
                        <a:rPr lang="ja-JP" sz="16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すべての学習者の公平な</a:t>
                      </a:r>
                      <a:r>
                        <a:rPr lang="ja-JP" altLang="en-US" sz="16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参加 </a:t>
                      </a:r>
                      <a:endParaRPr lang="ja-JP" altLang="en-US" sz="12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121920" marR="0" lvl="0" indent="0" algn="l" rtl="0">
                        <a:lnSpc>
                          <a:spcPct val="100000"/>
                        </a:lnSpc>
                        <a:spcBef>
                          <a:spcPts val="5"/>
                        </a:spcBef>
                        <a:spcAft>
                          <a:spcPts val="0"/>
                        </a:spcAft>
                        <a:buNone/>
                      </a:pPr>
                      <a:r>
                        <a:rPr lang="ja-JP" altLang="en-US" sz="14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教育対話は、すべての学習者の声を聴く場を作り、よりインクルーシブな学</a:t>
                      </a:r>
                      <a:r>
                        <a:rPr lang="ja-JP" altLang="en-US" sz="14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級の雰囲気づくりにに役立</a:t>
                      </a:r>
                      <a:r>
                        <a:rPr lang="ja-JP" altLang="en-US" sz="14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ちます。</a:t>
                      </a:r>
                    </a:p>
                  </a:txBody>
                  <a:tcPr marL="0" marR="0" marT="117475"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76200" cap="flat" cmpd="sng">
                      <a:solidFill>
                        <a:srgbClr val="2791A6"/>
                      </a:solidFill>
                      <a:prstDash val="solid"/>
                      <a:round/>
                      <a:headEnd type="none" w="sm" len="sm"/>
                      <a:tailEnd type="none" w="sm" len="sm"/>
                    </a:lnT>
                    <a:lnB w="76200" cap="flat" cmpd="sng">
                      <a:solidFill>
                        <a:srgbClr val="2791A6"/>
                      </a:solidFill>
                      <a:prstDash val="solid"/>
                      <a:round/>
                      <a:headEnd type="none" w="sm" len="sm"/>
                      <a:tailEnd type="none" w="sm" len="sm"/>
                    </a:lnB>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4042400">
                <a:tc>
                  <a:txBody>
                    <a:bodyPr/>
                    <a:lstStyle/>
                    <a:p>
                      <a:pPr marL="66675" marR="0" lvl="0" indent="0" algn="l"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公平な参加のための対話の原則</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6675" marR="0" lvl="0" indent="0" algn="l" rtl="0">
                        <a:lnSpc>
                          <a:spcPct val="100000"/>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•対話の概念には、本質的に人々の多様な見解と知識が含まれています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•すべての学習者が、意見を聞いてもらえる権利を持っています</a:t>
                      </a:r>
                      <a:endParaRPr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6675" marR="0" lvl="0" indent="0" algn="l" rtl="0">
                        <a:lnSpc>
                          <a:spcPct val="100000"/>
                        </a:lnSpc>
                        <a:spcBef>
                          <a:spcPts val="500"/>
                        </a:spcBef>
                        <a:spcAft>
                          <a:spcPts val="0"/>
                        </a:spcAft>
                        <a:buSzPts val="1200"/>
                        <a:buFont typeface="Arial"/>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•すべての学習者の学習を促進するために、すべての人が参加する必要があります。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•多様な声や視点を取り入れることで、</a:t>
                      </a:r>
                      <a:r>
                        <a:rPr lang="ja-JP" altLang="en-US"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実践において「対話」が何を意味するのかの理解する</a:t>
                      </a: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ことができます。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endParaRPr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6350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76200" cap="flat" cmpd="sng">
                      <a:solidFill>
                        <a:srgbClr val="2791A6"/>
                      </a:solidFill>
                      <a:prstDash val="solid"/>
                      <a:round/>
                      <a:headEnd type="none" w="sm" len="sm"/>
                      <a:tailEnd type="none" w="sm" len="sm"/>
                    </a:lnT>
                    <a:solidFill>
                      <a:srgbClr val="D9F0F6"/>
                    </a:solidFill>
                  </a:tcPr>
                </a:tc>
                <a:tc>
                  <a:txBody>
                    <a:bodyPr/>
                    <a:lstStyle/>
                    <a:p>
                      <a:pPr marL="66675" marR="0" lvl="0" indent="0" algn="l" rtl="0">
                        <a:lnSpc>
                          <a:spcPct val="100000"/>
                        </a:lnSpc>
                        <a:spcBef>
                          <a:spcPts val="0"/>
                        </a:spcBef>
                        <a:spcAft>
                          <a:spcPts val="0"/>
                        </a:spcAft>
                        <a:buNone/>
                      </a:pPr>
                      <a:r>
                        <a:rPr lang="ja-JP" altLang="en-US"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しかし、</a:t>
                      </a: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すべての学習者が対話に参加するときの障壁</a:t>
                      </a:r>
                      <a:r>
                        <a:rPr lang="ja-JP" altLang="en-US"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が存在する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コミュニケーションの方法 </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参加する自信の欠如</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異なる視点や考え方への理解 </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多様な意見の受容と価値観 </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参加に対する対照的な認識と動機 </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「能力」と参加意識に関する先入観</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認知的課題</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6675" marR="0" lvl="0" indent="0" algn="l" rtl="0">
                        <a:lnSpc>
                          <a:spcPct val="100000"/>
                        </a:lnSpc>
                        <a:spcBef>
                          <a:spcPts val="500"/>
                        </a:spcBef>
                        <a:spcAft>
                          <a:spcPts val="0"/>
                        </a:spcAft>
                        <a:buNone/>
                      </a:pP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6350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76200" cap="flat" cmpd="sng">
                      <a:solidFill>
                        <a:srgbClr val="2791A6"/>
                      </a:solidFill>
                      <a:prstDash val="solid"/>
                      <a:round/>
                      <a:headEnd type="none" w="sm" len="sm"/>
                      <a:tailEnd type="none" w="sm" len="sm"/>
                    </a:lnT>
                    <a:solidFill>
                      <a:srgbClr val="D9F0F6"/>
                    </a:solidFill>
                  </a:tcPr>
                </a:tc>
                <a:tc>
                  <a:txBody>
                    <a:bodyPr/>
                    <a:lstStyle/>
                    <a:p>
                      <a:pPr marL="64769" marR="168910" lvl="0" indent="0" algn="l" rtl="0">
                        <a:lnSpc>
                          <a:spcPct val="101699"/>
                        </a:lnSpc>
                        <a:spcBef>
                          <a:spcPts val="0"/>
                        </a:spcBef>
                        <a:spcAft>
                          <a:spcPts val="0"/>
                        </a:spcAft>
                        <a:buNone/>
                      </a:pPr>
                      <a:r>
                        <a:rPr lang="ja-JP" altLang="en-US"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したがって、</a:t>
                      </a: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参加者や状況に関連する要素への配慮</a:t>
                      </a:r>
                      <a:r>
                        <a:rPr lang="ja-JP" altLang="en-US"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が重要である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168910" lvl="0" indent="0" algn="l" rtl="0">
                        <a:lnSpc>
                          <a:spcPct val="101699"/>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非言語を含むコミュニケーション能力における個人差</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168910" lvl="0" indent="0" algn="l" rtl="0">
                        <a:lnSpc>
                          <a:spcPct val="101699"/>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文化の相違点と共通点</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168910" lvl="0" indent="0" algn="l" rtl="0">
                        <a:lnSpc>
                          <a:spcPct val="101699"/>
                        </a:lnSpc>
                        <a:spcBef>
                          <a:spcPts val="500"/>
                        </a:spcBef>
                        <a:spcAft>
                          <a:spcPts val="0"/>
                        </a:spcAft>
                        <a:buNone/>
                      </a:pPr>
                      <a:r>
                        <a:rPr lang="ja-JP"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教室の構造、日課、活動、学習環境（物理的および社会的）。</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0" marR="0" lvl="0" indent="0" algn="l" rtl="0">
                        <a:lnSpc>
                          <a:spcPct val="100000"/>
                        </a:lnSpc>
                        <a:spcBef>
                          <a:spcPts val="20"/>
                        </a:spcBef>
                        <a:spcAft>
                          <a:spcPts val="0"/>
                        </a:spcAft>
                        <a:buSzPts val="1200"/>
                        <a:buFont typeface="Noto Sans Symbols"/>
                        <a:buNone/>
                      </a:pPr>
                      <a:endParaRPr sz="12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4769" marR="0" lvl="0" indent="0" algn="l" rtl="0">
                        <a:lnSpc>
                          <a:spcPct val="100000"/>
                        </a:lnSpc>
                        <a:spcBef>
                          <a:spcPts val="0"/>
                        </a:spcBef>
                        <a:spcAft>
                          <a:spcPts val="0"/>
                        </a:spcAft>
                        <a:buNone/>
                      </a:pPr>
                      <a:r>
                        <a:rPr lang="ja-JP" altLang="en-US"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実践的な取組みは、次のようなものがある</a:t>
                      </a:r>
                      <a:endParaRPr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4769" marR="0" lvl="0" indent="0" algn="l" rtl="0">
                        <a:lnSpc>
                          <a:spcPct val="100000"/>
                        </a:lnSpc>
                        <a:spcBef>
                          <a:spcPts val="0"/>
                        </a:spcBef>
                        <a:spcAft>
                          <a:spcPts val="0"/>
                        </a:spcAft>
                        <a:buNone/>
                      </a:pPr>
                      <a:r>
                        <a:rPr lang="ja-JP" sz="11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-学習環境の設定において、他の人の声に耳を傾けることの価値について話し合う。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0" lvl="0" indent="0" algn="l" rtl="0">
                        <a:lnSpc>
                          <a:spcPct val="100000"/>
                        </a:lnSpc>
                        <a:spcBef>
                          <a:spcPts val="0"/>
                        </a:spcBef>
                        <a:spcAft>
                          <a:spcPts val="0"/>
                        </a:spcAft>
                        <a:buNone/>
                      </a:pPr>
                      <a:r>
                        <a:rPr lang="ja-JP" sz="11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インクルージョンに関する具体的な質問に答えるために、T-SEDAの観察テンプレートを適用したり、</a:t>
                      </a:r>
                      <a:r>
                        <a:rPr lang="ja-JP" altLang="en-US" sz="11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拡張</a:t>
                      </a:r>
                      <a:r>
                        <a:rPr lang="ja-JP" sz="11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したりする。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0" lvl="0" indent="0" algn="l" rtl="0">
                        <a:lnSpc>
                          <a:spcPct val="100000"/>
                        </a:lnSpc>
                        <a:spcBef>
                          <a:spcPts val="0"/>
                        </a:spcBef>
                        <a:spcAft>
                          <a:spcPts val="0"/>
                        </a:spcAft>
                        <a:buNone/>
                      </a:pPr>
                      <a:r>
                        <a:rPr lang="ja-JP" sz="11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集団の相互作用と文化的認識を支援する新しい授業や教室構造の開発</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64769" marR="0" lvl="0" indent="0" algn="l" rtl="0">
                        <a:lnSpc>
                          <a:spcPct val="100000"/>
                        </a:lnSpc>
                        <a:spcBef>
                          <a:spcPts val="0"/>
                        </a:spcBef>
                        <a:spcAft>
                          <a:spcPts val="0"/>
                        </a:spcAft>
                        <a:buNone/>
                      </a:pPr>
                      <a:endParaRPr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6350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76200" cap="flat" cmpd="sng">
                      <a:solidFill>
                        <a:srgbClr val="2791A6"/>
                      </a:solidFill>
                      <a:prstDash val="solid"/>
                      <a:round/>
                      <a:headEnd type="none" w="sm" len="sm"/>
                      <a:tailEnd type="none" w="sm" len="sm"/>
                    </a:lnT>
                    <a:solidFill>
                      <a:srgbClr val="D9F0F6"/>
                    </a:solidFill>
                  </a:tcPr>
                </a:tc>
                <a:extLst>
                  <a:ext uri="{0D108BD9-81ED-4DB2-BD59-A6C34878D82A}">
                    <a16:rowId xmlns:a16="http://schemas.microsoft.com/office/drawing/2014/main" val="10001"/>
                  </a:ext>
                </a:extLst>
              </a:tr>
              <a:tr h="1746250">
                <a:tc gridSpan="3">
                  <a:txBody>
                    <a:bodyPr/>
                    <a:lstStyle/>
                    <a:p>
                      <a:pPr marL="176530" marR="0" lvl="0" indent="0" algn="just" rtl="0">
                        <a:lnSpc>
                          <a:spcPct val="100000"/>
                        </a:lnSpc>
                        <a:spcBef>
                          <a:spcPts val="0"/>
                        </a:spcBef>
                        <a:spcAft>
                          <a:spcPts val="0"/>
                        </a:spcAft>
                        <a:buNone/>
                      </a:pPr>
                      <a:r>
                        <a:rPr lang="ja-JP" sz="1200" b="1" u="none" strike="noStrike" cap="none" dirty="0">
                          <a:solidFill>
                            <a:schemeClr val="dk1"/>
                          </a:solidFill>
                          <a:latin typeface="UD デジタル 教科書体 NK-R" panose="02020400000000000000" pitchFamily="18" charset="-128"/>
                          <a:ea typeface="UD デジタル 教科書体 NK-R" panose="02020400000000000000" pitchFamily="18" charset="-128"/>
                          <a:cs typeface="Arial"/>
                          <a:sym typeface="Arial"/>
                        </a:rPr>
                        <a:t>事例；</a:t>
                      </a:r>
                      <a:r>
                        <a:rPr lang="ja-JP" sz="12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自閉症スペクトラム生徒を対話に巻き込む取組</a:t>
                      </a:r>
                      <a:endParaRPr sz="1200" b="1"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176530" marR="0" lvl="0" indent="0" algn="just" rtl="0">
                        <a:lnSpc>
                          <a:spcPct val="100000"/>
                        </a:lnSpc>
                        <a:spcBef>
                          <a:spcPts val="765"/>
                        </a:spcBef>
                        <a:spcAft>
                          <a:spcPts val="0"/>
                        </a:spcAft>
                        <a:buNone/>
                      </a:pP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a:t>
                      </a:r>
                      <a:r>
                        <a:rPr lang="en-US" alt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L</a:t>
                      </a:r>
                      <a:r>
                        <a:rPr lang="en-US" alt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a:t>
                      </a:r>
                      <a:r>
                        <a:rPr lang="ja-JP" altLang="en-US"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トリゴクラペス</a:t>
                      </a: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は、</a:t>
                      </a:r>
                      <a:r>
                        <a:rPr lang="en-US" alt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T-SEDA</a:t>
                      </a:r>
                      <a:r>
                        <a:rPr lang="ja-JP" altLang="en-US"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対話コード分類表</a:t>
                      </a: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自閉症に関連するコミュニケーションの特徴に合わせる方法を考案しました。いくつかの教授方略を充実させ、自閉症生徒が対話の内容や構造、参加に期待されることを理解できるよう、その方略の提案を加えました。</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図や模型などの視覚的・物理的表現</a:t>
                      </a: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取り入れる、明示的である、情報をステップに分ける、選択肢を提供する、仲間との対話を仲介する、1対1のサポートを提供する、という6つの主要な特徴が追加されました。その他にも、教室の物理的な環境設定や、さまざまな形での参加の機会を提供する、より親しみやすい活動の計画に関する新しい教授方略が追加されました。</a:t>
                      </a:r>
                      <a:endParaRPr dirty="0">
                        <a:latin typeface="UD デジタル 教科書体 NK-R" panose="02020400000000000000" pitchFamily="18" charset="-128"/>
                        <a:ea typeface="UD デジタル 教科書体 NK-R" panose="02020400000000000000" pitchFamily="18" charset="-128"/>
                      </a:endParaRPr>
                    </a:p>
                    <a:p>
                      <a:pPr marL="176530" marR="132080" lvl="0" indent="0" algn="just" rtl="0">
                        <a:lnSpc>
                          <a:spcPct val="90800"/>
                        </a:lnSpc>
                        <a:spcBef>
                          <a:spcPts val="0"/>
                        </a:spcBef>
                        <a:spcAft>
                          <a:spcPts val="0"/>
                        </a:spcAft>
                        <a:buNone/>
                      </a:pP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無料で利用できるリソースの詳細については、t-seda@educ.cam.ac.uk までお問い合わせください。</a:t>
                      </a:r>
                      <a:endParaRPr dirty="0">
                        <a:latin typeface="UD デジタル 教科書体 NK-R" panose="02020400000000000000" pitchFamily="18" charset="-128"/>
                        <a:ea typeface="UD デジタル 教科書体 NK-R" panose="02020400000000000000" pitchFamily="18" charset="-128"/>
                      </a:endParaRPr>
                    </a:p>
                  </a:txBody>
                  <a:tcPr marL="0" marR="0" marT="9715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B w="76200" cap="flat" cmpd="sng">
                      <a:solidFill>
                        <a:srgbClr val="2791A6"/>
                      </a:solidFill>
                      <a:prstDash val="solid"/>
                      <a:round/>
                      <a:headEnd type="none" w="sm" len="sm"/>
                      <a:tailEnd type="none" w="sm" len="sm"/>
                    </a:lnB>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2"/>
                  </a:ext>
                </a:extLst>
              </a:tr>
            </a:tbl>
          </a:graphicData>
        </a:graphic>
      </p:graphicFrame>
      <p:sp>
        <p:nvSpPr>
          <p:cNvPr id="247" name="Google Shape;247;p24"/>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14</a:t>
            </a:r>
            <a:endPar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264"/>
        <p:cNvGrpSpPr/>
        <p:nvPr/>
      </p:nvGrpSpPr>
      <p:grpSpPr>
        <a:xfrm>
          <a:off x="0" y="0"/>
          <a:ext cx="0" cy="0"/>
          <a:chOff x="0" y="0"/>
          <a:chExt cx="0" cy="0"/>
        </a:xfrm>
      </p:grpSpPr>
      <p:sp>
        <p:nvSpPr>
          <p:cNvPr id="265" name="Google Shape;265;p26"/>
          <p:cNvSpPr txBox="1"/>
          <p:nvPr/>
        </p:nvSpPr>
        <p:spPr>
          <a:xfrm>
            <a:off x="445909" y="445681"/>
            <a:ext cx="5145266" cy="584134"/>
          </a:xfrm>
          <a:prstGeom prst="rect">
            <a:avLst/>
          </a:prstGeom>
          <a:solidFill>
            <a:srgbClr val="D9F0F6"/>
          </a:solidFill>
          <a:ln>
            <a:noFill/>
          </a:ln>
        </p:spPr>
        <p:txBody>
          <a:bodyPr spcFirstLastPara="1" wrap="square" lIns="0" tIns="298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d.</a:t>
            </a:r>
            <a:r>
              <a:rPr kumimoji="0" lang="ja-JP" altLang="en-US"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私の教育対話はどのくらい生産的ですか？教師のための自己診断</a:t>
            </a: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66" name="Google Shape;266;p26"/>
          <p:cNvSpPr txBox="1"/>
          <p:nvPr/>
        </p:nvSpPr>
        <p:spPr>
          <a:xfrm>
            <a:off x="4356100" y="1320236"/>
            <a:ext cx="1995004" cy="226980"/>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ja-JP" sz="14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教師のための自己診断</a:t>
            </a:r>
            <a:endPar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67" name="Google Shape;267;p26"/>
          <p:cNvSpPr txBox="1"/>
          <p:nvPr/>
        </p:nvSpPr>
        <p:spPr>
          <a:xfrm>
            <a:off x="553211" y="1874297"/>
            <a:ext cx="9777095" cy="4208193"/>
          </a:xfrm>
          <a:prstGeom prst="rect">
            <a:avLst/>
          </a:prstGeom>
          <a:noFill/>
          <a:ln w="63500" cap="flat" cmpd="sng">
            <a:solidFill>
              <a:srgbClr val="2791A6"/>
            </a:solidFill>
            <a:prstDash val="solid"/>
            <a:round/>
            <a:headEnd type="none" w="sm" len="sm"/>
            <a:tailEnd type="none" w="sm" len="sm"/>
          </a:ln>
        </p:spPr>
        <p:txBody>
          <a:bodyPr spcFirstLastPara="1" wrap="square" lIns="0" tIns="118100" rIns="0" bIns="0" anchor="t" anchorCtr="0">
            <a:spAutoFit/>
          </a:bodyPr>
          <a:lstStyle/>
          <a:p>
            <a:pPr marL="81915" marR="93980" lvl="0" indent="0" algn="l" defTabSz="914400" rtl="0" eaLnBrk="1" fontAlgn="auto" latinLnBrk="0" hangingPunct="1">
              <a:lnSpc>
                <a:spcPct val="121700"/>
              </a:lnSpc>
              <a:spcBef>
                <a:spcPts val="29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自己診断</a:t>
            </a:r>
            <a:r>
              <a:rPr kumimoji="0" lang="en-US" altLang="ja-JP" sz="1200" b="0" i="0" u="none" strike="noStrike" kern="0" cap="none" spc="0" normalizeH="0" baseline="3000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から始めるといいでしょう。ただ、私たちは自己診断を異なる状態像で捉える場合があることに注意する必要があります。例えば、「</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私たちはみんなで、互いを信頼し、耳を 傾け</a:t>
            </a:r>
            <a:r>
              <a:rPr kumimoji="0" lang="ja-JP" altLang="en-US" sz="1200" b="0" i="0" u="none" strike="noStrike" kern="0" cap="none" spc="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る</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」といったグランド・ルールについて</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検討するとき、次のようなさまざまな意味で捉えられることが考えらます</a:t>
            </a:r>
            <a:r>
              <a:rPr kumimoji="0" lang="ja-JP" altLang="en-US" sz="1200" b="0" i="0" u="none" strike="noStrike" kern="0" cap="none" spc="0" normalizeH="0" baseline="3000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２</a:t>
            </a:r>
            <a:r>
              <a:rPr kumimoji="0" lang="en-US" altLang="ja-JP" sz="1200" b="0" i="0" u="none" strike="noStrike" kern="0" cap="none" spc="0" normalizeH="0" baseline="3000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a:t>
            </a:r>
            <a:endPar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endParaRPr>
          </a:p>
          <a:p>
            <a:pPr marL="81915" marR="93980" lvl="0" indent="0" algn="l" defTabSz="914400" rtl="0" eaLnBrk="1" fontAlgn="auto" latinLnBrk="0" hangingPunct="1">
              <a:lnSpc>
                <a:spcPct val="121700"/>
              </a:lnSpc>
              <a:spcBef>
                <a:spcPts val="29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人間関係を育むこと</a:t>
            </a: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endParaRPr>
          </a:p>
          <a:p>
            <a:pPr marL="81915" marR="93980" lvl="0" indent="0" algn="l" defTabSz="914400" rtl="0" eaLnBrk="1" fontAlgn="auto" latinLnBrk="0" hangingPunct="1">
              <a:lnSpc>
                <a:spcPct val="121700"/>
              </a:lnSpc>
              <a:spcBef>
                <a:spcPts val="29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全員のアイデアを聴くこと</a:t>
            </a: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endParaRPr>
          </a:p>
          <a:p>
            <a:pPr marL="81915" marR="93980" lvl="0" indent="0" algn="l" defTabSz="914400" rtl="0" eaLnBrk="1" fontAlgn="auto" latinLnBrk="0" hangingPunct="1">
              <a:lnSpc>
                <a:spcPct val="121700"/>
              </a:lnSpc>
              <a:spcBef>
                <a:spcPts val="29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お互いの考えから学ぶこと</a:t>
            </a: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endParaRPr>
          </a:p>
          <a:p>
            <a:pPr marL="12192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自己診断</a:t>
            </a:r>
            <a:r>
              <a:rPr kumimoji="0" lang="en-US" altLang="ja-JP" sz="1200" b="0" i="0" u="none" strike="noStrike" kern="0" cap="none" spc="0" normalizeH="0" baseline="3000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により、現在の授業実践の特徴を把握することができます。また、次のことにも役立ちます。</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93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自分の興味と目標に焦点を当て、探究について考え始めることで、対話の探究サイクルを開始します。</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93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授業実践中に、何が起こるかをモニタリングし、振り返ります。</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93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探究後に診断を繰り返すことで、教育対話がどのように変化したかを確認します。</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0" marR="0" lvl="0" indent="0" algn="l" defTabSz="914400" rtl="0" eaLnBrk="1" fontAlgn="auto" latinLnBrk="0" hangingPunct="1">
              <a:lnSpc>
                <a:spcPct val="100000"/>
              </a:lnSpc>
              <a:spcBef>
                <a:spcPts val="5"/>
              </a:spcBef>
              <a:spcAft>
                <a:spcPts val="0"/>
              </a:spcAft>
              <a:buClr>
                <a:srgbClr val="000000"/>
              </a:buClr>
              <a:buSzPts val="1350"/>
              <a:buFont typeface="Calibri"/>
              <a:buNone/>
              <a:tabLst/>
              <a:defRPr/>
            </a:pPr>
            <a:endParaRPr kumimoji="0" sz="135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次ページに自己診断を掲載していますが、</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のホームページからダウンロードできるようになっていますので、ぜひご活用ください。</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2192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テンプレート </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2H</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対話教授法の質問紙</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授業実践の自己診断</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は、あなたの授業実践を振り返る評価の機会を提供しています。これは自分自身の授業実践がどのように変化しているかを記録します。自己診断は授業実践のさまざまな時点で行うことができます。</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0" marR="0" lvl="0" indent="0" algn="l" defTabSz="914400" rtl="0" eaLnBrk="1" fontAlgn="auto" latinLnBrk="0" hangingPunct="1">
              <a:lnSpc>
                <a:spcPct val="100000"/>
              </a:lnSpc>
              <a:spcBef>
                <a:spcPts val="25"/>
              </a:spcBef>
              <a:spcAft>
                <a:spcPts val="0"/>
              </a:spcAft>
              <a:buClr>
                <a:srgbClr val="000000"/>
              </a:buClr>
              <a:buSzPts val="1450"/>
              <a:buFont typeface="Calibri"/>
              <a:buNone/>
              <a:tabLst/>
              <a:defRPr/>
            </a:pPr>
            <a:endParaRPr kumimoji="0" sz="145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27380" marR="0" lvl="0" indent="0" algn="l" defTabSz="914400" rtl="0" eaLnBrk="1" fontAlgn="auto" latinLnBrk="0" hangingPunct="1">
              <a:lnSpc>
                <a:spcPct val="100000"/>
              </a:lnSpc>
              <a:spcBef>
                <a:spcPts val="0"/>
              </a:spcBef>
              <a:spcAft>
                <a:spcPts val="0"/>
              </a:spcAft>
              <a:buClr>
                <a:srgbClr val="0000FF"/>
              </a:buClr>
              <a:buSzPts val="1200"/>
              <a:buFont typeface="Arial"/>
              <a:buNone/>
              <a:tabLst/>
              <a:defRPr/>
            </a:pPr>
            <a:r>
              <a:rPr kumimoji="0" lang="en-US" altLang="ja-JP"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3"/>
              </a:rPr>
              <a:t>Video 6: </a:t>
            </a:r>
            <a:r>
              <a:rPr kumimoji="0" lang="ja-JP" altLang="en-US"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hlinkClick r:id="rId3"/>
              </a:rPr>
              <a:t>自己診断</a:t>
            </a:r>
            <a:endParaRPr kumimoji="0"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2738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68" name="Google Shape;268;p26"/>
          <p:cNvSpPr txBox="1"/>
          <p:nvPr/>
        </p:nvSpPr>
        <p:spPr>
          <a:xfrm>
            <a:off x="468883" y="6424371"/>
            <a:ext cx="9592945" cy="605294"/>
          </a:xfrm>
          <a:prstGeom prst="rect">
            <a:avLst/>
          </a:prstGeom>
          <a:noFill/>
          <a:ln>
            <a:noFill/>
          </a:ln>
        </p:spPr>
        <p:txBody>
          <a:bodyPr spcFirstLastPara="1" wrap="square" lIns="0" tIns="45700" rIns="0" bIns="0" anchor="t" anchorCtr="0">
            <a:spAutoFit/>
          </a:bodyPr>
          <a:lstStyle/>
          <a:p>
            <a:pPr marL="140970" marR="0" lvl="0" indent="-128905" algn="l" defTabSz="914400" rtl="0" eaLnBrk="1" fontAlgn="auto" latinLnBrk="0" hangingPunct="1">
              <a:lnSpc>
                <a:spcPct val="100000"/>
              </a:lnSpc>
              <a:spcBef>
                <a:spcPts val="0"/>
              </a:spcBef>
              <a:spcAft>
                <a:spcPts val="0"/>
              </a:spcAft>
              <a:buClr>
                <a:srgbClr val="000000"/>
              </a:buClr>
              <a:buSzPts val="1100"/>
              <a:buFont typeface="Arial"/>
              <a:buAutoNum type="arabicPeriod"/>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ケンブリッジ大学の共同研究者の一人であるダイアン・</a:t>
            </a:r>
            <a:r>
              <a:rPr kumimoji="0" lang="ja-JP" altLang="en-US" sz="1100" b="0" i="0" u="none" strike="noStrike" kern="0" cap="none" spc="0" normalizeH="0" baseline="0" noProof="0" dirty="0">
                <a:ln>
                  <a:noFill/>
                </a:ln>
                <a:solidFill>
                  <a:srgbClr val="00B05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ローリンズ</a:t>
            </a: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による自己診断表です。</a:t>
            </a:r>
            <a:r>
              <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経済社会研究評議会助成金番号：</a:t>
            </a:r>
            <a:r>
              <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RES063270081</a:t>
            </a: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140970" marR="0" lvl="0" indent="-128905" algn="l" defTabSz="914400" rtl="0" eaLnBrk="1" fontAlgn="auto" latinLnBrk="0" hangingPunct="1">
              <a:lnSpc>
                <a:spcPct val="100000"/>
              </a:lnSpc>
              <a:spcBef>
                <a:spcPts val="360"/>
              </a:spcBef>
              <a:spcAft>
                <a:spcPts val="0"/>
              </a:spcAft>
              <a:buClr>
                <a:srgbClr val="000000"/>
              </a:buClr>
              <a:buSzPts val="1100"/>
              <a:buFont typeface="Arial"/>
              <a:buAutoNum type="arabicPeriod"/>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教育対話の</a:t>
            </a:r>
            <a:r>
              <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3</a:t>
            </a: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つの層と要素の区別は、科学教育と数学教育での対話に関する大規模なミックスドメソッド（混合研究法）によりその成果が示されています。 </a:t>
            </a:r>
            <a:r>
              <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en-US" altLang="ja-JP" sz="1100" b="0" i="0" u="sng" strike="noStrike" kern="0" cap="none" spc="0" normalizeH="0" baseline="0" noProof="0" dirty="0">
                <a:ln>
                  <a:noFill/>
                </a:ln>
                <a:solidFill>
                  <a:srgbClr val="0000FF"/>
                </a:solidFill>
                <a:effectLst/>
                <a:uLnTx/>
                <a:uFillTx/>
                <a:latin typeface="UD デジタル 教科書体 NP-R" panose="02020400000000000000" pitchFamily="18" charset="-128"/>
                <a:ea typeface="UD デジタル 教科書体 NP-R" panose="02020400000000000000" pitchFamily="18" charset="-128"/>
                <a:cs typeface="Arial"/>
                <a:sym typeface="Arial"/>
                <a:hlinkClick r:id="rId4"/>
              </a:rPr>
              <a:t>www.educ.cam.ac.uk/research/projects/episteme/</a:t>
            </a:r>
            <a:r>
              <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endParaRPr kumimoji="0"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269" name="Google Shape;269;p26"/>
          <p:cNvSpPr txBox="1"/>
          <p:nvPr/>
        </p:nvSpPr>
        <p:spPr>
          <a:xfrm>
            <a:off x="8390001" y="1520697"/>
            <a:ext cx="1313815" cy="182742"/>
          </a:xfrm>
          <a:prstGeom prst="rect">
            <a:avLst/>
          </a:prstGeom>
          <a:noFill/>
          <a:ln>
            <a:noFill/>
          </a:ln>
        </p:spPr>
        <p:txBody>
          <a:bodyPr spcFirstLastPara="1" wrap="square" lIns="0" tIns="133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対話の探究サイクル</a:t>
            </a:r>
            <a:endParaRPr kumimoji="0"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270" name="Google Shape;270;p26"/>
          <p:cNvPicPr preferRelativeResize="0"/>
          <p:nvPr/>
        </p:nvPicPr>
        <p:blipFill rotWithShape="1">
          <a:blip r:embed="rId5">
            <a:alphaModFix/>
          </a:blip>
          <a:srcRect/>
          <a:stretch/>
        </p:blipFill>
        <p:spPr>
          <a:xfrm>
            <a:off x="698500" y="5650453"/>
            <a:ext cx="369144" cy="287112"/>
          </a:xfrm>
          <a:prstGeom prst="rect">
            <a:avLst/>
          </a:prstGeom>
          <a:noFill/>
          <a:ln>
            <a:noFill/>
          </a:ln>
        </p:spPr>
      </p:pic>
      <p:pic>
        <p:nvPicPr>
          <p:cNvPr id="271" name="Google Shape;271;p26"/>
          <p:cNvPicPr preferRelativeResize="0"/>
          <p:nvPr/>
        </p:nvPicPr>
        <p:blipFill rotWithShape="1">
          <a:blip r:embed="rId6">
            <a:alphaModFix/>
          </a:blip>
          <a:srcRect/>
          <a:stretch/>
        </p:blipFill>
        <p:spPr>
          <a:xfrm>
            <a:off x="7991240" y="503115"/>
            <a:ext cx="2186977" cy="967300"/>
          </a:xfrm>
          <a:prstGeom prst="rect">
            <a:avLst/>
          </a:prstGeom>
          <a:noFill/>
          <a:ln>
            <a:noFill/>
          </a:ln>
        </p:spPr>
      </p:pic>
      <p:sp>
        <p:nvSpPr>
          <p:cNvPr id="272" name="Google Shape;272;p26"/>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a:ln>
                  <a:noFill/>
                </a:ln>
                <a:solidFill>
                  <a:srgbClr val="000000"/>
                </a:solidFill>
                <a:effectLst/>
                <a:uLnTx/>
                <a:uFillTx/>
                <a:latin typeface="Calibri"/>
                <a:ea typeface="Calibri"/>
                <a:cs typeface="Calibri"/>
                <a:sym typeface="Calibri"/>
              </a:rPr>
              <a:t>15</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sp>
        <p:nvSpPr>
          <p:cNvPr id="2" name="テキスト ボックス 1">
            <a:extLst>
              <a:ext uri="{FF2B5EF4-FFF2-40B4-BE49-F238E27FC236}">
                <a16:creationId xmlns:a16="http://schemas.microsoft.com/office/drawing/2014/main" id="{5B3C7154-82D4-6C55-B767-0FB004DAD144}"/>
              </a:ext>
            </a:extLst>
          </p:cNvPr>
          <p:cNvSpPr txBox="1"/>
          <p:nvPr/>
        </p:nvSpPr>
        <p:spPr>
          <a:xfrm>
            <a:off x="8775700" y="717037"/>
            <a:ext cx="1289707" cy="584775"/>
          </a:xfrm>
          <a:prstGeom prst="rect">
            <a:avLst/>
          </a:prstGeom>
          <a:solidFill>
            <a:srgbClr val="ED700D"/>
          </a:solidFill>
          <a:ln>
            <a:noFill/>
          </a:ln>
        </p:spPr>
        <p:txBody>
          <a:bodyPr wrap="square" rtlCol="0">
            <a:spAutoFit/>
          </a:bodyPr>
          <a:lstStyle/>
          <a:p>
            <a:pPr lvl="0" algn="ctr">
              <a:buClr>
                <a:srgbClr val="000000"/>
              </a:buClr>
              <a:defRPr/>
            </a:pPr>
            <a:r>
              <a:rPr lang="ja-JP" altLang="en-US" sz="1600" kern="0"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rPr>
              <a:t>興味関心と目的</a:t>
            </a:r>
            <a:endParaRPr lang="en-US" altLang="ja-JP" sz="1600" kern="0"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Shape 276"/>
        <p:cNvGrpSpPr/>
        <p:nvPr/>
      </p:nvGrpSpPr>
      <p:grpSpPr>
        <a:xfrm>
          <a:off x="0" y="0"/>
          <a:ext cx="0" cy="0"/>
          <a:chOff x="0" y="0"/>
          <a:chExt cx="0" cy="0"/>
        </a:xfrm>
      </p:grpSpPr>
      <p:sp>
        <p:nvSpPr>
          <p:cNvPr id="278" name="Google Shape;278;p27"/>
          <p:cNvSpPr txBox="1"/>
          <p:nvPr/>
        </p:nvSpPr>
        <p:spPr>
          <a:xfrm>
            <a:off x="439293" y="155143"/>
            <a:ext cx="9799320" cy="1047076"/>
          </a:xfrm>
          <a:prstGeom prst="rect">
            <a:avLst/>
          </a:prstGeom>
          <a:solidFill>
            <a:srgbClr val="CCCCFF"/>
          </a:solidFill>
          <a:ln>
            <a:noFill/>
          </a:ln>
        </p:spPr>
        <p:txBody>
          <a:bodyPr spcFirstLastPara="1" wrap="square" lIns="0" tIns="84450" rIns="0" bIns="0" anchor="t" anchorCtr="0">
            <a:spAutoFit/>
          </a:bodyPr>
          <a:lstStyle/>
          <a:p>
            <a:pPr marL="8890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振り返りのポイント：自己診断の各項目を見て、自分に問いかけてみましょう。</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546100" marR="0" lvl="0" indent="-229234" algn="l" defTabSz="914400" rtl="0" eaLnBrk="1" fontAlgn="auto" latinLnBrk="0" hangingPunct="1">
              <a:lnSpc>
                <a:spcPct val="100000"/>
              </a:lnSpc>
              <a:spcBef>
                <a:spcPts val="75"/>
              </a:spcBef>
              <a:spcAft>
                <a:spcPts val="0"/>
              </a:spcAft>
              <a:buClr>
                <a:srgbClr val="000000"/>
              </a:buClr>
              <a:buSzPts val="1200"/>
              <a:buFont typeface="Noto Sans Symbols"/>
              <a:buChar char="∙"/>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自己診断は私の実践においてどのような意味をもつでしょうか？また実際に私の授業で起こっていることを、私はどのようにして確認することができるでしょうか？</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546100" marR="0" lvl="0" indent="-229234" algn="l" defTabSz="914400" rtl="0" eaLnBrk="1" fontAlgn="auto" latinLnBrk="0" hangingPunct="1">
              <a:lnSpc>
                <a:spcPct val="100000"/>
              </a:lnSpc>
              <a:spcBef>
                <a:spcPts val="75"/>
              </a:spcBef>
              <a:spcAft>
                <a:spcPts val="0"/>
              </a:spcAft>
              <a:buClr>
                <a:srgbClr val="000000"/>
              </a:buClr>
              <a:buSzPts val="1200"/>
              <a:buFont typeface="Noto Sans Symbols"/>
              <a:buChar char="∙"/>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私の教室の雰囲気や価値観は、どの程度教育対話を</a:t>
            </a:r>
            <a:r>
              <a:rPr lang="ja-JP" altLang="en-US" sz="1200" b="1" kern="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促進するものとなっていますか</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546100" marR="0" lvl="0" indent="-229234" algn="l" defTabSz="914400" rtl="0" eaLnBrk="1" fontAlgn="auto" latinLnBrk="0" hangingPunct="1">
              <a:lnSpc>
                <a:spcPct val="100000"/>
              </a:lnSpc>
              <a:spcBef>
                <a:spcPts val="75"/>
              </a:spcBef>
              <a:spcAft>
                <a:spcPts val="0"/>
              </a:spcAft>
              <a:buClr>
                <a:srgbClr val="000000"/>
              </a:buClr>
              <a:buSzPts val="1200"/>
              <a:buFont typeface="Noto Sans Symbols"/>
              <a:buChar char="∙"/>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「私」の列と「私たち」の列の違いは何？　私の授業計画と実際の授業実践では、起こっていることの間に、どんな違いがありますか？</a:t>
            </a:r>
            <a:endPar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79" name="Google Shape;279;p27"/>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a:ln>
                  <a:noFill/>
                </a:ln>
                <a:solidFill>
                  <a:srgbClr val="000000"/>
                </a:solidFill>
                <a:effectLst/>
                <a:uLnTx/>
                <a:uFillTx/>
                <a:latin typeface="Calibri"/>
                <a:ea typeface="Calibri"/>
                <a:cs typeface="Calibri"/>
                <a:sym typeface="Calibri"/>
              </a:rPr>
              <a:t>16</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graphicFrame>
        <p:nvGraphicFramePr>
          <p:cNvPr id="5" name="Table 4">
            <a:extLst>
              <a:ext uri="{FF2B5EF4-FFF2-40B4-BE49-F238E27FC236}">
                <a16:creationId xmlns:a16="http://schemas.microsoft.com/office/drawing/2014/main" id="{AF04EB34-34B2-F347-A219-8F408A16D50F}"/>
              </a:ext>
            </a:extLst>
          </p:cNvPr>
          <p:cNvGraphicFramePr>
            <a:graphicFrameLocks noGrp="1"/>
          </p:cNvGraphicFramePr>
          <p:nvPr>
            <p:extLst>
              <p:ext uri="{D42A27DB-BD31-4B8C-83A1-F6EECF244321}">
                <p14:modId xmlns:p14="http://schemas.microsoft.com/office/powerpoint/2010/main" val="4109240706"/>
              </p:ext>
            </p:extLst>
          </p:nvPr>
        </p:nvGraphicFramePr>
        <p:xfrm>
          <a:off x="523230" y="1544241"/>
          <a:ext cx="9646940" cy="5085532"/>
        </p:xfrm>
        <a:graphic>
          <a:graphicData uri="http://schemas.openxmlformats.org/drawingml/2006/table">
            <a:tbl>
              <a:tblPr firstRow="1" firstCol="1" bandRow="1"/>
              <a:tblGrid>
                <a:gridCol w="5117072">
                  <a:extLst>
                    <a:ext uri="{9D8B030D-6E8A-4147-A177-3AD203B41FA5}">
                      <a16:colId xmlns:a16="http://schemas.microsoft.com/office/drawing/2014/main" val="3846020261"/>
                    </a:ext>
                  </a:extLst>
                </a:gridCol>
                <a:gridCol w="544598">
                  <a:extLst>
                    <a:ext uri="{9D8B030D-6E8A-4147-A177-3AD203B41FA5}">
                      <a16:colId xmlns:a16="http://schemas.microsoft.com/office/drawing/2014/main" val="148091647"/>
                    </a:ext>
                  </a:extLst>
                </a:gridCol>
                <a:gridCol w="3352800">
                  <a:extLst>
                    <a:ext uri="{9D8B030D-6E8A-4147-A177-3AD203B41FA5}">
                      <a16:colId xmlns:a16="http://schemas.microsoft.com/office/drawing/2014/main" val="245639573"/>
                    </a:ext>
                  </a:extLst>
                </a:gridCol>
                <a:gridCol w="632470">
                  <a:extLst>
                    <a:ext uri="{9D8B030D-6E8A-4147-A177-3AD203B41FA5}">
                      <a16:colId xmlns:a16="http://schemas.microsoft.com/office/drawing/2014/main" val="1465638225"/>
                    </a:ext>
                  </a:extLst>
                </a:gridCol>
              </a:tblGrid>
              <a:tr h="713184">
                <a:tc gridSpan="4">
                  <a:txBody>
                    <a:bodyPr/>
                    <a:lstStyle/>
                    <a:p>
                      <a:pPr algn="l" fontAlgn="t">
                        <a:spcBef>
                          <a:spcPts val="0"/>
                        </a:spcBef>
                        <a:spcAft>
                          <a:spcPts val="0"/>
                        </a:spcAft>
                      </a:pPr>
                      <a:r>
                        <a:rPr lang="en-GB" sz="12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自己診断</a:t>
                      </a:r>
                      <a:r>
                        <a:rPr lang="en-GB"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教える場面や学ぶ場面における対話の発展を助けるために、</a:t>
                      </a:r>
                      <a:endParaRPr lang="en-US" altLang="ja-JP"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p>
                      <a:pPr algn="l" fontAlgn="t">
                        <a:spcBef>
                          <a:spcPts val="0"/>
                        </a:spcBef>
                        <a:spcAft>
                          <a:spcPts val="0"/>
                        </a:spcAft>
                      </a:pP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あなたが学んだり教えたりする場面を振り返り、以下の文章について、</a:t>
                      </a:r>
                      <a:endParaRPr lang="en-US" altLang="ja-JP"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p>
                      <a:pPr algn="l" fontAlgn="t">
                        <a:spcBef>
                          <a:spcPts val="0"/>
                        </a:spcBef>
                        <a:spcAft>
                          <a:spcPts val="0"/>
                        </a:spcAft>
                      </a:pP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私は、、、、、、、、することが、（</a:t>
                      </a:r>
                      <a:r>
                        <a:rPr lang="en-GB"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1</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）ほとんどない</a:t>
                      </a:r>
                      <a:r>
                        <a:rPr lang="en-US" altLang="ja-JP"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a:t>
                      </a:r>
                      <a:r>
                        <a:rPr lang="en-GB"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(2</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時々ある△、</a:t>
                      </a:r>
                      <a:r>
                        <a:rPr lang="en-GB"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 (3</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）通常ある〇　　　のいずれかの指標をつかって回答してください。</a:t>
                      </a:r>
                      <a:endParaRPr lang="en-GB" sz="12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txBody>
                  <a:tcPr marL="66188" marR="66188" marT="33094" marB="3309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2215991"/>
                  </a:ext>
                </a:extLst>
              </a:tr>
              <a:tr h="442403">
                <a:tc>
                  <a:txBody>
                    <a:bodyPr/>
                    <a:lstStyle/>
                    <a:p>
                      <a:pPr marL="91440" algn="l" fontAlgn="t">
                        <a:spcBef>
                          <a:spcPts val="1200"/>
                        </a:spcBef>
                        <a:spcAft>
                          <a:spcPts val="1200"/>
                        </a:spcAft>
                      </a:pP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panose="020B0604020202020204" pitchFamily="34" charset="0"/>
                        </a:rPr>
                        <a:t>私が教えるという場面においては、私は～いるのか</a:t>
                      </a:r>
                      <a:endParaRPr lang="en-GB" sz="1200" b="0" i="0" u="none" strike="noStrike" dirty="0">
                        <a:effectLst/>
                        <a:latin typeface="UD デジタル 教科書体 NK-B" panose="02020700000000000000" pitchFamily="18" charset="-128"/>
                        <a:ea typeface="UD デジタル 教科書体 NK-B" panose="02020700000000000000" pitchFamily="18" charset="-128"/>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ja-JP" altLang="en-US" sz="1100" b="0" i="0" u="none" strike="noStrike" dirty="0">
                          <a:effectLst/>
                          <a:latin typeface="UD デジタル 教科書体 NK-B" panose="02020700000000000000" pitchFamily="18" charset="-128"/>
                          <a:ea typeface="UD デジタル 教科書体 NK-B" panose="02020700000000000000" pitchFamily="18" charset="-128"/>
                          <a:cs typeface="Arial"/>
                        </a:rPr>
                        <a:t>自己診断</a:t>
                      </a:r>
                      <a:endParaRPr lang="en-GB" sz="11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私たちの教室などの空間で、学習者と私は</a:t>
                      </a:r>
                      <a:r>
                        <a:rPr lang="en-US" altLang="ja-JP"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a:t>
                      </a:r>
                      <a:r>
                        <a:rPr lang="ja-JP" altLang="en-US" sz="1200" b="1" i="0" u="none" strike="noStrike" dirty="0">
                          <a:solidFill>
                            <a:srgbClr val="000000"/>
                          </a:solidFill>
                          <a:effectLst/>
                          <a:latin typeface="UD デジタル 教科書体 NK-B" panose="02020700000000000000" pitchFamily="18" charset="-128"/>
                          <a:ea typeface="UD デジタル 教科書体 NK-B" panose="02020700000000000000" pitchFamily="18" charset="-128"/>
                          <a:cs typeface="Arial"/>
                        </a:rPr>
                        <a:t>いるか</a:t>
                      </a:r>
                      <a:endParaRPr lang="en-GB" sz="12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ja-JP" altLang="en-US" sz="1200" b="0" i="0" u="none" strike="noStrike" dirty="0">
                          <a:effectLst/>
                          <a:latin typeface="UD デジタル 教科書体 NK-B" panose="02020700000000000000" pitchFamily="18" charset="-128"/>
                          <a:ea typeface="UD デジタル 教科書体 NK-B" panose="02020700000000000000" pitchFamily="18" charset="-128"/>
                          <a:cs typeface="Arial"/>
                        </a:rPr>
                        <a:t>自己診断</a:t>
                      </a:r>
                      <a:endParaRPr lang="en-GB" altLang="ja-JP" sz="1200" b="0" i="0" u="none" strike="noStrike" dirty="0">
                        <a:effectLst/>
                        <a:latin typeface="UD デジタル 教科書体 NK-B" panose="02020700000000000000" pitchFamily="18" charset="-128"/>
                        <a:ea typeface="UD デジタル 教科書体 NK-B" panose="02020700000000000000" pitchFamily="18" charset="-128"/>
                        <a:cs typeface="Arial"/>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11644"/>
                  </a:ext>
                </a:extLst>
              </a:tr>
              <a:tr h="3868696">
                <a:tc>
                  <a:txBody>
                    <a:bodyPr/>
                    <a:lstStyle/>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学習者の対話を大切にし、グループやクラス全体でそれが行われるように計画して　　</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私自身も含め、全員がクラスでの対話に参加できるようにして</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対話を発展させていく際に、学習者の個々のニーズや興味を考慮して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学習者が（個人としても集団としても）自分の学習に責任を持つように促して</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学習者が自分や他の人の考えを詳しく説明し、それを基にするように促して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学習者が自分の考えや意見に理由をつけるように促して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学習者が自分のアイデアについて質問し合うように促して</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学習者が自分の考え、意見、感情を共有できるように、さまざまな方法で支援して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私自身の教科の知識や解釈を使って対話が促進されるように、学習者の発言を積み上げて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失敗を恐れず、新しい対話教授法のアプローチを試して</a:t>
                      </a:r>
                      <a:endPar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84048" indent="-27432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学習者の話に耳を傾け、フィードバックし、建設的な方法で応答して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endParaRPr lang="en-GB" sz="1200" b="0" i="0" u="none" strike="noStrike" dirty="0">
                        <a:effectLst/>
                        <a:latin typeface="Arial"/>
                        <a:cs typeface="Arial"/>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228600" algn="l" fontAlgn="t">
                        <a:spcBef>
                          <a:spcPts val="400"/>
                        </a:spcBef>
                        <a:spcAft>
                          <a:spcPts val="0"/>
                        </a:spcAft>
                      </a:pPr>
                      <a:r>
                        <a:rPr lang="en-GB"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包括的な会話を生み出して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互いを信頼、耳を傾けて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さまざまな意見を述べて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敬意を持って異論を述べて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理由を明確に説明して</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時には考えを変えてもよいと考えて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時には意見を同意させて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物事を新しい方法で理解するよう助け合って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一緒に新しい知識を築きあげて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すでに知っていることを広げ、洗練させて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授業から次の授業へ、時間をかけて対話を続けて</a:t>
                      </a:r>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p>
                      <a:pPr marL="347472" indent="-228600" algn="l" fontAlgn="t">
                        <a:spcBef>
                          <a:spcPts val="400"/>
                        </a:spcBef>
                        <a:spcAft>
                          <a:spcPts val="0"/>
                        </a:spcAft>
                      </a:pPr>
                      <a:r>
                        <a:rPr lang="en-GB"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  </a:t>
                      </a: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cs typeface="Arial" panose="020B0604020202020204" pitchFamily="34" charset="0"/>
                        </a:rPr>
                        <a:t>何をまだ学ぶ必要があるのか、何を学びたいのか、そしてそれをどのようにすればよいのかを明確にして</a:t>
                      </a:r>
                      <a:endParaRPr lang="en-GB" sz="1200" b="0" i="0" u="none" strike="noStrike" dirty="0">
                        <a:effectLst/>
                        <a:latin typeface="UD デジタル 教科書体 NK-R" panose="02020400000000000000" pitchFamily="18" charset="-128"/>
                        <a:ea typeface="UD デジタル 教科書体 NK-R" panose="02020400000000000000" pitchFamily="18" charset="-128"/>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738155"/>
                  </a:ext>
                </a:extLst>
              </a:tr>
            </a:tbl>
          </a:graphicData>
        </a:graphic>
      </p:graphicFrame>
    </p:spTree>
    <p:extLst>
      <p:ext uri="{BB962C8B-B14F-4D97-AF65-F5344CB8AC3E}">
        <p14:creationId xmlns:p14="http://schemas.microsoft.com/office/powerpoint/2010/main" val="3034153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283"/>
        <p:cNvGrpSpPr/>
        <p:nvPr/>
      </p:nvGrpSpPr>
      <p:grpSpPr>
        <a:xfrm>
          <a:off x="0" y="0"/>
          <a:ext cx="0" cy="0"/>
          <a:chOff x="0" y="0"/>
          <a:chExt cx="0" cy="0"/>
        </a:xfrm>
      </p:grpSpPr>
      <p:sp>
        <p:nvSpPr>
          <p:cNvPr id="284" name="Google Shape;284;p28"/>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a:ln>
                  <a:noFill/>
                </a:ln>
                <a:solidFill>
                  <a:srgbClr val="000000"/>
                </a:solidFill>
                <a:effectLst/>
                <a:uLnTx/>
                <a:uFillTx/>
                <a:latin typeface="Calibri"/>
                <a:ea typeface="Calibri"/>
                <a:cs typeface="Calibri"/>
                <a:sym typeface="Calibri"/>
              </a:rPr>
              <a:t>17</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sp>
        <p:nvSpPr>
          <p:cNvPr id="285" name="Google Shape;285;p28"/>
          <p:cNvSpPr txBox="1"/>
          <p:nvPr/>
        </p:nvSpPr>
        <p:spPr>
          <a:xfrm>
            <a:off x="445908" y="445655"/>
            <a:ext cx="2995791" cy="584114"/>
          </a:xfrm>
          <a:prstGeom prst="rect">
            <a:avLst/>
          </a:prstGeom>
          <a:solidFill>
            <a:srgbClr val="D9F0F6"/>
          </a:solidFill>
          <a:ln>
            <a:noFill/>
          </a:ln>
        </p:spPr>
        <p:txBody>
          <a:bodyPr spcFirstLastPara="1" wrap="square" lIns="0" tIns="298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e.</a:t>
            </a:r>
            <a:r>
              <a:rPr kumimoji="0" lang="ja-JP" altLang="en-US"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教室内で探究を行うための省察サイクル</a:t>
            </a: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86" name="Google Shape;286;p28"/>
          <p:cNvSpPr txBox="1"/>
          <p:nvPr/>
        </p:nvSpPr>
        <p:spPr>
          <a:xfrm>
            <a:off x="445908" y="1480820"/>
            <a:ext cx="4749165" cy="3286146"/>
          </a:xfrm>
          <a:prstGeom prst="rect">
            <a:avLst/>
          </a:prstGeom>
          <a:noFill/>
          <a:ln w="63500" cap="flat" cmpd="sng">
            <a:solidFill>
              <a:srgbClr val="2791A6"/>
            </a:solidFill>
            <a:prstDash val="solid"/>
            <a:round/>
            <a:headEnd type="none" w="sm" len="sm"/>
            <a:tailEnd type="none" w="sm" len="sm"/>
          </a:ln>
        </p:spPr>
        <p:txBody>
          <a:bodyPr spcFirstLastPara="1" wrap="square" lIns="0" tIns="80000" rIns="0" bIns="0" anchor="t" anchorCtr="0">
            <a:spAutoFit/>
          </a:bodyPr>
          <a:lstStyle/>
          <a:p>
            <a:pPr marL="121285" marR="114300" lvl="0" indent="0" algn="just" defTabSz="914400" rtl="0" eaLnBrk="1" fontAlgn="auto" latinLnBrk="0" hangingPunct="1">
              <a:lnSpc>
                <a:spcPct val="1213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は、教師の教室内での</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発言</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や学習について</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特別な関心</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や</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懸念</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を抱いている場合に、特に適しています。自分自身の授業の学習環境や学習目標を自己診断したり、同僚や子供との対話の中で、あなたの教育対話の問題点を特定してきます。 </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285" marR="114300" lvl="0" indent="0" algn="just" defTabSz="914400" rtl="0" eaLnBrk="1" fontAlgn="auto" latinLnBrk="0" hangingPunct="1">
              <a:lnSpc>
                <a:spcPct val="121300"/>
              </a:lnSpc>
              <a:spcBef>
                <a:spcPts val="63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で紹介されているアプローチには、</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省察的な探究</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が教育理念の中心にあります。</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探究課題</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を絞り込み、</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短時間での授業観察</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を行うことで、注意力を高め、意識を研ぎ澄まし、目まぐるしい教室内で</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実際に起こっていること</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理解することができます。観察された証拠を振り返り、同僚とさらに討論することで、改善のための優先順位を決めたり、介入するかどうか、また、どのように介入するかといった方法を決定したりするなど、あなたの意識決定をサポートすることができます。この探究のプロセスは、学校でのアクションリサーチに似ており、計画、教室での試行、観察、評価、考察と改善という反復的なサイクルを通じて、知識と理解が深められていく。</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287" name="Google Shape;287;p28"/>
          <p:cNvSpPr txBox="1"/>
          <p:nvPr/>
        </p:nvSpPr>
        <p:spPr>
          <a:xfrm>
            <a:off x="4560823" y="528878"/>
            <a:ext cx="2008942" cy="274414"/>
          </a:xfrm>
          <a:prstGeom prst="rect">
            <a:avLst/>
          </a:prstGeom>
          <a:noFill/>
          <a:ln>
            <a:noFill/>
          </a:ln>
        </p:spPr>
        <p:txBody>
          <a:bodyPr spcFirstLastPara="1" wrap="square" lIns="0" tIns="5840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教育対話に注目して</a:t>
            </a:r>
            <a:endParaRPr kumimoji="0" sz="14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288" name="Google Shape;288;p28"/>
          <p:cNvSpPr txBox="1"/>
          <p:nvPr/>
        </p:nvSpPr>
        <p:spPr>
          <a:xfrm>
            <a:off x="5586221" y="1480820"/>
            <a:ext cx="4641215" cy="4154342"/>
          </a:xfrm>
          <a:prstGeom prst="rect">
            <a:avLst/>
          </a:prstGeom>
          <a:solidFill>
            <a:srgbClr val="D9F0F6"/>
          </a:solidFill>
          <a:ln>
            <a:noFill/>
          </a:ln>
        </p:spPr>
        <p:txBody>
          <a:bodyPr spcFirstLastPara="1" wrap="square" lIns="0" tIns="85725" rIns="0" bIns="0" anchor="t" anchorCtr="0">
            <a:spAutoFit/>
          </a:bodyPr>
          <a:lstStyle/>
          <a:p>
            <a:pPr marL="90805"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振り返りのポイント</a:t>
            </a:r>
            <a:r>
              <a:rPr kumimoji="0" lang="en-US" altLang="ja-JP"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90805" marR="172720" lvl="0" indent="-76200" algn="l" defTabSz="914400" rtl="0" eaLnBrk="1" fontAlgn="auto" latinLnBrk="0" hangingPunct="1">
              <a:lnSpc>
                <a:spcPct val="121100"/>
              </a:lnSpc>
              <a:spcBef>
                <a:spcPts val="615"/>
              </a:spcBef>
              <a:spcAft>
                <a:spcPts val="0"/>
              </a:spcAft>
              <a:buClr>
                <a:srgbClr val="000000"/>
              </a:buClr>
              <a:buSzPts val="1200"/>
              <a:buFont typeface="Calibri"/>
              <a:buAutoNum type="arabicPeriod"/>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自己診断が終わったあと、あなたが最も興味を持って探究したいことは何ですか？あなたの教室環境における対話について、何を見つけたい、知りたいですか？何を変えたいと思いますか？対話を探究するためのアイデアをいくつか書き出してみましょう。</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90805" marR="172720" lvl="0" indent="-76200" algn="l" defTabSz="914400" rtl="0" eaLnBrk="1" fontAlgn="auto" latinLnBrk="0" hangingPunct="1">
              <a:lnSpc>
                <a:spcPct val="121100"/>
              </a:lnSpc>
              <a:spcBef>
                <a:spcPts val="615"/>
              </a:spcBef>
              <a:spcAft>
                <a:spcPts val="0"/>
              </a:spcAft>
              <a:buClr>
                <a:srgbClr val="000000"/>
              </a:buClr>
              <a:buSzPts val="1200"/>
              <a:buFont typeface="Calibri"/>
              <a:buAutoNum type="arabicPeriod"/>
              <a:tabLst/>
              <a:defRPr/>
            </a:pPr>
            <a:r>
              <a:rPr kumimoji="0" lang="en-US" altLang="ja-JP" sz="1200" b="0" i="0" u="none" strike="noStrike" kern="0" cap="none" spc="0" normalizeH="0" baseline="0" noProof="0" dirty="0" err="1">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Part.b</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対話コード分類表をご覧ください。あなたの探究は、どのコードが最も適切ですか。対話を探究するためのあなたのアイデアの横にコードを書き込んでみましょう。</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90805" marR="172720" lvl="0" indent="-76200" algn="l" defTabSz="914400" rtl="0" eaLnBrk="1" fontAlgn="auto" latinLnBrk="0" hangingPunct="1">
              <a:lnSpc>
                <a:spcPct val="121100"/>
              </a:lnSpc>
              <a:spcBef>
                <a:spcPts val="615"/>
              </a:spcBef>
              <a:spcAft>
                <a:spcPts val="0"/>
              </a:spcAft>
              <a:buClr>
                <a:srgbClr val="000000"/>
              </a:buClr>
              <a:buSzPts val="1200"/>
              <a:buFont typeface="Calibri"/>
              <a:buAutoNum type="arabicPeriod"/>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テンプレート</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2F:</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学習者の参加とグランド・ルール（</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p7</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参照）の評価基準、テンプレート</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2G:</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グループ学習の自己評価など対話のほかの側面にも興味が湧くかもしれません。</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90805" marR="172720" lvl="0" indent="-76200" algn="l" defTabSz="914400" rtl="0" eaLnBrk="1" fontAlgn="auto" latinLnBrk="0" hangingPunct="1">
              <a:lnSpc>
                <a:spcPct val="121100"/>
              </a:lnSpc>
              <a:spcBef>
                <a:spcPts val="615"/>
              </a:spcBef>
              <a:spcAft>
                <a:spcPts val="0"/>
              </a:spcAft>
              <a:buClr>
                <a:srgbClr val="000000"/>
              </a:buClr>
              <a:buSzPts val="1200"/>
              <a:buFont typeface="Calibri"/>
              <a:buAutoNum type="arabicPeriod"/>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次ページの「対話の探究サイクル」をご覧ください。一番上のセクション「興味関心と目標」では、あなたが最も興味関心のあるポイントと可能な目標を記入します。また、</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対話コード分類表から関連する対話コードを記入します。この</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対話コード分類表の次のセクションは、あなたが探究の計画を立てられるように、焦点を絞り込むのに役立つでしょう。</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2" name="TextBox 6">
            <a:extLst>
              <a:ext uri="{FF2B5EF4-FFF2-40B4-BE49-F238E27FC236}">
                <a16:creationId xmlns:a16="http://schemas.microsoft.com/office/drawing/2014/main" id="{EA0267D1-0461-B22E-34B9-B3B7ABE2F2DC}"/>
              </a:ext>
            </a:extLst>
          </p:cNvPr>
          <p:cNvSpPr txBox="1"/>
          <p:nvPr/>
        </p:nvSpPr>
        <p:spPr>
          <a:xfrm>
            <a:off x="5565294" y="6080287"/>
            <a:ext cx="4640580" cy="276999"/>
          </a:xfrm>
          <a:prstGeom prst="rect">
            <a:avLst/>
          </a:prstGeom>
          <a:noFill/>
          <a:ln w="25400">
            <a:solidFill>
              <a:srgbClr val="2791A6"/>
            </a:solidFill>
          </a:ln>
        </p:spPr>
        <p:txBody>
          <a:bodyPr wrap="square" lIns="91440" tIns="45720" rIns="91440" bIns="45720" rtlCol="0" anchor="t">
            <a:spAutoFit/>
          </a:bodyPr>
          <a:lstStyle/>
          <a:p>
            <a:pPr>
              <a:buClr>
                <a:srgbClr val="000000"/>
              </a:buClr>
              <a:defRPr/>
            </a:pPr>
            <a:r>
              <a:rPr kumimoji="0" lang="ja-JP" altLang="en-US" sz="12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lang="ja-JP" altLang="en-US" sz="1200" kern="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ウ</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ェブサイトから</a:t>
            </a:r>
            <a:r>
              <a:rPr lang="ja-JP" altLang="en-US" sz="1200" b="1"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テンプレート</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をダウンロードできます</a:t>
            </a:r>
            <a:endParaRPr lang="en-GB" altLang="ja-JP"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p:txBody>
      </p:sp>
      <p:sp>
        <p:nvSpPr>
          <p:cNvPr id="8" name="object 4">
            <a:hlinkClick r:id="rId3"/>
          </p:cNvPr>
          <p:cNvSpPr/>
          <p:nvPr/>
        </p:nvSpPr>
        <p:spPr>
          <a:xfrm>
            <a:off x="5586221" y="6080287"/>
            <a:ext cx="232403" cy="23240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41300" y="180970"/>
            <a:ext cx="2956559" cy="696537"/>
          </a:xfrm>
          <a:prstGeom prst="rect">
            <a:avLst/>
          </a:prstGeom>
          <a:ln w="31733">
            <a:solidFill>
              <a:srgbClr val="2791A6"/>
            </a:solidFill>
          </a:ln>
        </p:spPr>
        <p:txBody>
          <a:bodyPr vert="horz" wrap="square" lIns="0" tIns="37465" rIns="0" bIns="0" rtlCol="0">
            <a:spAutoFit/>
          </a:bodyPr>
          <a:lstStyle/>
          <a:p>
            <a:pPr marL="83820" marR="231140" lvl="0" indent="0" algn="l" defTabSz="914400" rtl="0" eaLnBrk="1" fontAlgn="auto" latinLnBrk="0" hangingPunct="1">
              <a:lnSpc>
                <a:spcPct val="121100"/>
              </a:lnSpc>
              <a:spcBef>
                <a:spcPts val="295"/>
              </a:spcBef>
              <a:spcAft>
                <a:spcPts val="0"/>
              </a:spcAft>
              <a:buClr>
                <a:srgbClr val="000000"/>
              </a:buClr>
              <a:buSzTx/>
              <a:buFont typeface="Arial"/>
              <a:buNone/>
              <a:tabLst/>
              <a:defRPr/>
            </a:pPr>
            <a:r>
              <a:rPr kumimoji="0" lang="ja-JP" altLang="en-US" sz="1200" b="0" i="0" u="none" strike="noStrike" kern="0" cap="none" spc="1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rPr>
              <a:t>このページでは、対話の探究サイクルを記入する際に役立つよう、各ステージに関する追加情報を掲載しています。</a:t>
            </a: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sz="1000" b="0" i="0" u="none" strike="noStrike" kern="0" cap="none" spc="0" normalizeH="0" baseline="0" noProof="0">
                <a:ln>
                  <a:noFill/>
                </a:ln>
                <a:solidFill>
                  <a:srgbClr val="000000"/>
                </a:solidFill>
                <a:effectLst/>
                <a:uLnTx/>
                <a:uFillTx/>
                <a:latin typeface="Arial"/>
                <a:cs typeface="Arial"/>
                <a:sym typeface="Calibri"/>
              </a:rPr>
              <a:t>18</a:t>
            </a:r>
          </a:p>
        </p:txBody>
      </p:sp>
      <p:sp>
        <p:nvSpPr>
          <p:cNvPr id="5" name="object 4"/>
          <p:cNvSpPr txBox="1">
            <a:spLocks/>
          </p:cNvSpPr>
          <p:nvPr/>
        </p:nvSpPr>
        <p:spPr>
          <a:xfrm>
            <a:off x="5249962" y="7088109"/>
            <a:ext cx="192404" cy="167640"/>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GB" sz="1000" b="0" i="0" u="none" strike="noStrike" kern="1200" cap="none" spc="0" normalizeH="0" baseline="0" noProof="0">
                <a:ln>
                  <a:noFill/>
                </a:ln>
                <a:solidFill>
                  <a:srgbClr val="000000"/>
                </a:solidFill>
                <a:effectLst/>
                <a:uLnTx/>
                <a:uFillTx/>
                <a:latin typeface="Arial"/>
                <a:ea typeface="+mn-ea"/>
                <a:cs typeface="Arial"/>
                <a:sym typeface="Arial"/>
              </a:rPr>
              <a:t>18</a:t>
            </a:r>
          </a:p>
        </p:txBody>
      </p:sp>
      <p:sp>
        <p:nvSpPr>
          <p:cNvPr id="7" name="Oval 6">
            <a:extLst>
              <a:ext uri="{FF2B5EF4-FFF2-40B4-BE49-F238E27FC236}">
                <a16:creationId xmlns:a16="http://schemas.microsoft.com/office/drawing/2014/main" id="{FCA40797-81CB-995F-C467-8A01E174F2B3}"/>
              </a:ext>
            </a:extLst>
          </p:cNvPr>
          <p:cNvSpPr/>
          <p:nvPr/>
        </p:nvSpPr>
        <p:spPr>
          <a:xfrm>
            <a:off x="4145606" y="2883865"/>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TextBox 7">
            <a:extLst>
              <a:ext uri="{FF2B5EF4-FFF2-40B4-BE49-F238E27FC236}">
                <a16:creationId xmlns:a16="http://schemas.microsoft.com/office/drawing/2014/main" id="{C375258E-F668-C38F-28B6-C5284EA13E74}"/>
              </a:ext>
            </a:extLst>
          </p:cNvPr>
          <p:cNvSpPr txBox="1"/>
          <p:nvPr/>
        </p:nvSpPr>
        <p:spPr>
          <a:xfrm>
            <a:off x="7685031" y="3947691"/>
            <a:ext cx="2649152" cy="523220"/>
          </a:xfrm>
          <a:prstGeom prst="rect">
            <a:avLst/>
          </a:prstGeom>
          <a:noFill/>
          <a:ln>
            <a:solidFill>
              <a:srgbClr val="70413C"/>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70413C"/>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探究計画とその方法、そのためのツールを定める</a:t>
            </a:r>
            <a:endParaRPr kumimoji="0" lang="en-GB" sz="1400" b="0" i="0" u="none" strike="noStrike" kern="0" cap="none" spc="0" normalizeH="0" baseline="0" noProof="0" dirty="0">
              <a:ln>
                <a:noFill/>
              </a:ln>
              <a:solidFill>
                <a:srgbClr val="70413C"/>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9" name="TextBox 8">
            <a:extLst>
              <a:ext uri="{FF2B5EF4-FFF2-40B4-BE49-F238E27FC236}">
                <a16:creationId xmlns:a16="http://schemas.microsoft.com/office/drawing/2014/main" id="{C68FC5AD-F24C-C63E-9EF0-DB28131653E5}"/>
              </a:ext>
            </a:extLst>
          </p:cNvPr>
          <p:cNvSpPr txBox="1"/>
          <p:nvPr/>
        </p:nvSpPr>
        <p:spPr>
          <a:xfrm>
            <a:off x="5866220" y="1369561"/>
            <a:ext cx="3138079" cy="316818"/>
          </a:xfrm>
          <a:prstGeom prst="rect">
            <a:avLst/>
          </a:prstGeom>
          <a:noFill/>
          <a:ln>
            <a:solidFill>
              <a:srgbClr val="B38834"/>
            </a:solidFill>
          </a:ln>
        </p:spPr>
        <p:txBody>
          <a:bodyPr wrap="square" lIns="91440" tIns="45720" rIns="91440" bIns="45720" anchor="t">
            <a:spAutoFit/>
          </a:bodyPr>
          <a:lstStyle/>
          <a:p>
            <a:pPr marL="0" marR="0" lvl="0" indent="0" algn="ctr" defTabSz="914400" rtl="0" eaLnBrk="1" fontAlgn="auto" latinLnBrk="0" hangingPunct="1">
              <a:lnSpc>
                <a:spcPct val="107000"/>
              </a:lnSpc>
              <a:spcBef>
                <a:spcPts val="0"/>
              </a:spcBef>
              <a:spcAft>
                <a:spcPts val="800"/>
              </a:spcAft>
              <a:buClr>
                <a:srgbClr val="000000"/>
              </a:buClr>
              <a:buSzTx/>
              <a:buFont typeface="Arial"/>
              <a:buNone/>
              <a:tabLst/>
              <a:defRPr/>
            </a:pPr>
            <a:r>
              <a:rPr kumimoji="0" lang="ja-JP" altLang="en-US" sz="1400" b="0" i="0" u="none" strike="noStrike" kern="1200" cap="none" spc="0" normalizeH="0" baseline="0" noProof="0" dirty="0">
                <a:ln>
                  <a:noFill/>
                </a:ln>
                <a:solidFill>
                  <a:srgbClr val="B38834"/>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関心事項を特定化し目標を定める</a:t>
            </a:r>
            <a:endParaRPr kumimoji="0" lang="en-GB" sz="1100" b="0" i="0" u="none" strike="noStrike" kern="1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10" name="TextBox 9">
            <a:extLst>
              <a:ext uri="{FF2B5EF4-FFF2-40B4-BE49-F238E27FC236}">
                <a16:creationId xmlns:a16="http://schemas.microsoft.com/office/drawing/2014/main" id="{B690166C-2F0B-C75B-E93A-0082B8CB5835}"/>
              </a:ext>
            </a:extLst>
          </p:cNvPr>
          <p:cNvSpPr txBox="1"/>
          <p:nvPr/>
        </p:nvSpPr>
        <p:spPr>
          <a:xfrm>
            <a:off x="7484266" y="2250448"/>
            <a:ext cx="2849917" cy="523220"/>
          </a:xfrm>
          <a:prstGeom prst="rect">
            <a:avLst/>
          </a:prstGeom>
          <a:noFill/>
          <a:ln>
            <a:solidFill>
              <a:srgbClr val="507696"/>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507696"/>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分析対象、探究課題、</a:t>
            </a:r>
            <a:r>
              <a:rPr kumimoji="0" lang="en-US" sz="1400" b="0" i="0" u="none" strike="noStrike" kern="0" cap="none" spc="0" normalizeH="0" baseline="0" noProof="0" dirty="0">
                <a:ln>
                  <a:noFill/>
                </a:ln>
                <a:solidFill>
                  <a:srgbClr val="507696"/>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T-SEDA</a:t>
            </a:r>
            <a:r>
              <a:rPr kumimoji="0" lang="ja-JP" altLang="en-US" sz="1400" b="0" i="0" u="none" strike="noStrike" kern="0" cap="none" spc="0" normalizeH="0" baseline="0" noProof="0" dirty="0">
                <a:ln>
                  <a:noFill/>
                </a:ln>
                <a:solidFill>
                  <a:srgbClr val="507696"/>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との接点を</a:t>
            </a:r>
            <a:r>
              <a:rPr lang="ja-JP" altLang="en-US" sz="1400" kern="0" dirty="0">
                <a:solidFill>
                  <a:srgbClr val="507696"/>
                </a:solidFill>
                <a:latin typeface="UD デジタル 教科書体 NP-B" panose="02020700000000000000" pitchFamily="18" charset="-128"/>
                <a:ea typeface="UD デジタル 教科書体 NP-B" panose="02020700000000000000" pitchFamily="18" charset="-128"/>
                <a:cs typeface="Arial"/>
                <a:sym typeface="Arial"/>
              </a:rPr>
              <a:t>焦点化</a:t>
            </a:r>
            <a:r>
              <a:rPr kumimoji="0" lang="ja-JP" altLang="en-US" sz="1400" b="0" i="0" u="none" strike="noStrike" kern="0" cap="none" spc="0" normalizeH="0" baseline="0" noProof="0" dirty="0">
                <a:ln>
                  <a:noFill/>
                </a:ln>
                <a:solidFill>
                  <a:srgbClr val="507696"/>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する</a:t>
            </a:r>
            <a:endParaRPr kumimoji="0" lang="en-GB" sz="1400" b="0" i="0" u="none" strike="noStrike" kern="0" cap="none" spc="0" normalizeH="0" baseline="0" noProof="0" dirty="0">
              <a:ln>
                <a:noFill/>
              </a:ln>
              <a:solidFill>
                <a:srgbClr val="507696"/>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1" name="TextBox 10">
            <a:extLst>
              <a:ext uri="{FF2B5EF4-FFF2-40B4-BE49-F238E27FC236}">
                <a16:creationId xmlns:a16="http://schemas.microsoft.com/office/drawing/2014/main" id="{0E77BC25-B206-DD07-1D5D-F5D716BCE42F}"/>
              </a:ext>
            </a:extLst>
          </p:cNvPr>
          <p:cNvSpPr txBox="1"/>
          <p:nvPr/>
        </p:nvSpPr>
        <p:spPr>
          <a:xfrm>
            <a:off x="6725104" y="5279170"/>
            <a:ext cx="3622094" cy="307777"/>
          </a:xfrm>
          <a:prstGeom prst="rect">
            <a:avLst/>
          </a:prstGeom>
          <a:noFill/>
          <a:ln>
            <a:solidFill>
              <a:srgbClr val="812C75"/>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812C75"/>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探究するための、エビデンスを収集する</a:t>
            </a:r>
            <a:endParaRPr kumimoji="0" lang="en-GB" sz="1400" b="0" i="0" u="none" strike="noStrike" kern="0" cap="none" spc="0" normalizeH="0" baseline="0" noProof="0" dirty="0">
              <a:ln>
                <a:noFill/>
              </a:ln>
              <a:solidFill>
                <a:srgbClr val="812C75"/>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2" name="TextBox 11">
            <a:extLst>
              <a:ext uri="{FF2B5EF4-FFF2-40B4-BE49-F238E27FC236}">
                <a16:creationId xmlns:a16="http://schemas.microsoft.com/office/drawing/2014/main" id="{3AC3B360-7552-0205-4E14-850E9B7228D6}"/>
              </a:ext>
            </a:extLst>
          </p:cNvPr>
          <p:cNvSpPr txBox="1"/>
          <p:nvPr/>
        </p:nvSpPr>
        <p:spPr>
          <a:xfrm>
            <a:off x="125934" y="5321853"/>
            <a:ext cx="3054927" cy="307777"/>
          </a:xfrm>
          <a:prstGeom prst="rect">
            <a:avLst/>
          </a:prstGeom>
          <a:noFill/>
          <a:ln>
            <a:solidFill>
              <a:srgbClr val="0F857B"/>
            </a:solidFill>
          </a:ln>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0F857B"/>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結果から解釈できることを検討する</a:t>
            </a:r>
            <a:endParaRPr kumimoji="0" lang="en-GB" sz="1400" b="0" i="0" u="none" strike="noStrike" kern="0" cap="none" spc="0" normalizeH="0" baseline="0" noProof="0" dirty="0">
              <a:ln>
                <a:noFill/>
              </a:ln>
              <a:solidFill>
                <a:srgbClr val="0F857B"/>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3" name="TextBox 12">
            <a:extLst>
              <a:ext uri="{FF2B5EF4-FFF2-40B4-BE49-F238E27FC236}">
                <a16:creationId xmlns:a16="http://schemas.microsoft.com/office/drawing/2014/main" id="{8CBF6FB6-DD46-F059-B19F-7D7A3C9ECEDD}"/>
              </a:ext>
            </a:extLst>
          </p:cNvPr>
          <p:cNvSpPr txBox="1"/>
          <p:nvPr/>
        </p:nvSpPr>
        <p:spPr>
          <a:xfrm>
            <a:off x="34195" y="3938301"/>
            <a:ext cx="2622992" cy="316818"/>
          </a:xfrm>
          <a:prstGeom prst="rect">
            <a:avLst/>
          </a:prstGeom>
          <a:noFill/>
          <a:ln>
            <a:solidFill>
              <a:srgbClr val="CE6328"/>
            </a:solidFill>
          </a:ln>
        </p:spPr>
        <p:txBody>
          <a:bodyPr wrap="square" lIns="91440" tIns="45720" rIns="91440" bIns="45720" anchor="t">
            <a:spAutoFit/>
          </a:bodyPr>
          <a:lstStyle/>
          <a:p>
            <a:pPr marL="0" marR="0" lvl="0" indent="0" algn="ctr" defTabSz="914400" rtl="0" eaLnBrk="1" fontAlgn="auto" latinLnBrk="0" hangingPunct="1">
              <a:lnSpc>
                <a:spcPct val="107000"/>
              </a:lnSpc>
              <a:spcBef>
                <a:spcPts val="0"/>
              </a:spcBef>
              <a:spcAft>
                <a:spcPts val="800"/>
              </a:spcAft>
              <a:buClr>
                <a:srgbClr val="000000"/>
              </a:buClr>
              <a:buSzTx/>
              <a:buFont typeface="Arial"/>
              <a:buNone/>
              <a:tabLst/>
              <a:defRPr/>
            </a:pPr>
            <a:r>
              <a:rPr kumimoji="0" lang="ja-JP" altLang="en-US" sz="1400" b="0" i="0" u="none" strike="noStrike" kern="1200" cap="none" spc="0" normalizeH="0" baseline="0" noProof="0" dirty="0">
                <a:ln>
                  <a:noFill/>
                </a:ln>
                <a:solidFill>
                  <a:srgbClr val="CE6328"/>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結果をもとに改善計画を練る</a:t>
            </a:r>
            <a:endParaRPr kumimoji="0" lang="en-GB" sz="1100" b="0" i="0" u="none" strike="noStrike" kern="1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14" name="TextBox 13">
            <a:extLst>
              <a:ext uri="{FF2B5EF4-FFF2-40B4-BE49-F238E27FC236}">
                <a16:creationId xmlns:a16="http://schemas.microsoft.com/office/drawing/2014/main" id="{3B8EC689-9434-BF97-8E60-BCAD5E8246C3}"/>
              </a:ext>
            </a:extLst>
          </p:cNvPr>
          <p:cNvSpPr txBox="1"/>
          <p:nvPr/>
        </p:nvSpPr>
        <p:spPr>
          <a:xfrm>
            <a:off x="132908" y="2277326"/>
            <a:ext cx="2956559" cy="547329"/>
          </a:xfrm>
          <a:prstGeom prst="rect">
            <a:avLst/>
          </a:prstGeom>
          <a:noFill/>
          <a:ln>
            <a:solidFill>
              <a:srgbClr val="C61624"/>
            </a:solidFill>
          </a:ln>
        </p:spPr>
        <p:txBody>
          <a:bodyPr wrap="square" lIns="91440" tIns="45720" rIns="91440" bIns="45720" anchor="t">
            <a:spAutoFit/>
          </a:bodyPr>
          <a:lstStyle/>
          <a:p>
            <a:pPr marL="0" marR="0" lvl="0" indent="0" algn="ctr" defTabSz="914400" rtl="0" eaLnBrk="1" fontAlgn="auto" latinLnBrk="0" hangingPunct="1">
              <a:lnSpc>
                <a:spcPct val="107000"/>
              </a:lnSpc>
              <a:spcBef>
                <a:spcPts val="0"/>
              </a:spcBef>
              <a:spcAft>
                <a:spcPts val="800"/>
              </a:spcAft>
              <a:buClr>
                <a:srgbClr val="000000"/>
              </a:buClr>
              <a:buSzTx/>
              <a:buFont typeface="Arial"/>
              <a:buNone/>
              <a:tabLst/>
              <a:defRPr/>
            </a:pPr>
            <a:r>
              <a:rPr kumimoji="0" lang="ja-JP" altLang="en-US" sz="1400" b="0" i="0" u="none" strike="noStrike" kern="1200" cap="none" spc="0" normalizeH="0" baseline="0" noProof="0" dirty="0">
                <a:ln>
                  <a:noFill/>
                </a:ln>
                <a:solidFill>
                  <a:srgbClr val="C61624"/>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rPr>
              <a:t>対話の探究サイクルのプロセスについて振り返る</a:t>
            </a:r>
            <a:endParaRPr kumimoji="0" lang="en-GB" sz="1100" b="0" i="0" u="none" strike="noStrike" kern="1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Times New Roman" panose="02020603050405020304" pitchFamily="18" charset="0"/>
              <a:sym typeface="Arial"/>
            </a:endParaRPr>
          </a:p>
        </p:txBody>
      </p:sp>
      <p:sp>
        <p:nvSpPr>
          <p:cNvPr id="15" name="Oval 14">
            <a:extLst>
              <a:ext uri="{FF2B5EF4-FFF2-40B4-BE49-F238E27FC236}">
                <a16:creationId xmlns:a16="http://schemas.microsoft.com/office/drawing/2014/main" id="{112D8E1B-5387-3250-02EA-3DBC92EE9E74}"/>
              </a:ext>
            </a:extLst>
          </p:cNvPr>
          <p:cNvSpPr/>
          <p:nvPr/>
        </p:nvSpPr>
        <p:spPr>
          <a:xfrm>
            <a:off x="4409372" y="3546217"/>
            <a:ext cx="1546928" cy="77858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rPr>
              <a:t>必要に応じて</a:t>
            </a:r>
            <a:endParaRPr kumimoji="0" lang="en-US" altLang="ja-JP" sz="12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rPr>
              <a:t>繰り返す</a:t>
            </a:r>
            <a:endParaRPr kumimoji="0" lang="en-GB" sz="12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endParaRPr>
          </a:p>
        </p:txBody>
      </p:sp>
      <p:sp>
        <p:nvSpPr>
          <p:cNvPr id="16" name="Oval 15">
            <a:extLst>
              <a:ext uri="{FF2B5EF4-FFF2-40B4-BE49-F238E27FC236}">
                <a16:creationId xmlns:a16="http://schemas.microsoft.com/office/drawing/2014/main" id="{848021FF-0DEE-167C-0F0D-F20A29B54CD4}"/>
              </a:ext>
            </a:extLst>
          </p:cNvPr>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rPr>
              <a:t>他者との共有</a:t>
            </a:r>
            <a:endParaRPr kumimoji="0" lang="en-GB" sz="12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7" name="Oval 16">
            <a:extLst>
              <a:ext uri="{FF2B5EF4-FFF2-40B4-BE49-F238E27FC236}">
                <a16:creationId xmlns:a16="http://schemas.microsoft.com/office/drawing/2014/main" id="{F1DE6F71-BC0D-A29D-ACB2-A360DB9EDA39}"/>
              </a:ext>
            </a:extLst>
          </p:cNvPr>
          <p:cNvSpPr/>
          <p:nvPr/>
        </p:nvSpPr>
        <p:spPr>
          <a:xfrm>
            <a:off x="7339666" y="3078274"/>
            <a:ext cx="1131234" cy="50645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rPr>
              <a:t>コーディング</a:t>
            </a:r>
            <a:endParaRPr kumimoji="0" lang="en-US" altLang="ja-JP" sz="9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rPr>
              <a:t>スキーム</a:t>
            </a:r>
            <a:endParaRPr kumimoji="0" lang="en-GB" sz="900" b="0" i="0" u="none" strike="noStrike" kern="0" cap="none" spc="0" normalizeH="0" baseline="0" noProof="0" dirty="0">
              <a:ln>
                <a:noFill/>
              </a:ln>
              <a:solidFill>
                <a:schemeClr val="bg1"/>
              </a:solidFill>
              <a:effectLst/>
              <a:uLnTx/>
              <a:uFillTx/>
              <a:latin typeface="UD デジタル 教科書体 NK-B" panose="02020700000000000000" pitchFamily="18" charset="-128"/>
              <a:ea typeface="UD デジタル 教科書体 NK-B" panose="02020700000000000000" pitchFamily="18" charset="-128"/>
              <a:sym typeface="Arial"/>
            </a:endParaRPr>
          </a:p>
        </p:txBody>
      </p:sp>
      <p:sp>
        <p:nvSpPr>
          <p:cNvPr id="18" name="Oval 17">
            <a:extLst>
              <a:ext uri="{FF2B5EF4-FFF2-40B4-BE49-F238E27FC236}">
                <a16:creationId xmlns:a16="http://schemas.microsoft.com/office/drawing/2014/main" id="{5A105E9A-842E-F75E-D5C7-395ECA64A6E3}"/>
              </a:ext>
            </a:extLst>
          </p:cNvPr>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rPr>
              <a:t>他者との共有</a:t>
            </a:r>
            <a:endParaRPr kumimoji="0" lang="en-GB" sz="11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cxnSp>
        <p:nvCxnSpPr>
          <p:cNvPr id="19" name="Straight Arrow Connector 18">
            <a:extLst>
              <a:ext uri="{FF2B5EF4-FFF2-40B4-BE49-F238E27FC236}">
                <a16:creationId xmlns:a16="http://schemas.microsoft.com/office/drawing/2014/main" id="{C3C52342-796E-933E-CEF6-0FD17F7E984D}"/>
              </a:ext>
            </a:extLst>
          </p:cNvPr>
          <p:cNvCxnSpPr>
            <a:cxnSpLocks/>
          </p:cNvCxnSpPr>
          <p:nvPr/>
        </p:nvCxnSpPr>
        <p:spPr>
          <a:xfrm>
            <a:off x="4482970" y="1420430"/>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CC1EAB0-00BF-90B9-0292-80674218C7EE}"/>
              </a:ext>
            </a:extLst>
          </p:cNvPr>
          <p:cNvCxnSpPr>
            <a:cxnSpLocks/>
            <a:stCxn id="16" idx="5"/>
          </p:cNvCxnSpPr>
          <p:nvPr/>
        </p:nvCxnSpPr>
        <p:spPr>
          <a:xfrm>
            <a:off x="3031448" y="1979397"/>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03A5A97-DFA5-8598-7D22-E1ACF9559D19}"/>
              </a:ext>
            </a:extLst>
          </p:cNvPr>
          <p:cNvCxnSpPr>
            <a:cxnSpLocks/>
            <a:stCxn id="18" idx="7"/>
          </p:cNvCxnSpPr>
          <p:nvPr/>
        </p:nvCxnSpPr>
        <p:spPr>
          <a:xfrm flipV="1">
            <a:off x="3494355" y="6118625"/>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485CE83-3405-FBC6-5EAD-BC9856557622}"/>
              </a:ext>
            </a:extLst>
          </p:cNvPr>
          <p:cNvCxnSpPr>
            <a:cxnSpLocks/>
          </p:cNvCxnSpPr>
          <p:nvPr/>
        </p:nvCxnSpPr>
        <p:spPr>
          <a:xfrm flipH="1">
            <a:off x="7438821" y="355496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D4D5907-FF8C-AE22-2F1C-D6F9334CCF48}"/>
              </a:ext>
            </a:extLst>
          </p:cNvPr>
          <p:cNvCxnSpPr>
            <a:cxnSpLocks/>
          </p:cNvCxnSpPr>
          <p:nvPr/>
        </p:nvCxnSpPr>
        <p:spPr>
          <a:xfrm flipH="1" flipV="1">
            <a:off x="7365111" y="2926889"/>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6DC5A08-9E43-AB11-355C-25845C2FC52A}"/>
              </a:ext>
            </a:extLst>
          </p:cNvPr>
          <p:cNvGrpSpPr>
            <a:grpSpLocks noChangeAspect="1"/>
          </p:cNvGrpSpPr>
          <p:nvPr/>
        </p:nvGrpSpPr>
        <p:grpSpPr>
          <a:xfrm>
            <a:off x="2755900" y="1341505"/>
            <a:ext cx="4728366" cy="4879839"/>
            <a:chOff x="3141759" y="142646"/>
            <a:chExt cx="6313086" cy="6515325"/>
          </a:xfrm>
        </p:grpSpPr>
        <p:pic>
          <p:nvPicPr>
            <p:cNvPr id="25" name="Graphic 77">
              <a:extLst>
                <a:ext uri="{FF2B5EF4-FFF2-40B4-BE49-F238E27FC236}">
                  <a16:creationId xmlns:a16="http://schemas.microsoft.com/office/drawing/2014/main" id="{76ED2185-5B6E-AA48-6B4B-69CDC08160A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526783" y="1075531"/>
              <a:ext cx="1385965" cy="1385965"/>
            </a:xfrm>
            <a:prstGeom prst="rect">
              <a:avLst/>
            </a:prstGeom>
          </p:spPr>
        </p:pic>
        <p:sp>
          <p:nvSpPr>
            <p:cNvPr id="26" name="TextBox 25">
              <a:extLst>
                <a:ext uri="{FF2B5EF4-FFF2-40B4-BE49-F238E27FC236}">
                  <a16:creationId xmlns:a16="http://schemas.microsoft.com/office/drawing/2014/main" id="{BCCA9C28-B6FD-6901-0AC9-EECAD7F042CA}"/>
                </a:ext>
              </a:extLst>
            </p:cNvPr>
            <p:cNvSpPr txBox="1"/>
            <p:nvPr/>
          </p:nvSpPr>
          <p:spPr>
            <a:xfrm>
              <a:off x="3432140" y="1348415"/>
              <a:ext cx="1576244" cy="1315055"/>
            </a:xfrm>
            <a:prstGeom prst="rect">
              <a:avLst/>
            </a:prstGeom>
            <a:noFill/>
          </p:spPr>
          <p:txBody>
            <a:bodyPr wrap="squar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レビューと振り返り</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27" name="Graphic 79">
              <a:extLst>
                <a:ext uri="{FF2B5EF4-FFF2-40B4-BE49-F238E27FC236}">
                  <a16:creationId xmlns:a16="http://schemas.microsoft.com/office/drawing/2014/main" id="{D6F34D1E-AFF3-F4E3-BC2C-A8C0916BC74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1759" y="3224830"/>
              <a:ext cx="1386000" cy="1386000"/>
            </a:xfrm>
            <a:prstGeom prst="rect">
              <a:avLst/>
            </a:prstGeom>
          </p:spPr>
        </p:pic>
        <p:sp>
          <p:nvSpPr>
            <p:cNvPr id="28" name="TextBox 27">
              <a:extLst>
                <a:ext uri="{FF2B5EF4-FFF2-40B4-BE49-F238E27FC236}">
                  <a16:creationId xmlns:a16="http://schemas.microsoft.com/office/drawing/2014/main" id="{E6564927-B2E8-4426-02AB-DCF8F27E93B6}"/>
                </a:ext>
              </a:extLst>
            </p:cNvPr>
            <p:cNvSpPr txBox="1"/>
            <p:nvPr/>
          </p:nvSpPr>
          <p:spPr>
            <a:xfrm>
              <a:off x="3246638" y="4266526"/>
              <a:ext cx="1204593" cy="613877"/>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改善計画</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29" name="Graphic 81">
              <a:extLst>
                <a:ext uri="{FF2B5EF4-FFF2-40B4-BE49-F238E27FC236}">
                  <a16:creationId xmlns:a16="http://schemas.microsoft.com/office/drawing/2014/main" id="{4F48854F-056A-FEF3-3454-0A274B1E185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16958" y="5091357"/>
              <a:ext cx="1385965" cy="1385965"/>
            </a:xfrm>
            <a:prstGeom prst="rect">
              <a:avLst/>
            </a:prstGeom>
          </p:spPr>
        </p:pic>
        <p:sp>
          <p:nvSpPr>
            <p:cNvPr id="30" name="TextBox 29">
              <a:extLst>
                <a:ext uri="{FF2B5EF4-FFF2-40B4-BE49-F238E27FC236}">
                  <a16:creationId xmlns:a16="http://schemas.microsoft.com/office/drawing/2014/main" id="{FC77B356-9F45-11C9-EC10-9D76ABC8FA50}"/>
                </a:ext>
              </a:extLst>
            </p:cNvPr>
            <p:cNvSpPr txBox="1"/>
            <p:nvPr/>
          </p:nvSpPr>
          <p:spPr>
            <a:xfrm>
              <a:off x="6636772" y="5271971"/>
              <a:ext cx="1576245" cy="1367696"/>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データ分析と解釈</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31" name="Graphic 83">
              <a:extLst>
                <a:ext uri="{FF2B5EF4-FFF2-40B4-BE49-F238E27FC236}">
                  <a16:creationId xmlns:a16="http://schemas.microsoft.com/office/drawing/2014/main" id="{5EA9D984-7F14-5858-9B2D-248542FAB43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730523" y="1093008"/>
              <a:ext cx="1386000" cy="1386000"/>
            </a:xfrm>
            <a:prstGeom prst="rect">
              <a:avLst/>
            </a:prstGeom>
          </p:spPr>
        </p:pic>
        <p:sp>
          <p:nvSpPr>
            <p:cNvPr id="32" name="TextBox 31">
              <a:extLst>
                <a:ext uri="{FF2B5EF4-FFF2-40B4-BE49-F238E27FC236}">
                  <a16:creationId xmlns:a16="http://schemas.microsoft.com/office/drawing/2014/main" id="{1975ABFA-6557-D126-2B1F-95416AFF497A}"/>
                </a:ext>
              </a:extLst>
            </p:cNvPr>
            <p:cNvSpPr txBox="1"/>
            <p:nvPr/>
          </p:nvSpPr>
          <p:spPr>
            <a:xfrm>
              <a:off x="7628255" y="1304293"/>
              <a:ext cx="1625988" cy="1386000"/>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焦点化と探究課題</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33" name="Graphic 85">
              <a:extLst>
                <a:ext uri="{FF2B5EF4-FFF2-40B4-BE49-F238E27FC236}">
                  <a16:creationId xmlns:a16="http://schemas.microsoft.com/office/drawing/2014/main" id="{D5A1AF90-F3F1-A428-60FF-CE55DCA861B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593833" y="142646"/>
              <a:ext cx="1386000" cy="1386000"/>
            </a:xfrm>
            <a:prstGeom prst="rect">
              <a:avLst/>
            </a:prstGeom>
          </p:spPr>
        </p:pic>
        <p:sp>
          <p:nvSpPr>
            <p:cNvPr id="34" name="TextBox 33">
              <a:extLst>
                <a:ext uri="{FF2B5EF4-FFF2-40B4-BE49-F238E27FC236}">
                  <a16:creationId xmlns:a16="http://schemas.microsoft.com/office/drawing/2014/main" id="{06779BE2-E164-E75A-E58F-47F1B5D22661}"/>
                </a:ext>
              </a:extLst>
            </p:cNvPr>
            <p:cNvSpPr txBox="1">
              <a:spLocks/>
            </p:cNvSpPr>
            <p:nvPr/>
          </p:nvSpPr>
          <p:spPr>
            <a:xfrm>
              <a:off x="5607994" y="704079"/>
              <a:ext cx="1449666" cy="1037310"/>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興味関心と目的</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35" name="Graphic 87">
              <a:extLst>
                <a:ext uri="{FF2B5EF4-FFF2-40B4-BE49-F238E27FC236}">
                  <a16:creationId xmlns:a16="http://schemas.microsoft.com/office/drawing/2014/main" id="{748D8E23-B60B-D38C-AACD-7F02B590C05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431870" y="5062037"/>
              <a:ext cx="1386000" cy="1386000"/>
            </a:xfrm>
            <a:prstGeom prst="rect">
              <a:avLst/>
            </a:prstGeom>
          </p:spPr>
        </p:pic>
        <p:sp>
          <p:nvSpPr>
            <p:cNvPr id="36" name="TextBox 35">
              <a:extLst>
                <a:ext uri="{FF2B5EF4-FFF2-40B4-BE49-F238E27FC236}">
                  <a16:creationId xmlns:a16="http://schemas.microsoft.com/office/drawing/2014/main" id="{82AB649F-E2F4-BA89-68CB-5E30FC9ABA26}"/>
                </a:ext>
              </a:extLst>
            </p:cNvPr>
            <p:cNvSpPr txBox="1"/>
            <p:nvPr/>
          </p:nvSpPr>
          <p:spPr>
            <a:xfrm>
              <a:off x="4443463" y="5668706"/>
              <a:ext cx="1360544" cy="989265"/>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結果の解釈</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37" name="Graphic 89">
              <a:extLst>
                <a:ext uri="{FF2B5EF4-FFF2-40B4-BE49-F238E27FC236}">
                  <a16:creationId xmlns:a16="http://schemas.microsoft.com/office/drawing/2014/main" id="{2D3D1E07-56E1-67FB-5D02-6D609F3C35D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008169" y="3224830"/>
              <a:ext cx="1386000" cy="1386000"/>
            </a:xfrm>
            <a:prstGeom prst="rect">
              <a:avLst/>
            </a:prstGeom>
          </p:spPr>
        </p:pic>
        <p:sp>
          <p:nvSpPr>
            <p:cNvPr id="38" name="TextBox 37">
              <a:extLst>
                <a:ext uri="{FF2B5EF4-FFF2-40B4-BE49-F238E27FC236}">
                  <a16:creationId xmlns:a16="http://schemas.microsoft.com/office/drawing/2014/main" id="{13063F68-7F48-1169-B940-91A2C86FF4B1}"/>
                </a:ext>
              </a:extLst>
            </p:cNvPr>
            <p:cNvSpPr txBox="1"/>
            <p:nvPr/>
          </p:nvSpPr>
          <p:spPr>
            <a:xfrm>
              <a:off x="7972713" y="3694176"/>
              <a:ext cx="1482132" cy="1131533"/>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探究計画と方法</a:t>
              </a:r>
              <a:endParaRPr kumimoji="0" lang="en-US" sz="5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pic>
          <p:nvPicPr>
            <p:cNvPr id="39"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987686" y="2269499"/>
              <a:ext cx="2725851" cy="2725851"/>
            </a:xfrm>
            <a:prstGeom prst="rect">
              <a:avLst/>
            </a:prstGeom>
          </p:spPr>
        </p:pic>
      </p:grpSp>
      <p:sp>
        <p:nvSpPr>
          <p:cNvPr id="40" name="TextBox 2">
            <a:extLst>
              <a:ext uri="{FF2B5EF4-FFF2-40B4-BE49-F238E27FC236}">
                <a16:creationId xmlns:a16="http://schemas.microsoft.com/office/drawing/2014/main" id="{0BDE1183-E542-2ACB-2FDF-A7E8C16683C9}"/>
              </a:ext>
            </a:extLst>
          </p:cNvPr>
          <p:cNvSpPr txBox="1"/>
          <p:nvPr/>
        </p:nvSpPr>
        <p:spPr>
          <a:xfrm>
            <a:off x="7697731" y="6556860"/>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sym typeface="Arial"/>
                <a:hlinkClick r:id="rId10"/>
              </a:rPr>
              <a:t>https://www.camtree.org</a:t>
            </a: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sym typeface="Arial"/>
                <a:hlinkClick r:id="rId11"/>
              </a:rPr>
              <a:t>https://library.camtree.org</a:t>
            </a: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a:endParaRPr>
          </a:p>
        </p:txBody>
      </p:sp>
      <p:sp>
        <p:nvSpPr>
          <p:cNvPr id="41" name="Oval 40">
            <a:extLst>
              <a:ext uri="{FF2B5EF4-FFF2-40B4-BE49-F238E27FC236}">
                <a16:creationId xmlns:a16="http://schemas.microsoft.com/office/drawing/2014/main" id="{D44B4592-09A9-362C-BD7B-4FFEC9DADBDE}"/>
              </a:ext>
            </a:extLst>
          </p:cNvPr>
          <p:cNvSpPr/>
          <p:nvPr/>
        </p:nvSpPr>
        <p:spPr>
          <a:xfrm>
            <a:off x="3793984" y="983474"/>
            <a:ext cx="747584"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rPr>
              <a:t>自己診断</a:t>
            </a:r>
            <a:endParaRPr kumimoji="0" lang="en-GB" sz="1200" b="0" i="0" u="none" strike="noStrike" kern="0" cap="none" spc="0" normalizeH="0" baseline="0" noProof="0" dirty="0">
              <a:ln>
                <a:noFill/>
              </a:ln>
              <a:solidFill>
                <a:schemeClr val="bg1"/>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216" y="272404"/>
            <a:ext cx="3368553" cy="263534"/>
          </a:xfrm>
          <a:prstGeom prst="rect">
            <a:avLst/>
          </a:prstGeom>
          <a:ln w="31733">
            <a:solidFill>
              <a:srgbClr val="2791A6"/>
            </a:solidFill>
          </a:ln>
        </p:spPr>
        <p:txBody>
          <a:bodyPr vert="horz" wrap="square" lIns="0" tIns="78105" rIns="0" bIns="0" rtlCol="0">
            <a:spAutoFit/>
          </a:bodyPr>
          <a:lstStyle/>
          <a:p>
            <a:pPr marL="81280" marR="0" lvl="0" indent="0" algn="l" defTabSz="914400" rtl="0" eaLnBrk="1" fontAlgn="auto" latinLnBrk="0" hangingPunct="1">
              <a:lnSpc>
                <a:spcPct val="100000"/>
              </a:lnSpc>
              <a:spcBef>
                <a:spcPts val="615"/>
              </a:spcBef>
              <a:spcAft>
                <a:spcPts val="0"/>
              </a:spcAft>
              <a:buClr>
                <a:srgbClr val="000000"/>
              </a:buClr>
              <a:buSzTx/>
              <a:buFont typeface="Arial"/>
              <a:buNone/>
              <a:tabLst/>
              <a:defRPr/>
            </a:pPr>
            <a:r>
              <a:rPr kumimoji="0" lang="ja-JP" altLang="en-US" sz="1200" b="0" i="0" u="none" strike="noStrike" kern="0" cap="none" spc="1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ここでは、対話の探究サイクルの例を示します。</a:t>
            </a:r>
          </a:p>
        </p:txBody>
      </p:sp>
      <p:sp>
        <p:nvSpPr>
          <p:cNvPr id="38" name="object 38"/>
          <p:cNvSpPr txBox="1">
            <a:spLocks noGrp="1"/>
          </p:cNvSpPr>
          <p:nvPr>
            <p:ph type="sldNum" sz="quarter" idx="7"/>
          </p:nvPr>
        </p:nvSpPr>
        <p:spPr>
          <a:xfrm>
            <a:off x="9926663" y="7030622"/>
            <a:ext cx="335515" cy="154529"/>
          </a:xfrm>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19</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39" name="object 7"/>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object 15"/>
          <p:cNvSpPr/>
          <p:nvPr/>
        </p:nvSpPr>
        <p:spPr>
          <a:xfrm>
            <a:off x="7012048" y="3883081"/>
            <a:ext cx="2578601" cy="1383791"/>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object 19"/>
          <p:cNvSpPr/>
          <p:nvPr/>
        </p:nvSpPr>
        <p:spPr>
          <a:xfrm>
            <a:off x="2210743" y="5712910"/>
            <a:ext cx="2886450" cy="1162620"/>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TextBox 43"/>
          <p:cNvSpPr txBox="1"/>
          <p:nvPr/>
        </p:nvSpPr>
        <p:spPr>
          <a:xfrm>
            <a:off x="5435704" y="6919630"/>
            <a:ext cx="4459124" cy="276999"/>
          </a:xfrm>
          <a:prstGeom prst="rect">
            <a:avLst/>
          </a:prstGeom>
          <a:noFill/>
        </p:spPr>
        <p:txBody>
          <a:bodyPr wrap="square" lIns="91440" tIns="45720" rIns="91440" bIns="45720" rtlCol="0" anchor="t">
            <a:spAutoFit/>
          </a:bodyPr>
          <a:lstStyle/>
          <a:p>
            <a:pPr marL="394970" lvl="0">
              <a:buClr>
                <a:srgbClr val="000000"/>
              </a:buClr>
              <a:defRPr/>
            </a:pP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hlinkClick r:id="rId6"/>
              </a:rPr>
              <a:t>ウェブサイ</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トから</a:t>
            </a:r>
            <a:r>
              <a:rPr lang="ja-JP" altLang="en-US" sz="1200" b="1"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テンプレート</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をダウンロードできます</a:t>
            </a:r>
            <a:endParaRPr lang="en-GB" altLang="ja-JP" sz="1200" kern="0" dirty="0">
              <a:solidFill>
                <a:srgbClr val="000000"/>
              </a:solidFill>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p:txBody>
      </p:sp>
      <p:sp>
        <p:nvSpPr>
          <p:cNvPr id="45" name="object 4"/>
          <p:cNvSpPr/>
          <p:nvPr/>
        </p:nvSpPr>
        <p:spPr>
          <a:xfrm>
            <a:off x="5681739" y="6900367"/>
            <a:ext cx="232403" cy="232403"/>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object 7">
            <a:extLst>
              <a:ext uri="{FF2B5EF4-FFF2-40B4-BE49-F238E27FC236}">
                <a16:creationId xmlns:a16="http://schemas.microsoft.com/office/drawing/2014/main" id="{41F1308B-B902-A8F2-D3C4-0BA3844F4F7F}"/>
              </a:ext>
            </a:extLst>
          </p:cNvPr>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object 15">
            <a:extLst>
              <a:ext uri="{FF2B5EF4-FFF2-40B4-BE49-F238E27FC236}">
                <a16:creationId xmlns:a16="http://schemas.microsoft.com/office/drawing/2014/main" id="{F22B18E0-302B-842E-7A4E-EBD1E71CC751}"/>
              </a:ext>
            </a:extLst>
          </p:cNvPr>
          <p:cNvSpPr/>
          <p:nvPr/>
        </p:nvSpPr>
        <p:spPr>
          <a:xfrm>
            <a:off x="7012048" y="3883081"/>
            <a:ext cx="2578601" cy="1383791"/>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9" name="Group 48">
            <a:extLst>
              <a:ext uri="{FF2B5EF4-FFF2-40B4-BE49-F238E27FC236}">
                <a16:creationId xmlns:a16="http://schemas.microsoft.com/office/drawing/2014/main" id="{922880BF-4974-7442-879D-7CF64CA15EE6}"/>
              </a:ext>
            </a:extLst>
          </p:cNvPr>
          <p:cNvGrpSpPr/>
          <p:nvPr/>
        </p:nvGrpSpPr>
        <p:grpSpPr>
          <a:xfrm>
            <a:off x="698500" y="1577650"/>
            <a:ext cx="9078692" cy="5235708"/>
            <a:chOff x="1569213" y="1027685"/>
            <a:chExt cx="9078692" cy="5235708"/>
          </a:xfrm>
        </p:grpSpPr>
        <p:grpSp>
          <p:nvGrpSpPr>
            <p:cNvPr id="50" name="Group 49">
              <a:extLst>
                <a:ext uri="{FF2B5EF4-FFF2-40B4-BE49-F238E27FC236}">
                  <a16:creationId xmlns:a16="http://schemas.microsoft.com/office/drawing/2014/main" id="{7BF23D77-2677-468C-9C05-3ED0C53965E9}"/>
                </a:ext>
              </a:extLst>
            </p:cNvPr>
            <p:cNvGrpSpPr/>
            <p:nvPr/>
          </p:nvGrpSpPr>
          <p:grpSpPr>
            <a:xfrm>
              <a:off x="4649872" y="1027685"/>
              <a:ext cx="2917373" cy="1240065"/>
              <a:chOff x="4408711" y="897056"/>
              <a:chExt cx="2917373" cy="1240065"/>
            </a:xfrm>
          </p:grpSpPr>
          <p:sp>
            <p:nvSpPr>
              <p:cNvPr id="70" name="Rounded Rectangle 74">
                <a:extLst>
                  <a:ext uri="{FF2B5EF4-FFF2-40B4-BE49-F238E27FC236}">
                    <a16:creationId xmlns:a16="http://schemas.microsoft.com/office/drawing/2014/main" id="{EB7A24C8-FA20-435E-A256-8770571BA377}"/>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1" name="TextBox 70">
                <a:extLst>
                  <a:ext uri="{FF2B5EF4-FFF2-40B4-BE49-F238E27FC236}">
                    <a16:creationId xmlns:a16="http://schemas.microsoft.com/office/drawing/2014/main" id="{38A4601D-89BB-9DF0-E8CE-A6F1769FB79A}"/>
                  </a:ext>
                </a:extLst>
              </p:cNvPr>
              <p:cNvSpPr txBox="1"/>
              <p:nvPr/>
            </p:nvSpPr>
            <p:spPr>
              <a:xfrm>
                <a:off x="4434405" y="1252426"/>
                <a:ext cx="2667324" cy="81560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tab pos="2208213" algn="l"/>
                    <a:tab pos="2243138" algn="l"/>
                  </a:tabLst>
                  <a:defRPr/>
                </a:pP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学力の異なる</a:t>
                </a:r>
                <a:r>
                  <a:rPr lang="ja-JP" altLang="en-US" sz="1100" kern="0" spc="-6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たちが一緒に活動する取り組みでは、優秀な</a:t>
                </a:r>
                <a:r>
                  <a:rPr lang="ja-JP" altLang="en-US" sz="1100" kern="0" spc="-6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が困難を感じている</a:t>
                </a:r>
                <a:r>
                  <a:rPr lang="ja-JP" altLang="en-US" sz="1100" kern="0" spc="-6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に答えを教えるだけになっている。</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grpSp>
          <p:nvGrpSpPr>
            <p:cNvPr id="51" name="Group 50">
              <a:extLst>
                <a:ext uri="{FF2B5EF4-FFF2-40B4-BE49-F238E27FC236}">
                  <a16:creationId xmlns:a16="http://schemas.microsoft.com/office/drawing/2014/main" id="{7D3C1911-3AB9-FBEF-4F54-5BB46572AB03}"/>
                </a:ext>
              </a:extLst>
            </p:cNvPr>
            <p:cNvGrpSpPr/>
            <p:nvPr/>
          </p:nvGrpSpPr>
          <p:grpSpPr>
            <a:xfrm>
              <a:off x="7671489" y="2001602"/>
              <a:ext cx="2976416" cy="1240066"/>
              <a:chOff x="7430328" y="1870973"/>
              <a:chExt cx="2976416" cy="1240066"/>
            </a:xfrm>
          </p:grpSpPr>
          <p:sp>
            <p:nvSpPr>
              <p:cNvPr id="68" name="Rounded Rectangle 71">
                <a:extLst>
                  <a:ext uri="{FF2B5EF4-FFF2-40B4-BE49-F238E27FC236}">
                    <a16:creationId xmlns:a16="http://schemas.microsoft.com/office/drawing/2014/main" id="{7971AA2C-D1D9-060A-F6CE-ECE64A7F732E}"/>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9" name="TextBox 68">
                <a:extLst>
                  <a:ext uri="{FF2B5EF4-FFF2-40B4-BE49-F238E27FC236}">
                    <a16:creationId xmlns:a16="http://schemas.microsoft.com/office/drawing/2014/main" id="{BC2EFEDC-558A-6BC1-D23C-69CB863FBF4C}"/>
                  </a:ext>
                </a:extLst>
              </p:cNvPr>
              <p:cNvSpPr txBox="1"/>
              <p:nvPr/>
            </p:nvSpPr>
            <p:spPr>
              <a:xfrm>
                <a:off x="7430328" y="1979455"/>
                <a:ext cx="2322659" cy="1107996"/>
              </a:xfrm>
              <a:prstGeom prst="rect">
                <a:avLst/>
              </a:prstGeom>
              <a:noFill/>
            </p:spPr>
            <p:txBody>
              <a:bodyPr wrap="square">
                <a:spAutoFit/>
              </a:bodyPr>
              <a:lstStyle/>
              <a:p>
                <a:pPr marL="3810" marR="0" lvl="0" indent="0" algn="just" defTabSz="914400" rtl="0" eaLnBrk="1" fontAlgn="auto" latinLnBrk="0" hangingPunct="1">
                  <a:lnSpc>
                    <a:spcPct val="100000"/>
                  </a:lnSpc>
                  <a:spcBef>
                    <a:spcPts val="560"/>
                  </a:spcBef>
                  <a:spcAft>
                    <a:spcPts val="0"/>
                  </a:spcAft>
                  <a:buClr>
                    <a:srgbClr val="000000"/>
                  </a:buClr>
                  <a:buSzTx/>
                  <a:buFont typeface="Arial"/>
                  <a:buNone/>
                  <a:tabLst/>
                  <a:defRPr/>
                </a:pP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生徒たち</a:t>
                </a:r>
                <a:r>
                  <a:rPr lang="ja-JP" altLang="en-US" sz="1100" kern="0" spc="-6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は考え</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を積み上げているだろうか。すべての生徒が</a:t>
                </a:r>
                <a:r>
                  <a:rPr lang="ja-JP" altLang="en-US" sz="1100" kern="0" spc="-6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参加</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しているか。物静かな生徒は対話に参加しているか。考えは尊重されつつ、批判もされているか。考えはさらに積み上げられているのか。</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2" name="Group 51">
              <a:extLst>
                <a:ext uri="{FF2B5EF4-FFF2-40B4-BE49-F238E27FC236}">
                  <a16:creationId xmlns:a16="http://schemas.microsoft.com/office/drawing/2014/main" id="{2E443B81-3495-13F0-DC01-399D4EFC7043}"/>
                </a:ext>
              </a:extLst>
            </p:cNvPr>
            <p:cNvGrpSpPr/>
            <p:nvPr/>
          </p:nvGrpSpPr>
          <p:grpSpPr>
            <a:xfrm>
              <a:off x="7730532" y="3528836"/>
              <a:ext cx="2917373" cy="1240067"/>
              <a:chOff x="7650452" y="3389586"/>
              <a:chExt cx="2917373" cy="1240067"/>
            </a:xfrm>
          </p:grpSpPr>
          <p:sp>
            <p:nvSpPr>
              <p:cNvPr id="66" name="Rounded Rectangle 68">
                <a:extLst>
                  <a:ext uri="{FF2B5EF4-FFF2-40B4-BE49-F238E27FC236}">
                    <a16:creationId xmlns:a16="http://schemas.microsoft.com/office/drawing/2014/main" id="{E52F3FDF-C05D-7295-2B8D-678DAB7DFCF8}"/>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7" name="TextBox 66">
                <a:extLst>
                  <a:ext uri="{FF2B5EF4-FFF2-40B4-BE49-F238E27FC236}">
                    <a16:creationId xmlns:a16="http://schemas.microsoft.com/office/drawing/2014/main" id="{8339A2BB-13A4-7325-F169-B08969B42569}"/>
                  </a:ext>
                </a:extLst>
              </p:cNvPr>
              <p:cNvSpPr txBox="1"/>
              <p:nvPr/>
            </p:nvSpPr>
            <p:spPr>
              <a:xfrm>
                <a:off x="7659581" y="3545333"/>
                <a:ext cx="2006864" cy="780406"/>
              </a:xfrm>
              <a:prstGeom prst="rect">
                <a:avLst/>
              </a:prstGeom>
              <a:noFill/>
            </p:spPr>
            <p:txBody>
              <a:bodyPr wrap="square">
                <a:spAutoFit/>
              </a:bodyPr>
              <a:lstStyle/>
              <a:p>
                <a:pPr marL="12065" marR="5080" lvl="0" indent="-635"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100" b="0" i="0" u="none" strike="noStrike" kern="0" cap="none" spc="-7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学力の異なる生徒のグループを観察し、</a:t>
                </a:r>
                <a:r>
                  <a:rPr kumimoji="0" lang="en-GB" sz="1100" b="0" i="0" u="none" strike="noStrike" kern="0" cap="none" spc="-9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2A </a:t>
                </a:r>
                <a:r>
                  <a:rPr kumimoji="0" lang="ja-JP" altLang="en-US"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と</a:t>
                </a:r>
                <a:r>
                  <a:rPr kumimoji="0" lang="en-GB"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 </a:t>
                </a:r>
                <a:r>
                  <a:rPr kumimoji="0" lang="en-GB" sz="1100" b="0" i="0" u="none" strike="noStrike" kern="0" cap="none" spc="-1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2C  </a:t>
                </a:r>
                <a:r>
                  <a:rPr kumimoji="0" lang="ja-JP" altLang="en-US" sz="1100" b="0" i="0" u="none" strike="noStrike" kern="0" cap="none" spc="-1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のツールを利用して生徒の参加度合いと対話の質を特定する</a:t>
                </a:r>
                <a:r>
                  <a:rPr kumimoji="0" lang="ja-JP" altLang="en-US" sz="1100" b="0" i="0" u="none" strike="noStrike" kern="0" cap="none" spc="-4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3" name="Group 52">
              <a:extLst>
                <a:ext uri="{FF2B5EF4-FFF2-40B4-BE49-F238E27FC236}">
                  <a16:creationId xmlns:a16="http://schemas.microsoft.com/office/drawing/2014/main" id="{A3B30E3B-44B9-E53E-DD57-BB3E4F12CEC6}"/>
                </a:ext>
              </a:extLst>
            </p:cNvPr>
            <p:cNvGrpSpPr/>
            <p:nvPr/>
          </p:nvGrpSpPr>
          <p:grpSpPr>
            <a:xfrm>
              <a:off x="3087373" y="4986120"/>
              <a:ext cx="2971777" cy="1277273"/>
              <a:chOff x="2701210" y="4928905"/>
              <a:chExt cx="2971777" cy="1277273"/>
            </a:xfrm>
          </p:grpSpPr>
          <p:sp>
            <p:nvSpPr>
              <p:cNvPr id="64" name="Rounded Rectangle 65">
                <a:extLst>
                  <a:ext uri="{FF2B5EF4-FFF2-40B4-BE49-F238E27FC236}">
                    <a16:creationId xmlns:a16="http://schemas.microsoft.com/office/drawing/2014/main" id="{E4951B3D-29F9-F14B-EB26-78541C4E9913}"/>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5" name="TextBox 64">
                <a:extLst>
                  <a:ext uri="{FF2B5EF4-FFF2-40B4-BE49-F238E27FC236}">
                    <a16:creationId xmlns:a16="http://schemas.microsoft.com/office/drawing/2014/main" id="{AC5E38FE-194D-C29E-37A3-1CE99BDD9270}"/>
                  </a:ext>
                </a:extLst>
              </p:cNvPr>
              <p:cNvSpPr txBox="1"/>
              <p:nvPr/>
            </p:nvSpPr>
            <p:spPr>
              <a:xfrm>
                <a:off x="3201367" y="4928905"/>
                <a:ext cx="2471620" cy="127727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100" kern="0" spc="-5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たちは、なかなか考えを積み上げてはいかない。</a:t>
                </a:r>
                <a:r>
                  <a:rPr lang="ja-JP" altLang="en-US" sz="1100" kern="0" spc="-5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学力の高い生徒</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は説明したり、回答を提示する。学力の低い</a:t>
                </a:r>
                <a:r>
                  <a:rPr lang="ja-JP" altLang="en-US" sz="1100" kern="0" spc="-5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はほとんど対話に参加しない。対話は学力の高い</a:t>
                </a:r>
                <a:r>
                  <a:rPr lang="ja-JP" altLang="en-US" sz="1100" kern="0" spc="-50" dirty="0">
                    <a:solidFill>
                      <a:srgbClr val="000000"/>
                    </a:solidFill>
                    <a:latin typeface="UD デジタル 教科書体 NK-B" panose="02020700000000000000" pitchFamily="18" charset="-128"/>
                    <a:ea typeface="UD デジタル 教科書体 NK-B" panose="02020700000000000000" pitchFamily="18" charset="-128"/>
                    <a:cs typeface="Arial Unicode MS"/>
                    <a:sym typeface="Arial"/>
                  </a:rPr>
                  <a:t>生徒</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が成り立たせている。</a:t>
                </a:r>
                <a:r>
                  <a:rPr kumimoji="0" lang="ja-JP" altLang="en-US" sz="1100" b="0" i="0" u="none" strike="noStrike" kern="0" cap="none" spc="-3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積極的に参加するか、最低限の参加をするかの二極化が起きている。</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4" name="Group 53">
              <a:extLst>
                <a:ext uri="{FF2B5EF4-FFF2-40B4-BE49-F238E27FC236}">
                  <a16:creationId xmlns:a16="http://schemas.microsoft.com/office/drawing/2014/main" id="{1106AD7C-61D5-BA44-4334-10AE44E02F1C}"/>
                </a:ext>
              </a:extLst>
            </p:cNvPr>
            <p:cNvGrpSpPr/>
            <p:nvPr/>
          </p:nvGrpSpPr>
          <p:grpSpPr>
            <a:xfrm>
              <a:off x="6232865" y="4980930"/>
              <a:ext cx="2917373" cy="1240065"/>
              <a:chOff x="6125535" y="4971642"/>
              <a:chExt cx="2917373" cy="1240065"/>
            </a:xfrm>
          </p:grpSpPr>
          <p:sp>
            <p:nvSpPr>
              <p:cNvPr id="62" name="Rounded Rectangle 62">
                <a:extLst>
                  <a:ext uri="{FF2B5EF4-FFF2-40B4-BE49-F238E27FC236}">
                    <a16:creationId xmlns:a16="http://schemas.microsoft.com/office/drawing/2014/main" id="{63C5D89F-D200-5B97-E6B6-A58CE90D77E4}"/>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3" name="TextBox 62">
                <a:extLst>
                  <a:ext uri="{FF2B5EF4-FFF2-40B4-BE49-F238E27FC236}">
                    <a16:creationId xmlns:a16="http://schemas.microsoft.com/office/drawing/2014/main" id="{0037537E-50C1-7483-8F46-443C24E94556}"/>
                  </a:ext>
                </a:extLst>
              </p:cNvPr>
              <p:cNvSpPr txBox="1"/>
              <p:nvPr/>
            </p:nvSpPr>
            <p:spPr>
              <a:xfrm>
                <a:off x="6199087" y="5328604"/>
                <a:ext cx="2144988" cy="769441"/>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短い対話の逐語記録を起こし、コーディングし、各コード</a:t>
                </a:r>
                <a:r>
                  <a:rPr kumimoji="0" lang="en-US" altLang="ja-JP"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(B, R, IR </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および</a:t>
                </a:r>
                <a:r>
                  <a:rPr kumimoji="0" lang="en-US" altLang="ja-JP"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 CH)</a:t>
                </a: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に該当する発言を特定し、数を記録する</a:t>
                </a:r>
                <a:r>
                  <a:rPr kumimoji="0" 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5" name="Group 54">
              <a:extLst>
                <a:ext uri="{FF2B5EF4-FFF2-40B4-BE49-F238E27FC236}">
                  <a16:creationId xmlns:a16="http://schemas.microsoft.com/office/drawing/2014/main" id="{E40FFA64-662F-90E2-8541-1464F1DB9D2C}"/>
                </a:ext>
              </a:extLst>
            </p:cNvPr>
            <p:cNvGrpSpPr/>
            <p:nvPr/>
          </p:nvGrpSpPr>
          <p:grpSpPr>
            <a:xfrm>
              <a:off x="1569213" y="3464076"/>
              <a:ext cx="2917373" cy="1240065"/>
              <a:chOff x="1104897" y="3322834"/>
              <a:chExt cx="2917373" cy="1240065"/>
            </a:xfrm>
          </p:grpSpPr>
          <p:sp>
            <p:nvSpPr>
              <p:cNvPr id="60" name="Rounded Rectangle 59">
                <a:extLst>
                  <a:ext uri="{FF2B5EF4-FFF2-40B4-BE49-F238E27FC236}">
                    <a16:creationId xmlns:a16="http://schemas.microsoft.com/office/drawing/2014/main" id="{489C6DA6-2764-7D55-2B2E-3087619F6138}"/>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1" name="TextBox 60">
                <a:extLst>
                  <a:ext uri="{FF2B5EF4-FFF2-40B4-BE49-F238E27FC236}">
                    <a16:creationId xmlns:a16="http://schemas.microsoft.com/office/drawing/2014/main" id="{67C5ADF9-2459-B195-9D07-FBF2AF678412}"/>
                  </a:ext>
                </a:extLst>
              </p:cNvPr>
              <p:cNvSpPr txBox="1"/>
              <p:nvPr/>
            </p:nvSpPr>
            <p:spPr>
              <a:xfrm>
                <a:off x="1566740" y="3431859"/>
                <a:ext cx="2316966" cy="112421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6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グランド・ルールを一緒につくる。対話がすべての学習者に有益になることについて話す。</a:t>
                </a:r>
                <a:r>
                  <a:rPr kumimoji="0" lang="ja-JP" altLang="en-US" sz="1100" b="0" i="0" u="none" strike="noStrike" kern="0" cap="none" spc="-3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発言の仕方を紹介する。対話の良さについてのメタ認知を高める。</a:t>
                </a:r>
                <a:endParaRPr kumimoji="0" lang="en-GB"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a:p>
                <a:pPr marL="12700" marR="5080" lvl="0" indent="225425" algn="just" defTabSz="914400" rtl="0" eaLnBrk="1" fontAlgn="auto" latinLnBrk="0" hangingPunct="1">
                  <a:lnSpc>
                    <a:spcPct val="101699"/>
                  </a:lnSpc>
                  <a:spcBef>
                    <a:spcPts val="0"/>
                  </a:spcBef>
                  <a:spcAft>
                    <a:spcPts val="0"/>
                  </a:spcAft>
                  <a:buClr>
                    <a:srgbClr val="000000"/>
                  </a:buClr>
                  <a:buSzTx/>
                  <a:buFont typeface="Arial"/>
                  <a:buNone/>
                  <a:tabLst/>
                  <a:defRPr/>
                </a:pPr>
                <a:endParaRPr kumimoji="0" lang="en-GB"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p:txBody>
          </p:sp>
        </p:grpSp>
        <p:grpSp>
          <p:nvGrpSpPr>
            <p:cNvPr id="56" name="Group 55">
              <a:extLst>
                <a:ext uri="{FF2B5EF4-FFF2-40B4-BE49-F238E27FC236}">
                  <a16:creationId xmlns:a16="http://schemas.microsoft.com/office/drawing/2014/main" id="{4F804930-51B0-C7A0-1F27-17EF61DB70D3}"/>
                </a:ext>
              </a:extLst>
            </p:cNvPr>
            <p:cNvGrpSpPr/>
            <p:nvPr/>
          </p:nvGrpSpPr>
          <p:grpSpPr>
            <a:xfrm>
              <a:off x="1569213" y="1990193"/>
              <a:ext cx="2917373" cy="1251475"/>
              <a:chOff x="1328052" y="1859564"/>
              <a:chExt cx="2917373" cy="1251475"/>
            </a:xfrm>
          </p:grpSpPr>
          <p:sp>
            <p:nvSpPr>
              <p:cNvPr id="58" name="Rounded Rectangle 56">
                <a:extLst>
                  <a:ext uri="{FF2B5EF4-FFF2-40B4-BE49-F238E27FC236}">
                    <a16:creationId xmlns:a16="http://schemas.microsoft.com/office/drawing/2014/main" id="{E73845AE-278F-42A8-192F-182C15F024D2}"/>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9" name="TextBox 58">
                <a:extLst>
                  <a:ext uri="{FF2B5EF4-FFF2-40B4-BE49-F238E27FC236}">
                    <a16:creationId xmlns:a16="http://schemas.microsoft.com/office/drawing/2014/main" id="{DBBE095D-B395-FF3C-4FEB-EFFF69D0B909}"/>
                  </a:ext>
                </a:extLst>
              </p:cNvPr>
              <p:cNvSpPr txBox="1"/>
              <p:nvPr/>
            </p:nvSpPr>
            <p:spPr>
              <a:xfrm>
                <a:off x="1933170" y="1859564"/>
                <a:ext cx="2228058" cy="110799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5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対話が質・量ともに上達した　</a:t>
                </a:r>
                <a:r>
                  <a:rPr kumimoji="0" lang="en-GB" sz="1100" b="0" i="0" u="none" strike="noStrike" kern="0" cap="none" spc="-3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100" b="0" i="0" u="none" strike="noStrike" kern="0" cap="none" spc="-3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理由を説明し、考えを積み上げている。</a:t>
                </a:r>
                <a:r>
                  <a:rPr kumimoji="0" lang="en-GB" sz="1100" b="0" i="0" u="none" strike="noStrike" kern="0" cap="none" spc="-6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br>
                  <a:rPr kumimoji="0" lang="en-GB" sz="1100" b="0" i="0" u="none" strike="noStrike" kern="0" cap="none" spc="-6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br>
                <a:r>
                  <a:rPr kumimoji="0" lang="ja-JP" altLang="en-US" sz="1100" b="0" i="0" u="none" strike="noStrike" kern="0" cap="none" spc="-9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この変化が学習に影響するのか</a:t>
                </a:r>
                <a:r>
                  <a:rPr kumimoji="0" lang="en-GB" sz="1100" b="0" i="0" u="none" strike="noStrike" kern="0" cap="none" spc="-4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br>
                  <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br>
                <a:r>
                  <a:rPr kumimoji="0" lang="ja-JP" altLang="en-US" sz="1100" b="0" i="0" u="none" strike="noStrike" kern="0" cap="none" spc="-35"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この研究結果は、同じ学力の生徒を同じグループにした時でも得られるのか</a:t>
                </a:r>
                <a:r>
                  <a:rPr kumimoji="0" lang="en-GB" sz="1100" b="0" i="0" u="none" strike="noStrike" kern="0" cap="none" spc="-6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lang="en-GB" sz="11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sp>
          <p:nvSpPr>
            <p:cNvPr id="57" name="Arc 56">
              <a:extLst>
                <a:ext uri="{FF2B5EF4-FFF2-40B4-BE49-F238E27FC236}">
                  <a16:creationId xmlns:a16="http://schemas.microsoft.com/office/drawing/2014/main" id="{476E7562-6444-D399-AFBC-45B12FAE0FDB}"/>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mn-cs"/>
                <a:sym typeface="Arial"/>
              </a:endParaRPr>
            </a:p>
          </p:txBody>
        </p:sp>
      </p:grpSp>
      <p:pic>
        <p:nvPicPr>
          <p:cNvPr id="72"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168736" y="2203929"/>
            <a:ext cx="1027984" cy="1027984"/>
          </a:xfrm>
          <a:prstGeom prst="rect">
            <a:avLst/>
          </a:prstGeom>
        </p:spPr>
      </p:pic>
      <p:sp>
        <p:nvSpPr>
          <p:cNvPr id="73" name="TextBox 72">
            <a:extLst>
              <a:ext uri="{FF2B5EF4-FFF2-40B4-BE49-F238E27FC236}">
                <a16:creationId xmlns:a16="http://schemas.microsoft.com/office/drawing/2014/main" id="{1AE9B46F-0070-E369-5F13-B860A36D4162}"/>
              </a:ext>
            </a:extLst>
          </p:cNvPr>
          <p:cNvSpPr txBox="1"/>
          <p:nvPr/>
        </p:nvSpPr>
        <p:spPr>
          <a:xfrm>
            <a:off x="9066468" y="2415214"/>
            <a:ext cx="1169816" cy="1027983"/>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焦点化と探究</a:t>
            </a:r>
            <a:r>
              <a:rPr kumimoji="0" lang="ja-JP" altLang="en-US" sz="5200" b="0" i="0" u="none" strike="noStrike" kern="0" cap="none" spc="0" normalizeH="0" baseline="0" noProof="0" dirty="0">
                <a:ln>
                  <a:noFill/>
                </a:ln>
                <a:solidFill>
                  <a:srgbClr val="000000"/>
                </a:solidFill>
                <a:effectLst/>
                <a:uLnTx/>
                <a:uFillTx/>
                <a:latin typeface="Arial"/>
                <a:cs typeface="Arial"/>
                <a:sym typeface="Arial"/>
              </a:rPr>
              <a:t>課題</a:t>
            </a:r>
            <a:endParaRPr kumimoji="0" lang="en-US" sz="5200" b="0" i="0" u="none" strike="noStrike" kern="0" cap="none" spc="0" normalizeH="0" baseline="0" noProof="0" dirty="0">
              <a:ln>
                <a:noFill/>
              </a:ln>
              <a:solidFill>
                <a:srgbClr val="000000"/>
              </a:solidFill>
              <a:effectLst/>
              <a:uLnTx/>
              <a:uFillTx/>
              <a:latin typeface="Arial"/>
              <a:cs typeface="Arial"/>
              <a:sym typeface="Arial"/>
            </a:endParaRPr>
          </a:p>
        </p:txBody>
      </p:sp>
      <p:pic>
        <p:nvPicPr>
          <p:cNvPr id="74"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234195" y="3866653"/>
            <a:ext cx="1027984" cy="1027984"/>
          </a:xfrm>
          <a:prstGeom prst="rect">
            <a:avLst/>
          </a:prstGeom>
        </p:spPr>
      </p:pic>
      <p:sp>
        <p:nvSpPr>
          <p:cNvPr id="75" name="TextBox 74">
            <a:extLst>
              <a:ext uri="{FF2B5EF4-FFF2-40B4-BE49-F238E27FC236}">
                <a16:creationId xmlns:a16="http://schemas.microsoft.com/office/drawing/2014/main" id="{4099CBF1-69DF-A625-FF94-B3C7E9DACC25}"/>
              </a:ext>
            </a:extLst>
          </p:cNvPr>
          <p:cNvSpPr txBox="1"/>
          <p:nvPr/>
        </p:nvSpPr>
        <p:spPr>
          <a:xfrm>
            <a:off x="9183784" y="4270268"/>
            <a:ext cx="1098955" cy="839248"/>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探究計画と方法</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6"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791181" y="5467930"/>
            <a:ext cx="1027983" cy="1027983"/>
          </a:xfrm>
          <a:prstGeom prst="rect">
            <a:avLst/>
          </a:prstGeom>
        </p:spPr>
      </p:pic>
      <p:sp>
        <p:nvSpPr>
          <p:cNvPr id="77" name="TextBox 76">
            <a:extLst>
              <a:ext uri="{FF2B5EF4-FFF2-40B4-BE49-F238E27FC236}">
                <a16:creationId xmlns:a16="http://schemas.microsoft.com/office/drawing/2014/main" id="{52625516-CC11-3CB0-88EB-694FC0ACC68A}"/>
              </a:ext>
            </a:extLst>
          </p:cNvPr>
          <p:cNvSpPr txBox="1"/>
          <p:nvPr/>
        </p:nvSpPr>
        <p:spPr>
          <a:xfrm>
            <a:off x="7696041" y="5648552"/>
            <a:ext cx="1152718" cy="1028009"/>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データ分析と解釈</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78"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713682" y="5438700"/>
            <a:ext cx="1043173" cy="1043173"/>
          </a:xfrm>
          <a:prstGeom prst="rect">
            <a:avLst/>
          </a:prstGeom>
        </p:spPr>
      </p:pic>
      <p:sp>
        <p:nvSpPr>
          <p:cNvPr id="79" name="TextBox 78">
            <a:extLst>
              <a:ext uri="{FF2B5EF4-FFF2-40B4-BE49-F238E27FC236}">
                <a16:creationId xmlns:a16="http://schemas.microsoft.com/office/drawing/2014/main" id="{E70E2B0E-1EEE-899F-1CD7-16C47340A957}"/>
              </a:ext>
            </a:extLst>
          </p:cNvPr>
          <p:cNvSpPr txBox="1"/>
          <p:nvPr/>
        </p:nvSpPr>
        <p:spPr>
          <a:xfrm>
            <a:off x="1710320" y="5958060"/>
            <a:ext cx="1024013" cy="733747"/>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結果の解釈</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0"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65505" y="3927761"/>
            <a:ext cx="1036951" cy="1036951"/>
          </a:xfrm>
          <a:prstGeom prst="rect">
            <a:avLst/>
          </a:prstGeom>
        </p:spPr>
      </p:pic>
      <p:sp>
        <p:nvSpPr>
          <p:cNvPr id="81" name="TextBox 80">
            <a:extLst>
              <a:ext uri="{FF2B5EF4-FFF2-40B4-BE49-F238E27FC236}">
                <a16:creationId xmlns:a16="http://schemas.microsoft.com/office/drawing/2014/main" id="{1E57FB21-765E-6BBE-AF58-E09E34FFB033}"/>
              </a:ext>
            </a:extLst>
          </p:cNvPr>
          <p:cNvSpPr txBox="1"/>
          <p:nvPr/>
        </p:nvSpPr>
        <p:spPr>
          <a:xfrm>
            <a:off x="266231" y="4707995"/>
            <a:ext cx="901229" cy="455308"/>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改善計画</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nvGrpSpPr>
          <p:cNvPr id="82" name="Group 81">
            <a:extLst>
              <a:ext uri="{FF2B5EF4-FFF2-40B4-BE49-F238E27FC236}">
                <a16:creationId xmlns:a16="http://schemas.microsoft.com/office/drawing/2014/main" id="{561CBC12-C894-B5F2-FB74-F06F6AA1EC6F}"/>
              </a:ext>
            </a:extLst>
          </p:cNvPr>
          <p:cNvGrpSpPr/>
          <p:nvPr/>
        </p:nvGrpSpPr>
        <p:grpSpPr>
          <a:xfrm>
            <a:off x="4606533" y="622097"/>
            <a:ext cx="1076149" cy="1240737"/>
            <a:chOff x="4606533" y="622097"/>
            <a:chExt cx="1076149" cy="1240737"/>
          </a:xfrm>
        </p:grpSpPr>
        <p:sp>
          <p:nvSpPr>
            <p:cNvPr id="83" name="TextBox 82">
              <a:extLst>
                <a:ext uri="{FF2B5EF4-FFF2-40B4-BE49-F238E27FC236}">
                  <a16:creationId xmlns:a16="http://schemas.microsoft.com/office/drawing/2014/main" id="{67B9A201-B373-32C6-B5FF-D79EEB8F9BE9}"/>
                </a:ext>
              </a:extLst>
            </p:cNvPr>
            <p:cNvSpPr txBox="1"/>
            <p:nvPr/>
          </p:nvSpPr>
          <p:spPr>
            <a:xfrm>
              <a:off x="4606533" y="1206184"/>
              <a:ext cx="1075206" cy="656650"/>
            </a:xfrm>
            <a:prstGeom prst="rect">
              <a:avLst/>
            </a:prstGeom>
            <a:noFill/>
          </p:spPr>
          <p:txBody>
            <a:bodyPr wrap="non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興味関心と目的</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84"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654698" y="622097"/>
              <a:ext cx="1027984" cy="1027984"/>
            </a:xfrm>
            <a:prstGeom prst="rect">
              <a:avLst/>
            </a:prstGeom>
          </p:spPr>
        </p:pic>
      </p:grpSp>
      <p:grpSp>
        <p:nvGrpSpPr>
          <p:cNvPr id="85" name="Group 84"/>
          <p:cNvGrpSpPr/>
          <p:nvPr/>
        </p:nvGrpSpPr>
        <p:grpSpPr>
          <a:xfrm>
            <a:off x="154115" y="2200916"/>
            <a:ext cx="1180573" cy="1199246"/>
            <a:chOff x="154115" y="2200916"/>
            <a:chExt cx="1180573" cy="1199246"/>
          </a:xfrm>
        </p:grpSpPr>
        <p:pic>
          <p:nvPicPr>
            <p:cNvPr id="86"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11008" y="2200916"/>
              <a:ext cx="1043173" cy="1043173"/>
            </a:xfrm>
            <a:prstGeom prst="rect">
              <a:avLst/>
            </a:prstGeom>
          </p:spPr>
        </p:pic>
        <p:sp>
          <p:nvSpPr>
            <p:cNvPr id="87" name="TextBox 86">
              <a:extLst>
                <a:ext uri="{FF2B5EF4-FFF2-40B4-BE49-F238E27FC236}">
                  <a16:creationId xmlns:a16="http://schemas.microsoft.com/office/drawing/2014/main" id="{BCCA9C28-B6FD-6901-0AC9-EECAD7F042CA}"/>
                </a:ext>
              </a:extLst>
            </p:cNvPr>
            <p:cNvSpPr txBox="1"/>
            <p:nvPr/>
          </p:nvSpPr>
          <p:spPr>
            <a:xfrm>
              <a:off x="154115" y="2415214"/>
              <a:ext cx="1180573" cy="984948"/>
            </a:xfrm>
            <a:prstGeom prst="rect">
              <a:avLst/>
            </a:prstGeom>
            <a:noFill/>
          </p:spPr>
          <p:txBody>
            <a:bodyPr wrap="square" rtlCol="0">
              <a:prstTxWarp prst="textArchDown">
                <a:avLst>
                  <a:gd name="adj" fmla="val 1812844"/>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レビューと振り返り</a:t>
              </a:r>
              <a:endParaRPr kumimoji="0" lang="en-US" sz="5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grpSp>
      <p:sp>
        <p:nvSpPr>
          <p:cNvPr id="137" name="object 2"/>
          <p:cNvSpPr txBox="1"/>
          <p:nvPr/>
        </p:nvSpPr>
        <p:spPr>
          <a:xfrm>
            <a:off x="807133" y="714236"/>
            <a:ext cx="3368552" cy="276999"/>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800" b="1" i="0" u="none" strike="noStrike" kern="0" cap="none" spc="10" normalizeH="0" baseline="0" noProof="0" dirty="0">
                <a:ln>
                  <a:noFill/>
                </a:ln>
                <a:solidFill>
                  <a:srgbClr val="8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省察的対話の探究サイクル</a:t>
            </a:r>
            <a:endParaRPr kumimoji="0" sz="1800" b="0" i="0" u="none" strike="noStrike" kern="0" cap="none" spc="1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38" name="object 3"/>
          <p:cNvSpPr txBox="1"/>
          <p:nvPr/>
        </p:nvSpPr>
        <p:spPr>
          <a:xfrm>
            <a:off x="7012048" y="622097"/>
            <a:ext cx="3270691" cy="276999"/>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800" b="1" i="0" u="none" strike="noStrike" kern="0" cap="none" spc="10" normalizeH="0" baseline="0" noProof="0" dirty="0">
                <a:ln>
                  <a:noFill/>
                </a:ln>
                <a:solidFill>
                  <a:srgbClr val="8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名前：ジュリア・モンクス</a:t>
            </a:r>
            <a:endParaRPr kumimoji="0" sz="1800" b="0" i="0" u="none" strike="noStrike" kern="0" cap="none" spc="1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Shape 306"/>
        <p:cNvGrpSpPr/>
        <p:nvPr/>
      </p:nvGrpSpPr>
      <p:grpSpPr>
        <a:xfrm>
          <a:off x="0" y="0"/>
          <a:ext cx="0" cy="0"/>
          <a:chOff x="0" y="0"/>
          <a:chExt cx="0" cy="0"/>
        </a:xfrm>
      </p:grpSpPr>
      <p:sp>
        <p:nvSpPr>
          <p:cNvPr id="307" name="Google Shape;307;p31"/>
          <p:cNvSpPr txBox="1"/>
          <p:nvPr/>
        </p:nvSpPr>
        <p:spPr>
          <a:xfrm>
            <a:off x="445909" y="445732"/>
            <a:ext cx="2386191" cy="307135"/>
          </a:xfrm>
          <a:prstGeom prst="rect">
            <a:avLst/>
          </a:prstGeom>
          <a:solidFill>
            <a:srgbClr val="D9F0F6"/>
          </a:solidFill>
          <a:ln>
            <a:noFill/>
          </a:ln>
        </p:spPr>
        <p:txBody>
          <a:bodyPr spcFirstLastPara="1" wrap="square" lIns="0" tIns="298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Arial"/>
                <a:ea typeface="Arial"/>
                <a:cs typeface="Arial"/>
                <a:sym typeface="Arial"/>
              </a:rPr>
              <a:t>Part f.</a:t>
            </a:r>
            <a:r>
              <a:rPr kumimoji="0" lang="ja-JP" altLang="en-US" sz="1800" b="1" i="0" u="none" strike="noStrike" kern="0" cap="none" spc="0" normalizeH="0" baseline="0" noProof="0" dirty="0">
                <a:ln>
                  <a:noFill/>
                </a:ln>
                <a:solidFill>
                  <a:srgbClr val="1A606E"/>
                </a:solidFill>
                <a:effectLst/>
                <a:uLnTx/>
                <a:uFillTx/>
                <a:latin typeface="Arial"/>
                <a:ea typeface="Arial"/>
                <a:cs typeface="Arial"/>
                <a:sym typeface="Arial"/>
              </a:rPr>
              <a:t>探究課題の選択</a:t>
            </a:r>
            <a:endParaRPr kumimoji="0"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08" name="Google Shape;308;p31"/>
          <p:cNvSpPr txBox="1"/>
          <p:nvPr/>
        </p:nvSpPr>
        <p:spPr>
          <a:xfrm>
            <a:off x="454177" y="1752346"/>
            <a:ext cx="4968000" cy="1499764"/>
          </a:xfrm>
          <a:prstGeom prst="rect">
            <a:avLst/>
          </a:prstGeom>
          <a:noFill/>
          <a:ln w="63500" cap="flat" cmpd="sng">
            <a:solidFill>
              <a:srgbClr val="2791A6"/>
            </a:solidFill>
            <a:prstDash val="solid"/>
            <a:round/>
            <a:headEnd type="none" w="sm" len="sm"/>
            <a:tailEnd type="none" w="sm" len="sm"/>
          </a:ln>
        </p:spPr>
        <p:txBody>
          <a:bodyPr spcFirstLastPara="1" wrap="square" lIns="0" tIns="81275" rIns="0" bIns="0" anchor="t" anchorCtr="0">
            <a:spAutoFit/>
          </a:bodyPr>
          <a:lstStyle/>
          <a:p>
            <a:pPr marL="121920" marR="119379" lvl="0" algn="just">
              <a:lnSpc>
                <a:spcPct val="121000"/>
              </a:lnSpc>
              <a:buClr>
                <a:srgbClr val="000000"/>
              </a:buClr>
              <a:buSzPts val="1200"/>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教師が出来ることは数多く存在するため、探究の問いを立てることは難しいかもしれません。一般的にできることは，考えをできる限り絞り込み，</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a:sym typeface="Arial"/>
              </a:rPr>
              <a:t>実践可能なことひとつ見つけることです</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。あなたは最終的に、学級全員が参加し、互いのアイデアを基に積み上げたり、異論を唱えたりという状態を目指したいのかもしれませんが、それでは焦点が定まりません。</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1920" marR="119379" lvl="0" indent="0" algn="just" defTabSz="914400" rtl="0" eaLnBrk="1" fontAlgn="auto" latinLnBrk="0" hangingPunct="1">
              <a:lnSpc>
                <a:spcPct val="121000"/>
              </a:lnSpc>
              <a:spcBef>
                <a:spcPts val="64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09" name="Google Shape;309;p31"/>
          <p:cNvSpPr txBox="1"/>
          <p:nvPr/>
        </p:nvSpPr>
        <p:spPr>
          <a:xfrm>
            <a:off x="3969258" y="618489"/>
            <a:ext cx="2307590"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探究の問いを立てる</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10" name="Google Shape;310;p31"/>
          <p:cNvSpPr txBox="1"/>
          <p:nvPr/>
        </p:nvSpPr>
        <p:spPr>
          <a:xfrm>
            <a:off x="8261984" y="1471930"/>
            <a:ext cx="1195070" cy="167354"/>
          </a:xfrm>
          <a:prstGeom prst="rect">
            <a:avLst/>
          </a:prstGeom>
          <a:noFill/>
          <a:ln>
            <a:noFill/>
          </a:ln>
        </p:spPr>
        <p:txBody>
          <a:bodyPr spcFirstLastPara="1" wrap="square" lIns="0" tIns="133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対話の探究サイクル</a:t>
            </a: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13" name="Google Shape;313;p31"/>
          <p:cNvSpPr txBox="1"/>
          <p:nvPr/>
        </p:nvSpPr>
        <p:spPr>
          <a:xfrm>
            <a:off x="393533" y="3605270"/>
            <a:ext cx="5004000" cy="1972330"/>
          </a:xfrm>
          <a:prstGeom prst="rect">
            <a:avLst/>
          </a:prstGeom>
          <a:noFill/>
          <a:ln w="63500" cap="flat" cmpd="sng">
            <a:solidFill>
              <a:srgbClr val="2791A6"/>
            </a:solidFill>
            <a:prstDash val="solid"/>
            <a:round/>
            <a:headEnd type="none" w="sm" len="sm"/>
            <a:tailEnd type="none" w="sm" len="sm"/>
          </a:ln>
        </p:spPr>
        <p:txBody>
          <a:bodyPr spcFirstLastPara="1" wrap="square" lIns="0" tIns="81275" rIns="0" bIns="0" anchor="t" anchorCtr="0">
            <a:spAutoFit/>
          </a:bodyPr>
          <a:lstStyle/>
          <a:p>
            <a:pPr marL="121920" marR="118110" lvl="0" indent="0" algn="just" defTabSz="914400" rtl="0" eaLnBrk="1" fontAlgn="auto" latinLnBrk="0" hangingPunct="1">
              <a:lnSpc>
                <a:spcPct val="121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自分に何ができるかを考えて、「立てた問いをどのように探究するか」と自問自答することで、扱いやすい探究課題を選択するといいでしょう。この</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のセクション</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には、</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対話コード分類表、観察手法、テンプレートの例を示しています。また、以下のビデオもご覧ください。</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5"/>
              </a:spcBef>
              <a:spcAft>
                <a:spcPts val="0"/>
              </a:spcAft>
              <a:buClr>
                <a:srgbClr val="000000"/>
              </a:buClr>
              <a:buSzPts val="1450"/>
              <a:buFont typeface="Calibri"/>
              <a:buNone/>
              <a:tabLst/>
              <a:defRPr/>
            </a:pPr>
            <a:endParaRPr kumimoji="0" sz="14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444500" marR="0" lvl="0" indent="0" algn="l" defTabSz="914400" rtl="0" eaLnBrk="1" fontAlgn="auto" latinLnBrk="0" hangingPunct="1">
              <a:lnSpc>
                <a:spcPct val="100000"/>
              </a:lnSpc>
              <a:spcBef>
                <a:spcPts val="0"/>
              </a:spcBef>
              <a:spcAft>
                <a:spcPts val="0"/>
              </a:spcAft>
              <a:buClr>
                <a:srgbClr val="0000FF"/>
              </a:buClr>
              <a:buSzPts val="900"/>
              <a:buFont typeface="Arial"/>
              <a:buNone/>
              <a:tabLst/>
              <a:defRPr/>
            </a:pPr>
            <a:r>
              <a:rPr kumimoji="0" lang="en-US" altLang="ja-JP" sz="9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rPr>
              <a:t>Video 7: </a:t>
            </a:r>
            <a:r>
              <a:rPr kumimoji="0" lang="ja-JP" altLang="en-US" sz="9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rPr>
              <a:t>対話の探究サイクル</a:t>
            </a:r>
            <a:endParaRPr kumimoji="0" lang="en-GB" sz="9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69875" marR="1289685" lvl="0" indent="34925" algn="l" defTabSz="914400" rtl="0" eaLnBrk="1" fontAlgn="auto" latinLnBrk="0" hangingPunct="1">
              <a:lnSpc>
                <a:spcPct val="325000"/>
              </a:lnSpc>
              <a:spcBef>
                <a:spcPts val="30"/>
              </a:spcBef>
              <a:spcAft>
                <a:spcPts val="0"/>
              </a:spcAft>
              <a:buClr>
                <a:srgbClr val="0000FF"/>
              </a:buClr>
              <a:buSzPts val="900"/>
              <a:buFont typeface="Arial"/>
              <a:buNone/>
              <a:tabLst/>
              <a:defRPr/>
            </a:pPr>
            <a:r>
              <a:rPr kumimoji="0" lang="en-GB" altLang="ja-JP" sz="900" b="1" i="0" u="none"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endParaRPr kumimoji="0" lang="en-GB" sz="9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pic>
        <p:nvPicPr>
          <p:cNvPr id="314" name="Google Shape;314;p31"/>
          <p:cNvPicPr preferRelativeResize="0"/>
          <p:nvPr/>
        </p:nvPicPr>
        <p:blipFill rotWithShape="1">
          <a:blip r:embed="rId4">
            <a:alphaModFix/>
          </a:blip>
          <a:srcRect/>
          <a:stretch/>
        </p:blipFill>
        <p:spPr>
          <a:xfrm>
            <a:off x="446108" y="4870262"/>
            <a:ext cx="350518" cy="272633"/>
          </a:xfrm>
          <a:prstGeom prst="rect">
            <a:avLst/>
          </a:prstGeom>
          <a:noFill/>
          <a:ln>
            <a:noFill/>
          </a:ln>
        </p:spPr>
      </p:pic>
      <p:pic>
        <p:nvPicPr>
          <p:cNvPr id="317" name="Google Shape;317;p31"/>
          <p:cNvPicPr preferRelativeResize="0"/>
          <p:nvPr/>
        </p:nvPicPr>
        <p:blipFill rotWithShape="1">
          <a:blip r:embed="rId5">
            <a:alphaModFix/>
          </a:blip>
          <a:srcRect/>
          <a:stretch/>
        </p:blipFill>
        <p:spPr>
          <a:xfrm>
            <a:off x="7606410" y="494580"/>
            <a:ext cx="2566881" cy="964353"/>
          </a:xfrm>
          <a:prstGeom prst="rect">
            <a:avLst/>
          </a:prstGeom>
          <a:noFill/>
          <a:ln>
            <a:noFill/>
          </a:ln>
        </p:spPr>
      </p:pic>
      <p:grpSp>
        <p:nvGrpSpPr>
          <p:cNvPr id="318" name="Google Shape;318;p31"/>
          <p:cNvGrpSpPr/>
          <p:nvPr/>
        </p:nvGrpSpPr>
        <p:grpSpPr>
          <a:xfrm>
            <a:off x="5569507" y="1784210"/>
            <a:ext cx="4810125" cy="5343525"/>
            <a:chOff x="5405501" y="1758188"/>
            <a:chExt cx="4810125" cy="5343525"/>
          </a:xfrm>
        </p:grpSpPr>
        <p:sp>
          <p:nvSpPr>
            <p:cNvPr id="319" name="Google Shape;319;p31"/>
            <p:cNvSpPr/>
            <p:nvPr/>
          </p:nvSpPr>
          <p:spPr>
            <a:xfrm>
              <a:off x="5405501" y="1758188"/>
              <a:ext cx="4810125" cy="5343525"/>
            </a:xfrm>
            <a:custGeom>
              <a:avLst/>
              <a:gdLst/>
              <a:ahLst/>
              <a:cxnLst/>
              <a:rect l="l" t="t" r="r" b="b"/>
              <a:pathLst>
                <a:path w="4810125" h="5343525" extrusionOk="0">
                  <a:moveTo>
                    <a:pt x="4809744" y="0"/>
                  </a:moveTo>
                  <a:lnTo>
                    <a:pt x="0" y="0"/>
                  </a:lnTo>
                  <a:lnTo>
                    <a:pt x="0" y="5343525"/>
                  </a:lnTo>
                  <a:lnTo>
                    <a:pt x="4809744" y="5343525"/>
                  </a:lnTo>
                  <a:lnTo>
                    <a:pt x="4809744"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20" name="Google Shape;320;p31"/>
            <p:cNvSpPr/>
            <p:nvPr/>
          </p:nvSpPr>
          <p:spPr>
            <a:xfrm>
              <a:off x="5405501" y="1758188"/>
              <a:ext cx="4810125" cy="5343525"/>
            </a:xfrm>
            <a:custGeom>
              <a:avLst/>
              <a:gdLst/>
              <a:ahLst/>
              <a:cxnLst/>
              <a:rect l="l" t="t" r="r" b="b"/>
              <a:pathLst>
                <a:path w="4810125" h="5343525" extrusionOk="0">
                  <a:moveTo>
                    <a:pt x="0" y="5343525"/>
                  </a:moveTo>
                  <a:lnTo>
                    <a:pt x="4809744" y="5343525"/>
                  </a:lnTo>
                  <a:lnTo>
                    <a:pt x="4809744" y="0"/>
                  </a:lnTo>
                  <a:lnTo>
                    <a:pt x="0" y="0"/>
                  </a:lnTo>
                  <a:lnTo>
                    <a:pt x="0" y="5343525"/>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sp>
        <p:nvSpPr>
          <p:cNvPr id="321" name="Google Shape;321;p31"/>
          <p:cNvSpPr txBox="1"/>
          <p:nvPr/>
        </p:nvSpPr>
        <p:spPr>
          <a:xfrm>
            <a:off x="5652049" y="2058546"/>
            <a:ext cx="4589145" cy="4361761"/>
          </a:xfrm>
          <a:prstGeom prst="rect">
            <a:avLst/>
          </a:prstGeom>
          <a:noFill/>
          <a:ln>
            <a:noFill/>
          </a:ln>
        </p:spPr>
        <p:txBody>
          <a:bodyPr spcFirstLastPara="1" wrap="square" lIns="0" tIns="13325" rIns="0" bIns="0" anchor="t" anchorCtr="0">
            <a:spAutoFit/>
          </a:bodyPr>
          <a:lstStyle/>
          <a:p>
            <a:pPr marL="12700" marR="5080" lvl="0" indent="0" algn="just"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以下のページでは、さまざまな探究の問いの立て方を紹介していますが、１つのやり方のみ唯一正しいというわけではありません。</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しかし、探究課題を考える際に心に留めておくべき原則がいくつかあります。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自分にとって意味のある探究になるように、教室で実際に気づいた問題をもとにすること。</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例えば、自分の考えを同僚と討論することは、問いを立てるために本当に役立ちます。同僚の教師全員が同じ課題に気づいていることに気づくかもしれません。</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自分の学級で管理しやすいものであること。</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例えば、自分の時間や他に手伝ってくれる大人がいるかどうかなどを考慮します。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実践を理解し、行動を起こし、何かを試し、そして</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または、指導</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学習状況を改善することにつながること。</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単純に「はい」か「いいえ」で答えられるようなものであってはなりません。研究における良い問いは、「どのように</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するとどうなるのか」といった言葉から始まります。このような問いかけをすると、さまざまな答えが出てくる可能性があります。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just" defTabSz="914400" rtl="0" eaLnBrk="1" fontAlgn="auto" latinLnBrk="0" hangingPunct="1">
              <a:lnSpc>
                <a:spcPct val="121100"/>
              </a:lnSpc>
              <a:spcBef>
                <a:spcPts val="105"/>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22" name="Google Shape;322;p31"/>
          <p:cNvSpPr txBox="1">
            <a:spLocks noGrp="1"/>
          </p:cNvSpPr>
          <p:nvPr>
            <p:ph type="sldNum" idx="12"/>
          </p:nvPr>
        </p:nvSpPr>
        <p:spPr>
          <a:xfrm>
            <a:off x="10130028" y="7254037"/>
            <a:ext cx="217170" cy="153670"/>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a:ln>
                  <a:noFill/>
                </a:ln>
                <a:solidFill>
                  <a:srgbClr val="000000"/>
                </a:solidFill>
                <a:effectLst/>
                <a:uLnTx/>
                <a:uFillTx/>
                <a:latin typeface="Calibri"/>
                <a:ea typeface="Calibri"/>
                <a:cs typeface="Calibri"/>
                <a:sym typeface="Calibri"/>
              </a:rPr>
              <a:t>20</a:t>
            </a:r>
            <a:endParaRPr kumimoji="0" sz="1000" b="0" i="0" u="none" strike="noStrike" kern="0" cap="none" spc="0" normalizeH="0" baseline="0" noProof="0">
              <a:ln>
                <a:noFill/>
              </a:ln>
              <a:solidFill>
                <a:srgbClr val="000000"/>
              </a:solidFill>
              <a:effectLst/>
              <a:uLnTx/>
              <a:uFillTx/>
              <a:latin typeface="Calibri"/>
              <a:cs typeface="Calibri"/>
              <a:sym typeface="Calibri"/>
            </a:endParaRPr>
          </a:p>
        </p:txBody>
      </p:sp>
      <p:sp>
        <p:nvSpPr>
          <p:cNvPr id="2" name="テキスト ボックス 1">
            <a:extLst>
              <a:ext uri="{FF2B5EF4-FFF2-40B4-BE49-F238E27FC236}">
                <a16:creationId xmlns:a16="http://schemas.microsoft.com/office/drawing/2014/main" id="{8CE4F5B1-6DB4-79DC-7E22-0881F56278D6}"/>
              </a:ext>
            </a:extLst>
          </p:cNvPr>
          <p:cNvSpPr txBox="1"/>
          <p:nvPr/>
        </p:nvSpPr>
        <p:spPr>
          <a:xfrm>
            <a:off x="8470900" y="721011"/>
            <a:ext cx="1676400" cy="597092"/>
          </a:xfrm>
          <a:prstGeom prst="rect">
            <a:avLst/>
          </a:prstGeom>
          <a:solidFill>
            <a:srgbClr val="E26B68"/>
          </a:solidFill>
        </p:spPr>
        <p:txBody>
          <a:bodyPr wrap="square" rtlCol="0">
            <a:spAutoFit/>
          </a:bodyPr>
          <a:lstStyle/>
          <a:p>
            <a:r>
              <a:rPr kumimoji="1" lang="ja-JP" altLang="en-US" sz="1600" dirty="0">
                <a:latin typeface="UD デジタル 教科書体 NK-R" panose="02020400000000000000" pitchFamily="18" charset="-128"/>
                <a:ea typeface="UD デジタル 教科書体 NK-R" panose="02020400000000000000" pitchFamily="18" charset="-128"/>
              </a:rPr>
              <a:t>焦点化と</a:t>
            </a:r>
            <a:endParaRPr kumimoji="1" lang="en-US" altLang="ja-JP" sz="1600" dirty="0">
              <a:latin typeface="UD デジタル 教科書体 NK-R" panose="02020400000000000000" pitchFamily="18" charset="-128"/>
              <a:ea typeface="UD デジタル 教科書体 NK-R" panose="02020400000000000000" pitchFamily="18" charset="-128"/>
            </a:endParaRPr>
          </a:p>
          <a:p>
            <a:r>
              <a:rPr kumimoji="1" lang="ja-JP" altLang="en-US" sz="1600" dirty="0">
                <a:latin typeface="UD デジタル 教科書体 NK-R" panose="02020400000000000000" pitchFamily="18" charset="-128"/>
                <a:ea typeface="UD デジタル 教科書体 NK-R" panose="02020400000000000000" pitchFamily="18" charset="-128"/>
              </a:rPr>
              <a:t>探究課題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69"/>
        <p:cNvGrpSpPr/>
        <p:nvPr/>
      </p:nvGrpSpPr>
      <p:grpSpPr>
        <a:xfrm>
          <a:off x="0" y="0"/>
          <a:ext cx="0" cy="0"/>
          <a:chOff x="0" y="0"/>
          <a:chExt cx="0" cy="0"/>
        </a:xfrm>
      </p:grpSpPr>
      <p:sp>
        <p:nvSpPr>
          <p:cNvPr id="4" name="object 2"/>
          <p:cNvSpPr txBox="1"/>
          <p:nvPr/>
        </p:nvSpPr>
        <p:spPr>
          <a:xfrm>
            <a:off x="281898" y="122796"/>
            <a:ext cx="10159739" cy="7132402"/>
          </a:xfrm>
          <a:prstGeom prst="rect">
            <a:avLst/>
          </a:prstGeom>
        </p:spPr>
        <p:txBody>
          <a:bodyPr vert="horz" wrap="square" lIns="0" tIns="0" rIns="0" bIns="0" rtlCol="0" anchor="t">
            <a:spAutoFit/>
          </a:bodyPr>
          <a:lstStyle/>
          <a:p>
            <a:pPr marL="15938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dirty="0">
              <a:ln>
                <a:noFill/>
              </a:ln>
              <a:solidFill>
                <a:srgbClr val="1A616F"/>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15938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sz="1600" b="0" i="0" u="none" strike="noStrike" kern="0" cap="none" spc="0" normalizeH="0" baseline="0" noProof="0" dirty="0">
                <a:ln>
                  <a:noFill/>
                </a:ln>
                <a:solidFill>
                  <a:srgbClr val="1A616F"/>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T-SEDA </a:t>
            </a:r>
            <a:r>
              <a:rPr kumimoji="0" lang="ja-JP" altLang="en-US" sz="1600" b="0" i="0" u="none" strike="noStrike" kern="0" cap="none" spc="0" normalizeH="0" baseline="0" noProof="0" dirty="0">
                <a:ln>
                  <a:noFill/>
                </a:ln>
                <a:solidFill>
                  <a:srgbClr val="1A616F"/>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共同チーム</a:t>
            </a:r>
            <a:r>
              <a:rPr kumimoji="0" sz="1200" b="0" i="0" u="none" strike="noStrike" kern="0" cap="none" spc="0" normalizeH="0" baseline="0" noProof="0" dirty="0">
                <a:ln>
                  <a:noFill/>
                </a:ln>
                <a:solidFill>
                  <a:srgbClr val="000000"/>
                </a:solidFill>
                <a:effectLst/>
                <a:uLnTx/>
                <a:uFillTx/>
                <a:latin typeface="Arial"/>
                <a:ea typeface="+mn-ea"/>
                <a:cs typeface="Arial"/>
                <a:sym typeface="Arial"/>
              </a:rPr>
              <a:t>  </a:t>
            </a:r>
            <a:endParaRPr kumimoji="0" lang="en-US" sz="1200" b="0" i="0" u="none" strike="noStrike" kern="0" cap="none" spc="0" normalizeH="0" baseline="0" noProof="0" dirty="0">
              <a:ln>
                <a:noFill/>
              </a:ln>
              <a:solidFill>
                <a:srgbClr val="000000"/>
              </a:solidFill>
              <a:effectLst/>
              <a:uLnTx/>
              <a:uFillTx/>
              <a:latin typeface="Arial"/>
              <a:ea typeface="+mn-ea"/>
              <a:cs typeface="Arial"/>
              <a:sym typeface="Arial"/>
            </a:endParaRPr>
          </a:p>
          <a:p>
            <a:pPr marL="15938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92075" marR="5080" lvl="0" indent="0" algn="just" defTabSz="914400" rtl="0" eaLnBrk="1" fontAlgn="auto" latinLnBrk="0" hangingPunct="1">
              <a:lnSpc>
                <a:spcPct val="120800"/>
              </a:lnSpc>
              <a:spcBef>
                <a:spcPts val="85"/>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開発メンバー：ケンブリッジ大学教育学部のサラ・ヘネシー、ルース・カーシュナー、エリサ・カルカニ、ファラ・アーメド、ビクトリア・クック、ローラ・カースレイク、リサ・リー、マリア・ヴリッキ、メキシコ国立自治大学のヌベ・エストラーダ、フローラ・ヘルナンデス</a:t>
            </a:r>
            <a:endPar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endParaRPr>
          </a:p>
          <a:p>
            <a:pPr marL="92075" marR="5080" lvl="0" indent="0" algn="just" defTabSz="914400" rtl="0" eaLnBrk="1" fontAlgn="auto" latinLnBrk="0" hangingPunct="1">
              <a:lnSpc>
                <a:spcPct val="120800"/>
              </a:lnSpc>
              <a:spcBef>
                <a:spcPts val="85"/>
              </a:spcBef>
              <a:spcAft>
                <a:spcPts val="0"/>
              </a:spcAft>
              <a:buClr>
                <a:srgbClr val="000000"/>
              </a:buClr>
              <a:buSzTx/>
              <a:buFontTx/>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ここ数年の間に</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の開発に貢献してくださった、多くの同僚に感謝します。このうち、スペイン語、中国語、フランス語、アラビア語、イタリア語、日本語、ヘブライ語、</a:t>
            </a:r>
            <a:r>
              <a:rPr kumimoji="0" lang="ja-JP" altLang="en-US"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Unicode MS"/>
                <a:sym typeface="Arial"/>
              </a:rPr>
              <a:t>オランダ語、ノルウェー語、ポルトガル語への翻訳チームメンバーは以下の通り：アナ・ローラ・トリゴクラペイス、エリサ・デ・パデュラ、エリサ・イクエルド、劉芋、龍芸、英吉、チン・チン・シャン、デルファン・ケストナーロ、ベンズ・スラクモン、オリアン・モナッシュ、オーリー・シャフィラ、ハイディー・セバロス、荒巻恵子、香川奈緒美、司城紀代美、一柳智紀、池田彩乃、金井香里、呂小耘、アワ・アルカッシム、キアラ・ピッキーニ、パトリシャ・ブロックス、イングヴィル・ラスムッセン、レオニーヨハン、ルウェイバイ</a:t>
            </a:r>
            <a:endParaRPr kumimoji="0" lang="en-GB" sz="12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Unicode MS"/>
              <a:sym typeface="Arial"/>
            </a:endParaRPr>
          </a:p>
          <a:p>
            <a:pPr marL="92075" marR="5080" lvl="0" indent="0" algn="just" defTabSz="914400" rtl="0" eaLnBrk="1" fontAlgn="auto" latinLnBrk="0" hangingPunct="1">
              <a:lnSpc>
                <a:spcPct val="120800"/>
              </a:lnSpc>
              <a:spcBef>
                <a:spcPts val="85"/>
              </a:spcBef>
              <a:spcAft>
                <a:spcPts val="0"/>
              </a:spcAft>
              <a:buClr>
                <a:srgbClr val="000000"/>
              </a:buClr>
              <a:buSzTx/>
              <a:buFont typeface="Arial"/>
              <a:buNone/>
              <a:tabLst/>
              <a:defRPr/>
            </a:pPr>
            <a:endParaRPr kumimoji="0" lang="en-GB" sz="1200" b="0" i="0" u="none" strike="noStrike" kern="0" cap="none" spc="0" normalizeH="0" baseline="0" noProof="0" dirty="0">
              <a:ln>
                <a:noFill/>
              </a:ln>
              <a:solidFill>
                <a:srgbClr val="1A616F"/>
              </a:solidFill>
              <a:effectLst/>
              <a:uLnTx/>
              <a:uFillTx/>
              <a:latin typeface="Arial"/>
              <a:ea typeface="+mn-ea"/>
              <a:cs typeface="Arial"/>
              <a:sym typeface="Arial"/>
            </a:endParaRPr>
          </a:p>
          <a:p>
            <a:pPr marL="12509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600" b="0" i="0" u="none" strike="noStrike" kern="0" cap="none" spc="0" normalizeH="0" baseline="0" noProof="0" dirty="0">
                <a:ln>
                  <a:noFill/>
                </a:ln>
                <a:solidFill>
                  <a:srgbClr val="1A616F"/>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謝　辞</a:t>
            </a:r>
            <a:endParaRPr kumimoji="0" lang="en-US" altLang="ja-JP" sz="1600" b="0" i="0" u="none" strike="noStrike" kern="0" cap="none" spc="0" normalizeH="0" baseline="0" noProof="0" dirty="0">
              <a:ln>
                <a:noFill/>
              </a:ln>
              <a:solidFill>
                <a:srgbClr val="1A616F"/>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5095"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800" b="0" i="0" u="none" strike="noStrike" kern="0" cap="none" spc="0" normalizeH="0" baseline="0" noProof="0" dirty="0">
              <a:ln>
                <a:noFill/>
              </a:ln>
              <a:solidFill>
                <a:srgbClr val="000000"/>
              </a:solidFill>
              <a:effectLst/>
              <a:uLnTx/>
              <a:uFillTx/>
              <a:latin typeface="Times New Roman"/>
              <a:ea typeface="+mn-ea"/>
              <a:cs typeface="Times New Roman"/>
              <a:sym typeface="Arial"/>
            </a:endParaRPr>
          </a:p>
          <a:p>
            <a:pPr marL="92075" marR="5080" lvl="0" indent="0" algn="just" defTabSz="914400" rtl="0" eaLnBrk="1" fontAlgn="auto" latinLnBrk="0" hangingPunct="1">
              <a:lnSpc>
                <a:spcPct val="1208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英国ケンブリッジ大学のサラ・ヘネシー、シルビア・ロジャース・ドルモンドが率いる</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3</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年間のプロジェクト「</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 Tool for </a:t>
            </a:r>
            <a:r>
              <a:rPr kumimoji="0" lang="en-US" altLang="ja-JP"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Analysing</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Dialogic Interactions in Classrooms</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2013</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年</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-2015</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年）は、英国学士院（</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International Partnership and Mobility Scheme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）の支援を受け、</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（およびその前身である</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）に関する独自の研究を、メキシコ国立自治大学</a:t>
            </a:r>
            <a:r>
              <a:rPr kumimoji="0" lang="ja-JP" altLang="en-US" sz="1200" b="0" i="0" u="none" strike="noStrike" kern="0" cap="none" spc="0" normalizeH="0" baseline="0" noProof="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3"/>
              </a:rPr>
              <a:t>http</a:t>
            </a:r>
            <a:r>
              <a:rPr kumimoji="0" lang="ja-JP" altLang="en-US" sz="1200" b="0" i="0" u="none" strike="noStrike" kern="0" cap="none" spc="0" normalizeH="0" baseline="0" noProof="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3"/>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3"/>
              </a:rPr>
              <a:t>//tinyurl.com/BAdialogue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）で行ないました。 メキシコでの研究は、メキシコ国立自治大学（</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DGAPA-UNAM</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DirecciónGeneraldeAsuntos</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US" altLang="ja-JP"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delPersonalAcadémico</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PAPIIT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プロジェクト番号：</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IN303313</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および</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PAPIME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番号：</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PE305814</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）の支援を受けました。経済社会研究会議（</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RES063270081; RES000230825</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）の支援に感謝します。最新の</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ESRC</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プロジェクト（</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ES / M007103 / 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Classroom Dialogue: Does it Make a Difference for Student Learning?</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Christine Howe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Sara Hennessy</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Neil Mercer</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Maria </a:t>
            </a:r>
            <a:r>
              <a:rPr kumimoji="0" lang="en-US" altLang="ja-JP"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Vrikki</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Lisa Wheatley</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2015-17</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4"/>
              </a:rPr>
              <a:t>http</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4"/>
              </a:rPr>
              <a:t>：</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4"/>
              </a:rPr>
              <a:t>//tinyurl.com/</a:t>
            </a:r>
            <a:r>
              <a:rPr kumimoji="0" lang="en-US" altLang="ja-JP" sz="12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hlinkClick r:id="rId4"/>
              </a:rPr>
              <a:t>ESRCdialogue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）では、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を利用して、新しい</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のカテゴリの対話コードと評価尺度である</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CDAS</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を開発し、</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10〜11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歳の子供たちを教える</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72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人の教師の大規模なサンプルを使った広範囲の試行を行いました。 対話教授法と学習者の達成度や態度との関係を統計解析した結果、この</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教育対話分析ツールができあがりました。 </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ESRC Impact Acceleration</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助成金により、ツールキットのさらなる開発と、</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2018</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年から</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2019</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年には</a:t>
            </a:r>
            <a:r>
              <a:rPr kumimoji="0" lang="en-US" altLang="ja-JP"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7</a:t>
            </a:r>
            <a:r>
              <a:rPr kumimoji="0" lang="ja-JP" altLang="en-US" sz="1200" b="0" i="0" u="none" strike="noStrike" kern="0" cap="none" spc="0" normalizeH="0" baseline="0" noProof="0" dirty="0">
                <a:ln>
                  <a:noFill/>
                </a:ln>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か国の多</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様な教育環境の中で研究が行われました。</a:t>
            </a:r>
          </a:p>
          <a:p>
            <a:pPr marL="92075" marR="0" lvl="0" indent="0" algn="l" defTabSz="914400" rtl="0" eaLnBrk="1" fontAlgn="auto" latinLnBrk="0" hangingPunct="1">
              <a:lnSpc>
                <a:spcPct val="100000"/>
              </a:lnSpc>
              <a:spcBef>
                <a:spcPts val="25"/>
              </a:spcBef>
              <a:spcAft>
                <a:spcPts val="0"/>
              </a:spcAft>
              <a:buClr>
                <a:srgbClr val="000000"/>
              </a:buClr>
              <a:buSzTx/>
              <a:buFont typeface="Arial"/>
              <a:buNone/>
              <a:tabLst/>
              <a:defRPr/>
            </a:pPr>
            <a:endParaRPr kumimoji="0" sz="8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Times New Roman"/>
              <a:sym typeface="Arial"/>
            </a:endParaRPr>
          </a:p>
          <a:p>
            <a:pPr marL="92075" marR="8255" lvl="0" indent="0" algn="l" defTabSz="914400" rtl="0" eaLnBrk="1" fontAlgn="auto" latinLnBrk="0" hangingPunct="1">
              <a:lnSpc>
                <a:spcPct val="120600"/>
              </a:lnSpc>
              <a:spcBef>
                <a:spcPts val="0"/>
              </a:spcBef>
              <a:spcAft>
                <a:spcPts val="0"/>
              </a:spcAft>
              <a:buClr>
                <a:srgbClr val="000000"/>
              </a:buClr>
              <a:buSzTx/>
              <a:buFont typeface="Arial"/>
              <a:buNone/>
              <a:tabLst/>
              <a:defRPr/>
            </a:pP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は、就学前教育から高等教育に至るまで教育実践者によって世界的に活用されています。この分析ツールの開発と検証に関わる研究に協力してくださったすべてのファシリテーター、教師、児童・生徒の皆さん、また本冊子に事例として掲載することに許可を頂いた皆さんに感謝します。一部の名前は、教師の希望で匿名で記載しています。本冊子に掲載されている写真は、実践研究の中で撮影されたもので、教育の目的において利用することに許可をいただいています。</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92075" marR="0" lvl="0" indent="0" algn="l" defTabSz="914400" rtl="0" eaLnBrk="1" fontAlgn="auto" latinLnBrk="0" hangingPunct="1">
              <a:lnSpc>
                <a:spcPct val="100000"/>
              </a:lnSpc>
              <a:spcBef>
                <a:spcPts val="25"/>
              </a:spcBef>
              <a:spcAft>
                <a:spcPts val="0"/>
              </a:spcAft>
              <a:buClr>
                <a:srgbClr val="000000"/>
              </a:buClr>
              <a:buSzTx/>
              <a:buFont typeface="Arial"/>
              <a:buNone/>
              <a:tabLst/>
              <a:defRPr/>
            </a:pPr>
            <a:endParaRPr kumimoji="0" sz="800" b="0" i="0" u="none" strike="noStrike" kern="0" cap="none" spc="0" normalizeH="0" baseline="0" noProof="0" dirty="0">
              <a:ln>
                <a:noFill/>
              </a:ln>
              <a:solidFill>
                <a:srgbClr val="000000"/>
              </a:solidFill>
              <a:effectLst/>
              <a:uLnTx/>
              <a:uFillTx/>
              <a:latin typeface="Times New Roman"/>
              <a:ea typeface="+mn-ea"/>
              <a:cs typeface="Times New Roman"/>
              <a:sym typeface="Arial"/>
            </a:endParaRPr>
          </a:p>
          <a:p>
            <a:pPr marL="92075" marR="835660">
              <a:lnSpc>
                <a:spcPct val="121700"/>
              </a:lnSpc>
              <a:buClr>
                <a:srgbClr val="000000"/>
              </a:buClr>
              <a:defRPr/>
            </a:pP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rPr>
              <a:t>本著を引用する場合の記載</a:t>
            </a:r>
            <a:r>
              <a:rPr kumimoji="0" sz="1200" b="1" i="0" u="none" strike="noStrike" kern="0" cap="none" spc="0" normalizeH="0" baseline="0" noProof="0" dirty="0">
                <a:ln>
                  <a:noFill/>
                </a:ln>
                <a:solidFill>
                  <a:srgbClr val="000000"/>
                </a:solidFill>
                <a:effectLst/>
                <a:uLnTx/>
                <a:uFillTx/>
                <a:latin typeface="Arial Unicode MS"/>
                <a:ea typeface="+mn-ea"/>
                <a:cs typeface="Arial Unicode MS"/>
                <a:sym typeface="Arial"/>
              </a:rPr>
              <a:t>: </a:t>
            </a:r>
            <a:r>
              <a:rPr kumimoji="0"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T-SEDA Collective (202</a:t>
            </a:r>
            <a:r>
              <a:rPr kumimoji="0" lang="en-GB"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3</a:t>
            </a:r>
            <a:r>
              <a:rPr kumimoji="0"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GB"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Toolkit </a:t>
            </a:r>
            <a:r>
              <a:rPr kumimoji="0"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for </a:t>
            </a:r>
            <a:r>
              <a:rPr kumimoji="0" lang="en-GB"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Systematic </a:t>
            </a:r>
            <a:r>
              <a:rPr kumimoji="0"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Educational Dialogue Analysis (T-SEDA)</a:t>
            </a:r>
            <a:r>
              <a:rPr kumimoji="0" lang="en-GB"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 resource for inquiry into practice.</a:t>
            </a:r>
            <a:r>
              <a:rPr kumimoji="0"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v.</a:t>
            </a:r>
            <a:r>
              <a:rPr kumimoji="0" lang="en-GB"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9. </a:t>
            </a:r>
            <a:r>
              <a:rPr kumimoji="0" lang="ja-JP" altLang="en-US"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en-US" altLang="ja-JP"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T-SEDA</a:t>
            </a:r>
            <a:r>
              <a:rPr kumimoji="0" lang="ja-JP" altLang="en-US"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教育実践を探究するための教育対話の分析ツール</a:t>
            </a:r>
            <a:r>
              <a:rPr kumimoji="0" lang="en-GB" altLang="ja-JP"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v.9. </a:t>
            </a:r>
            <a:r>
              <a:rPr kumimoji="0" lang="ja-JP" altLang="en-US"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訳</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荒巻恵子</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香川奈緒美</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呂小耘</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池田彩乃</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司城紀代美</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一柳智紀</a:t>
            </a:r>
            <a:r>
              <a:rPr kumimoji="0" lang="ja-JP"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zh-TW" altLang="en-US" sz="1200" b="0" i="0"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金井香里</a:t>
            </a:r>
            <a:r>
              <a:rPr kumimoji="0" lang="zh-TW" altLang="en-US" sz="1200" b="0" i="1" u="none" strike="noStrike" kern="0" cap="none" spc="0" normalizeH="0" baseline="0" noProof="0" dirty="0">
                <a:ln>
                  <a:noFill/>
                </a:ln>
                <a:solidFill>
                  <a:srgbClr val="201F1E"/>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sz="1200" b="0" i="0" u="none" strike="noStrike" kern="0" cap="none" spc="0" normalizeH="0" baseline="0" noProof="0" dirty="0">
                <a:ln>
                  <a:noFill/>
                </a:ln>
                <a:solidFill>
                  <a:srgbClr val="201F1E"/>
                </a:solidFill>
                <a:effectLst/>
                <a:uLnTx/>
                <a:uFillTx/>
                <a:latin typeface="Arial Unicode MS"/>
                <a:ea typeface="+mn-ea"/>
                <a:cs typeface="Arial Unicode MS"/>
                <a:sym typeface="Arial"/>
              </a:rPr>
              <a:t>University of Cambridge. </a:t>
            </a:r>
            <a:r>
              <a:rPr lang="en-GB" sz="1200" u="sng" spc="-60" dirty="0">
                <a:solidFill>
                  <a:srgbClr val="0000FF"/>
                </a:solidFill>
                <a:latin typeface="UD Digi Kyokasho NK-R" panose="02020400000000000000" pitchFamily="18" charset="-128"/>
                <a:ea typeface="UD Digi Kyokasho NK-R" panose="02020400000000000000" pitchFamily="18" charset="-128"/>
                <a:cs typeface="Arial"/>
                <a:hlinkClick r:id="rId5"/>
              </a:rPr>
              <a:t>http://camtree.org/t-seda</a:t>
            </a:r>
            <a:r>
              <a:rPr kumimoji="0" sz="1200" i="0" u="none" strike="noStrike" kern="0" cap="none" spc="0" normalizeH="0" baseline="0" noProof="0" dirty="0">
                <a:ln>
                  <a:noFill/>
                </a:ln>
                <a:solidFill>
                  <a:srgbClr val="000000"/>
                </a:solidFill>
                <a:effectLst/>
                <a:uLnTx/>
                <a:uFillTx/>
                <a:latin typeface="UD Digi Kyokasho NK-R" panose="02020400000000000000" pitchFamily="18" charset="-128"/>
                <a:ea typeface="UD Digi Kyokasho NK-R" panose="02020400000000000000" pitchFamily="18" charset="-128"/>
                <a:cs typeface="Arial Unicode MS"/>
                <a:sym typeface="Arial"/>
                <a:hlinkClick r:id="rId6"/>
              </a:rPr>
              <a:t>.</a:t>
            </a:r>
            <a:endParaRPr kumimoji="0" sz="1200" i="0" u="none" strike="noStrike" kern="0" cap="none" spc="0" normalizeH="0" baseline="0" noProof="0" dirty="0">
              <a:ln>
                <a:noFill/>
              </a:ln>
              <a:solidFill>
                <a:srgbClr val="000000"/>
              </a:solidFill>
              <a:effectLst/>
              <a:uLnTx/>
              <a:uFillTx/>
              <a:latin typeface="UD Digi Kyokasho NK-R" panose="02020400000000000000" pitchFamily="18" charset="-128"/>
              <a:ea typeface="UD Digi Kyokasho NK-R" panose="02020400000000000000" pitchFamily="18" charset="-128"/>
              <a:cs typeface="Arial Unicode MS"/>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3899744265"/>
              </p:ext>
            </p:extLst>
          </p:nvPr>
        </p:nvGraphicFramePr>
        <p:xfrm>
          <a:off x="703193" y="1508820"/>
          <a:ext cx="9287013" cy="5870664"/>
        </p:xfrm>
        <a:graphic>
          <a:graphicData uri="http://schemas.openxmlformats.org/drawingml/2006/table">
            <a:tbl>
              <a:tblPr>
                <a:tableStyleId>{5C22544A-7EE6-4342-B048-85BDC9FD1C3A}</a:tableStyleId>
              </a:tblPr>
              <a:tblGrid>
                <a:gridCol w="4191820">
                  <a:extLst>
                    <a:ext uri="{9D8B030D-6E8A-4147-A177-3AD203B41FA5}">
                      <a16:colId xmlns:a16="http://schemas.microsoft.com/office/drawing/2014/main" val="3254048369"/>
                    </a:ext>
                  </a:extLst>
                </a:gridCol>
                <a:gridCol w="5095193">
                  <a:extLst>
                    <a:ext uri="{9D8B030D-6E8A-4147-A177-3AD203B41FA5}">
                      <a16:colId xmlns:a16="http://schemas.microsoft.com/office/drawing/2014/main" val="1255011624"/>
                    </a:ext>
                  </a:extLst>
                </a:gridCol>
              </a:tblGrid>
              <a:tr h="218911">
                <a:tc>
                  <a:txBody>
                    <a:bodyPr/>
                    <a:lstStyle/>
                    <a:p>
                      <a:pPr algn="ctr">
                        <a:lnSpc>
                          <a:spcPct val="115000"/>
                        </a:lnSpc>
                      </a:pPr>
                      <a:r>
                        <a:rPr lang="ja-JP" altLang="en-US" sz="1400" b="1" dirty="0">
                          <a:effectLst/>
                          <a:latin typeface="UD デジタル 教科書体 NP-B" panose="02020700000000000000" pitchFamily="18" charset="-128"/>
                          <a:ea typeface="UD デジタル 教科書体 NP-B" panose="02020700000000000000" pitchFamily="18" charset="-128"/>
                        </a:rPr>
                        <a:t>探究の目的</a:t>
                      </a:r>
                      <a:r>
                        <a:rPr lang="en-GB" sz="1400" b="1" dirty="0">
                          <a:effectLst/>
                          <a:latin typeface="UD デジタル 教科書体 NP-B" panose="02020700000000000000" pitchFamily="18" charset="-128"/>
                          <a:ea typeface="UD デジタル 教科書体 NP-B" panose="02020700000000000000" pitchFamily="18" charset="-128"/>
                        </a:rPr>
                        <a:t> </a:t>
                      </a:r>
                    </a:p>
                  </a:txBody>
                  <a:tcPr marL="34558" marR="34558" marT="34558" marB="34558">
                    <a:solidFill>
                      <a:srgbClr val="D8D8D8"/>
                    </a:solidFill>
                  </a:tcPr>
                </a:tc>
                <a:tc>
                  <a:txBody>
                    <a:bodyPr/>
                    <a:lstStyle/>
                    <a:p>
                      <a:pPr algn="ctr">
                        <a:lnSpc>
                          <a:spcPct val="115000"/>
                        </a:lnSpc>
                      </a:pPr>
                      <a:r>
                        <a:rPr lang="ja-JP" altLang="en-US" sz="1400" b="1" dirty="0">
                          <a:effectLst/>
                          <a:latin typeface="UD デジタル 教科書体 NP-B" panose="02020700000000000000" pitchFamily="18" charset="-128"/>
                          <a:ea typeface="UD デジタル 教科書体 NP-B" panose="02020700000000000000" pitchFamily="18" charset="-128"/>
                        </a:rPr>
                        <a:t>探究の事例</a:t>
                      </a:r>
                      <a:endParaRPr lang="en-GB" sz="1400" b="1" dirty="0">
                        <a:effectLst/>
                        <a:latin typeface="UD デジタル 教科書体 NP-B" panose="02020700000000000000" pitchFamily="18" charset="-128"/>
                        <a:ea typeface="UD デジタル 教科書体 NP-B" panose="02020700000000000000" pitchFamily="18" charset="-128"/>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学習者主導の対話の展開を観察する</a:t>
                      </a:r>
                      <a:r>
                        <a:rPr lang="en-GB" sz="1200" dirty="0">
                          <a:solidFill>
                            <a:schemeClr val="bg1"/>
                          </a:solidFill>
                          <a:effectLst/>
                          <a:latin typeface="UD デジタル 教科書体 NP-R" panose="02020400000000000000" pitchFamily="18" charset="-128"/>
                          <a:ea typeface="UD デジタル 教科書体 NP-R" panose="02020400000000000000" pitchFamily="18" charset="-128"/>
                        </a:rPr>
                        <a:t> </a:t>
                      </a: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  </a:t>
                      </a:r>
                      <a:r>
                        <a:rPr lang="ja-JP" altLang="en-US" sz="1200" dirty="0">
                          <a:latin typeface="UD デジタル 教科書体 NP-R" panose="02020400000000000000" pitchFamily="18" charset="-128"/>
                          <a:ea typeface="UD デジタル 教科書体 NP-R" panose="02020400000000000000" pitchFamily="18" charset="-128"/>
                        </a:rPr>
                        <a:t>教師からの言動の有無にかかわらず、特定の生徒の参加態度を観察する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3519733429"/>
                  </a:ext>
                </a:extLst>
              </a:tr>
              <a:tr h="364981">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特定の活動における学習者の対話スキルを観察する</a:t>
                      </a:r>
                      <a:r>
                        <a:rPr lang="en-GB" sz="1200" dirty="0">
                          <a:solidFill>
                            <a:schemeClr val="bg1"/>
                          </a:solidFill>
                          <a:effectLst/>
                          <a:latin typeface="UD デジタル 教科書体 NP-R" panose="02020400000000000000" pitchFamily="18" charset="-128"/>
                          <a:ea typeface="UD デジタル 教科書体 NP-R" panose="02020400000000000000" pitchFamily="18" charset="-128"/>
                        </a:rPr>
                        <a:t> </a:t>
                      </a: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effectLst/>
                          <a:latin typeface="UD デジタル 教科書体 NP-R" panose="02020400000000000000" pitchFamily="18" charset="-128"/>
                          <a:ea typeface="UD デジタル 教科書体 NP-R" panose="02020400000000000000" pitchFamily="18" charset="-128"/>
                        </a:rPr>
                        <a:t>自立的</a:t>
                      </a:r>
                      <a:r>
                        <a:rPr lang="ja-JP" altLang="en-US" sz="1200" dirty="0">
                          <a:latin typeface="UD デジタル 教科書体 NP-R" panose="02020400000000000000" pitchFamily="18" charset="-128"/>
                          <a:ea typeface="UD デジタル 教科書体 NP-R" panose="02020400000000000000" pitchFamily="18" charset="-128"/>
                        </a:rPr>
                        <a:t>な遊びを取り入れた学習で、生徒が対話のスキルを身に付けたどうかを観察する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3893424670"/>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学習者の対話への具体的な参加形態を観察する</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学習者が難しい質問に答え、答えを正当化できるかどうかを観察する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602478461"/>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授業中の学習者の参加レベルを記録したり、比較的静かな学習者の参加を観察したりする</a:t>
                      </a:r>
                      <a:r>
                        <a:rPr lang="en-GB" sz="1200" dirty="0">
                          <a:solidFill>
                            <a:schemeClr val="bg1"/>
                          </a:solidFill>
                          <a:effectLst/>
                          <a:latin typeface="UD デジタル 教科書体 NP-R" panose="02020400000000000000" pitchFamily="18" charset="-128"/>
                          <a:ea typeface="UD デジタル 教科書体 NP-R" panose="02020400000000000000" pitchFamily="18" charset="-128"/>
                        </a:rPr>
                        <a:t> </a:t>
                      </a:r>
                    </a:p>
                  </a:txBody>
                  <a:tcPr marL="34558" marR="34558" marT="34558" marB="34558">
                    <a:solidFill>
                      <a:srgbClr val="2791A6"/>
                    </a:solidFill>
                  </a:tcPr>
                </a:tc>
                <a:tc>
                  <a:txBody>
                    <a:bodyPr/>
                    <a:lstStyle/>
                    <a:p>
                      <a:pPr marL="141288" indent="-82550">
                        <a:lnSpc>
                          <a:spcPct val="115000"/>
                        </a:lnSpc>
                        <a:tabLst/>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会話への不均衡な参加を認識した後、参加した学習者とその頻度を記録する</a:t>
                      </a:r>
                      <a:endParaRPr lang="en-GB" sz="1200" dirty="0">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39541860"/>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教師と学習者の参加の程度を踏まえて、クラスでの対話の質を評価する</a:t>
                      </a:r>
                      <a:r>
                        <a:rPr lang="en-GB" sz="1200" dirty="0">
                          <a:solidFill>
                            <a:schemeClr val="bg1"/>
                          </a:solidFill>
                          <a:effectLst/>
                          <a:latin typeface="UD デジタル 教科書体 NP-R" panose="02020400000000000000" pitchFamily="18" charset="-128"/>
                          <a:ea typeface="UD デジタル 教科書体 NP-R" panose="02020400000000000000" pitchFamily="18" charset="-128"/>
                        </a:rPr>
                        <a:t> </a:t>
                      </a: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子供たちが他の人の考えをどれだけ詳しく説明し、教師がそれをどれだけ促したかを観察する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635589060"/>
                  </a:ext>
                </a:extLst>
              </a:tr>
              <a:tr h="366203">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対話の発展や評価に学習者を参加させる</a:t>
                      </a:r>
                      <a:r>
                        <a:rPr lang="en-GB" sz="1200" dirty="0">
                          <a:solidFill>
                            <a:schemeClr val="bg1"/>
                          </a:solidFill>
                          <a:effectLst/>
                          <a:latin typeface="UD デジタル 教科書体 NP-R" panose="02020400000000000000" pitchFamily="18" charset="-128"/>
                          <a:ea typeface="UD デジタル 教科書体 NP-R" panose="02020400000000000000" pitchFamily="18" charset="-128"/>
                        </a:rPr>
                        <a:t> </a:t>
                      </a: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授業全体のディスカッションの要素を生徒に記録させる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801211411"/>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学習者の言語能力とパフォーマンスを向上させる</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学習者の対話力を発展させ、英語の授業におけるリーディングとライティングへの影響を観察する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43007824"/>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実際にイノベーションを開発または試行する</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 学習者のいない場所で評価をつけるのではなく</a:t>
                      </a:r>
                      <a:r>
                        <a:rPr lang="en-US" altLang="ja-JP" sz="1200" dirty="0">
                          <a:latin typeface="UD デジタル 教科書体 NP-R" panose="02020400000000000000" pitchFamily="18" charset="-128"/>
                          <a:ea typeface="UD デジタル 教科書体 NP-R" panose="02020400000000000000" pitchFamily="18" charset="-128"/>
                        </a:rPr>
                        <a:t>(distance marking)</a:t>
                      </a:r>
                      <a:r>
                        <a:rPr lang="ja-JP" altLang="en-US" sz="1200" dirty="0">
                          <a:latin typeface="UD デジタル 教科書体 NP-R" panose="02020400000000000000" pitchFamily="18" charset="-128"/>
                          <a:ea typeface="UD デジタル 教科書体 NP-R" panose="02020400000000000000" pitchFamily="18" charset="-128"/>
                        </a:rPr>
                        <a:t>、対話教授法（</a:t>
                      </a:r>
                      <a:r>
                        <a:rPr lang="en-GB" altLang="ja-JP" sz="1200" dirty="0">
                          <a:latin typeface="UD デジタル 教科書体 NP-R" panose="02020400000000000000" pitchFamily="18" charset="-128"/>
                          <a:ea typeface="UD デジタル 教科書体 NP-R" panose="02020400000000000000" pitchFamily="18" charset="-128"/>
                        </a:rPr>
                        <a:t>dialogic teaching</a:t>
                      </a:r>
                      <a:r>
                        <a:rPr lang="ja-JP" altLang="en-US" sz="1200" dirty="0">
                          <a:latin typeface="UD デジタル 教科書体 NP-R" panose="02020400000000000000" pitchFamily="18" charset="-128"/>
                          <a:ea typeface="UD デジタル 教科書体 NP-R" panose="02020400000000000000" pitchFamily="18" charset="-128"/>
                        </a:rPr>
                        <a:t>）によって、即時フィードバックを行う。</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2755719928"/>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授業での対話と自身の実践の質を向上させるための新しい戦略とリソースを開発する</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リテラシーを増やす読書会などの活動</a:t>
                      </a:r>
                      <a:r>
                        <a:rPr lang="en-US" altLang="ja-JP" sz="1200" dirty="0">
                          <a:latin typeface="UD デジタル 教科書体 NP-R" panose="02020400000000000000" pitchFamily="18" charset="-128"/>
                          <a:ea typeface="UD デジタル 教科書体 NP-R" panose="02020400000000000000" pitchFamily="18" charset="-128"/>
                        </a:rPr>
                        <a:t>(literacy gathering)</a:t>
                      </a:r>
                      <a:r>
                        <a:rPr lang="ja-JP" altLang="en-US" sz="1200" dirty="0">
                          <a:latin typeface="UD デジタル 教科書体 NP-R" panose="02020400000000000000" pitchFamily="18" charset="-128"/>
                          <a:ea typeface="UD デジタル 教科書体 NP-R" panose="02020400000000000000" pitchFamily="18" charset="-128"/>
                        </a:rPr>
                        <a:t>の実践を促し、その質を高めるための新たな戦略やリソースを得る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3176782948"/>
                  </a:ext>
                </a:extLst>
              </a:tr>
              <a:tr h="511050">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学習者の特定の参加形態を促進／支援する方法を特定する</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生徒が互いの意見に耳を傾け、それに答え、互いの考えを発展させ、反対意見を述べることをサポートする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2385578255"/>
                  </a:ext>
                </a:extLst>
              </a:tr>
              <a:tr h="364981">
                <a:tc>
                  <a:txBody>
                    <a:bodyPr/>
                    <a:lstStyle/>
                    <a:p>
                      <a:pPr marL="271463" indent="-165100">
                        <a:lnSpc>
                          <a:spcPct val="115000"/>
                        </a:lnSpc>
                        <a:tabLst/>
                      </a:pPr>
                      <a:r>
                        <a:rPr lang="ja-JP" altLang="en-US" sz="1200" dirty="0">
                          <a:solidFill>
                            <a:schemeClr val="bg1"/>
                          </a:solidFill>
                          <a:effectLst/>
                          <a:latin typeface="UD デジタル 教科書体 NP-R" panose="02020400000000000000" pitchFamily="18" charset="-128"/>
                          <a:ea typeface="UD デジタル 教科書体 NP-R" panose="02020400000000000000" pitchFamily="18" charset="-128"/>
                        </a:rPr>
                        <a:t>特定の対話戦略を試す</a:t>
                      </a:r>
                      <a:endParaRPr lang="en-GB" sz="1200" dirty="0">
                        <a:solidFill>
                          <a:schemeClr val="bg1"/>
                        </a:solidFill>
                        <a:effectLst/>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2791A6"/>
                    </a:solidFill>
                  </a:tcPr>
                </a:tc>
                <a:tc>
                  <a:txBody>
                    <a:bodyPr/>
                    <a:lstStyle/>
                    <a:p>
                      <a:pPr marL="141288" marR="0" lvl="0" indent="-82550" algn="l" defTabSz="914400" rtl="0" eaLnBrk="1" fontAlgn="auto" latinLnBrk="0" hangingPunct="1">
                        <a:lnSpc>
                          <a:spcPct val="115000"/>
                        </a:lnSpc>
                        <a:spcBef>
                          <a:spcPts val="0"/>
                        </a:spcBef>
                        <a:spcAft>
                          <a:spcPts val="0"/>
                        </a:spcAft>
                        <a:buClr>
                          <a:srgbClr val="000000"/>
                        </a:buClr>
                        <a:buSzTx/>
                        <a:buFont typeface="Arial"/>
                        <a:buNone/>
                        <a:tabLst/>
                        <a:defRPr/>
                      </a:pPr>
                      <a:r>
                        <a:rPr lang="en-GB" sz="1200" dirty="0">
                          <a:effectLst/>
                          <a:latin typeface="UD デジタル 教科書体 NP-R" panose="02020400000000000000" pitchFamily="18" charset="-128"/>
                          <a:ea typeface="UD デジタル 教科書体 NP-R" panose="02020400000000000000" pitchFamily="18" charset="-128"/>
                        </a:rPr>
                        <a:t>-</a:t>
                      </a:r>
                      <a:r>
                        <a:rPr lang="ja-JP" altLang="en-US" sz="1200" dirty="0">
                          <a:latin typeface="UD デジタル 教科書体 NP-R" panose="02020400000000000000" pitchFamily="18" charset="-128"/>
                          <a:ea typeface="UD デジタル 教科書体 NP-R" panose="02020400000000000000" pitchFamily="18" charset="-128"/>
                        </a:rPr>
                        <a:t>グループ学習での対話を改善するために、対話のグランドルーㇽを導入する</a:t>
                      </a:r>
                      <a:endParaRPr lang="en-US" altLang="ja-JP" sz="1200" dirty="0">
                        <a:latin typeface="UD デジタル 教科書体 NP-R" panose="02020400000000000000" pitchFamily="18" charset="-128"/>
                        <a:ea typeface="UD デジタル 教科書体 NP-R" panose="02020400000000000000" pitchFamily="18" charset="-128"/>
                      </a:endParaRPr>
                    </a:p>
                  </a:txBody>
                  <a:tcPr marL="34558" marR="34558" marT="34558" marB="34558">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393700" y="123825"/>
            <a:ext cx="9258300" cy="13849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T-SEDA</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を活用した探究活動の目的の例</a:t>
            </a:r>
            <a:endParaRPr kumimoji="0" lang="en-US"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6</a:t>
            </a:r>
            <a:r>
              <a:rPr kumimoji="0" lang="ja-JP"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カ国の</a:t>
            </a:r>
            <a:r>
              <a:rPr kumimoji="0" lang="en-US" altLang="ja-JP"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72</a:t>
            </a:r>
            <a:r>
              <a:rPr kumimoji="0" lang="ja-JP"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人の教師（就学前教育から高等教育の教師まで）が参加した国際プロジェクトでは、以下のような探究活動が行われた。これらは、教育実践者が</a:t>
            </a:r>
            <a:r>
              <a:rPr kumimoji="0" lang="en-US" altLang="ja-JP"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を利用して探究した際の関心事項の一部を示している（</a:t>
            </a:r>
            <a:r>
              <a:rPr kumimoji="0" lang="en-US" altLang="ja-JP"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hlinkClick r:id="rId3"/>
              </a:rPr>
              <a:t>Calcagni et al. 2023</a:t>
            </a:r>
            <a:r>
              <a:rPr kumimoji="0" lang="ja-JP"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様々な文脈において実践された探究活動の詳細が書かれた報告書は、</a:t>
            </a:r>
            <a:r>
              <a:rPr kumimoji="0" lang="en-US"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hlinkClick r:id="rId4"/>
              </a:rPr>
              <a:t> </a:t>
            </a:r>
            <a:r>
              <a:rPr kumimoji="0" lang="en-US" altLang="en-US" sz="1400" b="0" i="0" u="none" strike="noStrike" kern="0" cap="none" spc="0" normalizeH="0" baseline="0" noProof="0" dirty="0" err="1">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hlinkClick r:id="rId4"/>
              </a:rPr>
              <a:t>Camtree</a:t>
            </a:r>
            <a:r>
              <a:rPr kumimoji="0" lang="en-US"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hlinkClick r:id="rId4"/>
              </a:rPr>
              <a:t> library</a:t>
            </a:r>
            <a:r>
              <a:rPr kumimoji="0" lang="ja-JP" altLang="en-US"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から入手可能である。</a:t>
            </a:r>
            <a:endParaRPr kumimoji="0" lang="en-US" altLang="ja-JP"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p:txBody>
      </p:sp>
      <p:sp>
        <p:nvSpPr>
          <p:cNvPr id="3" name="Google Shape;322;p31">
            <a:extLst>
              <a:ext uri="{FF2B5EF4-FFF2-40B4-BE49-F238E27FC236}">
                <a16:creationId xmlns:a16="http://schemas.microsoft.com/office/drawing/2014/main" id="{047A485F-1056-8FD3-C8A1-21037EBA2147}"/>
              </a:ext>
            </a:extLst>
          </p:cNvPr>
          <p:cNvSpPr txBox="1">
            <a:spLocks/>
          </p:cNvSpPr>
          <p:nvPr/>
        </p:nvSpPr>
        <p:spPr>
          <a:xfrm>
            <a:off x="10130028" y="7254037"/>
            <a:ext cx="398272" cy="161583"/>
          </a:xfrm>
          <a:prstGeom prst="rect">
            <a:avLst/>
          </a:prstGeom>
          <a:noFill/>
          <a:ln>
            <a:noFill/>
          </a:ln>
        </p:spPr>
        <p:txBody>
          <a:bodyPr spcFirstLastPara="1" wrap="square" lIns="0" tIns="0" rIns="0" bIns="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5499"/>
              </a:lnSpc>
              <a:buClr>
                <a:srgbClr val="000000"/>
              </a:buClr>
              <a:buSzPts val="1000"/>
              <a:buFont typeface="Calibri"/>
              <a:buNone/>
              <a:defRPr/>
            </a:pPr>
            <a:r>
              <a:rPr lang="en-US" altLang="ja-JP" sz="1000" kern="0" dirty="0">
                <a:solidFill>
                  <a:srgbClr val="000000"/>
                </a:solidFill>
                <a:latin typeface="Calibri"/>
                <a:ea typeface="Calibri"/>
                <a:cs typeface="Calibri"/>
                <a:sym typeface="Calibri"/>
              </a:rPr>
              <a:t>21</a:t>
            </a:r>
            <a:endParaRPr lang="en-US" sz="1000" kern="0" dirty="0">
              <a:solidFill>
                <a:srgbClr val="000000"/>
              </a:solidFill>
              <a:latin typeface="Calibri"/>
              <a:cs typeface="Calibri"/>
              <a:sym typeface="Calibri"/>
            </a:endParaRPr>
          </a:p>
        </p:txBody>
      </p:sp>
    </p:spTree>
    <p:extLst>
      <p:ext uri="{BB962C8B-B14F-4D97-AF65-F5344CB8AC3E}">
        <p14:creationId xmlns:p14="http://schemas.microsoft.com/office/powerpoint/2010/main" val="1626154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Shape 326"/>
        <p:cNvGrpSpPr/>
        <p:nvPr/>
      </p:nvGrpSpPr>
      <p:grpSpPr>
        <a:xfrm>
          <a:off x="0" y="0"/>
          <a:ext cx="0" cy="0"/>
          <a:chOff x="0" y="0"/>
          <a:chExt cx="0" cy="0"/>
        </a:xfrm>
      </p:grpSpPr>
      <p:sp>
        <p:nvSpPr>
          <p:cNvPr id="327" name="Google Shape;327;p32"/>
          <p:cNvSpPr txBox="1"/>
          <p:nvPr/>
        </p:nvSpPr>
        <p:spPr>
          <a:xfrm>
            <a:off x="471931" y="475234"/>
            <a:ext cx="9519285" cy="869977"/>
          </a:xfrm>
          <a:prstGeom prst="rect">
            <a:avLst/>
          </a:prstGeom>
          <a:noFill/>
          <a:ln>
            <a:noFill/>
          </a:ln>
        </p:spPr>
        <p:txBody>
          <a:bodyPr spcFirstLastPara="1" wrap="square" lIns="0" tIns="11425" rIns="0" bIns="0" anchor="t" anchorCtr="0">
            <a:spAutoFit/>
          </a:bodyPr>
          <a:lstStyle/>
          <a:p>
            <a:pPr marL="207645"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探究の問いを立てるために考えを絞り込む</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defTabSz="914400" rtl="0" eaLnBrk="1" fontAlgn="auto" latinLnBrk="0" hangingPunct="1">
              <a:lnSpc>
                <a:spcPct val="100000"/>
              </a:lnSpc>
              <a:spcBef>
                <a:spcPts val="35"/>
              </a:spcBef>
              <a:spcAft>
                <a:spcPts val="0"/>
              </a:spcAft>
              <a:buClr>
                <a:srgbClr val="000000"/>
              </a:buClr>
              <a:buSzPts val="1250"/>
              <a:buFont typeface="Calibri"/>
              <a:buNone/>
              <a:tabLst/>
              <a:defRPr/>
            </a:pPr>
            <a:endParaRPr kumimoji="0" sz="12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l"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探究の問いを立てる一つの方法として、まず課題から始めて絞り込み、問いにたどり着くというファンネリングプロセスがあります。</a:t>
            </a:r>
            <a:endPar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5080" lvl="0" indent="0" algn="l"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ファンネリングは漏斗（じょうご）を意味します。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28" name="Google Shape;328;p32"/>
          <p:cNvSpPr txBox="1"/>
          <p:nvPr/>
        </p:nvSpPr>
        <p:spPr>
          <a:xfrm>
            <a:off x="6046089" y="6573748"/>
            <a:ext cx="3967479" cy="390999"/>
          </a:xfrm>
          <a:prstGeom prst="rect">
            <a:avLst/>
          </a:prstGeom>
          <a:noFill/>
          <a:ln w="31750" cap="flat" cmpd="sng">
            <a:solidFill>
              <a:srgbClr val="2791A6"/>
            </a:solidFill>
            <a:prstDash val="solid"/>
            <a:round/>
            <a:headEnd type="none" w="sm" len="sm"/>
            <a:tailEnd type="none" w="sm" len="sm"/>
          </a:ln>
        </p:spPr>
        <p:txBody>
          <a:bodyPr spcFirstLastPara="1" wrap="square" lIns="0" tIns="33650" rIns="0" bIns="0" anchor="t" anchorCtr="0">
            <a:spAutoFit/>
          </a:bodyPr>
          <a:lstStyle/>
          <a:p>
            <a:pPr marL="956944" marR="249554" lvl="0" indent="-708025"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探究課題の例： センテンス・ステムの使用は、算数における子供の推論</a:t>
            </a:r>
            <a:r>
              <a:rPr kumimoji="0" lang="en-US" altLang="ja-JP"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(R)</a:t>
            </a: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を向上しますか？どのように</a:t>
            </a:r>
            <a:r>
              <a:rPr kumimoji="0" lang="en-US" altLang="ja-JP"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29" name="Google Shape;329;p32"/>
          <p:cNvGrpSpPr/>
          <p:nvPr/>
        </p:nvGrpSpPr>
        <p:grpSpPr>
          <a:xfrm>
            <a:off x="460425" y="2461882"/>
            <a:ext cx="4950333" cy="4639437"/>
            <a:chOff x="460425" y="2461882"/>
            <a:chExt cx="4950333" cy="4639437"/>
          </a:xfrm>
        </p:grpSpPr>
        <p:pic>
          <p:nvPicPr>
            <p:cNvPr id="330" name="Google Shape;330;p32"/>
            <p:cNvPicPr preferRelativeResize="0"/>
            <p:nvPr/>
          </p:nvPicPr>
          <p:blipFill rotWithShape="1">
            <a:blip r:embed="rId3">
              <a:alphaModFix/>
            </a:blip>
            <a:srcRect/>
            <a:stretch/>
          </p:blipFill>
          <p:spPr>
            <a:xfrm>
              <a:off x="460425" y="2461882"/>
              <a:ext cx="4950333" cy="4639437"/>
            </a:xfrm>
            <a:prstGeom prst="rect">
              <a:avLst/>
            </a:prstGeom>
            <a:noFill/>
            <a:ln>
              <a:noFill/>
            </a:ln>
          </p:spPr>
        </p:pic>
        <p:sp>
          <p:nvSpPr>
            <p:cNvPr id="331" name="Google Shape;331;p32"/>
            <p:cNvSpPr/>
            <p:nvPr/>
          </p:nvSpPr>
          <p:spPr>
            <a:xfrm>
              <a:off x="938212" y="2565146"/>
              <a:ext cx="4029710" cy="564515"/>
            </a:xfrm>
            <a:custGeom>
              <a:avLst/>
              <a:gdLst/>
              <a:ahLst/>
              <a:cxnLst/>
              <a:rect l="l" t="t" r="r" b="b"/>
              <a:pathLst>
                <a:path w="4029710" h="564514" extrusionOk="0">
                  <a:moveTo>
                    <a:pt x="4029710" y="0"/>
                  </a:moveTo>
                  <a:lnTo>
                    <a:pt x="0" y="0"/>
                  </a:lnTo>
                  <a:lnTo>
                    <a:pt x="0" y="564514"/>
                  </a:lnTo>
                  <a:lnTo>
                    <a:pt x="4029710" y="564514"/>
                  </a:lnTo>
                  <a:lnTo>
                    <a:pt x="4029710"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32" name="Google Shape;332;p32"/>
            <p:cNvSpPr/>
            <p:nvPr/>
          </p:nvSpPr>
          <p:spPr>
            <a:xfrm>
              <a:off x="938212" y="2565146"/>
              <a:ext cx="4029710" cy="564515"/>
            </a:xfrm>
            <a:custGeom>
              <a:avLst/>
              <a:gdLst/>
              <a:ahLst/>
              <a:cxnLst/>
              <a:rect l="l" t="t" r="r" b="b"/>
              <a:pathLst>
                <a:path w="4029710" h="564514" extrusionOk="0">
                  <a:moveTo>
                    <a:pt x="0" y="564514"/>
                  </a:moveTo>
                  <a:lnTo>
                    <a:pt x="4029710" y="564514"/>
                  </a:lnTo>
                  <a:lnTo>
                    <a:pt x="4029710" y="0"/>
                  </a:lnTo>
                  <a:lnTo>
                    <a:pt x="0" y="0"/>
                  </a:lnTo>
                  <a:lnTo>
                    <a:pt x="0" y="56451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33" name="Google Shape;333;p32"/>
          <p:cNvSpPr/>
          <p:nvPr/>
        </p:nvSpPr>
        <p:spPr>
          <a:xfrm>
            <a:off x="6659498" y="4100753"/>
            <a:ext cx="2816860" cy="633730"/>
          </a:xfrm>
          <a:custGeom>
            <a:avLst/>
            <a:gdLst/>
            <a:ahLst/>
            <a:cxnLst/>
            <a:rect l="l" t="t" r="r" b="b"/>
            <a:pathLst>
              <a:path w="2816859" h="633729" extrusionOk="0">
                <a:moveTo>
                  <a:pt x="0" y="633552"/>
                </a:moveTo>
                <a:lnTo>
                  <a:pt x="2816732" y="633552"/>
                </a:lnTo>
                <a:lnTo>
                  <a:pt x="2816732" y="0"/>
                </a:lnTo>
                <a:lnTo>
                  <a:pt x="0" y="0"/>
                </a:lnTo>
                <a:lnTo>
                  <a:pt x="0" y="633552"/>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34" name="Google Shape;334;p32"/>
          <p:cNvSpPr txBox="1"/>
          <p:nvPr/>
        </p:nvSpPr>
        <p:spPr>
          <a:xfrm>
            <a:off x="6801739" y="4110304"/>
            <a:ext cx="2532380" cy="369188"/>
          </a:xfrm>
          <a:prstGeom prst="rect">
            <a:avLst/>
          </a:prstGeom>
          <a:noFill/>
          <a:ln>
            <a:noFill/>
          </a:ln>
        </p:spPr>
        <p:txBody>
          <a:bodyPr spcFirstLastPara="1" wrap="square" lIns="0" tIns="12050" rIns="0" bIns="0" anchor="t" anchorCtr="0">
            <a:spAutoFit/>
          </a:bodyPr>
          <a:lstStyle/>
          <a:p>
            <a:pPr marL="600710" marR="5080" lvl="0" indent="-588645"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子供たちがセンテンススターターを使って取り組むことを期待している。</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35" name="Google Shape;335;p32"/>
          <p:cNvSpPr txBox="1"/>
          <p:nvPr/>
        </p:nvSpPr>
        <p:spPr>
          <a:xfrm>
            <a:off x="5870195" y="2564993"/>
            <a:ext cx="4235830" cy="202871"/>
          </a:xfrm>
          <a:prstGeom prst="rect">
            <a:avLst/>
          </a:prstGeom>
          <a:noFill/>
          <a:ln w="9525" cap="flat" cmpd="sng">
            <a:solidFill>
              <a:srgbClr val="000000"/>
            </a:solidFill>
            <a:prstDash val="solid"/>
            <a:round/>
            <a:headEnd type="none" w="sm" len="sm"/>
            <a:tailEnd type="none" w="sm" len="sm"/>
          </a:ln>
        </p:spPr>
        <p:txBody>
          <a:bodyPr spcFirstLastPara="1" wrap="square" lIns="0" tIns="24125" rIns="0" bIns="0" anchor="t" anchorCtr="0">
            <a:spAutoFit/>
          </a:bodyPr>
          <a:lstStyle/>
          <a:p>
            <a:pPr marL="1784350" marR="154305" lvl="0" indent="-1625600"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授業中の討論で、子供が自分の答えに理由を示さないことに気づきました。</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36" name="Google Shape;336;p32"/>
          <p:cNvSpPr/>
          <p:nvPr/>
        </p:nvSpPr>
        <p:spPr>
          <a:xfrm>
            <a:off x="7203440" y="5837821"/>
            <a:ext cx="1741805" cy="471170"/>
          </a:xfrm>
          <a:custGeom>
            <a:avLst/>
            <a:gdLst/>
            <a:ahLst/>
            <a:cxnLst/>
            <a:rect l="l" t="t" r="r" b="b"/>
            <a:pathLst>
              <a:path w="1741804" h="471170" extrusionOk="0">
                <a:moveTo>
                  <a:pt x="0" y="471169"/>
                </a:moveTo>
                <a:lnTo>
                  <a:pt x="1741551" y="471169"/>
                </a:lnTo>
                <a:lnTo>
                  <a:pt x="1741551" y="0"/>
                </a:lnTo>
                <a:lnTo>
                  <a:pt x="0" y="0"/>
                </a:lnTo>
                <a:lnTo>
                  <a:pt x="0" y="471169"/>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37" name="Google Shape;337;p32"/>
          <p:cNvSpPr txBox="1"/>
          <p:nvPr/>
        </p:nvSpPr>
        <p:spPr>
          <a:xfrm>
            <a:off x="7368667" y="5848299"/>
            <a:ext cx="1248410" cy="369188"/>
          </a:xfrm>
          <a:prstGeom prst="rect">
            <a:avLst/>
          </a:prstGeom>
          <a:noFill/>
          <a:ln>
            <a:noFill/>
          </a:ln>
        </p:spPr>
        <p:txBody>
          <a:bodyPr spcFirstLastPara="1" wrap="square" lIns="0" tIns="12050" rIns="0" bIns="0" anchor="t" anchorCtr="0">
            <a:spAutoFit/>
          </a:bodyPr>
          <a:lstStyle/>
          <a:p>
            <a:pPr marL="12700" marR="5080" lvl="0" indent="158115"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数学の時間で推論に焦点をあてたい。</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38" name="Google Shape;338;p32"/>
          <p:cNvSpPr txBox="1"/>
          <p:nvPr/>
        </p:nvSpPr>
        <p:spPr>
          <a:xfrm>
            <a:off x="938212" y="2565146"/>
            <a:ext cx="4029710" cy="393692"/>
          </a:xfrm>
          <a:prstGeom prst="rect">
            <a:avLst/>
          </a:prstGeom>
          <a:noFill/>
          <a:ln>
            <a:noFill/>
          </a:ln>
        </p:spPr>
        <p:txBody>
          <a:bodyPr spcFirstLastPara="1" wrap="square" lIns="0" tIns="24125"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あなたの学級で、あなたが気づいている課題となっていること、関心のあること、挑戦することは何ですか？</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39" name="Google Shape;339;p32"/>
          <p:cNvGrpSpPr/>
          <p:nvPr/>
        </p:nvGrpSpPr>
        <p:grpSpPr>
          <a:xfrm>
            <a:off x="1701419" y="4113530"/>
            <a:ext cx="2477135" cy="637540"/>
            <a:chOff x="1701419" y="4113530"/>
            <a:chExt cx="2477135" cy="637540"/>
          </a:xfrm>
        </p:grpSpPr>
        <p:sp>
          <p:nvSpPr>
            <p:cNvPr id="340" name="Google Shape;340;p32"/>
            <p:cNvSpPr/>
            <p:nvPr/>
          </p:nvSpPr>
          <p:spPr>
            <a:xfrm>
              <a:off x="1701419" y="4113530"/>
              <a:ext cx="2477135" cy="637540"/>
            </a:xfrm>
            <a:custGeom>
              <a:avLst/>
              <a:gdLst/>
              <a:ahLst/>
              <a:cxnLst/>
              <a:rect l="l" t="t" r="r" b="b"/>
              <a:pathLst>
                <a:path w="2477135" h="637539" extrusionOk="0">
                  <a:moveTo>
                    <a:pt x="2477135" y="0"/>
                  </a:moveTo>
                  <a:lnTo>
                    <a:pt x="0" y="0"/>
                  </a:lnTo>
                  <a:lnTo>
                    <a:pt x="0" y="637540"/>
                  </a:lnTo>
                  <a:lnTo>
                    <a:pt x="2477135" y="637540"/>
                  </a:lnTo>
                  <a:lnTo>
                    <a:pt x="2477135"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41" name="Google Shape;341;p32"/>
            <p:cNvSpPr/>
            <p:nvPr/>
          </p:nvSpPr>
          <p:spPr>
            <a:xfrm>
              <a:off x="1701419" y="4113530"/>
              <a:ext cx="2477135" cy="637540"/>
            </a:xfrm>
            <a:custGeom>
              <a:avLst/>
              <a:gdLst/>
              <a:ahLst/>
              <a:cxnLst/>
              <a:rect l="l" t="t" r="r" b="b"/>
              <a:pathLst>
                <a:path w="2477135" h="637539" extrusionOk="0">
                  <a:moveTo>
                    <a:pt x="0" y="637540"/>
                  </a:moveTo>
                  <a:lnTo>
                    <a:pt x="2477135" y="637540"/>
                  </a:lnTo>
                  <a:lnTo>
                    <a:pt x="2477135" y="0"/>
                  </a:lnTo>
                  <a:lnTo>
                    <a:pt x="0" y="0"/>
                  </a:lnTo>
                  <a:lnTo>
                    <a:pt x="0" y="63754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42" name="Google Shape;342;p32"/>
          <p:cNvSpPr txBox="1"/>
          <p:nvPr/>
        </p:nvSpPr>
        <p:spPr>
          <a:xfrm>
            <a:off x="1701419" y="4222675"/>
            <a:ext cx="2578481" cy="381381"/>
          </a:xfrm>
          <a:prstGeom prst="rect">
            <a:avLst/>
          </a:prstGeom>
          <a:noFill/>
          <a:ln>
            <a:noFill/>
          </a:ln>
        </p:spPr>
        <p:txBody>
          <a:bodyPr spcFirstLastPara="1" wrap="square" lIns="0" tIns="24125" rIns="0" bIns="0" anchor="t" anchorCtr="0">
            <a:spAutoFit/>
          </a:bodyPr>
          <a:lstStyle/>
          <a:p>
            <a:pPr marL="0" marR="181610" lvl="0" indent="4763" algn="l" defTabSz="914400" rtl="0" eaLnBrk="1" fontAlgn="auto" latinLnBrk="0" hangingPunct="1">
              <a:lnSpc>
                <a:spcPct val="116300"/>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あなたが望む変化をもたらすために、あなたは何ができますか？</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43" name="Google Shape;343;p32"/>
          <p:cNvGrpSpPr/>
          <p:nvPr/>
        </p:nvGrpSpPr>
        <p:grpSpPr>
          <a:xfrm>
            <a:off x="2154554" y="4960111"/>
            <a:ext cx="1562735" cy="636905"/>
            <a:chOff x="2154554" y="4960111"/>
            <a:chExt cx="1562735" cy="636905"/>
          </a:xfrm>
        </p:grpSpPr>
        <p:sp>
          <p:nvSpPr>
            <p:cNvPr id="344" name="Google Shape;344;p32"/>
            <p:cNvSpPr/>
            <p:nvPr/>
          </p:nvSpPr>
          <p:spPr>
            <a:xfrm>
              <a:off x="2154554" y="4960111"/>
              <a:ext cx="1562735" cy="636905"/>
            </a:xfrm>
            <a:custGeom>
              <a:avLst/>
              <a:gdLst/>
              <a:ahLst/>
              <a:cxnLst/>
              <a:rect l="l" t="t" r="r" b="b"/>
              <a:pathLst>
                <a:path w="1562735" h="636904" extrusionOk="0">
                  <a:moveTo>
                    <a:pt x="1562734" y="0"/>
                  </a:moveTo>
                  <a:lnTo>
                    <a:pt x="0" y="0"/>
                  </a:lnTo>
                  <a:lnTo>
                    <a:pt x="0" y="636904"/>
                  </a:lnTo>
                  <a:lnTo>
                    <a:pt x="1562734" y="636904"/>
                  </a:lnTo>
                  <a:lnTo>
                    <a:pt x="1562734"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45" name="Google Shape;345;p32"/>
            <p:cNvSpPr/>
            <p:nvPr/>
          </p:nvSpPr>
          <p:spPr>
            <a:xfrm>
              <a:off x="2154554" y="4960111"/>
              <a:ext cx="1562735" cy="636905"/>
            </a:xfrm>
            <a:custGeom>
              <a:avLst/>
              <a:gdLst/>
              <a:ahLst/>
              <a:cxnLst/>
              <a:rect l="l" t="t" r="r" b="b"/>
              <a:pathLst>
                <a:path w="1562735" h="636904" extrusionOk="0">
                  <a:moveTo>
                    <a:pt x="0" y="636904"/>
                  </a:moveTo>
                  <a:lnTo>
                    <a:pt x="1562734" y="636904"/>
                  </a:lnTo>
                  <a:lnTo>
                    <a:pt x="1562734" y="0"/>
                  </a:lnTo>
                  <a:lnTo>
                    <a:pt x="0" y="0"/>
                  </a:lnTo>
                  <a:lnTo>
                    <a:pt x="0" y="63690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46" name="Google Shape;346;p32"/>
          <p:cNvSpPr txBox="1"/>
          <p:nvPr/>
        </p:nvSpPr>
        <p:spPr>
          <a:xfrm>
            <a:off x="2154554" y="4960111"/>
            <a:ext cx="1562735" cy="557973"/>
          </a:xfrm>
          <a:prstGeom prst="rect">
            <a:avLst/>
          </a:prstGeom>
          <a:noFill/>
          <a:ln>
            <a:noFill/>
          </a:ln>
        </p:spPr>
        <p:txBody>
          <a:bodyPr spcFirstLastPara="1" wrap="square" lIns="0" tIns="22225" rIns="0" bIns="0" anchor="t" anchorCtr="0">
            <a:spAutoFit/>
          </a:bodyPr>
          <a:lstStyle/>
          <a:p>
            <a:pPr marL="161925" marR="157480" lvl="0" indent="36195"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あなたは</a:t>
            </a:r>
            <a:r>
              <a:rPr kumimoji="0" lang="en-US" altLang="ja-JP"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のどの部分を利用しますか？</a:t>
            </a: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47" name="Google Shape;347;p32"/>
          <p:cNvGrpSpPr/>
          <p:nvPr/>
        </p:nvGrpSpPr>
        <p:grpSpPr>
          <a:xfrm>
            <a:off x="2496185" y="5826861"/>
            <a:ext cx="871855" cy="478155"/>
            <a:chOff x="2496185" y="5826861"/>
            <a:chExt cx="871855" cy="478155"/>
          </a:xfrm>
        </p:grpSpPr>
        <p:sp>
          <p:nvSpPr>
            <p:cNvPr id="348" name="Google Shape;348;p32"/>
            <p:cNvSpPr/>
            <p:nvPr/>
          </p:nvSpPr>
          <p:spPr>
            <a:xfrm>
              <a:off x="2496185" y="5826861"/>
              <a:ext cx="871855" cy="478155"/>
            </a:xfrm>
            <a:custGeom>
              <a:avLst/>
              <a:gdLst/>
              <a:ahLst/>
              <a:cxnLst/>
              <a:rect l="l" t="t" r="r" b="b"/>
              <a:pathLst>
                <a:path w="871854" h="478154" extrusionOk="0">
                  <a:moveTo>
                    <a:pt x="871855" y="0"/>
                  </a:moveTo>
                  <a:lnTo>
                    <a:pt x="0" y="0"/>
                  </a:lnTo>
                  <a:lnTo>
                    <a:pt x="0" y="478154"/>
                  </a:lnTo>
                  <a:lnTo>
                    <a:pt x="871855" y="478154"/>
                  </a:lnTo>
                  <a:lnTo>
                    <a:pt x="871855"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49" name="Google Shape;349;p32"/>
            <p:cNvSpPr/>
            <p:nvPr/>
          </p:nvSpPr>
          <p:spPr>
            <a:xfrm>
              <a:off x="2496185" y="5826861"/>
              <a:ext cx="871855" cy="478155"/>
            </a:xfrm>
            <a:custGeom>
              <a:avLst/>
              <a:gdLst/>
              <a:ahLst/>
              <a:cxnLst/>
              <a:rect l="l" t="t" r="r" b="b"/>
              <a:pathLst>
                <a:path w="871854" h="478154" extrusionOk="0">
                  <a:moveTo>
                    <a:pt x="0" y="478154"/>
                  </a:moveTo>
                  <a:lnTo>
                    <a:pt x="871855" y="478154"/>
                  </a:lnTo>
                  <a:lnTo>
                    <a:pt x="871855" y="0"/>
                  </a:lnTo>
                  <a:lnTo>
                    <a:pt x="0" y="0"/>
                  </a:lnTo>
                  <a:lnTo>
                    <a:pt x="0" y="47815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50" name="Google Shape;350;p32"/>
          <p:cNvSpPr txBox="1"/>
          <p:nvPr/>
        </p:nvSpPr>
        <p:spPr>
          <a:xfrm>
            <a:off x="2496185" y="5826861"/>
            <a:ext cx="871855" cy="200055"/>
          </a:xfrm>
          <a:prstGeom prst="rect">
            <a:avLst/>
          </a:prstGeom>
          <a:noFill/>
          <a:ln>
            <a:noFill/>
          </a:ln>
        </p:spPr>
        <p:txBody>
          <a:bodyPr spcFirstLastPara="1" wrap="square" lIns="0" tIns="45700" rIns="0" bIns="0" anchor="t" anchorCtr="0">
            <a:spAutoFit/>
          </a:bodyPr>
          <a:lstStyle/>
          <a:p>
            <a:pPr marL="98425"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その他の内容</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51" name="Google Shape;351;p32"/>
          <p:cNvSpPr/>
          <p:nvPr/>
        </p:nvSpPr>
        <p:spPr>
          <a:xfrm>
            <a:off x="6293484" y="3369436"/>
            <a:ext cx="3463925" cy="582295"/>
          </a:xfrm>
          <a:custGeom>
            <a:avLst/>
            <a:gdLst/>
            <a:ahLst/>
            <a:cxnLst/>
            <a:rect l="l" t="t" r="r" b="b"/>
            <a:pathLst>
              <a:path w="3463925" h="582295" extrusionOk="0">
                <a:moveTo>
                  <a:pt x="0" y="582295"/>
                </a:moveTo>
                <a:lnTo>
                  <a:pt x="3463924" y="582295"/>
                </a:lnTo>
                <a:lnTo>
                  <a:pt x="3463924" y="0"/>
                </a:lnTo>
                <a:lnTo>
                  <a:pt x="0" y="0"/>
                </a:lnTo>
                <a:lnTo>
                  <a:pt x="0" y="582295"/>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52" name="Google Shape;352;p32"/>
          <p:cNvSpPr txBox="1"/>
          <p:nvPr/>
        </p:nvSpPr>
        <p:spPr>
          <a:xfrm>
            <a:off x="6432550" y="3381831"/>
            <a:ext cx="3180715" cy="369188"/>
          </a:xfrm>
          <a:prstGeom prst="rect">
            <a:avLst/>
          </a:prstGeom>
          <a:noFill/>
          <a:ln>
            <a:noFill/>
          </a:ln>
        </p:spPr>
        <p:txBody>
          <a:bodyPr spcFirstLastPara="1" wrap="square" lIns="0" tIns="12050" rIns="0" bIns="0" anchor="t" anchorCtr="0">
            <a:spAutoFit/>
          </a:bodyPr>
          <a:lstStyle/>
          <a:p>
            <a:pPr marL="1235075" marR="5080" lvl="0" indent="-1223010"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すべての子供たちが、自分の意見を言うときに理由を述べるようになってほしい。</a:t>
            </a:r>
            <a:endParaRPr kumimoji="0" sz="1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53" name="Google Shape;353;p32"/>
          <p:cNvSpPr/>
          <p:nvPr/>
        </p:nvSpPr>
        <p:spPr>
          <a:xfrm>
            <a:off x="6871843" y="4965700"/>
            <a:ext cx="2316480" cy="638810"/>
          </a:xfrm>
          <a:custGeom>
            <a:avLst/>
            <a:gdLst/>
            <a:ahLst/>
            <a:cxnLst/>
            <a:rect l="l" t="t" r="r" b="b"/>
            <a:pathLst>
              <a:path w="2316479" h="638810" extrusionOk="0">
                <a:moveTo>
                  <a:pt x="0" y="638809"/>
                </a:moveTo>
                <a:lnTo>
                  <a:pt x="2316479" y="638809"/>
                </a:lnTo>
                <a:lnTo>
                  <a:pt x="2316479" y="0"/>
                </a:lnTo>
                <a:lnTo>
                  <a:pt x="0" y="0"/>
                </a:lnTo>
                <a:lnTo>
                  <a:pt x="0" y="638809"/>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54" name="Google Shape;354;p32"/>
          <p:cNvSpPr txBox="1"/>
          <p:nvPr/>
        </p:nvSpPr>
        <p:spPr>
          <a:xfrm>
            <a:off x="7146163" y="4976317"/>
            <a:ext cx="1772920" cy="369188"/>
          </a:xfrm>
          <a:prstGeom prst="rect">
            <a:avLst/>
          </a:prstGeom>
          <a:noFill/>
          <a:ln>
            <a:noFill/>
          </a:ln>
        </p:spPr>
        <p:txBody>
          <a:bodyPr spcFirstLastPara="1" wrap="square" lIns="0" tIns="12050" rIns="0" bIns="0" anchor="t" anchorCtr="0">
            <a:spAutoFit/>
          </a:bodyPr>
          <a:lstStyle/>
          <a:p>
            <a:pPr marL="466725" marR="5080" lvl="0" indent="-454659" algn="l"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en-US" altLang="ja-JP"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対話コードの推論（</a:t>
            </a:r>
            <a:r>
              <a:rPr kumimoji="0" lang="en-US" altLang="ja-JP"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R</a:t>
            </a: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）の対話を確認します。</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55" name="Google Shape;355;p32"/>
          <p:cNvGrpSpPr/>
          <p:nvPr/>
        </p:nvGrpSpPr>
        <p:grpSpPr>
          <a:xfrm>
            <a:off x="1267460" y="3337686"/>
            <a:ext cx="3338195" cy="584200"/>
            <a:chOff x="1267460" y="3337686"/>
            <a:chExt cx="3338195" cy="584200"/>
          </a:xfrm>
        </p:grpSpPr>
        <p:sp>
          <p:nvSpPr>
            <p:cNvPr id="356" name="Google Shape;356;p32"/>
            <p:cNvSpPr/>
            <p:nvPr/>
          </p:nvSpPr>
          <p:spPr>
            <a:xfrm>
              <a:off x="1267460" y="3337686"/>
              <a:ext cx="3338195" cy="584200"/>
            </a:xfrm>
            <a:custGeom>
              <a:avLst/>
              <a:gdLst/>
              <a:ahLst/>
              <a:cxnLst/>
              <a:rect l="l" t="t" r="r" b="b"/>
              <a:pathLst>
                <a:path w="3338195" h="584200" extrusionOk="0">
                  <a:moveTo>
                    <a:pt x="3338195" y="0"/>
                  </a:moveTo>
                  <a:lnTo>
                    <a:pt x="0" y="0"/>
                  </a:lnTo>
                  <a:lnTo>
                    <a:pt x="0" y="584200"/>
                  </a:lnTo>
                  <a:lnTo>
                    <a:pt x="3338195" y="584200"/>
                  </a:lnTo>
                  <a:lnTo>
                    <a:pt x="3338195" y="0"/>
                  </a:lnTo>
                  <a:close/>
                </a:path>
              </a:pathLst>
            </a:custGeom>
            <a:solidFill>
              <a:srgbClr val="FFFFF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57" name="Google Shape;357;p32"/>
            <p:cNvSpPr/>
            <p:nvPr/>
          </p:nvSpPr>
          <p:spPr>
            <a:xfrm>
              <a:off x="1267460" y="3337686"/>
              <a:ext cx="3338195" cy="584200"/>
            </a:xfrm>
            <a:custGeom>
              <a:avLst/>
              <a:gdLst/>
              <a:ahLst/>
              <a:cxnLst/>
              <a:rect l="l" t="t" r="r" b="b"/>
              <a:pathLst>
                <a:path w="3338195" h="584200" extrusionOk="0">
                  <a:moveTo>
                    <a:pt x="0" y="584200"/>
                  </a:moveTo>
                  <a:lnTo>
                    <a:pt x="3338195" y="584200"/>
                  </a:lnTo>
                  <a:lnTo>
                    <a:pt x="3338195" y="0"/>
                  </a:lnTo>
                  <a:lnTo>
                    <a:pt x="0" y="0"/>
                  </a:lnTo>
                  <a:lnTo>
                    <a:pt x="0" y="58420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58" name="Google Shape;358;p32"/>
          <p:cNvSpPr txBox="1"/>
          <p:nvPr/>
        </p:nvSpPr>
        <p:spPr>
          <a:xfrm>
            <a:off x="1258883" y="3549442"/>
            <a:ext cx="3554417" cy="380094"/>
          </a:xfrm>
          <a:prstGeom prst="rect">
            <a:avLst/>
          </a:prstGeom>
          <a:noFill/>
          <a:ln>
            <a:noFill/>
          </a:ln>
        </p:spPr>
        <p:txBody>
          <a:bodyPr spcFirstLastPara="1" wrap="square" lIns="0" tIns="22850" rIns="0" bIns="0" anchor="t" anchorCtr="0">
            <a:spAutoFit/>
          </a:bodyPr>
          <a:lstStyle/>
          <a:p>
            <a:pPr marL="1524000" marR="339090" lvl="0" indent="-1287463" algn="ctr"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あなたの学級で、あなたが望むよいできごとや変化は</a:t>
            </a:r>
            <a:endParaRPr kumimoji="0" lang="en-US" altLang="ja-JP"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524000" marR="339090" lvl="0" indent="-1287463" algn="ctr" defTabSz="914400" rtl="0" eaLnBrk="1" fontAlgn="auto" latinLnBrk="0" hangingPunct="1">
              <a:lnSpc>
                <a:spcPct val="115999"/>
              </a:lnSpc>
              <a:spcBef>
                <a:spcPts val="0"/>
              </a:spcBef>
              <a:spcAft>
                <a:spcPts val="0"/>
              </a:spcAft>
              <a:buClr>
                <a:srgbClr val="000000"/>
              </a:buClr>
              <a:buSzPts val="1000"/>
              <a:buFont typeface="Arial"/>
              <a:buNone/>
              <a:tabLst/>
              <a:defRPr/>
            </a:pPr>
            <a:r>
              <a:rPr kumimoji="0" lang="ja-JP" altLang="en-US"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何ですか？</a:t>
            </a:r>
            <a:endParaRPr kumimoji="0" sz="10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59" name="Google Shape;359;p32"/>
          <p:cNvSpPr txBox="1"/>
          <p:nvPr/>
        </p:nvSpPr>
        <p:spPr>
          <a:xfrm>
            <a:off x="1008875" y="1862327"/>
            <a:ext cx="3870960" cy="249417"/>
          </a:xfrm>
          <a:prstGeom prst="rect">
            <a:avLst/>
          </a:prstGeom>
          <a:noFill/>
          <a:ln w="63500" cap="flat" cmpd="sng">
            <a:solidFill>
              <a:srgbClr val="2791A6"/>
            </a:solidFill>
            <a:prstDash val="solid"/>
            <a:round/>
            <a:headEnd type="none" w="sm" len="sm"/>
            <a:tailEnd type="none" w="sm" len="sm"/>
          </a:ln>
        </p:spPr>
        <p:txBody>
          <a:bodyPr spcFirstLastPara="1" wrap="square" lIns="0" tIns="64125" rIns="0" bIns="0" anchor="t" anchorCtr="0">
            <a:spAutoFit/>
          </a:bodyPr>
          <a:lstStyle/>
          <a:p>
            <a:pPr marL="87313"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問いを立てるファンネリング</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60" name="Google Shape;360;p32"/>
          <p:cNvSpPr txBox="1"/>
          <p:nvPr/>
        </p:nvSpPr>
        <p:spPr>
          <a:xfrm>
            <a:off x="6045708" y="1869947"/>
            <a:ext cx="3962400" cy="248130"/>
          </a:xfrm>
          <a:prstGeom prst="rect">
            <a:avLst/>
          </a:prstGeom>
          <a:noFill/>
          <a:ln w="63500" cap="flat" cmpd="sng">
            <a:solidFill>
              <a:srgbClr val="2791A6"/>
            </a:solidFill>
            <a:prstDash val="solid"/>
            <a:round/>
            <a:headEnd type="none" w="sm" len="sm"/>
            <a:tailEnd type="none" w="sm" len="sm"/>
          </a:ln>
        </p:spPr>
        <p:txBody>
          <a:bodyPr spcFirstLastPara="1" wrap="square" lIns="0" tIns="62850" rIns="0" bIns="0" anchor="t" anchorCtr="0">
            <a:spAutoFit/>
          </a:bodyPr>
          <a:lstStyle/>
          <a:p>
            <a:pPr marL="252729"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問いを立てるファンネリングの例</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grpSp>
        <p:nvGrpSpPr>
          <p:cNvPr id="361" name="Google Shape;361;p32"/>
          <p:cNvGrpSpPr/>
          <p:nvPr/>
        </p:nvGrpSpPr>
        <p:grpSpPr>
          <a:xfrm>
            <a:off x="5870194" y="3072765"/>
            <a:ext cx="1430020" cy="3503295"/>
            <a:chOff x="5870194" y="3072765"/>
            <a:chExt cx="1430020" cy="3503295"/>
          </a:xfrm>
        </p:grpSpPr>
        <p:sp>
          <p:nvSpPr>
            <p:cNvPr id="362" name="Google Shape;362;p32"/>
            <p:cNvSpPr/>
            <p:nvPr/>
          </p:nvSpPr>
          <p:spPr>
            <a:xfrm>
              <a:off x="5870194" y="3072765"/>
              <a:ext cx="1430020" cy="3503295"/>
            </a:xfrm>
            <a:custGeom>
              <a:avLst/>
              <a:gdLst/>
              <a:ahLst/>
              <a:cxnLst/>
              <a:rect l="l" t="t" r="r" b="b"/>
              <a:pathLst>
                <a:path w="1430020" h="3503295" extrusionOk="0">
                  <a:moveTo>
                    <a:pt x="217804" y="0"/>
                  </a:moveTo>
                  <a:lnTo>
                    <a:pt x="0" y="83185"/>
                  </a:lnTo>
                  <a:lnTo>
                    <a:pt x="990473" y="2679446"/>
                  </a:lnTo>
                  <a:lnTo>
                    <a:pt x="881506" y="2720975"/>
                  </a:lnTo>
                  <a:lnTo>
                    <a:pt x="1429511" y="3503295"/>
                  </a:lnTo>
                  <a:lnTo>
                    <a:pt x="1317244" y="2554732"/>
                  </a:lnTo>
                  <a:lnTo>
                    <a:pt x="1208277" y="2596261"/>
                  </a:lnTo>
                  <a:lnTo>
                    <a:pt x="217804" y="0"/>
                  </a:lnTo>
                  <a:close/>
                </a:path>
              </a:pathLst>
            </a:custGeom>
            <a:solidFill>
              <a:srgbClr val="00AFE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63" name="Google Shape;363;p32"/>
            <p:cNvSpPr/>
            <p:nvPr/>
          </p:nvSpPr>
          <p:spPr>
            <a:xfrm>
              <a:off x="5870194" y="3072765"/>
              <a:ext cx="1430020" cy="3503295"/>
            </a:xfrm>
            <a:custGeom>
              <a:avLst/>
              <a:gdLst/>
              <a:ahLst/>
              <a:cxnLst/>
              <a:rect l="l" t="t" r="r" b="b"/>
              <a:pathLst>
                <a:path w="1430020" h="3503295" extrusionOk="0">
                  <a:moveTo>
                    <a:pt x="1208277" y="2596261"/>
                  </a:moveTo>
                  <a:lnTo>
                    <a:pt x="217804" y="0"/>
                  </a:lnTo>
                  <a:lnTo>
                    <a:pt x="0" y="83185"/>
                  </a:lnTo>
                  <a:lnTo>
                    <a:pt x="990473" y="2679446"/>
                  </a:lnTo>
                  <a:lnTo>
                    <a:pt x="881506" y="2720975"/>
                  </a:lnTo>
                  <a:lnTo>
                    <a:pt x="1429511" y="3503295"/>
                  </a:lnTo>
                  <a:lnTo>
                    <a:pt x="1322159" y="2596261"/>
                  </a:lnTo>
                </a:path>
                <a:path w="1430020" h="3503295" extrusionOk="0">
                  <a:moveTo>
                    <a:pt x="1317244" y="2554732"/>
                  </a:moveTo>
                  <a:lnTo>
                    <a:pt x="1208277" y="2596261"/>
                  </a:lnTo>
                </a:path>
                <a:path w="1430020" h="3503295" extrusionOk="0">
                  <a:moveTo>
                    <a:pt x="1322159" y="2596261"/>
                  </a:moveTo>
                  <a:lnTo>
                    <a:pt x="1317244" y="2554732"/>
                  </a:lnTo>
                </a:path>
              </a:pathLst>
            </a:custGeom>
            <a:noFill/>
            <a:ln w="190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grpSp>
        <p:nvGrpSpPr>
          <p:cNvPr id="364" name="Google Shape;364;p32"/>
          <p:cNvGrpSpPr/>
          <p:nvPr/>
        </p:nvGrpSpPr>
        <p:grpSpPr>
          <a:xfrm>
            <a:off x="8734806" y="3053715"/>
            <a:ext cx="1453515" cy="3556635"/>
            <a:chOff x="8734806" y="3053715"/>
            <a:chExt cx="1453515" cy="3556635"/>
          </a:xfrm>
        </p:grpSpPr>
        <p:sp>
          <p:nvSpPr>
            <p:cNvPr id="365" name="Google Shape;365;p32"/>
            <p:cNvSpPr/>
            <p:nvPr/>
          </p:nvSpPr>
          <p:spPr>
            <a:xfrm>
              <a:off x="8734806" y="3053715"/>
              <a:ext cx="1453515" cy="3556635"/>
            </a:xfrm>
            <a:custGeom>
              <a:avLst/>
              <a:gdLst/>
              <a:ahLst/>
              <a:cxnLst/>
              <a:rect l="l" t="t" r="r" b="b"/>
              <a:pathLst>
                <a:path w="1453515" h="3556634" extrusionOk="0">
                  <a:moveTo>
                    <a:pt x="1227327" y="0"/>
                  </a:moveTo>
                  <a:lnTo>
                    <a:pt x="222123" y="2634869"/>
                  </a:lnTo>
                  <a:lnTo>
                    <a:pt x="109220" y="2591689"/>
                  </a:lnTo>
                  <a:lnTo>
                    <a:pt x="0" y="3556139"/>
                  </a:lnTo>
                  <a:lnTo>
                    <a:pt x="560832" y="2764028"/>
                  </a:lnTo>
                  <a:lnTo>
                    <a:pt x="447928" y="2720975"/>
                  </a:lnTo>
                  <a:lnTo>
                    <a:pt x="1453134" y="86233"/>
                  </a:lnTo>
                  <a:lnTo>
                    <a:pt x="1227327" y="0"/>
                  </a:lnTo>
                  <a:close/>
                </a:path>
              </a:pathLst>
            </a:custGeom>
            <a:solidFill>
              <a:srgbClr val="00AFEF"/>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66" name="Google Shape;366;p32"/>
            <p:cNvSpPr/>
            <p:nvPr/>
          </p:nvSpPr>
          <p:spPr>
            <a:xfrm>
              <a:off x="8734806" y="3053715"/>
              <a:ext cx="1453515" cy="3556635"/>
            </a:xfrm>
            <a:custGeom>
              <a:avLst/>
              <a:gdLst/>
              <a:ahLst/>
              <a:cxnLst/>
              <a:rect l="l" t="t" r="r" b="b"/>
              <a:pathLst>
                <a:path w="1453515" h="3556634" extrusionOk="0">
                  <a:moveTo>
                    <a:pt x="109220" y="2591689"/>
                  </a:moveTo>
                  <a:lnTo>
                    <a:pt x="222123" y="2634869"/>
                  </a:lnTo>
                </a:path>
                <a:path w="1453515" h="3556634" extrusionOk="0">
                  <a:moveTo>
                    <a:pt x="480780" y="2634868"/>
                  </a:moveTo>
                  <a:lnTo>
                    <a:pt x="447928" y="2720975"/>
                  </a:lnTo>
                  <a:lnTo>
                    <a:pt x="560832" y="2764028"/>
                  </a:lnTo>
                  <a:lnTo>
                    <a:pt x="0" y="3556139"/>
                  </a:lnTo>
                  <a:lnTo>
                    <a:pt x="109220" y="2591689"/>
                  </a:lnTo>
                </a:path>
                <a:path w="1453515" h="3556634" extrusionOk="0">
                  <a:moveTo>
                    <a:pt x="222123" y="2634869"/>
                  </a:moveTo>
                  <a:lnTo>
                    <a:pt x="1227327" y="0"/>
                  </a:lnTo>
                  <a:lnTo>
                    <a:pt x="1453134" y="86233"/>
                  </a:lnTo>
                  <a:lnTo>
                    <a:pt x="480780" y="2634868"/>
                  </a:lnTo>
                </a:path>
              </a:pathLst>
            </a:custGeom>
            <a:noFill/>
            <a:ln w="190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367" name="Google Shape;367;p32"/>
          <p:cNvSpPr txBox="1">
            <a:spLocks noGrp="1"/>
          </p:cNvSpPr>
          <p:nvPr>
            <p:ph type="sldNum" idx="12"/>
          </p:nvPr>
        </p:nvSpPr>
        <p:spPr>
          <a:xfrm>
            <a:off x="10130028" y="7254037"/>
            <a:ext cx="3220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22</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65100" y="504134"/>
            <a:ext cx="10097135" cy="452047"/>
          </a:xfrm>
          <a:prstGeom prst="rect">
            <a:avLst/>
          </a:prstGeom>
          <a:ln w="31733">
            <a:solidFill>
              <a:srgbClr val="2791A6"/>
            </a:solidFill>
          </a:ln>
        </p:spPr>
        <p:txBody>
          <a:bodyPr vert="horz" wrap="square" lIns="0" tIns="20955" rIns="0" bIns="0" rtlCol="0">
            <a:spAutoFit/>
          </a:bodyPr>
          <a:lstStyle/>
          <a:p>
            <a:pPr marL="495300" marR="0" lvl="0" indent="0" algn="l" defTabSz="914400" rtl="0" eaLnBrk="1" fontAlgn="auto" latinLnBrk="0" hangingPunct="1">
              <a:lnSpc>
                <a:spcPct val="100000"/>
              </a:lnSpc>
              <a:spcBef>
                <a:spcPts val="400"/>
              </a:spcBef>
              <a:spcAft>
                <a:spcPts val="40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Unicode MS"/>
              </a:rPr>
              <a:t>これらのページの図は、あなたがどのような点に焦点を当てたいのか、そしてどのようにリサーチ・クエスチョンを形成すればよいのかについて、さらに多くのアイデアを与えてくれるでしょう。</a:t>
            </a:r>
            <a:endParaRPr kumimoji="0" lang="en-GB" sz="14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Unicode MS"/>
            </a:endParaRPr>
          </a:p>
        </p:txBody>
      </p:sp>
      <p:sp>
        <p:nvSpPr>
          <p:cNvPr id="5" name="Segnaposto numero diapositiva 4">
            <a:extLst>
              <a:ext uri="{FF2B5EF4-FFF2-40B4-BE49-F238E27FC236}">
                <a16:creationId xmlns:a16="http://schemas.microsoft.com/office/drawing/2014/main" id="{38ECD491-920F-486B-93D0-772359680182}"/>
              </a:ext>
            </a:extLst>
          </p:cNvPr>
          <p:cNvSpPr>
            <a:spLocks noGrp="1"/>
          </p:cNvSpPr>
          <p:nvPr>
            <p:ph type="sldNum" sz="quarter" idx="7"/>
          </p:nvPr>
        </p:nvSpPr>
        <p:spPr>
          <a:xfrm>
            <a:off x="10055859" y="6942835"/>
            <a:ext cx="206375" cy="184666"/>
          </a:xfrm>
        </p:spPr>
        <p:txBody>
          <a:bodyPr vert="horz" wrap="square" lIns="0" tIns="0" rIns="0" bIns="0" rtlCol="0">
            <a:spAutoFit/>
          </a:bodyPr>
          <a:lstStyle/>
          <a:p>
            <a:pPr marL="25400" marR="0" lvl="0" indent="0" algn="l" defTabSz="914400" rtl="0" eaLnBrk="1" fontAlgn="auto" latinLnBrk="0" hangingPunct="1">
              <a:lnSpc>
                <a:spcPct val="100000"/>
              </a:lnSpc>
              <a:spcBef>
                <a:spcPts val="0"/>
              </a:spcBef>
              <a:spcAft>
                <a:spcPts val="0"/>
              </a:spcAft>
              <a:buClrTx/>
              <a:buSzTx/>
              <a:buFontTx/>
              <a:buNone/>
              <a:tabLst/>
              <a:defRPr/>
            </a:pPr>
            <a:r>
              <a:rPr kumimoji="0" lang="it-CH" sz="1000" b="0" i="0" u="none" strike="noStrike" kern="1200" cap="none" spc="-10" normalizeH="0" baseline="0" noProof="0" dirty="0">
                <a:ln>
                  <a:noFill/>
                </a:ln>
                <a:solidFill>
                  <a:prstClr val="black"/>
                </a:solidFill>
                <a:effectLst/>
                <a:uLnTx/>
                <a:uFillTx/>
                <a:latin typeface="Arial"/>
                <a:ea typeface="+mn-ea"/>
                <a:cs typeface="Arial"/>
              </a:rPr>
              <a:t>22</a:t>
            </a:r>
          </a:p>
        </p:txBody>
      </p:sp>
      <p:graphicFrame>
        <p:nvGraphicFramePr>
          <p:cNvPr id="7" name="Diagram 2">
            <a:extLst>
              <a:ext uri="{FF2B5EF4-FFF2-40B4-BE49-F238E27FC236}">
                <a16:creationId xmlns:a16="http://schemas.microsoft.com/office/drawing/2014/main" id="{4DB4A12F-09FE-4C5D-9F4A-9E842A23A0A9}"/>
              </a:ext>
            </a:extLst>
          </p:cNvPr>
          <p:cNvGraphicFramePr/>
          <p:nvPr/>
        </p:nvGraphicFramePr>
        <p:xfrm>
          <a:off x="902419" y="1097972"/>
          <a:ext cx="8482881" cy="56552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Arial"/>
                <a:ea typeface="+mn-ea"/>
                <a:cs typeface="Arial"/>
              </a:rPr>
              <a:t>23</a:t>
            </a:r>
          </a:p>
        </p:txBody>
      </p:sp>
      <p:graphicFrame>
        <p:nvGraphicFramePr>
          <p:cNvPr id="4" name="Diagram 3">
            <a:extLst>
              <a:ext uri="{FF2B5EF4-FFF2-40B4-BE49-F238E27FC236}">
                <a16:creationId xmlns:a16="http://schemas.microsoft.com/office/drawing/2014/main" id="{3049DDFD-C4C4-9249-BFB3-E648A25F27F5}"/>
              </a:ext>
            </a:extLst>
          </p:cNvPr>
          <p:cNvGraphicFramePr/>
          <p:nvPr/>
        </p:nvGraphicFramePr>
        <p:xfrm>
          <a:off x="546101" y="465734"/>
          <a:ext cx="9545536" cy="6363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txBox="1"/>
          <p:nvPr/>
        </p:nvSpPr>
        <p:spPr>
          <a:xfrm>
            <a:off x="691268" y="6372225"/>
            <a:ext cx="9573260" cy="658706"/>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08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a:rPr>
              <a:t>振り返りのポイント：この時点で、あなたは自分のリサーチ・クエスチョンをどのように設定したいのか、おおよその考えを持っているはずです。もしまだ明確でない場合は、自己診断シートやリサーチ・クエスチョン作成のためのガイダンスをもう一度見直してみましょう。また、教室での対話の記録と分析方法を説明している</a:t>
            </a:r>
            <a:r>
              <a:rPr kumimoji="0" lang="en-US" altLang="ja-JP" sz="1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a:rPr>
              <a:t>Part .h</a:t>
            </a:r>
            <a:r>
              <a:rPr kumimoji="0" lang="ja-JP" altLang="en-US" sz="1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a:rPr>
              <a:t>からヒントを得ることもできます。あるいは、同僚と考えを話し合うことで、自分の考えをさらに深めることができるでしょう。</a:t>
            </a:r>
            <a:endParaRPr kumimoji="0"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Arial Unicode MS"/>
            </a:endParaRPr>
          </a:p>
        </p:txBody>
      </p:sp>
      <p:sp>
        <p:nvSpPr>
          <p:cNvPr id="5" name="object 5"/>
          <p:cNvSpPr txBox="1">
            <a:spLocks noGrp="1"/>
          </p:cNvSpPr>
          <p:nvPr>
            <p:ph type="sldNum" sz="quarter" idx="7"/>
          </p:nvPr>
        </p:nvSpPr>
        <p:spPr>
          <a:xfrm>
            <a:off x="5249962" y="7058025"/>
            <a:ext cx="192404" cy="167640"/>
          </a:xfrm>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Arial"/>
                <a:ea typeface="+mn-ea"/>
                <a:cs typeface="Arial"/>
              </a:rPr>
              <a:t>24</a:t>
            </a:r>
          </a:p>
        </p:txBody>
      </p:sp>
      <p:graphicFrame>
        <p:nvGraphicFramePr>
          <p:cNvPr id="6" name="Diagram 5">
            <a:extLst>
              <a:ext uri="{FF2B5EF4-FFF2-40B4-BE49-F238E27FC236}">
                <a16:creationId xmlns:a16="http://schemas.microsoft.com/office/drawing/2014/main" id="{AAEE2CFA-CE1E-1541-AE90-490EAFF5987D}"/>
              </a:ext>
            </a:extLst>
          </p:cNvPr>
          <p:cNvGraphicFramePr/>
          <p:nvPr/>
        </p:nvGraphicFramePr>
        <p:xfrm>
          <a:off x="1112971" y="538780"/>
          <a:ext cx="8399329" cy="55995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391"/>
        <p:cNvGrpSpPr/>
        <p:nvPr/>
      </p:nvGrpSpPr>
      <p:grpSpPr>
        <a:xfrm>
          <a:off x="0" y="0"/>
          <a:ext cx="0" cy="0"/>
          <a:chOff x="0" y="0"/>
          <a:chExt cx="0" cy="0"/>
        </a:xfrm>
      </p:grpSpPr>
      <p:sp>
        <p:nvSpPr>
          <p:cNvPr id="392" name="Google Shape;392;p36"/>
          <p:cNvSpPr txBox="1">
            <a:spLocks noGrp="1"/>
          </p:cNvSpPr>
          <p:nvPr>
            <p:ph type="title"/>
          </p:nvPr>
        </p:nvSpPr>
        <p:spPr>
          <a:xfrm>
            <a:off x="445909" y="445693"/>
            <a:ext cx="2279015" cy="307135"/>
          </a:xfrm>
          <a:prstGeom prst="rect">
            <a:avLst/>
          </a:prstGeom>
          <a:solidFill>
            <a:srgbClr val="D9F0F6"/>
          </a:solidFill>
          <a:ln>
            <a:noFill/>
          </a:ln>
        </p:spPr>
        <p:txBody>
          <a:bodyPr spcFirstLastPara="1" wrap="square" lIns="0" tIns="29825" rIns="0" bIns="0" anchor="t" anchorCtr="0">
            <a:spAutoFit/>
          </a:bodyPr>
          <a:lstStyle/>
          <a:p>
            <a:pPr marL="35560" lvl="0" indent="0" algn="l" rtl="0">
              <a:lnSpc>
                <a:spcPct val="100000"/>
              </a:lnSpc>
              <a:spcBef>
                <a:spcPts val="0"/>
              </a:spcBef>
              <a:spcAft>
                <a:spcPts val="0"/>
              </a:spcAft>
              <a:buNone/>
            </a:pPr>
            <a:r>
              <a:rPr lang="ja-JP" dirty="0">
                <a:solidFill>
                  <a:srgbClr val="1A606E"/>
                </a:solidFill>
              </a:rPr>
              <a:t>Part g. 研究倫理</a:t>
            </a:r>
            <a:endParaRPr dirty="0">
              <a:solidFill>
                <a:srgbClr val="1A606E"/>
              </a:solidFill>
            </a:endParaRPr>
          </a:p>
        </p:txBody>
      </p:sp>
      <p:sp>
        <p:nvSpPr>
          <p:cNvPr id="393" name="Google Shape;393;p36"/>
          <p:cNvSpPr txBox="1"/>
          <p:nvPr/>
        </p:nvSpPr>
        <p:spPr>
          <a:xfrm>
            <a:off x="4264914" y="525831"/>
            <a:ext cx="2473816" cy="273536"/>
          </a:xfrm>
          <a:prstGeom prst="rect">
            <a:avLst/>
          </a:prstGeom>
          <a:noFill/>
          <a:ln>
            <a:noFill/>
          </a:ln>
        </p:spPr>
        <p:txBody>
          <a:bodyPr spcFirstLastPara="1" wrap="square" lIns="0" tIns="12700" rIns="0" bIns="0" anchor="t" anchorCtr="0">
            <a:spAutoFit/>
          </a:bodyPr>
          <a:lstStyle/>
          <a:p>
            <a:pPr marL="335915" marR="5080" lvl="0" indent="-323850" algn="l" defTabSz="914400" rtl="0" eaLnBrk="1" fontAlgn="auto" latinLnBrk="0" hangingPunct="1">
              <a:lnSpc>
                <a:spcPct val="121400"/>
              </a:lnSpc>
              <a:spcBef>
                <a:spcPts val="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倫理的な探究を確実に行う </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94" name="Google Shape;394;p36"/>
          <p:cNvSpPr/>
          <p:nvPr/>
        </p:nvSpPr>
        <p:spPr>
          <a:xfrm>
            <a:off x="444995" y="2101215"/>
            <a:ext cx="4465320" cy="2042160"/>
          </a:xfrm>
          <a:custGeom>
            <a:avLst/>
            <a:gdLst/>
            <a:ahLst/>
            <a:cxnLst/>
            <a:rect l="l" t="t" r="r" b="b"/>
            <a:pathLst>
              <a:path w="4465320" h="2042160" extrusionOk="0">
                <a:moveTo>
                  <a:pt x="0" y="2042160"/>
                </a:moveTo>
                <a:lnTo>
                  <a:pt x="4465320" y="2042160"/>
                </a:lnTo>
                <a:lnTo>
                  <a:pt x="4465320" y="0"/>
                </a:lnTo>
                <a:lnTo>
                  <a:pt x="0" y="0"/>
                </a:lnTo>
                <a:lnTo>
                  <a:pt x="0" y="2042160"/>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5" name="Google Shape;395;p36"/>
          <p:cNvSpPr txBox="1"/>
          <p:nvPr/>
        </p:nvSpPr>
        <p:spPr>
          <a:xfrm>
            <a:off x="567232" y="2508630"/>
            <a:ext cx="4169868" cy="1184940"/>
          </a:xfrm>
          <a:prstGeom prst="rect">
            <a:avLst/>
          </a:prstGeom>
          <a:noFill/>
          <a:ln>
            <a:noFill/>
          </a:ln>
        </p:spPr>
        <p:txBody>
          <a:bodyPr spcFirstLastPara="1" wrap="square" lIns="0" tIns="1270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研究倫理の原則：</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危害のリスクを最小限に抑え、利益を最大化すること</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インフォームドコンセントを取得すること</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匿名性・機密性を保護すること</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欺瞞的行為を回避すること</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研究からの離脱する権利を提供すること</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396" name="Google Shape;396;p36"/>
          <p:cNvSpPr/>
          <p:nvPr/>
        </p:nvSpPr>
        <p:spPr>
          <a:xfrm>
            <a:off x="5664708" y="2108835"/>
            <a:ext cx="4556760" cy="1905000"/>
          </a:xfrm>
          <a:custGeom>
            <a:avLst/>
            <a:gdLst/>
            <a:ahLst/>
            <a:cxnLst/>
            <a:rect l="l" t="t" r="r" b="b"/>
            <a:pathLst>
              <a:path w="4556759" h="1905000" extrusionOk="0">
                <a:moveTo>
                  <a:pt x="0" y="1905000"/>
                </a:moveTo>
                <a:lnTo>
                  <a:pt x="4556760" y="1905000"/>
                </a:lnTo>
                <a:lnTo>
                  <a:pt x="4556760" y="0"/>
                </a:lnTo>
                <a:lnTo>
                  <a:pt x="0" y="0"/>
                </a:lnTo>
                <a:lnTo>
                  <a:pt x="0" y="1905000"/>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7" name="Google Shape;397;p36"/>
          <p:cNvSpPr txBox="1"/>
          <p:nvPr/>
        </p:nvSpPr>
        <p:spPr>
          <a:xfrm>
            <a:off x="484123" y="1145794"/>
            <a:ext cx="9656445" cy="683831"/>
          </a:xfrm>
          <a:prstGeom prst="rect">
            <a:avLst/>
          </a:prstGeom>
          <a:noFill/>
          <a:ln>
            <a:noFill/>
          </a:ln>
        </p:spPr>
        <p:txBody>
          <a:bodyPr spcFirstLastPara="1" wrap="square" lIns="0" tIns="13325" rIns="0" bIns="0" anchor="t" anchorCtr="0">
            <a:spAutoFit/>
          </a:bodyPr>
          <a:lstStyle/>
          <a:p>
            <a:pPr marL="12700" marR="5080" lvl="0">
              <a:lnSpc>
                <a:spcPct val="121200"/>
              </a:lnSpc>
              <a:buClr>
                <a:srgbClr val="000000"/>
              </a:buClr>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は、教師の省察的な探究を支援し、教育対話を強化することを目的としています。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使用して対話を探究するためには、他の専門的な活動と同様に、一般的な倫理的配慮が必要です。英国の教育研究者は、英国教育研究協会が発行する倫理指針を遵守することが求められており、この指針は他の研究者にとっても有用な指針となっていま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lang="en-GB" sz="1200" u="sng" dirty="0">
                <a:solidFill>
                  <a:srgbClr val="0000FF"/>
                </a:solidFill>
                <a:latin typeface="Arial Unicode MS" panose="020B0604020202020204" charset="-122"/>
                <a:cs typeface="Arial Unicode MS" panose="020B0604020202020204" charset="-122"/>
                <a:hlinkClick r:id="rId3"/>
              </a:rPr>
              <a:t>BERA 202</a:t>
            </a:r>
            <a:r>
              <a:rPr lang="en-GB" sz="1200" u="sng" dirty="0">
                <a:solidFill>
                  <a:srgbClr val="0000FF"/>
                </a:solidFill>
                <a:latin typeface="Arial Unicode MS" panose="020B0604020202020204" charset="-122"/>
                <a:cs typeface="Arial Unicode MS" panose="020B0604020202020204" charset="-122"/>
              </a:rPr>
              <a:t>4.</a:t>
            </a:r>
            <a:r>
              <a:rPr lang="en-GB" sz="1200" dirty="0">
                <a:solidFill>
                  <a:srgbClr val="0000FF"/>
                </a:solidFill>
                <a:latin typeface="Arial Unicode MS" panose="020B0604020202020204" charset="-122"/>
                <a:cs typeface="Arial Unicode MS" panose="020B0604020202020204" charset="-122"/>
              </a:rPr>
              <a:t> </a:t>
            </a:r>
            <a:r>
              <a:rPr lang="en-GB" sz="1200" dirty="0">
                <a:latin typeface="Arial Unicode MS"/>
                <a:cs typeface="Arial Unicode MS"/>
              </a:rPr>
              <a:t>See our </a:t>
            </a:r>
            <a:r>
              <a:rPr lang="en-GB" sz="1200" dirty="0">
                <a:latin typeface="Arial Unicode MS"/>
                <a:cs typeface="Arial Unicode MS"/>
                <a:hlinkClick r:id="rId4"/>
              </a:rPr>
              <a:t>free short course E100 on ethics</a:t>
            </a:r>
            <a:r>
              <a:rPr lang="en-GB" sz="1200" dirty="0">
                <a:latin typeface="Arial Unicode MS"/>
                <a:cs typeface="Arial Unicode MS"/>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98" name="Google Shape;398;p36"/>
          <p:cNvSpPr txBox="1"/>
          <p:nvPr/>
        </p:nvSpPr>
        <p:spPr>
          <a:xfrm>
            <a:off x="5786882" y="2638425"/>
            <a:ext cx="4208018" cy="1172116"/>
          </a:xfrm>
          <a:prstGeom prst="rect">
            <a:avLst/>
          </a:prstGeom>
          <a:noFill/>
          <a:ln>
            <a:noFill/>
          </a:ln>
        </p:spPr>
        <p:txBody>
          <a:bodyPr spcFirstLastPara="1" wrap="square" lIns="0" tIns="1270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どのような危害のリスクがありますか？</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参加者への身体的な危害や不快感</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参加者が参加へのプレッシャーを感じるなど、心理的な苦痛や不快感</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社会的・教育的な不利益</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プライバシーおよび匿名性の欠如</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399" name="Google Shape;399;p36"/>
          <p:cNvSpPr txBox="1"/>
          <p:nvPr/>
        </p:nvSpPr>
        <p:spPr>
          <a:xfrm>
            <a:off x="468883" y="4160520"/>
            <a:ext cx="9572625" cy="463460"/>
          </a:xfrm>
          <a:prstGeom prst="rect">
            <a:avLst/>
          </a:prstGeom>
          <a:noFill/>
          <a:ln>
            <a:noFill/>
          </a:ln>
        </p:spPr>
        <p:txBody>
          <a:bodyPr spcFirstLastPara="1" wrap="square" lIns="0" tIns="12700" rIns="0" bIns="0" anchor="t" anchorCtr="0">
            <a:spAutoFit/>
          </a:bodyPr>
          <a:lstStyle/>
          <a:p>
            <a:pPr marL="12700" marR="5080" lvl="0" indent="0" algn="l" defTabSz="914400" rtl="0" eaLnBrk="1" fontAlgn="auto" latinLnBrk="0" hangingPunct="1">
              <a:lnSpc>
                <a:spcPct val="1219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研究倫理の原則に従うためには、調査の前、調査中、調査後に、次の問題点を考慮することが重要です。これらの問題について、同僚と議論したり、自分自身でノートを作成したりすることもいいでしょう。</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402" name="Google Shape;402;p36"/>
          <p:cNvSpPr txBox="1">
            <a:spLocks noGrp="1"/>
          </p:cNvSpPr>
          <p:nvPr>
            <p:ph type="sldNum" idx="12"/>
          </p:nvPr>
        </p:nvSpPr>
        <p:spPr>
          <a:xfrm>
            <a:off x="10130028" y="7254037"/>
            <a:ext cx="3220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26</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2" name="表 1">
            <a:extLst>
              <a:ext uri="{FF2B5EF4-FFF2-40B4-BE49-F238E27FC236}">
                <a16:creationId xmlns:a16="http://schemas.microsoft.com/office/drawing/2014/main" id="{B9FAE794-EE2C-5E41-13A0-AAE5861A37C0}"/>
              </a:ext>
            </a:extLst>
          </p:cNvPr>
          <p:cNvGraphicFramePr>
            <a:graphicFrameLocks noGrp="1"/>
          </p:cNvGraphicFramePr>
          <p:nvPr>
            <p:extLst>
              <p:ext uri="{D42A27DB-BD31-4B8C-83A1-F6EECF244321}">
                <p14:modId xmlns:p14="http://schemas.microsoft.com/office/powerpoint/2010/main" val="1352180430"/>
              </p:ext>
            </p:extLst>
          </p:nvPr>
        </p:nvGraphicFramePr>
        <p:xfrm>
          <a:off x="165100" y="4587241"/>
          <a:ext cx="10363200" cy="2590800"/>
        </p:xfrm>
        <a:graphic>
          <a:graphicData uri="http://schemas.openxmlformats.org/drawingml/2006/table">
            <a:tbl>
              <a:tblPr firstRow="1" bandRow="1">
                <a:tableStyleId>{5940675A-B579-460E-94D1-54222C63F5DA}</a:tableStyleId>
              </a:tblPr>
              <a:tblGrid>
                <a:gridCol w="5181600">
                  <a:extLst>
                    <a:ext uri="{9D8B030D-6E8A-4147-A177-3AD203B41FA5}">
                      <a16:colId xmlns:a16="http://schemas.microsoft.com/office/drawing/2014/main" val="2120464358"/>
                    </a:ext>
                  </a:extLst>
                </a:gridCol>
                <a:gridCol w="5181600">
                  <a:extLst>
                    <a:ext uri="{9D8B030D-6E8A-4147-A177-3AD203B41FA5}">
                      <a16:colId xmlns:a16="http://schemas.microsoft.com/office/drawing/2014/main" val="2675683263"/>
                    </a:ext>
                  </a:extLst>
                </a:gridCol>
              </a:tblGrid>
              <a:tr h="370840">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１．他者（保護者・児童・生徒）の意見を考慮すべきですか？</a:t>
                      </a:r>
                    </a:p>
                  </a:txBody>
                  <a:tcPr/>
                </a:tc>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６．調査の結果、否定的なデータや恥ずかしいデータが出てくる可能性はありますか？</a:t>
                      </a:r>
                    </a:p>
                  </a:txBody>
                  <a:tcPr/>
                </a:tc>
                <a:extLst>
                  <a:ext uri="{0D108BD9-81ED-4DB2-BD59-A6C34878D82A}">
                    <a16:rowId xmlns:a16="http://schemas.microsoft.com/office/drawing/2014/main" val="991075746"/>
                  </a:ext>
                </a:extLst>
              </a:tr>
              <a:tr h="370840">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２．あなたの質問のメリットは何ですか？（例：同僚や児童・生徒に対して）</a:t>
                      </a:r>
                    </a:p>
                  </a:txBody>
                  <a:tcPr/>
                </a:tc>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７．どのようにして、有害な否定的なデータから児童・生徒を守るのですか？</a:t>
                      </a:r>
                    </a:p>
                  </a:txBody>
                  <a:tcPr/>
                </a:tc>
                <a:extLst>
                  <a:ext uri="{0D108BD9-81ED-4DB2-BD59-A6C34878D82A}">
                    <a16:rowId xmlns:a16="http://schemas.microsoft.com/office/drawing/2014/main" val="1969688385"/>
                  </a:ext>
                </a:extLst>
              </a:tr>
              <a:tr h="370840">
                <a:tc>
                  <a:txBody>
                    <a:bodyPr/>
                    <a:lstStyle/>
                    <a:p>
                      <a:r>
                        <a:rPr kumimoji="1" lang="en-US" altLang="ja-JP" dirty="0">
                          <a:latin typeface="UD デジタル 教科書体 NP-R" panose="02020400000000000000" pitchFamily="18" charset="-128"/>
                          <a:ea typeface="UD デジタル 教科書体 NP-R" panose="02020400000000000000" pitchFamily="18" charset="-128"/>
                        </a:rPr>
                        <a:t>3.</a:t>
                      </a:r>
                      <a:r>
                        <a:rPr kumimoji="1" lang="ja-JP" altLang="en-US" dirty="0">
                          <a:latin typeface="UD デジタル 教科書体 NP-R" panose="02020400000000000000" pitchFamily="18" charset="-128"/>
                          <a:ea typeface="UD デジタル 教科書体 NP-R" panose="02020400000000000000" pitchFamily="18" charset="-128"/>
                        </a:rPr>
                        <a:t> 参加者のデータをどのように保護しますか？（例：書面または録音）</a:t>
                      </a:r>
                    </a:p>
                  </a:txBody>
                  <a:tcPr/>
                </a:tc>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８．児童・生徒や保護者の署名入りの同意書が必要ですか？</a:t>
                      </a:r>
                    </a:p>
                  </a:txBody>
                  <a:tcPr/>
                </a:tc>
                <a:extLst>
                  <a:ext uri="{0D108BD9-81ED-4DB2-BD59-A6C34878D82A}">
                    <a16:rowId xmlns:a16="http://schemas.microsoft.com/office/drawing/2014/main" val="1520969221"/>
                  </a:ext>
                </a:extLst>
              </a:tr>
              <a:tr h="370840">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４．児童・生徒や学校関係者に、この探究をどのように説明しますか？</a:t>
                      </a:r>
                    </a:p>
                  </a:txBody>
                  <a:tcPr/>
                </a:tc>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９．探究に関わる他の人のプライバシーをどのように保護しますか</a:t>
                      </a:r>
                      <a:r>
                        <a:rPr kumimoji="1" lang="en-US" altLang="ja-JP" dirty="0">
                          <a:latin typeface="UD デジタル 教科書体 NP-R" panose="02020400000000000000" pitchFamily="18" charset="-128"/>
                          <a:ea typeface="UD デジタル 教科書体 NP-R" panose="02020400000000000000" pitchFamily="18" charset="-128"/>
                        </a:rPr>
                        <a:t>?</a:t>
                      </a:r>
                      <a:endParaRPr kumimoji="1" lang="ja-JP" altLang="en-US" dirty="0">
                        <a:latin typeface="UD デジタル 教科書体 NP-R" panose="02020400000000000000" pitchFamily="18" charset="-128"/>
                        <a:ea typeface="UD デジタル 教科書体 NP-R" panose="02020400000000000000" pitchFamily="18" charset="-128"/>
                      </a:endParaRPr>
                    </a:p>
                  </a:txBody>
                  <a:tcPr/>
                </a:tc>
                <a:extLst>
                  <a:ext uri="{0D108BD9-81ED-4DB2-BD59-A6C34878D82A}">
                    <a16:rowId xmlns:a16="http://schemas.microsoft.com/office/drawing/2014/main" val="214370331"/>
                  </a:ext>
                </a:extLst>
              </a:tr>
              <a:tr h="370840">
                <a:tc>
                  <a:txBody>
                    <a:bodyPr/>
                    <a:lstStyle/>
                    <a:p>
                      <a:r>
                        <a:rPr kumimoji="1" lang="ja-JP" altLang="en-US" dirty="0">
                          <a:latin typeface="UD デジタル 教科書体 NP-R" panose="02020400000000000000" pitchFamily="18" charset="-128"/>
                          <a:ea typeface="UD デジタル 教科書体 NP-R" panose="02020400000000000000" pitchFamily="18" charset="-128"/>
                        </a:rPr>
                        <a:t>５．調査結果を共有する場合、匿名性と機密性をどのように確保しますか？</a:t>
                      </a:r>
                    </a:p>
                  </a:txBody>
                  <a:tcPr/>
                </a:tc>
                <a:tc>
                  <a:txBody>
                    <a:bodyPr/>
                    <a:lstStyle/>
                    <a:p>
                      <a:r>
                        <a:rPr kumimoji="1" lang="en-US" altLang="ja-JP" dirty="0">
                          <a:latin typeface="UD デジタル 教科書体 NP-R" panose="02020400000000000000" pitchFamily="18" charset="-128"/>
                          <a:ea typeface="UD デジタル 教科書体 NP-R" panose="02020400000000000000" pitchFamily="18" charset="-128"/>
                        </a:rPr>
                        <a:t>10</a:t>
                      </a:r>
                      <a:r>
                        <a:rPr kumimoji="1" lang="ja-JP" altLang="en-US" dirty="0">
                          <a:latin typeface="UD デジタル 教科書体 NP-R" panose="02020400000000000000" pitchFamily="18" charset="-128"/>
                          <a:ea typeface="UD デジタル 教科書体 NP-R" panose="02020400000000000000" pitchFamily="18" charset="-128"/>
                        </a:rPr>
                        <a:t>．あなたのデータについて、同僚に謝辞を述べる必要がありますか？</a:t>
                      </a:r>
                    </a:p>
                  </a:txBody>
                  <a:tcPr/>
                </a:tc>
                <a:extLst>
                  <a:ext uri="{0D108BD9-81ED-4DB2-BD59-A6C34878D82A}">
                    <a16:rowId xmlns:a16="http://schemas.microsoft.com/office/drawing/2014/main" val="1385654216"/>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407"/>
        <p:cNvGrpSpPr/>
        <p:nvPr/>
      </p:nvGrpSpPr>
      <p:grpSpPr>
        <a:xfrm>
          <a:off x="0" y="0"/>
          <a:ext cx="0" cy="0"/>
          <a:chOff x="0" y="0"/>
          <a:chExt cx="0" cy="0"/>
        </a:xfrm>
      </p:grpSpPr>
      <p:sp>
        <p:nvSpPr>
          <p:cNvPr id="408" name="Google Shape;408;p37"/>
          <p:cNvSpPr txBox="1"/>
          <p:nvPr/>
        </p:nvSpPr>
        <p:spPr>
          <a:xfrm>
            <a:off x="8268081" y="1526794"/>
            <a:ext cx="1313815" cy="182742"/>
          </a:xfrm>
          <a:prstGeom prst="rect">
            <a:avLst/>
          </a:prstGeom>
          <a:noFill/>
          <a:ln>
            <a:noFill/>
          </a:ln>
        </p:spPr>
        <p:txBody>
          <a:bodyPr spcFirstLastPara="1" wrap="square" lIns="0" tIns="133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Arial"/>
                <a:ea typeface="Arial"/>
                <a:cs typeface="Arial"/>
                <a:sym typeface="Arial"/>
              </a:rPr>
              <a:t>対話の探究サイクル</a:t>
            </a:r>
            <a:endParaRPr kumimoji="0" sz="11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09" name="Google Shape;409;p37"/>
          <p:cNvSpPr txBox="1"/>
          <p:nvPr/>
        </p:nvSpPr>
        <p:spPr>
          <a:xfrm>
            <a:off x="4324283" y="1291620"/>
            <a:ext cx="1793875" cy="226985"/>
          </a:xfrm>
          <a:prstGeom prst="rect">
            <a:avLst/>
          </a:prstGeom>
          <a:noFill/>
          <a:ln>
            <a:noFill/>
          </a:ln>
        </p:spPr>
        <p:txBody>
          <a:bodyPr spcFirstLastPara="1" wrap="square" lIns="0" tIns="11425" rIns="0" bIns="0" anchor="t" anchorCtr="0">
            <a:spAutoFit/>
          </a:bodyPr>
          <a:lstStyle/>
          <a:p>
            <a:pPr marL="12700" marR="0" lvl="0" indent="0" algn="ctr" defTabSz="914400" rtl="0" eaLnBrk="1" fontAlgn="auto" latinLnBrk="0" hangingPunct="1">
              <a:lnSpc>
                <a:spcPct val="100000"/>
              </a:lnSpc>
              <a:spcBef>
                <a:spcPts val="0"/>
              </a:spcBef>
              <a:spcAft>
                <a:spcPts val="0"/>
              </a:spcAft>
              <a:buClr>
                <a:srgbClr val="000000"/>
              </a:buClr>
              <a:buSzPts val="1400"/>
              <a:buFont typeface="Calibri"/>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rPr>
              <a:t>コーディングと評点</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a:sym typeface="Calibri"/>
            </a:endParaRPr>
          </a:p>
        </p:txBody>
      </p:sp>
      <p:sp>
        <p:nvSpPr>
          <p:cNvPr id="410" name="Google Shape;410;p37"/>
          <p:cNvSpPr txBox="1"/>
          <p:nvPr/>
        </p:nvSpPr>
        <p:spPr>
          <a:xfrm>
            <a:off x="445907" y="445655"/>
            <a:ext cx="4304997" cy="612070"/>
          </a:xfrm>
          <a:prstGeom prst="rect">
            <a:avLst/>
          </a:prstGeom>
          <a:solidFill>
            <a:srgbClr val="D9F0F6"/>
          </a:solidFill>
          <a:ln>
            <a:noFill/>
          </a:ln>
        </p:spPr>
        <p:txBody>
          <a:bodyPr spcFirstLastPara="1" wrap="square" lIns="0" tIns="26650" rIns="0" bIns="0" anchor="t" anchorCtr="0">
            <a:spAutoFit/>
          </a:bodyPr>
          <a:lstStyle/>
          <a:p>
            <a:pPr marL="35560" marR="773430" lvl="0" indent="0" algn="l" defTabSz="914400" rtl="0" eaLnBrk="1" fontAlgn="auto" latinLnBrk="0" hangingPunct="1">
              <a:lnSpc>
                <a:spcPct val="101099"/>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Arial"/>
                <a:ea typeface="Arial"/>
                <a:cs typeface="Arial"/>
                <a:sym typeface="Arial"/>
              </a:rPr>
              <a:t>Part h.</a:t>
            </a:r>
            <a:r>
              <a:rPr kumimoji="0" lang="ja-JP" altLang="en-US" sz="1800" b="1" i="0" u="none" strike="noStrike" kern="0" cap="none" spc="0" normalizeH="0" baseline="0" noProof="0" dirty="0">
                <a:ln>
                  <a:noFill/>
                </a:ln>
                <a:solidFill>
                  <a:srgbClr val="1A606E"/>
                </a:solidFill>
                <a:effectLst/>
                <a:uLnTx/>
                <a:uFillTx/>
                <a:latin typeface="Arial"/>
                <a:cs typeface="Arial"/>
                <a:sym typeface="Arial"/>
              </a:rPr>
              <a:t>教室での対話の</a:t>
            </a:r>
            <a:r>
              <a:rPr kumimoji="0" lang="ja-JP" altLang="en-US" sz="1800" b="1" i="0" u="none" strike="noStrike" kern="0" cap="none" spc="0" normalizeH="0" baseline="0" noProof="0" dirty="0">
                <a:ln>
                  <a:noFill/>
                </a:ln>
                <a:solidFill>
                  <a:srgbClr val="1A606E"/>
                </a:solidFill>
                <a:effectLst/>
                <a:uLnTx/>
                <a:uFillTx/>
                <a:latin typeface="Arial"/>
                <a:ea typeface="Arial"/>
                <a:cs typeface="Arial"/>
                <a:sym typeface="Arial"/>
              </a:rPr>
              <a:t>分析：</a:t>
            </a:r>
            <a:endParaRPr kumimoji="0" sz="1800" b="1" i="0" u="none" strike="noStrike" kern="0" cap="none" spc="0" normalizeH="0" baseline="0" noProof="0" dirty="0">
              <a:ln>
                <a:noFill/>
              </a:ln>
              <a:solidFill>
                <a:srgbClr val="1A606E"/>
              </a:solidFill>
              <a:effectLst/>
              <a:uLnTx/>
              <a:uFillTx/>
              <a:latin typeface="Arial"/>
              <a:ea typeface="Arial"/>
              <a:cs typeface="Arial"/>
              <a:sym typeface="Arial"/>
            </a:endParaRPr>
          </a:p>
          <a:p>
            <a:pPr marL="35560" marR="773430" lvl="0" indent="0" algn="l" defTabSz="914400" rtl="0" eaLnBrk="1" fontAlgn="auto" latinLnBrk="0" hangingPunct="1">
              <a:lnSpc>
                <a:spcPct val="101099"/>
              </a:lnSpc>
              <a:spcBef>
                <a:spcPts val="210"/>
              </a:spcBef>
              <a:spcAft>
                <a:spcPts val="0"/>
              </a:spcAft>
              <a:buClr>
                <a:srgbClr val="1A606E"/>
              </a:buClr>
              <a:buSzPts val="1800"/>
              <a:buFont typeface="Arial"/>
              <a:buNone/>
              <a:tabLst/>
              <a:defRPr/>
            </a:pPr>
            <a:r>
              <a:rPr kumimoji="0" lang="ja-JP" altLang="en-US" sz="1800" b="1" i="0" u="none" strike="noStrike" kern="0" cap="none" spc="0" normalizeH="0" baseline="0" noProof="0" dirty="0">
                <a:ln>
                  <a:noFill/>
                </a:ln>
                <a:solidFill>
                  <a:srgbClr val="1A606E"/>
                </a:solidFill>
                <a:effectLst/>
                <a:uLnTx/>
                <a:uFillTx/>
                <a:latin typeface="Arial"/>
                <a:ea typeface="Arial"/>
                <a:cs typeface="Arial"/>
                <a:sym typeface="Arial"/>
              </a:rPr>
              <a:t>体系的な授業観察とコーディング </a:t>
            </a:r>
            <a:endParaRPr kumimoji="0"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11" name="Google Shape;411;p37"/>
          <p:cNvSpPr txBox="1"/>
          <p:nvPr/>
        </p:nvSpPr>
        <p:spPr>
          <a:xfrm>
            <a:off x="475475" y="1776730"/>
            <a:ext cx="4660265" cy="2277221"/>
          </a:xfrm>
          <a:prstGeom prst="rect">
            <a:avLst/>
          </a:prstGeom>
          <a:noFill/>
          <a:ln w="63500" cap="flat" cmpd="sng">
            <a:solidFill>
              <a:srgbClr val="2791A6"/>
            </a:solidFill>
            <a:prstDash val="solid"/>
            <a:round/>
            <a:headEnd type="none" w="sm" len="sm"/>
            <a:tailEnd type="none" w="sm" len="sm"/>
          </a:ln>
        </p:spPr>
        <p:txBody>
          <a:bodyPr spcFirstLastPara="1" wrap="square" lIns="0" tIns="81275" rIns="0" bIns="0" anchor="t" anchorCtr="0">
            <a:spAutoFit/>
          </a:bodyPr>
          <a:lstStyle/>
          <a:p>
            <a:pPr marL="121920" marR="117475" lvl="0" indent="0" algn="just"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探究を計画するときは、リサーチクエスチョンに答えるために、実際にどのように探究を行うかを考える必要があります。いつ、どのように観察を行いたいのか、変化を見るために時間をかけて観察を繰り返すことは可能なのか、などを考えてみましょう。このセクションでは、教室での対話のコーディングの概要を説明します。セクション</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では、役立つ情報と、コーディングのためのテンプレートが用意されています。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920" marR="119379" lvl="0" indent="0" algn="just" defTabSz="914400" rtl="0" eaLnBrk="1" fontAlgn="auto" latinLnBrk="0" hangingPunct="1">
              <a:lnSpc>
                <a:spcPct val="121100"/>
              </a:lnSpc>
              <a:spcBef>
                <a:spcPts val="58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4008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4008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1" i="0" u="sng" strike="noStrike" kern="0" cap="none" spc="0" normalizeH="0" baseline="0" noProof="0" dirty="0">
              <a:ln>
                <a:noFill/>
              </a:ln>
              <a:solidFill>
                <a:srgbClr val="0000FF"/>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4008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413" name="Google Shape;413;p37"/>
          <p:cNvSpPr/>
          <p:nvPr/>
        </p:nvSpPr>
        <p:spPr>
          <a:xfrm>
            <a:off x="5510529" y="1783804"/>
            <a:ext cx="4721225" cy="5415915"/>
          </a:xfrm>
          <a:custGeom>
            <a:avLst/>
            <a:gdLst/>
            <a:ahLst/>
            <a:cxnLst/>
            <a:rect l="l" t="t" r="r" b="b"/>
            <a:pathLst>
              <a:path w="4721225" h="5415915" extrusionOk="0">
                <a:moveTo>
                  <a:pt x="0" y="5415915"/>
                </a:moveTo>
                <a:lnTo>
                  <a:pt x="4720844" y="5415915"/>
                </a:lnTo>
                <a:lnTo>
                  <a:pt x="4720844" y="0"/>
                </a:lnTo>
                <a:lnTo>
                  <a:pt x="0" y="0"/>
                </a:lnTo>
                <a:lnTo>
                  <a:pt x="0" y="5415915"/>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414" name="Google Shape;414;p37"/>
          <p:cNvSpPr txBox="1"/>
          <p:nvPr/>
        </p:nvSpPr>
        <p:spPr>
          <a:xfrm>
            <a:off x="5621782" y="1889886"/>
            <a:ext cx="4373118" cy="4573047"/>
          </a:xfrm>
          <a:prstGeom prst="rect">
            <a:avLst/>
          </a:prstGeom>
          <a:noFill/>
          <a:ln>
            <a:noFill/>
          </a:ln>
        </p:spPr>
        <p:txBody>
          <a:bodyPr spcFirstLastPara="1" wrap="square" lIns="0" tIns="12700"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コーディングとは何ですか？</a:t>
            </a:r>
            <a:endParaRPr kumimoji="0"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コーディングとは、教室での対話をひとつのかたまり（チャンク）に分解し、それぞれのチャンクを体系的にカテゴリに分類することです。これらは、「ターン」（人物</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人物</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B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など）ごとに分類します。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なぜコーディングが重要なのですか？</a:t>
            </a:r>
            <a:endParaRPr kumimoji="0"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騒がしい教室では、対話を見逃してしまったり、対話が行われていないかもしれないのに、行われていると思い込んでしまったりすることがあります。コーディングは、特定のタイプの対話に焦点を当て、それを記録する方法です。これにより、対話を振り返り、パターンを見つけたり、どこで生徒に問いかける機会を逃したのかを特定できます。また、時間の経過による変化にも気づくことができ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どのようにコーディングするのですか？</a:t>
            </a:r>
            <a:endParaRPr kumimoji="0"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は、コーディングをサポートするためのいくつかのリソースを提供しています。この詳細は、次のページで説明しています。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Calibri"/>
              <a:buNone/>
              <a:tabLst/>
              <a:defRPr/>
            </a:pP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評点とは何ですか？</a:t>
            </a:r>
            <a:endParaRPr kumimoji="0"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10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対話をコーディングすることに加えて、子供の参加度を評価することもできます。例えば、多く参加した子供を「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」、あまり参加しなかった子供を「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」、ほとんど参加しなかった子供を「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3</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」と評点することができます。また、教育対話を評価するのに役立つ資料もあります（グループ学習についてはテンプレート</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2C</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2D</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、学級全体の活動についてはテンプレート</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2E</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2F</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を参照してください）。</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pic>
        <p:nvPicPr>
          <p:cNvPr id="415" name="Google Shape;415;p37"/>
          <p:cNvPicPr preferRelativeResize="0"/>
          <p:nvPr/>
        </p:nvPicPr>
        <p:blipFill rotWithShape="1">
          <a:blip r:embed="rId3">
            <a:alphaModFix/>
          </a:blip>
          <a:srcRect/>
          <a:stretch/>
        </p:blipFill>
        <p:spPr>
          <a:xfrm>
            <a:off x="7698061" y="442684"/>
            <a:ext cx="2533427" cy="962429"/>
          </a:xfrm>
          <a:prstGeom prst="rect">
            <a:avLst/>
          </a:prstGeom>
          <a:noFill/>
          <a:ln>
            <a:noFill/>
          </a:ln>
        </p:spPr>
      </p:pic>
      <p:sp>
        <p:nvSpPr>
          <p:cNvPr id="416" name="Google Shape;416;p37"/>
          <p:cNvSpPr txBox="1">
            <a:spLocks noGrp="1"/>
          </p:cNvSpPr>
          <p:nvPr>
            <p:ph type="sldNum" idx="12"/>
          </p:nvPr>
        </p:nvSpPr>
        <p:spPr>
          <a:xfrm>
            <a:off x="10130028" y="7254036"/>
            <a:ext cx="3220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27</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2" name="テキスト ボックス 1">
            <a:extLst>
              <a:ext uri="{FF2B5EF4-FFF2-40B4-BE49-F238E27FC236}">
                <a16:creationId xmlns:a16="http://schemas.microsoft.com/office/drawing/2014/main" id="{D29E4765-0FC6-3BA0-AA76-F0CE16F970F9}"/>
              </a:ext>
            </a:extLst>
          </p:cNvPr>
          <p:cNvSpPr txBox="1"/>
          <p:nvPr/>
        </p:nvSpPr>
        <p:spPr>
          <a:xfrm>
            <a:off x="8515096" y="657225"/>
            <a:ext cx="1479804" cy="523220"/>
          </a:xfrm>
          <a:prstGeom prst="rect">
            <a:avLst/>
          </a:prstGeom>
          <a:solidFill>
            <a:srgbClr val="FECF00"/>
          </a:solidFill>
        </p:spPr>
        <p:txBody>
          <a:bodyPr wrap="square" rtlCol="0">
            <a:spAutoFit/>
          </a:bodyPr>
          <a:lstStyle/>
          <a:p>
            <a:r>
              <a:rPr kumimoji="1" lang="ja-JP" altLang="en-US" sz="1400" dirty="0">
                <a:latin typeface="UD デジタル 教科書体 NK-R" panose="02020400000000000000" pitchFamily="18" charset="-128"/>
                <a:ea typeface="UD デジタル 教科書体 NK-R" panose="02020400000000000000" pitchFamily="18" charset="-128"/>
              </a:rPr>
              <a:t>探究計画と方法</a:t>
            </a:r>
            <a:endParaRPr kumimoji="1" lang="en-US" altLang="ja-JP" sz="1400" dirty="0">
              <a:latin typeface="UD デジタル 教科書体 NK-R" panose="02020400000000000000" pitchFamily="18" charset="-128"/>
              <a:ea typeface="UD デジタル 教科書体 NK-R" panose="02020400000000000000" pitchFamily="18" charset="-128"/>
            </a:endParaRPr>
          </a:p>
          <a:p>
            <a:endParaRPr kumimoji="1" lang="ja-JP" altLang="en-US" sz="1400" dirty="0">
              <a:latin typeface="UD デジタル 教科書体 NK-R" panose="02020400000000000000" pitchFamily="18" charset="-128"/>
              <a:ea typeface="UD デジタル 教科書体 NK-R" panose="02020400000000000000" pitchFamily="18" charset="-12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Shape 420"/>
        <p:cNvGrpSpPr/>
        <p:nvPr/>
      </p:nvGrpSpPr>
      <p:grpSpPr>
        <a:xfrm>
          <a:off x="0" y="0"/>
          <a:ext cx="0" cy="0"/>
          <a:chOff x="0" y="0"/>
          <a:chExt cx="0" cy="0"/>
        </a:xfrm>
      </p:grpSpPr>
      <p:sp>
        <p:nvSpPr>
          <p:cNvPr id="421" name="Google Shape;421;p38"/>
          <p:cNvSpPr txBox="1"/>
          <p:nvPr/>
        </p:nvSpPr>
        <p:spPr>
          <a:xfrm>
            <a:off x="3972305" y="572770"/>
            <a:ext cx="3134173" cy="226980"/>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コーディングについて：探究計画</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422" name="Google Shape;422;p38"/>
          <p:cNvSpPr txBox="1"/>
          <p:nvPr/>
        </p:nvSpPr>
        <p:spPr>
          <a:xfrm>
            <a:off x="3163391" y="1495425"/>
            <a:ext cx="4752000" cy="3405784"/>
          </a:xfrm>
          <a:prstGeom prst="rect">
            <a:avLst/>
          </a:prstGeom>
          <a:solidFill>
            <a:srgbClr val="D9F0F6"/>
          </a:solidFill>
          <a:ln>
            <a:noFill/>
          </a:ln>
        </p:spPr>
        <p:txBody>
          <a:bodyPr spcFirstLastPara="1" wrap="square" lIns="0" tIns="45700" rIns="0" bIns="0" anchor="t" anchorCtr="0">
            <a:spAutoFit/>
          </a:bodyPr>
          <a:lstStyle/>
          <a:p>
            <a:pPr marL="92710" marR="288290" lvl="0" indent="0" algn="l"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振り返りのポイント：</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コーディングに慣れていない場合、コーディングは難しいように思われるかもしれません。 ここでは、探究計画でコーディングするために役立つヒントを紹介します。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92710" marR="288290" lvl="0" indent="0" algn="l" defTabSz="914400" rtl="0" eaLnBrk="1" fontAlgn="auto" latinLnBrk="0" hangingPunct="1">
              <a:lnSpc>
                <a:spcPct val="121700"/>
              </a:lnSpc>
              <a:spcBef>
                <a:spcPts val="36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lang="ja-JP" altLang="en-US" sz="1200" kern="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１回の探究で</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つか２つの対話コードに注目するように決めると、教室内で注目することがらが多くなりすぎない。</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92710" marR="288290" lvl="0" indent="0" algn="l" defTabSz="914400" rtl="0" eaLnBrk="1" fontAlgn="auto" latinLnBrk="0" hangingPunct="1">
              <a:lnSpc>
                <a:spcPct val="121700"/>
              </a:lnSpc>
              <a:spcBef>
                <a:spcPts val="36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セクション</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のテンプレートをご覧ください。テンプレートを使用して教室談話をどのように記録するか、考えてみましょう。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92710" marR="288290" lvl="0" indent="0" algn="l" defTabSz="914400" rtl="0" eaLnBrk="1" fontAlgn="auto" latinLnBrk="0" hangingPunct="1">
              <a:lnSpc>
                <a:spcPct val="121700"/>
              </a:lnSpc>
              <a:spcBef>
                <a:spcPts val="36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を録音する方法と、そのために必要なことを検討します。録音機器を準備する必要がありますか？あなたが授業観察しながら直接コーディングしている間（ライブコーディング）、他の人の協力が得られますか？</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92710" marR="288290" lvl="0" indent="0" algn="l" defTabSz="914400" rtl="0" eaLnBrk="1" fontAlgn="auto" latinLnBrk="0" hangingPunct="1">
              <a:lnSpc>
                <a:spcPct val="121700"/>
              </a:lnSpc>
              <a:spcBef>
                <a:spcPts val="36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セクション</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、を使用して、これらの質問に対するあなたの案を記入してください。 これらはあなたの探究計画を決定するのに役立つでしょう。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427" name="Google Shape;427;p38"/>
          <p:cNvSpPr txBox="1">
            <a:spLocks noGrp="1"/>
          </p:cNvSpPr>
          <p:nvPr>
            <p:ph type="sldNum" idx="12"/>
          </p:nvPr>
        </p:nvSpPr>
        <p:spPr>
          <a:xfrm>
            <a:off x="10130028" y="7254037"/>
            <a:ext cx="3220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28</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69900" y="1991094"/>
            <a:ext cx="1409065"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6" name="object 6"/>
          <p:cNvSpPr/>
          <p:nvPr/>
        </p:nvSpPr>
        <p:spPr>
          <a:xfrm>
            <a:off x="3063755" y="1763903"/>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8" name="object 8"/>
          <p:cNvSpPr/>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10" name="object 10"/>
          <p:cNvSpPr/>
          <p:nvPr/>
        </p:nvSpPr>
        <p:spPr>
          <a:xfrm>
            <a:off x="8386445" y="3342005"/>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4" name="object 14"/>
          <p:cNvSpPr/>
          <p:nvPr/>
        </p:nvSpPr>
        <p:spPr>
          <a:xfrm>
            <a:off x="2704744" y="2115693"/>
            <a:ext cx="1305064" cy="1305075"/>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5723166" y="2141760"/>
            <a:ext cx="831919" cy="485646"/>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5896305" y="2159070"/>
            <a:ext cx="1317560" cy="1317555"/>
          </a:xfrm>
          <a:prstGeom prst="rect">
            <a:avLst/>
          </a:prstGeom>
          <a:blipFill>
            <a:blip r:embed="rId4"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7807654" y="4234773"/>
            <a:ext cx="1680248" cy="1680252"/>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1231900" y="2748497"/>
            <a:ext cx="1340929" cy="1340932"/>
          </a:xfrm>
          <a:prstGeom prst="rect">
            <a:avLst/>
          </a:prstGeom>
          <a:blipFill>
            <a:blip r:embed="rId8"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28</a:t>
            </a:r>
          </a:p>
        </p:txBody>
      </p:sp>
      <p:graphicFrame>
        <p:nvGraphicFramePr>
          <p:cNvPr id="12" name="Table 11">
            <a:extLst>
              <a:ext uri="{FF2B5EF4-FFF2-40B4-BE49-F238E27FC236}">
                <a16:creationId xmlns:a16="http://schemas.microsoft.com/office/drawing/2014/main" id="{D9C4C354-8948-6745-A3E8-ED54E6F38D63}"/>
              </a:ext>
            </a:extLst>
          </p:cNvPr>
          <p:cNvGraphicFramePr>
            <a:graphicFrameLocks noGrp="1"/>
          </p:cNvGraphicFramePr>
          <p:nvPr>
            <p:extLst>
              <p:ext uri="{D42A27DB-BD31-4B8C-83A1-F6EECF244321}">
                <p14:modId xmlns:p14="http://schemas.microsoft.com/office/powerpoint/2010/main" val="2684679486"/>
              </p:ext>
            </p:extLst>
          </p:nvPr>
        </p:nvGraphicFramePr>
        <p:xfrm>
          <a:off x="2166225" y="3188492"/>
          <a:ext cx="6113638" cy="3116580"/>
        </p:xfrm>
        <a:graphic>
          <a:graphicData uri="http://schemas.openxmlformats.org/drawingml/2006/table">
            <a:tbl>
              <a:tblPr>
                <a:tableStyleId>{5C22544A-7EE6-4342-B048-85BDC9FD1C3A}</a:tableStyleId>
              </a:tblPr>
              <a:tblGrid>
                <a:gridCol w="509691">
                  <a:extLst>
                    <a:ext uri="{9D8B030D-6E8A-4147-A177-3AD203B41FA5}">
                      <a16:colId xmlns:a16="http://schemas.microsoft.com/office/drawing/2014/main" val="1482649599"/>
                    </a:ext>
                  </a:extLst>
                </a:gridCol>
                <a:gridCol w="738058">
                  <a:extLst>
                    <a:ext uri="{9D8B030D-6E8A-4147-A177-3AD203B41FA5}">
                      <a16:colId xmlns:a16="http://schemas.microsoft.com/office/drawing/2014/main" val="694061657"/>
                    </a:ext>
                  </a:extLst>
                </a:gridCol>
                <a:gridCol w="3984853">
                  <a:extLst>
                    <a:ext uri="{9D8B030D-6E8A-4147-A177-3AD203B41FA5}">
                      <a16:colId xmlns:a16="http://schemas.microsoft.com/office/drawing/2014/main" val="405919605"/>
                    </a:ext>
                  </a:extLst>
                </a:gridCol>
                <a:gridCol w="881036">
                  <a:extLst>
                    <a:ext uri="{9D8B030D-6E8A-4147-A177-3AD203B41FA5}">
                      <a16:colId xmlns:a16="http://schemas.microsoft.com/office/drawing/2014/main" val="3795263785"/>
                    </a:ext>
                  </a:extLst>
                </a:gridCol>
              </a:tblGrid>
              <a:tr h="0">
                <a:tc>
                  <a:txBody>
                    <a:bodyPr/>
                    <a:lstStyle/>
                    <a:p>
                      <a:r>
                        <a:rPr lang="en-GB" sz="1200" dirty="0">
                          <a:effectLst/>
                          <a:latin typeface="UD デジタル 教科書体 NK-R" panose="02020400000000000000" pitchFamily="18" charset="-128"/>
                          <a:ea typeface="UD デジタル 教科書体 NK-R" panose="02020400000000000000" pitchFamily="18" charset="-128"/>
                        </a:rPr>
                        <a:t>223</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マシュー</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もし見てみたら、</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300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グラムはアリアが言ったように</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500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にずっと近いでしょう。</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キログラムよりもね。だから、うーん、もう少し先の方にあると思います。</a:t>
                      </a:r>
                    </a:p>
                  </a:txBody>
                  <a:tcPr marL="6350" marR="6350" marT="6350" marB="0" anchor="ctr">
                    <a:solidFill>
                      <a:schemeClr val="accent6">
                        <a:lumMod val="20000"/>
                        <a:lumOff val="80000"/>
                      </a:schemeClr>
                    </a:solidFill>
                  </a:tcPr>
                </a:tc>
                <a:tc>
                  <a:txBody>
                    <a:bodyPr/>
                    <a:lstStyle/>
                    <a:p>
                      <a:r>
                        <a:rPr lang="en-GB" sz="1100">
                          <a:effectLst/>
                          <a:latin typeface="UD デジタル 教科書体 NK-R" panose="02020400000000000000" pitchFamily="18" charset="-128"/>
                          <a:ea typeface="UD デジタル 教科書体 NK-R" panose="02020400000000000000" pitchFamily="18" charset="-128"/>
                        </a:rPr>
                        <a:t>RE, Q</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713659397"/>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224</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教師</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つまり、今の位置に反対しているということですね。</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500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の方に近づけたいのですか？</a:t>
                      </a:r>
                    </a:p>
                  </a:txBody>
                  <a:tcPr marL="6350" marR="6350" marT="6350" marB="0" anchor="ctr">
                    <a:solidFill>
                      <a:schemeClr val="accent6">
                        <a:lumMod val="20000"/>
                        <a:lumOff val="80000"/>
                      </a:schemeClr>
                    </a:solidFill>
                  </a:tcPr>
                </a:tc>
                <a:tc>
                  <a:txBody>
                    <a:bodyPr/>
                    <a:lstStyle/>
                    <a:p>
                      <a:r>
                        <a:rPr lang="en-GB" sz="1100">
                          <a:effectLst/>
                          <a:latin typeface="UD デジタル 教科書体 NK-R" panose="02020400000000000000" pitchFamily="18" charset="-128"/>
                          <a:ea typeface="UD デジタル 教科書体 NK-R" panose="02020400000000000000" pitchFamily="18" charset="-128"/>
                        </a:rPr>
                        <a:t>IB</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2248371541"/>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225</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アリア</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マシューに賛成です。</a:t>
                      </a:r>
                    </a:p>
                  </a:txBody>
                  <a:tcPr marL="6350" marR="6350" marT="6350" marB="0" anchor="ctr">
                    <a:solidFill>
                      <a:schemeClr val="accent6">
                        <a:lumMod val="20000"/>
                        <a:lumOff val="80000"/>
                      </a:schemeClr>
                    </a:solidFill>
                  </a:tcPr>
                </a:tc>
                <a:tc>
                  <a:txBody>
                    <a:bodyPr/>
                    <a:lstStyle/>
                    <a:p>
                      <a:r>
                        <a:rPr lang="en-GB" sz="1200">
                          <a:effectLst/>
                          <a:latin typeface="UD デジタル 教科書体 NK-R" panose="02020400000000000000" pitchFamily="18" charset="-128"/>
                          <a:ea typeface="UD デジタル 教科書体 NK-R" panose="02020400000000000000" pitchFamily="18" charset="-128"/>
                        </a:rPr>
                        <a:t> </a:t>
                      </a:r>
                    </a:p>
                  </a:txBody>
                  <a:tcPr marL="68580" marR="68580" marT="0" marB="0">
                    <a:solidFill>
                      <a:schemeClr val="accent6">
                        <a:lumMod val="20000"/>
                        <a:lumOff val="80000"/>
                      </a:schemeClr>
                    </a:solidFill>
                  </a:tcPr>
                </a:tc>
                <a:extLst>
                  <a:ext uri="{0D108BD9-81ED-4DB2-BD59-A6C34878D82A}">
                    <a16:rowId xmlns:a16="http://schemas.microsoft.com/office/drawing/2014/main" val="3975222490"/>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226</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教師</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マシューに賛成なのですね。では、動かしてみてください。</a:t>
                      </a:r>
                    </a:p>
                  </a:txBody>
                  <a:tcPr marL="6350" marR="6350" marT="6350" marB="0" anchor="ctr">
                    <a:solidFill>
                      <a:schemeClr val="accent6">
                        <a:lumMod val="20000"/>
                        <a:lumOff val="80000"/>
                      </a:schemeClr>
                    </a:solidFill>
                  </a:tcPr>
                </a:tc>
                <a:tc>
                  <a:txBody>
                    <a:bodyPr/>
                    <a:lstStyle/>
                    <a:p>
                      <a:r>
                        <a:rPr lang="en-GB" sz="1100">
                          <a:effectLst/>
                          <a:latin typeface="UD デジタル 教科書体 NK-R" panose="02020400000000000000" pitchFamily="18" charset="-128"/>
                          <a:ea typeface="UD デジタル 教科書体 NK-R" panose="02020400000000000000" pitchFamily="18" charset="-128"/>
                        </a:rPr>
                        <a:t>IRE</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545044714"/>
                  </a:ext>
                </a:extLst>
              </a:tr>
              <a:tr h="105253">
                <a:tc gridSpan="3">
                  <a:txBody>
                    <a:bodyPr/>
                    <a:lstStyle/>
                    <a:p>
                      <a:pPr algn="l" fontAlgn="ctr">
                        <a:buNone/>
                      </a:pP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数回のやり取りの後、生徒の一人が</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0.9kg</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を数直線に置きました。別の生徒が先ほどの答えに迷いを感じ、次のように位置づけを問い直しました。</a:t>
                      </a:r>
                    </a:p>
                  </a:txBody>
                  <a:tcPr marL="6350" marR="6350" marT="6350" marB="0" anchor="ctr">
                    <a:solidFill>
                      <a:schemeClr val="accent6">
                        <a:lumMod val="20000"/>
                        <a:lumOff val="80000"/>
                      </a:schemeClr>
                    </a:solidFill>
                  </a:tcPr>
                </a:tc>
                <a:tc hMerge="1">
                  <a:txBody>
                    <a:bodyPr/>
                    <a:lstStyle/>
                    <a:p>
                      <a:endParaRPr/>
                    </a:p>
                  </a:txBody>
                  <a:tcPr marL="6350" marR="6350" marT="6350" marB="0" anchor="ctr"/>
                </a:tc>
                <a:tc hMerge="1">
                  <a:txBody>
                    <a:bodyPr/>
                    <a:lstStyle/>
                    <a:p>
                      <a:endParaRPr dirty="0"/>
                    </a:p>
                  </a:txBody>
                  <a:tcPr marL="6350" marR="6350" marT="6350" marB="0" anchor="ctr"/>
                </a:tc>
                <a:tc>
                  <a:txBody>
                    <a:bodyPr/>
                    <a:lstStyle/>
                    <a:p>
                      <a:r>
                        <a:rPr lang="en-GB" sz="1200">
                          <a:effectLst/>
                          <a:latin typeface="UD デジタル 教科書体 NK-R" panose="02020400000000000000" pitchFamily="18" charset="-128"/>
                          <a:ea typeface="UD デジタル 教科書体 NK-R" panose="02020400000000000000" pitchFamily="18" charset="-128"/>
                        </a:rPr>
                        <a:t> </a:t>
                      </a:r>
                    </a:p>
                  </a:txBody>
                  <a:tcPr marL="68580" marR="68580" marT="0" marB="0">
                    <a:solidFill>
                      <a:schemeClr val="accent6">
                        <a:lumMod val="20000"/>
                        <a:lumOff val="80000"/>
                      </a:schemeClr>
                    </a:solidFill>
                  </a:tcPr>
                </a:tc>
                <a:extLst>
                  <a:ext uri="{0D108BD9-81ED-4DB2-BD59-A6C34878D82A}">
                    <a16:rowId xmlns:a16="http://schemas.microsoft.com/office/drawing/2014/main" val="1496804296"/>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268</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ディリス</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たぶん、こうなると思います。</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は</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0.9</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より大きいのかな？それとも</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0.9</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より前にくるの？</a:t>
                      </a:r>
                    </a:p>
                  </a:txBody>
                  <a:tcPr marL="6350" marR="6350" marT="6350" marB="0" anchor="ctr">
                    <a:solidFill>
                      <a:schemeClr val="accent6">
                        <a:lumMod val="20000"/>
                        <a:lumOff val="80000"/>
                      </a:schemeClr>
                    </a:solidFill>
                  </a:tcPr>
                </a:tc>
                <a:tc>
                  <a:txBody>
                    <a:bodyPr/>
                    <a:lstStyle/>
                    <a:p>
                      <a:r>
                        <a:rPr lang="en-GB" sz="1050">
                          <a:effectLst/>
                          <a:latin typeface="UD デジタル 教科書体 NK-R" panose="02020400000000000000" pitchFamily="18" charset="-128"/>
                          <a:ea typeface="UD デジタル 教科書体 NK-R" panose="02020400000000000000" pitchFamily="18" charset="-128"/>
                        </a:rPr>
                        <a:t> R</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3299290925"/>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269</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教師</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いい質問ですね、ディリス。今朝は良い質問が多いですね。どう思いますか？どちらが大きいでしょう、</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と</a:t>
                      </a: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0.9</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？（数人が手を挙げる）コーディ、どうですか？</a:t>
                      </a:r>
                    </a:p>
                  </a:txBody>
                  <a:tcPr marL="6350" marR="6350" marT="6350" marB="0" anchor="ctr">
                    <a:solidFill>
                      <a:schemeClr val="accent6">
                        <a:lumMod val="20000"/>
                        <a:lumOff val="80000"/>
                      </a:schemeClr>
                    </a:solidFill>
                  </a:tcPr>
                </a:tc>
                <a:tc>
                  <a:txBody>
                    <a:bodyPr/>
                    <a:lstStyle/>
                    <a:p>
                      <a:r>
                        <a:rPr lang="en-GB" sz="1050">
                          <a:effectLst/>
                          <a:latin typeface="UD デジタル 教科書体 NK-R" panose="02020400000000000000" pitchFamily="18" charset="-128"/>
                          <a:ea typeface="UD デジタル 教科書体 NK-R" panose="02020400000000000000" pitchFamily="18" charset="-128"/>
                        </a:rPr>
                        <a:t> IB</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4104064673"/>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270</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コーディ</a:t>
                      </a:r>
                    </a:p>
                  </a:txBody>
                  <a:tcPr marL="6350" marR="6350" marT="6350" marB="0" anchor="ctr">
                    <a:solidFill>
                      <a:schemeClr val="accent6">
                        <a:lumMod val="20000"/>
                        <a:lumOff val="80000"/>
                      </a:schemeClr>
                    </a:solidFill>
                  </a:tcPr>
                </a:tc>
                <a:tc>
                  <a:txBody>
                    <a:bodyPr/>
                    <a:lstStyle/>
                    <a:p>
                      <a:pPr algn="l" fontAlgn="ctr">
                        <a:buNone/>
                      </a:pPr>
                      <a:r>
                        <a:rPr lang="en-US" altLang="ja-JP"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0.9</a:t>
                      </a: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です。</a:t>
                      </a:r>
                    </a:p>
                  </a:txBody>
                  <a:tcPr marL="6350" marR="6350" marT="6350" marB="0" anchor="ctr">
                    <a:solidFill>
                      <a:schemeClr val="accent6">
                        <a:lumMod val="20000"/>
                        <a:lumOff val="80000"/>
                      </a:schemeClr>
                    </a:solidFill>
                  </a:tcPr>
                </a:tc>
                <a:tc>
                  <a:txBody>
                    <a:bodyPr/>
                    <a:lstStyle/>
                    <a:p>
                      <a:r>
                        <a:rPr lang="en-GB" sz="1200">
                          <a:effectLst/>
                          <a:latin typeface="UD デジタル 教科書体 NK-R" panose="02020400000000000000" pitchFamily="18" charset="-128"/>
                          <a:ea typeface="UD デジタル 教科書体 NK-R" panose="02020400000000000000" pitchFamily="18" charset="-128"/>
                        </a:rPr>
                        <a:t> </a:t>
                      </a:r>
                    </a:p>
                  </a:txBody>
                  <a:tcPr marL="68580" marR="68580" marT="0" marB="0">
                    <a:solidFill>
                      <a:schemeClr val="accent6">
                        <a:lumMod val="20000"/>
                        <a:lumOff val="80000"/>
                      </a:schemeClr>
                    </a:solidFill>
                  </a:tcPr>
                </a:tc>
                <a:extLst>
                  <a:ext uri="{0D108BD9-81ED-4DB2-BD59-A6C34878D82A}">
                    <a16:rowId xmlns:a16="http://schemas.microsoft.com/office/drawing/2014/main" val="2020529425"/>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271</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教師</a:t>
                      </a:r>
                    </a:p>
                  </a:txBody>
                  <a:tcPr marL="6350" marR="6350" marT="6350" marB="0" anchor="ctr">
                    <a:solidFill>
                      <a:schemeClr val="accent6">
                        <a:lumMod val="20000"/>
                        <a:lumOff val="80000"/>
                      </a:schemeClr>
                    </a:solidFill>
                  </a:tcPr>
                </a:tc>
                <a:tc>
                  <a:txBody>
                    <a:bodyPr/>
                    <a:lstStyle/>
                    <a:p>
                      <a:pPr algn="l" fontAlgn="ctr">
                        <a:buNone/>
                      </a:pPr>
                      <a:r>
                        <a:rPr lang="ja-JP" altLang="en-US" sz="11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なぜですか？</a:t>
                      </a:r>
                    </a:p>
                  </a:txBody>
                  <a:tcPr marL="6350" marR="6350" marT="6350" marB="0" anchor="ctr">
                    <a:solidFill>
                      <a:schemeClr val="accent6">
                        <a:lumMod val="20000"/>
                        <a:lumOff val="80000"/>
                      </a:schemeClr>
                    </a:solidFill>
                  </a:tcPr>
                </a:tc>
                <a:tc>
                  <a:txBody>
                    <a:bodyPr/>
                    <a:lstStyle/>
                    <a:p>
                      <a:r>
                        <a:rPr lang="en-GB" sz="1050">
                          <a:effectLst/>
                          <a:latin typeface="UD デジタル 教科書体 NK-R" panose="02020400000000000000" pitchFamily="18" charset="-128"/>
                          <a:ea typeface="UD デジタル 教科書体 NK-R" panose="02020400000000000000" pitchFamily="18" charset="-128"/>
                        </a:rPr>
                        <a:t> IRE</a:t>
                      </a:r>
                      <a:endParaRPr lang="en-GB" sz="120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130648860"/>
                  </a:ext>
                </a:extLst>
              </a:tr>
              <a:tr h="0">
                <a:tc>
                  <a:txBody>
                    <a:bodyPr/>
                    <a:lstStyle/>
                    <a:p>
                      <a:r>
                        <a:rPr lang="en-GB" sz="1200">
                          <a:effectLst/>
                          <a:latin typeface="UD デジタル 教科書体 NK-R" panose="02020400000000000000" pitchFamily="18" charset="-128"/>
                          <a:ea typeface="UD デジタル 教科書体 NK-R" panose="02020400000000000000" pitchFamily="18" charset="-128"/>
                        </a:rPr>
                        <a:t>272</a:t>
                      </a:r>
                    </a:p>
                  </a:txBody>
                  <a:tcPr marL="68580" marR="68580" marT="0" marB="0">
                    <a:solidFill>
                      <a:schemeClr val="accent6">
                        <a:lumMod val="20000"/>
                        <a:lumOff val="80000"/>
                      </a:schemeClr>
                    </a:solidFill>
                  </a:tcPr>
                </a:tc>
                <a:tc>
                  <a:txBody>
                    <a:bodyPr/>
                    <a:lstStyle/>
                    <a:p>
                      <a:pPr algn="l" fontAlgn="ctr">
                        <a:buNone/>
                      </a:pP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コーディ</a:t>
                      </a:r>
                    </a:p>
                  </a:txBody>
                  <a:tcPr marL="6350" marR="6350" marT="6350" marB="0" anchor="ctr">
                    <a:solidFill>
                      <a:schemeClr val="accent6">
                        <a:lumMod val="20000"/>
                        <a:lumOff val="80000"/>
                      </a:schemeClr>
                    </a:solidFill>
                  </a:tcPr>
                </a:tc>
                <a:tc>
                  <a:txBody>
                    <a:bodyPr/>
                    <a:lstStyle/>
                    <a:p>
                      <a:pPr algn="l" fontAlgn="ctr">
                        <a:buNone/>
                      </a:pP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も</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グラムですが、</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0.9</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キログラムは</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90</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グラム、</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900</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グラムで、</a:t>
                      </a:r>
                      <a:r>
                        <a:rPr lang="en-US" altLang="ja-JP"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0</a:t>
                      </a:r>
                      <a:r>
                        <a:rPr lang="ja-JP" altLang="en-US" sz="11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グラムより大きいからです。</a:t>
                      </a:r>
                    </a:p>
                  </a:txBody>
                  <a:tcPr marL="6350" marR="6350" marT="6350" marB="0" anchor="ctr">
                    <a:solidFill>
                      <a:schemeClr val="accent6">
                        <a:lumMod val="20000"/>
                        <a:lumOff val="80000"/>
                      </a:schemeClr>
                    </a:solidFill>
                  </a:tcPr>
                </a:tc>
                <a:tc>
                  <a:txBody>
                    <a:bodyPr/>
                    <a:lstStyle/>
                    <a:p>
                      <a:r>
                        <a:rPr lang="en-GB" sz="1050" dirty="0">
                          <a:effectLst/>
                          <a:latin typeface="UD デジタル 教科書体 NK-R" panose="02020400000000000000" pitchFamily="18" charset="-128"/>
                          <a:ea typeface="UD デジタル 教科書体 NK-R" panose="02020400000000000000" pitchFamily="18" charset="-128"/>
                        </a:rPr>
                        <a:t> R</a:t>
                      </a:r>
                      <a:endParaRPr lang="en-GB" sz="1200" dirty="0">
                        <a:effectLst/>
                        <a:latin typeface="UD デジタル 教科書体 NK-R" panose="02020400000000000000" pitchFamily="18" charset="-128"/>
                        <a:ea typeface="UD デジタル 教科書体 NK-R" panose="02020400000000000000" pitchFamily="18" charset="-128"/>
                      </a:endParaRPr>
                    </a:p>
                  </a:txBody>
                  <a:tcPr marL="68580" marR="68580"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
        <p:nvSpPr>
          <p:cNvPr id="2" name="Google Shape;435;p39">
            <a:extLst>
              <a:ext uri="{FF2B5EF4-FFF2-40B4-BE49-F238E27FC236}">
                <a16:creationId xmlns:a16="http://schemas.microsoft.com/office/drawing/2014/main" id="{DF83CE84-2C90-B2FD-A381-395BF5CFA0EA}"/>
              </a:ext>
            </a:extLst>
          </p:cNvPr>
          <p:cNvSpPr txBox="1"/>
          <p:nvPr/>
        </p:nvSpPr>
        <p:spPr>
          <a:xfrm>
            <a:off x="354152" y="360006"/>
            <a:ext cx="5027930" cy="974616"/>
          </a:xfrm>
          <a:prstGeom prst="rect">
            <a:avLst/>
          </a:prstGeom>
          <a:noFill/>
          <a:ln w="63500" cap="flat" cmpd="sng">
            <a:solidFill>
              <a:srgbClr val="2791A6"/>
            </a:solidFill>
            <a:prstDash val="solid"/>
            <a:round/>
            <a:headEnd type="none" w="sm" len="sm"/>
            <a:tailEnd type="none" w="sm" len="sm"/>
          </a:ln>
        </p:spPr>
        <p:txBody>
          <a:bodyPr spcFirstLastPara="1" wrap="square" lIns="0" tIns="80000" rIns="0" bIns="0" anchor="t" anchorCtr="0">
            <a:spAutoFit/>
          </a:bodyPr>
          <a:lstStyle/>
          <a:p>
            <a:pPr marL="121285" marR="122554" lvl="0" indent="0" algn="just"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ここでは、「ターン」によってコーディングされた対話のセクションの例を確認することができます。異なる人物が話すたびに、</a:t>
            </a:r>
            <a:r>
              <a:rPr kumimoji="0" lang="en-US" altLang="ja-JP"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対話コード分類表を見て、コードの</a:t>
            </a:r>
            <a:r>
              <a:rPr kumimoji="0" lang="en-US" altLang="ja-JP"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つ（または複数）が発言内容に適用できるかどうかを確認します。この例では、対話を録音し、その後、書き起こしをしています。</a:t>
            </a:r>
            <a:endParaRPr kumimoji="0" sz="120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6" name="Google Shape;436;p39">
            <a:extLst>
              <a:ext uri="{FF2B5EF4-FFF2-40B4-BE49-F238E27FC236}">
                <a16:creationId xmlns:a16="http://schemas.microsoft.com/office/drawing/2014/main" id="{A0C99C6D-433D-83B1-E94F-5C90F5544F27}"/>
              </a:ext>
            </a:extLst>
          </p:cNvPr>
          <p:cNvSpPr txBox="1"/>
          <p:nvPr/>
        </p:nvSpPr>
        <p:spPr>
          <a:xfrm>
            <a:off x="622300" y="2141760"/>
            <a:ext cx="1187450" cy="907290"/>
          </a:xfrm>
          <a:prstGeom prst="rect">
            <a:avLst/>
          </a:prstGeom>
          <a:noFill/>
          <a:ln>
            <a:noFill/>
          </a:ln>
        </p:spPr>
        <p:txBody>
          <a:bodyPr spcFirstLastPara="1" wrap="square" lIns="0" tIns="13325" rIns="0" bIns="0" anchor="t" anchorCtr="0">
            <a:spAutoFit/>
          </a:bodyPr>
          <a:lstStyle/>
          <a:p>
            <a:pPr marL="12700" marR="5080" lvl="0" indent="0" algn="l"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異なるターンにはそれぞれ異なる番号を振り、識別しやすくします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17" name="Google Shape;438;p39">
            <a:extLst>
              <a:ext uri="{FF2B5EF4-FFF2-40B4-BE49-F238E27FC236}">
                <a16:creationId xmlns:a16="http://schemas.microsoft.com/office/drawing/2014/main" id="{7FA32195-E3D1-7979-E9DA-7142AB95ABBC}"/>
              </a:ext>
            </a:extLst>
          </p:cNvPr>
          <p:cNvSpPr txBox="1"/>
          <p:nvPr/>
        </p:nvSpPr>
        <p:spPr>
          <a:xfrm>
            <a:off x="3262542" y="1881420"/>
            <a:ext cx="1235710" cy="463460"/>
          </a:xfrm>
          <a:prstGeom prst="rect">
            <a:avLst/>
          </a:prstGeom>
          <a:noFill/>
          <a:ln>
            <a:noFill/>
          </a:ln>
        </p:spPr>
        <p:txBody>
          <a:bodyPr spcFirstLastPara="1" wrap="square" lIns="0" tIns="12700" rIns="0" bIns="0" anchor="t" anchorCtr="0">
            <a:spAutoFit/>
          </a:bodyPr>
          <a:lstStyle/>
          <a:p>
            <a:pPr marL="12700" marR="5080" lvl="0" indent="0" algn="l" defTabSz="914400" rtl="0" eaLnBrk="1" fontAlgn="auto" latinLnBrk="0" hangingPunct="1">
              <a:lnSpc>
                <a:spcPct val="1219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話者ごとの名前を記録します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20" name="Google Shape;440;p39">
            <a:extLst>
              <a:ext uri="{FF2B5EF4-FFF2-40B4-BE49-F238E27FC236}">
                <a16:creationId xmlns:a16="http://schemas.microsoft.com/office/drawing/2014/main" id="{87B1FAC8-7F2B-421B-D7C2-A3190F7F0C13}"/>
              </a:ext>
            </a:extLst>
          </p:cNvPr>
          <p:cNvSpPr txBox="1"/>
          <p:nvPr/>
        </p:nvSpPr>
        <p:spPr>
          <a:xfrm>
            <a:off x="6973570" y="2327365"/>
            <a:ext cx="1421130" cy="463460"/>
          </a:xfrm>
          <a:prstGeom prst="rect">
            <a:avLst/>
          </a:prstGeom>
          <a:noFill/>
          <a:ln>
            <a:noFill/>
          </a:ln>
        </p:spPr>
        <p:txBody>
          <a:bodyPr spcFirstLastPara="1" wrap="square" lIns="0" tIns="12700" rIns="0" bIns="0" anchor="t" anchorCtr="0">
            <a:spAutoFit/>
          </a:bodyPr>
          <a:lstStyle/>
          <a:p>
            <a:pPr marL="12700" marR="5080" lvl="0" indent="0" algn="l"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ターンごとに別々の行で追加していきます </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21" name="Google Shape;442;p39">
            <a:extLst>
              <a:ext uri="{FF2B5EF4-FFF2-40B4-BE49-F238E27FC236}">
                <a16:creationId xmlns:a16="http://schemas.microsoft.com/office/drawing/2014/main" id="{33EEDE58-5078-F489-512F-4D50EE0B7BE0}"/>
              </a:ext>
            </a:extLst>
          </p:cNvPr>
          <p:cNvSpPr txBox="1"/>
          <p:nvPr/>
        </p:nvSpPr>
        <p:spPr>
          <a:xfrm>
            <a:off x="8536940" y="3382964"/>
            <a:ext cx="1686560" cy="1084261"/>
          </a:xfrm>
          <a:prstGeom prst="rect">
            <a:avLst/>
          </a:prstGeom>
          <a:noFill/>
          <a:ln>
            <a:noFill/>
          </a:ln>
        </p:spPr>
        <p:txBody>
          <a:bodyPr spcFirstLastPara="1" wrap="square" lIns="0" tIns="13325" rIns="0" bIns="0" anchor="t" anchorCtr="0">
            <a:spAutoFit/>
          </a:bodyPr>
          <a:lstStyle/>
          <a:p>
            <a:pPr marL="12700" marR="5080" lvl="0" indent="0" algn="l"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セクション</a:t>
            </a:r>
            <a:r>
              <a:rPr kumimoji="0" lang="en-US" altLang="ja-JP"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a:t>
            </a:r>
            <a:r>
              <a:rPr kumimoji="0" lang="en-US" altLang="ja-JP"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対話コード分類表</a:t>
            </a:r>
          </a:p>
          <a:p>
            <a:pPr marL="12700" marR="5080" lvl="0" indent="0" algn="l"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を参考にして、発言内容を確認して、対話コードを特定します。</a:t>
            </a:r>
            <a:endParaRPr kumimoji="0" sz="115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D4CCA-32B6-605C-9950-D06E7ECA1082}"/>
            </a:ext>
          </a:extLst>
        </p:cNvPr>
        <p:cNvGrpSpPr/>
        <p:nvPr/>
      </p:nvGrpSpPr>
      <p:grpSpPr>
        <a:xfrm>
          <a:off x="0" y="0"/>
          <a:ext cx="0" cy="0"/>
          <a:chOff x="0" y="0"/>
          <a:chExt cx="0" cy="0"/>
        </a:xfrm>
      </p:grpSpPr>
      <p:sp>
        <p:nvSpPr>
          <p:cNvPr id="8" name="object 8">
            <a:extLst>
              <a:ext uri="{FF2B5EF4-FFF2-40B4-BE49-F238E27FC236}">
                <a16:creationId xmlns:a16="http://schemas.microsoft.com/office/drawing/2014/main" id="{93356C8F-3422-F93F-C532-042DCDC41E04}"/>
              </a:ext>
            </a:extLst>
          </p:cNvPr>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sz="1000" b="0" i="0" u="none" strike="noStrike" kern="1200" cap="none" spc="0" normalizeH="0" baseline="0" noProof="0" dirty="0">
                <a:ln>
                  <a:noFill/>
                </a:ln>
                <a:solidFill>
                  <a:srgbClr val="000000"/>
                </a:solidFill>
                <a:effectLst/>
                <a:uLnTx/>
                <a:uFillTx/>
                <a:latin typeface="Arial"/>
                <a:cs typeface="Arial"/>
                <a:sym typeface="Calibri"/>
              </a:rPr>
              <a:t>29</a:t>
            </a:r>
          </a:p>
        </p:txBody>
      </p:sp>
      <p:graphicFrame>
        <p:nvGraphicFramePr>
          <p:cNvPr id="9" name="Table 8">
            <a:extLst>
              <a:ext uri="{FF2B5EF4-FFF2-40B4-BE49-F238E27FC236}">
                <a16:creationId xmlns:a16="http://schemas.microsoft.com/office/drawing/2014/main" id="{533DEFA7-C806-1772-FC4B-7D0B097768BE}"/>
              </a:ext>
            </a:extLst>
          </p:cNvPr>
          <p:cNvGraphicFramePr>
            <a:graphicFrameLocks noGrp="1"/>
          </p:cNvGraphicFramePr>
          <p:nvPr>
            <p:extLst>
              <p:ext uri="{D42A27DB-BD31-4B8C-83A1-F6EECF244321}">
                <p14:modId xmlns:p14="http://schemas.microsoft.com/office/powerpoint/2010/main" val="1235208955"/>
              </p:ext>
            </p:extLst>
          </p:nvPr>
        </p:nvGraphicFramePr>
        <p:xfrm>
          <a:off x="4868430" y="657225"/>
          <a:ext cx="5431270" cy="2017063"/>
        </p:xfrm>
        <a:graphic>
          <a:graphicData uri="http://schemas.openxmlformats.org/drawingml/2006/table">
            <a:tbl>
              <a:tblPr firstRow="1" firstCol="1" bandRow="1">
                <a:tableStyleId>{5C22544A-7EE6-4342-B048-85BDC9FD1C3A}</a:tableStyleId>
              </a:tblPr>
              <a:tblGrid>
                <a:gridCol w="630670">
                  <a:extLst>
                    <a:ext uri="{9D8B030D-6E8A-4147-A177-3AD203B41FA5}">
                      <a16:colId xmlns:a16="http://schemas.microsoft.com/office/drawing/2014/main" val="20000"/>
                    </a:ext>
                  </a:extLst>
                </a:gridCol>
                <a:gridCol w="376767">
                  <a:extLst>
                    <a:ext uri="{9D8B030D-6E8A-4147-A177-3AD203B41FA5}">
                      <a16:colId xmlns:a16="http://schemas.microsoft.com/office/drawing/2014/main" val="20001"/>
                    </a:ext>
                  </a:extLst>
                </a:gridCol>
                <a:gridCol w="2214033">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44865">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03.12</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これ、これ。</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K</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が指で答えを指し、</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がそれを丸で囲む。</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03.14</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latin typeface="UD デジタル 教科書体 NK-R" panose="02020400000000000000" pitchFamily="18" charset="-128"/>
                          <a:ea typeface="UD デジタル 教科書体 NK-R" panose="02020400000000000000" pitchFamily="18" charset="-128"/>
                        </a:rPr>
                        <a:t>M</a:t>
                      </a:r>
                      <a:endParaRPr lang="en-GB" sz="100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それ。</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K</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も同じ答えを指さす。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4865">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03.21</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A</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のやつだと思う。これ、自転車のだと思う、たぶん</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C</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かな。</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03.34</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D</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うん。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03.34</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M</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うん。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03.35</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C</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にして。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03.38</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D</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そう、見て。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が問題を指さす。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6"/>
                  </a:ext>
                </a:extLst>
              </a:tr>
              <a:tr h="292735">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03.40</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nSpc>
                          <a:spcPct val="115000"/>
                        </a:lnSpc>
                        <a:spcAft>
                          <a:spcPts val="0"/>
                        </a:spcAft>
                      </a:pPr>
                      <a:r>
                        <a:rPr lang="en-GB" sz="1000" dirty="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うん、うん、うん。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が答えを丸で囲む。</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7"/>
                  </a:ext>
                </a:extLst>
              </a:tr>
              <a:tr h="172433">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03.45</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コショウ、塩、塩。</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K</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が答えを指し、</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が答えを丸で囲む。</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a:extLst>
              <a:ext uri="{FF2B5EF4-FFF2-40B4-BE49-F238E27FC236}">
                <a16:creationId xmlns:a16="http://schemas.microsoft.com/office/drawing/2014/main" id="{FF4D04B9-2F88-442B-2931-E06FCA28D19D}"/>
              </a:ext>
            </a:extLst>
          </p:cNvPr>
          <p:cNvGraphicFramePr>
            <a:graphicFrameLocks noGrp="1"/>
          </p:cNvGraphicFramePr>
          <p:nvPr>
            <p:extLst>
              <p:ext uri="{D42A27DB-BD31-4B8C-83A1-F6EECF244321}">
                <p14:modId xmlns:p14="http://schemas.microsoft.com/office/powerpoint/2010/main" val="2522061082"/>
              </p:ext>
            </p:extLst>
          </p:nvPr>
        </p:nvGraphicFramePr>
        <p:xfrm>
          <a:off x="4868430" y="3629025"/>
          <a:ext cx="5659870" cy="3321794"/>
        </p:xfrm>
        <a:graphic>
          <a:graphicData uri="http://schemas.openxmlformats.org/drawingml/2006/table">
            <a:tbl>
              <a:tblPr firstRow="1" firstCol="1" bandRow="1">
                <a:tableStyleId>{5C22544A-7EE6-4342-B048-85BDC9FD1C3A}</a:tableStyleId>
              </a:tblPr>
              <a:tblGrid>
                <a:gridCol w="521759">
                  <a:extLst>
                    <a:ext uri="{9D8B030D-6E8A-4147-A177-3AD203B41FA5}">
                      <a16:colId xmlns:a16="http://schemas.microsoft.com/office/drawing/2014/main" val="20000"/>
                    </a:ext>
                  </a:extLst>
                </a:gridCol>
                <a:gridCol w="505321">
                  <a:extLst>
                    <a:ext uri="{9D8B030D-6E8A-4147-A177-3AD203B41FA5}">
                      <a16:colId xmlns:a16="http://schemas.microsoft.com/office/drawing/2014/main" val="20001"/>
                    </a:ext>
                  </a:extLst>
                </a:gridCol>
                <a:gridCol w="2337314">
                  <a:extLst>
                    <a:ext uri="{9D8B030D-6E8A-4147-A177-3AD203B41FA5}">
                      <a16:colId xmlns:a16="http://schemas.microsoft.com/office/drawing/2014/main" val="20002"/>
                    </a:ext>
                  </a:extLst>
                </a:gridCol>
                <a:gridCol w="2295476">
                  <a:extLst>
                    <a:ext uri="{9D8B030D-6E8A-4147-A177-3AD203B41FA5}">
                      <a16:colId xmlns:a16="http://schemas.microsoft.com/office/drawing/2014/main" val="20003"/>
                    </a:ext>
                  </a:extLst>
                </a:gridCol>
              </a:tblGrid>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02.00</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D</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でも見て、それ同じだよ。</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0"/>
                  </a:ext>
                </a:extLst>
              </a:tr>
              <a:tr h="208362">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02.03</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dirty="0">
                          <a:effectLst/>
                          <a:latin typeface="UD デジタル 教科書体 NK-R" panose="02020400000000000000" pitchFamily="18" charset="-128"/>
                          <a:ea typeface="UD デジタル 教科書体 NK-R" panose="02020400000000000000" pitchFamily="18" charset="-128"/>
                        </a:rPr>
                        <a:t>M</a:t>
                      </a:r>
                      <a:endParaRPr lang="en-GB" sz="1000" dirty="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それは違う（聞き取れない）。</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1"/>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02.03</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dirty="0">
                          <a:effectLst/>
                          <a:latin typeface="UD デジタル 教科書体 NK-R" panose="02020400000000000000" pitchFamily="18" charset="-128"/>
                          <a:ea typeface="UD デジタル 教科書体 NK-R" panose="02020400000000000000" pitchFamily="18" charset="-128"/>
                        </a:rPr>
                        <a:t>D</a:t>
                      </a:r>
                      <a:endParaRPr lang="en-GB" sz="1000" dirty="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これだ！</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2"/>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02.05</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a:effectLst/>
                          <a:latin typeface="UD デジタル 教科書体 NK-R" panose="02020400000000000000" pitchFamily="18" charset="-128"/>
                          <a:ea typeface="UD デジタル 教科書体 NK-R" panose="02020400000000000000" pitchFamily="18" charset="-128"/>
                        </a:rPr>
                        <a:t>K</a:t>
                      </a:r>
                      <a:endParaRPr lang="en-GB" sz="100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違うよ、だってカップが違うから。</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3"/>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02.07</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a:effectLst/>
                          <a:latin typeface="UD デジタル 教科書体 NK-R" panose="02020400000000000000" pitchFamily="18" charset="-128"/>
                          <a:ea typeface="UD デジタル 教科書体 NK-R" panose="02020400000000000000" pitchFamily="18" charset="-128"/>
                        </a:rPr>
                        <a:t>D</a:t>
                      </a:r>
                      <a:endParaRPr lang="en-GB" sz="100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そう、だってそれが違うやつだから。</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4"/>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02.10</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a:effectLst/>
                          <a:latin typeface="UD デジタル 教科書体 NK-R" panose="02020400000000000000" pitchFamily="18" charset="-128"/>
                          <a:ea typeface="UD デジタル 教科書体 NK-R" panose="02020400000000000000" pitchFamily="18" charset="-128"/>
                        </a:rPr>
                        <a:t>K</a:t>
                      </a:r>
                      <a:endParaRPr lang="en-GB" sz="100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これをやらなきゃいけないよ、</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endPar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5"/>
                  </a:ext>
                </a:extLst>
              </a:tr>
              <a:tr h="117729">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02.12</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a:effectLst/>
                          <a:latin typeface="UD デジタル 教科書体 NK-R" panose="02020400000000000000" pitchFamily="18" charset="-128"/>
                          <a:ea typeface="UD デジタル 教科書体 NK-R" panose="02020400000000000000" pitchFamily="18" charset="-128"/>
                        </a:rPr>
                        <a:t>M</a:t>
                      </a:r>
                      <a:endParaRPr lang="en-GB" sz="1000">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私もそう思った。</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M</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の答えを丸で囲む。</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06"/>
                  </a:ext>
                </a:extLst>
              </a:tr>
              <a:tr h="354272">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02.25</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latin typeface="UD デジタル 教科書体 NK-R" panose="02020400000000000000" pitchFamily="18" charset="-128"/>
                          <a:ea typeface="UD デジタル 教科書体 NK-R" panose="02020400000000000000" pitchFamily="18" charset="-128"/>
                        </a:rPr>
                        <a:t>D</a:t>
                      </a:r>
                      <a:endParaRPr lang="en-GB" sz="100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子どもたちが静かに問題を読む。</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が答えを指さす。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4272">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02.29</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これだと思う。だってもう一段あるから。</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4</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と</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5</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K</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と同じ答えを指さす。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02.35</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a:solidFill>
                            <a:schemeClr val="tx1"/>
                          </a:solidFill>
                          <a:effectLst/>
                          <a:latin typeface="UD デジタル 教科書体 NK-R" panose="02020400000000000000" pitchFamily="18" charset="-128"/>
                          <a:ea typeface="UD デジタル 教科書体 NK-R" panose="02020400000000000000" pitchFamily="18" charset="-128"/>
                        </a:rPr>
                        <a:t>D</a:t>
                      </a:r>
                      <a:endParaRPr lang="en-GB" sz="100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うん、うん。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D</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がすべての答えを見て、それぞれを指さす。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1786">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02.37</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latin typeface="UD デジタル 教科書体 NK-R" panose="02020400000000000000" pitchFamily="18" charset="-128"/>
                          <a:ea typeface="UD デジタル 教科書体 NK-R" panose="02020400000000000000" pitchFamily="18" charset="-128"/>
                        </a:rPr>
                        <a:t>M</a:t>
                      </a:r>
                      <a:endParaRPr lang="en-GB" sz="100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M</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B</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の答えを指さす。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508370">
                <a:tc>
                  <a:txBody>
                    <a:bodyPr/>
                    <a:lstStyle/>
                    <a:p>
                      <a:pPr>
                        <a:lnSpc>
                          <a:spcPct val="115000"/>
                        </a:lnSpc>
                        <a:spcAft>
                          <a:spcPts val="0"/>
                        </a:spcAft>
                      </a:pPr>
                      <a:r>
                        <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rPr>
                        <a:t>02.28</a:t>
                      </a:r>
                      <a:endParaRPr lang="en-GB" sz="1000" b="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latin typeface="UD デジタル 教科書体 NK-R" panose="02020400000000000000" pitchFamily="18" charset="-128"/>
                          <a:ea typeface="UD デジタル 教科書体 NK-R" panose="02020400000000000000" pitchFamily="18" charset="-128"/>
                        </a:rPr>
                        <a:t>K</a:t>
                      </a:r>
                      <a:endParaRPr lang="en-GB" sz="1000" dirty="0">
                        <a:solidFill>
                          <a:schemeClr val="tx1"/>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A</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だよ、これ。</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3</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があるから、次は</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2</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で、その次は</a:t>
                      </a: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1</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になるはず。</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M</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が</a:t>
                      </a:r>
                      <a:r>
                        <a:rPr lang="en-US" altLang="ja-JP"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A</a:t>
                      </a: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を丸で囲む。</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54272">
                <a:tc>
                  <a:txBody>
                    <a:bodyPr/>
                    <a:lstStyle/>
                    <a:p>
                      <a:pPr>
                        <a:lnSpc>
                          <a:spcPct val="115000"/>
                        </a:lnSpc>
                        <a:spcAft>
                          <a:spcPts val="0"/>
                        </a:spcAft>
                      </a:pPr>
                      <a:r>
                        <a:rPr lang="en-GB" sz="1000" b="0" dirty="0">
                          <a:solidFill>
                            <a:sysClr val="windowText" lastClr="000000"/>
                          </a:solidFill>
                          <a:effectLst/>
                          <a:latin typeface="UD デジタル 教科書体 NK-R" panose="02020400000000000000" pitchFamily="18" charset="-128"/>
                          <a:ea typeface="UD デジタル 教科書体 NK-R" panose="02020400000000000000" pitchFamily="18" charset="-128"/>
                        </a:rPr>
                        <a:t>02.57</a:t>
                      </a:r>
                      <a:endParaRPr lang="en-GB" sz="1000" b="0" dirty="0">
                        <a:solidFill>
                          <a:sysClr val="windowText" lastClr="000000"/>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dirty="0">
                          <a:solidFill>
                            <a:sysClr val="windowText" lastClr="000000"/>
                          </a:solidFill>
                          <a:effectLst/>
                          <a:latin typeface="UD デジタル 教科書体 NK-R" panose="02020400000000000000" pitchFamily="18" charset="-128"/>
                          <a:ea typeface="UD デジタル 教科書体 NK-R" panose="02020400000000000000" pitchFamily="18" charset="-128"/>
                        </a:rPr>
                        <a:t>D</a:t>
                      </a:r>
                      <a:endParaRPr lang="en-GB" sz="1000" dirty="0">
                        <a:solidFill>
                          <a:sysClr val="windowText" lastClr="000000"/>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a:solidFill>
                            <a:srgbClr val="000000"/>
                          </a:solidFill>
                          <a:effectLst/>
                          <a:latin typeface="UD デジタル 教科書体 NK-R" panose="02020400000000000000" pitchFamily="18" charset="-128"/>
                          <a:ea typeface="UD デジタル 教科書体 NK-R" panose="02020400000000000000" pitchFamily="18" charset="-128"/>
                        </a:rPr>
                        <a:t>これだよ、だってそれには何も入ってないから。</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子どもたち全員が次の問題を見る。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12"/>
                  </a:ext>
                </a:extLst>
              </a:tr>
              <a:tr h="171786">
                <a:tc>
                  <a:txBody>
                    <a:bodyPr/>
                    <a:lstStyle/>
                    <a:p>
                      <a:pPr>
                        <a:lnSpc>
                          <a:spcPct val="115000"/>
                        </a:lnSpc>
                        <a:spcAft>
                          <a:spcPts val="0"/>
                        </a:spcAft>
                      </a:pPr>
                      <a:r>
                        <a:rPr lang="en-GB" sz="1000" b="0" dirty="0">
                          <a:solidFill>
                            <a:sysClr val="windowText" lastClr="000000"/>
                          </a:solidFill>
                          <a:effectLst/>
                          <a:latin typeface="UD デジタル 教科書体 NK-R" panose="02020400000000000000" pitchFamily="18" charset="-128"/>
                          <a:ea typeface="UD デジタル 教科書体 NK-R" panose="02020400000000000000" pitchFamily="18" charset="-128"/>
                        </a:rPr>
                        <a:t>03.01</a:t>
                      </a:r>
                      <a:endParaRPr lang="en-GB" sz="1000" b="0" dirty="0">
                        <a:solidFill>
                          <a:sysClr val="windowText" lastClr="000000"/>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15000"/>
                        </a:lnSpc>
                        <a:spcAft>
                          <a:spcPts val="0"/>
                        </a:spcAft>
                      </a:pPr>
                      <a:r>
                        <a:rPr lang="en-GB" sz="1000" dirty="0">
                          <a:solidFill>
                            <a:sysClr val="windowText" lastClr="000000"/>
                          </a:solidFill>
                          <a:effectLst/>
                          <a:latin typeface="UD デジタル 教科書体 NK-R" panose="02020400000000000000" pitchFamily="18" charset="-128"/>
                          <a:ea typeface="UD デジタル 教科書体 NK-R" panose="02020400000000000000" pitchFamily="18" charset="-128"/>
                        </a:rPr>
                        <a:t>K</a:t>
                      </a:r>
                      <a:endParaRPr lang="en-GB" sz="1000" dirty="0">
                        <a:solidFill>
                          <a:sysClr val="windowText" lastClr="000000"/>
                        </a:solidFill>
                        <a:effectLst/>
                        <a:latin typeface="UD デジタル 教科書体 NK-R" panose="02020400000000000000" pitchFamily="18" charset="-128"/>
                        <a:ea typeface="UD デジタル 教科書体 NK-R" panose="02020400000000000000" pitchFamily="18" charset="-128"/>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うん、違う、それだよ。</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fontAlgn="ctr">
                        <a:buNone/>
                      </a:pPr>
                      <a:r>
                        <a:rPr lang="en-US" altLang="ja-JP"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K</a:t>
                      </a:r>
                      <a:r>
                        <a:rPr lang="ja-JP" altLang="en-US" sz="10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が別の答えを指さす。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0013"/>
                  </a:ext>
                </a:extLst>
              </a:tr>
            </a:tbl>
          </a:graphicData>
        </a:graphic>
      </p:graphicFrame>
      <p:sp>
        <p:nvSpPr>
          <p:cNvPr id="4" name="Google Shape;453;p40">
            <a:extLst>
              <a:ext uri="{FF2B5EF4-FFF2-40B4-BE49-F238E27FC236}">
                <a16:creationId xmlns:a16="http://schemas.microsoft.com/office/drawing/2014/main" id="{E9CAB53A-C849-7398-26B0-5A6B86621156}"/>
              </a:ext>
            </a:extLst>
          </p:cNvPr>
          <p:cNvSpPr/>
          <p:nvPr/>
        </p:nvSpPr>
        <p:spPr>
          <a:xfrm>
            <a:off x="362877" y="355676"/>
            <a:ext cx="4170045" cy="7092000"/>
          </a:xfrm>
          <a:custGeom>
            <a:avLst/>
            <a:gdLst/>
            <a:ahLst/>
            <a:cxnLst/>
            <a:rect l="l" t="t" r="r" b="b"/>
            <a:pathLst>
              <a:path w="4170045" h="6846570" extrusionOk="0">
                <a:moveTo>
                  <a:pt x="0" y="6846570"/>
                </a:moveTo>
                <a:lnTo>
                  <a:pt x="4170045" y="6846570"/>
                </a:lnTo>
                <a:lnTo>
                  <a:pt x="4170045" y="0"/>
                </a:lnTo>
                <a:lnTo>
                  <a:pt x="0" y="0"/>
                </a:lnTo>
                <a:lnTo>
                  <a:pt x="0" y="6846570"/>
                </a:lnTo>
                <a:close/>
              </a:path>
            </a:pathLst>
          </a:custGeom>
          <a:noFill/>
          <a:ln w="6350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5" name="Google Shape;455;p40">
            <a:extLst>
              <a:ext uri="{FF2B5EF4-FFF2-40B4-BE49-F238E27FC236}">
                <a16:creationId xmlns:a16="http://schemas.microsoft.com/office/drawing/2014/main" id="{D05D4A34-3C03-F404-2FC1-3594775593EE}"/>
              </a:ext>
            </a:extLst>
          </p:cNvPr>
          <p:cNvSpPr txBox="1"/>
          <p:nvPr/>
        </p:nvSpPr>
        <p:spPr>
          <a:xfrm>
            <a:off x="477494" y="1357230"/>
            <a:ext cx="3940810" cy="5510226"/>
          </a:xfrm>
          <a:prstGeom prst="rect">
            <a:avLst/>
          </a:prstGeom>
          <a:noFill/>
          <a:ln>
            <a:noFill/>
          </a:ln>
        </p:spPr>
        <p:txBody>
          <a:bodyPr spcFirstLastPara="1" wrap="square" lIns="0" tIns="12700" rIns="0" bIns="0" anchor="t" anchorCtr="0">
            <a:spAutoFit/>
          </a:bodyPr>
          <a:lstStyle/>
          <a:p>
            <a:pPr marL="12700" marR="5080" lvl="0" indent="0" algn="just" defTabSz="914400" rtl="0" eaLnBrk="1" fontAlgn="auto" latinLnBrk="0" hangingPunct="1">
              <a:lnSpc>
                <a:spcPct val="1217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ベースライン・データとは、学習環境に変更を加える前に、平常の観察を行い、情報を収集することを意味します。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なぜ、ベースライン・データを収集する必要があるのですか？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探究を始めるにあたって、教室でどのような対話が行われているかを知ることで、次のようなことが可能になります。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自分の思い込みなど、より詳しい情報を得ることができます（子供は自分が思っているより、良いことも悪いこともあるかもしれません）。</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時間の経過に伴う変化を把握することに役立ちます。ベースライン・データと後で収集したデータを比較して、どのように変化があるかを確認することができます。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84150" marR="5080" lvl="0" indent="-171450" algn="just" defTabSz="914400" rtl="0" eaLnBrk="1" fontAlgn="auto" latinLnBrk="0" hangingPunct="1">
              <a:lnSpc>
                <a:spcPct val="121700"/>
              </a:lnSpc>
              <a:spcBef>
                <a:spcPts val="100"/>
              </a:spcBef>
              <a:spcAft>
                <a:spcPts val="0"/>
              </a:spcAft>
              <a:buClr>
                <a:srgbClr val="000000"/>
              </a:buClr>
              <a:buSzPts val="1200"/>
              <a:buFont typeface="Arial"/>
              <a:buChar char="-"/>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実施中の介入が明らかな変化をもたらしているかどうかを知ることができます。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右の</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つの対話の部分を考えてみましょう。これは、介入前と介入後の同じ子供たちのグループです。 子供たちは、複数選択肢の非言語的推論の問題を解くグループ活動に参加しています。最初の例では、推論があまり行われていないことがわかります。子供たちは、活動について話し合ったり、他の人に理由を述べたりすることにあまり時間をかけていません。</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番目の例では、やりとりが長くなり、より多くの理由付けが行われています（「なぜなら」という言葉が頻繁に使用されています）。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just" defTabSz="914400" rtl="0" eaLnBrk="1" fontAlgn="auto" latinLnBrk="0" hangingPunct="1">
              <a:lnSpc>
                <a:spcPct val="121700"/>
              </a:lnSpc>
              <a:spcBef>
                <a:spcPts val="10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これは、介入後、子供たちがより対話に参加し、特に理由付け（推論）を行うようになったことを示していいます。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1" name="Google Shape;454;p40">
            <a:extLst>
              <a:ext uri="{FF2B5EF4-FFF2-40B4-BE49-F238E27FC236}">
                <a16:creationId xmlns:a16="http://schemas.microsoft.com/office/drawing/2014/main" id="{5A5A9972-06FF-C434-13B7-18872727EA29}"/>
              </a:ext>
            </a:extLst>
          </p:cNvPr>
          <p:cNvSpPr txBox="1"/>
          <p:nvPr/>
        </p:nvSpPr>
        <p:spPr>
          <a:xfrm>
            <a:off x="471931" y="574539"/>
            <a:ext cx="3940810" cy="539886"/>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探究のためのデータ収集：ベースライン・データ</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0" lvl="0" indent="0" algn="l" defTabSz="914400" rtl="0" eaLnBrk="1" fontAlgn="auto" latinLnBrk="0" hangingPunct="1">
              <a:lnSpc>
                <a:spcPct val="100000"/>
              </a:lnSpc>
              <a:spcBef>
                <a:spcPts val="970"/>
              </a:spcBef>
              <a:spcAft>
                <a:spcPts val="0"/>
              </a:spcAft>
              <a:buClr>
                <a:srgbClr val="1A606E"/>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ベースライン・データとは何ですか？ </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2" name="Google Shape;458;p40">
            <a:extLst>
              <a:ext uri="{FF2B5EF4-FFF2-40B4-BE49-F238E27FC236}">
                <a16:creationId xmlns:a16="http://schemas.microsoft.com/office/drawing/2014/main" id="{1DC8DDB8-F96B-15EB-82E7-148E5254997A}"/>
              </a:ext>
            </a:extLst>
          </p:cNvPr>
          <p:cNvSpPr txBox="1"/>
          <p:nvPr/>
        </p:nvSpPr>
        <p:spPr>
          <a:xfrm>
            <a:off x="4894580" y="352425"/>
            <a:ext cx="3119120" cy="197490"/>
          </a:xfrm>
          <a:prstGeom prst="rect">
            <a:avLst/>
          </a:prstGeom>
          <a:noFill/>
          <a:ln>
            <a:noFill/>
          </a:ln>
        </p:spPr>
        <p:txBody>
          <a:bodyPr spcFirstLastPara="1" wrap="square" lIns="0" tIns="12700"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例</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：介入前のベースラインデータ</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13" name="Google Shape;460;p40">
            <a:extLst>
              <a:ext uri="{FF2B5EF4-FFF2-40B4-BE49-F238E27FC236}">
                <a16:creationId xmlns:a16="http://schemas.microsoft.com/office/drawing/2014/main" id="{1E0A162B-AC23-ADF7-7A06-6DC2FE1970ED}"/>
              </a:ext>
            </a:extLst>
          </p:cNvPr>
          <p:cNvSpPr txBox="1"/>
          <p:nvPr/>
        </p:nvSpPr>
        <p:spPr>
          <a:xfrm>
            <a:off x="4908550" y="3324225"/>
            <a:ext cx="4705350" cy="197490"/>
          </a:xfrm>
          <a:prstGeom prst="rect">
            <a:avLst/>
          </a:prstGeom>
          <a:noFill/>
          <a:ln>
            <a:noFill/>
          </a:ln>
        </p:spPr>
        <p:txBody>
          <a:bodyPr spcFirstLastPara="1" wrap="square" lIns="0" tIns="12700"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例</a:t>
            </a:r>
            <a:r>
              <a:rPr kumimoji="0" lang="en-US" altLang="ja-JP"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2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：介入後に収集された良い変化を示すデータ</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Tree>
    <p:extLst>
      <p:ext uri="{BB962C8B-B14F-4D97-AF65-F5344CB8AC3E}">
        <p14:creationId xmlns:p14="http://schemas.microsoft.com/office/powerpoint/2010/main" val="393042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014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Shape 464"/>
        <p:cNvGrpSpPr/>
        <p:nvPr/>
      </p:nvGrpSpPr>
      <p:grpSpPr>
        <a:xfrm>
          <a:off x="0" y="0"/>
          <a:ext cx="0" cy="0"/>
          <a:chOff x="0" y="0"/>
          <a:chExt cx="0" cy="0"/>
        </a:xfrm>
      </p:grpSpPr>
      <p:sp>
        <p:nvSpPr>
          <p:cNvPr id="465" name="Google Shape;465;p41"/>
          <p:cNvSpPr txBox="1"/>
          <p:nvPr/>
        </p:nvSpPr>
        <p:spPr>
          <a:xfrm>
            <a:off x="445908" y="445681"/>
            <a:ext cx="4900792" cy="584114"/>
          </a:xfrm>
          <a:prstGeom prst="rect">
            <a:avLst/>
          </a:prstGeom>
          <a:solidFill>
            <a:srgbClr val="D9F0F6"/>
          </a:solidFill>
          <a:ln>
            <a:noFill/>
          </a:ln>
        </p:spPr>
        <p:txBody>
          <a:bodyPr spcFirstLastPara="1" wrap="square" lIns="0" tIns="29825" rIns="0" bIns="0" anchor="t" anchorCtr="0">
            <a:spAutoFit/>
          </a:bodyPr>
          <a:lstStyle/>
          <a:p>
            <a:pPr marL="35560"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 </a:t>
            </a:r>
            <a:r>
              <a:rPr kumimoji="0" lang="en-US" altLang="ja-JP" sz="1800" b="1" i="0" u="none" strike="noStrike" kern="0" cap="none" spc="0" normalizeH="0" baseline="0" noProof="0" dirty="0" err="1">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i</a:t>
            </a: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p>
          <a:p>
            <a:pPr marL="35560"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800" b="1" i="0" u="none" strike="noStrike" kern="0" cap="none" spc="0" normalizeH="0" baseline="0" noProof="0" dirty="0">
                <a:ln>
                  <a:noFill/>
                </a:ln>
                <a:solidFill>
                  <a:srgbClr val="1A606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教育対話分析ツールの有効な使いかた</a:t>
            </a:r>
            <a:endParaRPr kumimoji="0" sz="18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466" name="Google Shape;466;p41"/>
          <p:cNvSpPr txBox="1"/>
          <p:nvPr/>
        </p:nvSpPr>
        <p:spPr>
          <a:xfrm>
            <a:off x="445909" y="1632991"/>
            <a:ext cx="4763135" cy="5765741"/>
          </a:xfrm>
          <a:prstGeom prst="rect">
            <a:avLst/>
          </a:prstGeom>
          <a:noFill/>
          <a:ln w="63500" cap="flat" cmpd="sng">
            <a:solidFill>
              <a:srgbClr val="2791A6"/>
            </a:solidFill>
            <a:prstDash val="solid"/>
            <a:round/>
            <a:headEnd type="none" w="sm" len="sm"/>
            <a:tailEnd type="none" w="sm" len="sm"/>
          </a:ln>
        </p:spPr>
        <p:txBody>
          <a:bodyPr spcFirstLastPara="1" wrap="square" lIns="0" tIns="81275" rIns="0" bIns="0" anchor="t" anchorCtr="0">
            <a:spAutoFit/>
          </a:bodyPr>
          <a:lstStyle/>
          <a:p>
            <a:pPr marL="121285" marR="120014" lvl="0" indent="0" algn="just" defTabSz="914400" rtl="0" eaLnBrk="1" fontAlgn="auto" latinLnBrk="0" hangingPunct="1">
              <a:lnSpc>
                <a:spcPct val="1211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をどのように使うかは、あなたが何に興味があるか、どのような機会があるかによって異なります。ここでは、これらのリソースの有効な使いかたについて、いくつか提案します。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20014" lvl="0" indent="0" algn="just" defTabSz="914400" rtl="0" eaLnBrk="1" fontAlgn="auto" latinLnBrk="0" hangingPunct="1">
              <a:lnSpc>
                <a:spcPct val="121100"/>
              </a:lnSpc>
              <a:spcBef>
                <a:spcPts val="64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ティーチングアシスタントがいる場合は、ビデオ撮影やライブ観察に協力してもらうとよいでしょう。あるいは、自分自身の実践に焦点を当てたい場合は、ビデオ撮影を依頼することもよいでしょう。</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20014" lvl="0" indent="0" algn="just" defTabSz="914400" rtl="0" eaLnBrk="1" fontAlgn="auto" latinLnBrk="0" hangingPunct="1">
              <a:lnSpc>
                <a:spcPct val="121100"/>
              </a:lnSpc>
              <a:spcBef>
                <a:spcPts val="64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の探究を行っている教師が複数人いる場合、共同研究で探究結果を共有し、学校全体の実践にどのように組み込むかを検討することもよいでしょう。</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1285" marR="120014" lvl="0" indent="0" algn="just" defTabSz="914400" rtl="0" eaLnBrk="1" fontAlgn="auto" latinLnBrk="0" hangingPunct="1">
              <a:lnSpc>
                <a:spcPct val="121100"/>
              </a:lnSpc>
              <a:spcBef>
                <a:spcPts val="640"/>
              </a:spcBef>
              <a:spcAft>
                <a:spcPts val="0"/>
              </a:spcAft>
              <a:buClr>
                <a:srgbClr val="000000"/>
              </a:buClr>
              <a:buSzPts val="1200"/>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他の同僚にあなたの実践の様子を観察してもらったり、一緒に教育対話をしている様子を観察したりすることがよいでしょう。</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子供の年齢によっては、探究の計画を立てたり、探究結果を子供と共有して、子供の意見を聞いたり</a:t>
            </a:r>
            <a:r>
              <a:rPr lang="ja-JP" altLang="en-US" sz="1200" kern="0"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、今後の行動計画を考えるときに</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子供たちに参加してもらうこともできます。</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テクノロジーをどのように探究に取り入れるか、それが対話にどのような影響を与えるかを検討することもよいでしょう。</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支援ツールの</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SECTION1</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5</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では、あなたにお勧めのいくつかのアイデアを提供しています。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endParaRPr kumimoji="0" 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endParaRPr kumimoji="0" 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en-US" altLang="ja-JP" sz="12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hlinkClick r:id="rId3"/>
              </a:rPr>
              <a:t>Video 9: The impact of T-SEDA inquiry</a:t>
            </a:r>
            <a:endParaRPr kumimoji="0" lang="en-US" altLang="ja-JP" sz="1200" b="1" i="0" u="none" strike="noStrike" kern="0" cap="none" spc="0" normalizeH="0" baseline="0" noProof="0" dirty="0">
              <a:ln>
                <a:noFill/>
              </a:ln>
              <a:solidFill>
                <a:srgbClr val="000000"/>
              </a:solidFill>
              <a:effectLst/>
              <a:uLnTx/>
              <a:uFillTx/>
              <a:latin typeface="Arial Unicode MS"/>
              <a:cs typeface="Arial Unicode MS"/>
              <a:sym typeface="Arial"/>
            </a:endParaRPr>
          </a:p>
          <a:p>
            <a:pPr marL="120650" marR="237490" lvl="0" indent="0" algn="just" defTabSz="914400" rtl="0" eaLnBrk="1" fontAlgn="auto" latinLnBrk="0" hangingPunct="1">
              <a:lnSpc>
                <a:spcPct val="120800"/>
              </a:lnSpc>
              <a:spcBef>
                <a:spcPts val="61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pic>
        <p:nvPicPr>
          <p:cNvPr id="467" name="Google Shape;467;p41"/>
          <p:cNvPicPr preferRelativeResize="0"/>
          <p:nvPr/>
        </p:nvPicPr>
        <p:blipFill rotWithShape="1">
          <a:blip r:embed="rId4">
            <a:alphaModFix/>
          </a:blip>
          <a:srcRect/>
          <a:stretch/>
        </p:blipFill>
        <p:spPr>
          <a:xfrm>
            <a:off x="5888354" y="453390"/>
            <a:ext cx="3619373" cy="2040636"/>
          </a:xfrm>
          <a:prstGeom prst="rect">
            <a:avLst/>
          </a:prstGeom>
          <a:noFill/>
          <a:ln>
            <a:noFill/>
          </a:ln>
        </p:spPr>
      </p:pic>
      <p:pic>
        <p:nvPicPr>
          <p:cNvPr id="468" name="Google Shape;468;p41"/>
          <p:cNvPicPr preferRelativeResize="0"/>
          <p:nvPr/>
        </p:nvPicPr>
        <p:blipFill rotWithShape="1">
          <a:blip r:embed="rId5">
            <a:alphaModFix/>
          </a:blip>
          <a:srcRect/>
          <a:stretch/>
        </p:blipFill>
        <p:spPr>
          <a:xfrm>
            <a:off x="6280403" y="5016630"/>
            <a:ext cx="2821686" cy="2034219"/>
          </a:xfrm>
          <a:prstGeom prst="rect">
            <a:avLst/>
          </a:prstGeom>
          <a:noFill/>
          <a:ln>
            <a:noFill/>
          </a:ln>
        </p:spPr>
      </p:pic>
      <p:pic>
        <p:nvPicPr>
          <p:cNvPr id="469" name="Google Shape;469;p41"/>
          <p:cNvPicPr preferRelativeResize="0"/>
          <p:nvPr/>
        </p:nvPicPr>
        <p:blipFill rotWithShape="1">
          <a:blip r:embed="rId6">
            <a:alphaModFix/>
          </a:blip>
          <a:srcRect/>
          <a:stretch/>
        </p:blipFill>
        <p:spPr>
          <a:xfrm>
            <a:off x="5402707" y="2651887"/>
            <a:ext cx="4716652" cy="2212085"/>
          </a:xfrm>
          <a:prstGeom prst="rect">
            <a:avLst/>
          </a:prstGeom>
          <a:noFill/>
          <a:ln>
            <a:noFill/>
          </a:ln>
        </p:spPr>
      </p:pic>
      <p:sp>
        <p:nvSpPr>
          <p:cNvPr id="470" name="Google Shape;470;p41"/>
          <p:cNvSpPr txBox="1">
            <a:spLocks noGrp="1"/>
          </p:cNvSpPr>
          <p:nvPr>
            <p:ph type="sldNum" idx="12"/>
          </p:nvPr>
        </p:nvSpPr>
        <p:spPr>
          <a:xfrm>
            <a:off x="10130028" y="7254036"/>
            <a:ext cx="4744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31</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8" name="object 6">
            <a:extLst>
              <a:ext uri="{FF2B5EF4-FFF2-40B4-BE49-F238E27FC236}">
                <a16:creationId xmlns:a16="http://schemas.microsoft.com/office/drawing/2014/main" id="{D6DDD4AF-1072-07EC-D3D0-B2AD17708101}"/>
              </a:ext>
            </a:extLst>
          </p:cNvPr>
          <p:cNvSpPr/>
          <p:nvPr/>
        </p:nvSpPr>
        <p:spPr>
          <a:xfrm>
            <a:off x="507233" y="6688897"/>
            <a:ext cx="439415" cy="439418"/>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F41F3A5-AE20-C845-9C88-EE80601281E5}"/>
              </a:ext>
            </a:extLst>
          </p:cNvPr>
          <p:cNvSpPr txBox="1"/>
          <p:nvPr/>
        </p:nvSpPr>
        <p:spPr>
          <a:xfrm>
            <a:off x="6787972" y="2949612"/>
            <a:ext cx="3765728" cy="3489610"/>
          </a:xfrm>
          <a:prstGeom prst="rect">
            <a:avLst/>
          </a:prstGeom>
          <a:noFill/>
          <a:ln w="19050">
            <a:solidFill>
              <a:srgbClr val="2E6A7B"/>
            </a:solidFill>
          </a:ln>
        </p:spPr>
        <p:txBody>
          <a:bodyPr wrap="square" rtlCol="0">
            <a:spAutoFit/>
          </a:bodyPr>
          <a:lstStyle/>
          <a:p>
            <a:pPr lvl="0">
              <a:defRPr/>
            </a:pPr>
            <a:r>
              <a:rPr kumimoji="0" lang="ja-JP" altLang="en-US"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次の資料は、オンラインで入手できま</a:t>
            </a:r>
            <a:r>
              <a:rPr kumimoji="0" lang="ja-JP" altLang="en-US" sz="1400" b="1" i="0" u="none" strike="noStrike" kern="1200" cap="none" spc="10" normalizeH="0" baseline="0" noProof="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す</a:t>
            </a:r>
            <a:r>
              <a:rPr kumimoji="0" lang="en-GB"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lang="en-GB" sz="1400" u="sng" spc="-60" dirty="0">
                <a:solidFill>
                  <a:srgbClr val="0000FF"/>
                </a:solidFill>
                <a:latin typeface="UD Digi Kyokasho NK-R" panose="02020400000000000000" pitchFamily="18" charset="-128"/>
                <a:ea typeface="UD Digi Kyokasho NK-R" panose="02020400000000000000" pitchFamily="18" charset="-128"/>
                <a:cs typeface="Arial"/>
                <a:hlinkClick r:id="rId3"/>
              </a:rPr>
              <a:t>http://camtree.org/t-seda</a:t>
            </a:r>
            <a:r>
              <a:rPr kumimoji="0" lang="en-GB"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400" b="1" i="0" u="none" strike="noStrike" kern="1200" cap="none" spc="10" normalizeH="0" baseline="0" noProof="0" dirty="0" err="1">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lang="en-US" altLang="ja-JP"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印刷、編集用テンプレートのダウンロードは、</a:t>
            </a:r>
            <a:endParaRPr kumimoji="0" lang="en-US" altLang="ja-JP"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のアイコンをクリックしてください。</a:t>
            </a:r>
            <a:endParaRPr kumimoji="0" lang="en-GB" sz="1400" b="1" i="0" u="sng" strike="noStrike" kern="1200" cap="none" spc="1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0960" marR="0" lvl="0" indent="0" algn="l" defTabSz="914400" rtl="0" eaLnBrk="1" fontAlgn="auto" latinLnBrk="0" hangingPunct="1">
              <a:lnSpc>
                <a:spcPct val="100000"/>
              </a:lnSpc>
              <a:spcBef>
                <a:spcPts val="5"/>
              </a:spcBef>
              <a:spcAft>
                <a:spcPts val="0"/>
              </a:spcAft>
              <a:buClr>
                <a:srgbClr val="000000"/>
              </a:buClr>
              <a:buSzPts val="1400"/>
              <a:buFont typeface="Arial"/>
              <a:buNone/>
              <a:tabLst/>
              <a:defRPr/>
            </a:pPr>
            <a:endParaRPr kumimoji="0" lang="en-US" altLang="ja-JP" sz="1400" b="1" i="0" u="sng" strike="noStrike" kern="0" cap="none" spc="0" normalizeH="0" baseline="0" noProof="0" dirty="0">
              <a:ln>
                <a:noFill/>
              </a:ln>
              <a:solidFill>
                <a:srgbClr val="FF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0960" marR="0" lvl="0" indent="0" algn="l" defTabSz="914400" rtl="0" eaLnBrk="1" fontAlgn="auto" latinLnBrk="0" hangingPunct="1">
              <a:lnSpc>
                <a:spcPct val="100000"/>
              </a:lnSpc>
              <a:spcBef>
                <a:spcPts val="5"/>
              </a:spcBef>
              <a:spcAft>
                <a:spcPts val="600"/>
              </a:spcAft>
              <a:buClr>
                <a:srgbClr val="000000"/>
              </a:buClr>
              <a:buSzPts val="1400"/>
              <a:buFont typeface="Arial"/>
              <a:buNone/>
              <a:tabLst/>
              <a:defRPr/>
            </a:pPr>
            <a:r>
              <a:rPr kumimoji="0" lang="en-US" altLang="ja-JP" sz="1400" b="1" i="0" u="sng"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 3:</a:t>
            </a:r>
            <a:r>
              <a:rPr kumimoji="0" lang="ja-JP" altLang="en-US"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録画・録音と文字起こしの方法</a:t>
            </a:r>
            <a:endParaRPr kumimoji="0" lang="en-US" altLang="ja-JP"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0960" marR="0" lvl="0" indent="0" algn="l" defTabSz="914400" rtl="0" eaLnBrk="1" fontAlgn="auto" latinLnBrk="0" hangingPunct="1">
              <a:lnSpc>
                <a:spcPct val="100000"/>
              </a:lnSpc>
              <a:spcBef>
                <a:spcPts val="5"/>
              </a:spcBef>
              <a:spcAft>
                <a:spcPts val="600"/>
              </a:spcAft>
              <a:buClr>
                <a:srgbClr val="000000"/>
              </a:buClr>
              <a:buSzPts val="1400"/>
              <a:buFont typeface="Arial"/>
              <a:buNone/>
              <a:tabLst/>
              <a:defRPr/>
            </a:pPr>
            <a:r>
              <a:rPr kumimoji="0" lang="en-US" altLang="ja-JP" sz="1400" b="1" i="0" u="sng"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 4:</a:t>
            </a:r>
            <a:r>
              <a:rPr kumimoji="0" lang="ja-JP" altLang="en-US"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事例研究</a:t>
            </a:r>
            <a:endParaRPr kumimoji="0" lang="en-US" altLang="ja-JP"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0960" marR="0" lvl="0" indent="0" algn="l" defTabSz="914400" rtl="0" eaLnBrk="1" fontAlgn="auto" latinLnBrk="0" hangingPunct="1">
              <a:lnSpc>
                <a:spcPct val="100000"/>
              </a:lnSpc>
              <a:spcBef>
                <a:spcPts val="5"/>
              </a:spcBef>
              <a:spcAft>
                <a:spcPts val="600"/>
              </a:spcAft>
              <a:buClr>
                <a:srgbClr val="000000"/>
              </a:buClr>
              <a:buSzPts val="1400"/>
              <a:buFont typeface="Arial"/>
              <a:buNone/>
              <a:tabLst/>
              <a:defRPr/>
            </a:pPr>
            <a:r>
              <a:rPr kumimoji="0" lang="ja-JP" altLang="en-US"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400" b="0"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さまざまな場面での教師による対話の分析と解釈の事例（教師による研究結果と次の行動計画）を示しています。</a:t>
            </a:r>
          </a:p>
          <a:p>
            <a:pPr marL="60960" marR="19685" lvl="0" indent="0" algn="l" defTabSz="914400" rtl="0" eaLnBrk="1" fontAlgn="auto" latinLnBrk="0" hangingPunct="1">
              <a:lnSpc>
                <a:spcPct val="103000"/>
              </a:lnSpc>
              <a:spcBef>
                <a:spcPts val="450"/>
              </a:spcBef>
              <a:spcAft>
                <a:spcPts val="0"/>
              </a:spcAft>
              <a:buClr>
                <a:srgbClr val="000000"/>
              </a:buClr>
              <a:buSzPts val="1400"/>
              <a:buFont typeface="Arial"/>
              <a:buNone/>
              <a:tabLst/>
              <a:defRPr/>
            </a:pPr>
            <a:r>
              <a:rPr kumimoji="0" lang="en-US" altLang="ja-JP" sz="1400" b="1" i="0" u="sng"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 5:</a:t>
            </a:r>
            <a:r>
              <a:rPr kumimoji="0" lang="ja-JP" altLang="en-US"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教育対話を実践するためのアイデア　</a:t>
            </a:r>
            <a:endParaRPr kumimoji="0" lang="en-US" altLang="ja-JP"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0960" marR="19685" lvl="0" indent="0" algn="l" defTabSz="914400" rtl="0" eaLnBrk="1" fontAlgn="auto" latinLnBrk="0" hangingPunct="1">
              <a:lnSpc>
                <a:spcPct val="103000"/>
              </a:lnSpc>
              <a:spcBef>
                <a:spcPts val="45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ja-JP" altLang="en-US" sz="1400" b="0" i="0" u="none" strike="noStrike" kern="0" cap="none" spc="0" normalizeH="0" baseline="0" noProof="0" dirty="0">
                <a:ln>
                  <a:noFill/>
                </a:ln>
                <a:solidFill>
                  <a:prstClr val="black"/>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教育対話研究の参考資料と関連リソースへのリンクが含まれています。</a:t>
            </a:r>
          </a:p>
        </p:txBody>
      </p:sp>
      <p:sp>
        <p:nvSpPr>
          <p:cNvPr id="4" name="object 4"/>
          <p:cNvSpPr/>
          <p:nvPr/>
        </p:nvSpPr>
        <p:spPr>
          <a:xfrm>
            <a:off x="6870700" y="3629025"/>
            <a:ext cx="190498" cy="190500"/>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0" name="Google Shape;475;p42">
            <a:extLst>
              <a:ext uri="{FF2B5EF4-FFF2-40B4-BE49-F238E27FC236}">
                <a16:creationId xmlns:a16="http://schemas.microsoft.com/office/drawing/2014/main" id="{0C6A5683-20FC-62B3-81BB-383A15F8A420}"/>
              </a:ext>
            </a:extLst>
          </p:cNvPr>
          <p:cNvSpPr txBox="1">
            <a:spLocks noGrp="1"/>
          </p:cNvSpPr>
          <p:nvPr>
            <p:ph type="title"/>
          </p:nvPr>
        </p:nvSpPr>
        <p:spPr>
          <a:xfrm>
            <a:off x="1198026" y="620888"/>
            <a:ext cx="8296275" cy="442424"/>
          </a:xfrm>
          <a:prstGeom prst="rect">
            <a:avLst/>
          </a:prstGeom>
          <a:noFill/>
          <a:ln>
            <a:noFill/>
          </a:ln>
        </p:spPr>
        <p:txBody>
          <a:bodyPr spcFirstLastPara="1" wrap="square" lIns="0" tIns="11425" rIns="0" bIns="0" anchor="t" anchorCtr="0">
            <a:spAutoFit/>
          </a:bodyPr>
          <a:lstStyle/>
          <a:p>
            <a:pPr marL="12700" lvl="0" indent="0" algn="l" rtl="0">
              <a:lnSpc>
                <a:spcPct val="100000"/>
              </a:lnSpc>
              <a:spcBef>
                <a:spcPts val="0"/>
              </a:spcBef>
              <a:spcAft>
                <a:spcPts val="0"/>
              </a:spcAft>
              <a:buNone/>
            </a:pPr>
            <a:r>
              <a:rPr lang="en-US" altLang="ja-JP" sz="2600" dirty="0">
                <a:solidFill>
                  <a:srgbClr val="1A606E"/>
                </a:solidFill>
                <a:latin typeface="UD デジタル 教科書体 NK-B" panose="02020700000000000000" pitchFamily="18" charset="-128"/>
                <a:ea typeface="UD デジタル 教科書体 NK-B" panose="02020700000000000000" pitchFamily="18" charset="-128"/>
              </a:rPr>
              <a:t>T-SEDA</a:t>
            </a: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教育対話分析ツール</a:t>
            </a:r>
            <a:r>
              <a:rPr lang="ja-JP" sz="2600" dirty="0">
                <a:solidFill>
                  <a:srgbClr val="1A606E"/>
                </a:solidFill>
                <a:latin typeface="UD デジタル 教科書体 NK-B" panose="02020700000000000000" pitchFamily="18" charset="-128"/>
                <a:ea typeface="UD デジタル 教科書体 NK-B" panose="02020700000000000000" pitchFamily="18" charset="-128"/>
              </a:rPr>
              <a:t>: </a:t>
            </a:r>
            <a:r>
              <a:rPr lang="ja-JP" sz="2800" dirty="0">
                <a:solidFill>
                  <a:srgbClr val="1A606E"/>
                </a:solidFill>
                <a:latin typeface="UD デジタル 教科書体 NK-B" panose="02020700000000000000" pitchFamily="18" charset="-128"/>
                <a:ea typeface="UD デジタル 教科書体 NK-B" panose="02020700000000000000" pitchFamily="18" charset="-128"/>
              </a:rPr>
              <a:t>支援ツール</a:t>
            </a:r>
            <a:endParaRPr sz="2800" dirty="0">
              <a:latin typeface="UD デジタル 教科書体 NK-B" panose="02020700000000000000" pitchFamily="18" charset="-128"/>
              <a:ea typeface="UD デジタル 教科書体 NK-B" panose="02020700000000000000" pitchFamily="18" charset="-128"/>
            </a:endParaRPr>
          </a:p>
        </p:txBody>
      </p:sp>
      <p:graphicFrame>
        <p:nvGraphicFramePr>
          <p:cNvPr id="2" name="Table 6">
            <a:extLst>
              <a:ext uri="{FF2B5EF4-FFF2-40B4-BE49-F238E27FC236}">
                <a16:creationId xmlns:a16="http://schemas.microsoft.com/office/drawing/2014/main" id="{E646FE8D-C5B3-53A4-5C4F-C98825B7B796}"/>
              </a:ext>
            </a:extLst>
          </p:cNvPr>
          <p:cNvGraphicFramePr>
            <a:graphicFrameLocks noGrp="1"/>
          </p:cNvGraphicFramePr>
          <p:nvPr/>
        </p:nvGraphicFramePr>
        <p:xfrm>
          <a:off x="469900" y="2107145"/>
          <a:ext cx="6235700" cy="4493680"/>
        </p:xfrm>
        <a:graphic>
          <a:graphicData uri="http://schemas.openxmlformats.org/drawingml/2006/table">
            <a:tbl>
              <a:tblPr firstRow="1" bandRow="1">
                <a:tableStyleId>{5A111915-BE36-4E01-A7E5-04B1672EAD32}</a:tableStyleId>
              </a:tblPr>
              <a:tblGrid>
                <a:gridCol w="5483225">
                  <a:extLst>
                    <a:ext uri="{9D8B030D-6E8A-4147-A177-3AD203B41FA5}">
                      <a16:colId xmlns:a16="http://schemas.microsoft.com/office/drawing/2014/main" val="2414019375"/>
                    </a:ext>
                  </a:extLst>
                </a:gridCol>
                <a:gridCol w="752475">
                  <a:extLst>
                    <a:ext uri="{9D8B030D-6E8A-4147-A177-3AD203B41FA5}">
                      <a16:colId xmlns:a16="http://schemas.microsoft.com/office/drawing/2014/main" val="2554660328"/>
                    </a:ext>
                  </a:extLst>
                </a:gridCol>
              </a:tblGrid>
              <a:tr h="431741">
                <a:tc>
                  <a:txBody>
                    <a:bodyPr/>
                    <a:lstStyle/>
                    <a:p>
                      <a:pPr algn="ctr">
                        <a:spcBef>
                          <a:spcPts val="800"/>
                        </a:spcBef>
                      </a:pPr>
                      <a:r>
                        <a:rPr lang="ja-JP" altLang="en-US" dirty="0">
                          <a:latin typeface="UD デジタル 教科書体 NK-B" panose="02020700000000000000" pitchFamily="18" charset="-128"/>
                          <a:ea typeface="UD デジタル 教科書体 NK-B" panose="02020700000000000000" pitchFamily="18" charset="-128"/>
                        </a:rPr>
                        <a:t>目次</a:t>
                      </a:r>
                      <a:endParaRPr lang="en-US" dirty="0">
                        <a:latin typeface="UD デジタル 教科書体 NK-B" panose="02020700000000000000" pitchFamily="18" charset="-128"/>
                        <a:ea typeface="UD デジタル 教科書体 NK-B" panose="02020700000000000000" pitchFamily="18" charset="-128"/>
                      </a:endParaRPr>
                    </a:p>
                  </a:txBody>
                  <a:tcPr>
                    <a:solidFill>
                      <a:srgbClr val="2E6A7B"/>
                    </a:solidFill>
                  </a:tcPr>
                </a:tc>
                <a:tc>
                  <a:txBody>
                    <a:bodyPr/>
                    <a:lstStyle/>
                    <a:p>
                      <a:pPr algn="ctr"/>
                      <a:r>
                        <a:rPr lang="ja-JP" altLang="en-US" sz="1400" dirty="0">
                          <a:latin typeface="UD デジタル 教科書体 NK-B" panose="02020700000000000000" pitchFamily="18" charset="-128"/>
                          <a:ea typeface="UD デジタル 教科書体 NK-B" panose="02020700000000000000" pitchFamily="18" charset="-128"/>
                        </a:rPr>
                        <a:t>ページ</a:t>
                      </a:r>
                      <a:endParaRPr lang="en-US" sz="1400" dirty="0">
                        <a:latin typeface="UD デジタル 教科書体 NK-B" panose="02020700000000000000" pitchFamily="18" charset="-128"/>
                        <a:ea typeface="UD デジタル 教科書体 NK-B" panose="02020700000000000000" pitchFamily="18" charset="-128"/>
                      </a:endParaRPr>
                    </a:p>
                  </a:txBody>
                  <a:tcPr>
                    <a:solidFill>
                      <a:srgbClr val="2E6A7B"/>
                    </a:solidFill>
                  </a:tcPr>
                </a:tc>
                <a:extLst>
                  <a:ext uri="{0D108BD9-81ED-4DB2-BD59-A6C34878D82A}">
                    <a16:rowId xmlns:a16="http://schemas.microsoft.com/office/drawing/2014/main" val="3222549903"/>
                  </a:ext>
                </a:extLst>
              </a:tr>
              <a:tr h="97997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ja-JP" sz="1400" b="1" u="sng" spc="10" dirty="0">
                          <a:solidFill>
                            <a:schemeClr val="tx2"/>
                          </a:solidFill>
                          <a:latin typeface="UD デジタル 教科書体 NK-B" panose="02020700000000000000" pitchFamily="18" charset="-128"/>
                          <a:ea typeface="UD デジタル 教科書体 NK-B" panose="02020700000000000000" pitchFamily="18" charset="-128"/>
                        </a:rPr>
                        <a:t>SECTION 1: </a:t>
                      </a:r>
                      <a:r>
                        <a:rPr lang="ja-JP" altLang="en-US" sz="1400" b="1" u="sng" spc="10" dirty="0">
                          <a:solidFill>
                            <a:schemeClr val="tx2"/>
                          </a:solidFill>
                          <a:latin typeface="UD デジタル 教科書体 NK-B" panose="02020700000000000000" pitchFamily="18" charset="-128"/>
                          <a:ea typeface="UD デジタル 教科書体 NK-B" panose="02020700000000000000" pitchFamily="18" charset="-128"/>
                        </a:rPr>
                        <a:t>対話コードのフレームワーク</a:t>
                      </a:r>
                      <a:r>
                        <a:rPr lang="ja-JP" altLang="en-US" sz="1400" b="1" u="none" spc="10" dirty="0">
                          <a:solidFill>
                            <a:schemeClr val="tx2"/>
                          </a:solidFill>
                          <a:latin typeface="UD デジタル 教科書体 NK-B" panose="02020700000000000000" pitchFamily="18" charset="-128"/>
                          <a:ea typeface="UD デジタル 教科書体 NK-B" panose="02020700000000000000" pitchFamily="18" charset="-128"/>
                        </a:rPr>
                        <a:t>　　</a:t>
                      </a:r>
                      <a:endParaRPr lang="en-US" altLang="ja-JP" sz="1400" b="1" u="none" spc="10" dirty="0">
                        <a:solidFill>
                          <a:schemeClr val="tx2"/>
                        </a:solidFill>
                        <a:latin typeface="UD デジタル 教科書体 NK-B" panose="02020700000000000000" pitchFamily="18" charset="-128"/>
                        <a:ea typeface="UD デジタル 教科書体 NK-B" panose="02020700000000000000" pitchFamily="18" charset="-128"/>
                      </a:endParaRPr>
                    </a:p>
                    <a:p>
                      <a:pPr marL="0" marR="0" lvl="0" indent="0" defTabSz="914400" eaLnBrk="1" fontAlgn="auto" latinLnBrk="0" hangingPunct="1">
                        <a:lnSpc>
                          <a:spcPct val="100000"/>
                        </a:lnSpc>
                        <a:spcBef>
                          <a:spcPts val="0"/>
                        </a:spcBef>
                        <a:spcAft>
                          <a:spcPts val="0"/>
                        </a:spcAft>
                        <a:buClrTx/>
                        <a:buSzTx/>
                        <a:buFontTx/>
                        <a:buNone/>
                        <a:tabLst/>
                        <a:defRPr/>
                      </a:pPr>
                      <a:r>
                        <a:rPr lang="ja-JP" altLang="en-US" sz="1400" b="1" spc="10" dirty="0">
                          <a:solidFill>
                            <a:schemeClr val="tx2"/>
                          </a:solidFill>
                          <a:latin typeface="UD デジタル 教科書体 NK-B" panose="02020700000000000000" pitchFamily="18" charset="-128"/>
                          <a:ea typeface="UD デジタル 教科書体 NK-B" panose="02020700000000000000" pitchFamily="18" charset="-128"/>
                        </a:rPr>
                        <a:t>教室での対話の逐語記録のサンプルと参加を分析するための</a:t>
                      </a:r>
                      <a:r>
                        <a:rPr lang="en-US" altLang="ja-JP" sz="1400" b="1" spc="10" dirty="0">
                          <a:solidFill>
                            <a:schemeClr val="tx2"/>
                          </a:solidFill>
                          <a:latin typeface="UD デジタル 教科書体 NK-B" panose="02020700000000000000" pitchFamily="18" charset="-128"/>
                          <a:ea typeface="UD デジタル 教科書体 NK-B" panose="02020700000000000000" pitchFamily="18" charset="-128"/>
                        </a:rPr>
                        <a:t>T-SEDA</a:t>
                      </a:r>
                      <a:r>
                        <a:rPr lang="ja-JP" altLang="en-US" sz="1400" b="1" spc="10" dirty="0">
                          <a:solidFill>
                            <a:schemeClr val="tx2"/>
                          </a:solidFill>
                          <a:latin typeface="UD デジタル 教科書体 NK-B" panose="02020700000000000000" pitchFamily="18" charset="-128"/>
                          <a:ea typeface="UD デジタル 教科書体 NK-B" panose="02020700000000000000" pitchFamily="18" charset="-128"/>
                        </a:rPr>
                        <a:t>対話コード分類表と解説、一般的な対話教授法の実践を示しています。</a:t>
                      </a: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33</a:t>
                      </a:r>
                    </a:p>
                  </a:txBody>
                  <a:tcPr>
                    <a:solidFill>
                      <a:srgbClr val="D8D8D8"/>
                    </a:solidFill>
                  </a:tcPr>
                </a:tc>
                <a:extLst>
                  <a:ext uri="{0D108BD9-81ED-4DB2-BD59-A6C34878D82A}">
                    <a16:rowId xmlns:a16="http://schemas.microsoft.com/office/drawing/2014/main" val="702968102"/>
                  </a:ext>
                </a:extLst>
              </a:tr>
              <a:tr h="53740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ja-JP" sz="1400" b="1" u="sng" spc="10" dirty="0">
                          <a:solidFill>
                            <a:schemeClr val="tx2"/>
                          </a:solidFill>
                          <a:latin typeface="UD デジタル 教科書体 NK-B" panose="02020700000000000000" pitchFamily="18" charset="-128"/>
                          <a:ea typeface="UD デジタル 教科書体 NK-B" panose="02020700000000000000" pitchFamily="18" charset="-128"/>
                        </a:rPr>
                        <a:t>SECTION 2: </a:t>
                      </a:r>
                      <a:r>
                        <a:rPr lang="ja-JP" altLang="en-US" sz="1400" b="1" u="sng" spc="10" dirty="0">
                          <a:solidFill>
                            <a:schemeClr val="tx2"/>
                          </a:solidFill>
                          <a:latin typeface="UD デジタル 教科書体 NK-B" panose="02020700000000000000" pitchFamily="18" charset="-128"/>
                          <a:ea typeface="UD デジタル 教科書体 NK-B" panose="02020700000000000000" pitchFamily="18" charset="-128"/>
                        </a:rPr>
                        <a:t>授業観察と対話分析のためのテンプレート　</a:t>
                      </a:r>
                      <a:endParaRPr lang="en-US" altLang="ja-JP" sz="1400" b="1" u="none" spc="10" dirty="0">
                        <a:solidFill>
                          <a:schemeClr val="tx2"/>
                        </a:solidFill>
                        <a:latin typeface="UD デジタル 教科書体 NK-B" panose="02020700000000000000" pitchFamily="18" charset="-128"/>
                        <a:ea typeface="UD デジタル 教科書体 NK-B" panose="02020700000000000000" pitchFamily="18" charset="-128"/>
                      </a:endParaRPr>
                    </a:p>
                    <a:p>
                      <a:pPr marL="0" marR="0" lvl="0" indent="0" defTabSz="914400" eaLnBrk="1" fontAlgn="auto" latinLnBrk="0" hangingPunct="1">
                        <a:lnSpc>
                          <a:spcPct val="100000"/>
                        </a:lnSpc>
                        <a:spcBef>
                          <a:spcPts val="0"/>
                        </a:spcBef>
                        <a:spcAft>
                          <a:spcPts val="0"/>
                        </a:spcAft>
                        <a:buClrTx/>
                        <a:buSzTx/>
                        <a:buFontTx/>
                        <a:buNone/>
                        <a:tabLst/>
                        <a:defRPr/>
                      </a:pPr>
                      <a:r>
                        <a:rPr lang="ja-JP" altLang="en-US" sz="1400" b="1" spc="10" dirty="0">
                          <a:solidFill>
                            <a:schemeClr val="tx2"/>
                          </a:solidFill>
                          <a:latin typeface="UD デジタル 教科書体 NK-B" panose="02020700000000000000" pitchFamily="18" charset="-128"/>
                          <a:ea typeface="UD デジタル 教科書体 NK-B" panose="02020700000000000000" pitchFamily="18" charset="-128"/>
                        </a:rPr>
                        <a:t>タイムサンプリング、 </a:t>
                      </a:r>
                      <a:r>
                        <a:rPr lang="en-US" altLang="ja-JP" sz="1400" b="1" spc="10" dirty="0">
                          <a:solidFill>
                            <a:schemeClr val="tx2"/>
                          </a:solidFill>
                          <a:latin typeface="UD デジタル 教科書体 NK-B" panose="02020700000000000000" pitchFamily="18" charset="-128"/>
                          <a:ea typeface="UD デジタル 教科書体 NK-B" panose="02020700000000000000" pitchFamily="18" charset="-128"/>
                        </a:rPr>
                        <a:t>T-SEDA</a:t>
                      </a:r>
                      <a:r>
                        <a:rPr lang="ja-JP" altLang="en-US" sz="1400" b="1" spc="10" dirty="0">
                          <a:solidFill>
                            <a:schemeClr val="tx2"/>
                          </a:solidFill>
                          <a:latin typeface="UD デジタル 教科書体 NK-B" panose="02020700000000000000" pitchFamily="18" charset="-128"/>
                          <a:ea typeface="UD デジタル 教科書体 NK-B" panose="02020700000000000000" pitchFamily="18" charset="-128"/>
                        </a:rPr>
                        <a:t>対話コード分類表、評価基準</a:t>
                      </a: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39</a:t>
                      </a:r>
                    </a:p>
                  </a:txBody>
                  <a:tcPr>
                    <a:solidFill>
                      <a:srgbClr val="D8D8D8"/>
                    </a:solidFill>
                  </a:tcPr>
                </a:tc>
                <a:extLst>
                  <a:ext uri="{0D108BD9-81ED-4DB2-BD59-A6C34878D82A}">
                    <a16:rowId xmlns:a16="http://schemas.microsoft.com/office/drawing/2014/main" val="3850416526"/>
                  </a:ext>
                </a:extLst>
              </a:tr>
              <a:tr h="316121">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UD デジタル 教科書体 NK-B" panose="02020700000000000000" pitchFamily="18" charset="-128"/>
                          <a:ea typeface="UD デジタル 教科書体 NK-B" panose="02020700000000000000" pitchFamily="18" charset="-128"/>
                          <a:cs typeface="Arial"/>
                        </a:rPr>
                        <a:t> </a:t>
                      </a:r>
                      <a:r>
                        <a:rPr lang="ja-JP" altLang="en-US" sz="1400" b="1" spc="10" dirty="0">
                          <a:latin typeface="UD デジタル 教科書体 NK-B" panose="02020700000000000000" pitchFamily="18" charset="-128"/>
                          <a:ea typeface="UD デジタル 教科書体 NK-B" panose="02020700000000000000" pitchFamily="18" charset="-128"/>
                          <a:cs typeface="Arial"/>
                        </a:rPr>
                        <a:t>２</a:t>
                      </a:r>
                      <a:r>
                        <a:rPr lang="en-US" altLang="ja-JP" sz="1400" b="1" spc="10" dirty="0">
                          <a:latin typeface="UD デジタル 教科書体 NK-B" panose="02020700000000000000" pitchFamily="18" charset="-128"/>
                          <a:ea typeface="UD デジタル 教科書体 NK-B" panose="02020700000000000000" pitchFamily="18" charset="-128"/>
                          <a:cs typeface="Arial"/>
                        </a:rPr>
                        <a:t>A</a:t>
                      </a:r>
                      <a:r>
                        <a:rPr lang="en-GB" sz="1400" b="1" spc="10" dirty="0">
                          <a:latin typeface="UD デジタル 教科書体 NK-B" panose="02020700000000000000" pitchFamily="18" charset="-128"/>
                          <a:ea typeface="UD デジタル 教科書体 NK-B" panose="02020700000000000000" pitchFamily="18" charset="-128"/>
                          <a:cs typeface="Arial"/>
                        </a:rPr>
                        <a:t>: </a:t>
                      </a:r>
                      <a:r>
                        <a:rPr lang="ja-JP" altLang="en-US" sz="1400" b="1" spc="10" dirty="0">
                          <a:latin typeface="UD デジタル 教科書体 NK-B" panose="02020700000000000000" pitchFamily="18" charset="-128"/>
                          <a:ea typeface="UD デジタル 教科書体 NK-B" panose="02020700000000000000" pitchFamily="18" charset="-128"/>
                          <a:cs typeface="Arial"/>
                        </a:rPr>
                        <a:t>逐語記録のコーディング</a:t>
                      </a:r>
                      <a:endParaRPr lang="en-GB" sz="1400" b="1" spc="10" dirty="0">
                        <a:latin typeface="UD デジタル 教科書体 NK-B" panose="02020700000000000000" pitchFamily="18" charset="-128"/>
                        <a:ea typeface="UD デジタル 教科書体 NK-B" panose="02020700000000000000" pitchFamily="18" charset="-128"/>
                        <a:cs typeface="Arial"/>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42</a:t>
                      </a:r>
                    </a:p>
                  </a:txBody>
                  <a:tcPr>
                    <a:solidFill>
                      <a:srgbClr val="D8D8D8"/>
                    </a:solidFill>
                  </a:tcPr>
                </a:tc>
                <a:extLst>
                  <a:ext uri="{0D108BD9-81ED-4DB2-BD59-A6C34878D82A}">
                    <a16:rowId xmlns:a16="http://schemas.microsoft.com/office/drawing/2014/main" val="2453129498"/>
                  </a:ext>
                </a:extLst>
              </a:tr>
              <a:tr h="316121">
                <a:tc>
                  <a:txBody>
                    <a:bodyPr/>
                    <a:lstStyle/>
                    <a:p>
                      <a:pPr marL="93663" indent="0">
                        <a:lnSpc>
                          <a:spcPct val="100000"/>
                        </a:lnSpc>
                        <a:spcBef>
                          <a:spcPts val="1315"/>
                        </a:spcBef>
                        <a:tabLst/>
                      </a:pPr>
                      <a:r>
                        <a:rPr lang="en-GB" sz="1400" b="1" spc="10" dirty="0">
                          <a:latin typeface="UD デジタル 教科書体 NK-B" panose="02020700000000000000" pitchFamily="18" charset="-128"/>
                          <a:ea typeface="UD デジタル 教科書体 NK-B" panose="02020700000000000000" pitchFamily="18" charset="-128"/>
                          <a:cs typeface="Arial"/>
                        </a:rPr>
                        <a:t> </a:t>
                      </a:r>
                      <a:r>
                        <a:rPr lang="ja-JP" altLang="en-US" sz="1400" b="1" spc="10" dirty="0">
                          <a:latin typeface="UD デジタル 教科書体 NK-B" panose="02020700000000000000" pitchFamily="18" charset="-128"/>
                          <a:ea typeface="UD デジタル 教科書体 NK-B" panose="02020700000000000000" pitchFamily="18" charset="-128"/>
                          <a:cs typeface="Arial"/>
                        </a:rPr>
                        <a:t>２</a:t>
                      </a:r>
                      <a:r>
                        <a:rPr lang="en-US" altLang="ja-JP" sz="1400" b="1" spc="10" dirty="0">
                          <a:latin typeface="UD デジタル 教科書体 NK-B" panose="02020700000000000000" pitchFamily="18" charset="-128"/>
                          <a:ea typeface="UD デジタル 教科書体 NK-B" panose="02020700000000000000" pitchFamily="18" charset="-128"/>
                          <a:cs typeface="Arial"/>
                        </a:rPr>
                        <a:t>B</a:t>
                      </a:r>
                      <a:r>
                        <a:rPr lang="ja-JP" altLang="en-US" sz="1400" b="1" spc="10" dirty="0">
                          <a:latin typeface="UD デジタル 教科書体 NK-B" panose="02020700000000000000" pitchFamily="18" charset="-128"/>
                          <a:ea typeface="UD デジタル 教科書体 NK-B" panose="02020700000000000000" pitchFamily="18" charset="-128"/>
                          <a:cs typeface="Arial"/>
                        </a:rPr>
                        <a:t>：</a:t>
                      </a:r>
                      <a:r>
                        <a:rPr lang="ja-JP"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グループ学習のためのタイムサンプリング</a:t>
                      </a:r>
                      <a:endParaRPr lang="en-US" altLang="ja-JP" sz="1400" b="1" spc="10" dirty="0">
                        <a:latin typeface="UD デジタル 教科書体 NK-B" panose="02020700000000000000" pitchFamily="18" charset="-128"/>
                        <a:ea typeface="UD デジタル 教科書体 NK-B" panose="02020700000000000000" pitchFamily="18" charset="-128"/>
                        <a:cs typeface="Arial"/>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44</a:t>
                      </a:r>
                    </a:p>
                  </a:txBody>
                  <a:tcPr>
                    <a:solidFill>
                      <a:srgbClr val="D8D8D8"/>
                    </a:solidFill>
                  </a:tcPr>
                </a:tc>
                <a:extLst>
                  <a:ext uri="{0D108BD9-81ED-4DB2-BD59-A6C34878D82A}">
                    <a16:rowId xmlns:a16="http://schemas.microsoft.com/office/drawing/2014/main" val="1296792514"/>
                  </a:ext>
                </a:extLst>
              </a:tr>
              <a:tr h="316121">
                <a:tc>
                  <a:txBody>
                    <a:bodyPr/>
                    <a:lstStyle/>
                    <a:p>
                      <a:pPr marL="93663" marR="130810" indent="0">
                        <a:lnSpc>
                          <a:spcPct val="101400"/>
                        </a:lnSpc>
                        <a:spcBef>
                          <a:spcPts val="1045"/>
                        </a:spcBef>
                        <a:tabLst/>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latin typeface="UD デジタル 教科書体 NK-B" panose="02020700000000000000" pitchFamily="18" charset="-128"/>
                          <a:ea typeface="UD デジタル 教科書体 NK-B" panose="02020700000000000000" pitchFamily="18" charset="-128"/>
                          <a:cs typeface="Arial"/>
                        </a:rPr>
                        <a:t>C:</a:t>
                      </a:r>
                      <a:r>
                        <a:rPr lang="ja-JP"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個別学習者のチェックリスト（グループ学習)</a:t>
                      </a:r>
                      <a:endParaRPr lang="en-GB" sz="1400" spc="10" dirty="0">
                        <a:latin typeface="UD デジタル 教科書体 NK-B" panose="02020700000000000000" pitchFamily="18" charset="-128"/>
                        <a:ea typeface="UD デジタル 教科書体 NK-B" panose="02020700000000000000" pitchFamily="18" charset="-128"/>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46</a:t>
                      </a:r>
                    </a:p>
                  </a:txBody>
                  <a:tcPr>
                    <a:solidFill>
                      <a:srgbClr val="D8D8D8"/>
                    </a:solidFill>
                  </a:tcPr>
                </a:tc>
                <a:extLst>
                  <a:ext uri="{0D108BD9-81ED-4DB2-BD59-A6C34878D82A}">
                    <a16:rowId xmlns:a16="http://schemas.microsoft.com/office/drawing/2014/main" val="3060916660"/>
                  </a:ext>
                </a:extLst>
              </a:tr>
              <a:tr h="331713">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latin typeface="UD デジタル 教科書体 NK-B" panose="02020700000000000000" pitchFamily="18" charset="-128"/>
                          <a:ea typeface="UD デジタル 教科書体 NK-B" panose="02020700000000000000" pitchFamily="18" charset="-128"/>
                          <a:cs typeface="Arial"/>
                        </a:rPr>
                        <a:t>D:</a:t>
                      </a:r>
                      <a:r>
                        <a:rPr lang="ja-JP" altLang="en-US"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グループ評価</a:t>
                      </a:r>
                      <a:r>
                        <a:rPr lang="en-US"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r>
                        <a:rPr lang="ja-JP" altLang="en-US"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グループ学習</a:t>
                      </a:r>
                      <a:r>
                        <a:rPr lang="en-US"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endParaRPr lang="ja-JP" altLang="en-US" sz="1400" b="0"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47</a:t>
                      </a:r>
                    </a:p>
                  </a:txBody>
                  <a:tcPr>
                    <a:solidFill>
                      <a:srgbClr val="D8D8D8"/>
                    </a:solidFill>
                  </a:tcPr>
                </a:tc>
                <a:extLst>
                  <a:ext uri="{0D108BD9-81ED-4DB2-BD59-A6C34878D82A}">
                    <a16:rowId xmlns:a16="http://schemas.microsoft.com/office/drawing/2014/main" val="4194573456"/>
                  </a:ext>
                </a:extLst>
              </a:tr>
              <a:tr h="316121">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E:</a:t>
                      </a:r>
                      <a:r>
                        <a:rPr lang="ja-JP" altLang="en-US"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学級全体の学習参加 </a:t>
                      </a:r>
                      <a:r>
                        <a:rPr lang="en-US"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r>
                        <a:rPr lang="ja-JP" altLang="en-US" sz="1400" b="1"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評価基準</a:t>
                      </a:r>
                      <a:r>
                        <a:rPr lang="en-US"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a:t>
                      </a:r>
                      <a:endParaRPr lang="ja-JP" altLang="en-US" sz="1400" b="0"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48</a:t>
                      </a:r>
                    </a:p>
                  </a:txBody>
                  <a:tcPr>
                    <a:solidFill>
                      <a:srgbClr val="D8D8D8"/>
                    </a:solidFill>
                  </a:tcPr>
                </a:tc>
                <a:extLst>
                  <a:ext uri="{0D108BD9-81ED-4DB2-BD59-A6C34878D82A}">
                    <a16:rowId xmlns:a16="http://schemas.microsoft.com/office/drawing/2014/main" val="1824825305"/>
                  </a:ext>
                </a:extLst>
              </a:tr>
              <a:tr h="316121">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F:</a:t>
                      </a:r>
                      <a:r>
                        <a:rPr lang="ja-JP"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学習者の参加と</a:t>
                      </a:r>
                      <a:r>
                        <a:rPr lang="ja-JP" altLang="en-US"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グランド・ルール</a:t>
                      </a:r>
                      <a:r>
                        <a:rPr lang="ja-JP"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の評価基準</a:t>
                      </a:r>
                      <a:endParaRPr lang="en-US" sz="1400" dirty="0">
                        <a:latin typeface="UD デジタル 教科書体 NK-B" panose="02020700000000000000" pitchFamily="18" charset="-128"/>
                        <a:ea typeface="UD デジタル 教科書体 NK-B" panose="02020700000000000000" pitchFamily="18" charset="-128"/>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49</a:t>
                      </a:r>
                    </a:p>
                  </a:txBody>
                  <a:tcPr>
                    <a:solidFill>
                      <a:srgbClr val="D8D8D8"/>
                    </a:solidFill>
                  </a:tcPr>
                </a:tc>
                <a:extLst>
                  <a:ext uri="{0D108BD9-81ED-4DB2-BD59-A6C34878D82A}">
                    <a16:rowId xmlns:a16="http://schemas.microsoft.com/office/drawing/2014/main" val="3487348345"/>
                  </a:ext>
                </a:extLst>
              </a:tr>
              <a:tr h="316121">
                <a:tc>
                  <a:txBody>
                    <a:bodyPr/>
                    <a:lstStyle/>
                    <a:p>
                      <a:pPr marL="93663" marR="0" lvl="0" indent="0" algn="just" defTabSz="914400" rtl="0" eaLnBrk="1" fontAlgn="auto" latinLnBrk="0" hangingPunct="1">
                        <a:lnSpc>
                          <a:spcPct val="100000"/>
                        </a:lnSpc>
                        <a:spcBef>
                          <a:spcPts val="0"/>
                        </a:spcBef>
                        <a:spcAft>
                          <a:spcPts val="0"/>
                        </a:spcAft>
                        <a:buClrTx/>
                        <a:buSzTx/>
                        <a:buFontTx/>
                        <a:buNone/>
                        <a:tabLst/>
                        <a:defRPr/>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G:</a:t>
                      </a:r>
                      <a:r>
                        <a:rPr lang="ja-JP" altLang="en-US"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グループ学習の自己評価</a:t>
                      </a:r>
                      <a:endParaRPr lang="en-US" altLang="ja-JP" sz="1400" b="1" dirty="0">
                        <a:latin typeface="UD デジタル 教科書体 NK-B" panose="02020700000000000000" pitchFamily="18" charset="-128"/>
                        <a:ea typeface="UD デジタル 教科書体 NK-B" panose="02020700000000000000" pitchFamily="18" charset="-128"/>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50</a:t>
                      </a:r>
                    </a:p>
                  </a:txBody>
                  <a:tcPr>
                    <a:solidFill>
                      <a:srgbClr val="D8D8D8"/>
                    </a:solidFill>
                  </a:tcPr>
                </a:tc>
                <a:extLst>
                  <a:ext uri="{0D108BD9-81ED-4DB2-BD59-A6C34878D82A}">
                    <a16:rowId xmlns:a16="http://schemas.microsoft.com/office/drawing/2014/main" val="1134652461"/>
                  </a:ext>
                </a:extLst>
              </a:tr>
              <a:tr h="316121">
                <a:tc>
                  <a:txBody>
                    <a:bodyPr/>
                    <a:lstStyle/>
                    <a:p>
                      <a:pPr marL="85725" marR="0" lvl="0" indent="0" defTabSz="914400" eaLnBrk="1" fontAlgn="auto" latinLnBrk="0" hangingPunct="1">
                        <a:lnSpc>
                          <a:spcPct val="100000"/>
                        </a:lnSpc>
                        <a:spcBef>
                          <a:spcPts val="0"/>
                        </a:spcBef>
                        <a:spcAft>
                          <a:spcPts val="0"/>
                        </a:spcAft>
                        <a:buClrTx/>
                        <a:buSzTx/>
                        <a:buFontTx/>
                        <a:buNone/>
                        <a:tabLst/>
                        <a:defRPr/>
                      </a:pPr>
                      <a:r>
                        <a:rPr lang="ja-JP" altLang="en-US"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２</a:t>
                      </a:r>
                      <a:r>
                        <a:rPr lang="en-GB" sz="1400" b="1" spc="10" dirty="0">
                          <a:solidFill>
                            <a:schemeClr val="tx1"/>
                          </a:solidFill>
                          <a:latin typeface="UD デジタル 教科書体 NK-B" panose="02020700000000000000" pitchFamily="18" charset="-128"/>
                          <a:ea typeface="UD デジタル 教科書体 NK-B" panose="02020700000000000000" pitchFamily="18" charset="-128"/>
                          <a:cs typeface="Arial"/>
                        </a:rPr>
                        <a:t>H:</a:t>
                      </a:r>
                      <a:r>
                        <a:rPr lang="ja-JP" altLang="ja-JP" sz="1400" b="1" i="0" u="none" strike="noStrike" cap="none" dirty="0">
                          <a:solidFill>
                            <a:srgbClr val="000000"/>
                          </a:solidFill>
                          <a:latin typeface="UD デジタル 教科書体 NK-B" panose="02020700000000000000" pitchFamily="18" charset="-128"/>
                          <a:ea typeface="UD デジタル 教科書体 NK-B" panose="02020700000000000000" pitchFamily="18" charset="-128"/>
                          <a:cs typeface="Arial"/>
                          <a:sym typeface="Arial"/>
                        </a:rPr>
                        <a:t>対話教授法の質問紙: 授業実践の自己診断</a:t>
                      </a:r>
                      <a:endParaRPr lang="en-US" sz="1400" dirty="0">
                        <a:latin typeface="UD デジタル 教科書体 NK-B" panose="02020700000000000000" pitchFamily="18" charset="-128"/>
                        <a:ea typeface="UD デジタル 教科書体 NK-B" panose="02020700000000000000" pitchFamily="18" charset="-128"/>
                      </a:endParaRPr>
                    </a:p>
                  </a:txBody>
                  <a:tcPr/>
                </a:tc>
                <a:tc>
                  <a:txBody>
                    <a:bodyPr/>
                    <a:lstStyle/>
                    <a:p>
                      <a:pPr algn="ctr"/>
                      <a:r>
                        <a:rPr lang="en-US" sz="1400" dirty="0">
                          <a:latin typeface="UD デジタル 教科書体 NK-B" panose="02020700000000000000" pitchFamily="18" charset="-128"/>
                          <a:ea typeface="UD デジタル 教科書体 NK-B" panose="02020700000000000000" pitchFamily="18" charset="-128"/>
                        </a:rPr>
                        <a:t>51</a:t>
                      </a:r>
                    </a:p>
                  </a:txBody>
                  <a:tcPr>
                    <a:solidFill>
                      <a:srgbClr val="D8D8D8"/>
                    </a:solidFill>
                  </a:tcPr>
                </a:tc>
                <a:extLst>
                  <a:ext uri="{0D108BD9-81ED-4DB2-BD59-A6C34878D82A}">
                    <a16:rowId xmlns:a16="http://schemas.microsoft.com/office/drawing/2014/main" val="2615908898"/>
                  </a:ext>
                </a:extLst>
              </a:tr>
            </a:tbl>
          </a:graphicData>
        </a:graphic>
      </p:graphicFrame>
    </p:spTree>
    <p:extLst>
      <p:ext uri="{BB962C8B-B14F-4D97-AF65-F5344CB8AC3E}">
        <p14:creationId xmlns:p14="http://schemas.microsoft.com/office/powerpoint/2010/main" val="1974224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Shape 482"/>
        <p:cNvGrpSpPr/>
        <p:nvPr/>
      </p:nvGrpSpPr>
      <p:grpSpPr>
        <a:xfrm>
          <a:off x="0" y="0"/>
          <a:ext cx="0" cy="0"/>
          <a:chOff x="0" y="0"/>
          <a:chExt cx="0" cy="0"/>
        </a:xfrm>
      </p:grpSpPr>
      <p:sp>
        <p:nvSpPr>
          <p:cNvPr id="483" name="Google Shape;483;p43"/>
          <p:cNvSpPr txBox="1">
            <a:spLocks noGrp="1"/>
          </p:cNvSpPr>
          <p:nvPr>
            <p:ph type="sldNum" idx="12"/>
          </p:nvPr>
        </p:nvSpPr>
        <p:spPr>
          <a:xfrm>
            <a:off x="10130028" y="7254037"/>
            <a:ext cx="3982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33</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484" name="Google Shape;484;p43"/>
          <p:cNvGraphicFramePr/>
          <p:nvPr>
            <p:extLst>
              <p:ext uri="{D42A27DB-BD31-4B8C-83A1-F6EECF244321}">
                <p14:modId xmlns:p14="http://schemas.microsoft.com/office/powerpoint/2010/main" val="3207078885"/>
              </p:ext>
            </p:extLst>
          </p:nvPr>
        </p:nvGraphicFramePr>
        <p:xfrm>
          <a:off x="346202" y="1530454"/>
          <a:ext cx="9754275" cy="5981080"/>
        </p:xfrm>
        <a:graphic>
          <a:graphicData uri="http://schemas.openxmlformats.org/drawingml/2006/table">
            <a:tbl>
              <a:tblPr firstRow="1" bandRow="1">
                <a:noFill/>
              </a:tblPr>
              <a:tblGrid>
                <a:gridCol w="2621950">
                  <a:extLst>
                    <a:ext uri="{9D8B030D-6E8A-4147-A177-3AD203B41FA5}">
                      <a16:colId xmlns:a16="http://schemas.microsoft.com/office/drawing/2014/main" val="20000"/>
                    </a:ext>
                  </a:extLst>
                </a:gridCol>
                <a:gridCol w="3136925">
                  <a:extLst>
                    <a:ext uri="{9D8B030D-6E8A-4147-A177-3AD203B41FA5}">
                      <a16:colId xmlns:a16="http://schemas.microsoft.com/office/drawing/2014/main" val="20001"/>
                    </a:ext>
                  </a:extLst>
                </a:gridCol>
                <a:gridCol w="3995400">
                  <a:extLst>
                    <a:ext uri="{9D8B030D-6E8A-4147-A177-3AD203B41FA5}">
                      <a16:colId xmlns:a16="http://schemas.microsoft.com/office/drawing/2014/main" val="20002"/>
                    </a:ext>
                  </a:extLst>
                </a:gridCol>
              </a:tblGrid>
              <a:tr h="392636">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2510668">
                <a:tc>
                  <a:txBody>
                    <a:bodyPr/>
                    <a:lstStyle/>
                    <a:p>
                      <a:pPr marL="106045" marR="107950" lvl="0" indent="0" algn="just" rtl="0">
                        <a:lnSpc>
                          <a:spcPct val="102499"/>
                        </a:lnSpc>
                        <a:spcBef>
                          <a:spcPts val="0"/>
                        </a:spcBef>
                        <a:spcAft>
                          <a:spcPts val="0"/>
                        </a:spcAft>
                        <a:buSzPts val="1200"/>
                        <a:buFont typeface="Arial"/>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B – Build on ideas　</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106045" marR="107950" lvl="0" indent="0" algn="just" rtl="0">
                        <a:lnSpc>
                          <a:spcPct val="102499"/>
                        </a:lnSpc>
                        <a:spcBef>
                          <a:spcPts val="590"/>
                        </a:spcBef>
                        <a:spcAft>
                          <a:spcPts val="0"/>
                        </a:spcAft>
                        <a:buSzPts val="1200"/>
                        <a:buFont typeface="Arial"/>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考えを積み上げる</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106045" marR="107950" lvl="0" indent="0" algn="just" rtl="0">
                        <a:lnSpc>
                          <a:spcPct val="102499"/>
                        </a:lnSpc>
                        <a:spcBef>
                          <a:spcPts val="590"/>
                        </a:spcBef>
                        <a:spcAft>
                          <a:spcPts val="0"/>
                        </a:spcAft>
                        <a:buNone/>
                      </a:pPr>
                      <a:endParaRPr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106045" marR="107950" lvl="0" indent="0" algn="ctr" rtl="0">
                        <a:lnSpc>
                          <a:spcPct val="102499"/>
                        </a:lnSpc>
                        <a:spcBef>
                          <a:spcPts val="590"/>
                        </a:spcBef>
                        <a:spcAft>
                          <a:spcPts val="0"/>
                        </a:spcAft>
                        <a:buNone/>
                      </a:pP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前のターンや学習活動への他の発言で表現された自分や他人の考えを基に、詳しく説明したり、明確にしたり、コメントすることができる（口頭/書面/その他）。</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05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955" marR="358775" lvl="0" indent="-182880" algn="l" rtl="0">
                        <a:lnSpc>
                          <a:spcPct val="101699"/>
                        </a:lnSpc>
                        <a:spcBef>
                          <a:spcPts val="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新しいものを加えることによって、自分または他の人の以前のアイデア/発言を積み上げる。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955" marR="358775" lvl="0" indent="-182880" algn="l" rtl="0">
                        <a:lnSpc>
                          <a:spcPct val="101699"/>
                        </a:lnSpc>
                        <a:spcBef>
                          <a:spcPts val="705"/>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自分または他の人の以前のアイデア/発言を明確にする、詳しく説明する、拡張する、</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説明する、</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再定式化する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955" marR="358775" lvl="0" indent="-182880" algn="l" rtl="0">
                        <a:lnSpc>
                          <a:spcPct val="101699"/>
                        </a:lnSpc>
                        <a:spcBef>
                          <a:spcPts val="705"/>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以前のアイデア/発言に関するコメント</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895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0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それに加えて</a:t>
                      </a: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」、「それは考えさせられる」、「つまり」、「彼女</a:t>
                      </a: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がいいたいのは</a:t>
                      </a: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10"/>
                        </a:spcBef>
                        <a:spcAft>
                          <a:spcPts val="0"/>
                        </a:spcAft>
                        <a:buNone/>
                      </a:pP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サンジェイの発言につなげて・・・</a:t>
                      </a:r>
                      <a:endParaRPr lang="en-US" alt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ケイトのアイデアで、なぜそのキャラクターがそうするのか考えさせられた。</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0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まだ誰も言っていないアイデアがあるんだけど・・・</a:t>
                      </a:r>
                      <a:endParaRPr lang="en-US" alt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0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さっきの意味は・・・。</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0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アーメドの話は、細かい描写がたくさんあった</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0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私のアイデアもホセと</a:t>
                      </a: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似ていて</a:t>
                      </a: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、花が最高のプレゼントになると書きました。</a:t>
                      </a:r>
                      <a:endParaRPr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833852">
                <a:tc>
                  <a:txBody>
                    <a:bodyPr/>
                    <a:lstStyle/>
                    <a:p>
                      <a:pPr marL="90805" marR="0" lvl="0" indent="0" algn="l"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IB – Invite to build on ideas</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885"/>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考えの積み上げを促す</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240"/>
                        </a:spcBef>
                        <a:spcAft>
                          <a:spcPts val="0"/>
                        </a:spcAft>
                        <a:buNone/>
                      </a:pPr>
                      <a:endParaRPr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defTabSz="914400" rtl="0" eaLnBrk="1" fontAlgn="auto" latinLnBrk="0" hangingPunct="1">
                        <a:lnSpc>
                          <a:spcPct val="100000"/>
                        </a:lnSpc>
                        <a:spcBef>
                          <a:spcPts val="240"/>
                        </a:spcBef>
                        <a:spcAft>
                          <a:spcPts val="0"/>
                        </a:spcAft>
                        <a:buClr>
                          <a:srgbClr val="000000"/>
                        </a:buClr>
                        <a:buSzTx/>
                        <a:buFont typeface="Arial"/>
                        <a:buNone/>
                        <a:tabLst/>
                        <a:defRPr/>
                      </a:pP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学習活動（口頭、筆記、その他）において、自分や他者の考えを明確にし、コメントすることができる</a:t>
                      </a:r>
                      <a:r>
                        <a:rPr lang="ja-JP" altLang="en-US"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ように、積み上げるよう促す。</a:t>
                      </a:r>
                      <a:endParaRPr lang="ja-JP" altLang="en-US" sz="1200" dirty="0">
                        <a:solidFill>
                          <a:schemeClr val="tx1"/>
                        </a:solidFill>
                        <a:latin typeface="UD デジタル 教科書体 NK-R" panose="02020400000000000000" pitchFamily="18" charset="-128"/>
                        <a:ea typeface="UD デジタル 教科書体 NK-R" panose="02020400000000000000" pitchFamily="18" charset="-128"/>
                      </a:endParaRPr>
                    </a:p>
                    <a:p>
                      <a:pPr marL="90805" marR="0" lvl="0" indent="0" algn="l" rtl="0">
                        <a:lnSpc>
                          <a:spcPct val="100000"/>
                        </a:lnSpc>
                        <a:spcBef>
                          <a:spcPts val="240"/>
                        </a:spcBef>
                        <a:spcAft>
                          <a:spcPts val="0"/>
                        </a:spcAft>
                        <a:buNone/>
                      </a:pP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24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955" marR="0" lvl="0" indent="-183515" algn="l" rtl="0">
                        <a:lnSpc>
                          <a:spcPct val="100000"/>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自分や他の人のアイデアを基に</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するよう促す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955" marR="0" lvl="0" indent="-183515" algn="l" rtl="0">
                        <a:lnSpc>
                          <a:spcPct val="100000"/>
                        </a:lnSpc>
                        <a:spcBef>
                          <a:spcPts val="74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発言を明確にする</a:t>
                      </a:r>
                      <a:r>
                        <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再定式化するよう（例を加えるなど）</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他</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人を促す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955" marR="0" lvl="0" indent="-183515" algn="l" rtl="0">
                        <a:lnSpc>
                          <a:spcPct val="100000"/>
                        </a:lnSpc>
                        <a:spcBef>
                          <a:spcPts val="74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他の人のアイデアや意見にコメントするよう促す</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賛成/反対、評価の呼びかけを含む）。</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955" marR="0" lvl="0" indent="-183515" algn="l" rtl="0">
                        <a:lnSpc>
                          <a:spcPct val="100000"/>
                        </a:lnSpc>
                        <a:spcBef>
                          <a:spcPts val="74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アイデアの改善・改良を促す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939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「何?」 「話してみて」 「これを</a:t>
                      </a: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言い換える</a:t>
                      </a: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ことができる?」　「そう思う?」　「賛成?」　「加えられる?」</a:t>
                      </a:r>
                      <a:endParaRPr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10"/>
                        </a:spcBef>
                        <a:spcAft>
                          <a:spcPts val="0"/>
                        </a:spcAft>
                        <a:buNone/>
                      </a:pPr>
                      <a:r>
                        <a:rPr lang="ja-JP"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0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どういう意味ですか？もっと教えてください...</a:t>
                      </a:r>
                      <a:endParaRPr lang="en-US" alt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910"/>
                        </a:spcBef>
                        <a:spcAft>
                          <a:spcPts val="0"/>
                        </a:spcAft>
                        <a:buNone/>
                      </a:pPr>
                      <a:r>
                        <a:rPr lang="ja-JP" altLang="en-US"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彼女はどういうつもりでその発言をしたと思いますか。彼女は何を考えていたでしょうか。</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誰か補足してくれませんか？言ったことの例を挙げてもらえますか？</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あなたの考えはマニュエルの考えと似ていますか？マリアのアイデアについてどう思いますか？クリスが今言ったことに賛成ですか？</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他にどのような情報が必要でしょうか？</a:t>
                      </a:r>
                      <a:endParaRPr sz="100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910"/>
                        </a:spcBef>
                        <a:spcAft>
                          <a:spcPts val="0"/>
                        </a:spcAft>
                        <a:buNone/>
                      </a:pPr>
                      <a:r>
                        <a:rPr lang="ja-JP"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サンジェイのグループのポスター/コンセプトマップをどのように改善できますか？</a:t>
                      </a:r>
                      <a:endParaRPr sz="100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55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485" name="Google Shape;485;p43"/>
          <p:cNvSpPr txBox="1"/>
          <p:nvPr/>
        </p:nvSpPr>
        <p:spPr>
          <a:xfrm>
            <a:off x="375768" y="295240"/>
            <a:ext cx="9777095" cy="1080404"/>
          </a:xfrm>
          <a:prstGeom prst="rect">
            <a:avLst/>
          </a:prstGeom>
          <a:noFill/>
          <a:ln w="63500" cap="flat" cmpd="sng">
            <a:solidFill>
              <a:srgbClr val="2791A6"/>
            </a:solidFill>
            <a:prstDash val="solid"/>
            <a:round/>
            <a:headEnd type="none" w="sm" len="sm"/>
            <a:tailEnd type="none" w="sm" len="sm"/>
          </a:ln>
        </p:spPr>
        <p:txBody>
          <a:bodyPr spcFirstLastPara="1" wrap="square" lIns="0" tIns="61575" rIns="0" bIns="0" anchor="t" anchorCtr="0">
            <a:spAutoFit/>
          </a:bodyPr>
          <a:lstStyle/>
          <a:p>
            <a:pPr marL="65405"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altLang="ja-JP" sz="1400" b="1" i="0" u="none" strike="noStrike" kern="0" cap="none" spc="1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SECTION</a:t>
            </a:r>
            <a:r>
              <a:rPr kumimoji="0" lang="en-US" altLang="ja-JP"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1:</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対話分析のフレームワーク</a:t>
            </a:r>
            <a:endPar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65405" marR="0" lvl="0" indent="0" algn="l" defTabSz="914400" rtl="0" eaLnBrk="1" fontAlgn="auto" latinLnBrk="0" hangingPunct="1">
              <a:lnSpc>
                <a:spcPct val="100000"/>
              </a:lnSpc>
              <a:spcBef>
                <a:spcPts val="484"/>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この対話コード分類表は、</a:t>
            </a:r>
            <a:r>
              <a:rPr kumimoji="0" lang="en-US" altLang="ja-JP" sz="1200" b="0" i="0" u="none" strike="noStrike" kern="0" cap="none" spc="0" normalizeH="0" baseline="0" noProof="0" dirty="0" err="1">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Part.b</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でご覧いただいた</a:t>
            </a:r>
            <a:r>
              <a:rPr kumimoji="0" lang="en-US" altLang="ja-JP"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コード分類表をより詳細に説明したものです。これらのコードは、学習環境で行われている対話を特定するのに役立ちます。コーディングスキームは、発言内容を録音して書き写す場合でも、子供が話している最中にライブコーディングする場合でも、異なる話者による各「ターン」に適用することができます。このリソースの次のセクションでは、コーディングスキームをどのように使用できるかのガイダンスが続きます。</a:t>
            </a:r>
            <a:endParaRPr kumimoji="0" sz="12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Shape 489"/>
        <p:cNvGrpSpPr/>
        <p:nvPr/>
      </p:nvGrpSpPr>
      <p:grpSpPr>
        <a:xfrm>
          <a:off x="0" y="0"/>
          <a:ext cx="0" cy="0"/>
          <a:chOff x="0" y="0"/>
          <a:chExt cx="0" cy="0"/>
        </a:xfrm>
      </p:grpSpPr>
      <p:sp>
        <p:nvSpPr>
          <p:cNvPr id="490" name="Google Shape;490;p44"/>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sz="1000" b="0" i="0" u="none" strike="noStrike" kern="0" cap="none" spc="0" normalizeH="0" baseline="0" noProof="0" dirty="0">
                <a:ln>
                  <a:noFill/>
                </a:ln>
                <a:solidFill>
                  <a:srgbClr val="000000"/>
                </a:solidFill>
                <a:effectLst/>
                <a:uLnTx/>
                <a:uFillTx/>
                <a:latin typeface="Calibri"/>
                <a:cs typeface="Calibri"/>
                <a:sym typeface="Calibri"/>
              </a:rPr>
              <a:t>34</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491" name="Google Shape;491;p44"/>
          <p:cNvGraphicFramePr/>
          <p:nvPr>
            <p:extLst>
              <p:ext uri="{D42A27DB-BD31-4B8C-83A1-F6EECF244321}">
                <p14:modId xmlns:p14="http://schemas.microsoft.com/office/powerpoint/2010/main" val="210777752"/>
              </p:ext>
            </p:extLst>
          </p:nvPr>
        </p:nvGraphicFramePr>
        <p:xfrm>
          <a:off x="400050" y="155143"/>
          <a:ext cx="9594850" cy="7347570"/>
        </p:xfrm>
        <a:graphic>
          <a:graphicData uri="http://schemas.openxmlformats.org/drawingml/2006/table">
            <a:tbl>
              <a:tblPr firstRow="1" bandRow="1">
                <a:noFill/>
              </a:tblPr>
              <a:tblGrid>
                <a:gridCol w="25197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3935675">
                  <a:extLst>
                    <a:ext uri="{9D8B030D-6E8A-4147-A177-3AD203B41FA5}">
                      <a16:colId xmlns:a16="http://schemas.microsoft.com/office/drawing/2014/main" val="20002"/>
                    </a:ext>
                  </a:extLst>
                </a:gridCol>
              </a:tblGrid>
              <a:tr h="886450">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2968425">
                <a:tc>
                  <a:txBody>
                    <a:bodyPr/>
                    <a:lstStyle/>
                    <a:p>
                      <a:pPr marL="90170" marR="0" lvl="0" indent="0" algn="l"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CH – Challenge</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0" lvl="0" indent="0" algn="l" rtl="0">
                        <a:lnSpc>
                          <a:spcPct val="100000"/>
                        </a:lnSpc>
                        <a:spcBef>
                          <a:spcPts val="865"/>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異議を唱える</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0" lvl="0" indent="0" algn="l" rtl="0">
                        <a:lnSpc>
                          <a:spcPct val="100000"/>
                        </a:lnSpc>
                        <a:spcBef>
                          <a:spcPts val="865"/>
                        </a:spcBef>
                        <a:spcAft>
                          <a:spcPts val="0"/>
                        </a:spcAft>
                        <a:buNone/>
                      </a:pP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363220" lvl="0" indent="0" algn="l" rtl="0">
                        <a:lnSpc>
                          <a:spcPct val="101899"/>
                        </a:lnSpc>
                        <a:spcBef>
                          <a:spcPts val="215"/>
                        </a:spcBef>
                        <a:spcAft>
                          <a:spcPts val="0"/>
                        </a:spcAft>
                        <a:buNone/>
                      </a:pP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アイデアに疑問</a:t>
                      </a:r>
                      <a:r>
                        <a:rPr lang="ja-JP" altLang="en-US"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や疑念を持つ、</a:t>
                      </a: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反対意見を述べる、異議を唱える</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0" lvl="0" indent="-183515" algn="l" rtl="0">
                        <a:lnSpc>
                          <a:spcPct val="100000"/>
                        </a:lnSpc>
                        <a:spcBef>
                          <a:spcPts val="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全面的または部分的に同意しないことを表明する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72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アイデアに</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疑念を持つ</a:t>
                      </a:r>
                      <a:r>
                        <a:rPr lang="en-US" alt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問題提起</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72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アイデアに異議を唱える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72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アイデアを否定する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72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表現された2つ以上のアイデアに相違があることを示す。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914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625"/>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反対</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です」　「いいえ」　「でも」　「本当でしょうか…?」「違う意見として、」</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71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71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実際に浮くかどうか。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71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それは違うと思うんだけど......違う考えなんだけど......</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71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この角度は本当に同じなんですか？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71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でも、</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そうだとしたら、そんなことは起きえない</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71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それは部分的には正しいけれど、</a:t>
                      </a:r>
                      <a:r>
                        <a:rPr lang="en-US" alt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のときは</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違います..</a:t>
                      </a:r>
                      <a:endParaRPr lang="en-US" alt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710"/>
                        </a:spcBef>
                        <a:spcAft>
                          <a:spcPts val="0"/>
                        </a:spcAft>
                        <a:buNone/>
                      </a:pP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私はその意見に全く賛成できません，なぜなら。</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710"/>
                        </a:spcBef>
                        <a:spcAft>
                          <a:spcPts val="0"/>
                        </a:spcAft>
                        <a:buNone/>
                      </a:pP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～ですが，</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ヴィクトリア朝のロンドンではないで</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すよ。　</a:t>
                      </a:r>
                      <a:endParaRPr lang="en-US" alt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710"/>
                        </a:spcBef>
                        <a:spcAft>
                          <a:spcPts val="0"/>
                        </a:spcAft>
                        <a:buNone/>
                      </a:pP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それよりもむしろ</a:t>
                      </a:r>
                      <a:r>
                        <a:rPr lang="en-US" alt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かもしれませんね。</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28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807975">
                <a:tc>
                  <a:txBody>
                    <a:bodyPr/>
                    <a:lstStyle/>
                    <a:p>
                      <a:pPr marL="90170" marR="0" lvl="0" indent="0" algn="just"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R – Make reasoning explicit</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0" lvl="0" indent="0" algn="just" rtl="0">
                        <a:lnSpc>
                          <a:spcPct val="100000"/>
                        </a:lnSpc>
                        <a:spcBef>
                          <a:spcPts val="88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推論を明示する</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0" lvl="0" indent="0" algn="just" rtl="0">
                        <a:lnSpc>
                          <a:spcPct val="100000"/>
                        </a:lnSpc>
                        <a:spcBef>
                          <a:spcPts val="88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理由を明確にする</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0" lvl="0" indent="0" algn="just" rtl="0">
                        <a:lnSpc>
                          <a:spcPct val="100000"/>
                        </a:lnSpc>
                        <a:spcBef>
                          <a:spcPts val="880"/>
                        </a:spcBef>
                        <a:spcAft>
                          <a:spcPts val="0"/>
                        </a:spcAft>
                        <a:buNone/>
                      </a:pP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170" marR="104139" lvl="0" indent="0" algn="just" rtl="0">
                        <a:lnSpc>
                          <a:spcPct val="102499"/>
                        </a:lnSpc>
                        <a:spcBef>
                          <a:spcPts val="204"/>
                        </a:spcBef>
                        <a:spcAft>
                          <a:spcPts val="0"/>
                        </a:spcAft>
                        <a:buNone/>
                      </a:pP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自分や他人の考えを説明し、正当化し、可能性のある考え方をすることができる</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17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481330" lvl="0" indent="-182880" algn="l" rtl="0">
                        <a:lnSpc>
                          <a:spcPct val="102600"/>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説明する、正当化する、根拠を示す、類似させる、区別させる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481330" lvl="0" indent="-182880" algn="l" rtl="0">
                        <a:lnSpc>
                          <a:spcPct val="102600"/>
                        </a:lnSpc>
                        <a:spcBef>
                          <a:spcPts val="895"/>
                        </a:spcBef>
                        <a:spcAft>
                          <a:spcPts val="0"/>
                        </a:spcAft>
                        <a:buSzPts val="1150"/>
                        <a:buFont typeface="Noto Sans Symbols"/>
                        <a:buChar char="∙"/>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エビデンスに基づいて解釈する</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481330" lvl="0" indent="-182880" algn="l" rtl="0">
                        <a:lnSpc>
                          <a:spcPct val="102600"/>
                        </a:lnSpc>
                        <a:spcBef>
                          <a:spcPts val="89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予測する、仮説を立てる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481330" lvl="0" indent="-182880" algn="l" rtl="0">
                        <a:lnSpc>
                          <a:spcPct val="102600"/>
                        </a:lnSpc>
                        <a:spcBef>
                          <a:spcPts val="89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推測する、さまざまな可能性を探る</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36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1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61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「と思います」　「なぜなら」　「だから」　「したがって」　　「こうして」　「するために」　「もし...ならば」　「いいえ...でない限り」　「それはまるで...のよう」　「もし...と想像すると」　「だろう」　「かもね」　「かもしれない」　</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610"/>
                        </a:spcBef>
                        <a:spcAft>
                          <a:spcPts val="0"/>
                        </a:spcAft>
                        <a:buNone/>
                      </a:pPr>
                      <a:r>
                        <a:rPr lang="ja-JP"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1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125729" marR="0" lvl="0" indent="0" algn="l" rtl="0">
                        <a:lnSpc>
                          <a:spcPct val="100000"/>
                        </a:lnSpc>
                        <a:spcBef>
                          <a:spcPts val="54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木は浮くけど、金属は浮かないと思う。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25729" marR="0" lvl="0" indent="0" algn="l" rtl="0">
                        <a:lnSpc>
                          <a:spcPct val="100000"/>
                        </a:lnSpc>
                        <a:spcBef>
                          <a:spcPts val="54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氷冠が10％溶けていることは、地球温暖化説を支持している。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25729" marR="0" lvl="0" indent="0" algn="l" rtl="0">
                        <a:lnSpc>
                          <a:spcPct val="100000"/>
                        </a:lnSpc>
                        <a:spcBef>
                          <a:spcPts val="54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もし子供たちが学校に行かなくていいなら、算数をちゃんと学べないだろう。</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125729" marR="0" lvl="0" indent="0" algn="l" rtl="0">
                        <a:lnSpc>
                          <a:spcPct val="100000"/>
                        </a:lnSpc>
                        <a:spcBef>
                          <a:spcPts val="540"/>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エビデンスに基づいて考えると～ということがおきるであろう。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25729" marR="0" lvl="0" indent="0" algn="l" rtl="0">
                        <a:lnSpc>
                          <a:spcPct val="100000"/>
                        </a:lnSpc>
                        <a:spcBef>
                          <a:spcPts val="54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もし私が最初の選択肢を選んだら安全だが、2番目の選択肢を選んだら最終的に大きな利益を得ることができるだろう。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25729" marR="0" lvl="0" indent="0" algn="l" rtl="0">
                        <a:lnSpc>
                          <a:spcPct val="100000"/>
                        </a:lnSpc>
                        <a:spcBef>
                          <a:spcPts val="54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著者が水について書いているのは、気持ちのことを指しているのかもしれませんね。</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9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Shape 495"/>
        <p:cNvGrpSpPr/>
        <p:nvPr/>
      </p:nvGrpSpPr>
      <p:grpSpPr>
        <a:xfrm>
          <a:off x="0" y="0"/>
          <a:ext cx="0" cy="0"/>
          <a:chOff x="0" y="0"/>
          <a:chExt cx="0" cy="0"/>
        </a:xfrm>
      </p:grpSpPr>
      <p:sp>
        <p:nvSpPr>
          <p:cNvPr id="496" name="Google Shape;496;p45"/>
          <p:cNvSpPr txBox="1">
            <a:spLocks noGrp="1"/>
          </p:cNvSpPr>
          <p:nvPr>
            <p:ph type="sldNum" idx="12"/>
          </p:nvPr>
        </p:nvSpPr>
        <p:spPr>
          <a:xfrm>
            <a:off x="10130028" y="7254037"/>
            <a:ext cx="3982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35</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497" name="Google Shape;497;p45"/>
          <p:cNvGraphicFramePr/>
          <p:nvPr>
            <p:extLst>
              <p:ext uri="{D42A27DB-BD31-4B8C-83A1-F6EECF244321}">
                <p14:modId xmlns:p14="http://schemas.microsoft.com/office/powerpoint/2010/main" val="2510927768"/>
              </p:ext>
            </p:extLst>
          </p:nvPr>
        </p:nvGraphicFramePr>
        <p:xfrm>
          <a:off x="469900" y="464820"/>
          <a:ext cx="9525000" cy="6818435"/>
        </p:xfrm>
        <a:graphic>
          <a:graphicData uri="http://schemas.openxmlformats.org/drawingml/2006/table">
            <a:tbl>
              <a:tblPr firstRow="1" bandRow="1">
                <a:noFill/>
              </a:tblPr>
              <a:tblGrid>
                <a:gridCol w="24492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3936325">
                  <a:extLst>
                    <a:ext uri="{9D8B030D-6E8A-4147-A177-3AD203B41FA5}">
                      <a16:colId xmlns:a16="http://schemas.microsoft.com/office/drawing/2014/main" val="20002"/>
                    </a:ext>
                  </a:extLst>
                </a:gridCol>
              </a:tblGrid>
              <a:tr h="800100">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3022600">
                <a:tc>
                  <a:txBody>
                    <a:bodyPr/>
                    <a:lstStyle/>
                    <a:p>
                      <a:pPr marL="90805" marR="0" lvl="0" indent="0" algn="l" rtl="0">
                        <a:lnSpc>
                          <a:spcPct val="100000"/>
                        </a:lnSpc>
                        <a:spcBef>
                          <a:spcPts val="0"/>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IR – Invite reasoning</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875"/>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推論を促す</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875"/>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理由を述べることを促す</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875"/>
                        </a:spcBef>
                        <a:spcAft>
                          <a:spcPts val="0"/>
                        </a:spcAft>
                        <a:buNone/>
                      </a:pPr>
                      <a:r>
                        <a:rPr lang="ja-JP"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理由づけを促す</a:t>
                      </a:r>
                      <a:endParaRPr sz="120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875"/>
                        </a:spcBef>
                        <a:spcAft>
                          <a:spcPts val="0"/>
                        </a:spcAft>
                        <a:buNone/>
                      </a:pP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79705" lvl="0" indent="0" algn="l" rtl="0">
                        <a:lnSpc>
                          <a:spcPct val="101800"/>
                        </a:lnSpc>
                        <a:spcBef>
                          <a:spcPts val="215"/>
                        </a:spcBef>
                        <a:spcAft>
                          <a:spcPts val="0"/>
                        </a:spcAft>
                        <a:buNone/>
                      </a:pPr>
                      <a:r>
                        <a:rPr lang="ja-JP" sz="120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自分や相手の考えを説明したり、正当化したり、可能性を示唆したりすることができる。</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11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0" lvl="0" indent="-183515" algn="l" rtl="0">
                        <a:lnSpc>
                          <a:spcPct val="100000"/>
                        </a:lnSpc>
                        <a:spcBef>
                          <a:spcPts val="0"/>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他の人に説明させる、正当化させる、引き出させる</a:t>
                      </a:r>
                      <a:r>
                        <a:rPr lang="en-US" altLang="ja-JP" sz="14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mn-cs"/>
                          <a:sym typeface="Arial"/>
                        </a:rPr>
                        <a:t> </a:t>
                      </a: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証拠、類似性、区別を作る。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19"/>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予測、仮説を立てるよう、他人を誘う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19"/>
                        </a:spcBef>
                        <a:spcAft>
                          <a:spcPts val="0"/>
                        </a:spcAft>
                        <a:buSzPts val="1200"/>
                        <a:buFont typeface="Noto Sans Symbols"/>
                        <a:buChar char="∙"/>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他の人に推測を促し、様々な可能性を探る</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6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「なぜ?」　「どうして?」　「どう思う？」「詳しく説明すると」</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04"/>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どうしてその解決策・結論・評価に至ったのですか？</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よく理解できないのですが。</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もっと説明してもらえますか？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グループX/クラスメートYは、それは...のせいだと言っていますが、その説明についてどう思いますか？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もし...だったら、何が起こるでしょうか/起こりうるだろう/起こりうるかもしれない？ </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どのようなものが浮く可能性があると思いますか？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なぜそうだと思いますか？(発言/観察との関連で)</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なぜ、そうなると思いますか？(発言・観察との関連で)</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67055" lvl="0" indent="0" algn="l" rtl="0">
                        <a:lnSpc>
                          <a:spcPct val="102600"/>
                        </a:lnSpc>
                        <a:spcBef>
                          <a:spcPts val="195"/>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なぜ、彼はそう言ったと思いますか？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67055" lvl="0" indent="0" algn="l" rtl="0">
                        <a:lnSpc>
                          <a:spcPct val="102600"/>
                        </a:lnSpc>
                        <a:spcBef>
                          <a:spcPts val="19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どうしてわかるの？</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910200">
                <a:tc>
                  <a:txBody>
                    <a:bodyPr/>
                    <a:lstStyle/>
                    <a:p>
                      <a:pPr marL="90805" marR="528955" lvl="0" indent="0" algn="l" rtl="0">
                        <a:lnSpc>
                          <a:spcPct val="100899"/>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CA - Coordination of ideas and  agreement</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528955" lvl="0" indent="0" algn="l" rtl="0">
                        <a:lnSpc>
                          <a:spcPct val="100899"/>
                        </a:lnSpc>
                        <a:spcBef>
                          <a:spcPts val="90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a:t>
                      </a:r>
                      <a:r>
                        <a:rPr lang="ja-JP" altLang="en-US"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や合意を</a:t>
                      </a: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調整する</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528955" lvl="0" indent="0" algn="l" rtl="0">
                        <a:lnSpc>
                          <a:spcPct val="100899"/>
                        </a:lnSpc>
                        <a:spcBef>
                          <a:spcPts val="900"/>
                        </a:spcBef>
                        <a:spcAft>
                          <a:spcPts val="0"/>
                        </a:spcAft>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11760" lvl="0" indent="0" algn="l" rtl="0">
                        <a:lnSpc>
                          <a:spcPct val="102600"/>
                        </a:lnSpc>
                        <a:spcBef>
                          <a:spcPts val="190"/>
                        </a:spcBef>
                        <a:spcAft>
                          <a:spcPts val="0"/>
                        </a:spcAft>
                        <a:buNone/>
                      </a:pP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を評価したり、比較したり、</a:t>
                      </a: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統合</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したりして、議論を織り交ぜて合意を</a:t>
                      </a:r>
                      <a:r>
                        <a:rPr lang="ja-JP" altLang="en-US" sz="1150" i="1" u="sng"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練り出す</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。そして、</a:t>
                      </a: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同意</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や合意を</a:t>
                      </a: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表明</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したり</a:t>
                      </a: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、または他の人</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の参加</a:t>
                      </a: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を促</a:t>
                      </a: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したりする。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0" lvl="0" indent="-183515" algn="l" rtl="0">
                        <a:lnSpc>
                          <a:spcPct val="100000"/>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意見の一致をみる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少なくとも2つの異なるアイデアを、比較、対照、批評することによって評価することができる。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アイデア／成果物の価値を判断する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合意・コンセンサスの確認</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相違点を解決するための提案や、解決策に合意する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合成したり、一般化する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合意形成、評価、要約を求める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87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01015" lvl="0" indent="0" algn="l" rtl="0">
                        <a:lnSpc>
                          <a:spcPct val="100899"/>
                        </a:lnSpc>
                        <a:spcBef>
                          <a:spcPts val="31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「同意する」　「‘要約すると...となります」　「では、みんなはどう考えているかというと...」　「まとめると」　「似ているところと違うところは、」</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04"/>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だからジェイソンに賛成です。 なぜなら...</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エレンはティムより説得力</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あった</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が、ティムの考えも入れた方が良いです</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吊り橋が一番いいというのは、みんな同意見だと思</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います</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小石は重くて浮かないので、アンディではなくマリアに同意します。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これらの考え方は両立し得ないということに賛成です。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なるほど、選択肢BではなくCが正しいのでしょう。</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9"/>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どちらも同じことを言っているのですから...。</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62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Shape 501"/>
        <p:cNvGrpSpPr/>
        <p:nvPr/>
      </p:nvGrpSpPr>
      <p:grpSpPr>
        <a:xfrm>
          <a:off x="0" y="0"/>
          <a:ext cx="0" cy="0"/>
          <a:chOff x="0" y="0"/>
          <a:chExt cx="0" cy="0"/>
        </a:xfrm>
      </p:grpSpPr>
      <p:sp>
        <p:nvSpPr>
          <p:cNvPr id="502" name="Google Shape;502;p46"/>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lang="en-US" kern="0" dirty="0">
                <a:solidFill>
                  <a:srgbClr val="000000"/>
                </a:solidFill>
              </a:rPr>
              <a:t>36</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503" name="Google Shape;503;p46"/>
          <p:cNvGraphicFramePr/>
          <p:nvPr>
            <p:extLst>
              <p:ext uri="{D42A27DB-BD31-4B8C-83A1-F6EECF244321}">
                <p14:modId xmlns:p14="http://schemas.microsoft.com/office/powerpoint/2010/main" val="1908779383"/>
              </p:ext>
            </p:extLst>
          </p:nvPr>
        </p:nvGraphicFramePr>
        <p:xfrm>
          <a:off x="469900" y="464820"/>
          <a:ext cx="9754900" cy="5911660"/>
        </p:xfrm>
        <a:graphic>
          <a:graphicData uri="http://schemas.openxmlformats.org/drawingml/2006/table">
            <a:tbl>
              <a:tblPr firstRow="1" bandRow="1">
                <a:noFill/>
              </a:tblPr>
              <a:tblGrid>
                <a:gridCol w="24492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66225">
                  <a:extLst>
                    <a:ext uri="{9D8B030D-6E8A-4147-A177-3AD203B41FA5}">
                      <a16:colId xmlns:a16="http://schemas.microsoft.com/office/drawing/2014/main" val="20002"/>
                    </a:ext>
                  </a:extLst>
                </a:gridCol>
              </a:tblGrid>
              <a:tr h="800100">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4579625">
                <a:tc>
                  <a:txBody>
                    <a:bodyPr/>
                    <a:lstStyle/>
                    <a:p>
                      <a:pPr marL="90805" marR="188595" lvl="0" indent="0" algn="l" rtl="0">
                        <a:lnSpc>
                          <a:spcPct val="1067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RD – Reflect on dialogue or activity  </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88595" lvl="0" indent="0" algn="l" rtl="0">
                        <a:lnSpc>
                          <a:spcPct val="106700"/>
                        </a:lnSpc>
                        <a:spcBef>
                          <a:spcPts val="810"/>
                        </a:spcBef>
                        <a:spcAft>
                          <a:spcPts val="0"/>
                        </a:spcAft>
                        <a:buNone/>
                      </a:pPr>
                      <a:r>
                        <a:rPr lang="ja-JP" sz="1150" b="1"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対話や活動を振り返る</a:t>
                      </a:r>
                      <a:endParaRPr sz="1150" b="1"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88595" lvl="0" indent="0" algn="l" rtl="0">
                        <a:lnSpc>
                          <a:spcPct val="106700"/>
                        </a:lnSpc>
                        <a:spcBef>
                          <a:spcPts val="810"/>
                        </a:spcBef>
                        <a:spcAft>
                          <a:spcPts val="0"/>
                        </a:spcAft>
                        <a:buNone/>
                      </a:pP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対話または学習活動のプロセスを「メタ認知」的に評価または考察し、他者にそれを促す。</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028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0805" marR="0" lvl="0" indent="0" algn="l" rtl="0">
                        <a:lnSpc>
                          <a:spcPct val="100000"/>
                        </a:lnSpc>
                        <a:spcBef>
                          <a:spcPts val="0"/>
                        </a:spcBef>
                        <a:spcAft>
                          <a:spcPts val="0"/>
                        </a:spcAft>
                        <a:buSzPts val="1150"/>
                        <a:buFont typeface="Noto Sans Symbols"/>
                        <a:buNone/>
                      </a:pPr>
                      <a:r>
                        <a:rPr lang="ja-JP" altLang="en-US"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対話を振り返る</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0"/>
                        </a:spcBef>
                        <a:spcAft>
                          <a:spcPts val="0"/>
                        </a:spcAft>
                        <a:buSzPts val="1150"/>
                        <a:buFont typeface="Noto Sans Symbols"/>
                        <a:buNone/>
                      </a:pP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0" lvl="0" indent="-183515" algn="l" rtl="0">
                        <a:lnSpc>
                          <a:spcPct val="100000"/>
                        </a:lnSpc>
                        <a:spcBef>
                          <a:spcPts val="0"/>
                        </a:spcBef>
                        <a:spcAft>
                          <a:spcPts val="0"/>
                        </a:spcAft>
                        <a:buSzPts val="1150"/>
                        <a:buFont typeface="Noto Sans Symbols"/>
                        <a:buChar char="∙"/>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話のルール</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グランドルーㇽ</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について話す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10490" algn="l" rtl="0">
                        <a:lnSpc>
                          <a:spcPct val="100000"/>
                        </a:lnSpc>
                        <a:spcBef>
                          <a:spcPts val="925"/>
                        </a:spcBef>
                        <a:spcAft>
                          <a:spcPts val="0"/>
                        </a:spcAft>
                        <a:buSzPts val="1150"/>
                        <a:buFont typeface="Noto Sans Symbols"/>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0" lvl="0" indent="-183515" algn="l" rtl="0">
                        <a:lnSpc>
                          <a:spcPct val="100000"/>
                        </a:lnSpc>
                        <a:spcBef>
                          <a:spcPts val="92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対話のプロセス、価値、影響について考察する（または考察を促す）。</a:t>
                      </a:r>
                      <a:endParaRPr lang="en-US" altLang="ja-JP" sz="14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Calibri"/>
                        <a:sym typeface="Arial"/>
                      </a:endParaRPr>
                    </a:p>
                    <a:p>
                      <a:pPr marL="90805" marR="0" lvl="0" indent="0" algn="l" rtl="0">
                        <a:lnSpc>
                          <a:spcPct val="100000"/>
                        </a:lnSpc>
                        <a:spcBef>
                          <a:spcPts val="925"/>
                        </a:spcBef>
                        <a:spcAft>
                          <a:spcPts val="0"/>
                        </a:spcAft>
                        <a:buSzPts val="1150"/>
                        <a:buFont typeface="Noto Sans Symbols"/>
                        <a:buNone/>
                      </a:pPr>
                      <a:endParaRPr lang="en-US" sz="14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Calibri"/>
                        <a:sym typeface="Arial"/>
                      </a:endParaRPr>
                    </a:p>
                    <a:p>
                      <a:pPr marL="90805" marR="0" lvl="0" indent="0" algn="l" rtl="0">
                        <a:lnSpc>
                          <a:spcPct val="100000"/>
                        </a:lnSpc>
                        <a:spcBef>
                          <a:spcPts val="925"/>
                        </a:spcBef>
                        <a:spcAft>
                          <a:spcPts val="0"/>
                        </a:spcAft>
                        <a:buSzPts val="1150"/>
                        <a:buFont typeface="Noto Sans Symbols"/>
                        <a:buNone/>
                      </a:pPr>
                      <a:r>
                        <a:rPr lang="ja-JP" altLang="en-US"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学習活動を振り返る</a:t>
                      </a:r>
                      <a:endPar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0" lvl="0" indent="-183515" algn="l" rtl="0">
                        <a:lnSpc>
                          <a:spcPct val="100000"/>
                        </a:lnSpc>
                        <a:spcBef>
                          <a:spcPts val="92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学習活動の</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成果／学習過程／</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価値</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影響について振り返る（または振り返りを促す）。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10490" algn="l" rtl="0">
                        <a:lnSpc>
                          <a:spcPct val="100000"/>
                        </a:lnSpc>
                        <a:spcBef>
                          <a:spcPts val="925"/>
                        </a:spcBef>
                        <a:spcAft>
                          <a:spcPts val="0"/>
                        </a:spcAft>
                        <a:buSzPts val="1150"/>
                        <a:buFont typeface="Noto Sans Symbols"/>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0" lvl="0" indent="-183515" algn="l" rtl="0">
                        <a:lnSpc>
                          <a:spcPct val="100000"/>
                        </a:lnSpc>
                        <a:spcBef>
                          <a:spcPts val="925"/>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立場の変化を明示的に認める</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74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335915" lvl="0" indent="0" algn="just" rtl="0">
                        <a:lnSpc>
                          <a:spcPct val="101800"/>
                        </a:lnSpc>
                        <a:spcBef>
                          <a:spcPts val="30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対話、話すこと、共有、グループ/ペアで協力すること、作業、タスク、活動、学んだこと、気持ちを切り替えた、気持ちを切り替えさせた、　聞くこと、　</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話のルール</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04"/>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a:t>
                      </a:r>
                      <a:r>
                        <a:rPr lang="ja-JP" altLang="en-US" sz="115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（注：コメントには、対話と学習活動の両方についての考察が含まれる場合がある）</a:t>
                      </a:r>
                      <a:endParaRPr sz="1150" b="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02235" lvl="0" indent="0" algn="l" rtl="0">
                        <a:lnSpc>
                          <a:spcPct val="137400"/>
                        </a:lnSpc>
                        <a:spcBef>
                          <a:spcPts val="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アイデアを共有することは、自分の文章に新しいアイデアを与えることができるので、とても好きです。</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02235" lvl="0" indent="0" algn="l" rtl="0">
                        <a:lnSpc>
                          <a:spcPct val="137400"/>
                        </a:lnSpc>
                        <a:spcBef>
                          <a:spcPts val="0"/>
                        </a:spcBef>
                        <a:spcAft>
                          <a:spcPts val="0"/>
                        </a:spcAft>
                        <a:buNone/>
                      </a:pPr>
                      <a:r>
                        <a:rPr lang="ja-JP"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話すことと聞くことは</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同時に起きる</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でしょう？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102235" lvl="0" indent="0" algn="l" rtl="0">
                        <a:lnSpc>
                          <a:spcPct val="137400"/>
                        </a:lnSpc>
                        <a:spcBef>
                          <a:spcPts val="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グループ内で、何が対話を成功させるか考えてみてください。</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102235" lvl="0" indent="0" algn="l" rtl="0">
                        <a:lnSpc>
                          <a:spcPct val="137400"/>
                        </a:lnSpc>
                        <a:spcBef>
                          <a:spcPts val="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次回のために新しい</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話のルール</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が必要だと思う？</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102235" lvl="0" indent="0" algn="l" rtl="0">
                        <a:lnSpc>
                          <a:spcPct val="137400"/>
                        </a:lnSpc>
                        <a:spcBef>
                          <a:spcPts val="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お互いの話をよく聞いているようですが、それは</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慣習化した人種的偏見についての議論を理解するため</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の助けになりましたか？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102235" lvl="0" indent="0" algn="l" rtl="0">
                        <a:lnSpc>
                          <a:spcPct val="137400"/>
                        </a:lnSpc>
                        <a:spcBef>
                          <a:spcPts val="0"/>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グループ内で「記録者」として自分が対話に参加しているように感じますか？</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02235" lvl="0" indent="0" algn="l" rtl="0">
                        <a:lnSpc>
                          <a:spcPct val="137400"/>
                        </a:lnSpc>
                        <a:spcBef>
                          <a:spcPts val="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何が、誰の主張が、あなたの考えを変えるのに役立ちましたか？</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それはなぜでしょうか？</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02235" lvl="0" indent="0" algn="l" defTabSz="914400" rtl="0" eaLnBrk="1" fontAlgn="auto" latinLnBrk="0" hangingPunct="1">
                        <a:lnSpc>
                          <a:spcPct val="137400"/>
                        </a:lnSpc>
                        <a:spcBef>
                          <a:spcPts val="0"/>
                        </a:spcBef>
                        <a:spcAft>
                          <a:spcPts val="0"/>
                        </a:spcAft>
                        <a:buClr>
                          <a:srgbClr val="000000"/>
                        </a:buClr>
                        <a:buSzTx/>
                        <a:buFont typeface="Arial"/>
                        <a:buNone/>
                        <a:tabLst/>
                        <a:defRPr/>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今日の授業で何を学びましたか？自分の考えを変えることができましたか？</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02235" lvl="0" indent="0" algn="l" defTabSz="914400" rtl="0" eaLnBrk="1" fontAlgn="auto" latinLnBrk="0" hangingPunct="1">
                        <a:lnSpc>
                          <a:spcPct val="137400"/>
                        </a:lnSpc>
                        <a:spcBef>
                          <a:spcPts val="0"/>
                        </a:spcBef>
                        <a:spcAft>
                          <a:spcPts val="0"/>
                        </a:spcAft>
                        <a:buClr>
                          <a:srgbClr val="000000"/>
                        </a:buClr>
                        <a:buSzTx/>
                        <a:buFont typeface="Arial"/>
                        <a:buNone/>
                        <a:tabLst/>
                        <a:defRPr/>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私のグループは、様々な相手に向けて気候変動に関わるとても説得力のあるポスターを作りました。</a:t>
                      </a:r>
                    </a:p>
                    <a:p>
                      <a:pPr marL="92075" marR="102235" lvl="0" indent="0" algn="l" rtl="0">
                        <a:lnSpc>
                          <a:spcPct val="137400"/>
                        </a:lnSpc>
                        <a:spcBef>
                          <a:spcPts val="0"/>
                        </a:spcBef>
                        <a:spcAft>
                          <a:spcPts val="0"/>
                        </a:spcAft>
                        <a:buNone/>
                      </a:pP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Shape 507"/>
        <p:cNvGrpSpPr/>
        <p:nvPr/>
      </p:nvGrpSpPr>
      <p:grpSpPr>
        <a:xfrm>
          <a:off x="0" y="0"/>
          <a:ext cx="0" cy="0"/>
          <a:chOff x="0" y="0"/>
          <a:chExt cx="0" cy="0"/>
        </a:xfrm>
      </p:grpSpPr>
      <p:sp>
        <p:nvSpPr>
          <p:cNvPr id="508" name="Google Shape;508;p47"/>
          <p:cNvSpPr txBox="1">
            <a:spLocks noGrp="1"/>
          </p:cNvSpPr>
          <p:nvPr>
            <p:ph type="sldNum" idx="12"/>
          </p:nvPr>
        </p:nvSpPr>
        <p:spPr>
          <a:xfrm>
            <a:off x="10130028" y="7254037"/>
            <a:ext cx="322072"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lang="en-US" kern="0" dirty="0">
                <a:solidFill>
                  <a:srgbClr val="000000"/>
                </a:solidFill>
              </a:rPr>
              <a:t>37</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509" name="Google Shape;509;p47"/>
          <p:cNvGraphicFramePr/>
          <p:nvPr>
            <p:extLst>
              <p:ext uri="{D42A27DB-BD31-4B8C-83A1-F6EECF244321}">
                <p14:modId xmlns:p14="http://schemas.microsoft.com/office/powerpoint/2010/main" val="1813495410"/>
              </p:ext>
            </p:extLst>
          </p:nvPr>
        </p:nvGraphicFramePr>
        <p:xfrm>
          <a:off x="546100" y="464820"/>
          <a:ext cx="9678700" cy="6250163"/>
        </p:xfrm>
        <a:graphic>
          <a:graphicData uri="http://schemas.openxmlformats.org/drawingml/2006/table">
            <a:tbl>
              <a:tblPr firstRow="1" bandRow="1">
                <a:noFill/>
              </a:tblPr>
              <a:tblGrid>
                <a:gridCol w="23730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66225">
                  <a:extLst>
                    <a:ext uri="{9D8B030D-6E8A-4147-A177-3AD203B41FA5}">
                      <a16:colId xmlns:a16="http://schemas.microsoft.com/office/drawing/2014/main" val="20002"/>
                    </a:ext>
                  </a:extLst>
                </a:gridCol>
              </a:tblGrid>
              <a:tr h="699125">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2922275">
                <a:tc>
                  <a:txBody>
                    <a:bodyPr/>
                    <a:lstStyle/>
                    <a:p>
                      <a:pPr marL="9080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C – Connect</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905"/>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関連づける</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90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10"/>
                        </a:spcBef>
                        <a:spcAft>
                          <a:spcPts val="0"/>
                        </a:spcAft>
                        <a:buNone/>
                      </a:pPr>
                      <a:r>
                        <a:rPr lang="ja-JP" altLang="en-US" sz="1150" dirty="0">
                          <a:solidFill>
                            <a:schemeClr val="tx1"/>
                          </a:solidFill>
                          <a:latin typeface="UD デジタル 教科書体 NK-R" panose="02020400000000000000" pitchFamily="18" charset="-128"/>
                          <a:ea typeface="UD デジタル 教科書体 NK-R" panose="02020400000000000000" pitchFamily="18" charset="-128"/>
                        </a:rPr>
                        <a:t>直接的な対話を超えた貢献、知識、資源、経験と結びつけて学習の道筋を明示する</a:t>
                      </a:r>
                      <a:endParaRPr sz="1150" dirty="0">
                        <a:solidFill>
                          <a:schemeClr val="tx1"/>
                        </a:solidFill>
                        <a:latin typeface="UD デジタル 教科書体 NK-R" panose="02020400000000000000" pitchFamily="18" charset="-128"/>
                        <a:ea typeface="UD デジタル 教科書体 NK-R" panose="02020400000000000000" pitchFamily="18" charset="-128"/>
                      </a:endParaRPr>
                    </a:p>
                    <a:p>
                      <a:pPr marL="90805" marR="0" lvl="0" indent="0" algn="l" rtl="0">
                        <a:lnSpc>
                          <a:spcPct val="100000"/>
                        </a:lnSpc>
                        <a:spcBef>
                          <a:spcPts val="10"/>
                        </a:spcBef>
                        <a:spcAft>
                          <a:spcPts val="0"/>
                        </a:spcAft>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49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179705" marR="258445" lvl="0" indent="-88900" algn="l" rtl="0">
                        <a:lnSpc>
                          <a:spcPct val="102600"/>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以前の発言を参照したり、今後の要求リクエストにフラグを立てる。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79705" marR="258445" lvl="0" indent="-88900" algn="l" rtl="0">
                        <a:lnSpc>
                          <a:spcPct val="102600"/>
                        </a:lnSpc>
                        <a:spcBef>
                          <a:spcPts val="89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関連する活動や成果物を事前または事後から検討する。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179705" marR="258445" lvl="0" indent="-88900" algn="l" rtl="0">
                        <a:lnSpc>
                          <a:spcPct val="102600"/>
                        </a:lnSpc>
                        <a:spcBef>
                          <a:spcPts val="89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教室を超えたより広い文脈や、以前の知識・経験</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、資源（外部にある根拠、個人的経験、日常生活を含む）</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に注意を向ける。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30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0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168275" lvl="0" indent="0" algn="l" rtl="0">
                        <a:lnSpc>
                          <a:spcPct val="102600"/>
                        </a:lnSpc>
                        <a:spcBef>
                          <a:spcPts val="28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前回の授業、 以前、</a:t>
                      </a:r>
                      <a:r>
                        <a:rPr lang="en-US" alt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のこと</a:t>
                      </a: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を思い出させる、次の授業</a:t>
                      </a:r>
                      <a:r>
                        <a:rPr lang="ja-JP" altLang="en-US"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、関連する</a:t>
                      </a: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、あなたの家庭では</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04"/>
                        </a:spcBef>
                        <a:spcAft>
                          <a:spcPts val="0"/>
                        </a:spcAft>
                        <a:buNone/>
                      </a:pPr>
                      <a:r>
                        <a:rPr lang="ja-JP" sz="10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やった時／学んだ時のような...</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今日の授業は前回の授業とどのように関連していますか？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植物を暗闇の中で育てる実験をしたことを覚えている人はいますか？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授業の最後に、何が</a:t>
                      </a:r>
                      <a:r>
                        <a:rPr lang="ja-JP" altLang="en-US"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起こったのかと、そ</a:t>
                      </a: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の理由を書いて</a:t>
                      </a:r>
                      <a:r>
                        <a:rPr lang="ja-JP" altLang="en-US"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もらいます</a:t>
                      </a: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科学館に行ったことのある人で、何を見たか言える人はいますか？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私は自分の馬を持っているので、乗馬についてよく知っています。</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自分の家の庭の土の中に、同じような生き物がいるかもしれないと思う？</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天気や気候に関するニュースを見たことがありますか？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以前の章で役に立った情報はありますか？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9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569200">
                <a:tc>
                  <a:txBody>
                    <a:bodyPr/>
                    <a:lstStyle/>
                    <a:p>
                      <a:pPr marL="90805" marR="327025" lvl="0" indent="0" algn="l" rtl="0">
                        <a:lnSpc>
                          <a:spcPct val="100899"/>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G – Guide direction of dialogue or  activity</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327025" lvl="0" indent="0" algn="l" rtl="0">
                        <a:lnSpc>
                          <a:spcPct val="100899"/>
                        </a:lnSpc>
                        <a:spcBef>
                          <a:spcPts val="89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対話や活動を方向づける</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09220" lvl="0" indent="0" algn="l" rtl="0">
                        <a:lnSpc>
                          <a:spcPct val="101800"/>
                        </a:lnSpc>
                        <a:spcBef>
                          <a:spcPts val="204"/>
                        </a:spcBef>
                        <a:spcAft>
                          <a:spcPts val="0"/>
                        </a:spcAft>
                        <a:buNone/>
                      </a:pPr>
                      <a:r>
                        <a:rPr 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活動を形成する、望ましい方向に対話を方向づける、対話や学習をサポートする方略の足場づくりを使う。</a:t>
                      </a:r>
                      <a:endParaRPr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09220" lvl="0" indent="0" algn="l" rtl="0">
                        <a:lnSpc>
                          <a:spcPct val="101800"/>
                        </a:lnSpc>
                        <a:spcBef>
                          <a:spcPts val="204"/>
                        </a:spcBef>
                        <a:spcAft>
                          <a:spcPts val="0"/>
                        </a:spcAft>
                        <a:buNone/>
                      </a:pPr>
                      <a:endParaRPr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09220" lvl="0" indent="0" algn="l" rtl="0">
                        <a:lnSpc>
                          <a:spcPct val="101800"/>
                        </a:lnSpc>
                        <a:spcBef>
                          <a:spcPts val="204"/>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(このカテゴリーは、対話の流れをサポートし、子供の参加を促進するような発言をします。)</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30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0" lvl="0" indent="-183515" algn="l" rtl="0">
                        <a:lnSpc>
                          <a:spcPct val="100000"/>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子供と子供の対話を促進する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考える時間を提供する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0" lvl="0" indent="-183515" algn="l" rtl="0">
                        <a:lnSpc>
                          <a:spcPct val="100000"/>
                        </a:lnSpc>
                        <a:spcBef>
                          <a:spcPts val="93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可能性のある行動や探求を提案する</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81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SzPts val="1150"/>
                        <a:buFont typeface="Arial"/>
                        <a:buNone/>
                      </a:pPr>
                      <a:r>
                        <a:rPr lang="ja-JP" sz="10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3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「どうですか」「集中して」「やってみましょう」「急がなくていいよ」</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325"/>
                        </a:spcBef>
                        <a:spcAft>
                          <a:spcPts val="0"/>
                        </a:spcAft>
                        <a:buNone/>
                      </a:pPr>
                      <a:r>
                        <a:rPr lang="ja-JP" sz="10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では、その答えとして、どんなことがわかったでしょうか？</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考えていることはありますか...？</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心配しないで、やってみましょう・・・。</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代わりに足し算をやってみましょう</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ゆっくり考えて、何か思いついたら教えてね。 </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私たちが何をしているのか、ケリーに説明してあげてください。</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二人一組で、どの資料が一番正しいと思うか、話し合ってみてください。</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この戦いについて最も信頼できる記述は何ですか？</a:t>
                      </a:r>
                      <a:endParaRPr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710565" lvl="0" indent="0" algn="l" rtl="0">
                        <a:lnSpc>
                          <a:spcPct val="123478"/>
                        </a:lnSpc>
                        <a:spcBef>
                          <a:spcPts val="25"/>
                        </a:spcBef>
                        <a:spcAft>
                          <a:spcPts val="0"/>
                        </a:spcAft>
                        <a:buNone/>
                      </a:pPr>
                      <a:r>
                        <a:rPr lang="ja-JP" sz="10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 ニュートンならどう言うでしょう？</a:t>
                      </a:r>
                      <a:endParaRPr sz="1050"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9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Shape 513"/>
        <p:cNvGrpSpPr/>
        <p:nvPr/>
      </p:nvGrpSpPr>
      <p:grpSpPr>
        <a:xfrm>
          <a:off x="0" y="0"/>
          <a:ext cx="0" cy="0"/>
          <a:chOff x="0" y="0"/>
          <a:chExt cx="0" cy="0"/>
        </a:xfrm>
      </p:grpSpPr>
      <p:sp>
        <p:nvSpPr>
          <p:cNvPr id="514" name="Google Shape;514;p48"/>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lang="en-US" kern="0" dirty="0">
                <a:solidFill>
                  <a:srgbClr val="000000"/>
                </a:solidFill>
              </a:rPr>
              <a:t>38</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515" name="Google Shape;515;p48"/>
          <p:cNvGraphicFramePr/>
          <p:nvPr>
            <p:extLst>
              <p:ext uri="{D42A27DB-BD31-4B8C-83A1-F6EECF244321}">
                <p14:modId xmlns:p14="http://schemas.microsoft.com/office/powerpoint/2010/main" val="3507387031"/>
              </p:ext>
            </p:extLst>
          </p:nvPr>
        </p:nvGraphicFramePr>
        <p:xfrm>
          <a:off x="450240" y="464820"/>
          <a:ext cx="9774550" cy="4472432"/>
        </p:xfrm>
        <a:graphic>
          <a:graphicData uri="http://schemas.openxmlformats.org/drawingml/2006/table">
            <a:tbl>
              <a:tblPr firstRow="1" bandRow="1">
                <a:noFill/>
              </a:tblPr>
              <a:tblGrid>
                <a:gridCol w="246887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66225">
                  <a:extLst>
                    <a:ext uri="{9D8B030D-6E8A-4147-A177-3AD203B41FA5}">
                      <a16:colId xmlns:a16="http://schemas.microsoft.com/office/drawing/2014/main" val="20002"/>
                    </a:ext>
                  </a:extLst>
                </a:gridCol>
              </a:tblGrid>
              <a:tr h="800100">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65468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対話コード</a:t>
                      </a:r>
                      <a:endParaRPr sz="12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spcBef>
                          <a:spcPts val="0"/>
                        </a:spcBef>
                        <a:spcAft>
                          <a:spcPts val="0"/>
                        </a:spcAft>
                        <a:buNone/>
                      </a:pPr>
                      <a:r>
                        <a:rPr lang="ja-JP" altLang="en-US" sz="12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対話教授法の方略</a:t>
                      </a:r>
                      <a:endParaRPr lang="ja-JP" altLang="en-US" sz="2800" b="0" i="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ctr" rtl="0">
                        <a:lnSpc>
                          <a:spcPct val="100000"/>
                        </a:lnSpc>
                        <a:spcBef>
                          <a:spcPts val="0"/>
                        </a:spcBef>
                        <a:spcAft>
                          <a:spcPts val="0"/>
                        </a:spcAft>
                        <a:buNone/>
                      </a:pP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どのような対話が聞こえます</a:t>
                      </a:r>
                      <a:r>
                        <a:rPr lang="ja-JP" altLang="en-US"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か</a:t>
                      </a:r>
                      <a:r>
                        <a:rPr lang="ja-JP"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200" u="none" strike="noStrike" cap="none">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3016875">
                <a:tc>
                  <a:txBody>
                    <a:bodyPr/>
                    <a:lstStyle/>
                    <a:p>
                      <a:pPr marL="9080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E – Express or invite ideas</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0" lvl="0" indent="0" algn="l" rtl="0">
                        <a:lnSpc>
                          <a:spcPct val="100000"/>
                        </a:lnSpc>
                        <a:spcBef>
                          <a:spcPts val="90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考えを述べたり、促す</a:t>
                      </a:r>
                      <a:endParaRPr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72085" lvl="0" indent="0" algn="l" rtl="0">
                        <a:lnSpc>
                          <a:spcPct val="101800"/>
                        </a:lnSpc>
                        <a:spcBef>
                          <a:spcPts val="204"/>
                        </a:spcBef>
                        <a:spcAft>
                          <a:spcPts val="0"/>
                        </a:spcAft>
                        <a:buNone/>
                      </a:pPr>
                      <a:endParaRPr lang="en-US" alt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72085" lvl="0" indent="0" algn="l" rtl="0">
                        <a:lnSpc>
                          <a:spcPct val="101800"/>
                        </a:lnSpc>
                        <a:spcBef>
                          <a:spcPts val="204"/>
                        </a:spcBef>
                        <a:spcAft>
                          <a:spcPts val="0"/>
                        </a:spcAft>
                        <a:buNone/>
                      </a:pPr>
                      <a:r>
                        <a:rPr lang="ja-JP" altLang="en-US"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話し合いを始めたり、さらに参加を促したり、対話を持ちかけたり、話を進めたりするために、適切な発言をしたり、他者に促したりする。</a:t>
                      </a:r>
                      <a:endParaRPr lang="en-US" altLang="ja-JP"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72085" lvl="0" indent="0" algn="l" rtl="0">
                        <a:lnSpc>
                          <a:spcPct val="101800"/>
                        </a:lnSpc>
                        <a:spcBef>
                          <a:spcPts val="204"/>
                        </a:spcBef>
                        <a:spcAft>
                          <a:spcPts val="0"/>
                        </a:spcAft>
                        <a:buNone/>
                      </a:pPr>
                      <a:endParaRPr sz="1150"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0805" marR="172085" lvl="0" indent="0" algn="l" rtl="0">
                        <a:lnSpc>
                          <a:spcPct val="101800"/>
                        </a:lnSpc>
                        <a:spcBef>
                          <a:spcPts val="204"/>
                        </a:spcBef>
                        <a:spcAft>
                          <a:spcPts val="0"/>
                        </a:spcAft>
                        <a:buNone/>
                      </a:pPr>
                      <a:r>
                        <a:rPr lang="ja-JP" sz="1150" b="1"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altLang="en-US" sz="1150" b="1"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一般的・全体的な区分には、学習者が学習活動に取り組むことを支援しますが、そのほかの区分にはあてはまらなかった意見の共有や誘導する言葉が該当します。これらの発言は本質的には対話とは言えませんが、議論を継続させる機能があります。</a:t>
                      </a:r>
                      <a:r>
                        <a:rPr lang="ja-JP" sz="1150" b="1" i="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74320" marR="314960" lvl="0" indent="-182880" algn="l" rtl="0">
                        <a:lnSpc>
                          <a:spcPct val="101699"/>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オープンで一般的な質問の方法や、前の発言に言及したり、基づいたりすることなく、意見、アイデア、信念、事例の表現を促します。または明確に対話の構築/推論/調整/問いを促すことなく、より多くの子供たちを授業に引き込み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0" marR="0" lvl="0" indent="0" algn="l" rtl="0">
                        <a:lnSpc>
                          <a:spcPct val="100000"/>
                        </a:lnSpc>
                        <a:spcBef>
                          <a:spcPts val="0"/>
                        </a:spcBef>
                        <a:spcAft>
                          <a:spcPts val="0"/>
                        </a:spcAft>
                        <a:buNone/>
                      </a:pPr>
                      <a:endParaRPr sz="140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274320" marR="184785" lvl="0" indent="-182880" algn="l" rtl="0">
                        <a:lnSpc>
                          <a:spcPct val="100899"/>
                        </a:lnSpc>
                        <a:spcBef>
                          <a:spcPts val="0"/>
                        </a:spcBef>
                        <a:spcAft>
                          <a:spcPts val="0"/>
                        </a:spcAft>
                        <a:buSzPts val="1150"/>
                        <a:buFont typeface="Noto Sans Symbols"/>
                        <a:buChar char="∙"/>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閉じた質問に対する短い応答</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などの適切な発言、</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全体</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会</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報告</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前の発言と明らかに関連していない</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が拡張された</a:t>
                      </a: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アイデア</a:t>
                      </a: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、挑発的な見解の表明などを促します。</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274320" marR="138430" lvl="0" indent="0" algn="l" rtl="0">
                        <a:lnSpc>
                          <a:spcPct val="101000"/>
                        </a:lnSpc>
                        <a:spcBef>
                          <a:spcPts val="20"/>
                        </a:spcBef>
                        <a:spcAft>
                          <a:spcPts val="0"/>
                        </a:spcAft>
                        <a:buSzPts val="1150"/>
                        <a:buFont typeface="Arial"/>
                        <a:buNone/>
                      </a:pPr>
                      <a:endParaRPr sz="1150" u="none" strike="noStrike" cap="none" dirty="0">
                        <a:solidFill>
                          <a:schemeClr val="tx1"/>
                        </a:solidFill>
                        <a:highlight>
                          <a:srgbClr val="FFFF00"/>
                        </a:highlight>
                        <a:latin typeface="UD デジタル 教科書体 NK-R" panose="02020400000000000000" pitchFamily="18" charset="-128"/>
                        <a:ea typeface="UD デジタル 教科書体 NK-R" panose="02020400000000000000" pitchFamily="18" charset="-128"/>
                        <a:cs typeface="Arial"/>
                        <a:sym typeface="Arial"/>
                      </a:endParaRPr>
                    </a:p>
                    <a:p>
                      <a:pPr marL="274320" marR="138430" lvl="0" indent="0" algn="l" rtl="0">
                        <a:lnSpc>
                          <a:spcPct val="101000"/>
                        </a:lnSpc>
                        <a:spcBef>
                          <a:spcPts val="20"/>
                        </a:spcBef>
                        <a:spcAft>
                          <a:spcPts val="0"/>
                        </a:spcAft>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92075" marR="0" lvl="0" indent="0" algn="l" rtl="0">
                        <a:lnSpc>
                          <a:spcPct val="100000"/>
                        </a:lnSpc>
                        <a:spcBef>
                          <a:spcPts val="0"/>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キーワードとなるもの:</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501650" lvl="0" indent="0" algn="l" rtl="0">
                        <a:lnSpc>
                          <a:spcPct val="101099"/>
                        </a:lnSpc>
                        <a:spcBef>
                          <a:spcPts val="310"/>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「ついてどう思いますか...」　「教えてください」　「あなたの考え」　「 私の意見は...ということです。」 「あなたのアイデア」</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501650" lvl="0" indent="0" algn="l" rtl="0">
                        <a:lnSpc>
                          <a:spcPct val="101099"/>
                        </a:lnSpc>
                        <a:spcBef>
                          <a:spcPts val="310"/>
                        </a:spcBef>
                        <a:spcAft>
                          <a:spcPts val="0"/>
                        </a:spcAft>
                        <a:buNone/>
                      </a:pP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15"/>
                        </a:spcBef>
                        <a:spcAft>
                          <a:spcPts val="0"/>
                        </a:spcAft>
                        <a:buNone/>
                      </a:pPr>
                      <a:endParaRPr sz="12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04"/>
                        </a:spcBef>
                        <a:spcAft>
                          <a:spcPts val="0"/>
                        </a:spcAft>
                        <a:buNone/>
                      </a:pPr>
                      <a:r>
                        <a:rPr lang="ja-JP" sz="1150" b="1"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例えば:</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マリアさん、どう思いますか？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この文章で本当に大切なことは何だと思う？</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もっと厳しい銃規制が必要だと思う。</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キーワードをいくつか挙げて、ボードにアンダーラインを引けるかな？</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それについて、もっと何か考えがありますか？</a:t>
                      </a:r>
                      <a:endParaRPr dirty="0">
                        <a:solidFill>
                          <a:schemeClr val="tx1"/>
                        </a:solidFill>
                        <a:latin typeface="UD デジタル 教科書体 NK-R" panose="02020400000000000000" pitchFamily="18" charset="-128"/>
                        <a:ea typeface="UD デジタル 教科書体 NK-R" panose="02020400000000000000" pitchFamily="18" charset="-128"/>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4本足の動物の名前をいくつ言えますか？ </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私は馬が一番よい動物だと思います。</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このグラフから、貧困と健康とが関係していると読み取れそうです。</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電気の働きについて知っていることはありますか？ </a:t>
                      </a:r>
                      <a:endParaRPr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ブレインストーミングをしましょう...</a:t>
                      </a:r>
                      <a:endParaRPr lang="en-US" altLang="ja-JP"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endParaRPr>
                    </a:p>
                    <a:p>
                      <a:pPr marL="92075" marR="0" lvl="0" indent="0" algn="l" rtl="0">
                        <a:lnSpc>
                          <a:spcPct val="100000"/>
                        </a:lnSpc>
                        <a:spcBef>
                          <a:spcPts val="225"/>
                        </a:spcBef>
                        <a:spcAft>
                          <a:spcPts val="0"/>
                        </a:spcAft>
                        <a:buNone/>
                      </a:pPr>
                      <a:r>
                        <a:rPr lang="ja-JP" altLang="en-US" sz="1150" u="none" strike="noStrike" cap="none" dirty="0">
                          <a:solidFill>
                            <a:schemeClr val="tx1"/>
                          </a:solidFill>
                          <a:latin typeface="UD デジタル 教科書体 NK-R" panose="02020400000000000000" pitchFamily="18" charset="-128"/>
                          <a:ea typeface="UD デジタル 教科書体 NK-R" panose="02020400000000000000" pitchFamily="18" charset="-128"/>
                          <a:cs typeface="Arial"/>
                          <a:sym typeface="Arial"/>
                        </a:rPr>
                        <a:t>私の母は、先日感電しました。</a:t>
                      </a:r>
                      <a:endParaRPr dirty="0">
                        <a:solidFill>
                          <a:schemeClr val="tx1"/>
                        </a:solidFill>
                        <a:latin typeface="UD デジタル 教科書体 NK-R" panose="02020400000000000000" pitchFamily="18" charset="-128"/>
                        <a:ea typeface="UD デジタル 教科書体 NK-R" panose="02020400000000000000" pitchFamily="18" charset="-128"/>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Shape 519"/>
        <p:cNvGrpSpPr/>
        <p:nvPr/>
      </p:nvGrpSpPr>
      <p:grpSpPr>
        <a:xfrm>
          <a:off x="0" y="0"/>
          <a:ext cx="0" cy="0"/>
          <a:chOff x="0" y="0"/>
          <a:chExt cx="0" cy="0"/>
        </a:xfrm>
      </p:grpSpPr>
      <p:sp>
        <p:nvSpPr>
          <p:cNvPr id="520" name="Google Shape;520;p49"/>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39</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graphicFrame>
        <p:nvGraphicFramePr>
          <p:cNvPr id="521" name="Google Shape;521;p49"/>
          <p:cNvGraphicFramePr/>
          <p:nvPr>
            <p:extLst>
              <p:ext uri="{D42A27DB-BD31-4B8C-83A1-F6EECF244321}">
                <p14:modId xmlns:p14="http://schemas.microsoft.com/office/powerpoint/2010/main" val="4204872641"/>
              </p:ext>
            </p:extLst>
          </p:nvPr>
        </p:nvGraphicFramePr>
        <p:xfrm>
          <a:off x="417944" y="362826"/>
          <a:ext cx="9777100" cy="6700525"/>
        </p:xfrm>
        <a:graphic>
          <a:graphicData uri="http://schemas.openxmlformats.org/drawingml/2006/table">
            <a:tbl>
              <a:tblPr firstRow="1" bandRow="1">
                <a:noFill/>
              </a:tblPr>
              <a:tblGrid>
                <a:gridCol w="4712975">
                  <a:extLst>
                    <a:ext uri="{9D8B030D-6E8A-4147-A177-3AD203B41FA5}">
                      <a16:colId xmlns:a16="http://schemas.microsoft.com/office/drawing/2014/main" val="20000"/>
                    </a:ext>
                  </a:extLst>
                </a:gridCol>
                <a:gridCol w="113675">
                  <a:extLst>
                    <a:ext uri="{9D8B030D-6E8A-4147-A177-3AD203B41FA5}">
                      <a16:colId xmlns:a16="http://schemas.microsoft.com/office/drawing/2014/main" val="20001"/>
                    </a:ext>
                  </a:extLst>
                </a:gridCol>
                <a:gridCol w="4950450">
                  <a:extLst>
                    <a:ext uri="{9D8B030D-6E8A-4147-A177-3AD203B41FA5}">
                      <a16:colId xmlns:a16="http://schemas.microsoft.com/office/drawing/2014/main" val="20002"/>
                    </a:ext>
                  </a:extLst>
                </a:gridCol>
              </a:tblGrid>
              <a:tr h="1031250">
                <a:tc gridSpan="3">
                  <a:txBody>
                    <a:bodyPr/>
                    <a:lstStyle/>
                    <a:p>
                      <a:pPr marL="107950" marR="0" lvl="0" indent="0" algn="l" rtl="0">
                        <a:lnSpc>
                          <a:spcPct val="100000"/>
                        </a:lnSpc>
                        <a:spcBef>
                          <a:spcPts val="0"/>
                        </a:spcBef>
                        <a:spcAft>
                          <a:spcPts val="0"/>
                        </a:spcAft>
                        <a:buNone/>
                      </a:pPr>
                      <a:r>
                        <a:rPr kumimoji="0" lang="en-US" altLang="ja-JP" sz="1400" b="1" i="0" u="none" strike="noStrike" kern="0" cap="none" spc="10" normalizeH="0" baseline="0" noProof="0" dirty="0">
                          <a:ln>
                            <a:noFill/>
                          </a:ln>
                          <a:solidFill>
                            <a:schemeClr val="tx1"/>
                          </a:solidFill>
                          <a:effectLst/>
                          <a:uLnTx/>
                          <a:uFillTx/>
                          <a:latin typeface="Calibri"/>
                          <a:ea typeface="ＭＳ Ｐゴシック" panose="020B0600070205080204" pitchFamily="50" charset="-128"/>
                          <a:cs typeface="Calibri"/>
                          <a:sym typeface="Arial"/>
                        </a:rPr>
                        <a:t>SECTION</a:t>
                      </a:r>
                      <a:r>
                        <a:rPr lang="ja-JP" sz="1400" b="1" u="none" strike="noStrike" cap="none" dirty="0">
                          <a:latin typeface="Arial"/>
                          <a:ea typeface="UD デジタル 教科書体 NK-B" panose="02020700000000000000" pitchFamily="18" charset="-128"/>
                          <a:cs typeface="Arial"/>
                          <a:sym typeface="Arial"/>
                        </a:rPr>
                        <a:t> 2:授業観察と対話分析</a:t>
                      </a:r>
                      <a:r>
                        <a:rPr lang="ja-JP" altLang="en-US" sz="1400" b="1" u="none" strike="noStrike" cap="none" dirty="0">
                          <a:latin typeface="Arial"/>
                          <a:ea typeface="UD デジタル 教科書体 NK-B" panose="02020700000000000000" pitchFamily="18" charset="-128"/>
                          <a:cs typeface="Arial"/>
                          <a:sym typeface="Arial"/>
                        </a:rPr>
                        <a:t>のためのテンプレート</a:t>
                      </a:r>
                      <a:endParaRPr sz="1400" u="none" strike="noStrike" cap="none" dirty="0">
                        <a:latin typeface="Arial"/>
                        <a:ea typeface="UD デジタル 教科書体 NK-B" panose="02020700000000000000" pitchFamily="18" charset="-128"/>
                        <a:cs typeface="Arial"/>
                        <a:sym typeface="Arial"/>
                      </a:endParaRPr>
                    </a:p>
                    <a:p>
                      <a:pPr marL="107950" marR="264795" lvl="0" indent="0" algn="l" rtl="0">
                        <a:lnSpc>
                          <a:spcPct val="120000"/>
                        </a:lnSpc>
                        <a:spcBef>
                          <a:spcPts val="680"/>
                        </a:spcBef>
                        <a:spcAft>
                          <a:spcPts val="0"/>
                        </a:spcAft>
                        <a:buNone/>
                      </a:pPr>
                      <a:r>
                        <a:rPr lang="ja-JP" sz="1200" b="0" u="none" strike="noStrike" cap="none" dirty="0">
                          <a:latin typeface="Arial"/>
                          <a:ea typeface="UD デジタル 教科書体 NK-B" panose="02020700000000000000" pitchFamily="18" charset="-128"/>
                          <a:cs typeface="Arial"/>
                          <a:sym typeface="Arial"/>
                        </a:rPr>
                        <a:t>このセクションでは、どのように授業観察を行うか、どのようなテンプレートで教育対話を記録するかという、対話分析を行う上で重要な2つの側面について説明します。　これらの対話分析の方法は、様々な種類の観察についての詳細な情報を提供しています。</a:t>
                      </a:r>
                      <a:endParaRPr b="0" dirty="0"/>
                    </a:p>
                  </a:txBody>
                  <a:tcPr marL="0" marR="0" marT="11685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76200" cap="flat" cmpd="sng">
                      <a:solidFill>
                        <a:srgbClr val="2791A6"/>
                      </a:solidFill>
                      <a:prstDash val="solid"/>
                      <a:round/>
                      <a:headEnd type="none" w="sm" len="sm"/>
                      <a:tailEnd type="none" w="sm" len="sm"/>
                    </a:lnT>
                    <a:lnB w="105675" cap="flat" cmpd="sng">
                      <a:solidFill>
                        <a:srgbClr val="2791A6"/>
                      </a:solidFill>
                      <a:prstDash val="solid"/>
                      <a:round/>
                      <a:headEnd type="none" w="sm" len="sm"/>
                      <a:tailEnd type="none" w="sm" len="sm"/>
                    </a:lnB>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5669275">
                <a:tc>
                  <a:txBody>
                    <a:bodyPr/>
                    <a:lstStyle/>
                    <a:p>
                      <a:pPr marL="0" marR="0" lvl="0" indent="0" algn="l" rtl="0">
                        <a:lnSpc>
                          <a:spcPct val="100000"/>
                        </a:lnSpc>
                        <a:spcBef>
                          <a:spcPts val="0"/>
                        </a:spcBef>
                        <a:spcAft>
                          <a:spcPts val="0"/>
                        </a:spcAft>
                        <a:buNone/>
                      </a:pPr>
                      <a:endParaRPr sz="1000" u="none" strike="noStrike" cap="none" dirty="0">
                        <a:latin typeface="Arial"/>
                        <a:ea typeface="UD デジタル 教科書体 NK-B" panose="02020700000000000000" pitchFamily="18" charset="-128"/>
                        <a:cs typeface="Arial"/>
                        <a:sym typeface="Arial"/>
                      </a:endParaRPr>
                    </a:p>
                    <a:p>
                      <a:pPr marL="120014" marR="0" lvl="0" indent="0" algn="l" rtl="0">
                        <a:lnSpc>
                          <a:spcPct val="100000"/>
                        </a:lnSpc>
                        <a:spcBef>
                          <a:spcPts val="0"/>
                        </a:spcBef>
                        <a:spcAft>
                          <a:spcPts val="0"/>
                        </a:spcAft>
                        <a:buNone/>
                      </a:pPr>
                      <a:r>
                        <a:rPr lang="ja-JP" sz="1200" b="1" u="none" strike="noStrike" cap="none" dirty="0">
                          <a:latin typeface="Arial"/>
                          <a:ea typeface="UD デジタル 教科書体 NK-B" panose="02020700000000000000" pitchFamily="18" charset="-128"/>
                          <a:cs typeface="Arial"/>
                          <a:sym typeface="Arial"/>
                        </a:rPr>
                        <a:t>授業観察のタイプ: </a:t>
                      </a:r>
                      <a:r>
                        <a:rPr lang="ja-JP" sz="1200" u="none" strike="noStrike" cap="none" dirty="0">
                          <a:latin typeface="Arial"/>
                          <a:ea typeface="UD デジタル 教科書体 NK-B" panose="02020700000000000000" pitchFamily="18" charset="-128"/>
                          <a:cs typeface="Arial"/>
                          <a:sym typeface="Arial"/>
                        </a:rPr>
                        <a:t>ライブコーディング</a:t>
                      </a:r>
                      <a:endParaRPr sz="1200" u="none" strike="noStrike" cap="none" dirty="0">
                        <a:latin typeface="Arial"/>
                        <a:ea typeface="UD デジタル 教科書体 NK-B" panose="02020700000000000000" pitchFamily="18" charset="-128"/>
                        <a:cs typeface="Arial"/>
                        <a:sym typeface="Arial"/>
                      </a:endParaRPr>
                    </a:p>
                    <a:p>
                      <a:pPr marL="120014" marR="160020" lvl="0" indent="0" algn="l" rtl="0">
                        <a:lnSpc>
                          <a:spcPct val="120800"/>
                        </a:lnSpc>
                        <a:spcBef>
                          <a:spcPts val="615"/>
                        </a:spcBef>
                        <a:spcAft>
                          <a:spcPts val="0"/>
                        </a:spcAft>
                        <a:buNone/>
                      </a:pPr>
                      <a:r>
                        <a:rPr lang="ja-JP" sz="1200" b="1" u="none" strike="noStrike" cap="none" dirty="0">
                          <a:latin typeface="Arial"/>
                          <a:ea typeface="UD デジタル 教科書体 NK-B" panose="02020700000000000000" pitchFamily="18" charset="-128"/>
                          <a:cs typeface="Arial"/>
                          <a:sym typeface="Arial"/>
                        </a:rPr>
                        <a:t>それは何ですか？</a:t>
                      </a:r>
                      <a:endParaRPr sz="1200" b="1" u="none" strike="noStrike" cap="none" dirty="0">
                        <a:latin typeface="Arial"/>
                        <a:ea typeface="UD デジタル 教科書体 NK-B" panose="02020700000000000000" pitchFamily="18" charset="-128"/>
                        <a:cs typeface="Arial"/>
                        <a:sym typeface="Arial"/>
                      </a:endParaRPr>
                    </a:p>
                    <a:p>
                      <a:pPr marL="120014" marR="160020" lvl="0" indent="0" algn="l" rtl="0">
                        <a:lnSpc>
                          <a:spcPct val="120800"/>
                        </a:lnSpc>
                        <a:spcBef>
                          <a:spcPts val="615"/>
                        </a:spcBef>
                        <a:spcAft>
                          <a:spcPts val="0"/>
                        </a:spcAft>
                        <a:buNone/>
                      </a:pPr>
                      <a:r>
                        <a:rPr lang="ja-JP" sz="1200" b="0" u="none" strike="noStrike" cap="none" dirty="0">
                          <a:latin typeface="Arial"/>
                          <a:ea typeface="UD デジタル 教科書体 NK-B" panose="02020700000000000000" pitchFamily="18" charset="-128"/>
                          <a:cs typeface="Arial"/>
                          <a:sym typeface="Arial"/>
                        </a:rPr>
                        <a:t>例えば、グループと一緒に座り、彼らの対話をコーディングテンプレートの1つに記録することで、学習環境の中でライブコーディングすることができます。</a:t>
                      </a:r>
                      <a:endParaRPr sz="1200" b="0" u="none" strike="noStrike" cap="none" dirty="0">
                        <a:latin typeface="Arial"/>
                        <a:ea typeface="UD デジタル 教科書体 NK-B" panose="02020700000000000000" pitchFamily="18" charset="-128"/>
                        <a:cs typeface="Arial"/>
                        <a:sym typeface="Arial"/>
                      </a:endParaRPr>
                    </a:p>
                    <a:p>
                      <a:pPr marL="121920" marR="0" lvl="0" indent="0" algn="l" rtl="0">
                        <a:lnSpc>
                          <a:spcPct val="100000"/>
                        </a:lnSpc>
                        <a:spcBef>
                          <a:spcPts val="5"/>
                        </a:spcBef>
                        <a:spcAft>
                          <a:spcPts val="0"/>
                        </a:spcAft>
                        <a:buClr>
                          <a:srgbClr val="000000"/>
                        </a:buClr>
                        <a:buSzPts val="1200"/>
                        <a:buFont typeface="Arial"/>
                        <a:buNone/>
                      </a:pPr>
                      <a:r>
                        <a:rPr lang="ja-JP" sz="1200" b="1" i="0" u="none" strike="noStrike" cap="none" dirty="0">
                          <a:solidFill>
                            <a:srgbClr val="000000"/>
                          </a:solidFill>
                          <a:latin typeface="Arial"/>
                          <a:ea typeface="UD デジタル 教科書体 NK-B" panose="02020700000000000000" pitchFamily="18" charset="-128"/>
                          <a:cs typeface="Arial"/>
                          <a:sym typeface="Arial"/>
                        </a:rPr>
                        <a:t>メリットは何ですか？</a:t>
                      </a:r>
                      <a:endParaRPr sz="1200" u="none" strike="noStrike" cap="none" dirty="0">
                        <a:latin typeface="Arial"/>
                        <a:ea typeface="UD デジタル 教科書体 NK-B" panose="02020700000000000000" pitchFamily="18" charset="-128"/>
                        <a:cs typeface="Arial"/>
                        <a:sym typeface="Arial"/>
                      </a:endParaRPr>
                    </a:p>
                    <a:p>
                      <a:pPr marL="300355" marR="247650" lvl="0" indent="-180340" algn="l" rtl="0">
                        <a:lnSpc>
                          <a:spcPct val="145833"/>
                        </a:lnSpc>
                        <a:spcBef>
                          <a:spcPts val="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 グループ内で、どのように相互作用しているかを見ることができ、ボディランゲージなどの非言語的な手がかりを拾うことができます。</a:t>
                      </a:r>
                      <a:endParaRPr dirty="0"/>
                    </a:p>
                    <a:p>
                      <a:pPr marL="300355" marR="247650" lvl="0" indent="-180340" algn="l" rtl="0">
                        <a:lnSpc>
                          <a:spcPct val="145833"/>
                        </a:lnSpc>
                        <a:spcBef>
                          <a:spcPts val="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実用性が高く、特別な機材を必要としないため、使用頻度が高いです。</a:t>
                      </a:r>
                      <a:endParaRPr dirty="0"/>
                    </a:p>
                    <a:p>
                      <a:pPr marL="300355" marR="247650" lvl="0" indent="-180340" algn="l" rtl="0">
                        <a:lnSpc>
                          <a:spcPct val="145833"/>
                        </a:lnSpc>
                        <a:spcBef>
                          <a:spcPts val="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子供を撮影しているわけではないので、普段の行動をとらえやすいです。</a:t>
                      </a:r>
                      <a:endParaRPr sz="1750" u="none" strike="noStrike" cap="none" dirty="0">
                        <a:latin typeface="Arial"/>
                        <a:ea typeface="UD デジタル 教科書体 NK-B" panose="02020700000000000000" pitchFamily="18" charset="-128"/>
                        <a:cs typeface="Arial"/>
                        <a:sym typeface="Arial"/>
                      </a:endParaRPr>
                    </a:p>
                    <a:p>
                      <a:pPr marL="120014" marR="0" lvl="0" indent="0" algn="l" rtl="0">
                        <a:lnSpc>
                          <a:spcPct val="100000"/>
                        </a:lnSpc>
                        <a:spcBef>
                          <a:spcPts val="5"/>
                        </a:spcBef>
                        <a:spcAft>
                          <a:spcPts val="0"/>
                        </a:spcAft>
                        <a:buNone/>
                      </a:pPr>
                      <a:r>
                        <a:rPr lang="ja-JP" sz="1200" b="1" u="none" strike="noStrike" cap="none" dirty="0">
                          <a:latin typeface="Arial"/>
                          <a:ea typeface="UD デジタル 教科書体 NK-B" panose="02020700000000000000" pitchFamily="18" charset="-128"/>
                          <a:cs typeface="Arial"/>
                          <a:sym typeface="Arial"/>
                        </a:rPr>
                        <a:t>デメリットは何ですか？</a:t>
                      </a:r>
                      <a:endParaRPr sz="1200" u="none" strike="noStrike" cap="none" dirty="0">
                        <a:latin typeface="Arial"/>
                        <a:ea typeface="UD デジタル 教科書体 NK-B" panose="02020700000000000000" pitchFamily="18" charset="-128"/>
                        <a:cs typeface="Arial"/>
                        <a:sym typeface="Arial"/>
                      </a:endParaRPr>
                    </a:p>
                    <a:p>
                      <a:pPr marL="300355" marR="244475" lvl="0" indent="-180340" algn="l" rtl="0">
                        <a:lnSpc>
                          <a:spcPct val="145833"/>
                        </a:lnSpc>
                        <a:spcBef>
                          <a:spcPts val="8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対話を記録していないため、聞き逃した場合、何が話されたのか戻って確認することができません。</a:t>
                      </a:r>
                      <a:endParaRPr dirty="0"/>
                    </a:p>
                    <a:p>
                      <a:pPr marL="300355" marR="244475" lvl="0" indent="-180340" algn="l" rtl="0">
                        <a:lnSpc>
                          <a:spcPct val="145833"/>
                        </a:lnSpc>
                        <a:spcBef>
                          <a:spcPts val="8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聞いながら、考えて、同時にコーディングしなければならないので、大変な作業かもしれません。</a:t>
                      </a:r>
                      <a:endParaRPr sz="1200" u="none" strike="noStrike" cap="none" dirty="0">
                        <a:latin typeface="Arial"/>
                        <a:ea typeface="UD デジタル 教科書体 NK-B" panose="02020700000000000000" pitchFamily="18" charset="-128"/>
                        <a:cs typeface="Arial"/>
                        <a:sym typeface="Arial"/>
                      </a:endParaRPr>
                    </a:p>
                    <a:p>
                      <a:pPr marL="300355" marR="244475" lvl="0" indent="-180340" algn="l" rtl="0">
                        <a:lnSpc>
                          <a:spcPct val="145833"/>
                        </a:lnSpc>
                        <a:spcBef>
                          <a:spcPts val="8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1つか2つのコードに集中することで、管理しやすくなります。</a:t>
                      </a:r>
                      <a:endParaRPr sz="1200" u="none" strike="noStrike" cap="none" dirty="0">
                        <a:latin typeface="Arial"/>
                        <a:ea typeface="UD デジタル 教科書体 NK-B" panose="02020700000000000000" pitchFamily="18" charset="-128"/>
                        <a:cs typeface="Arial"/>
                        <a:sym typeface="Arial"/>
                      </a:endParaRPr>
                    </a:p>
                    <a:p>
                      <a:pPr marL="120014" marR="193675" lvl="0" indent="0" algn="l" rtl="0">
                        <a:lnSpc>
                          <a:spcPct val="121700"/>
                        </a:lnSpc>
                        <a:spcBef>
                          <a:spcPts val="0"/>
                        </a:spcBef>
                        <a:spcAft>
                          <a:spcPts val="0"/>
                        </a:spcAft>
                        <a:buNone/>
                      </a:pPr>
                      <a:r>
                        <a:rPr lang="ja-JP" sz="1200" b="1" u="none" strike="noStrike" cap="none" dirty="0">
                          <a:latin typeface="Arial"/>
                          <a:ea typeface="UD デジタル 教科書体 NK-B" panose="02020700000000000000" pitchFamily="18" charset="-128"/>
                          <a:cs typeface="Arial"/>
                          <a:sym typeface="Arial"/>
                        </a:rPr>
                        <a:t>最適な用途:</a:t>
                      </a:r>
                      <a:r>
                        <a:rPr lang="ja-JP" sz="1200" b="0" u="none" strike="noStrike" cap="none" dirty="0">
                          <a:latin typeface="Arial"/>
                          <a:ea typeface="UD デジタル 教科書体 NK-B" panose="02020700000000000000" pitchFamily="18" charset="-128"/>
                          <a:cs typeface="Arial"/>
                          <a:sym typeface="Arial"/>
                        </a:rPr>
                        <a:t>グループ学習での対話の記録、子供の参加や対話の評価。短時間または複数回の観察。 </a:t>
                      </a:r>
                      <a:endParaRPr dirty="0"/>
                    </a:p>
                    <a:p>
                      <a:pPr marL="120014" marR="0" lvl="0" indent="0" algn="l" rtl="0">
                        <a:lnSpc>
                          <a:spcPct val="100000"/>
                        </a:lnSpc>
                        <a:spcBef>
                          <a:spcPts val="0"/>
                        </a:spcBef>
                        <a:spcAft>
                          <a:spcPts val="0"/>
                        </a:spcAft>
                        <a:buNone/>
                      </a:pPr>
                      <a:r>
                        <a:rPr lang="ja-JP" sz="1200" b="1" u="none" strike="noStrike" cap="none" dirty="0">
                          <a:latin typeface="Arial"/>
                          <a:ea typeface="UD デジタル 教科書体 NK-B" panose="02020700000000000000" pitchFamily="18" charset="-128"/>
                          <a:cs typeface="Arial"/>
                          <a:sym typeface="Arial"/>
                        </a:rPr>
                        <a:t>テンプレート: </a:t>
                      </a:r>
                      <a:r>
                        <a:rPr lang="ja-JP" sz="1200" u="none" strike="noStrike" cap="none" dirty="0">
                          <a:latin typeface="Arial"/>
                          <a:ea typeface="UD デジタル 教科書体 NK-B" panose="02020700000000000000" pitchFamily="18" charset="-128"/>
                          <a:cs typeface="Arial"/>
                          <a:sym typeface="Arial"/>
                        </a:rPr>
                        <a:t>2B; 2C; 2D</a:t>
                      </a:r>
                      <a:endParaRPr sz="1200" u="none" strike="noStrike" cap="none" dirty="0">
                        <a:latin typeface="Arial"/>
                        <a:ea typeface="UD デジタル 教科書体 NK-B" panose="02020700000000000000" pitchFamily="18" charset="-128"/>
                        <a:cs typeface="Arial"/>
                        <a:sym typeface="Arial"/>
                      </a:endParaRPr>
                    </a:p>
                  </a:txBody>
                  <a:tcPr marL="0" marR="0" marT="625"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105675" cap="flat" cmpd="sng">
                      <a:solidFill>
                        <a:srgbClr val="2791A6"/>
                      </a:solidFill>
                      <a:prstDash val="solid"/>
                      <a:round/>
                      <a:headEnd type="none" w="sm" len="sm"/>
                      <a:tailEnd type="none" w="sm" len="sm"/>
                    </a:lnT>
                    <a:lnB w="76200" cap="flat" cmpd="sng">
                      <a:solidFill>
                        <a:srgbClr val="2791A6"/>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u="none" strike="noStrike" cap="none">
                        <a:latin typeface="Arial"/>
                        <a:ea typeface="UD デジタル 教科書体 NK-B" panose="02020700000000000000" pitchFamily="18" charset="-128"/>
                        <a:cs typeface="Arial"/>
                        <a:sym typeface="Arial"/>
                      </a:endParaRPr>
                    </a:p>
                  </a:txBody>
                  <a:tcPr marL="0" marR="0" marT="0"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105675" cap="flat" cmpd="sng">
                      <a:solidFill>
                        <a:srgbClr val="2791A6"/>
                      </a:solidFill>
                      <a:prstDash val="solid"/>
                      <a:round/>
                      <a:headEnd type="none" w="sm" len="sm"/>
                      <a:tailEnd type="none" w="sm" len="sm"/>
                    </a:lnT>
                  </a:tcPr>
                </a:tc>
                <a:tc>
                  <a:txBody>
                    <a:bodyPr/>
                    <a:lstStyle/>
                    <a:p>
                      <a:pPr marL="0" marR="0" lvl="0" indent="0" algn="l" rtl="0">
                        <a:lnSpc>
                          <a:spcPct val="100000"/>
                        </a:lnSpc>
                        <a:spcBef>
                          <a:spcPts val="0"/>
                        </a:spcBef>
                        <a:spcAft>
                          <a:spcPts val="0"/>
                        </a:spcAft>
                        <a:buNone/>
                      </a:pPr>
                      <a:endParaRPr sz="1100" u="none" strike="noStrike" cap="none" dirty="0">
                        <a:latin typeface="Arial"/>
                        <a:ea typeface="UD デジタル 教科書体 NK-B" panose="02020700000000000000" pitchFamily="18" charset="-128"/>
                        <a:cs typeface="Arial"/>
                        <a:sym typeface="Arial"/>
                      </a:endParaRPr>
                    </a:p>
                    <a:p>
                      <a:pPr marL="123189" marR="0" lvl="0" indent="0" algn="just" rtl="0">
                        <a:lnSpc>
                          <a:spcPct val="100000"/>
                        </a:lnSpc>
                        <a:spcBef>
                          <a:spcPts val="0"/>
                        </a:spcBef>
                        <a:spcAft>
                          <a:spcPts val="0"/>
                        </a:spcAft>
                        <a:buNone/>
                      </a:pPr>
                      <a:r>
                        <a:rPr lang="ja-JP" sz="1200" b="1" u="none" strike="noStrike" cap="none" dirty="0">
                          <a:latin typeface="Arial"/>
                          <a:ea typeface="UD デジタル 教科書体 NK-B" panose="02020700000000000000" pitchFamily="18" charset="-128"/>
                          <a:cs typeface="Arial"/>
                          <a:sym typeface="Arial"/>
                        </a:rPr>
                        <a:t>対話分析のタイプ: </a:t>
                      </a:r>
                      <a:r>
                        <a:rPr lang="ja-JP" sz="1200" u="none" strike="noStrike" cap="none" dirty="0">
                          <a:latin typeface="Arial"/>
                          <a:ea typeface="UD デジタル 教科書体 NK-B" panose="02020700000000000000" pitchFamily="18" charset="-128"/>
                          <a:cs typeface="Arial"/>
                          <a:sym typeface="Arial"/>
                        </a:rPr>
                        <a:t>文字起こしのための録音</a:t>
                      </a:r>
                      <a:endParaRPr sz="1200" u="none" strike="noStrike" cap="none" dirty="0">
                        <a:latin typeface="Arial"/>
                        <a:ea typeface="UD デジタル 教科書体 NK-B" panose="02020700000000000000" pitchFamily="18" charset="-128"/>
                        <a:cs typeface="Arial"/>
                        <a:sym typeface="Arial"/>
                      </a:endParaRPr>
                    </a:p>
                    <a:p>
                      <a:pPr marL="123189" marR="143510" lvl="0" indent="0" algn="just" rtl="0">
                        <a:lnSpc>
                          <a:spcPct val="120800"/>
                        </a:lnSpc>
                        <a:spcBef>
                          <a:spcPts val="615"/>
                        </a:spcBef>
                        <a:spcAft>
                          <a:spcPts val="0"/>
                        </a:spcAft>
                        <a:buNone/>
                      </a:pPr>
                      <a:r>
                        <a:rPr lang="ja-JP" sz="1200" b="1" u="none" strike="noStrike" cap="none" dirty="0">
                          <a:latin typeface="Arial"/>
                          <a:ea typeface="UD デジタル 教科書体 NK-B" panose="02020700000000000000" pitchFamily="18" charset="-128"/>
                          <a:cs typeface="Arial"/>
                          <a:sym typeface="Arial"/>
                        </a:rPr>
                        <a:t>それは何ですか？</a:t>
                      </a:r>
                      <a:endParaRPr sz="1200" b="1" u="none" strike="noStrike" cap="none" dirty="0">
                        <a:latin typeface="Arial"/>
                        <a:ea typeface="UD デジタル 教科書体 NK-B" panose="02020700000000000000" pitchFamily="18" charset="-128"/>
                        <a:cs typeface="Arial"/>
                        <a:sym typeface="Arial"/>
                      </a:endParaRPr>
                    </a:p>
                    <a:p>
                      <a:pPr marL="123189" marR="143510" lvl="0" indent="0" algn="just" rtl="0">
                        <a:lnSpc>
                          <a:spcPct val="120800"/>
                        </a:lnSpc>
                        <a:spcBef>
                          <a:spcPts val="615"/>
                        </a:spcBef>
                        <a:spcAft>
                          <a:spcPts val="0"/>
                        </a:spcAft>
                        <a:buNone/>
                      </a:pPr>
                      <a:r>
                        <a:rPr lang="ja-JP" sz="1200" b="0" u="none" strike="noStrike" cap="none" dirty="0">
                          <a:latin typeface="Arial"/>
                          <a:ea typeface="UD デジタル 教科書体 NK-B" panose="02020700000000000000" pitchFamily="18" charset="-128"/>
                          <a:cs typeface="Arial"/>
                          <a:sym typeface="Arial"/>
                        </a:rPr>
                        <a:t>学習場面での対話を録音し（音声のみ）、後で文字起こしをすることで、文字起こしをコード化することができます。コード化の例については、Part.hを参照してください。</a:t>
                      </a:r>
                      <a:endParaRPr sz="1200" b="0" u="none" strike="noStrike" cap="none" dirty="0">
                        <a:latin typeface="Arial"/>
                        <a:ea typeface="UD デジタル 教科書体 NK-B" panose="02020700000000000000" pitchFamily="18" charset="-128"/>
                        <a:cs typeface="Arial"/>
                        <a:sym typeface="Arial"/>
                      </a:endParaRPr>
                    </a:p>
                    <a:p>
                      <a:pPr marL="123189" marR="143510" lvl="0" indent="0" algn="just" rtl="0">
                        <a:lnSpc>
                          <a:spcPct val="120800"/>
                        </a:lnSpc>
                        <a:spcBef>
                          <a:spcPts val="615"/>
                        </a:spcBef>
                        <a:spcAft>
                          <a:spcPts val="0"/>
                        </a:spcAft>
                        <a:buNone/>
                      </a:pPr>
                      <a:endParaRPr sz="1200" b="0" u="none" strike="noStrike" cap="none" dirty="0">
                        <a:latin typeface="Arial"/>
                        <a:ea typeface="UD デジタル 教科書体 NK-B" panose="02020700000000000000" pitchFamily="18" charset="-128"/>
                        <a:cs typeface="Arial"/>
                        <a:sym typeface="Arial"/>
                      </a:endParaRPr>
                    </a:p>
                    <a:p>
                      <a:pPr marL="121920" marR="0" lvl="0" indent="0" algn="l" rtl="0">
                        <a:lnSpc>
                          <a:spcPct val="100000"/>
                        </a:lnSpc>
                        <a:spcBef>
                          <a:spcPts val="5"/>
                        </a:spcBef>
                        <a:spcAft>
                          <a:spcPts val="0"/>
                        </a:spcAft>
                        <a:buClr>
                          <a:srgbClr val="000000"/>
                        </a:buClr>
                        <a:buSzPts val="1200"/>
                        <a:buFont typeface="Arial"/>
                        <a:buNone/>
                      </a:pPr>
                      <a:r>
                        <a:rPr lang="ja-JP" sz="1200" b="1" i="0" u="none" strike="noStrike" cap="none" dirty="0">
                          <a:solidFill>
                            <a:srgbClr val="000000"/>
                          </a:solidFill>
                          <a:latin typeface="Arial"/>
                          <a:ea typeface="UD デジタル 教科書体 NK-B" panose="02020700000000000000" pitchFamily="18" charset="-128"/>
                          <a:cs typeface="Arial"/>
                          <a:sym typeface="Arial"/>
                        </a:rPr>
                        <a:t>メリットは何ですか？</a:t>
                      </a:r>
                      <a:endParaRPr sz="1200" u="none" strike="noStrike" cap="none" dirty="0">
                        <a:latin typeface="Arial"/>
                        <a:ea typeface="UD デジタル 教科書体 NK-B" panose="02020700000000000000" pitchFamily="18" charset="-128"/>
                        <a:cs typeface="Arial"/>
                        <a:sym typeface="Arial"/>
                      </a:endParaRPr>
                    </a:p>
                    <a:p>
                      <a:pPr marL="303530" marR="0" lvl="0" indent="-180340" algn="l" rtl="0">
                        <a:lnSpc>
                          <a:spcPct val="100000"/>
                        </a:lnSpc>
                        <a:spcBef>
                          <a:spcPts val="2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より詳細に、より正確にコーディングすることができます。</a:t>
                      </a:r>
                      <a:endParaRPr dirty="0"/>
                    </a:p>
                    <a:p>
                      <a:pPr marL="303530" marR="0" lvl="0" indent="-180340" algn="l" rtl="0">
                        <a:lnSpc>
                          <a:spcPct val="100000"/>
                        </a:lnSpc>
                        <a:spcBef>
                          <a:spcPts val="2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文字起こしと録音を見直すことができるため、対話の「ターン」間の関連性をより高めることができます。</a:t>
                      </a:r>
                      <a:endParaRPr dirty="0"/>
                    </a:p>
                    <a:p>
                      <a:pPr marL="303530" marR="0" lvl="0" indent="-180340" algn="l" rtl="0">
                        <a:lnSpc>
                          <a:spcPct val="100000"/>
                        </a:lnSpc>
                        <a:spcBef>
                          <a:spcPts val="2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検討する時間が増えます。</a:t>
                      </a:r>
                      <a:endParaRPr dirty="0"/>
                    </a:p>
                    <a:p>
                      <a:pPr marL="303530" marR="0" lvl="0" indent="-180340" algn="l" rtl="0">
                        <a:lnSpc>
                          <a:spcPct val="100000"/>
                        </a:lnSpc>
                        <a:spcBef>
                          <a:spcPts val="290"/>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ビデオカメラで撮影するよりも、より繊細な記録が可能です。</a:t>
                      </a:r>
                      <a:endParaRPr sz="1200" u="none" strike="noStrike" cap="none" dirty="0">
                        <a:latin typeface="Arial"/>
                        <a:ea typeface="UD デジタル 教科書体 NK-B" panose="02020700000000000000" pitchFamily="18" charset="-128"/>
                        <a:cs typeface="Arial"/>
                        <a:sym typeface="Arial"/>
                      </a:endParaRPr>
                    </a:p>
                    <a:p>
                      <a:pPr marL="123190" marR="0" lvl="0" indent="0" algn="l" rtl="0">
                        <a:lnSpc>
                          <a:spcPct val="100000"/>
                        </a:lnSpc>
                        <a:spcBef>
                          <a:spcPts val="290"/>
                        </a:spcBef>
                        <a:spcAft>
                          <a:spcPts val="0"/>
                        </a:spcAft>
                        <a:buSzPts val="917"/>
                        <a:buFont typeface="Noto Sans Symbols"/>
                        <a:buNone/>
                      </a:pPr>
                      <a:endParaRPr sz="1100" u="none" strike="noStrike" cap="none" dirty="0">
                        <a:latin typeface="Arial"/>
                        <a:ea typeface="UD デジタル 教科書体 NK-B" panose="02020700000000000000" pitchFamily="18" charset="-128"/>
                        <a:cs typeface="Arial"/>
                        <a:sym typeface="Arial"/>
                      </a:endParaRPr>
                    </a:p>
                    <a:p>
                      <a:pPr marL="123189" marR="0" lvl="0" indent="0" algn="l" rtl="0">
                        <a:lnSpc>
                          <a:spcPct val="100000"/>
                        </a:lnSpc>
                        <a:spcBef>
                          <a:spcPts val="0"/>
                        </a:spcBef>
                        <a:spcAft>
                          <a:spcPts val="0"/>
                        </a:spcAft>
                        <a:buNone/>
                      </a:pPr>
                      <a:r>
                        <a:rPr lang="ja-JP" sz="1200" b="1" u="none" strike="noStrike" cap="none" dirty="0">
                          <a:latin typeface="Arial"/>
                          <a:ea typeface="UD デジタル 教科書体 NK-B" panose="02020700000000000000" pitchFamily="18" charset="-128"/>
                          <a:cs typeface="Arial"/>
                          <a:sym typeface="Arial"/>
                        </a:rPr>
                        <a:t>デメリットは何ですか？</a:t>
                      </a:r>
                      <a:endParaRPr sz="1200" u="none" strike="noStrike" cap="none" dirty="0">
                        <a:latin typeface="Arial"/>
                        <a:ea typeface="UD デジタル 教科書体 NK-B" panose="02020700000000000000" pitchFamily="18" charset="-128"/>
                        <a:cs typeface="Arial"/>
                        <a:sym typeface="Arial"/>
                      </a:endParaRPr>
                    </a:p>
                    <a:p>
                      <a:pPr marL="302895" marR="210820" lvl="0" indent="-180340" algn="l" rtl="0">
                        <a:lnSpc>
                          <a:spcPct val="121700"/>
                        </a:lnSpc>
                        <a:spcBef>
                          <a:spcPts val="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テープ起こしに時間がかかります。</a:t>
                      </a:r>
                      <a:endParaRPr dirty="0"/>
                    </a:p>
                    <a:p>
                      <a:pPr marL="302895" marR="210820" lvl="0" indent="-180340" algn="l" rtl="0">
                        <a:lnSpc>
                          <a:spcPct val="121700"/>
                        </a:lnSpc>
                        <a:spcBef>
                          <a:spcPts val="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視覚的な観察ができないので、会話や対話の非言語的な側面を拾うことができません。</a:t>
                      </a:r>
                      <a:endParaRPr dirty="0"/>
                    </a:p>
                    <a:p>
                      <a:pPr marL="302895" marR="210820" lvl="0" indent="-180340" algn="l" rtl="0">
                        <a:lnSpc>
                          <a:spcPct val="121700"/>
                        </a:lnSpc>
                        <a:spcBef>
                          <a:spcPts val="5"/>
                        </a:spcBef>
                        <a:spcAft>
                          <a:spcPts val="0"/>
                        </a:spcAft>
                        <a:buSzPts val="1000"/>
                        <a:buFont typeface="Noto Sans Symbols"/>
                        <a:buChar char="∙"/>
                      </a:pPr>
                      <a:r>
                        <a:rPr lang="ja-JP" sz="1200" u="none" strike="noStrike" cap="none" dirty="0">
                          <a:latin typeface="Arial"/>
                          <a:ea typeface="UD デジタル 教科書体 NK-B" panose="02020700000000000000" pitchFamily="18" charset="-128"/>
                          <a:cs typeface="Arial"/>
                          <a:sym typeface="Arial"/>
                        </a:rPr>
                        <a:t>録音には保護者の同意が必要なため、事前の計画が必要です。</a:t>
                      </a:r>
                      <a:endParaRPr sz="1200" u="none" strike="noStrike" cap="none" dirty="0">
                        <a:latin typeface="Arial"/>
                        <a:ea typeface="UD デジタル 教科書体 NK-B" panose="02020700000000000000" pitchFamily="18" charset="-128"/>
                        <a:cs typeface="Arial"/>
                        <a:sym typeface="Arial"/>
                      </a:endParaRPr>
                    </a:p>
                    <a:p>
                      <a:pPr marL="302895" marR="210820" lvl="0" indent="-116840" algn="l" rtl="0">
                        <a:lnSpc>
                          <a:spcPct val="121700"/>
                        </a:lnSpc>
                        <a:spcBef>
                          <a:spcPts val="5"/>
                        </a:spcBef>
                        <a:spcAft>
                          <a:spcPts val="0"/>
                        </a:spcAft>
                        <a:buSzPts val="1000"/>
                        <a:buFont typeface="Noto Sans Symbols"/>
                        <a:buNone/>
                      </a:pPr>
                      <a:endParaRPr sz="1200" b="1" u="none" strike="noStrike" cap="none" dirty="0">
                        <a:latin typeface="Arial"/>
                        <a:ea typeface="UD デジタル 教科書体 NK-B" panose="02020700000000000000" pitchFamily="18" charset="-128"/>
                        <a:cs typeface="Arial"/>
                        <a:sym typeface="Arial"/>
                      </a:endParaRPr>
                    </a:p>
                    <a:p>
                      <a:pPr marL="122554" marR="210820" lvl="0" indent="0" algn="l" rtl="0">
                        <a:lnSpc>
                          <a:spcPct val="121700"/>
                        </a:lnSpc>
                        <a:spcBef>
                          <a:spcPts val="5"/>
                        </a:spcBef>
                        <a:spcAft>
                          <a:spcPts val="0"/>
                        </a:spcAft>
                        <a:buSzPts val="1000"/>
                        <a:buFont typeface="Noto Sans Symbols"/>
                        <a:buNone/>
                      </a:pPr>
                      <a:r>
                        <a:rPr lang="ja-JP" sz="1200" b="1" u="none" strike="noStrike" cap="none" dirty="0">
                          <a:latin typeface="Arial"/>
                          <a:ea typeface="UD デジタル 教科書体 NK-B" panose="02020700000000000000" pitchFamily="18" charset="-128"/>
                          <a:cs typeface="Arial"/>
                          <a:sym typeface="Arial"/>
                        </a:rPr>
                        <a:t>最適な用途: </a:t>
                      </a:r>
                      <a:r>
                        <a:rPr lang="ja-JP" sz="1200" u="none" strike="noStrike" cap="none" dirty="0">
                          <a:latin typeface="Arial"/>
                          <a:ea typeface="UD デジタル 教科書体 NK-B" panose="02020700000000000000" pitchFamily="18" charset="-128"/>
                          <a:cs typeface="Arial"/>
                          <a:sym typeface="Arial"/>
                        </a:rPr>
                        <a:t>1つのエピソードの対話をより詳細に調べたい場合、複数のコードを一度に調べたい場合。</a:t>
                      </a:r>
                      <a:endParaRPr sz="1200" u="none" strike="noStrike" cap="none" dirty="0">
                        <a:latin typeface="Arial"/>
                        <a:ea typeface="UD デジタル 教科書体 NK-B" panose="02020700000000000000" pitchFamily="18" charset="-128"/>
                        <a:cs typeface="Arial"/>
                        <a:sym typeface="Arial"/>
                      </a:endParaRPr>
                    </a:p>
                    <a:p>
                      <a:pPr marL="302895" marR="210820" lvl="0" indent="-116840" algn="l" rtl="0">
                        <a:lnSpc>
                          <a:spcPct val="121700"/>
                        </a:lnSpc>
                        <a:spcBef>
                          <a:spcPts val="5"/>
                        </a:spcBef>
                        <a:spcAft>
                          <a:spcPts val="0"/>
                        </a:spcAft>
                        <a:buSzPts val="1000"/>
                        <a:buFont typeface="Noto Sans Symbols"/>
                        <a:buNone/>
                      </a:pPr>
                      <a:endParaRPr sz="1200" b="1" u="none" strike="noStrike" cap="none" dirty="0">
                        <a:latin typeface="Arial"/>
                        <a:ea typeface="UD デジタル 教科書体 NK-B" panose="02020700000000000000" pitchFamily="18" charset="-128"/>
                        <a:cs typeface="Arial"/>
                        <a:sym typeface="Arial"/>
                      </a:endParaRPr>
                    </a:p>
                    <a:p>
                      <a:pPr marL="122554" marR="210820" lvl="0" indent="0" algn="l" rtl="0">
                        <a:lnSpc>
                          <a:spcPct val="121700"/>
                        </a:lnSpc>
                        <a:spcBef>
                          <a:spcPts val="5"/>
                        </a:spcBef>
                        <a:spcAft>
                          <a:spcPts val="0"/>
                        </a:spcAft>
                        <a:buSzPts val="1000"/>
                        <a:buFont typeface="Noto Sans Symbols"/>
                        <a:buNone/>
                      </a:pPr>
                      <a:r>
                        <a:rPr lang="ja-JP" sz="1200" b="1" u="none" strike="noStrike" cap="none" dirty="0">
                          <a:latin typeface="Arial"/>
                          <a:ea typeface="UD デジタル 教科書体 NK-B" panose="02020700000000000000" pitchFamily="18" charset="-128"/>
                          <a:cs typeface="Arial"/>
                          <a:sym typeface="Arial"/>
                        </a:rPr>
                        <a:t>テンプレート: </a:t>
                      </a:r>
                      <a:r>
                        <a:rPr lang="ja-JP" sz="1200" u="none" strike="noStrike" cap="none" dirty="0">
                          <a:latin typeface="Arial"/>
                          <a:ea typeface="UD デジタル 教科書体 NK-B" panose="02020700000000000000" pitchFamily="18" charset="-128"/>
                          <a:cs typeface="Arial"/>
                          <a:sym typeface="Arial"/>
                        </a:rPr>
                        <a:t>2A; 2C; 2E</a:t>
                      </a:r>
                      <a:endParaRPr sz="1200" u="none" strike="noStrike" cap="none" dirty="0">
                        <a:latin typeface="Arial"/>
                        <a:ea typeface="UD デジタル 教科書体 NK-B" panose="02020700000000000000" pitchFamily="18" charset="-128"/>
                        <a:cs typeface="Arial"/>
                        <a:sym typeface="Arial"/>
                      </a:endParaRPr>
                    </a:p>
                  </a:txBody>
                  <a:tcPr marL="0" marR="0" marT="1275" marB="0">
                    <a:lnL w="76200" cap="flat" cmpd="sng">
                      <a:solidFill>
                        <a:srgbClr val="2791A6"/>
                      </a:solidFill>
                      <a:prstDash val="solid"/>
                      <a:round/>
                      <a:headEnd type="none" w="sm" len="sm"/>
                      <a:tailEnd type="none" w="sm" len="sm"/>
                    </a:lnL>
                    <a:lnR w="76200" cap="flat" cmpd="sng">
                      <a:solidFill>
                        <a:srgbClr val="2791A6"/>
                      </a:solidFill>
                      <a:prstDash val="solid"/>
                      <a:round/>
                      <a:headEnd type="none" w="sm" len="sm"/>
                      <a:tailEnd type="none" w="sm" len="sm"/>
                    </a:lnR>
                    <a:lnT w="105675" cap="flat" cmpd="sng">
                      <a:solidFill>
                        <a:srgbClr val="2791A6"/>
                      </a:solidFill>
                      <a:prstDash val="solid"/>
                      <a:round/>
                      <a:headEnd type="none" w="sm" len="sm"/>
                      <a:tailEnd type="none" w="sm" len="sm"/>
                    </a:lnT>
                    <a:lnB w="76200" cap="flat" cmpd="sng">
                      <a:solidFill>
                        <a:srgbClr val="2791A6"/>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Shape 525"/>
        <p:cNvGrpSpPr/>
        <p:nvPr/>
      </p:nvGrpSpPr>
      <p:grpSpPr>
        <a:xfrm>
          <a:off x="0" y="0"/>
          <a:ext cx="0" cy="0"/>
          <a:chOff x="0" y="0"/>
          <a:chExt cx="0" cy="0"/>
        </a:xfrm>
      </p:grpSpPr>
      <p:sp>
        <p:nvSpPr>
          <p:cNvPr id="526" name="Google Shape;526;p50"/>
          <p:cNvSpPr txBox="1"/>
          <p:nvPr/>
        </p:nvSpPr>
        <p:spPr>
          <a:xfrm>
            <a:off x="435622" y="455599"/>
            <a:ext cx="4754880" cy="5023683"/>
          </a:xfrm>
          <a:prstGeom prst="rect">
            <a:avLst/>
          </a:prstGeom>
          <a:noFill/>
          <a:ln w="63500" cap="flat" cmpd="sng">
            <a:solidFill>
              <a:srgbClr val="2791A6"/>
            </a:solidFill>
            <a:prstDash val="solid"/>
            <a:round/>
            <a:headEnd type="none" w="sm" len="sm"/>
            <a:tailEnd type="none" w="sm" len="sm"/>
          </a:ln>
        </p:spPr>
        <p:txBody>
          <a:bodyPr spcFirstLastPara="1" wrap="square" lIns="0" tIns="117475" rIns="0" bIns="0" anchor="t" anchorCtr="0">
            <a:spAutoFit/>
          </a:bodyPr>
          <a:lstStyle/>
          <a:p>
            <a:pPr marL="12192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授業観察のタイプ</a:t>
            </a:r>
            <a:r>
              <a:rPr kumimoji="0" lang="en-US" altLang="ja-JP"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 </a:t>
            </a: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文字起こしのための録画</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920" marR="411480" lvl="0" indent="0" algn="l" defTabSz="914400" rtl="0" eaLnBrk="1" fontAlgn="auto" latinLnBrk="0" hangingPunct="1">
              <a:lnSpc>
                <a:spcPct val="120000"/>
              </a:lnSpc>
              <a:spcBef>
                <a:spcPts val="625"/>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それは何ですか？</a:t>
            </a:r>
            <a:endParaRPr kumimoji="0"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920" marR="411480" lvl="0" indent="0" algn="l" defTabSz="914400" rtl="0" eaLnBrk="1" fontAlgn="auto" latinLnBrk="0" hangingPunct="1">
              <a:lnSpc>
                <a:spcPct val="120000"/>
              </a:lnSpc>
              <a:spcBef>
                <a:spcPts val="625"/>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学習場面での対話を録画し、後で文字起こしをします。</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0" marR="0" lvl="0" indent="0" algn="l" defTabSz="914400" rtl="0" eaLnBrk="1" fontAlgn="auto" latinLnBrk="0" hangingPunct="1">
              <a:lnSpc>
                <a:spcPct val="100000"/>
              </a:lnSpc>
              <a:spcBef>
                <a:spcPts val="25"/>
              </a:spcBef>
              <a:spcAft>
                <a:spcPts val="0"/>
              </a:spcAft>
              <a:buClr>
                <a:srgbClr val="000000"/>
              </a:buClr>
              <a:buSzPts val="1450"/>
              <a:buFont typeface="Calibri"/>
              <a:buNone/>
              <a:tabLst/>
              <a:defRPr/>
            </a:pPr>
            <a:endParaRPr kumimoji="0" sz="145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920" marR="0" lvl="0" indent="0" algn="l" defTabSz="914400" rtl="0" eaLnBrk="1" fontAlgn="auto" latinLnBrk="0" hangingPunct="1">
              <a:lnSpc>
                <a:spcPct val="100000"/>
              </a:lnSpc>
              <a:spcBef>
                <a:spcPts val="5"/>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メリットは何ですか？</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302260" marR="0" lvl="0" indent="-180974" algn="l" defTabSz="914400" rtl="0" eaLnBrk="1" fontAlgn="auto" latinLnBrk="0" hangingPunct="1">
              <a:lnSpc>
                <a:spcPct val="100000"/>
              </a:lnSpc>
              <a:spcBef>
                <a:spcPts val="290"/>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より詳細に、より正確にコーディングすることができます。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02260" marR="0" lvl="0" indent="-180974" algn="l" defTabSz="914400" rtl="0" eaLnBrk="1" fontAlgn="auto" latinLnBrk="0" hangingPunct="1">
              <a:lnSpc>
                <a:spcPct val="100000"/>
              </a:lnSpc>
              <a:spcBef>
                <a:spcPts val="290"/>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音声と映像のデータがあるため、教室での出来事をより正確に表現することができます。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02260" marR="0" lvl="0" indent="-180974" algn="l" defTabSz="914400" rtl="0" eaLnBrk="1" fontAlgn="auto" latinLnBrk="0" hangingPunct="1">
              <a:lnSpc>
                <a:spcPct val="100000"/>
              </a:lnSpc>
              <a:spcBef>
                <a:spcPts val="290"/>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データを再確認できるため、「ターン」間の接続が可能です。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02260" marR="0" lvl="0" indent="-180974" algn="l" defTabSz="914400" rtl="0" eaLnBrk="1" fontAlgn="auto" latinLnBrk="0" hangingPunct="1">
              <a:lnSpc>
                <a:spcPct val="100000"/>
              </a:lnSpc>
              <a:spcBef>
                <a:spcPts val="290"/>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子供との対話、非言語的対話を記録することができます。</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285" marR="0" lvl="0" indent="0" algn="l" defTabSz="914400" rtl="0" eaLnBrk="1" fontAlgn="auto" latinLnBrk="0" hangingPunct="1">
              <a:lnSpc>
                <a:spcPct val="100000"/>
              </a:lnSpc>
              <a:spcBef>
                <a:spcPts val="29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285" marR="0" lvl="0" indent="0" algn="l" defTabSz="914400" rtl="0" eaLnBrk="1" fontAlgn="auto" latinLnBrk="0" hangingPunct="1">
              <a:lnSpc>
                <a:spcPct val="100000"/>
              </a:lnSpc>
              <a:spcBef>
                <a:spcPts val="29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デメリットは何ですか？</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302260" marR="313690" lvl="0" indent="-180339" algn="l" defTabSz="914400" rtl="0" eaLnBrk="1" fontAlgn="auto" latinLnBrk="0" hangingPunct="1">
              <a:lnSpc>
                <a:spcPct val="120000"/>
              </a:lnSpc>
              <a:spcBef>
                <a:spcPts val="25"/>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子供がビデオ録画に慣れるまで時間がかかるかもしれませんし、カメラがあることで行動が変わるかもしれません。</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02260" marR="313690" lvl="0" indent="-180339" algn="l" defTabSz="914400" rtl="0" eaLnBrk="1" fontAlgn="auto" latinLnBrk="0" hangingPunct="1">
              <a:lnSpc>
                <a:spcPct val="120000"/>
              </a:lnSpc>
              <a:spcBef>
                <a:spcPts val="25"/>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保護者の同意が必要なため、事前に計画を立てる必要があります。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02260" marR="313690" lvl="0" indent="-180339" algn="l" defTabSz="914400" rtl="0" eaLnBrk="1" fontAlgn="auto" latinLnBrk="0" hangingPunct="1">
              <a:lnSpc>
                <a:spcPct val="120000"/>
              </a:lnSpc>
              <a:spcBef>
                <a:spcPts val="25"/>
              </a:spcBef>
              <a:spcAft>
                <a:spcPts val="0"/>
              </a:spcAft>
              <a:buClr>
                <a:srgbClr val="000000"/>
              </a:buClr>
              <a:buSzPts val="1000"/>
              <a:buFont typeface="Noto Sans Symbols"/>
              <a:buChar char="∙"/>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文字起こしには時間がかかるので、文字起こし可能な対話の量にする必要があります。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121920" marR="229234" lvl="0" indent="0" algn="l" defTabSz="914400" rtl="0" eaLnBrk="1" fontAlgn="auto" latinLnBrk="0" hangingPunct="1">
              <a:lnSpc>
                <a:spcPct val="120800"/>
              </a:lnSpc>
              <a:spcBef>
                <a:spcPts val="900"/>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最適な用途</a:t>
            </a:r>
            <a:r>
              <a:rPr kumimoji="0" lang="en-US" altLang="ja-JP"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1</a:t>
            </a: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つの長い対話のエピソードを詳細に調べたい場合、非言語的な対話を調べたい場合。複数のコードを一度に調べたい場合。</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1920" marR="0" lvl="0" indent="0" algn="l" defTabSz="914400" rtl="0" eaLnBrk="1" fontAlgn="auto" latinLnBrk="0" hangingPunct="1">
              <a:lnSpc>
                <a:spcPct val="100000"/>
              </a:lnSpc>
              <a:spcBef>
                <a:spcPts val="915"/>
              </a:spcBef>
              <a:spcAft>
                <a:spcPts val="0"/>
              </a:spcAft>
              <a:buClr>
                <a:srgbClr val="000000"/>
              </a:buClr>
              <a:buSzPts val="1200"/>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テンプレート</a:t>
            </a:r>
            <a:r>
              <a:rPr kumimoji="0" lang="en-US" altLang="ja-JP"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2A; 2C; 2E</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pic>
        <p:nvPicPr>
          <p:cNvPr id="527" name="Google Shape;527;p50"/>
          <p:cNvPicPr preferRelativeResize="0"/>
          <p:nvPr/>
        </p:nvPicPr>
        <p:blipFill rotWithShape="1">
          <a:blip r:embed="rId3">
            <a:alphaModFix/>
          </a:blip>
          <a:srcRect/>
          <a:stretch/>
        </p:blipFill>
        <p:spPr>
          <a:xfrm>
            <a:off x="5401436" y="469519"/>
            <a:ext cx="4671822" cy="1857375"/>
          </a:xfrm>
          <a:prstGeom prst="rect">
            <a:avLst/>
          </a:prstGeom>
          <a:noFill/>
          <a:ln>
            <a:noFill/>
          </a:ln>
        </p:spPr>
      </p:pic>
      <p:pic>
        <p:nvPicPr>
          <p:cNvPr id="528" name="Google Shape;528;p50"/>
          <p:cNvPicPr preferRelativeResize="0"/>
          <p:nvPr/>
        </p:nvPicPr>
        <p:blipFill rotWithShape="1">
          <a:blip r:embed="rId4">
            <a:alphaModFix/>
          </a:blip>
          <a:srcRect/>
          <a:stretch/>
        </p:blipFill>
        <p:spPr>
          <a:xfrm>
            <a:off x="5399404" y="2534031"/>
            <a:ext cx="4675758" cy="2192908"/>
          </a:xfrm>
          <a:prstGeom prst="rect">
            <a:avLst/>
          </a:prstGeom>
          <a:noFill/>
          <a:ln>
            <a:noFill/>
          </a:ln>
        </p:spPr>
      </p:pic>
      <p:pic>
        <p:nvPicPr>
          <p:cNvPr id="529" name="Google Shape;529;p50"/>
          <p:cNvPicPr preferRelativeResize="0"/>
          <p:nvPr/>
        </p:nvPicPr>
        <p:blipFill rotWithShape="1">
          <a:blip r:embed="rId5">
            <a:alphaModFix/>
          </a:blip>
          <a:srcRect/>
          <a:stretch/>
        </p:blipFill>
        <p:spPr>
          <a:xfrm>
            <a:off x="5329809" y="4962296"/>
            <a:ext cx="4744720" cy="2138172"/>
          </a:xfrm>
          <a:prstGeom prst="rect">
            <a:avLst/>
          </a:prstGeom>
          <a:noFill/>
          <a:ln>
            <a:noFill/>
          </a:ln>
        </p:spPr>
      </p:pic>
      <p:sp>
        <p:nvSpPr>
          <p:cNvPr id="530" name="Google Shape;530;p50"/>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Pts val="1000"/>
              <a:buFont typeface="Calibri"/>
              <a:buNone/>
              <a:tabLst/>
              <a:defRPr/>
            </a:pPr>
            <a:r>
              <a:rPr kumimoji="0" lang="en-US" altLang="ja-JP" sz="1000" b="0" i="0" u="none" strike="noStrike" kern="0" cap="none" spc="0" normalizeH="0" baseline="0" noProof="0" dirty="0">
                <a:ln>
                  <a:noFill/>
                </a:ln>
                <a:solidFill>
                  <a:srgbClr val="000000"/>
                </a:solidFill>
                <a:effectLst/>
                <a:uLnTx/>
                <a:uFillTx/>
                <a:latin typeface="Calibri"/>
                <a:ea typeface="Calibri"/>
                <a:cs typeface="Calibri"/>
                <a:sym typeface="Calibri"/>
              </a:rPr>
              <a:t>40</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9"/>
          <p:cNvSpPr txBox="1">
            <a:spLocks noGrp="1"/>
          </p:cNvSpPr>
          <p:nvPr>
            <p:ph type="title"/>
          </p:nvPr>
        </p:nvSpPr>
        <p:spPr>
          <a:xfrm>
            <a:off x="2573867" y="280267"/>
            <a:ext cx="4775200" cy="566822"/>
          </a:xfrm>
          <a:prstGeom prst="rect">
            <a:avLst/>
          </a:prstGeom>
          <a:noFill/>
          <a:ln>
            <a:noFill/>
          </a:ln>
        </p:spPr>
        <p:txBody>
          <a:bodyPr spcFirstLastPara="1" wrap="square" lIns="0" tIns="12700" rIns="0" bIns="0" anchor="t" anchorCtr="0">
            <a:spAutoFit/>
          </a:bodyPr>
          <a:lstStyle/>
          <a:p>
            <a:pPr marL="86360" lvl="0" indent="0" algn="ctr" rtl="0">
              <a:lnSpc>
                <a:spcPct val="100000"/>
              </a:lnSpc>
              <a:spcBef>
                <a:spcPts val="0"/>
              </a:spcBef>
              <a:spcAft>
                <a:spcPts val="0"/>
              </a:spcAft>
              <a:buNone/>
            </a:pPr>
            <a:r>
              <a:rPr lang="en-US" altLang="ja-JP" dirty="0">
                <a:latin typeface="UD デジタル 教科書体 NK-B" panose="02020700000000000000" pitchFamily="18" charset="-128"/>
                <a:ea typeface="UD デジタル 教科書体 NK-B" panose="02020700000000000000" pitchFamily="18" charset="-128"/>
              </a:rPr>
              <a:t>T-SEDA</a:t>
            </a:r>
            <a:r>
              <a:rPr lang="ja-JP" altLang="en-US" dirty="0">
                <a:latin typeface="UD デジタル 教科書体 NK-B" panose="02020700000000000000" pitchFamily="18" charset="-128"/>
                <a:ea typeface="UD デジタル 教科書体 NK-B" panose="02020700000000000000" pitchFamily="18" charset="-128"/>
              </a:rPr>
              <a:t>　教育対話分析ツール　</a:t>
            </a:r>
            <a:br>
              <a:rPr lang="en-US" altLang="ja-JP" dirty="0">
                <a:latin typeface="UD デジタル 教科書体 NK-B" panose="02020700000000000000" pitchFamily="18" charset="-128"/>
                <a:ea typeface="UD デジタル 教科書体 NK-B" panose="02020700000000000000" pitchFamily="18" charset="-128"/>
              </a:rPr>
            </a:br>
            <a:r>
              <a:rPr lang="ja-JP" dirty="0">
                <a:latin typeface="UD デジタル 教科書体 NK-B" panose="02020700000000000000" pitchFamily="18" charset="-128"/>
                <a:ea typeface="UD デジタル 教科書体 NK-B" panose="02020700000000000000" pitchFamily="18" charset="-128"/>
              </a:rPr>
              <a:t>目次</a:t>
            </a:r>
            <a:endParaRPr dirty="0">
              <a:latin typeface="UD デジタル 教科書体 NK-B" panose="02020700000000000000" pitchFamily="18" charset="-128"/>
              <a:ea typeface="UD デジタル 教科書体 NK-B" panose="02020700000000000000" pitchFamily="18" charset="-128"/>
            </a:endParaRPr>
          </a:p>
        </p:txBody>
      </p:sp>
      <p:sp>
        <p:nvSpPr>
          <p:cNvPr id="77" name="Google Shape;77;p9"/>
          <p:cNvSpPr txBox="1"/>
          <p:nvPr/>
        </p:nvSpPr>
        <p:spPr>
          <a:xfrm>
            <a:off x="459740" y="847089"/>
            <a:ext cx="9509125" cy="5262526"/>
          </a:xfrm>
          <a:prstGeom prst="rect">
            <a:avLst/>
          </a:prstGeom>
          <a:noFill/>
          <a:ln>
            <a:noFill/>
          </a:ln>
        </p:spPr>
        <p:txBody>
          <a:bodyPr spcFirstLastPara="1" wrap="square" lIns="0" tIns="11425" rIns="0" bIns="0" anchor="t" anchorCtr="0">
            <a:spAutoFit/>
          </a:bodyPr>
          <a:lstStyle/>
          <a:p>
            <a:pPr marL="2159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altLang="ja-JP"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教育対話分析ツール</a:t>
            </a:r>
            <a:r>
              <a:rPr kumimoji="0" lang="en-US" altLang="ja-JP"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以下</a:t>
            </a:r>
            <a:r>
              <a:rPr kumimoji="0" lang="en-US" altLang="ja-JP"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には、教育実践者が教育対話に焦点をあてた授業実践を行うための情報とリソースが含まれています。</a:t>
            </a:r>
            <a:endParaRPr kumimoji="0" sz="11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0000FF"/>
              </a:buClr>
              <a:buSzPts val="1800"/>
              <a:buFont typeface="Arial"/>
              <a:buNone/>
              <a:tabLst/>
              <a:defRPr/>
            </a:pPr>
            <a:r>
              <a:rPr kumimoji="0" lang="en-US" altLang="ja-JP" sz="18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3" action="ppaction://hlinksldjump"/>
              </a:rPr>
              <a:t>T-SEDA: </a:t>
            </a:r>
            <a:r>
              <a:rPr kumimoji="0" lang="ja-JP" altLang="en-US" sz="18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ユーザーガイド</a:t>
            </a:r>
            <a:endParaRPr kumimoji="0"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5080" lvl="0" indent="0" algn="l" defTabSz="914400" rtl="0" eaLnBrk="1" fontAlgn="auto" latinLnBrk="0" hangingPunct="1">
              <a:lnSpc>
                <a:spcPct val="101600"/>
              </a:lnSpc>
              <a:spcBef>
                <a:spcPts val="15"/>
              </a:spcBef>
              <a:spcAft>
                <a:spcPts val="0"/>
              </a:spcAft>
              <a:buClr>
                <a:srgbClr val="000000"/>
              </a:buClr>
              <a:buSzPts val="1400"/>
              <a:buFont typeface="Arial"/>
              <a:buNone/>
              <a:tabLst/>
              <a:defRPr/>
            </a:pP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教育対話に関する情報と、対話による授業実践を探究する過程をステップバイステップでまとめています。 教室での発問の中心となる</a:t>
            </a: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対話の探究サイクル</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を紹介します。あなたの授業実践を振り返るための自己診断も含まれています。</a:t>
            </a:r>
            <a:endParaRPr kumimoji="0" lang="en-US" altLang="ja-JP"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5080" lvl="0" indent="0" algn="l" defTabSz="914400" rtl="0" eaLnBrk="1" fontAlgn="auto" latinLnBrk="0" hangingPunct="1">
              <a:lnSpc>
                <a:spcPct val="101600"/>
              </a:lnSpc>
              <a:spcBef>
                <a:spcPts val="15"/>
              </a:spcBef>
              <a:spcAft>
                <a:spcPts val="0"/>
              </a:spcAft>
              <a:buClr>
                <a:srgbClr val="000000"/>
              </a:buClr>
              <a:buSzPts val="1400"/>
              <a:buFont typeface="Arial"/>
              <a:buNone/>
              <a:tabLst/>
              <a:defRPr/>
            </a:pPr>
            <a:endParaRPr kumimoji="0" sz="20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 </a:t>
            </a:r>
            <a:r>
              <a:rPr kumimoji="0" lang="ja-JP" altLang="en-US" sz="1800" b="1" i="0" u="none" strike="noStrike" kern="0" cap="none" spc="0" normalizeH="0" baseline="0" noProof="0" dirty="0">
                <a:ln>
                  <a:noFill/>
                </a:ln>
                <a:solidFill>
                  <a:srgbClr val="1A606E"/>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主なリソース</a:t>
            </a:r>
            <a:endParaRPr kumimoji="0" sz="1800" b="1" i="0" u="none" strike="noStrike" kern="0" cap="none" spc="0" normalizeH="0" baseline="0" noProof="0" dirty="0">
              <a:ln>
                <a:noFill/>
              </a:ln>
              <a:solidFill>
                <a:srgbClr val="1A606E"/>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0000FF"/>
              </a:buClr>
              <a:buSzPts val="1400"/>
              <a:buFont typeface="Arial"/>
              <a:buNone/>
              <a:tabLst/>
              <a:defRPr/>
            </a:pPr>
            <a:r>
              <a:rPr kumimoji="0" lang="en-US" altLang="ja-JP"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SECTION 1</a:t>
            </a:r>
            <a:r>
              <a:rPr kumimoji="0" lang="en-US" altLang="ja-JP"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コーディングの枠組み</a:t>
            </a:r>
            <a:r>
              <a:rPr kumimoji="0" lang="ja-JP" altLang="en-US"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教育的な対話に生徒が参加しているときに、どのような発言や書き込み、タイピングが見られるかを示す例とともに、対話を分析するためのカテゴリー一覧です。</a:t>
            </a:r>
            <a:endParaRPr kumimoji="0" lang="en-US" altLang="ja-JP"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0000FF"/>
              </a:buClr>
              <a:buSzPts val="1400"/>
              <a:buFont typeface="Arial"/>
              <a:buNone/>
              <a:tabLst/>
              <a:defRPr/>
            </a:pPr>
            <a:r>
              <a:rPr kumimoji="0" lang="en-US" altLang="ja-JP"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「コーディング（</a:t>
            </a:r>
            <a:r>
              <a:rPr kumimoji="0" lang="en-US" altLang="ja-JP"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coding</a:t>
            </a:r>
            <a:r>
              <a:rPr kumimoji="0" lang="ja-JP" altLang="en-US"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）」とは、教室での対話を意味のある単位に分け、それらを分類することを意味します。</a:t>
            </a:r>
            <a:endParaRPr kumimoji="0" lang="en-US" altLang="ja-JP"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0000FF"/>
              </a:buClr>
              <a:buSzPts val="1400"/>
              <a:buFont typeface="Arial"/>
              <a:buNone/>
              <a:tabLst/>
              <a:defRPr/>
            </a:pPr>
            <a:r>
              <a:rPr kumimoji="0" lang="en-US" altLang="ja-JP"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SECTION 2</a:t>
            </a:r>
            <a:r>
              <a:rPr kumimoji="0" lang="en-US" altLang="ja-JP"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授業観察と対話分析のためのテンプレート</a:t>
            </a:r>
            <a:r>
              <a:rPr kumimoji="0" lang="ja-JP" altLang="en-US" sz="1400" b="0"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タイムサンプリング</a:t>
            </a:r>
            <a:r>
              <a:rPr kumimoji="0" lang="ja-JP" altLang="en-US" sz="10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２）</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en-US" altLang="ja-JP"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対話コード分類表、評価基準などのテンプレートがあります。</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8415" marR="0" lvl="0" indent="0" algn="l" defTabSz="914400" rtl="0" eaLnBrk="1" fontAlgn="auto" latinLnBrk="0" hangingPunct="1">
              <a:lnSpc>
                <a:spcPct val="100000"/>
              </a:lnSpc>
              <a:spcBef>
                <a:spcPts val="0"/>
              </a:spcBef>
              <a:spcAft>
                <a:spcPts val="0"/>
              </a:spcAft>
              <a:buClr>
                <a:srgbClr val="000000"/>
              </a:buClr>
              <a:buSzPts val="1650"/>
              <a:buFont typeface="Calibri"/>
              <a:buNone/>
              <a:tabLst/>
              <a:defRPr/>
            </a:pPr>
            <a:endParaRPr kumimoji="0" sz="16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2700" marR="0" lvl="0" indent="0" algn="l" defTabSz="914400" rtl="0" eaLnBrk="1" fontAlgn="auto" latinLnBrk="0" hangingPunct="1">
              <a:lnSpc>
                <a:spcPct val="100000"/>
              </a:lnSpc>
              <a:spcBef>
                <a:spcPts val="5"/>
              </a:spcBef>
              <a:spcAft>
                <a:spcPts val="0"/>
              </a:spcAft>
              <a:buClr>
                <a:srgbClr val="1A606E"/>
              </a:buClr>
              <a:buSzPts val="1800"/>
              <a:buFont typeface="Arial"/>
              <a:buNone/>
              <a:tabLst/>
              <a:defRPr/>
            </a:pPr>
            <a:r>
              <a:rPr kumimoji="0" lang="en-US" altLang="ja-JP" sz="1800" b="1" i="0" u="none" strike="noStrike" kern="0" cap="none" spc="0" normalizeH="0" baseline="0" noProof="0" dirty="0">
                <a:ln>
                  <a:noFill/>
                </a:ln>
                <a:solidFill>
                  <a:srgbClr val="1A606E"/>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T-SEDA: </a:t>
            </a:r>
            <a:r>
              <a:rPr kumimoji="0" lang="ja-JP" altLang="en-US" sz="1800" b="1" i="0" u="none" strike="noStrike" kern="0" cap="none" spc="0" normalizeH="0" baseline="0" noProof="0" dirty="0">
                <a:ln>
                  <a:noFill/>
                </a:ln>
                <a:solidFill>
                  <a:srgbClr val="1A606E"/>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支援ツール</a:t>
            </a:r>
            <a:endParaRPr kumimoji="0" sz="18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r>
              <a:rPr kumimoji="0" lang="ja-JP" altLang="en-US" sz="16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これらはオンラインでダウンロード可能で</a:t>
            </a:r>
            <a:r>
              <a:rPr kumimoji="0" lang="ja-JP" altLang="en-US" sz="1600" b="1"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す。</a:t>
            </a:r>
            <a:r>
              <a:rPr lang="en-GB" sz="1600" u="sng" spc="-60" dirty="0" err="1">
                <a:solidFill>
                  <a:srgbClr val="0000FF"/>
                </a:solidFill>
                <a:latin typeface="UD Digi Kyokasho NK-R" panose="02020400000000000000" pitchFamily="18" charset="-128"/>
                <a:ea typeface="UD Digi Kyokasho NK-R" panose="02020400000000000000" pitchFamily="18" charset="-128"/>
                <a:cs typeface="Arial"/>
              </a:rPr>
              <a:t>camtree.org</a:t>
            </a:r>
            <a:r>
              <a:rPr lang="en-GB" sz="1600" u="sng" spc="-60" dirty="0">
                <a:solidFill>
                  <a:srgbClr val="0000FF"/>
                </a:solidFill>
                <a:latin typeface="UD Digi Kyokasho NK-R" panose="02020400000000000000" pitchFamily="18" charset="-128"/>
                <a:ea typeface="UD Digi Kyokasho NK-R" panose="02020400000000000000" pitchFamily="18" charset="-128"/>
                <a:cs typeface="Arial"/>
              </a:rPr>
              <a:t>/t-</a:t>
            </a:r>
            <a:r>
              <a:rPr lang="en-GB" sz="1600" u="sng" spc="-60" dirty="0" err="1">
                <a:solidFill>
                  <a:srgbClr val="0000FF"/>
                </a:solidFill>
                <a:latin typeface="UD Digi Kyokasho NK-R" panose="02020400000000000000" pitchFamily="18" charset="-128"/>
                <a:ea typeface="UD Digi Kyokasho NK-R" panose="02020400000000000000" pitchFamily="18" charset="-128"/>
                <a:cs typeface="Arial"/>
              </a:rPr>
              <a:t>seda</a:t>
            </a:r>
            <a:endParaRPr lang="en-US" sz="1600" dirty="0">
              <a:latin typeface="UD Digi Kyokasho NK-R" panose="02020400000000000000" pitchFamily="18" charset="-128"/>
              <a:ea typeface="UD Digi Kyokasho NK-R" panose="02020400000000000000" pitchFamily="18" charset="-128"/>
            </a:endParaRPr>
          </a:p>
          <a:p>
            <a:pPr marL="0" marR="0" lvl="0" indent="0" algn="l" defTabSz="914400" rtl="0" eaLnBrk="1" fontAlgn="auto" latinLnBrk="0" hangingPunct="1">
              <a:lnSpc>
                <a:spcPct val="100000"/>
              </a:lnSpc>
              <a:spcBef>
                <a:spcPts val="40"/>
              </a:spcBef>
              <a:spcAft>
                <a:spcPts val="0"/>
              </a:spcAft>
              <a:buClr>
                <a:srgbClr val="000000"/>
              </a:buClr>
              <a:buSzPts val="1150"/>
              <a:buFont typeface="Calibri"/>
              <a:buNone/>
              <a:tabLst/>
              <a:defRPr/>
            </a:pPr>
            <a:endParaRPr kumimoji="0" sz="115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60960" marR="0" lvl="0" indent="0" algn="l" defTabSz="914400" rtl="0" eaLnBrk="1" fontAlgn="auto" latinLnBrk="0" hangingPunct="1">
              <a:lnSpc>
                <a:spcPct val="100000"/>
              </a:lnSpc>
              <a:spcBef>
                <a:spcPts val="5"/>
              </a:spcBef>
              <a:spcAft>
                <a:spcPts val="0"/>
              </a:spcAft>
              <a:buClr>
                <a:srgbClr val="000000"/>
              </a:buClr>
              <a:buSzPts val="1400"/>
              <a:buFont typeface="Arial"/>
              <a:buNone/>
              <a:tabLst/>
              <a:defRPr/>
            </a:pPr>
            <a:r>
              <a:rPr kumimoji="0" lang="en-US" altLang="ja-JP"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SECTION 3</a:t>
            </a:r>
            <a:r>
              <a:rPr kumimoji="0" lang="ja-JP" altLang="en-US"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録画・録音と文字起こしの方法</a:t>
            </a:r>
            <a:r>
              <a:rPr kumimoji="0" lang="ja-JP" altLang="en-US" sz="1400"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（自動文字起こしツールを含む）</a:t>
            </a:r>
            <a:endParaRPr kumimoji="0" sz="1400"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60960" marR="248920" lvl="0" indent="0" algn="l" defTabSz="914400" rtl="0" eaLnBrk="1" fontAlgn="auto" latinLnBrk="0" hangingPunct="1">
              <a:lnSpc>
                <a:spcPct val="102899"/>
              </a:lnSpc>
              <a:spcBef>
                <a:spcPts val="455"/>
              </a:spcBef>
              <a:spcAft>
                <a:spcPts val="0"/>
              </a:spcAft>
              <a:buClr>
                <a:srgbClr val="000000"/>
              </a:buClr>
              <a:buSzPts val="1400"/>
              <a:buFont typeface="Arial"/>
              <a:buNone/>
              <a:tabLst/>
              <a:defRPr/>
            </a:pPr>
            <a:r>
              <a:rPr kumimoji="0" lang="en-US" altLang="ja-JP"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SECTION 4</a:t>
            </a:r>
            <a:r>
              <a:rPr kumimoji="0" lang="ja-JP" altLang="en-US"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事例研究　</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様々な場面での、教師による対話分析と解釈の事例を示して</a:t>
            </a:r>
            <a:r>
              <a:rPr kumimoji="0" lang="ja-JP" altLang="en-US"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います。これらの事例には、教師自身の考察や今後の取り組みも含まれています。</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60960" marR="19685" lvl="0" indent="0" algn="l" defTabSz="914400" rtl="0" eaLnBrk="1" fontAlgn="auto" latinLnBrk="0" hangingPunct="1">
              <a:lnSpc>
                <a:spcPct val="103000"/>
              </a:lnSpc>
              <a:spcBef>
                <a:spcPts val="450"/>
              </a:spcBef>
              <a:spcAft>
                <a:spcPts val="0"/>
              </a:spcAft>
              <a:buClr>
                <a:srgbClr val="000000"/>
              </a:buClr>
              <a:buSzPts val="1400"/>
              <a:buFont typeface="Arial"/>
              <a:buNone/>
              <a:tabLst/>
              <a:defRPr/>
            </a:pPr>
            <a:r>
              <a:rPr kumimoji="0" lang="en-US" altLang="ja-JP"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SECTION 5</a:t>
            </a:r>
            <a:r>
              <a:rPr kumimoji="0" lang="ja-JP" altLang="en-US"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r>
              <a:rPr kumimoji="0" lang="ja-JP" altLang="en-US" sz="1400" b="1" i="0"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教育対話を実践するためのアイデア　</a:t>
            </a:r>
            <a:r>
              <a:rPr kumimoji="0" lang="ja-JP" altLang="en-US"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教育対話研究の参考資料と関連リソースへのリンクが含まれています。</a:t>
            </a:r>
          </a:p>
          <a:p>
            <a:pPr marL="60960" marR="0" lvl="0" indent="0" algn="l" defTabSz="914400" rtl="0" eaLnBrk="1" fontAlgn="auto" latinLnBrk="0" hangingPunct="1">
              <a:lnSpc>
                <a:spcPct val="100000"/>
              </a:lnSpc>
              <a:spcBef>
                <a:spcPts val="530"/>
              </a:spcBef>
              <a:spcAft>
                <a:spcPts val="0"/>
              </a:spcAft>
              <a:buClr>
                <a:srgbClr val="000000"/>
              </a:buClr>
              <a:buSzPts val="1400"/>
              <a:buFont typeface="Arial"/>
              <a:buNone/>
              <a:tabLst/>
              <a:defRPr/>
            </a:pPr>
            <a:r>
              <a:rPr kumimoji="0" lang="ja-JP" altLang="en-US" sz="1400" b="1" i="0" u="sng" strike="noStrike" kern="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テンプレート集：</a:t>
            </a:r>
            <a:r>
              <a:rPr kumimoji="0" lang="ja-JP" altLang="en-US" sz="14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対話の探究サイクルシート、授業観察シート、自己診断、探究報告シート </a:t>
            </a:r>
            <a:endParaRPr kumimoji="0" sz="14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78" name="Google Shape;78;p9"/>
          <p:cNvSpPr txBox="1"/>
          <p:nvPr/>
        </p:nvSpPr>
        <p:spPr>
          <a:xfrm>
            <a:off x="459740" y="6084061"/>
            <a:ext cx="8811260" cy="226985"/>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1400" b="1"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rPr>
              <a:t>これらのテンプレートは、すべてオンラインでダウンロードでき、印刷や編集が可能です。</a:t>
            </a:r>
            <a:endParaRPr kumimoji="0" sz="1400" b="0" i="0" u="none" strike="noStrike" kern="0" cap="none" spc="0" normalizeH="0" baseline="0" noProof="0" dirty="0">
              <a:ln>
                <a:noFill/>
              </a:ln>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79" name="Google Shape;79;p9"/>
          <p:cNvSpPr txBox="1"/>
          <p:nvPr/>
        </p:nvSpPr>
        <p:spPr>
          <a:xfrm>
            <a:off x="7341925" y="6067125"/>
            <a:ext cx="381000" cy="238125"/>
          </a:xfrm>
          <a:prstGeom prst="rect">
            <a:avLst/>
          </a:prstGeom>
          <a:noFill/>
          <a:ln>
            <a:noFill/>
          </a:ln>
        </p:spPr>
        <p:txBody>
          <a:bodyPr spcFirstLastPara="1" wrap="square" lIns="0" tIns="11425" rIns="0" bIns="0" anchor="t" anchorCtr="0">
            <a:spAutoFit/>
          </a:bodyPr>
          <a:lstStyle/>
          <a:p>
            <a:pPr marL="12700" marR="0" lvl="0" indent="0" algn="l" defTabSz="914400" rtl="0" eaLnBrk="1" fontAlgn="auto" latinLnBrk="0" hangingPunct="1">
              <a:lnSpc>
                <a:spcPct val="100000"/>
              </a:lnSpc>
              <a:spcBef>
                <a:spcPts val="0"/>
              </a:spcBef>
              <a:spcAft>
                <a:spcPts val="0"/>
              </a:spcAft>
              <a:buClr>
                <a:srgbClr val="000000"/>
              </a:buClr>
              <a:buSzPts val="1400"/>
              <a:buFont typeface="Calibri"/>
              <a:buNone/>
              <a:tabLst/>
              <a:defRPr/>
            </a:pPr>
            <a:r>
              <a:rPr kumimoji="0" lang="en-US" altLang="ja-JP" sz="1400" b="1" i="0" u="none" strike="noStrike" kern="0" cap="none" spc="0" normalizeH="0" baseline="0" noProof="0" dirty="0">
                <a:ln>
                  <a:noFill/>
                </a:ln>
                <a:solidFill>
                  <a:srgbClr val="000000"/>
                </a:solidFill>
                <a:effectLst/>
                <a:uLnTx/>
                <a:uFillTx/>
                <a:latin typeface="Calibri"/>
                <a:ea typeface="Calibri"/>
                <a:cs typeface="Calibri"/>
                <a:sym typeface="Calibri"/>
              </a:rPr>
              <a:t>icon.</a:t>
            </a: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80" name="Google Shape;80;p9"/>
          <p:cNvPicPr preferRelativeResize="0"/>
          <p:nvPr/>
        </p:nvPicPr>
        <p:blipFill rotWithShape="1">
          <a:blip r:embed="rId4">
            <a:alphaModFix/>
          </a:blip>
          <a:srcRect/>
          <a:stretch/>
        </p:blipFill>
        <p:spPr>
          <a:xfrm>
            <a:off x="7937500" y="6102303"/>
            <a:ext cx="190500" cy="1905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Shape 534"/>
        <p:cNvGrpSpPr/>
        <p:nvPr/>
      </p:nvGrpSpPr>
      <p:grpSpPr>
        <a:xfrm>
          <a:off x="0" y="0"/>
          <a:ext cx="0" cy="0"/>
          <a:chOff x="0" y="0"/>
          <a:chExt cx="0" cy="0"/>
        </a:xfrm>
      </p:grpSpPr>
      <p:sp>
        <p:nvSpPr>
          <p:cNvPr id="535" name="Google Shape;535;p51"/>
          <p:cNvSpPr txBox="1"/>
          <p:nvPr/>
        </p:nvSpPr>
        <p:spPr>
          <a:xfrm>
            <a:off x="449693" y="455548"/>
            <a:ext cx="2851771" cy="4898515"/>
          </a:xfrm>
          <a:prstGeom prst="rect">
            <a:avLst/>
          </a:prstGeom>
          <a:noFill/>
          <a:ln w="63500" cap="flat" cmpd="sng">
            <a:solidFill>
              <a:srgbClr val="2791A6"/>
            </a:solidFill>
            <a:prstDash val="solid"/>
            <a:round/>
            <a:headEnd type="none" w="sm" len="sm"/>
            <a:tailEnd type="none" w="sm" len="sm"/>
          </a:ln>
        </p:spPr>
        <p:txBody>
          <a:bodyPr spcFirstLastPara="1" wrap="square" lIns="0" tIns="78100" rIns="0" bIns="0" anchor="t" anchorCtr="0">
            <a:spAutoFit/>
          </a:bodyPr>
          <a:lstStyle/>
          <a:p>
            <a:pPr marL="120014" marR="307340" lvl="0" indent="0" algn="l" defTabSz="914400" rtl="0" eaLnBrk="1" fontAlgn="auto" latinLnBrk="0" hangingPunct="1">
              <a:lnSpc>
                <a:spcPct val="121700"/>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有効なテンプレートの活用場面</a:t>
            </a:r>
            <a:endParaRPr kumimoji="0" sz="1200" b="1"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この図は、有効なテンプレートの活用場面を示しています。</a:t>
            </a: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学級全体での教授活動から、グループ活動といった学習形態を縦軸、対話のターン＊から、授業実践あるいは参加や対話の教室文化など、より広い範囲での対話まで、対話形態を横軸にした</a:t>
            </a:r>
            <a:r>
              <a:rPr kumimoji="0" lang="en-US" altLang="ja-JP"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2</a:t>
            </a: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軸で、テンプレートの活用を示しています。</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これらのテンプレートの活用場面は、どのように教育対話の探究を行うかを決定するのに役立ちます。</a:t>
            </a:r>
            <a:endParaRPr kumimoji="0" lang="en-US" altLang="ja-JP"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endParaRPr kumimoji="0" lang="en-US" altLang="ja-JP" sz="1200" b="0" i="0" u="none" strike="noStrike" kern="0" cap="none" spc="0" normalizeH="0" baseline="0" noProof="0" dirty="0">
              <a:ln>
                <a:noFill/>
              </a:ln>
              <a:solidFill>
                <a:srgbClr val="000000"/>
              </a:solidFill>
              <a:effectLst/>
              <a:uLnTx/>
              <a:uFillTx/>
              <a:latin typeface="Arial"/>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r>
              <a:rPr kumimoji="0" lang="ja-JP" altLang="en-US" sz="105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rPr>
              <a:t>＊ターンの対話は、教室内での教師と生徒、生徒同士で対話が行き来するような対話のことです。</a:t>
            </a:r>
            <a:endParaRPr kumimoji="0" lang="en-US" altLang="ja-JP" sz="105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endParaRPr kumimoji="0" sz="105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a:p>
            <a:pPr marL="120014" marR="307340" lvl="0" indent="0" algn="l" defTabSz="914400" rtl="0" eaLnBrk="1" fontAlgn="auto" latinLnBrk="0" hangingPunct="1">
              <a:lnSpc>
                <a:spcPct val="121700"/>
              </a:lnSpc>
              <a:spcBef>
                <a:spcPts val="615"/>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ea typeface="UD デジタル 教科書体 NK-B" panose="02020700000000000000" pitchFamily="18" charset="-128"/>
              <a:cs typeface="Arial"/>
              <a:sym typeface="Arial"/>
            </a:endParaRPr>
          </a:p>
        </p:txBody>
      </p:sp>
      <p:sp>
        <p:nvSpPr>
          <p:cNvPr id="536" name="Google Shape;536;p51"/>
          <p:cNvSpPr txBox="1">
            <a:spLocks noGrp="1"/>
          </p:cNvSpPr>
          <p:nvPr>
            <p:ph type="sldNum" idx="12"/>
          </p:nvPr>
        </p:nvSpPr>
        <p:spPr>
          <a:xfrm>
            <a:off x="10130028" y="7254037"/>
            <a:ext cx="217170" cy="161583"/>
          </a:xfrm>
          <a:prstGeom prst="rect">
            <a:avLst/>
          </a:prstGeom>
          <a:noFill/>
          <a:ln>
            <a:noFill/>
          </a:ln>
        </p:spPr>
        <p:txBody>
          <a:bodyPr spcFirstLastPara="1" wrap="square" lIns="0" tIns="0" rIns="0" bIns="0" anchor="t" anchorCtr="0">
            <a:spAutoFit/>
          </a:bodyPr>
          <a:lstStyle/>
          <a:p>
            <a:pPr marL="38100" marR="0" lvl="0" indent="0" algn="l" defTabSz="914400" rtl="0" eaLnBrk="1" fontAlgn="auto" latinLnBrk="0" hangingPunct="1">
              <a:lnSpc>
                <a:spcPct val="105499"/>
              </a:lnSpc>
              <a:spcBef>
                <a:spcPts val="0"/>
              </a:spcBef>
              <a:spcAft>
                <a:spcPts val="0"/>
              </a:spcAft>
              <a:buClr>
                <a:srgbClr val="000000"/>
              </a:buClr>
              <a:buSzTx/>
              <a:buFont typeface="Arial"/>
              <a:buNone/>
              <a:tabLst/>
              <a:defRPr/>
            </a:pPr>
            <a:r>
              <a:rPr kumimoji="0" lang="en-US" altLang="ja-JP" sz="1000" b="0" i="0" u="none" strike="noStrike" kern="0" cap="none" spc="0" normalizeH="0" baseline="0" noProof="0" dirty="0">
                <a:ln>
                  <a:noFill/>
                </a:ln>
                <a:solidFill>
                  <a:srgbClr val="000000"/>
                </a:solidFill>
                <a:effectLst/>
                <a:uLnTx/>
                <a:uFillTx/>
                <a:latin typeface="Calibri"/>
                <a:cs typeface="Calibri"/>
                <a:sym typeface="Calibri"/>
              </a:rPr>
              <a:t>41</a:t>
            </a:r>
            <a:endParaRPr kumimoji="0" sz="10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5" name="Ellipse 2">
            <a:extLst>
              <a:ext uri="{FF2B5EF4-FFF2-40B4-BE49-F238E27FC236}">
                <a16:creationId xmlns:a16="http://schemas.microsoft.com/office/drawing/2014/main" id="{67780C8E-446F-A147-B3FD-B05144654944}"/>
              </a:ext>
            </a:extLst>
          </p:cNvPr>
          <p:cNvSpPr/>
          <p:nvPr/>
        </p:nvSpPr>
        <p:spPr>
          <a:xfrm>
            <a:off x="3517900" y="3067555"/>
            <a:ext cx="1483684" cy="75566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40" b="1" i="0" u="none" strike="noStrike" kern="0" cap="none" spc="0" normalizeH="0" baseline="0" noProof="0" dirty="0">
                <a:ln>
                  <a:noFill/>
                </a:ln>
                <a:solidFill>
                  <a:srgbClr val="FFFFFF"/>
                </a:solidFill>
                <a:effectLst/>
                <a:uLnTx/>
                <a:uFillTx/>
                <a:latin typeface="Arial"/>
                <a:ea typeface="ＭＳ Ｐゴシック" panose="020B0600070205080204" pitchFamily="50" charset="-128"/>
                <a:cs typeface="Arial" panose="020B0604020202020204" pitchFamily="34" charset="0"/>
                <a:sym typeface="Arial"/>
              </a:rPr>
              <a:t>より広い範囲での対話実践</a:t>
            </a:r>
            <a:endParaRPr kumimoji="0" lang="de-DE" sz="1140" b="1" i="0" u="none" strike="noStrike" kern="0" cap="none" spc="0" normalizeH="0" baseline="0" noProof="0" dirty="0">
              <a:ln>
                <a:noFill/>
              </a:ln>
              <a:solidFill>
                <a:srgbClr val="FFFFFF"/>
              </a:solidFill>
              <a:effectLst/>
              <a:uLnTx/>
              <a:uFillTx/>
              <a:latin typeface="Arial"/>
              <a:ea typeface="+mn-ea"/>
              <a:cs typeface="Arial" panose="020B0604020202020204" pitchFamily="34" charset="0"/>
              <a:sym typeface="Arial"/>
            </a:endParaRPr>
          </a:p>
        </p:txBody>
      </p:sp>
      <p:sp>
        <p:nvSpPr>
          <p:cNvPr id="6" name="Ellipse 67">
            <a:extLst>
              <a:ext uri="{FF2B5EF4-FFF2-40B4-BE49-F238E27FC236}">
                <a16:creationId xmlns:a16="http://schemas.microsoft.com/office/drawing/2014/main" id="{E77C01C0-9BF2-BE41-9BF5-8BAEE394D69F}"/>
              </a:ext>
            </a:extLst>
          </p:cNvPr>
          <p:cNvSpPr/>
          <p:nvPr/>
        </p:nvSpPr>
        <p:spPr>
          <a:xfrm>
            <a:off x="8798477" y="3067555"/>
            <a:ext cx="1441191" cy="755665"/>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40" b="1" i="0" u="none" strike="noStrike" kern="0" cap="none" spc="0" normalizeH="0" baseline="0" noProof="0" dirty="0">
                <a:ln>
                  <a:noFill/>
                </a:ln>
                <a:solidFill>
                  <a:srgbClr val="FFFFFF"/>
                </a:solidFill>
                <a:effectLst/>
                <a:uLnTx/>
                <a:uFillTx/>
                <a:latin typeface="Arial"/>
                <a:ea typeface="ＭＳ Ｐゴシック" panose="020B0600070205080204" pitchFamily="50" charset="-128"/>
                <a:cs typeface="Arial" panose="020B0604020202020204" pitchFamily="34" charset="0"/>
                <a:sym typeface="Arial"/>
              </a:rPr>
              <a:t>ターンの対話</a:t>
            </a:r>
            <a:endParaRPr kumimoji="0" lang="de-DE" sz="1140" b="1" i="0" u="none" strike="noStrike" kern="0" cap="none" spc="0" normalizeH="0" baseline="0" noProof="0" dirty="0">
              <a:ln>
                <a:noFill/>
              </a:ln>
              <a:solidFill>
                <a:srgbClr val="FFFFFF"/>
              </a:solidFill>
              <a:effectLst/>
              <a:uLnTx/>
              <a:uFillTx/>
              <a:latin typeface="Arial"/>
              <a:ea typeface="+mn-ea"/>
              <a:cs typeface="Arial" panose="020B0604020202020204" pitchFamily="34" charset="0"/>
              <a:sym typeface="Arial"/>
            </a:endParaRPr>
          </a:p>
        </p:txBody>
      </p:sp>
      <p:sp>
        <p:nvSpPr>
          <p:cNvPr id="7" name="Ellipse 68">
            <a:extLst>
              <a:ext uri="{FF2B5EF4-FFF2-40B4-BE49-F238E27FC236}">
                <a16:creationId xmlns:a16="http://schemas.microsoft.com/office/drawing/2014/main" id="{68FD4605-97FF-0D41-8107-8C65E58F6068}"/>
              </a:ext>
            </a:extLst>
          </p:cNvPr>
          <p:cNvSpPr/>
          <p:nvPr/>
        </p:nvSpPr>
        <p:spPr>
          <a:xfrm>
            <a:off x="6217828" y="637541"/>
            <a:ext cx="1441191" cy="75566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40" b="1" i="0" u="none" strike="noStrike" kern="0" cap="none" spc="0" normalizeH="0" baseline="0" noProof="0" dirty="0">
                <a:ln>
                  <a:noFill/>
                </a:ln>
                <a:solidFill>
                  <a:srgbClr val="FFFFFF"/>
                </a:solidFill>
                <a:effectLst/>
                <a:uLnTx/>
                <a:uFillTx/>
                <a:latin typeface="Arial"/>
                <a:ea typeface="ＭＳ Ｐゴシック" panose="020B0600070205080204" pitchFamily="50" charset="-128"/>
                <a:cs typeface="Arial" panose="020B0604020202020204" pitchFamily="34" charset="0"/>
                <a:sym typeface="Arial"/>
              </a:rPr>
              <a:t>学級全体の教授活動</a:t>
            </a:r>
            <a:endParaRPr kumimoji="0" lang="de-DE" sz="1140" b="1" i="0" u="none" strike="noStrike" kern="0" cap="none" spc="0" normalizeH="0" baseline="0" noProof="0" dirty="0">
              <a:ln>
                <a:noFill/>
              </a:ln>
              <a:solidFill>
                <a:srgbClr val="FFFFFF"/>
              </a:solidFill>
              <a:effectLst/>
              <a:uLnTx/>
              <a:uFillTx/>
              <a:latin typeface="Arial"/>
              <a:ea typeface="+mn-ea"/>
              <a:cs typeface="Arial" panose="020B0604020202020204" pitchFamily="34" charset="0"/>
              <a:sym typeface="Arial"/>
            </a:endParaRPr>
          </a:p>
        </p:txBody>
      </p:sp>
      <p:sp>
        <p:nvSpPr>
          <p:cNvPr id="8" name="Ellipse 69">
            <a:extLst>
              <a:ext uri="{FF2B5EF4-FFF2-40B4-BE49-F238E27FC236}">
                <a16:creationId xmlns:a16="http://schemas.microsoft.com/office/drawing/2014/main" id="{AE65EF76-4667-0348-9A63-46266A3562C5}"/>
              </a:ext>
            </a:extLst>
          </p:cNvPr>
          <p:cNvSpPr/>
          <p:nvPr/>
        </p:nvSpPr>
        <p:spPr>
          <a:xfrm>
            <a:off x="6217829" y="5613423"/>
            <a:ext cx="1441191" cy="755665"/>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3" b="1" i="0" u="none" strike="noStrike" kern="0" cap="none" spc="0" normalizeH="0" baseline="0" noProof="0" dirty="0">
                <a:ln>
                  <a:noFill/>
                </a:ln>
                <a:solidFill>
                  <a:srgbClr val="FFFFFF"/>
                </a:solidFill>
                <a:effectLst/>
                <a:uLnTx/>
                <a:uFillTx/>
                <a:latin typeface="Arial"/>
                <a:ea typeface="ＭＳ Ｐゴシック" panose="020B0600070205080204" pitchFamily="50" charset="-128"/>
                <a:cs typeface="Arial" panose="020B0604020202020204" pitchFamily="34" charset="0"/>
                <a:sym typeface="Arial"/>
              </a:rPr>
              <a:t>グループ活動</a:t>
            </a:r>
            <a:endParaRPr kumimoji="0" lang="de-DE" sz="1053" b="1" i="0" u="none" strike="noStrike" kern="0" cap="none" spc="0" normalizeH="0" baseline="0" noProof="0" dirty="0">
              <a:ln>
                <a:noFill/>
              </a:ln>
              <a:solidFill>
                <a:srgbClr val="FFFFFF"/>
              </a:solidFill>
              <a:effectLst/>
              <a:uLnTx/>
              <a:uFillTx/>
              <a:latin typeface="Arial"/>
              <a:ea typeface="+mn-ea"/>
              <a:cs typeface="Arial" panose="020B0604020202020204" pitchFamily="34" charset="0"/>
              <a:sym typeface="Arial"/>
            </a:endParaRPr>
          </a:p>
        </p:txBody>
      </p:sp>
      <p:cxnSp>
        <p:nvCxnSpPr>
          <p:cNvPr id="9" name="Google Shape;535;g1ba22407d3d_0_207">
            <a:extLst>
              <a:ext uri="{FF2B5EF4-FFF2-40B4-BE49-F238E27FC236}">
                <a16:creationId xmlns:a16="http://schemas.microsoft.com/office/drawing/2014/main" id="{F1577C57-2E04-8A4A-9583-2AA5D6E2F3CC}"/>
              </a:ext>
            </a:extLst>
          </p:cNvPr>
          <p:cNvCxnSpPr/>
          <p:nvPr/>
        </p:nvCxnSpPr>
        <p:spPr>
          <a:xfrm rot="10800000">
            <a:off x="6940919" y="1426606"/>
            <a:ext cx="0" cy="4170763"/>
          </a:xfrm>
          <a:prstGeom prst="straightConnector1">
            <a:avLst/>
          </a:prstGeom>
          <a:noFill/>
          <a:ln w="9525" cap="flat" cmpd="sng">
            <a:solidFill>
              <a:schemeClr val="dk2"/>
            </a:solidFill>
            <a:prstDash val="solid"/>
            <a:round/>
            <a:headEnd type="none" w="med" len="med"/>
            <a:tailEnd type="triangle" w="med" len="med"/>
          </a:ln>
        </p:spPr>
      </p:cxnSp>
      <p:cxnSp>
        <p:nvCxnSpPr>
          <p:cNvPr id="10" name="Google Shape;537;g1ba22407d3d_0_207">
            <a:extLst>
              <a:ext uri="{FF2B5EF4-FFF2-40B4-BE49-F238E27FC236}">
                <a16:creationId xmlns:a16="http://schemas.microsoft.com/office/drawing/2014/main" id="{203E8101-7EAB-6B42-9600-AA7A1A7AA50D}"/>
              </a:ext>
            </a:extLst>
          </p:cNvPr>
          <p:cNvCxnSpPr/>
          <p:nvPr/>
        </p:nvCxnSpPr>
        <p:spPr>
          <a:xfrm rot="10800000">
            <a:off x="4987445" y="3446432"/>
            <a:ext cx="3782796" cy="0"/>
          </a:xfrm>
          <a:prstGeom prst="straightConnector1">
            <a:avLst/>
          </a:prstGeom>
          <a:noFill/>
          <a:ln w="9525" cap="flat" cmpd="sng">
            <a:solidFill>
              <a:schemeClr val="dk2"/>
            </a:solidFill>
            <a:prstDash val="solid"/>
            <a:round/>
            <a:headEnd type="none" w="med" len="med"/>
            <a:tailEnd type="triangle" w="med" len="med"/>
          </a:ln>
        </p:spPr>
      </p:cxnSp>
      <p:sp>
        <p:nvSpPr>
          <p:cNvPr id="11" name="Abgerundetes Rechteck 4">
            <a:extLst>
              <a:ext uri="{FF2B5EF4-FFF2-40B4-BE49-F238E27FC236}">
                <a16:creationId xmlns:a16="http://schemas.microsoft.com/office/drawing/2014/main" id="{EABE84A2-731D-7E43-9A68-DA1FE5D66A68}"/>
              </a:ext>
            </a:extLst>
          </p:cNvPr>
          <p:cNvSpPr txBox="1"/>
          <p:nvPr/>
        </p:nvSpPr>
        <p:spPr>
          <a:xfrm>
            <a:off x="4721360" y="1557018"/>
            <a:ext cx="1630081"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2F)</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学習者の参加と</a:t>
            </a:r>
            <a:r>
              <a:rPr lang="ja-JP" altLang="en-US" sz="1053" b="1" dirty="0">
                <a:solidFill>
                  <a:srgbClr val="000000"/>
                </a:solidFill>
                <a:latin typeface="UD デジタル 教科書体 NP-B" panose="02020700000000000000" pitchFamily="18" charset="-128"/>
                <a:ea typeface="UD デジタル 教科書体 NP-B" panose="02020700000000000000" pitchFamily="18" charset="-128"/>
                <a:sym typeface="Arial"/>
              </a:rPr>
              <a:t>話の</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ルールの評価基準</a:t>
            </a:r>
            <a:endParaRPr kumimoji="0" lang="en-GB" sz="1053" b="0"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2" name="Abgerundetes Rechteck 4">
            <a:extLst>
              <a:ext uri="{FF2B5EF4-FFF2-40B4-BE49-F238E27FC236}">
                <a16:creationId xmlns:a16="http://schemas.microsoft.com/office/drawing/2014/main" id="{2541E5AD-9132-D94B-B8A9-E9B330123652}"/>
              </a:ext>
            </a:extLst>
          </p:cNvPr>
          <p:cNvSpPr txBox="1"/>
          <p:nvPr/>
        </p:nvSpPr>
        <p:spPr>
          <a:xfrm>
            <a:off x="5166729" y="2568430"/>
            <a:ext cx="1184716"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2H)</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対話教授法の質問紙</a:t>
            </a:r>
            <a:r>
              <a:rPr kumimoji="0" lang="en-US" altLang="ja-JP"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 </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授業実践の自己診断</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3" name="Abgerundetes Rechteck 4">
            <a:extLst>
              <a:ext uri="{FF2B5EF4-FFF2-40B4-BE49-F238E27FC236}">
                <a16:creationId xmlns:a16="http://schemas.microsoft.com/office/drawing/2014/main" id="{5921CCC3-5AFC-2543-89B3-09A141CDF167}"/>
              </a:ext>
            </a:extLst>
          </p:cNvPr>
          <p:cNvSpPr txBox="1"/>
          <p:nvPr/>
        </p:nvSpPr>
        <p:spPr>
          <a:xfrm>
            <a:off x="5166729" y="3984945"/>
            <a:ext cx="1184716"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2G)</a:t>
            </a:r>
            <a:r>
              <a:rPr kumimoji="0" lang="ja-JP" altLang="en-US"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グループ学習の自己評価</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4" name="Abgerundetes Rechteck 4">
            <a:extLst>
              <a:ext uri="{FF2B5EF4-FFF2-40B4-BE49-F238E27FC236}">
                <a16:creationId xmlns:a16="http://schemas.microsoft.com/office/drawing/2014/main" id="{6FEE1D90-BA76-7143-94BF-73794007B794}"/>
              </a:ext>
            </a:extLst>
          </p:cNvPr>
          <p:cNvSpPr txBox="1"/>
          <p:nvPr/>
        </p:nvSpPr>
        <p:spPr>
          <a:xfrm>
            <a:off x="7125626" y="3993021"/>
            <a:ext cx="1165151"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2B)</a:t>
            </a:r>
            <a:r>
              <a:rPr kumimoji="0" lang="ja-JP" altLang="en-US"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グループ学習のためのタイムサンプリング</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5" name="Abgerundetes Rechteck 4">
            <a:extLst>
              <a:ext uri="{FF2B5EF4-FFF2-40B4-BE49-F238E27FC236}">
                <a16:creationId xmlns:a16="http://schemas.microsoft.com/office/drawing/2014/main" id="{71C00ABC-9885-AD48-8A50-C0077AACF854}"/>
              </a:ext>
            </a:extLst>
          </p:cNvPr>
          <p:cNvSpPr txBox="1"/>
          <p:nvPr/>
        </p:nvSpPr>
        <p:spPr>
          <a:xfrm>
            <a:off x="8568118" y="3993021"/>
            <a:ext cx="1184716"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2C) </a:t>
            </a:r>
            <a:r>
              <a:rPr kumimoji="0" lang="ja-JP" altLang="en-US"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個別学習者のチェックリスト</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6" name="Abgerundetes Rechteck 4">
            <a:extLst>
              <a:ext uri="{FF2B5EF4-FFF2-40B4-BE49-F238E27FC236}">
                <a16:creationId xmlns:a16="http://schemas.microsoft.com/office/drawing/2014/main" id="{FFB51B78-DB66-2647-8541-5A9EEA6537A0}"/>
              </a:ext>
            </a:extLst>
          </p:cNvPr>
          <p:cNvSpPr txBox="1"/>
          <p:nvPr/>
        </p:nvSpPr>
        <p:spPr>
          <a:xfrm>
            <a:off x="7853553" y="4811713"/>
            <a:ext cx="1184716"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2D)</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グループ評価</a:t>
            </a:r>
            <a:r>
              <a:rPr kumimoji="0" lang="en-US" altLang="ja-JP"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a:t>
            </a:r>
            <a:r>
              <a:rPr kumimoji="0" lang="ja-JP" altLang="en-US"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グループ学習</a:t>
            </a:r>
            <a:r>
              <a:rPr kumimoji="0" lang="en-US" altLang="ja-JP" sz="1053" b="1" i="0" u="none" strike="noStrike" kern="120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7" name="Abgerundetes Rechteck 4">
            <a:extLst>
              <a:ext uri="{FF2B5EF4-FFF2-40B4-BE49-F238E27FC236}">
                <a16:creationId xmlns:a16="http://schemas.microsoft.com/office/drawing/2014/main" id="{1ABD11CA-2AA7-E54B-B6F0-7D1E12C3EB31}"/>
              </a:ext>
            </a:extLst>
          </p:cNvPr>
          <p:cNvSpPr txBox="1"/>
          <p:nvPr/>
        </p:nvSpPr>
        <p:spPr>
          <a:xfrm>
            <a:off x="7467984" y="1752568"/>
            <a:ext cx="1184716"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2A)</a:t>
            </a:r>
            <a:r>
              <a:rPr kumimoji="0" lang="ja-JP" altLang="en-US"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録音・録画された逐語記録のコーディング</a:t>
            </a: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
        <p:nvSpPr>
          <p:cNvPr id="18" name="Abgerundetes Rechteck 4">
            <a:extLst>
              <a:ext uri="{FF2B5EF4-FFF2-40B4-BE49-F238E27FC236}">
                <a16:creationId xmlns:a16="http://schemas.microsoft.com/office/drawing/2014/main" id="{09B3FB26-F893-064B-AF0B-C055EF48A9D6}"/>
              </a:ext>
            </a:extLst>
          </p:cNvPr>
          <p:cNvSpPr txBox="1"/>
          <p:nvPr/>
        </p:nvSpPr>
        <p:spPr>
          <a:xfrm>
            <a:off x="7463813" y="2568430"/>
            <a:ext cx="1306425" cy="615590"/>
          </a:xfrm>
          <a:prstGeom prst="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r>
              <a:rPr kumimoji="0" lang="en-GB"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2E)</a:t>
            </a:r>
            <a:r>
              <a:rPr kumimoji="0" lang="ja-JP" altLang="en-US"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学級全体の学習参加 </a:t>
            </a:r>
            <a:r>
              <a:rPr kumimoji="0" lang="en-US" altLang="ja-JP"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a:t>
            </a:r>
            <a:r>
              <a:rPr kumimoji="0" lang="ja-JP" altLang="en-US"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評価基準</a:t>
            </a:r>
            <a:r>
              <a:rPr kumimoji="0" lang="en-US" altLang="ja-JP" sz="1053"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rPr>
              <a:t>)</a:t>
            </a:r>
          </a:p>
          <a:p>
            <a:pPr marL="0" marR="0" lvl="0" indent="0" algn="ctr" defTabSz="623794" rtl="0" eaLnBrk="1" fontAlgn="auto" latinLnBrk="0" hangingPunct="1">
              <a:lnSpc>
                <a:spcPct val="90000"/>
              </a:lnSpc>
              <a:spcBef>
                <a:spcPct val="0"/>
              </a:spcBef>
              <a:spcAft>
                <a:spcPts val="0"/>
              </a:spcAft>
              <a:buClr>
                <a:srgbClr val="000000"/>
              </a:buClr>
              <a:buSzTx/>
              <a:buFont typeface="Arial"/>
              <a:buNone/>
              <a:tabLst/>
              <a:defRPr/>
            </a:pPr>
            <a:endParaRPr kumimoji="0" lang="en-GB" sz="1053"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sym typeface="Arial"/>
            </a:endParaRPr>
          </a:p>
        </p:txBody>
      </p:sp>
    </p:spTree>
    <p:extLst>
      <p:ext uri="{BB962C8B-B14F-4D97-AF65-F5344CB8AC3E}">
        <p14:creationId xmlns:p14="http://schemas.microsoft.com/office/powerpoint/2010/main" val="13611766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222860"/>
              </p:ext>
            </p:extLst>
          </p:nvPr>
        </p:nvGraphicFramePr>
        <p:xfrm>
          <a:off x="5346700" y="665851"/>
          <a:ext cx="5205981" cy="3334765"/>
        </p:xfrm>
        <a:graphic>
          <a:graphicData uri="http://schemas.openxmlformats.org/drawingml/2006/table">
            <a:tbl>
              <a:tblPr firstRow="1" bandRow="1">
                <a:tableStyleId>{2D5ABB26-0587-4C30-8999-92F81FD0307C}</a:tableStyleId>
              </a:tblPr>
              <a:tblGrid>
                <a:gridCol w="591312">
                  <a:extLst>
                    <a:ext uri="{9D8B030D-6E8A-4147-A177-3AD203B41FA5}">
                      <a16:colId xmlns:a16="http://schemas.microsoft.com/office/drawing/2014/main" val="20000"/>
                    </a:ext>
                  </a:extLst>
                </a:gridCol>
                <a:gridCol w="1058284">
                  <a:extLst>
                    <a:ext uri="{9D8B030D-6E8A-4147-A177-3AD203B41FA5}">
                      <a16:colId xmlns:a16="http://schemas.microsoft.com/office/drawing/2014/main" val="20001"/>
                    </a:ext>
                  </a:extLst>
                </a:gridCol>
                <a:gridCol w="2465204">
                  <a:extLst>
                    <a:ext uri="{9D8B030D-6E8A-4147-A177-3AD203B41FA5}">
                      <a16:colId xmlns:a16="http://schemas.microsoft.com/office/drawing/2014/main" val="20002"/>
                    </a:ext>
                  </a:extLst>
                </a:gridCol>
                <a:gridCol w="1091181">
                  <a:extLst>
                    <a:ext uri="{9D8B030D-6E8A-4147-A177-3AD203B41FA5}">
                      <a16:colId xmlns:a16="http://schemas.microsoft.com/office/drawing/2014/main" val="20003"/>
                    </a:ext>
                  </a:extLst>
                </a:gridCol>
              </a:tblGrid>
              <a:tr h="554735">
                <a:tc>
                  <a:txBody>
                    <a:bodyPr/>
                    <a:lstStyle/>
                    <a:p>
                      <a:pPr>
                        <a:lnSpc>
                          <a:spcPct val="100000"/>
                        </a:lnSpc>
                        <a:spcBef>
                          <a:spcPts val="50"/>
                        </a:spcBef>
                      </a:pPr>
                      <a:endParaRPr sz="1200" spc="0" baseline="0">
                        <a:latin typeface="UD デジタル 教科書体 NK-B" panose="02020700000000000000" pitchFamily="18" charset="-128"/>
                        <a:ea typeface="UD デジタル 教科書体 NK-B" panose="02020700000000000000" pitchFamily="18" charset="-128"/>
                        <a:cs typeface="Times New Roman"/>
                      </a:endParaRPr>
                    </a:p>
                    <a:p>
                      <a:pPr marL="83820">
                        <a:lnSpc>
                          <a:spcPct val="100000"/>
                        </a:lnSpc>
                      </a:pPr>
                      <a:r>
                        <a:rPr lang="ja-JP" altLang="en-US" sz="1200" b="1" spc="0" baseline="0">
                          <a:latin typeface="UD デジタル 教科書体 NK-B" panose="02020700000000000000" pitchFamily="18" charset="-128"/>
                          <a:ea typeface="UD デジタル 教科書体 NK-B" panose="02020700000000000000" pitchFamily="18" charset="-128"/>
                          <a:cs typeface="Arial"/>
                        </a:rPr>
                        <a:t>ライン番号</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4">
                        <a:lnSpc>
                          <a:spcPct val="100000"/>
                        </a:lnSpc>
                      </a:pPr>
                      <a:endParaRPr lang="en-GB" sz="1200" b="0" spc="0" baseline="0">
                        <a:latin typeface="UD デジタル 教科書体 NK-B" panose="02020700000000000000" pitchFamily="18" charset="-128"/>
                        <a:ea typeface="UD デジタル 教科書体 NK-B" panose="02020700000000000000" pitchFamily="18" charset="-128"/>
                        <a:cs typeface="Times New Roman"/>
                      </a:endParaRPr>
                    </a:p>
                    <a:p>
                      <a:pPr marL="273050" indent="-41275">
                        <a:lnSpc>
                          <a:spcPct val="100000"/>
                        </a:lnSpc>
                        <a:tabLst/>
                      </a:pPr>
                      <a:r>
                        <a:rPr lang="ja-JP" altLang="en-US" sz="1200" b="1" spc="0" baseline="0">
                          <a:latin typeface="UD デジタル 教科書体 NK-B" panose="02020700000000000000" pitchFamily="18" charset="-128"/>
                          <a:ea typeface="UD デジタル 教科書体 NK-B" panose="02020700000000000000" pitchFamily="18" charset="-128"/>
                          <a:cs typeface="Arial"/>
                        </a:rPr>
                        <a:t>発話者</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200" spc="0" baseline="0">
                        <a:latin typeface="UD デジタル 教科書体 NK-B" panose="02020700000000000000" pitchFamily="18" charset="-128"/>
                        <a:ea typeface="UD デジタル 教科書体 NK-B" panose="02020700000000000000" pitchFamily="18" charset="-128"/>
                        <a:cs typeface="Times New Roman"/>
                      </a:endParaRPr>
                    </a:p>
                    <a:p>
                      <a:pPr algn="ctr">
                        <a:lnSpc>
                          <a:spcPct val="100000"/>
                        </a:lnSpc>
                      </a:pPr>
                      <a:r>
                        <a:rPr lang="ja-JP" altLang="en-US" sz="1200" b="1" spc="0" baseline="0">
                          <a:latin typeface="UD デジタル 教科書体 NK-B" panose="02020700000000000000" pitchFamily="18" charset="-128"/>
                          <a:ea typeface="UD デジタル 教科書体 NK-B" panose="02020700000000000000" pitchFamily="18" charset="-128"/>
                          <a:cs typeface="Arial"/>
                        </a:rPr>
                        <a:t>ターン</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29">
                        <a:lnSpc>
                          <a:spcPct val="100000"/>
                        </a:lnSpc>
                      </a:pPr>
                      <a:endParaRPr lang="en-GB" sz="1200" b="0" spc="0" baseline="0" dirty="0">
                        <a:latin typeface="UD デジタル 教科書体 NK-B" panose="02020700000000000000" pitchFamily="18" charset="-128"/>
                        <a:ea typeface="UD デジタル 教科書体 NK-B" panose="02020700000000000000" pitchFamily="18" charset="-128"/>
                        <a:cs typeface="Times New Roman"/>
                      </a:endParaRPr>
                    </a:p>
                    <a:p>
                      <a:pPr marL="227329">
                        <a:lnSpc>
                          <a:spcPct val="100000"/>
                        </a:lnSpc>
                      </a:pPr>
                      <a:r>
                        <a:rPr lang="ja-JP" altLang="en-US" sz="1200" b="1" spc="0" baseline="0" dirty="0">
                          <a:latin typeface="UD デジタル 教科書体 NK-B" panose="02020700000000000000" pitchFamily="18" charset="-128"/>
                          <a:ea typeface="UD デジタル 教科書体 NK-B" panose="02020700000000000000" pitchFamily="18" charset="-128"/>
                          <a:cs typeface="Arial"/>
                        </a:rPr>
                        <a:t>対話コード</a:t>
                      </a:r>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234212" y="252319"/>
            <a:ext cx="4960087" cy="5927561"/>
          </a:xfrm>
          <a:prstGeom prst="rect">
            <a:avLst/>
          </a:prstGeom>
          <a:ln w="31733">
            <a:solidFill>
              <a:srgbClr val="2791A6"/>
            </a:solidFill>
          </a:ln>
        </p:spPr>
        <p:txBody>
          <a:bodyPr vert="horz" wrap="square" lIns="0" tIns="76835" rIns="0" bIns="0" rtlCol="0">
            <a:spAutoFit/>
          </a:bodyPr>
          <a:lstStyle/>
          <a:p>
            <a:pPr marL="80645"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Arial Unicode MS"/>
              <a:cs typeface="Arial Unicode MS"/>
              <a:sym typeface="Arial"/>
            </a:endParaRPr>
          </a:p>
        </p:txBody>
      </p:sp>
      <p:sp>
        <p:nvSpPr>
          <p:cNvPr id="5" name="object 5"/>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42</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9" name="テキスト ボックス 8">
            <a:extLst>
              <a:ext uri="{FF2B5EF4-FFF2-40B4-BE49-F238E27FC236}">
                <a16:creationId xmlns:a16="http://schemas.microsoft.com/office/drawing/2014/main" id="{80118496-0F74-21B9-D270-0A344D5AAE23}"/>
              </a:ext>
            </a:extLst>
          </p:cNvPr>
          <p:cNvSpPr txBox="1"/>
          <p:nvPr/>
        </p:nvSpPr>
        <p:spPr>
          <a:xfrm>
            <a:off x="374859" y="352425"/>
            <a:ext cx="4678791" cy="4788490"/>
          </a:xfrm>
          <a:prstGeom prst="rect">
            <a:avLst/>
          </a:prstGeom>
          <a:noFill/>
        </p:spPr>
        <p:txBody>
          <a:bodyPr wrap="square">
            <a:spAutoFit/>
          </a:bodyPr>
          <a:lstStyle/>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600" b="1" i="0" u="none" strike="noStrike" kern="0" cap="none" spc="7"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２</a:t>
            </a:r>
            <a:r>
              <a:rPr kumimoji="0" lang="en-US" altLang="ja-JP" sz="1600" b="1" i="0" u="none" strike="noStrike" kern="0" cap="none" spc="7"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a:t>
            </a:r>
            <a:r>
              <a:rPr kumimoji="0" lang="en-GB" altLang="ja-JP" sz="1600" b="1" i="0" u="none" strike="noStrike" kern="0" cap="none" spc="7"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a:t>
            </a:r>
            <a:r>
              <a:rPr kumimoji="0" lang="ja-JP" altLang="en-US" sz="1600" b="1" i="0" u="none" strike="noStrike" kern="0" cap="none" spc="7"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録音・録画された逐語記録のコーディング</a:t>
            </a:r>
            <a:endParaRPr kumimoji="0" lang="en-US" altLang="ja-JP" sz="1600" b="1" i="0" u="none" strike="noStrike" kern="0" cap="none" spc="7"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このテンプレートを使用して、個々の発話者の発話に</a:t>
            </a:r>
            <a:r>
              <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T-SEDA</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対話コード分類表を適用することができます。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rPr>
              <a:t>使いかた</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ガイダンスノートビデオまたはオーディオ録音から、右のような表を作成し、必要な数の行を追加してください。</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各発話に番号を付けると、簡単に識別できます。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T-SEDA</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対話コード分類表から</a:t>
            </a:r>
            <a:r>
              <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1</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つまたは</a:t>
            </a:r>
            <a:r>
              <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2</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つの対話コードを選択するか、または調査の焦点に応じて、多くの対話コードを使用することができます。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いくつかの発話は、カテゴリのいずれにもが該当しない可能性があります。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一方で、発話者の発話によっては、複数のコードが適用される場合があります。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129015" marR="0" lvl="0" indent="-120118"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また、各行またはシートの一番下に「コメント」カテゴリを追加して、対話の展開に関するあなたの考えを記録することもできます。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7" marR="0" lvl="0" indent="0" algn="just" defTabSz="640629" rtl="0" eaLnBrk="1" fontAlgn="auto" latinLnBrk="0" hangingPunct="1">
              <a:lnSpc>
                <a:spcPct val="100000"/>
              </a:lnSpc>
              <a:spcBef>
                <a:spcPts val="70"/>
              </a:spcBef>
              <a:spcAft>
                <a:spcPts val="0"/>
              </a:spcAft>
              <a:buClrTx/>
              <a:buSzTx/>
              <a:buFont typeface="Arial"/>
              <a:buNone/>
              <a:tabLst/>
              <a:defRPr/>
            </a:pP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7"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　　　</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hlinkClick r:id="rId2"/>
              </a:rPr>
              <a:t>ウェブサイ</a:t>
            </a: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トからもテンプレートはダウンロードできます。</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7"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逐語記録の方法については追加資料に掲載しています。次のページで、入力済みのテンプレートをご覧ください。</a:t>
            </a:r>
            <a:endParaRPr kumimoji="0" lang="en-US" altLang="ja-JP"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p:txBody>
      </p:sp>
      <p:sp>
        <p:nvSpPr>
          <p:cNvPr id="7" name="object 4">
            <a:hlinkClick r:id="rId2"/>
            <a:extLst>
              <a:ext uri="{FF2B5EF4-FFF2-40B4-BE49-F238E27FC236}">
                <a16:creationId xmlns:a16="http://schemas.microsoft.com/office/drawing/2014/main" id="{E284AD72-05F7-4365-B575-98B85DD6AD21}"/>
              </a:ext>
            </a:extLst>
          </p:cNvPr>
          <p:cNvSpPr/>
          <p:nvPr/>
        </p:nvSpPr>
        <p:spPr>
          <a:xfrm>
            <a:off x="435508" y="4391025"/>
            <a:ext cx="232403" cy="23240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224564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5247" y="611902"/>
            <a:ext cx="3054897" cy="1969001"/>
          </a:xfrm>
          <a:prstGeom prst="rect">
            <a:avLst/>
          </a:prstGeom>
          <a:ln w="31733">
            <a:solidFill>
              <a:srgbClr val="2791A6"/>
            </a:solidFill>
          </a:ln>
        </p:spPr>
        <p:txBody>
          <a:bodyPr vert="horz" wrap="square" lIns="0" tIns="38735" rIns="0" bIns="0" rtlCol="0">
            <a:spAutoFit/>
          </a:bodyPr>
          <a:lstStyle/>
          <a:p>
            <a:pPr marL="83185" marR="572770" lvl="0" indent="0" algn="l" defTabSz="914400" rtl="0" eaLnBrk="1" fontAlgn="auto" latinLnBrk="0" hangingPunct="1">
              <a:lnSpc>
                <a:spcPct val="120800"/>
              </a:lnSpc>
              <a:spcBef>
                <a:spcPts val="305"/>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rPr>
              <a:t>これは、</a:t>
            </a:r>
            <a:r>
              <a:rPr kumimoji="0" lang="en-US" altLang="ja-JP"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rPr>
              <a:t>Lucy</a:t>
            </a: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rPr>
              <a:t>が小学校で行った分析の逐語記録の例です。</a:t>
            </a:r>
            <a:endParaRPr kumimoji="0"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Unicode MS"/>
              <a:sym typeface="Arial"/>
            </a:endParaRPr>
          </a:p>
          <a:p>
            <a:pPr marL="83185" marR="114935" lvl="0" indent="0" algn="l" defTabSz="914400" rtl="0" eaLnBrk="1" fontAlgn="auto" latinLnBrk="0" hangingPunct="1">
              <a:lnSpc>
                <a:spcPct val="120800"/>
              </a:lnSpc>
              <a:spcBef>
                <a:spcPts val="58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ご覧の通り、彼女は３つのコーディングのみに注目して分析をしています</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考えを足す</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(B)</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異議を唱える</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(CH)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考えの積み上げを足す</a:t>
            </a:r>
            <a:r>
              <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(IB).</a:t>
            </a:r>
            <a:endParaRPr kumimoji="0" 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83185" marR="114935" lvl="0" indent="0" algn="l" defTabSz="914400" rtl="0" eaLnBrk="1" fontAlgn="auto" latinLnBrk="0" hangingPunct="1">
              <a:lnSpc>
                <a:spcPct val="120800"/>
              </a:lnSpc>
              <a:spcBef>
                <a:spcPts val="58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また、対話中に注目すべき点を記録するためのコメント欄も追加しました。</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lang="en-US" kern="0" dirty="0">
                <a:solidFill>
                  <a:srgbClr val="000000"/>
                </a:solidFill>
              </a:rPr>
              <a:t>43</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graphicFrame>
        <p:nvGraphicFramePr>
          <p:cNvPr id="5" name="Table 4">
            <a:extLst>
              <a:ext uri="{FF2B5EF4-FFF2-40B4-BE49-F238E27FC236}">
                <a16:creationId xmlns:a16="http://schemas.microsoft.com/office/drawing/2014/main" id="{4F5DAAD5-B8CF-5345-B8B6-C06373025EBF}"/>
              </a:ext>
            </a:extLst>
          </p:cNvPr>
          <p:cNvGraphicFramePr>
            <a:graphicFrameLocks noGrp="1"/>
          </p:cNvGraphicFramePr>
          <p:nvPr>
            <p:extLst>
              <p:ext uri="{D42A27DB-BD31-4B8C-83A1-F6EECF244321}">
                <p14:modId xmlns:p14="http://schemas.microsoft.com/office/powerpoint/2010/main" val="3312074322"/>
              </p:ext>
            </p:extLst>
          </p:nvPr>
        </p:nvGraphicFramePr>
        <p:xfrm>
          <a:off x="3441700" y="457200"/>
          <a:ext cx="6956944" cy="5879504"/>
        </p:xfrm>
        <a:graphic>
          <a:graphicData uri="http://schemas.openxmlformats.org/drawingml/2006/table">
            <a:tbl>
              <a:tblPr firstRow="1" firstCol="1" lastRow="1" lastCol="1" bandRow="1" bandCol="1">
                <a:tableStyleId>{5940675A-B579-460E-94D1-54222C63F5DA}</a:tableStyleId>
              </a:tblPr>
              <a:tblGrid>
                <a:gridCol w="609600">
                  <a:extLst>
                    <a:ext uri="{9D8B030D-6E8A-4147-A177-3AD203B41FA5}">
                      <a16:colId xmlns:a16="http://schemas.microsoft.com/office/drawing/2014/main" val="359646168"/>
                    </a:ext>
                  </a:extLst>
                </a:gridCol>
                <a:gridCol w="663684">
                  <a:extLst>
                    <a:ext uri="{9D8B030D-6E8A-4147-A177-3AD203B41FA5}">
                      <a16:colId xmlns:a16="http://schemas.microsoft.com/office/drawing/2014/main" val="3268441418"/>
                    </a:ext>
                  </a:extLst>
                </a:gridCol>
                <a:gridCol w="2735475">
                  <a:extLst>
                    <a:ext uri="{9D8B030D-6E8A-4147-A177-3AD203B41FA5}">
                      <a16:colId xmlns:a16="http://schemas.microsoft.com/office/drawing/2014/main" val="1557554163"/>
                    </a:ext>
                  </a:extLst>
                </a:gridCol>
                <a:gridCol w="426908">
                  <a:extLst>
                    <a:ext uri="{9D8B030D-6E8A-4147-A177-3AD203B41FA5}">
                      <a16:colId xmlns:a16="http://schemas.microsoft.com/office/drawing/2014/main" val="695939355"/>
                    </a:ext>
                  </a:extLst>
                </a:gridCol>
                <a:gridCol w="480456">
                  <a:extLst>
                    <a:ext uri="{9D8B030D-6E8A-4147-A177-3AD203B41FA5}">
                      <a16:colId xmlns:a16="http://schemas.microsoft.com/office/drawing/2014/main" val="1526834197"/>
                    </a:ext>
                  </a:extLst>
                </a:gridCol>
                <a:gridCol w="444756">
                  <a:extLst>
                    <a:ext uri="{9D8B030D-6E8A-4147-A177-3AD203B41FA5}">
                      <a16:colId xmlns:a16="http://schemas.microsoft.com/office/drawing/2014/main" val="3773953428"/>
                    </a:ext>
                  </a:extLst>
                </a:gridCol>
                <a:gridCol w="1596065">
                  <a:extLst>
                    <a:ext uri="{9D8B030D-6E8A-4147-A177-3AD203B41FA5}">
                      <a16:colId xmlns:a16="http://schemas.microsoft.com/office/drawing/2014/main" val="4021447565"/>
                    </a:ext>
                  </a:extLst>
                </a:gridCol>
              </a:tblGrid>
              <a:tr h="312352">
                <a:tc>
                  <a:txBody>
                    <a:bodyPr/>
                    <a:lstStyle/>
                    <a:p>
                      <a:pPr marL="65405" algn="ctr">
                        <a:spcBef>
                          <a:spcPts val="20"/>
                        </a:spcBef>
                      </a:pPr>
                      <a:r>
                        <a:rPr lang="ja-JP" altLang="en-US"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rPr>
                        <a:t>発話番号</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ja-JP" altLang="en-US" sz="1000" b="1" dirty="0">
                          <a:effectLst/>
                          <a:latin typeface="UD デジタル 教科書体 NP-B" panose="02020700000000000000" pitchFamily="18" charset="-128"/>
                          <a:ea typeface="UD デジタル 教科書体 NP-B" panose="02020700000000000000" pitchFamily="18" charset="-128"/>
                        </a:rPr>
                        <a:t>発話者</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ja-JP" altLang="en-US" sz="1000" b="1" dirty="0">
                          <a:effectLst/>
                          <a:latin typeface="UD デジタル 教科書体 NP-B" panose="02020700000000000000" pitchFamily="18" charset="-128"/>
                          <a:ea typeface="UD デジタル 教科書体 NP-B" panose="02020700000000000000" pitchFamily="18" charset="-128"/>
                        </a:rPr>
                        <a:t>記録された対話</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en-US" sz="1000" b="1" dirty="0">
                          <a:effectLst/>
                          <a:latin typeface="UD デジタル 教科書体 NP-B" panose="02020700000000000000" pitchFamily="18" charset="-128"/>
                          <a:ea typeface="UD デジタル 教科書体 NP-B" panose="02020700000000000000" pitchFamily="18" charset="-128"/>
                        </a:rPr>
                        <a:t>B</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en-US" sz="1000" b="1" dirty="0">
                          <a:effectLst/>
                          <a:latin typeface="UD デジタル 教科書体 NP-B" panose="02020700000000000000" pitchFamily="18" charset="-128"/>
                          <a:ea typeface="UD デジタル 教科書体 NP-B" panose="02020700000000000000" pitchFamily="18" charset="-128"/>
                        </a:rPr>
                        <a:t>CH</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en-US" sz="1000" b="1" dirty="0">
                          <a:effectLst/>
                          <a:latin typeface="UD デジタル 教科書体 NP-B" panose="02020700000000000000" pitchFamily="18" charset="-128"/>
                          <a:ea typeface="UD デジタル 教科書体 NP-B" panose="02020700000000000000" pitchFamily="18" charset="-128"/>
                        </a:rPr>
                        <a:t>IB</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tc>
                  <a:txBody>
                    <a:bodyPr/>
                    <a:lstStyle/>
                    <a:p>
                      <a:pPr marL="65405" algn="ctr">
                        <a:spcBef>
                          <a:spcPts val="20"/>
                        </a:spcBef>
                      </a:pPr>
                      <a:r>
                        <a:rPr lang="ja-JP" altLang="en-US" sz="1000" b="1" dirty="0">
                          <a:effectLst/>
                          <a:latin typeface="UD デジタル 教科書体 NP-B" panose="02020700000000000000" pitchFamily="18" charset="-128"/>
                          <a:ea typeface="UD デジタル 教科書体 NP-B" panose="02020700000000000000" pitchFamily="18" charset="-128"/>
                        </a:rPr>
                        <a:t>コメント</a:t>
                      </a:r>
                      <a:endParaRPr lang="en-GB" sz="1000" b="1" dirty="0">
                        <a:effectLst/>
                        <a:latin typeface="UD デジタル 教科書体 NP-B" panose="02020700000000000000" pitchFamily="18" charset="-128"/>
                        <a:ea typeface="UD デジタル 教科書体 NP-B" panose="02020700000000000000" pitchFamily="18" charset="-128"/>
                        <a:cs typeface="Times New Roman" panose="02020603050405020304" pitchFamily="18" charset="0"/>
                      </a:endParaRPr>
                    </a:p>
                  </a:txBody>
                  <a:tcPr marL="0" marR="0" marT="0" marB="0" anchor="ctr"/>
                </a:tc>
                <a:extLst>
                  <a:ext uri="{0D108BD9-81ED-4DB2-BD59-A6C34878D82A}">
                    <a16:rowId xmlns:a16="http://schemas.microsoft.com/office/drawing/2014/main" val="3621712681"/>
                  </a:ext>
                </a:extLst>
              </a:tr>
              <a:tr h="316583">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189230">
                        <a:lnSpc>
                          <a:spcPct val="105000"/>
                        </a:lnSpc>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動物を動物園の中に閉じ込めておいても良いですか</a:t>
                      </a:r>
                      <a:r>
                        <a:rPr lang="en-US" sz="1000" spc="10">
                          <a:effectLst/>
                          <a:latin typeface="UD デジタル 教科書体 NP-R" panose="02020400000000000000" pitchFamily="18" charset="-128"/>
                          <a:ea typeface="UD デジタル 教科書体 NP-R" panose="02020400000000000000" pitchFamily="18" charset="-128"/>
                        </a:rPr>
                        <a:t>? </a:t>
                      </a:r>
                      <a:r>
                        <a:rPr lang="ja-JP" altLang="en-US" sz="1000" spc="10">
                          <a:effectLst/>
                          <a:latin typeface="UD デジタル 教科書体 NP-R" panose="02020400000000000000" pitchFamily="18" charset="-128"/>
                          <a:ea typeface="UD デジタル 教科書体 NP-R" panose="02020400000000000000" pitchFamily="18" charset="-128"/>
                        </a:rPr>
                        <a:t>パートナーと話してみましょう。</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650334123"/>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2</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14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spc="10">
                          <a:effectLst/>
                          <a:latin typeface="UD デジタル 教科書体 NP-R" panose="02020400000000000000" pitchFamily="18" charset="-128"/>
                          <a:ea typeface="UD デジタル 教科書体 NP-R" panose="02020400000000000000" pitchFamily="18" charset="-128"/>
                        </a:rPr>
                        <a:t>I’m going to do no, in the middle</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3390124129"/>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3</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29</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spc="10">
                          <a:effectLst/>
                          <a:latin typeface="UD デジタル 教科書体 NP-R" panose="02020400000000000000" pitchFamily="18" charset="-128"/>
                          <a:ea typeface="UD デジタル 教科書体 NP-R" panose="02020400000000000000" pitchFamily="18" charset="-128"/>
                        </a:rPr>
                        <a:t>middle</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4090368262"/>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14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spc="10">
                          <a:effectLst/>
                          <a:latin typeface="UD デジタル 教科書体 NP-R" panose="02020400000000000000" pitchFamily="18" charset="-128"/>
                          <a:ea typeface="UD デジタル 教科書体 NP-R" panose="02020400000000000000" pitchFamily="18" charset="-128"/>
                        </a:rPr>
                        <a:t>Middle</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4132459618"/>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5</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spc="10">
                          <a:effectLst/>
                          <a:latin typeface="UD デジタル 教科書体 NP-R" panose="02020400000000000000" pitchFamily="18" charset="-128"/>
                          <a:ea typeface="UD デジタル 教科書体 NP-R" panose="02020400000000000000" pitchFamily="18" charset="-128"/>
                        </a:rPr>
                        <a:t>Tell me why</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IB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1613105244"/>
                  </a:ext>
                </a:extLst>
              </a:tr>
              <a:tr h="480568">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6</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14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290195">
                        <a:lnSpc>
                          <a:spcPct val="105000"/>
                        </a:lnSpc>
                        <a:spcBef>
                          <a:spcPts val="20"/>
                        </a:spcBef>
                      </a:pPr>
                      <a:r>
                        <a:rPr lang="ja-JP" altLang="en-US" sz="1000" spc="10" dirty="0">
                          <a:effectLst/>
                          <a:latin typeface="UD デジタル 教科書体 NP-R" panose="02020400000000000000" pitchFamily="18" charset="-128"/>
                          <a:ea typeface="UD デジタル 教科書体 NP-R" panose="02020400000000000000" pitchFamily="18" charset="-128"/>
                        </a:rPr>
                        <a:t>うううん、だって、動物が人間を襲うことはないし、人間を怖がらせることもないから、そんなかんじ。</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490890981"/>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7</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もう少し教えて。</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IB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848753041"/>
                  </a:ext>
                </a:extLst>
              </a:tr>
              <a:tr h="808538">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8</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14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120015">
                        <a:lnSpc>
                          <a:spcPct val="105000"/>
                        </a:lnSpc>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それから、動物は対抗しようとするときに人間の頭をかむかもしれない。背の高い鳥が男の子の頭をつついているビデオをみたことがあるんだ。男の子は死にかねないよ。</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3662346660"/>
                  </a:ext>
                </a:extLst>
              </a:tr>
              <a:tr h="340254">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9</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492125">
                        <a:lnSpc>
                          <a:spcPct val="105000"/>
                        </a:lnSpc>
                        <a:spcBef>
                          <a:spcPts val="20"/>
                        </a:spcBef>
                      </a:pPr>
                      <a:r>
                        <a:rPr lang="ja-JP" altLang="en-US" sz="1000" spc="10" dirty="0">
                          <a:effectLst/>
                          <a:latin typeface="UD デジタル 教科書体 NP-R" panose="02020400000000000000" pitchFamily="18" charset="-128"/>
                          <a:ea typeface="UD デジタル 教科書体 NP-R" panose="02020400000000000000" pitchFamily="18" charset="-128"/>
                        </a:rPr>
                        <a:t>わかったよ。では～～さん、～～さんに賛成、反対？</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IB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2696923299"/>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10</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29</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spc="10" dirty="0">
                          <a:effectLst/>
                          <a:latin typeface="UD デジタル 教科書体 NP-R" panose="02020400000000000000" pitchFamily="18" charset="-128"/>
                          <a:ea typeface="UD デジタル 教科書体 NP-R" panose="02020400000000000000" pitchFamily="18" charset="-128"/>
                        </a:rPr>
                        <a:t>賛成</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2676112922"/>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11</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そうなの？なぜ？</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652964938"/>
                  </a:ext>
                </a:extLst>
              </a:tr>
              <a:tr h="352292">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12</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29</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spc="10" dirty="0">
                          <a:effectLst/>
                          <a:latin typeface="UD デジタル 教科書体 NP-R" panose="02020400000000000000" pitchFamily="18" charset="-128"/>
                          <a:ea typeface="UD デジタル 教科書体 NP-R" panose="02020400000000000000" pitchFamily="18" charset="-128"/>
                        </a:rPr>
                        <a:t>肩をすくめて</a:t>
                      </a:r>
                      <a:endParaRPr lang="en-GB" sz="1000" dirty="0">
                        <a:effectLst/>
                        <a:latin typeface="UD デジタル 教科書体 NP-R" panose="02020400000000000000" pitchFamily="18" charset="-128"/>
                        <a:ea typeface="UD デジタル 教科書体 NP-R" panose="02020400000000000000" pitchFamily="18" charset="-128"/>
                      </a:endParaRPr>
                    </a:p>
                    <a:p>
                      <a:pPr marL="65405">
                        <a:spcBef>
                          <a:spcPts val="70"/>
                        </a:spcBef>
                      </a:pPr>
                      <a:r>
                        <a:rPr lang="ja-JP" altLang="en-US" sz="1000" spc="1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忘れた</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50800">
                        <a:lnSpc>
                          <a:spcPct val="105000"/>
                        </a:lnSpc>
                        <a:spcBef>
                          <a:spcPts val="20"/>
                        </a:spcBef>
                      </a:pPr>
                      <a:r>
                        <a:rPr lang="ja-JP" altLang="en-US" sz="1000" dirty="0">
                          <a:effectLst/>
                          <a:latin typeface="UD デジタル 教科書体 NP-R" panose="02020400000000000000" pitchFamily="18" charset="-128"/>
                          <a:ea typeface="UD デジタル 教科書体 NP-R" panose="02020400000000000000" pitchFamily="18" charset="-128"/>
                        </a:rPr>
                        <a:t>恥ずがりで、たいてい対話に入るのを避けがち。</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1491593582"/>
                  </a:ext>
                </a:extLst>
              </a:tr>
              <a:tr h="484146">
                <a:tc>
                  <a:txBody>
                    <a:bodyPr/>
                    <a:lstStyle/>
                    <a:p>
                      <a:pPr marL="65405">
                        <a:spcBef>
                          <a:spcPts val="20"/>
                        </a:spcBef>
                      </a:pPr>
                      <a:r>
                        <a:rPr lang="en-US" sz="1000" dirty="0">
                          <a:effectLst/>
                          <a:latin typeface="UD デジタル 教科書体 NP-R" panose="02020400000000000000" pitchFamily="18" charset="-128"/>
                          <a:ea typeface="UD デジタル 教科書体 NP-R" panose="02020400000000000000" pitchFamily="18" charset="-128"/>
                        </a:rPr>
                        <a:t>13</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105410">
                        <a:lnSpc>
                          <a:spcPct val="105000"/>
                        </a:lnSpc>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クラス全体に向けて</a:t>
                      </a:r>
                      <a:r>
                        <a:rPr lang="en-US" sz="1000" spc="10">
                          <a:effectLst/>
                          <a:latin typeface="UD デジタル 教科書体 NP-R" panose="02020400000000000000" pitchFamily="18" charset="-128"/>
                          <a:ea typeface="UD デジタル 教科書体 NP-R" panose="02020400000000000000" pitchFamily="18" charset="-128"/>
                        </a:rPr>
                        <a:t>– </a:t>
                      </a:r>
                      <a:r>
                        <a:rPr lang="ja-JP" altLang="en-US" sz="1000" spc="10">
                          <a:effectLst/>
                          <a:latin typeface="UD デジタル 教科書体 NP-R" panose="02020400000000000000" pitchFamily="18" charset="-128"/>
                          <a:ea typeface="UD デジタル 教科書体 NP-R" panose="02020400000000000000" pitchFamily="18" charset="-128"/>
                        </a:rPr>
                        <a:t>話がそれないようにね。</a:t>
                      </a:r>
                      <a:endParaRPr lang="en-GB" sz="1000">
                        <a:effectLst/>
                        <a:latin typeface="UD デジタル 教科書体 NP-R" panose="02020400000000000000" pitchFamily="18" charset="-128"/>
                        <a:ea typeface="UD デジタル 教科書体 NP-R" panose="02020400000000000000" pitchFamily="18" charset="-128"/>
                      </a:endParaRPr>
                    </a:p>
                    <a:p>
                      <a:pPr marL="65405">
                        <a:spcBef>
                          <a:spcPts val="5"/>
                        </a:spcBef>
                      </a:pPr>
                      <a:r>
                        <a:rPr lang="ja-JP" altLang="en-US" sz="1000" spc="10">
                          <a:effectLst/>
                          <a:latin typeface="UD デジタル 教科書体 NP-R" panose="02020400000000000000" pitchFamily="18" charset="-128"/>
                          <a:ea typeface="UD デジタル 教科書体 NP-R" panose="02020400000000000000" pitchFamily="18" charset="-128"/>
                        </a:rPr>
                        <a:t>動物を動物園の中に閉じ込めておいても良いですか</a:t>
                      </a:r>
                      <a:r>
                        <a:rPr lang="en-US" altLang="ja-JP" sz="1000" spc="1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728274473"/>
                  </a:ext>
                </a:extLst>
              </a:tr>
              <a:tr h="176223">
                <a:tc>
                  <a:txBody>
                    <a:bodyPr/>
                    <a:lstStyle/>
                    <a:p>
                      <a:pPr marL="65405">
                        <a:spcBef>
                          <a:spcPts val="25"/>
                        </a:spcBef>
                      </a:pPr>
                      <a:r>
                        <a:rPr lang="en-US" sz="1000">
                          <a:effectLst/>
                          <a:latin typeface="UD デジタル 教科書体 NP-R" panose="02020400000000000000" pitchFamily="18" charset="-128"/>
                          <a:ea typeface="UD デジタル 教科書体 NP-R" panose="02020400000000000000" pitchFamily="18" charset="-128"/>
                        </a:rPr>
                        <a:t>14</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5"/>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5</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5"/>
                        </a:spcBef>
                      </a:pPr>
                      <a:r>
                        <a:rPr lang="ja-JP" altLang="en-US" sz="1000" spc="10">
                          <a:effectLst/>
                          <a:latin typeface="UD デジタル 教科書体 NP-R" panose="02020400000000000000" pitchFamily="18" charset="-128"/>
                          <a:ea typeface="UD デジタル 教科書体 NP-R" panose="02020400000000000000" pitchFamily="18" charset="-128"/>
                        </a:rPr>
                        <a:t>いいけど、でもだめ。</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1863315040"/>
                  </a:ext>
                </a:extLst>
              </a:tr>
              <a:tr h="175699">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15</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おっと、そうなの、もっと教えて。</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IB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4206636446"/>
                  </a:ext>
                </a:extLst>
              </a:tr>
              <a:tr h="722388">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16</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rPr>
                        <a:t>こども</a:t>
                      </a:r>
                      <a:r>
                        <a:rPr lang="en-US" sz="1000">
                          <a:effectLst/>
                          <a:latin typeface="UD デジタル 教科書体 NP-R" panose="02020400000000000000" pitchFamily="18" charset="-128"/>
                          <a:ea typeface="UD デジタル 教科書体 NP-R" panose="02020400000000000000" pitchFamily="18" charset="-128"/>
                        </a:rPr>
                        <a:t> 5</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63500">
                        <a:lnSpc>
                          <a:spcPct val="105000"/>
                        </a:lnSpc>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だって、動物園を出て、誰かを食べるかもしれない。それと、もし動物園の中にいなかったら、彼らに餌をあげるのを忘れて、動物たちは死ぬかもしれない。</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646063373"/>
                  </a:ext>
                </a:extLst>
              </a:tr>
              <a:tr h="480568">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17</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ja-JP" altLang="en-US"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rPr>
                        <a:t>教師</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marR="178435">
                        <a:lnSpc>
                          <a:spcPct val="105000"/>
                        </a:lnSpc>
                        <a:spcBef>
                          <a:spcPts val="20"/>
                        </a:spcBef>
                      </a:pPr>
                      <a:r>
                        <a:rPr lang="ja-JP" altLang="en-US" sz="1000" spc="10">
                          <a:effectLst/>
                          <a:latin typeface="UD デジタル 教科書体 NP-R" panose="02020400000000000000" pitchFamily="18" charset="-128"/>
                          <a:ea typeface="UD デジタル 教科書体 NP-R" panose="02020400000000000000" pitchFamily="18" charset="-128"/>
                        </a:rPr>
                        <a:t>分かったよ。～～さん、～～さんの言ったことについて、どう思う？</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a:effectLst/>
                          <a:latin typeface="UD デジタル 教科書体 NP-R" panose="02020400000000000000" pitchFamily="18" charset="-128"/>
                          <a:ea typeface="UD デジタル 教科書体 NP-R" panose="02020400000000000000" pitchFamily="18" charset="-128"/>
                        </a:rPr>
                        <a:t> </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pPr marL="65405">
                        <a:spcBef>
                          <a:spcPts val="20"/>
                        </a:spcBef>
                      </a:pPr>
                      <a:r>
                        <a:rPr lang="en-US" sz="1000">
                          <a:effectLst/>
                          <a:latin typeface="UD デジタル 教科書体 NP-R" panose="02020400000000000000" pitchFamily="18" charset="-128"/>
                          <a:ea typeface="UD デジタル 教科書体 NP-R" panose="02020400000000000000" pitchFamily="18" charset="-128"/>
                        </a:rPr>
                        <a:t>IB</a:t>
                      </a:r>
                      <a:endParaRPr lang="en-GB" sz="100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tc>
                  <a:txBody>
                    <a:bodyPr/>
                    <a:lstStyle/>
                    <a:p>
                      <a:r>
                        <a:rPr lang="en-US" sz="1000" dirty="0">
                          <a:effectLst/>
                          <a:latin typeface="UD デジタル 教科書体 NP-R" panose="02020400000000000000" pitchFamily="18" charset="-128"/>
                          <a:ea typeface="UD デジタル 教科書体 NP-R" panose="02020400000000000000" pitchFamily="18" charset="-128"/>
                        </a:rPr>
                        <a:t> </a:t>
                      </a:r>
                      <a:endParaRPr lang="en-GB" sz="1000" dirty="0">
                        <a:effectLst/>
                        <a:latin typeface="UD デジタル 教科書体 NP-R" panose="02020400000000000000" pitchFamily="18" charset="-128"/>
                        <a:ea typeface="UD デジタル 教科書体 NP-R" panose="02020400000000000000" pitchFamily="18" charset="-128"/>
                        <a:cs typeface="Times New Roman" panose="02020603050405020304" pitchFamily="18" charset="0"/>
                      </a:endParaRPr>
                    </a:p>
                  </a:txBody>
                  <a:tcPr marL="0" marR="0" marT="0" marB="0"/>
                </a:tc>
                <a:extLst>
                  <a:ext uri="{0D108BD9-81ED-4DB2-BD59-A6C34878D82A}">
                    <a16:rowId xmlns:a16="http://schemas.microsoft.com/office/drawing/2014/main" val="485890772"/>
                  </a:ext>
                </a:extLst>
              </a:tr>
            </a:tbl>
          </a:graphicData>
        </a:graphic>
      </p:graphicFrame>
    </p:spTree>
    <p:extLst>
      <p:ext uri="{BB962C8B-B14F-4D97-AF65-F5344CB8AC3E}">
        <p14:creationId xmlns:p14="http://schemas.microsoft.com/office/powerpoint/2010/main" val="11184274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5654" y="581025"/>
            <a:ext cx="4962700" cy="6403452"/>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 name="object 3"/>
          <p:cNvSpPr txBox="1"/>
          <p:nvPr/>
        </p:nvSpPr>
        <p:spPr>
          <a:xfrm>
            <a:off x="537046" y="744843"/>
            <a:ext cx="4490720" cy="4578176"/>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2B:</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グループ学習のためのタイムサンプリング</a:t>
            </a:r>
            <a:endParaRPr kumimoji="0" sz="14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タイムサンプリング」とは、研究者がよく使う手法で、常に記録するのではなく、あるエピソードやレッスン全体の出来事を一定の時間間隔でサンプリングすることを意味します。つまり、すべてを記録するわけではありませんが、何が起こっているのかの全体像を把握することができるようになります。</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　また、観察時間が短いため、ライブコーディングの必要性も低くなります。</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rPr>
              <a:t>使いかた</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観察には、「活動」フェーズと「静止」フェーズがあります。　それぞれの「活動」フェーズは、あなたが聞いた対話コードを記録する時間帯です。観察時間の長さを決めることができますが、観察があまりに過酷でないことを確認するために、短い観察時間にする必要があります。</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観察時間の枠はあなたが決めてよいですが、観察が負担にならないように短く設定しましょう。例えば、　各観察時間は</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1</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分です：詳細な観察と同時コーディングに</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40</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秒、休憩に</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20</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秒</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発話者が観察時間でそのコードを使用した場合、関連するコーディングボックスにチェックを入れます。　</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チェックする代わりに、発話者が対話コードを使用するたびに集計することもできますが、これは難しいので注意してください。</a:t>
            </a:r>
            <a:endPar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後で見るための「バックアップ」として、対話のやりとりをビデオ撮影することもできます。</a:t>
            </a:r>
            <a:endParaRPr kumimoji="0" lang="en-GB" sz="1200" b="0" i="0" u="none" strike="noStrike" kern="0" cap="none" spc="0" normalizeH="0" baseline="0" noProof="0" dirty="0">
              <a:ln>
                <a:noFill/>
              </a:ln>
              <a:solidFill>
                <a:srgbClr val="000000"/>
              </a:solidFill>
              <a:effectLst/>
              <a:uLnTx/>
              <a:uFillTx/>
              <a:latin typeface="Arial Unicode MS"/>
              <a:cs typeface="Arial Unicode MS"/>
              <a:sym typeface="Arial"/>
            </a:endParaRPr>
          </a:p>
        </p:txBody>
      </p:sp>
      <p:sp>
        <p:nvSpPr>
          <p:cNvPr id="4" name="object 4"/>
          <p:cNvSpPr txBox="1"/>
          <p:nvPr/>
        </p:nvSpPr>
        <p:spPr>
          <a:xfrm>
            <a:off x="455213" y="6045164"/>
            <a:ext cx="4288790" cy="638380"/>
          </a:xfrm>
          <a:prstGeom prst="rect">
            <a:avLst/>
          </a:prstGeom>
        </p:spPr>
        <p:txBody>
          <a:bodyPr vert="horz" wrap="square" lIns="0" tIns="0" rIns="0" bIns="0" rtlCol="0">
            <a:spAutoFit/>
          </a:bodyPr>
          <a:lstStyle/>
          <a:p>
            <a:pPr marL="12700" marR="5080" lvl="0" indent="379095" algn="l"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タイムサンプリングのテンプレートは</a:t>
            </a: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hlinkClick r:id="rId2"/>
              </a:rPr>
              <a:t>ウェブサイ</a:t>
            </a:r>
            <a:r>
              <a:rPr kumimoji="0" lang="ja-JP" altLang="en-US" sz="12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トからダウンロードできます。</a:t>
            </a:r>
            <a:endParaRPr kumimoji="0" sz="12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12700" marR="0" lvl="0" indent="0" algn="l" defTabSz="914400" rtl="0" eaLnBrk="1" fontAlgn="auto" latinLnBrk="0" hangingPunct="1">
              <a:lnSpc>
                <a:spcPct val="100000"/>
              </a:lnSpc>
              <a:spcBef>
                <a:spcPts val="62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次のページに、入力済みテンプレートの例を掲載しています。</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p:txBody>
      </p:sp>
      <p:sp>
        <p:nvSpPr>
          <p:cNvPr id="5" name="object 5"/>
          <p:cNvSpPr/>
          <p:nvPr/>
        </p:nvSpPr>
        <p:spPr>
          <a:xfrm>
            <a:off x="5936403" y="1483798"/>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object 6"/>
          <p:cNvSpPr txBox="1"/>
          <p:nvPr/>
        </p:nvSpPr>
        <p:spPr>
          <a:xfrm>
            <a:off x="6055748" y="1526877"/>
            <a:ext cx="1658620" cy="646972"/>
          </a:xfrm>
          <a:prstGeom prst="rect">
            <a:avLst/>
          </a:prstGeom>
        </p:spPr>
        <p:txBody>
          <a:bodyPr vert="horz" wrap="square" lIns="0" tIns="31115" rIns="0" bIns="0" rtlCol="0">
            <a:spAutoFit/>
          </a:bodyPr>
          <a:lstStyle/>
          <a:p>
            <a:pPr marL="12700" marR="0" lvl="0" indent="0" algn="just" defTabSz="914400" rtl="0" eaLnBrk="1" fontAlgn="auto" latinLnBrk="0" hangingPunct="1">
              <a:lnSpc>
                <a:spcPct val="100000"/>
              </a:lnSpc>
              <a:spcBef>
                <a:spcPts val="24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観察時間の枠をどのくらい長くしたいのか、個々に記入する。例えば、</a:t>
            </a:r>
            <a:r>
              <a:rPr kumimoji="0" lang="en-US" altLang="ja-JP"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1</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分の観察後に</a:t>
            </a:r>
            <a:r>
              <a:rPr kumimoji="0" lang="en-US" altLang="ja-JP"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1</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分の休憩、など</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10" name="object 10"/>
          <p:cNvSpPr/>
          <p:nvPr/>
        </p:nvSpPr>
        <p:spPr>
          <a:xfrm>
            <a:off x="8386987"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object 11"/>
          <p:cNvSpPr txBox="1"/>
          <p:nvPr/>
        </p:nvSpPr>
        <p:spPr>
          <a:xfrm>
            <a:off x="8491028" y="1566150"/>
            <a:ext cx="1891663" cy="646972"/>
          </a:xfrm>
          <a:prstGeom prst="rect">
            <a:avLst/>
          </a:prstGeom>
        </p:spPr>
        <p:txBody>
          <a:bodyPr vert="horz" wrap="square" lIns="0" tIns="31115" rIns="0" bIns="0" rtlCol="0">
            <a:spAutoFit/>
          </a:bodyPr>
          <a:lstStyle/>
          <a:p>
            <a:pPr marL="12700" marR="0" lvl="0" indent="0" algn="l" defTabSz="914400" rtl="0" eaLnBrk="1" fontAlgn="auto" latinLnBrk="0" hangingPunct="1">
              <a:lnSpc>
                <a:spcPct val="100000"/>
              </a:lnSpc>
              <a:spcBef>
                <a:spcPts val="245"/>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個々の生徒の名前を書くために必要なだけ列を追加する。一回に</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3-6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人の生徒を観察するのが理想である</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graphicFrame>
        <p:nvGraphicFramePr>
          <p:cNvPr id="13" name="object 13"/>
          <p:cNvGraphicFramePr>
            <a:graphicFrameLocks noGrp="1"/>
          </p:cNvGraphicFramePr>
          <p:nvPr>
            <p:extLst>
              <p:ext uri="{D42A27DB-BD31-4B8C-83A1-F6EECF244321}">
                <p14:modId xmlns:p14="http://schemas.microsoft.com/office/powerpoint/2010/main" val="2487757035"/>
              </p:ext>
            </p:extLst>
          </p:nvPr>
        </p:nvGraphicFramePr>
        <p:xfrm>
          <a:off x="5466914" y="2659460"/>
          <a:ext cx="4879844" cy="3676186"/>
        </p:xfrm>
        <a:graphic>
          <a:graphicData uri="http://schemas.openxmlformats.org/drawingml/2006/table">
            <a:tbl>
              <a:tblPr firstRow="1" bandRow="1">
                <a:tableStyleId>{2D5ABB26-0587-4C30-8999-92F81FD0307C}</a:tableStyleId>
              </a:tblPr>
              <a:tblGrid>
                <a:gridCol w="844296">
                  <a:extLst>
                    <a:ext uri="{9D8B030D-6E8A-4147-A177-3AD203B41FA5}">
                      <a16:colId xmlns:a16="http://schemas.microsoft.com/office/drawing/2014/main" val="20000"/>
                    </a:ext>
                  </a:extLst>
                </a:gridCol>
                <a:gridCol w="1016690">
                  <a:extLst>
                    <a:ext uri="{9D8B030D-6E8A-4147-A177-3AD203B41FA5}">
                      <a16:colId xmlns:a16="http://schemas.microsoft.com/office/drawing/2014/main" val="20001"/>
                    </a:ext>
                  </a:extLst>
                </a:gridCol>
                <a:gridCol w="629229">
                  <a:extLst>
                    <a:ext uri="{9D8B030D-6E8A-4147-A177-3AD203B41FA5}">
                      <a16:colId xmlns:a16="http://schemas.microsoft.com/office/drawing/2014/main" val="20002"/>
                    </a:ext>
                  </a:extLst>
                </a:gridCol>
                <a:gridCol w="737614">
                  <a:extLst>
                    <a:ext uri="{9D8B030D-6E8A-4147-A177-3AD203B41FA5}">
                      <a16:colId xmlns:a16="http://schemas.microsoft.com/office/drawing/2014/main" val="20003"/>
                    </a:ext>
                  </a:extLst>
                </a:gridCol>
                <a:gridCol w="73761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a:lnSpc>
                          <a:spcPct val="100000"/>
                        </a:lnSpc>
                        <a:spcBef>
                          <a:spcPts val="15"/>
                        </a:spcBef>
                      </a:pPr>
                      <a:endParaRPr sz="1400" spc="0" baseline="0" dirty="0">
                        <a:latin typeface="UD デジタル 教科書体 NP-B" panose="02020700000000000000" pitchFamily="18" charset="-128"/>
                        <a:ea typeface="UD デジタル 教科書体 NP-B" panose="02020700000000000000" pitchFamily="18" charset="-128"/>
                        <a:cs typeface="Times New Roman"/>
                      </a:endParaRPr>
                    </a:p>
                    <a:p>
                      <a:pPr marL="61594">
                        <a:lnSpc>
                          <a:spcPct val="100000"/>
                        </a:lnSpc>
                      </a:pPr>
                      <a:r>
                        <a:rPr lang="ja-JP" altLang="en-US" sz="1100" spc="0" baseline="0" dirty="0">
                          <a:latin typeface="UD デジタル 教科書体 NP-B" panose="02020700000000000000" pitchFamily="18" charset="-128"/>
                          <a:ea typeface="UD デジタル 教科書体 NP-B" panose="02020700000000000000" pitchFamily="18" charset="-128"/>
                          <a:cs typeface="Arial"/>
                        </a:rPr>
                        <a:t>時間枠</a:t>
                      </a:r>
                      <a:endParaRPr sz="1100" spc="0" baseline="0" dirty="0">
                        <a:latin typeface="UD デジタル 教科書体 NP-B" panose="02020700000000000000" pitchFamily="18" charset="-128"/>
                        <a:ea typeface="UD デジタル 教科書体 NP-B" panose="02020700000000000000" pitchFamily="18" charset="-128"/>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gn="ctr">
                        <a:lnSpc>
                          <a:spcPct val="120000"/>
                        </a:lnSpc>
                        <a:spcBef>
                          <a:spcPts val="320"/>
                        </a:spcBef>
                        <a:tabLst/>
                      </a:pP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教師の</a:t>
                      </a:r>
                      <a:endParaRPr lang="en-US" altLang="ja-JP" sz="1100" b="1" spc="0" baseline="0" dirty="0">
                        <a:latin typeface="UD デジタル 教科書体 NP-B" panose="02020700000000000000" pitchFamily="18" charset="-128"/>
                        <a:ea typeface="UD デジタル 教科書体 NP-B" panose="02020700000000000000" pitchFamily="18" charset="-128"/>
                        <a:cs typeface="Arial"/>
                      </a:endParaRPr>
                    </a:p>
                    <a:p>
                      <a:pPr marL="139700" marR="233679" indent="-11113" algn="ctr">
                        <a:lnSpc>
                          <a:spcPct val="120000"/>
                        </a:lnSpc>
                        <a:spcBef>
                          <a:spcPts val="320"/>
                        </a:spcBef>
                        <a:tabLst/>
                      </a:pP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関わり</a:t>
                      </a:r>
                      <a:endParaRPr sz="1100" spc="0" baseline="0" dirty="0">
                        <a:latin typeface="UD デジタル 教科書体 NP-B" panose="02020700000000000000" pitchFamily="18" charset="-128"/>
                        <a:ea typeface="UD デジタル 教科書体 NP-B" panose="02020700000000000000" pitchFamily="18" charset="-128"/>
                        <a:cs typeface="Arial"/>
                      </a:endParaRPr>
                    </a:p>
                  </a:txBody>
                  <a:tcPr marL="0" marR="0" marT="406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生徒</a:t>
                      </a:r>
                      <a:r>
                        <a:rPr sz="1100" b="1" spc="0" baseline="0" dirty="0">
                          <a:latin typeface="UD デジタル 教科書体 NP-B" panose="02020700000000000000" pitchFamily="18" charset="-128"/>
                          <a:ea typeface="UD デジタル 教科書体 NP-B" panose="02020700000000000000" pitchFamily="18" charset="-128"/>
                          <a:cs typeface="Arial"/>
                        </a:rPr>
                        <a:t> 1:</a:t>
                      </a:r>
                      <a:endParaRPr sz="1100" spc="0" baseline="0" dirty="0">
                        <a:latin typeface="UD デジタル 教科書体 NP-B" panose="02020700000000000000" pitchFamily="18" charset="-128"/>
                        <a:ea typeface="UD デジタル 教科書体 NP-B" panose="02020700000000000000" pitchFamily="18" charset="-128"/>
                        <a:cs typeface="Arial"/>
                      </a:endParaRPr>
                    </a:p>
                    <a:p>
                      <a:pPr marL="5080" algn="ctr">
                        <a:lnSpc>
                          <a:spcPct val="100000"/>
                        </a:lnSpc>
                        <a:spcBef>
                          <a:spcPts val="860"/>
                        </a:spcBef>
                      </a:pPr>
                      <a:r>
                        <a:rPr sz="1100" b="1" spc="0" baseline="0" dirty="0">
                          <a:latin typeface="UD デジタル 教科書体 NP-B" panose="02020700000000000000" pitchFamily="18" charset="-128"/>
                          <a:ea typeface="UD デジタル 教科書体 NP-B" panose="02020700000000000000" pitchFamily="18" charset="-128"/>
                          <a:cs typeface="Arial"/>
                        </a:rPr>
                        <a:t>[</a:t>
                      </a: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名前</a:t>
                      </a:r>
                      <a:r>
                        <a:rPr sz="1100" b="1" spc="0" baseline="0" dirty="0">
                          <a:latin typeface="UD デジタル 教科書体 NP-B" panose="02020700000000000000" pitchFamily="18" charset="-128"/>
                          <a:ea typeface="UD デジタル 教科書体 NP-B" panose="02020700000000000000" pitchFamily="18" charset="-128"/>
                          <a:cs typeface="Arial"/>
                        </a:rPr>
                        <a:t>]</a:t>
                      </a:r>
                      <a:endParaRPr sz="1100" spc="0" baseline="0" dirty="0">
                        <a:latin typeface="UD デジタル 教科書体 NP-B" panose="02020700000000000000" pitchFamily="18" charset="-128"/>
                        <a:ea typeface="UD デジタル 教科書体 NP-B" panose="02020700000000000000" pitchFamily="18" charset="-128"/>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生徒　</a:t>
                      </a:r>
                      <a:r>
                        <a:rPr sz="1100" b="1" spc="0" baseline="0" dirty="0">
                          <a:latin typeface="UD デジタル 教科書体 NP-B" panose="02020700000000000000" pitchFamily="18" charset="-128"/>
                          <a:ea typeface="UD デジタル 教科書体 NP-B" panose="02020700000000000000" pitchFamily="18" charset="-128"/>
                          <a:cs typeface="Arial"/>
                        </a:rPr>
                        <a:t>2:</a:t>
                      </a:r>
                      <a:endParaRPr sz="1100" spc="0" baseline="0" dirty="0">
                        <a:latin typeface="UD デジタル 教科書体 NP-B" panose="02020700000000000000" pitchFamily="18" charset="-128"/>
                        <a:ea typeface="UD デジタル 教科書体 NP-B" panose="02020700000000000000" pitchFamily="18" charset="-128"/>
                        <a:cs typeface="Arial"/>
                      </a:endParaRPr>
                    </a:p>
                    <a:p>
                      <a:pPr algn="ctr">
                        <a:lnSpc>
                          <a:spcPct val="100000"/>
                        </a:lnSpc>
                        <a:spcBef>
                          <a:spcPts val="860"/>
                        </a:spcBef>
                      </a:pPr>
                      <a:r>
                        <a:rPr sz="1100" b="1" spc="0" baseline="0" dirty="0">
                          <a:latin typeface="UD デジタル 教科書体 NP-B" panose="02020700000000000000" pitchFamily="18" charset="-128"/>
                          <a:ea typeface="UD デジタル 教科書体 NP-B" panose="02020700000000000000" pitchFamily="18" charset="-128"/>
                          <a:cs typeface="Arial"/>
                        </a:rPr>
                        <a:t>[</a:t>
                      </a:r>
                      <a:r>
                        <a:rPr lang="ja-JP" altLang="en-US" sz="1100" b="1" spc="0" baseline="0" dirty="0">
                          <a:latin typeface="UD デジタル 教科書体 NP-B" panose="02020700000000000000" pitchFamily="18" charset="-128"/>
                          <a:ea typeface="UD デジタル 教科書体 NP-B" panose="02020700000000000000" pitchFamily="18" charset="-128"/>
                          <a:cs typeface="Arial"/>
                        </a:rPr>
                        <a:t>名前</a:t>
                      </a:r>
                      <a:r>
                        <a:rPr sz="1100" b="1" spc="0" baseline="0" dirty="0">
                          <a:latin typeface="UD デジタル 教科書体 NP-B" panose="02020700000000000000" pitchFamily="18" charset="-128"/>
                          <a:ea typeface="UD デジタル 教科書体 NP-B" panose="02020700000000000000" pitchFamily="18" charset="-128"/>
                          <a:cs typeface="Arial"/>
                        </a:rPr>
                        <a:t>]</a:t>
                      </a:r>
                      <a:endParaRPr sz="1100" spc="0" baseline="0" dirty="0">
                        <a:latin typeface="UD デジタル 教科書体 NP-B" panose="02020700000000000000" pitchFamily="18" charset="-128"/>
                        <a:ea typeface="UD デジタル 教科書体 NP-B" panose="02020700000000000000" pitchFamily="18" charset="-128"/>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679">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sz="1100" b="1" spc="0" baseline="0">
                          <a:latin typeface="UD デジタル 教科書体 NP-B" panose="02020700000000000000" pitchFamily="18" charset="-128"/>
                          <a:ea typeface="UD デジタル 教科書体 NP-B" panose="02020700000000000000" pitchFamily="18" charset="-128"/>
                          <a:cs typeface="Arial"/>
                        </a:rPr>
                        <a:t>CH</a:t>
                      </a:r>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sz="1100" b="1" spc="0" baseline="0">
                          <a:latin typeface="UD デジタル 教科書体 NP-B" panose="02020700000000000000" pitchFamily="18" charset="-128"/>
                          <a:ea typeface="UD デジタル 教科書体 NP-B" panose="02020700000000000000" pitchFamily="18" charset="-128"/>
                          <a:cs typeface="Arial"/>
                        </a:rPr>
                        <a:t>B</a:t>
                      </a:r>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100" b="1" spc="0" baseline="0">
                          <a:latin typeface="UD デジタル 教科書体 NP-B" panose="02020700000000000000" pitchFamily="18" charset="-128"/>
                          <a:ea typeface="UD デジタル 教科書体 NP-B" panose="02020700000000000000" pitchFamily="18" charset="-128"/>
                          <a:cs typeface="Arial"/>
                        </a:rPr>
                        <a:t>CH</a:t>
                      </a:r>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100" b="1">
                          <a:latin typeface="UD デジタル 教科書体 NP-B" panose="02020700000000000000" pitchFamily="18" charset="-128"/>
                          <a:ea typeface="UD デジタル 教科書体 NP-B" panose="02020700000000000000" pitchFamily="18" charset="-128"/>
                          <a:cs typeface="Arial"/>
                        </a:rPr>
                        <a:t>B</a:t>
                      </a:r>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91030">
                <a:tc>
                  <a:txBody>
                    <a:bodyPr/>
                    <a:lstStyle/>
                    <a:p>
                      <a:pPr marL="33020" algn="ctr">
                        <a:lnSpc>
                          <a:spcPct val="100000"/>
                        </a:lnSpc>
                        <a:spcBef>
                          <a:spcPts val="245"/>
                        </a:spcBef>
                      </a:pPr>
                      <a:r>
                        <a:rPr sz="1100" spc="0" baseline="0">
                          <a:latin typeface="UD デジタル 教科書体 NP-B" panose="02020700000000000000" pitchFamily="18" charset="-128"/>
                          <a:ea typeface="UD デジタル 教科書体 NP-B" panose="02020700000000000000" pitchFamily="18" charset="-128"/>
                          <a:cs typeface="Arial"/>
                        </a:rPr>
                        <a:t>1</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100" spc="0" baseline="0">
                          <a:latin typeface="UD デジタル 教科書体 NP-B" panose="02020700000000000000" pitchFamily="18" charset="-128"/>
                          <a:ea typeface="UD デジタル 教科書体 NP-B" panose="02020700000000000000" pitchFamily="18" charset="-128"/>
                          <a:cs typeface="Arial"/>
                        </a:rPr>
                        <a:t>2</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100" spc="0" baseline="0">
                          <a:latin typeface="UD デジタル 教科書体 NP-B" panose="02020700000000000000" pitchFamily="18" charset="-128"/>
                          <a:ea typeface="UD デジタル 教科書体 NP-B" panose="02020700000000000000" pitchFamily="18" charset="-128"/>
                          <a:cs typeface="Arial"/>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600">
                        <a:latin typeface="UD デジタル 教科書体 NP-B" panose="02020700000000000000" pitchFamily="18" charset="-128"/>
                        <a:ea typeface="UD デジタル 教科書体 NP-B" panose="02020700000000000000" pitchFamily="18" charset="-128"/>
                        <a:cs typeface="Times New Roman"/>
                      </a:endParaRPr>
                    </a:p>
                    <a:p>
                      <a:pPr marL="368300">
                        <a:lnSpc>
                          <a:spcPct val="100000"/>
                        </a:lnSpc>
                      </a:pPr>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100" spc="-200">
                          <a:latin typeface="UD デジタル 教科書体 NP-B" panose="02020700000000000000" pitchFamily="18" charset="-128"/>
                          <a:ea typeface="UD デジタル 教科書体 NP-B" panose="02020700000000000000" pitchFamily="18" charset="-128"/>
                          <a:cs typeface="Arial"/>
                        </a:rPr>
                        <a:t> </a:t>
                      </a:r>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600">
                        <a:latin typeface="UD デジタル 教科書体 NP-B" panose="02020700000000000000" pitchFamily="18" charset="-128"/>
                        <a:ea typeface="UD デジタル 教科書体 NP-B" panose="02020700000000000000" pitchFamily="18" charset="-128"/>
                        <a:cs typeface="Times New Roman"/>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UD デジタル 教科書体 NP-B" panose="02020700000000000000" pitchFamily="18" charset="-128"/>
                        <a:ea typeface="UD デジタル 教科書体 NP-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6365918" y="5102061"/>
            <a:ext cx="908541" cy="90802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object 22"/>
          <p:cNvSpPr/>
          <p:nvPr/>
        </p:nvSpPr>
        <p:spPr>
          <a:xfrm>
            <a:off x="9626310" y="2194743"/>
            <a:ext cx="860422" cy="929434"/>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object 27"/>
          <p:cNvSpPr/>
          <p:nvPr/>
        </p:nvSpPr>
        <p:spPr>
          <a:xfrm>
            <a:off x="5356275" y="2073081"/>
            <a:ext cx="981697" cy="984030"/>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object 29"/>
          <p:cNvSpPr/>
          <p:nvPr/>
        </p:nvSpPr>
        <p:spPr>
          <a:xfrm>
            <a:off x="6205875" y="5864896"/>
            <a:ext cx="585571" cy="592603"/>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object 32"/>
          <p:cNvSpPr/>
          <p:nvPr/>
        </p:nvSpPr>
        <p:spPr>
          <a:xfrm>
            <a:off x="8559061" y="3348840"/>
            <a:ext cx="1058885" cy="1059813"/>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object 12"/>
          <p:cNvSpPr/>
          <p:nvPr/>
        </p:nvSpPr>
        <p:spPr>
          <a:xfrm>
            <a:off x="5815103"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object 36"/>
          <p:cNvSpPr txBox="1">
            <a:spLocks noGrp="1"/>
          </p:cNvSpPr>
          <p:nvPr>
            <p:ph type="sldNum" sz="quarter" idx="7"/>
          </p:nvPr>
        </p:nvSpPr>
        <p:spPr>
          <a:xfrm>
            <a:off x="10083076" y="7261740"/>
            <a:ext cx="192404" cy="154529"/>
          </a:xfrm>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44</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14" name="object 14"/>
          <p:cNvSpPr txBox="1"/>
          <p:nvPr/>
        </p:nvSpPr>
        <p:spPr>
          <a:xfrm>
            <a:off x="5986407" y="5915025"/>
            <a:ext cx="1689100" cy="735138"/>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1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この時間の間に、教師または教師補助が生徒と関わったのであれば、ここにチェックをいれる</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7" name="object 7"/>
          <p:cNvSpPr/>
          <p:nvPr/>
        </p:nvSpPr>
        <p:spPr>
          <a:xfrm>
            <a:off x="8615137" y="4217911"/>
            <a:ext cx="1891664" cy="1154238"/>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object 9"/>
          <p:cNvSpPr txBox="1"/>
          <p:nvPr/>
        </p:nvSpPr>
        <p:spPr>
          <a:xfrm>
            <a:off x="8700991" y="4287349"/>
            <a:ext cx="1737571" cy="921342"/>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1000"/>
              </a:lnSpc>
              <a:spcBef>
                <a:spcPts val="0"/>
              </a:spcBef>
              <a:spcAft>
                <a:spcPts val="0"/>
              </a:spcAft>
              <a:buClr>
                <a:srgbClr val="000000"/>
              </a:buClr>
              <a:buSzTx/>
              <a:buFont typeface="Arial"/>
              <a:buNone/>
              <a:tabLst/>
              <a:defRPr/>
            </a:pPr>
            <a:r>
              <a:rPr kumimoji="0" lang="ja-JP" altLang="en-US" sz="1000" b="0" i="0" u="none" strike="noStrike" kern="0" cap="none" spc="-45"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どのコードの注目したいのかを決定する</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ここでは例として</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CH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と</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B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が選択されているが、</a:t>
            </a:r>
            <a:r>
              <a:rPr kumimoji="0" lang="en-US" altLang="ja-JP"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2</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つ程度どのコードを使ってもよい</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21" name="object 4">
            <a:hlinkClick r:id="rId2"/>
            <a:extLst>
              <a:ext uri="{FF2B5EF4-FFF2-40B4-BE49-F238E27FC236}">
                <a16:creationId xmlns:a16="http://schemas.microsoft.com/office/drawing/2014/main" id="{C6CE56B9-6FB5-4D1C-B991-42EB77509FD5}"/>
              </a:ext>
            </a:extLst>
          </p:cNvPr>
          <p:cNvSpPr/>
          <p:nvPr/>
        </p:nvSpPr>
        <p:spPr>
          <a:xfrm>
            <a:off x="488934" y="5993283"/>
            <a:ext cx="232403" cy="232403"/>
          </a:xfrm>
          <a:prstGeom prst="rect">
            <a:avLst/>
          </a:prstGeom>
          <a:blipFill>
            <a:blip r:embed="rId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420301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9284" y="627380"/>
            <a:ext cx="4435475" cy="1660711"/>
          </a:xfrm>
          <a:prstGeom prst="rect">
            <a:avLst/>
          </a:prstGeom>
          <a:ln w="31733">
            <a:solidFill>
              <a:srgbClr val="2791A6"/>
            </a:solidFill>
          </a:ln>
        </p:spPr>
        <p:txBody>
          <a:bodyPr vert="horz" wrap="square" lIns="0" tIns="74930" rIns="0" bIns="0" rtlCol="0">
            <a:spAutoFit/>
          </a:bodyPr>
          <a:lstStyle/>
          <a:p>
            <a:pPr marL="83185" marR="0" lvl="0" indent="0" algn="l" defTabSz="914400" rtl="0" eaLnBrk="1" fontAlgn="auto" latinLnBrk="0" hangingPunct="1">
              <a:lnSpc>
                <a:spcPct val="100000"/>
              </a:lnSpc>
              <a:spcBef>
                <a:spcPts val="590"/>
              </a:spcBef>
              <a:spcAft>
                <a:spcPts val="0"/>
              </a:spcAft>
              <a:buClr>
                <a:srgbClr val="000000"/>
              </a:buClr>
              <a:buSzTx/>
              <a:buFont typeface="Arial"/>
              <a:buNone/>
              <a:tabLst/>
              <a:defRPr/>
            </a:pP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タイムサンプリング用紙の記入例</a:t>
            </a:r>
            <a:endParaRPr kumimoji="0" lang="en-US" altLang="ja-JP"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83185" lvl="0">
              <a:spcBef>
                <a:spcPts val="590"/>
              </a:spcBef>
              <a:buClr>
                <a:srgbClr val="000000"/>
              </a:buClr>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教</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師であるフセインは、グループ活動を観察し、その場で</a:t>
            </a:r>
            <a:r>
              <a:rPr lang="en-US" altLang="ja-JP"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4</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人の生徒に対してのコーディングも行った。コーディングの「理由」に当てはまる発言を求めており、生徒が発言するように仕向けていた。彼は一回に</a:t>
            </a:r>
            <a:r>
              <a:rPr lang="en-US" altLang="ja-JP"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1</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分間観察後に</a:t>
            </a:r>
            <a:r>
              <a:rPr lang="en-US" altLang="ja-JP"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30</a:t>
            </a:r>
            <a:r>
              <a:rPr lang="ja-JP" alt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rPr>
              <a:t>秒の休憩をとり、「推論を明示する」と「推論を促す」に該当する発言が出た時には記録した。また、重要と思われる対話の特徴についてメモを取った。</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45</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graphicFrame>
        <p:nvGraphicFramePr>
          <p:cNvPr id="5" name="Table 4">
            <a:extLst>
              <a:ext uri="{FF2B5EF4-FFF2-40B4-BE49-F238E27FC236}">
                <a16:creationId xmlns:a16="http://schemas.microsoft.com/office/drawing/2014/main" id="{01AFF372-D899-604F-BB8C-C6148833B3C9}"/>
              </a:ext>
            </a:extLst>
          </p:cNvPr>
          <p:cNvGraphicFramePr>
            <a:graphicFrameLocks noGrp="1"/>
          </p:cNvGraphicFramePr>
          <p:nvPr>
            <p:extLst>
              <p:ext uri="{D42A27DB-BD31-4B8C-83A1-F6EECF244321}">
                <p14:modId xmlns:p14="http://schemas.microsoft.com/office/powerpoint/2010/main" val="1126970178"/>
              </p:ext>
            </p:extLst>
          </p:nvPr>
        </p:nvGraphicFramePr>
        <p:xfrm>
          <a:off x="629283" y="2811789"/>
          <a:ext cx="8773671" cy="3072398"/>
        </p:xfrm>
        <a:graphic>
          <a:graphicData uri="http://schemas.openxmlformats.org/drawingml/2006/table">
            <a:tbl>
              <a:tblPr/>
              <a:tblGrid>
                <a:gridCol w="868329">
                  <a:extLst>
                    <a:ext uri="{9D8B030D-6E8A-4147-A177-3AD203B41FA5}">
                      <a16:colId xmlns:a16="http://schemas.microsoft.com/office/drawing/2014/main" val="20000"/>
                    </a:ext>
                  </a:extLst>
                </a:gridCol>
                <a:gridCol w="939765">
                  <a:extLst>
                    <a:ext uri="{9D8B030D-6E8A-4147-A177-3AD203B41FA5}">
                      <a16:colId xmlns:a16="http://schemas.microsoft.com/office/drawing/2014/main" val="20001"/>
                    </a:ext>
                  </a:extLst>
                </a:gridCol>
                <a:gridCol w="749828">
                  <a:extLst>
                    <a:ext uri="{9D8B030D-6E8A-4147-A177-3AD203B41FA5}">
                      <a16:colId xmlns:a16="http://schemas.microsoft.com/office/drawing/2014/main" val="20002"/>
                    </a:ext>
                  </a:extLst>
                </a:gridCol>
                <a:gridCol w="759695">
                  <a:extLst>
                    <a:ext uri="{9D8B030D-6E8A-4147-A177-3AD203B41FA5}">
                      <a16:colId xmlns:a16="http://schemas.microsoft.com/office/drawing/2014/main" val="20003"/>
                    </a:ext>
                  </a:extLst>
                </a:gridCol>
                <a:gridCol w="757229">
                  <a:extLst>
                    <a:ext uri="{9D8B030D-6E8A-4147-A177-3AD203B41FA5}">
                      <a16:colId xmlns:a16="http://schemas.microsoft.com/office/drawing/2014/main" val="20004"/>
                    </a:ext>
                  </a:extLst>
                </a:gridCol>
                <a:gridCol w="939765">
                  <a:extLst>
                    <a:ext uri="{9D8B030D-6E8A-4147-A177-3AD203B41FA5}">
                      <a16:colId xmlns:a16="http://schemas.microsoft.com/office/drawing/2014/main" val="20005"/>
                    </a:ext>
                  </a:extLst>
                </a:gridCol>
                <a:gridCol w="939765">
                  <a:extLst>
                    <a:ext uri="{9D8B030D-6E8A-4147-A177-3AD203B41FA5}">
                      <a16:colId xmlns:a16="http://schemas.microsoft.com/office/drawing/2014/main" val="20006"/>
                    </a:ext>
                  </a:extLst>
                </a:gridCol>
                <a:gridCol w="939765">
                  <a:extLst>
                    <a:ext uri="{9D8B030D-6E8A-4147-A177-3AD203B41FA5}">
                      <a16:colId xmlns:a16="http://schemas.microsoft.com/office/drawing/2014/main" val="20007"/>
                    </a:ext>
                  </a:extLst>
                </a:gridCol>
                <a:gridCol w="939765">
                  <a:extLst>
                    <a:ext uri="{9D8B030D-6E8A-4147-A177-3AD203B41FA5}">
                      <a16:colId xmlns:a16="http://schemas.microsoft.com/office/drawing/2014/main" val="20008"/>
                    </a:ext>
                  </a:extLst>
                </a:gridCol>
                <a:gridCol w="939765">
                  <a:extLst>
                    <a:ext uri="{9D8B030D-6E8A-4147-A177-3AD203B41FA5}">
                      <a16:colId xmlns:a16="http://schemas.microsoft.com/office/drawing/2014/main" val="20009"/>
                    </a:ext>
                  </a:extLst>
                </a:gridCol>
              </a:tblGrid>
              <a:tr h="514132">
                <a:tc>
                  <a:txBody>
                    <a:bodyPr/>
                    <a:lstStyle/>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時間枠</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教師の存在があったか</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生徒</a:t>
                      </a:r>
                      <a:r>
                        <a:rPr lang="en-GB"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 1:</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ローリー</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生徒</a:t>
                      </a:r>
                      <a:r>
                        <a:rPr lang="en-GB"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 2:</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イネズ</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生徒</a:t>
                      </a:r>
                      <a:r>
                        <a:rPr lang="en-GB"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 3:</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p>
                      <a:pPr marR="0" indent="0" algn="ctr" rtl="0">
                        <a:lnSpc>
                          <a:spcPct val="119000"/>
                        </a:lnSpc>
                        <a:spcBef>
                          <a:spcPts val="0"/>
                        </a:spcBef>
                        <a:spcAft>
                          <a:spcPts val="600"/>
                        </a:spcAft>
                      </a:pPr>
                      <a:r>
                        <a:rPr lang="ja-JP" altLang="en-US"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ルカ</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ja-JP" altLang="en-US" sz="1100" b="1" kern="1400">
                          <a:solidFill>
                            <a:srgbClr val="000000"/>
                          </a:solidFill>
                          <a:effectLst/>
                          <a:latin typeface="UD デジタル 教科書体 NP-B" panose="02020700000000000000" pitchFamily="18" charset="-128"/>
                          <a:ea typeface="UD デジタル 教科書体 NP-B" panose="02020700000000000000" pitchFamily="18" charset="-128"/>
                        </a:rPr>
                        <a:t>生徒</a:t>
                      </a: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 4:</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p>
                      <a:pPr marR="0" indent="0" algn="ctr" rtl="0">
                        <a:lnSpc>
                          <a:spcPct val="119000"/>
                        </a:lnSpc>
                        <a:spcBef>
                          <a:spcPts val="0"/>
                        </a:spcBef>
                        <a:spcAft>
                          <a:spcPts val="600"/>
                        </a:spcAft>
                      </a:pPr>
                      <a:r>
                        <a:rPr lang="ja-JP" altLang="en-US" sz="1100" b="1" kern="1400">
                          <a:solidFill>
                            <a:srgbClr val="000000"/>
                          </a:solidFill>
                          <a:effectLst/>
                          <a:latin typeface="UD デジタル 教科書体 NP-B" panose="02020700000000000000" pitchFamily="18" charset="-128"/>
                          <a:ea typeface="UD デジタル 教科書体 NP-B" panose="02020700000000000000" pitchFamily="18" charset="-128"/>
                        </a:rPr>
                        <a:t>テニ</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418315">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 </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endPar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IR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IR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IR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100" b="1" kern="1400">
                          <a:solidFill>
                            <a:srgbClr val="000000"/>
                          </a:solidFill>
                          <a:effectLst/>
                          <a:latin typeface="UD デジタル 教科書体 NP-B" panose="02020700000000000000" pitchFamily="18" charset="-128"/>
                          <a:ea typeface="UD デジタル 教科書体 NP-B" panose="02020700000000000000" pitchFamily="18" charset="-128"/>
                        </a:rPr>
                        <a:t>IR</a:t>
                      </a:r>
                      <a:endPar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9098">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1</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098">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2</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9098">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3</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098">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4</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9098">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5</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9098">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6</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100" kern="1400" dirty="0">
                          <a:solidFill>
                            <a:srgbClr val="000000"/>
                          </a:solidFill>
                          <a:effectLst/>
                          <a:latin typeface="UD デジタル 教科書体 NP-B" panose="02020700000000000000" pitchFamily="18" charset="-128"/>
                          <a:ea typeface="UD デジタル 教科書体 NP-B" panose="02020700000000000000" pitchFamily="18" charset="-128"/>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a:extLst>
              <a:ext uri="{FF2B5EF4-FFF2-40B4-BE49-F238E27FC236}">
                <a16:creationId xmlns:a16="http://schemas.microsoft.com/office/drawing/2014/main" id="{2A9B261D-6356-1446-9D88-CCFDB2B6341B}"/>
              </a:ext>
            </a:extLst>
          </p:cNvPr>
          <p:cNvSpPr>
            <a:spLocks noChangeArrowheads="1" noChangeShapeType="1"/>
          </p:cNvSpPr>
          <p:nvPr/>
        </p:nvSpPr>
        <p:spPr bwMode="auto">
          <a:xfrm>
            <a:off x="698500" y="6008064"/>
            <a:ext cx="8537575" cy="598731"/>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コメント</a:t>
            </a:r>
            <a:r>
              <a:rPr kumimoji="0" lang="en-GB"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ローリーは推論が上手</a:t>
            </a:r>
            <a:r>
              <a:rPr kumimoji="0" lang="en-GB"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a:t>
            </a:r>
            <a:r>
              <a:rPr kumimoji="0" lang="ja-JP" altLang="en-US"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案に対しての理由をたくさん出してはいるが、他の生徒に聴くことはしていない。ローリーが対話を占領しており、他の生徒が発言する隙間がない。テニが何か発言したとき、ルカがなぜ？と言ったが、説明はしなかった。テニは回答し、理由を述べた。</a:t>
            </a:r>
            <a:endParaRPr kumimoji="0" lang="en-GB" sz="13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 </a:t>
            </a:r>
          </a:p>
        </p:txBody>
      </p:sp>
    </p:spTree>
    <p:extLst>
      <p:ext uri="{BB962C8B-B14F-4D97-AF65-F5344CB8AC3E}">
        <p14:creationId xmlns:p14="http://schemas.microsoft.com/office/powerpoint/2010/main" val="42560237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object 39"/>
          <p:cNvSpPr/>
          <p:nvPr/>
        </p:nvSpPr>
        <p:spPr>
          <a:xfrm>
            <a:off x="316528" y="128590"/>
            <a:ext cx="4790568" cy="7056379"/>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object 40"/>
          <p:cNvSpPr txBox="1"/>
          <p:nvPr/>
        </p:nvSpPr>
        <p:spPr>
          <a:xfrm>
            <a:off x="507246" y="445901"/>
            <a:ext cx="4460875" cy="5592621"/>
          </a:xfrm>
          <a:prstGeom prst="rect">
            <a:avLst/>
          </a:prstGeom>
        </p:spPr>
        <p:txBody>
          <a:bodyPr vert="horz" wrap="square" lIns="0" tIns="0" rIns="0" bIns="0" rtlCol="0">
            <a:spAutoFit/>
          </a:bodyPr>
          <a:lstStyle/>
          <a:p>
            <a:pPr marL="1270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2C: </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個別学習者のチェックリスト（グループ学習</a:t>
            </a:r>
            <a:r>
              <a:rPr kumimoji="0" lang="en-US" altLang="ja-JP"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12700" marR="5080" lvl="0" indent="0" algn="just" defTabSz="914400" rtl="0" eaLnBrk="1" fontAlgn="auto" latinLnBrk="0" hangingPunct="1">
              <a:lnSpc>
                <a:spcPct val="120800"/>
              </a:lnSpc>
              <a:spcBef>
                <a:spcPts val="66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このチェックシートは、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つの使い方ができます。</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まず、</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2B</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のまとめとして利用できます。複数のグループの学習者の結果をこのチェックリストに記録し、全体的な参加度の評価を加えることができます。 </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つめは、タイムサンプリングができない場合、対話を観察し、気になる項目（この例では、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B</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と</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CH</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）があったらチェックを入れるという方法です。この場合も、個別の学習者に総合評価を与えることができます。</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このタイプのチェックリストは、すべてを把握することはできませんが、そもそもそのように設計されたものではありません。学習者の対話に細心の注意を払い、時系列で傾向を把握するための扱いやすい方法です。</a:t>
            </a:r>
            <a:endPar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53975" marR="116205" lvl="0" algn="l" defTabSz="914400" rtl="0" eaLnBrk="1" fontAlgn="auto" latinLnBrk="0" hangingPunct="1">
              <a:lnSpc>
                <a:spcPct val="120800"/>
              </a:lnSpc>
              <a:spcBef>
                <a:spcPts val="585"/>
              </a:spcBef>
              <a:spcAft>
                <a:spcPts val="0"/>
              </a:spcAft>
              <a:buClr>
                <a:srgbClr val="000000"/>
              </a:buClr>
              <a:buSzPct val="83333"/>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使いかた：</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興味のあるカテゴリーを</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つまたは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つ選択することができます。</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ディスカッションに参加した学習者の対話の中で、その対話コードが聞こえたら、対話コードボックスにチェックを入れます。</a:t>
            </a:r>
          </a:p>
          <a:p>
            <a:pPr marL="190500" marR="116205" lvl="0" indent="-136525" algn="l" defTabSz="914400" rtl="0" eaLnBrk="1" fontAlgn="auto" latinLnBrk="0" hangingPunct="1">
              <a:lnSpc>
                <a:spcPct val="120800"/>
              </a:lnSpc>
              <a:spcBef>
                <a:spcPts val="585"/>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学習者が議論に多く参加した場合、総合評価は（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3</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）、中程度の参加は（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）、低い参加は（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）になります。</a:t>
            </a:r>
          </a:p>
          <a:p>
            <a:pPr marL="53975" marR="116205" lvl="0" indent="0" algn="l" defTabSz="914400" rtl="0" eaLnBrk="1" fontAlgn="auto" latinLnBrk="0" hangingPunct="1">
              <a:lnSpc>
                <a:spcPct val="120800"/>
              </a:lnSpc>
              <a:spcBef>
                <a:spcPts val="585"/>
              </a:spcBef>
              <a:spcAft>
                <a:spcPts val="0"/>
              </a:spcAft>
              <a:buClr>
                <a:srgbClr val="000000"/>
              </a:buClr>
              <a:buSzPct val="83333"/>
              <a:buFont typeface="Arial"/>
              <a:buNone/>
              <a:tabLst>
                <a:tab pos="100013" algn="l"/>
              </a:tabLst>
              <a:defRPr/>
            </a:pPr>
            <a:endParaRPr kumimoji="0" sz="1200" b="0" i="0" u="none" strike="noStrike" kern="0" cap="none" spc="0" normalizeH="0" baseline="0" noProof="0" dirty="0">
              <a:ln>
                <a:noFill/>
              </a:ln>
              <a:solidFill>
                <a:srgbClr val="000000"/>
              </a:solidFill>
              <a:effectLst/>
              <a:uLnTx/>
              <a:uFillTx/>
              <a:latin typeface="Arial Unicode MS"/>
              <a:cs typeface="Arial Unicode MS"/>
              <a:sym typeface="Arial"/>
            </a:endParaRPr>
          </a:p>
        </p:txBody>
      </p:sp>
      <p:sp>
        <p:nvSpPr>
          <p:cNvPr id="42" name="object 42"/>
          <p:cNvSpPr/>
          <p:nvPr/>
        </p:nvSpPr>
        <p:spPr>
          <a:xfrm>
            <a:off x="5482470" y="2106956"/>
            <a:ext cx="2115185" cy="532130"/>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object 43"/>
          <p:cNvSpPr txBox="1"/>
          <p:nvPr/>
        </p:nvSpPr>
        <p:spPr>
          <a:xfrm>
            <a:off x="5686425" y="2181225"/>
            <a:ext cx="1793875" cy="360035"/>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生徒の名前を記入する。人数に合わせて行を追加する。</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44" name="object 44"/>
          <p:cNvSpPr/>
          <p:nvPr/>
        </p:nvSpPr>
        <p:spPr>
          <a:xfrm>
            <a:off x="8244085" y="2030120"/>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object 45"/>
          <p:cNvSpPr txBox="1"/>
          <p:nvPr/>
        </p:nvSpPr>
        <p:spPr>
          <a:xfrm>
            <a:off x="8244085" y="2097187"/>
            <a:ext cx="2055615" cy="548933"/>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1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個々の生徒について、対話への参加度合いの総合点を</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1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低</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3 (</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高</a:t>
            </a:r>
            <a:r>
              <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　で記入。</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
        <p:nvSpPr>
          <p:cNvPr id="46" name="object 46"/>
          <p:cNvSpPr/>
          <p:nvPr/>
        </p:nvSpPr>
        <p:spPr>
          <a:xfrm>
            <a:off x="6474976" y="5528969"/>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object 47"/>
          <p:cNvSpPr txBox="1"/>
          <p:nvPr/>
        </p:nvSpPr>
        <p:spPr>
          <a:xfrm>
            <a:off x="932087" y="6007512"/>
            <a:ext cx="3616101" cy="709425"/>
          </a:xfrm>
          <a:prstGeom prst="rect">
            <a:avLst/>
          </a:prstGeom>
        </p:spPr>
        <p:txBody>
          <a:bodyPr vert="horz" wrap="square" lIns="0" tIns="0" rIns="0" bIns="0" rtlCol="0">
            <a:spAutoFit/>
          </a:bodyPr>
          <a:lstStyle/>
          <a:p>
            <a:pPr marL="5649595" marR="5080" lvl="0" indent="0" algn="l" defTabSz="914400" rtl="0" eaLnBrk="1" fontAlgn="auto" latinLnBrk="0" hangingPunct="1">
              <a:lnSpc>
                <a:spcPct val="121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Arial"/>
                <a:cs typeface="Arial"/>
                <a:sym typeface="Arial"/>
              </a:rPr>
              <a:t>　　　　</a:t>
            </a: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12700" marR="0" lvl="0" indent="0" algn="l" defTabSz="914400" rtl="0" eaLnBrk="1" fontAlgn="auto" latinLnBrk="0" hangingPunct="1">
              <a:lnSpc>
                <a:spcPct val="100000"/>
              </a:lnSpc>
              <a:spcBef>
                <a:spcPts val="640"/>
              </a:spcBef>
              <a:spcAft>
                <a:spcPts val="0"/>
              </a:spcAft>
              <a:buClr>
                <a:srgbClr val="000000"/>
              </a:buClr>
              <a:buSzTx/>
              <a:buFont typeface="Arial"/>
              <a:buNone/>
              <a:tabLst/>
              <a:defRPr/>
            </a:pP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12700" marR="0" lvl="0" indent="0" algn="l" defTabSz="914400" rtl="0" eaLnBrk="1" fontAlgn="auto" latinLnBrk="0" hangingPunct="1">
              <a:lnSpc>
                <a:spcPct val="100000"/>
              </a:lnSpc>
              <a:spcBef>
                <a:spcPts val="64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hlinkClick r:id="rId2"/>
              </a:rPr>
              <a:t>ウェブサイ</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トから</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テンプレート</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をダウンロードできます。</a:t>
            </a:r>
            <a:endParaRPr kumimoji="0"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50" name="object 50"/>
          <p:cNvSpPr/>
          <p:nvPr/>
        </p:nvSpPr>
        <p:spPr>
          <a:xfrm>
            <a:off x="5915598" y="2313567"/>
            <a:ext cx="981697" cy="984037"/>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object 55"/>
          <p:cNvSpPr/>
          <p:nvPr/>
        </p:nvSpPr>
        <p:spPr>
          <a:xfrm>
            <a:off x="9631527" y="2336155"/>
            <a:ext cx="981697" cy="984031"/>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object 60"/>
          <p:cNvSpPr/>
          <p:nvPr/>
        </p:nvSpPr>
        <p:spPr>
          <a:xfrm>
            <a:off x="7654856" y="4756399"/>
            <a:ext cx="808288" cy="973353"/>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 name="object 63"/>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46</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48" name="object 45">
            <a:extLst>
              <a:ext uri="{FF2B5EF4-FFF2-40B4-BE49-F238E27FC236}">
                <a16:creationId xmlns:a16="http://schemas.microsoft.com/office/drawing/2014/main" id="{01F30DEA-BC93-17B8-FB40-775D210F39A9}"/>
              </a:ext>
            </a:extLst>
          </p:cNvPr>
          <p:cNvSpPr txBox="1"/>
          <p:nvPr/>
        </p:nvSpPr>
        <p:spPr>
          <a:xfrm>
            <a:off x="6670249" y="5606330"/>
            <a:ext cx="1906270" cy="548933"/>
          </a:xfrm>
          <a:prstGeom prst="rect">
            <a:avLst/>
          </a:prstGeom>
        </p:spPr>
        <p:txBody>
          <a:bodyPr vert="horz" wrap="square" lIns="0" tIns="0" rIns="0" bIns="0" rtlCol="0">
            <a:spAutoFit/>
          </a:bodyPr>
          <a:lstStyle/>
          <a:p>
            <a:pPr marL="12700" marR="5080" lvl="0" indent="0" algn="l" defTabSz="914400" rtl="0" eaLnBrk="1" fontAlgn="auto" latinLnBrk="0" hangingPunct="1">
              <a:lnSpc>
                <a:spcPct val="121000"/>
              </a:lnSpc>
              <a:spcBef>
                <a:spcPts val="0"/>
              </a:spcBef>
              <a:spcAft>
                <a:spcPts val="0"/>
              </a:spcAft>
              <a:buClr>
                <a:srgbClr val="000000"/>
              </a:buClr>
              <a:buSzTx/>
              <a:buFont typeface="Arial"/>
              <a:buNone/>
              <a:tabLst/>
              <a:defRPr/>
            </a:pP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対話のカテゴリーを個々に追加　　　　　　　　　　　　　し、発言</a:t>
            </a:r>
            <a:r>
              <a:rPr lang="ja-JP" altLang="en-US" sz="1000" kern="0" dirty="0">
                <a:solidFill>
                  <a:srgbClr val="000000"/>
                </a:solidFill>
                <a:latin typeface="UD デジタル 教科書体 NP-B" panose="02020700000000000000" pitchFamily="18" charset="-128"/>
                <a:ea typeface="UD デジタル 教科書体 NP-B" panose="02020700000000000000" pitchFamily="18" charset="-128"/>
                <a:cs typeface="Arial"/>
                <a:sym typeface="Arial"/>
              </a:rPr>
              <a:t>し</a:t>
            </a:r>
            <a:r>
              <a:rPr kumimoji="0" lang="ja-JP" altLang="en-US"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たらチェックマークをつける。</a:t>
            </a:r>
            <a:endParaRPr kumimoji="0" sz="1000" b="0"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graphicFrame>
        <p:nvGraphicFramePr>
          <p:cNvPr id="49" name="object 5">
            <a:extLst>
              <a:ext uri="{FF2B5EF4-FFF2-40B4-BE49-F238E27FC236}">
                <a16:creationId xmlns:a16="http://schemas.microsoft.com/office/drawing/2014/main" id="{265E8025-3A17-027F-3730-B5EEAE50A2A7}"/>
              </a:ext>
            </a:extLst>
          </p:cNvPr>
          <p:cNvGraphicFramePr>
            <a:graphicFrameLocks noGrp="1"/>
          </p:cNvGraphicFramePr>
          <p:nvPr>
            <p:extLst>
              <p:ext uri="{D42A27DB-BD31-4B8C-83A1-F6EECF244321}">
                <p14:modId xmlns:p14="http://schemas.microsoft.com/office/powerpoint/2010/main" val="2310007833"/>
              </p:ext>
            </p:extLst>
          </p:nvPr>
        </p:nvGraphicFramePr>
        <p:xfrm>
          <a:off x="5195213" y="2951313"/>
          <a:ext cx="5315411" cy="2121692"/>
        </p:xfrm>
        <a:graphic>
          <a:graphicData uri="http://schemas.openxmlformats.org/drawingml/2006/table">
            <a:tbl>
              <a:tblPr firstRow="1" bandRow="1">
                <a:tableStyleId>{2D5ABB26-0587-4C30-8999-92F81FD0307C}</a:tableStyleId>
              </a:tblPr>
              <a:tblGrid>
                <a:gridCol w="1630192">
                  <a:extLst>
                    <a:ext uri="{9D8B030D-6E8A-4147-A177-3AD203B41FA5}">
                      <a16:colId xmlns:a16="http://schemas.microsoft.com/office/drawing/2014/main" val="20000"/>
                    </a:ext>
                  </a:extLst>
                </a:gridCol>
                <a:gridCol w="1098650">
                  <a:extLst>
                    <a:ext uri="{9D8B030D-6E8A-4147-A177-3AD203B41FA5}">
                      <a16:colId xmlns:a16="http://schemas.microsoft.com/office/drawing/2014/main" val="20001"/>
                    </a:ext>
                  </a:extLst>
                </a:gridCol>
                <a:gridCol w="1027514">
                  <a:extLst>
                    <a:ext uri="{9D8B030D-6E8A-4147-A177-3AD203B41FA5}">
                      <a16:colId xmlns:a16="http://schemas.microsoft.com/office/drawing/2014/main" val="20002"/>
                    </a:ext>
                  </a:extLst>
                </a:gridCol>
                <a:gridCol w="1559055">
                  <a:extLst>
                    <a:ext uri="{9D8B030D-6E8A-4147-A177-3AD203B41FA5}">
                      <a16:colId xmlns:a16="http://schemas.microsoft.com/office/drawing/2014/main" val="20003"/>
                    </a:ext>
                  </a:extLst>
                </a:gridCol>
              </a:tblGrid>
              <a:tr h="427079">
                <a:tc>
                  <a:txBody>
                    <a:bodyPr/>
                    <a:lstStyle/>
                    <a:p>
                      <a:pPr marL="249554" algn="ctr">
                        <a:lnSpc>
                          <a:spcPct val="100000"/>
                        </a:lnSpc>
                        <a:spcBef>
                          <a:spcPts val="800"/>
                        </a:spcBef>
                      </a:pPr>
                      <a:r>
                        <a:rPr lang="ja-JP" altLang="en-US" sz="1300" b="1" dirty="0">
                          <a:latin typeface="UD デジタル 教科書体 NK-B" panose="02020700000000000000" pitchFamily="18" charset="-128"/>
                          <a:ea typeface="UD デジタル 教科書体 NK-B" panose="02020700000000000000" pitchFamily="18" charset="-128"/>
                          <a:cs typeface="Calibri"/>
                        </a:rPr>
                        <a:t>学習者の名前</a:t>
                      </a:r>
                      <a:endParaRPr sz="1300" dirty="0">
                        <a:latin typeface="UD デジタル 教科書体 NK-B" panose="02020700000000000000" pitchFamily="18" charset="-128"/>
                        <a:ea typeface="UD デジタル 教科書体 NK-B" panose="02020700000000000000" pitchFamily="18" charset="-128"/>
                        <a:cs typeface="Calibri"/>
                      </a:endParaRPr>
                    </a:p>
                  </a:txBody>
                  <a:tcPr marL="0" marR="0" marT="7118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00"/>
                        </a:spcBef>
                      </a:pPr>
                      <a:r>
                        <a:rPr sz="1300" b="1" spc="-25" dirty="0">
                          <a:latin typeface="UD デジタル 教科書体 NK-B" panose="02020700000000000000" pitchFamily="18" charset="-128"/>
                          <a:ea typeface="UD デジタル 教科書体 NK-B" panose="02020700000000000000" pitchFamily="18" charset="-128"/>
                          <a:cs typeface="Calibri"/>
                        </a:rPr>
                        <a:t>CH</a:t>
                      </a:r>
                      <a:endParaRPr sz="1300" dirty="0">
                        <a:latin typeface="UD デジタル 教科書体 NK-B" panose="02020700000000000000" pitchFamily="18" charset="-128"/>
                        <a:ea typeface="UD デジタル 教科書体 NK-B" panose="02020700000000000000" pitchFamily="18" charset="-128"/>
                        <a:cs typeface="Calibri"/>
                      </a:endParaRPr>
                    </a:p>
                  </a:txBody>
                  <a:tcPr marL="0" marR="0" marT="7118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00"/>
                        </a:spcBef>
                      </a:pPr>
                      <a:r>
                        <a:rPr sz="1300" b="1" dirty="0">
                          <a:latin typeface="UD デジタル 教科書体 NK-B" panose="02020700000000000000" pitchFamily="18" charset="-128"/>
                          <a:ea typeface="UD デジタル 教科書体 NK-B" panose="02020700000000000000" pitchFamily="18" charset="-128"/>
                          <a:cs typeface="Calibri"/>
                        </a:rPr>
                        <a:t>B</a:t>
                      </a:r>
                      <a:endParaRPr sz="1300" dirty="0">
                        <a:latin typeface="UD デジタル 教科書体 NK-B" panose="02020700000000000000" pitchFamily="18" charset="-128"/>
                        <a:ea typeface="UD デジタル 教科書体 NK-B" panose="02020700000000000000" pitchFamily="18" charset="-128"/>
                        <a:cs typeface="Calibri"/>
                      </a:endParaRPr>
                    </a:p>
                  </a:txBody>
                  <a:tcPr marL="0" marR="0" marT="7118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405"/>
                        </a:lnSpc>
                      </a:pPr>
                      <a:r>
                        <a:rPr lang="ja-JP" altLang="en-US" sz="1300" b="1" dirty="0">
                          <a:latin typeface="UD デジタル 教科書体 NK-B" panose="02020700000000000000" pitchFamily="18" charset="-128"/>
                          <a:ea typeface="UD デジタル 教科書体 NK-B" panose="02020700000000000000" pitchFamily="18" charset="-128"/>
                          <a:cs typeface="Calibri"/>
                        </a:rPr>
                        <a:t>参加度の評価</a:t>
                      </a:r>
                      <a:endParaRPr sz="1300" dirty="0">
                        <a:latin typeface="UD デジタル 教科書体 NK-B" panose="02020700000000000000" pitchFamily="18" charset="-128"/>
                        <a:ea typeface="UD デジタル 教科書体 NK-B" panose="020207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241589">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242984">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242288">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240892">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242984">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240892">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242984">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bl>
          </a:graphicData>
        </a:graphic>
      </p:graphicFrame>
      <p:sp>
        <p:nvSpPr>
          <p:cNvPr id="21" name="object 4">
            <a:hlinkClick r:id="rId2"/>
            <a:extLst>
              <a:ext uri="{FF2B5EF4-FFF2-40B4-BE49-F238E27FC236}">
                <a16:creationId xmlns:a16="http://schemas.microsoft.com/office/drawing/2014/main" id="{AE9D5DFB-E612-4E3B-BA7C-E1E5F73C3ECA}"/>
              </a:ext>
            </a:extLst>
          </p:cNvPr>
          <p:cNvSpPr/>
          <p:nvPr/>
        </p:nvSpPr>
        <p:spPr>
          <a:xfrm>
            <a:off x="525201" y="6462485"/>
            <a:ext cx="232403" cy="232403"/>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01608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284236978"/>
              </p:ext>
            </p:extLst>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nSpc>
                          <a:spcPct val="100000"/>
                        </a:lnSpc>
                        <a:spcBef>
                          <a:spcPts val="35"/>
                        </a:spcBef>
                      </a:pPr>
                      <a:endParaRPr sz="1450" spc="0" baseline="0" dirty="0">
                        <a:latin typeface="UD デジタル 教科書体 NK-B" panose="02020700000000000000" pitchFamily="18" charset="-128"/>
                        <a:ea typeface="UD デジタル 教科書体 NK-B" panose="02020700000000000000" pitchFamily="18" charset="-128"/>
                        <a:cs typeface="Times New Roman"/>
                      </a:endParaRPr>
                    </a:p>
                    <a:p>
                      <a:pPr algn="ctr">
                        <a:lnSpc>
                          <a:spcPct val="100000"/>
                        </a:lnSpc>
                      </a:pPr>
                      <a:r>
                        <a:rPr lang="ja-JP" altLang="en-US" sz="1200" b="1" spc="0" baseline="0" dirty="0">
                          <a:latin typeface="UD デジタル 教科書体 NK-B" panose="02020700000000000000" pitchFamily="18" charset="-128"/>
                          <a:ea typeface="UD デジタル 教科書体 NK-B" panose="02020700000000000000" pitchFamily="18" charset="-128"/>
                          <a:cs typeface="Arial"/>
                        </a:rPr>
                        <a:t>対話コード</a:t>
                      </a:r>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a:latin typeface="UD デジタル 教科書体 NK-B" panose="02020700000000000000" pitchFamily="18" charset="-128"/>
                        <a:ea typeface="UD デジタル 教科書体 NK-B" panose="02020700000000000000" pitchFamily="18" charset="-128"/>
                        <a:cs typeface="Times New Roman"/>
                      </a:endParaRPr>
                    </a:p>
                    <a:p>
                      <a:pPr marL="243840">
                        <a:lnSpc>
                          <a:spcPct val="100000"/>
                        </a:lnSpc>
                      </a:pPr>
                      <a:r>
                        <a:rPr lang="ja-JP" altLang="en-US" sz="1200" b="1" spc="0" baseline="0">
                          <a:latin typeface="UD デジタル 教科書体 NK-B" panose="02020700000000000000" pitchFamily="18" charset="-128"/>
                          <a:ea typeface="UD デジタル 教科書体 NK-B" panose="02020700000000000000" pitchFamily="18" charset="-128"/>
                          <a:cs typeface="Arial"/>
                        </a:rPr>
                        <a:t>評価</a:t>
                      </a:r>
                      <a:r>
                        <a:rPr sz="1200" b="1" spc="0" baseline="0">
                          <a:latin typeface="UD デジタル 教科書体 NK-B" panose="02020700000000000000" pitchFamily="18" charset="-128"/>
                          <a:ea typeface="UD デジタル 教科書体 NK-B" panose="02020700000000000000" pitchFamily="18" charset="-128"/>
                          <a:cs typeface="Arial"/>
                        </a:rPr>
                        <a:t>(1-3)</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a:latin typeface="UD デジタル 教科書体 NK-B" panose="02020700000000000000" pitchFamily="18" charset="-128"/>
                        <a:ea typeface="UD デジタル 教科書体 NK-B" panose="02020700000000000000" pitchFamily="18" charset="-128"/>
                        <a:cs typeface="Times New Roman"/>
                      </a:endParaRPr>
                    </a:p>
                    <a:p>
                      <a:pPr algn="ctr">
                        <a:lnSpc>
                          <a:spcPct val="100000"/>
                        </a:lnSpc>
                      </a:pPr>
                      <a:r>
                        <a:rPr lang="ja-JP" altLang="en-US" sz="1200" b="1" spc="0" baseline="0">
                          <a:latin typeface="UD デジタル 教科書体 NK-B" panose="02020700000000000000" pitchFamily="18" charset="-128"/>
                          <a:ea typeface="UD デジタル 教科書体 NK-B" panose="02020700000000000000" pitchFamily="18" charset="-128"/>
                          <a:cs typeface="Arial"/>
                        </a:rPr>
                        <a:t>コメント</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5"/>
                        </a:spcBef>
                      </a:pPr>
                      <a:endParaRPr sz="1450" spc="0" baseline="0" dirty="0">
                        <a:latin typeface="UD デジタル 教科書体 NK-B" panose="02020700000000000000" pitchFamily="18" charset="-128"/>
                        <a:ea typeface="UD デジタル 教科書体 NK-B" panose="02020700000000000000" pitchFamily="18" charset="-128"/>
                        <a:cs typeface="Times New Roman"/>
                      </a:endParaRPr>
                    </a:p>
                    <a:p>
                      <a:pPr marL="635" algn="ctr">
                        <a:lnSpc>
                          <a:spcPct val="100000"/>
                        </a:lnSpc>
                      </a:pPr>
                      <a:r>
                        <a:rPr sz="1200" b="1" spc="0" baseline="0" dirty="0">
                          <a:latin typeface="UD デジタル 教科書体 NK-B" panose="02020700000000000000" pitchFamily="18" charset="-128"/>
                          <a:ea typeface="UD デジタル 教科書体 NK-B" panose="02020700000000000000" pitchFamily="18" charset="-128"/>
                          <a:cs typeface="Arial"/>
                        </a:rPr>
                        <a:t>CA</a:t>
                      </a:r>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10"/>
                        </a:spcBef>
                      </a:pPr>
                      <a:endParaRPr sz="1450" spc="0" baseline="0">
                        <a:latin typeface="UD デジタル 教科書体 NK-B" panose="02020700000000000000" pitchFamily="18" charset="-128"/>
                        <a:ea typeface="UD デジタル 教科書体 NK-B" panose="02020700000000000000" pitchFamily="18" charset="-128"/>
                        <a:cs typeface="Times New Roman"/>
                      </a:endParaRPr>
                    </a:p>
                    <a:p>
                      <a:pPr marL="635" algn="ctr">
                        <a:lnSpc>
                          <a:spcPct val="100000"/>
                        </a:lnSpc>
                      </a:pPr>
                      <a:r>
                        <a:rPr sz="1200" b="1" spc="0" baseline="0">
                          <a:latin typeface="UD デジタル 教科書体 NK-B" panose="02020700000000000000" pitchFamily="18" charset="-128"/>
                          <a:ea typeface="UD デジタル 教科書体 NK-B" panose="02020700000000000000" pitchFamily="18" charset="-128"/>
                          <a:cs typeface="Arial"/>
                        </a:rPr>
                        <a:t>C</a:t>
                      </a:r>
                      <a:endParaRPr sz="1200" spc="0" baseline="0">
                        <a:latin typeface="UD デジタル 教科書体 NK-B" panose="02020700000000000000" pitchFamily="18" charset="-128"/>
                        <a:ea typeface="UD デジタル 教科書体 NK-B" panose="02020700000000000000" pitchFamily="18" charset="-128"/>
                        <a:cs typeface="Arial"/>
                      </a:endParaRP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UD デジタル 教科書体 NK-B" panose="02020700000000000000" pitchFamily="18" charset="-128"/>
                        <a:ea typeface="UD デジタル 教科書体 NK-B" panose="02020700000000000000" pitchFamily="18" charset="-128"/>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171381"/>
            <a:ext cx="4728402" cy="7236325"/>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object 4"/>
          <p:cNvSpPr txBox="1"/>
          <p:nvPr/>
        </p:nvSpPr>
        <p:spPr>
          <a:xfrm>
            <a:off x="520580" y="311685"/>
            <a:ext cx="4459605" cy="4517455"/>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2D: </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グループ評価</a:t>
            </a:r>
            <a:r>
              <a:rPr kumimoji="0" lang="en-US" altLang="ja-JP"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グループ学習</a:t>
            </a:r>
            <a:r>
              <a:rPr kumimoji="0" lang="en-US" altLang="ja-JP"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a:t>
            </a:r>
            <a:endParaRPr kumimoji="0" lang="en-GB"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a:p>
            <a:pPr marL="82800" marR="0" lvl="0" indent="0" algn="l" defTabSz="914400" rtl="0" eaLnBrk="1" fontAlgn="auto" latinLnBrk="0" hangingPunct="1">
              <a:lnSpc>
                <a:spcPct val="121000"/>
              </a:lnSpc>
              <a:spcBef>
                <a:spcPts val="58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このグループ評価ツールは、個々の学生の貢献度を評価するのではなく、グループ全体を評価するため、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2B</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や</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2C</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とは少し異なります。注目する対話のカテゴリーを選択することができます（ここでは、アイデアの調整や合意をする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(CA)</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と関連づける </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(C)</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です。 ）</a:t>
            </a:r>
          </a:p>
          <a:p>
            <a:pPr marL="95250" marR="120650" lvl="0" indent="0" algn="l" defTabSz="914400" rtl="0" eaLnBrk="1" fontAlgn="auto" latinLnBrk="0" hangingPunct="1">
              <a:lnSpc>
                <a:spcPct val="120000"/>
              </a:lnSpc>
              <a:spcBef>
                <a:spcPts val="620"/>
              </a:spcBef>
              <a:spcAft>
                <a:spcPts val="0"/>
              </a:spcAft>
              <a:buClr>
                <a:srgbClr val="000000"/>
              </a:buClr>
              <a:buSzPct val="83333"/>
              <a:buFont typeface="Arial"/>
              <a:buNone/>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使いかた：</a:t>
            </a:r>
          </a:p>
          <a:p>
            <a:pPr marL="266700" marR="120650" lvl="0" indent="-171450" algn="l" defTabSz="914400" rtl="0" eaLnBrk="1" fontAlgn="auto" latinLnBrk="0" hangingPunct="1">
              <a:lnSpc>
                <a:spcPct val="120000"/>
              </a:lnSpc>
              <a:spcBef>
                <a:spcPts val="620"/>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対話全体における各カテゴリーの頻度を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3</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段階で評価します：</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3= </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高い、</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＝中程度、</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＝低い。こちらの尺度は絶対評価ではなく、あなたの学級環境において、典型的なものをどのように判断するかによります。</a:t>
            </a:r>
          </a:p>
          <a:p>
            <a:pPr marL="266700" marR="120650" lvl="0" indent="-171450" algn="l" defTabSz="914400" rtl="0" eaLnBrk="1" fontAlgn="auto" latinLnBrk="0" hangingPunct="1">
              <a:lnSpc>
                <a:spcPct val="120000"/>
              </a:lnSpc>
              <a:spcBef>
                <a:spcPts val="620"/>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「コメント」欄には、結果が典型的なものかどうか、あるいは進歩を示しているかどうかなど、評価に関連する情報を追加してください。</a:t>
            </a:r>
          </a:p>
          <a:p>
            <a:pPr marL="266700" marR="120650" lvl="0" indent="-171450" algn="l" defTabSz="914400" rtl="0" eaLnBrk="1" fontAlgn="auto" latinLnBrk="0" hangingPunct="1">
              <a:lnSpc>
                <a:spcPct val="120000"/>
              </a:lnSpc>
              <a:spcBef>
                <a:spcPts val="620"/>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これを繰り返して、時間の経過とともにグループの対話の傾向やタイプが変化したかどうかを確認することができます。</a:t>
            </a:r>
          </a:p>
          <a:p>
            <a:pPr marL="266700" marR="120650" lvl="0" indent="-171450" algn="l" defTabSz="914400" rtl="0" eaLnBrk="1" fontAlgn="auto" latinLnBrk="0" hangingPunct="1">
              <a:lnSpc>
                <a:spcPct val="120000"/>
              </a:lnSpc>
              <a:spcBef>
                <a:spcPts val="620"/>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その後、別のツールを使って、より体系的な探究を行うこともできます（例えば２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B</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や２</a:t>
            </a:r>
            <a:r>
              <a:rPr kumimoji="0" lang="en-US"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C</a:t>
            </a:r>
            <a:r>
              <a:rPr kumimoji="0" lang="ja-JP" altLang="en-US" sz="1200" b="0" i="0" u="none" strike="noStrike" kern="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 。</a:t>
            </a:r>
            <a:endPar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endParaRPr>
          </a:p>
          <a:p>
            <a:pPr marL="266700" marR="120650" lvl="0" indent="-171450" algn="l" defTabSz="914400" rtl="0" eaLnBrk="1" fontAlgn="auto" latinLnBrk="0" hangingPunct="1">
              <a:lnSpc>
                <a:spcPct val="120000"/>
              </a:lnSpc>
              <a:spcBef>
                <a:spcPts val="620"/>
              </a:spcBef>
              <a:spcAft>
                <a:spcPts val="0"/>
              </a:spcAft>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hlinkClick r:id="rId2"/>
              </a:rPr>
              <a:t>ウェブサイ</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トから</a:t>
            </a:r>
            <a:r>
              <a:rPr kumimoji="0" lang="ja-JP" altLang="en-US" sz="1200"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テンプレート</a:t>
            </a:r>
            <a:r>
              <a:rPr kumimoji="0" lang="ja-JP" altLang="en-US"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をダウンロードできます</a:t>
            </a:r>
            <a:endParaRPr kumimoji="0" lang="en-GB"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endParaRPr>
          </a:p>
        </p:txBody>
      </p:sp>
      <p:sp>
        <p:nvSpPr>
          <p:cNvPr id="7" name="object 7"/>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47</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8" name="object 4">
            <a:hlinkClick r:id="rId2"/>
            <a:extLst>
              <a:ext uri="{FF2B5EF4-FFF2-40B4-BE49-F238E27FC236}">
                <a16:creationId xmlns:a16="http://schemas.microsoft.com/office/drawing/2014/main" id="{6B30CB82-F646-49CB-AC1B-8683AAE1BB05}"/>
              </a:ext>
            </a:extLst>
          </p:cNvPr>
          <p:cNvSpPr/>
          <p:nvPr/>
        </p:nvSpPr>
        <p:spPr>
          <a:xfrm>
            <a:off x="520580" y="4596737"/>
            <a:ext cx="232403" cy="23240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950646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873580441"/>
              </p:ext>
            </p:extLst>
          </p:nvPr>
        </p:nvGraphicFramePr>
        <p:xfrm>
          <a:off x="423552" y="4835505"/>
          <a:ext cx="9777980" cy="2429254"/>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
                        </a:spcBef>
                      </a:pPr>
                      <a:endParaRPr sz="1600" spc="0" baseline="0" dirty="0">
                        <a:latin typeface="UD デジタル 教科書体 NP-R" panose="02020400000000000000" pitchFamily="18" charset="-128"/>
                        <a:ea typeface="UD デジタル 教科書体 NP-R" panose="02020400000000000000" pitchFamily="18" charset="-128"/>
                        <a:cs typeface="Times New Roman"/>
                      </a:endParaRPr>
                    </a:p>
                    <a:p>
                      <a:pPr marL="640080">
                        <a:lnSpc>
                          <a:spcPct val="100000"/>
                        </a:lnSpc>
                      </a:pPr>
                      <a:r>
                        <a:rPr lang="ja-JP" altLang="en-US" sz="1200" b="1" spc="0" baseline="0" dirty="0">
                          <a:latin typeface="UD デジタル 教科書体 NP-R" panose="02020400000000000000" pitchFamily="18" charset="-128"/>
                          <a:ea typeface="UD デジタル 教科書体 NP-R" panose="02020400000000000000" pitchFamily="18" charset="-128"/>
                          <a:cs typeface="Arial"/>
                        </a:rPr>
                        <a:t>活動の種類</a:t>
                      </a:r>
                      <a:endParaRPr sz="1200" spc="0" baseline="0" dirty="0">
                        <a:latin typeface="UD デジタル 教科書体 NP-R" panose="02020400000000000000" pitchFamily="18" charset="-128"/>
                        <a:ea typeface="UD デジタル 教科書体 NP-R" panose="02020400000000000000" pitchFamily="18" charset="-128"/>
                        <a:cs typeface="Arial"/>
                      </a:endParaRPr>
                    </a:p>
                  </a:txBody>
                  <a:tcPr marL="0" marR="0" marT="63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a:latin typeface="UD デジタル 教科書体 NP-R" panose="02020400000000000000" pitchFamily="18" charset="-128"/>
                        <a:ea typeface="UD デジタル 教科書体 NP-R" panose="02020400000000000000" pitchFamily="18" charset="-128"/>
                        <a:cs typeface="Times New Roman"/>
                      </a:endParaRPr>
                    </a:p>
                    <a:p>
                      <a:pPr algn="ctr">
                        <a:lnSpc>
                          <a:spcPct val="100000"/>
                        </a:lnSpc>
                      </a:pPr>
                      <a:r>
                        <a:rPr lang="ja-JP" altLang="en-US" sz="1200" b="1" spc="0" baseline="0">
                          <a:latin typeface="UD デジタル 教科書体 NP-R" panose="02020400000000000000" pitchFamily="18" charset="-128"/>
                          <a:ea typeface="UD デジタル 教科書体 NP-R" panose="02020400000000000000" pitchFamily="18" charset="-128"/>
                          <a:cs typeface="Arial"/>
                        </a:rPr>
                        <a:t>カテゴリー</a:t>
                      </a:r>
                      <a:endParaRPr sz="1200" spc="0" baseline="0">
                        <a:latin typeface="UD デジタル 教科書体 NP-R" panose="02020400000000000000" pitchFamily="18" charset="-128"/>
                        <a:ea typeface="UD デジタル 教科書体 NP-R" panose="02020400000000000000" pitchFamily="18" charset="-128"/>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388" marR="43815" indent="-128588" algn="ctr">
                        <a:lnSpc>
                          <a:spcPct val="121700"/>
                        </a:lnSpc>
                        <a:spcBef>
                          <a:spcPts val="645"/>
                        </a:spcBef>
                        <a:tabLst/>
                      </a:pPr>
                      <a:r>
                        <a:rPr lang="ja-JP" altLang="en-US" sz="1200" b="1" spc="0" baseline="0">
                          <a:latin typeface="UD デジタル 教科書体 NP-R" panose="02020400000000000000" pitchFamily="18" charset="-128"/>
                          <a:ea typeface="UD デジタル 教科書体 NP-R" panose="02020400000000000000" pitchFamily="18" charset="-128"/>
                          <a:cs typeface="Arial"/>
                        </a:rPr>
                        <a:t>生徒がどの程度の頻度でこの行動をしているか</a:t>
                      </a:r>
                      <a:endParaRPr sz="1200" spc="0" baseline="0">
                        <a:latin typeface="UD デジタル 教科書体 NP-R" panose="02020400000000000000" pitchFamily="18" charset="-128"/>
                        <a:ea typeface="UD デジタル 教科書体 NP-R" panose="02020400000000000000" pitchFamily="18" charset="-128"/>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088" marR="29845" indent="-280988">
                        <a:lnSpc>
                          <a:spcPct val="121700"/>
                        </a:lnSpc>
                        <a:spcBef>
                          <a:spcPts val="645"/>
                        </a:spcBef>
                        <a:tabLst/>
                      </a:pPr>
                      <a:r>
                        <a:rPr lang="ja-JP" altLang="en-US" sz="1200" b="1" spc="0" baseline="0">
                          <a:latin typeface="UD デジタル 教科書体 NP-R" panose="02020400000000000000" pitchFamily="18" charset="-128"/>
                          <a:ea typeface="UD デジタル 教科書体 NP-R" panose="02020400000000000000" pitchFamily="18" charset="-128"/>
                          <a:cs typeface="Arial"/>
                        </a:rPr>
                        <a:t>この対話に何人の生徒が参加したのか</a:t>
                      </a:r>
                      <a:endParaRPr sz="1200" spc="0" baseline="0">
                        <a:latin typeface="UD デジタル 教科書体 NP-R" panose="02020400000000000000" pitchFamily="18" charset="-128"/>
                        <a:ea typeface="UD デジタル 教科書体 NP-R" panose="02020400000000000000" pitchFamily="18" charset="-128"/>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a:latin typeface="UD デジタル 教科書体 NP-R" panose="02020400000000000000" pitchFamily="18" charset="-128"/>
                        <a:ea typeface="UD デジタル 教科書体 NP-R" panose="02020400000000000000" pitchFamily="18" charset="-128"/>
                        <a:cs typeface="Times New Roman"/>
                      </a:endParaRPr>
                    </a:p>
                    <a:p>
                      <a:pPr marL="116205">
                        <a:lnSpc>
                          <a:spcPct val="100000"/>
                        </a:lnSpc>
                      </a:pPr>
                      <a:r>
                        <a:rPr lang="ja-JP" altLang="en-US" sz="1200" b="1" spc="0" baseline="0">
                          <a:latin typeface="UD デジタル 教科書体 NP-R" panose="02020400000000000000" pitchFamily="18" charset="-128"/>
                          <a:ea typeface="UD デジタル 教科書体 NP-R" panose="02020400000000000000" pitchFamily="18" charset="-128"/>
                          <a:cs typeface="Arial"/>
                        </a:rPr>
                        <a:t>良く掘り下げられた発言だったのか、短い発言だったのか</a:t>
                      </a:r>
                      <a:endParaRPr sz="1200" spc="0" baseline="0">
                        <a:latin typeface="UD デジタル 教科書体 NP-R" panose="02020400000000000000" pitchFamily="18" charset="-128"/>
                        <a:ea typeface="UD デジタル 教科書体 NP-R" panose="02020400000000000000" pitchFamily="18" charset="-128"/>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dirty="0">
                          <a:latin typeface="UD デジタル 教科書体 NP-R" panose="02020400000000000000" pitchFamily="18" charset="-128"/>
                          <a:ea typeface="UD デジタル 教科書体 NP-R" panose="02020400000000000000" pitchFamily="18" charset="-128"/>
                          <a:cs typeface="Arial Unicode MS"/>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sz="1200" spc="0" baseline="0" dirty="0">
                          <a:latin typeface="UD デジタル 教科書体 NP-R" panose="02020400000000000000" pitchFamily="18" charset="-128"/>
                          <a:ea typeface="UD デジタル 教科書体 NP-R" panose="02020400000000000000" pitchFamily="18" charset="-128"/>
                          <a:cs typeface="Arial Unicode MS"/>
                        </a:rPr>
                        <a:t>B</a:t>
                      </a: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dirty="0">
                          <a:latin typeface="UD デジタル 教科書体 NP-R" panose="02020400000000000000" pitchFamily="18" charset="-128"/>
                          <a:ea typeface="UD デジタル 教科書体 NP-R" panose="02020400000000000000" pitchFamily="18" charset="-128"/>
                          <a:cs typeface="Arial Unicode MS"/>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59"/>
                        </a:spcBef>
                      </a:pPr>
                      <a:r>
                        <a:rPr sz="1200" spc="0" baseline="0">
                          <a:latin typeface="UD デジタル 教科書体 NP-R" panose="02020400000000000000" pitchFamily="18" charset="-128"/>
                          <a:ea typeface="UD デジタル 教科書体 NP-R" panose="02020400000000000000" pitchFamily="18" charset="-128"/>
                          <a:cs typeface="Arial Unicode MS"/>
                        </a:rPr>
                        <a:t>2)</a:t>
                      </a: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a:latin typeface="UD デジタル 教科書体 NP-R" panose="02020400000000000000" pitchFamily="18" charset="-128"/>
                          <a:ea typeface="UD デジタル 教科書体 NP-R" panose="02020400000000000000" pitchFamily="18" charset="-128"/>
                          <a:cs typeface="Arial Unicode MS"/>
                        </a:rPr>
                        <a:t>B</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200" spc="0" baseline="0" dirty="0">
                          <a:latin typeface="UD デジタル 教科書体 NP-R" panose="02020400000000000000" pitchFamily="18" charset="-128"/>
                          <a:ea typeface="UD デジタル 教科書体 NP-R" panose="02020400000000000000" pitchFamily="18" charset="-128"/>
                          <a:cs typeface="Arial Unicode MS"/>
                        </a:rPr>
                        <a:t>CH</a:t>
                      </a: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UD デジタル 教科書体 NP-R" panose="02020400000000000000" pitchFamily="18" charset="-128"/>
                        <a:ea typeface="UD デジタル 教科書体 NP-R" panose="02020400000000000000" pitchFamily="18" charset="-128"/>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61372" y="653222"/>
            <a:ext cx="4788589" cy="3517566"/>
          </a:xfrm>
          <a:prstGeom prst="rect">
            <a:avLst/>
          </a:prstGeom>
          <a:ln w="31733">
            <a:solidFill>
              <a:srgbClr val="2791A6"/>
            </a:solidFill>
          </a:ln>
        </p:spPr>
        <p:txBody>
          <a:bodyPr vert="horz" wrap="square" lIns="0" tIns="74930" rIns="0" bIns="0" rtlCol="0">
            <a:spAutoFit/>
          </a:bodyPr>
          <a:lstStyle/>
          <a:p>
            <a:pPr marL="83185" marR="0" lvl="0" indent="0" algn="l" defTabSz="914400" rtl="0" eaLnBrk="1" fontAlgn="auto" latinLnBrk="0" hangingPunct="1">
              <a:lnSpc>
                <a:spcPct val="100000"/>
              </a:lnSpc>
              <a:spcBef>
                <a:spcPts val="590"/>
              </a:spcBef>
              <a:spcAft>
                <a:spcPts val="0"/>
              </a:spcAft>
              <a:buClr>
                <a:srgbClr val="000000"/>
              </a:buClr>
              <a:buSzTx/>
              <a:buFont typeface="Arial"/>
              <a:buNone/>
              <a:tabLst/>
              <a:defRPr/>
            </a:pPr>
            <a:r>
              <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2E: </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学級全体の学習参加 </a:t>
            </a:r>
            <a:r>
              <a:rPr kumimoji="0" lang="en-US" altLang="ja-JP"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評価基準</a:t>
            </a:r>
            <a:r>
              <a:rPr kumimoji="0" lang="en-US" altLang="ja-JP"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83185" marR="95250" lvl="0" indent="0" algn="just" defTabSz="914400" rtl="0" eaLnBrk="1" fontAlgn="auto" latinLnBrk="0" hangingPunct="1">
              <a:lnSpc>
                <a:spcPct val="120700"/>
              </a:lnSpc>
              <a:spcBef>
                <a:spcPts val="67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Arial Unicode MS"/>
                <a:cs typeface="Arial Unicode MS"/>
                <a:sym typeface="Arial"/>
              </a:rPr>
              <a:t>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この学級全体の評価基準は、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2D</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を拡張し、学級全体の対話に焦点を当てます。これにより、学習者がどのように対話に参加しているかをより理解することができます。学習者の参加時間の長さや参加頻度など、学習者の参加の様々な側面に注目することができます。学習環境における対話の全体像を把握するために、様々なタイプの学級全体の学習活動でこれを行うことができます。</a:t>
            </a:r>
          </a:p>
          <a:p>
            <a:pPr marL="142875" marR="439420" lvl="0" indent="0" algn="l" defTabSz="914400" rtl="0" eaLnBrk="1" fontAlgn="auto" latinLnBrk="0" hangingPunct="1">
              <a:lnSpc>
                <a:spcPct val="121700"/>
              </a:lnSpc>
              <a:spcBef>
                <a:spcPts val="570"/>
              </a:spcBef>
              <a:spcAft>
                <a:spcPts val="0"/>
              </a:spcAft>
              <a:buClr>
                <a:srgbClr val="000000"/>
              </a:buClr>
              <a:buSzPct val="83333"/>
              <a:buFont typeface="Arial"/>
              <a:buNone/>
              <a:tabLst>
                <a:tab pos="16986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使いかた：</a:t>
            </a:r>
          </a:p>
          <a:p>
            <a:pPr marL="314325" marR="439420" lvl="0" indent="-171450" algn="l" defTabSz="914400" rtl="0" eaLnBrk="1" fontAlgn="auto" latinLnBrk="0" hangingPunct="1">
              <a:lnSpc>
                <a:spcPct val="121700"/>
              </a:lnSpc>
              <a:spcBef>
                <a:spcPts val="570"/>
              </a:spcBef>
              <a:spcAft>
                <a:spcPts val="0"/>
              </a:spcAft>
              <a:buClr>
                <a:srgbClr val="000000"/>
              </a:buClr>
              <a:buSzPct val="83333"/>
              <a:buFont typeface="Arial" panose="020B0604020202020204" pitchFamily="34" charset="0"/>
              <a:buChar char="•"/>
              <a:tabLst>
                <a:tab pos="16986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授業観察の対象となる対話カテゴリーを</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つまたは</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つ選びます。</a:t>
            </a:r>
          </a:p>
          <a:p>
            <a:pPr marL="314325" marR="439420" lvl="0" indent="-171450" algn="l" defTabSz="914400" rtl="0" eaLnBrk="1" fontAlgn="auto" latinLnBrk="0" hangingPunct="1">
              <a:lnSpc>
                <a:spcPct val="121700"/>
              </a:lnSpc>
              <a:spcBef>
                <a:spcPts val="570"/>
              </a:spcBef>
              <a:spcAft>
                <a:spcPts val="0"/>
              </a:spcAft>
              <a:buClr>
                <a:srgbClr val="000000"/>
              </a:buClr>
              <a:buSzPct val="83333"/>
              <a:buFont typeface="Arial" panose="020B0604020202020204" pitchFamily="34" charset="0"/>
              <a:buChar char="•"/>
              <a:tabLst>
                <a:tab pos="16986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授業の導入、学級全体のディスカッション、授業全体のまとめなど、授業のどのような活動やどの段階に焦点を当てるかを決めて、最初の列にリストアップします（必要に応じて行を追加</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削除します）。</a:t>
            </a:r>
          </a:p>
        </p:txBody>
      </p:sp>
      <p:sp>
        <p:nvSpPr>
          <p:cNvPr id="4" name="object 4"/>
          <p:cNvSpPr txBox="1"/>
          <p:nvPr/>
        </p:nvSpPr>
        <p:spPr>
          <a:xfrm>
            <a:off x="5747327" y="653222"/>
            <a:ext cx="4435891" cy="2560060"/>
          </a:xfrm>
          <a:prstGeom prst="rect">
            <a:avLst/>
          </a:prstGeom>
          <a:ln w="31733">
            <a:solidFill>
              <a:srgbClr val="2791A6"/>
            </a:solidFill>
          </a:ln>
        </p:spPr>
        <p:txBody>
          <a:bodyPr vert="horz" wrap="square" lIns="0" tIns="75565" rIns="0" bIns="0" rtlCol="0">
            <a:spAutoFit/>
          </a:bodyPr>
          <a:lstStyle/>
          <a:p>
            <a:pPr marL="88900" marR="0" lvl="0" indent="0" algn="l" defTabSz="914400" rtl="0" eaLnBrk="1" fontAlgn="auto" latinLnBrk="0" hangingPunct="1">
              <a:lnSpc>
                <a:spcPct val="100000"/>
              </a:lnSpc>
              <a:spcBef>
                <a:spcPts val="595"/>
              </a:spcBef>
              <a:spcAft>
                <a:spcPts val="0"/>
              </a:spcAft>
              <a:buClr>
                <a:srgbClr val="000000"/>
              </a:buClr>
              <a:buSzPct val="83333"/>
              <a:buFont typeface="Arial"/>
              <a:buNone/>
              <a:tabLst>
                <a:tab pos="16986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以下の評価基準を使用します。</a:t>
            </a: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endPar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5 =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すべての時間</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できるだけ多くの生徒が参加している </a:t>
            </a: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4 =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ほとんどの時間</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ほとんどの生徒が参加している</a:t>
            </a: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3 =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ある程度の時間</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ある程度の生徒が参加している</a:t>
            </a: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2 =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時々</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数人の生徒が参加している</a:t>
            </a:r>
          </a:p>
          <a:p>
            <a:pPr marL="260350" marR="0" lvl="0" indent="-171450" algn="l" defTabSz="914400" rtl="0" eaLnBrk="1" fontAlgn="auto" latinLnBrk="0" hangingPunct="1">
              <a:lnSpc>
                <a:spcPct val="100000"/>
              </a:lnSpc>
              <a:spcBef>
                <a:spcPts val="595"/>
              </a:spcBef>
              <a:spcAft>
                <a:spcPts val="0"/>
              </a:spcAft>
              <a:buClr>
                <a:srgbClr val="000000"/>
              </a:buClr>
              <a:buSzPct val="83333"/>
              <a:buFont typeface="Arial" panose="020B0604020202020204" pitchFamily="34" charset="0"/>
              <a:buChar char="•"/>
              <a:tabLst>
                <a:tab pos="169863" algn="l"/>
              </a:tabLst>
              <a:defRPr/>
            </a:pP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1 =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一度も</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誰も参加していない</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0" marR="0" lvl="0" indent="0" algn="l" defTabSz="914400" rtl="0" eaLnBrk="1" fontAlgn="auto" latinLnBrk="0" hangingPunct="1">
              <a:lnSpc>
                <a:spcPct val="100000"/>
              </a:lnSpc>
              <a:spcBef>
                <a:spcPts val="25"/>
              </a:spcBef>
              <a:spcAft>
                <a:spcPts val="0"/>
              </a:spcAft>
              <a:buClr>
                <a:srgbClr val="000000"/>
              </a:buClr>
              <a:buSzTx/>
              <a:buFont typeface="Arial"/>
              <a:buNone/>
              <a:tabLst/>
              <a:defRPr/>
            </a:pPr>
            <a:endParaRPr kumimoji="0" sz="16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Times New Roman"/>
              <a:sym typeface="Arial"/>
            </a:endParaRPr>
          </a:p>
          <a:p>
            <a:pPr marL="266700" marR="120650" lvl="0" indent="-171450">
              <a:lnSpc>
                <a:spcPct val="120000"/>
              </a:lnSpc>
              <a:spcBef>
                <a:spcPts val="620"/>
              </a:spcBef>
              <a:buClr>
                <a:srgbClr val="000000"/>
              </a:buClr>
              <a:buSzPct val="83333"/>
              <a:buFont typeface="Arial" panose="020B0604020202020204" pitchFamily="34" charset="0"/>
              <a:buChar char="•"/>
              <a:tabLst>
                <a:tab pos="100013" algn="l"/>
              </a:tabLst>
              <a:defRPr/>
            </a:pP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hlinkClick r:id="rId2"/>
              </a:rPr>
              <a:t>ウェブサイ</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トから</a:t>
            </a:r>
            <a:r>
              <a:rPr lang="ja-JP" altLang="en-US" sz="1200" b="1"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テンプレート</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をダウンロードできます</a:t>
            </a:r>
            <a:endParaRPr kumimoji="0" 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39497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48</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7" name="object 4">
            <a:hlinkClick r:id="rId2"/>
            <a:extLst>
              <a:ext uri="{FF2B5EF4-FFF2-40B4-BE49-F238E27FC236}">
                <a16:creationId xmlns:a16="http://schemas.microsoft.com/office/drawing/2014/main" id="{EF14FF67-9D39-416C-83E1-E1868B57A91D}"/>
              </a:ext>
            </a:extLst>
          </p:cNvPr>
          <p:cNvSpPr/>
          <p:nvPr/>
        </p:nvSpPr>
        <p:spPr>
          <a:xfrm>
            <a:off x="5747327" y="2715788"/>
            <a:ext cx="232403" cy="23240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124811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13F84B71-6666-1049-93B6-9276DA8BF600}"/>
              </a:ext>
            </a:extLst>
          </p:cNvPr>
          <p:cNvSpPr txBox="1"/>
          <p:nvPr/>
        </p:nvSpPr>
        <p:spPr>
          <a:xfrm>
            <a:off x="417533" y="581025"/>
            <a:ext cx="4852967" cy="1636474"/>
          </a:xfrm>
          <a:prstGeom prst="rect">
            <a:avLst/>
          </a:prstGeom>
          <a:ln w="31733">
            <a:solidFill>
              <a:srgbClr val="2791A6"/>
            </a:solidFill>
          </a:ln>
        </p:spPr>
        <p:txBody>
          <a:bodyPr vert="horz" wrap="square" lIns="0" tIns="74295" rIns="0" bIns="0" rtlCol="0">
            <a:spAutoFit/>
          </a:bodyPr>
          <a:lstStyle/>
          <a:p>
            <a:pPr marL="82550" marR="0" lvl="0" indent="0" algn="l" defTabSz="914400" rtl="0" eaLnBrk="1" fontAlgn="auto" latinLnBrk="0" hangingPunct="1">
              <a:lnSpc>
                <a:spcPct val="100000"/>
              </a:lnSpc>
              <a:spcBef>
                <a:spcPts val="585"/>
              </a:spcBef>
              <a:spcAft>
                <a:spcPts val="0"/>
              </a:spcAft>
              <a:buClr>
                <a:srgbClr val="000000"/>
              </a:buClr>
              <a:buSzTx/>
              <a:buFont typeface="Arial"/>
              <a:buNone/>
              <a:tabLst/>
              <a:defRPr/>
            </a:pPr>
            <a:r>
              <a:rPr kumimoji="0"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2F: </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学習者の参加とグランド・ルールの評価基準</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82550" marR="154305" lvl="0" indent="0" algn="l" defTabSz="914400" rtl="0" eaLnBrk="1" fontAlgn="auto" latinLnBrk="0" hangingPunct="1">
              <a:lnSpc>
                <a:spcPct val="120800"/>
              </a:lnSpc>
              <a:spcBef>
                <a:spcPts val="66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これも、学習者の参加度を測ることができるツールです。また、グランド・ルールが使用されているかどうかを評価する方法もあります。</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a:p>
            <a:pPr marL="95250" marR="120650" lvl="0" algn="l" defTabSz="914400" rtl="0" eaLnBrk="1" fontAlgn="auto" latinLnBrk="0" hangingPunct="1">
              <a:lnSpc>
                <a:spcPct val="120000"/>
              </a:lnSpc>
              <a:spcBef>
                <a:spcPts val="620"/>
              </a:spcBef>
              <a:spcAft>
                <a:spcPts val="0"/>
              </a:spcAft>
              <a:buClr>
                <a:srgbClr val="000000"/>
              </a:buClr>
              <a:buSzPct val="83333"/>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　</a:t>
            </a:r>
            <a:endPar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a:p>
            <a:pPr marL="266700" marR="120650" indent="-171450">
              <a:lnSpc>
                <a:spcPct val="120000"/>
              </a:lnSpc>
              <a:spcBef>
                <a:spcPts val="620"/>
              </a:spcBef>
              <a:buClr>
                <a:srgbClr val="000000"/>
              </a:buClr>
              <a:buSzPct val="83333"/>
              <a:buFont typeface="Arial" panose="020B0604020202020204" pitchFamily="34" charset="0"/>
              <a:buChar char="•"/>
              <a:tabLst>
                <a:tab pos="100013"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　</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hlinkClick r:id="rId3"/>
              </a:rPr>
              <a:t>ウェブサイ</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トから</a:t>
            </a:r>
            <a:r>
              <a:rPr lang="ja-JP" altLang="en-US" sz="1200" b="1"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テンプレート</a:t>
            </a:r>
            <a:r>
              <a:rPr lang="ja-JP" altLang="en-US" sz="1200" kern="0" dirty="0">
                <a:solidFill>
                  <a:srgbClr val="000000"/>
                </a:solidFill>
                <a:latin typeface="UD デジタル 教科書体 NK-R" panose="02020400000000000000" pitchFamily="18" charset="-128"/>
                <a:ea typeface="UD デジタル 教科書体 NK-R" panose="02020400000000000000" pitchFamily="18" charset="-128"/>
                <a:cs typeface="Arial" panose="020B0604020202020204" pitchFamily="34" charset="0"/>
                <a:sym typeface="Arial"/>
              </a:rPr>
              <a:t>をダウンロードできます</a:t>
            </a:r>
            <a:endParaRPr lang="en-US" sz="1200" kern="0" dirty="0">
              <a:solidFill>
                <a:srgbClr val="000000"/>
              </a:solidFill>
              <a:latin typeface="UD デジタル 教科書体 NP-R" panose="02020400000000000000" pitchFamily="18" charset="-128"/>
              <a:ea typeface="UD デジタル 教科書体 NP-R" panose="02020400000000000000" pitchFamily="18" charset="-128"/>
              <a:cs typeface="Arial Unicode MS"/>
              <a:sym typeface="Arial"/>
            </a:endParaRPr>
          </a:p>
        </p:txBody>
      </p:sp>
      <p:sp>
        <p:nvSpPr>
          <p:cNvPr id="5" name="object 5"/>
          <p:cNvSpPr txBox="1"/>
          <p:nvPr/>
        </p:nvSpPr>
        <p:spPr>
          <a:xfrm>
            <a:off x="5426596" y="569595"/>
            <a:ext cx="4830445" cy="1844992"/>
          </a:xfrm>
          <a:prstGeom prst="rect">
            <a:avLst/>
          </a:prstGeom>
          <a:ln w="31733">
            <a:solidFill>
              <a:srgbClr val="2791A6"/>
            </a:solidFill>
          </a:ln>
        </p:spPr>
        <p:txBody>
          <a:bodyPr vert="horz" wrap="square" lIns="0" tIns="76835" rIns="0" bIns="0" rtlCol="0">
            <a:spAutoFit/>
          </a:bodyPr>
          <a:lstStyle/>
          <a:p>
            <a:pPr marL="83820" marR="0" lvl="0" indent="0" algn="l" defTabSz="914400" rtl="0" eaLnBrk="1" fontAlgn="auto" latinLnBrk="0" hangingPunct="1">
              <a:lnSpc>
                <a:spcPct val="100000"/>
              </a:lnSpc>
              <a:spcBef>
                <a:spcPts val="605"/>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使いかた：</a:t>
            </a:r>
          </a:p>
          <a:p>
            <a:pPr marL="254000" marR="276860" lvl="0" indent="-158750" algn="l" defTabSz="914400" rtl="0" eaLnBrk="1" fontAlgn="auto" latinLnBrk="0" hangingPunct="1">
              <a:lnSpc>
                <a:spcPct val="121700"/>
              </a:lnSpc>
              <a:spcBef>
                <a:spcPts val="570"/>
              </a:spcBef>
              <a:spcAft>
                <a:spcPts val="0"/>
              </a:spcAft>
              <a:buClr>
                <a:srgbClr val="000000"/>
              </a:buClr>
              <a:buSzPct val="83333"/>
              <a:buFont typeface="Arial" panose="020B0604020202020204" pitchFamily="34" charset="0"/>
              <a:buChar char="•"/>
              <a:tabLst>
                <a:tab pos="171450"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このツールは、授業全体、またはさまざまな活動で使用することができます。</a:t>
            </a:r>
          </a:p>
          <a:p>
            <a:pPr marL="254000" marR="276860" lvl="0" indent="-158750" algn="l" defTabSz="914400" rtl="0" eaLnBrk="1" fontAlgn="auto" latinLnBrk="0" hangingPunct="1">
              <a:lnSpc>
                <a:spcPct val="121700"/>
              </a:lnSpc>
              <a:spcBef>
                <a:spcPts val="570"/>
              </a:spcBef>
              <a:spcAft>
                <a:spcPts val="0"/>
              </a:spcAft>
              <a:buClr>
                <a:srgbClr val="000000"/>
              </a:buClr>
              <a:buSzPct val="83333"/>
              <a:buFont typeface="Arial" panose="020B0604020202020204" pitchFamily="34" charset="0"/>
              <a:buChar char="•"/>
              <a:tabLst>
                <a:tab pos="171450"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あなたの学級で、あるいは同僚の授業を観察する際に使用することができます。</a:t>
            </a:r>
          </a:p>
          <a:p>
            <a:pPr marL="254000" marR="276860" lvl="0" indent="-158750" algn="l" defTabSz="914400" rtl="0" eaLnBrk="1" fontAlgn="auto" latinLnBrk="0" hangingPunct="1">
              <a:lnSpc>
                <a:spcPct val="121700"/>
              </a:lnSpc>
              <a:spcBef>
                <a:spcPts val="570"/>
              </a:spcBef>
              <a:spcAft>
                <a:spcPts val="0"/>
              </a:spcAft>
              <a:buClr>
                <a:srgbClr val="000000"/>
              </a:buClr>
              <a:buSzPct val="83333"/>
              <a:buFont typeface="Arial" panose="020B0604020202020204" pitchFamily="34" charset="0"/>
              <a:buChar char="•"/>
              <a:tabLst>
                <a:tab pos="171450" algn="l"/>
              </a:tabLst>
              <a:defRPr/>
            </a:pP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rPr>
              <a:t>各カテゴリーの記述に目を通し、あなたが今観察した授業に最も当てはまるものを選んでください。</a:t>
            </a:r>
            <a:endParaRPr kumimoji="0"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Unicode MS"/>
              <a:sym typeface="Arial"/>
            </a:endParaRPr>
          </a:p>
        </p:txBody>
      </p:sp>
      <p:sp>
        <p:nvSpPr>
          <p:cNvPr id="6" name="object 6"/>
          <p:cNvSpPr txBox="1">
            <a:spLocks noGrp="1"/>
          </p:cNvSpPr>
          <p:nvPr>
            <p:ph type="sldNum" sz="quarter" idx="7"/>
          </p:nvPr>
        </p:nvSpPr>
        <p:spPr>
          <a:xfrm>
            <a:off x="9921820" y="7100685"/>
            <a:ext cx="192404" cy="154529"/>
          </a:xfrm>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000000"/>
                </a:solidFill>
                <a:effectLst/>
                <a:uLnTx/>
                <a:uFillTx/>
                <a:latin typeface="Arial"/>
                <a:cs typeface="Arial"/>
                <a:sym typeface="Calibri"/>
              </a:rPr>
              <a:t>49</a:t>
            </a:r>
            <a:endParaRPr kumimoji="0" sz="1000" b="0" i="0" u="none" strike="noStrike" kern="0" cap="none" spc="0" normalizeH="0" baseline="0" noProof="0" dirty="0">
              <a:ln>
                <a:noFill/>
              </a:ln>
              <a:solidFill>
                <a:srgbClr val="000000"/>
              </a:solidFill>
              <a:effectLst/>
              <a:uLnTx/>
              <a:uFillTx/>
              <a:latin typeface="Arial"/>
              <a:cs typeface="Arial"/>
              <a:sym typeface="Calibri"/>
            </a:endParaRPr>
          </a:p>
        </p:txBody>
      </p:sp>
      <p:graphicFrame>
        <p:nvGraphicFramePr>
          <p:cNvPr id="7" name="Google Shape;632;p59">
            <a:extLst>
              <a:ext uri="{FF2B5EF4-FFF2-40B4-BE49-F238E27FC236}">
                <a16:creationId xmlns:a16="http://schemas.microsoft.com/office/drawing/2014/main" id="{A900A89B-5CB8-F5BC-98A3-B3B0ABA5D718}"/>
              </a:ext>
            </a:extLst>
          </p:cNvPr>
          <p:cNvGraphicFramePr/>
          <p:nvPr>
            <p:extLst>
              <p:ext uri="{D42A27DB-BD31-4B8C-83A1-F6EECF244321}">
                <p14:modId xmlns:p14="http://schemas.microsoft.com/office/powerpoint/2010/main" val="222716114"/>
              </p:ext>
            </p:extLst>
          </p:nvPr>
        </p:nvGraphicFramePr>
        <p:xfrm>
          <a:off x="560477" y="2495206"/>
          <a:ext cx="9361343" cy="4170806"/>
        </p:xfrm>
        <a:graphic>
          <a:graphicData uri="http://schemas.openxmlformats.org/drawingml/2006/table">
            <a:tbl>
              <a:tblPr firstRow="1" bandRow="1">
                <a:noFill/>
              </a:tblPr>
              <a:tblGrid>
                <a:gridCol w="1290395">
                  <a:extLst>
                    <a:ext uri="{9D8B030D-6E8A-4147-A177-3AD203B41FA5}">
                      <a16:colId xmlns:a16="http://schemas.microsoft.com/office/drawing/2014/main" val="20000"/>
                    </a:ext>
                  </a:extLst>
                </a:gridCol>
                <a:gridCol w="2444398">
                  <a:extLst>
                    <a:ext uri="{9D8B030D-6E8A-4147-A177-3AD203B41FA5}">
                      <a16:colId xmlns:a16="http://schemas.microsoft.com/office/drawing/2014/main" val="20001"/>
                    </a:ext>
                  </a:extLst>
                </a:gridCol>
                <a:gridCol w="2528233">
                  <a:extLst>
                    <a:ext uri="{9D8B030D-6E8A-4147-A177-3AD203B41FA5}">
                      <a16:colId xmlns:a16="http://schemas.microsoft.com/office/drawing/2014/main" val="20002"/>
                    </a:ext>
                  </a:extLst>
                </a:gridCol>
                <a:gridCol w="3098317">
                  <a:extLst>
                    <a:ext uri="{9D8B030D-6E8A-4147-A177-3AD203B41FA5}">
                      <a16:colId xmlns:a16="http://schemas.microsoft.com/office/drawing/2014/main" val="20003"/>
                    </a:ext>
                  </a:extLst>
                </a:gridCol>
              </a:tblGrid>
              <a:tr h="209318">
                <a:tc>
                  <a:txBody>
                    <a:bodyPr/>
                    <a:lstStyle/>
                    <a:p>
                      <a:pPr marL="0" marR="272415" lvl="0" indent="0" algn="ctr" rtl="0">
                        <a:lnSpc>
                          <a:spcPct val="100000"/>
                        </a:lnSpc>
                        <a:spcBef>
                          <a:spcPts val="0"/>
                        </a:spcBef>
                        <a:spcAft>
                          <a:spcPts val="0"/>
                        </a:spcAft>
                        <a:buNone/>
                      </a:pP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区分</a:t>
                      </a:r>
                      <a:endParaRPr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0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50264" marR="0" lvl="0" indent="0" algn="l" rtl="0">
                        <a:lnSpc>
                          <a:spcPct val="100000"/>
                        </a:lnSpc>
                        <a:spcBef>
                          <a:spcPts val="0"/>
                        </a:spcBef>
                        <a:spcAft>
                          <a:spcPts val="0"/>
                        </a:spcAft>
                        <a:buNone/>
                      </a:pP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0: </a:t>
                      </a:r>
                      <a:r>
                        <a:rPr lang="ja-JP" altLang="en-US"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明らかでない</a:t>
                      </a:r>
                      <a:endParaRPr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0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1: 教師主導</a:t>
                      </a:r>
                      <a:endParaRPr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0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85445" marR="0" lvl="0" indent="0" algn="l" rtl="0">
                        <a:lnSpc>
                          <a:spcPct val="100000"/>
                        </a:lnSpc>
                        <a:spcBef>
                          <a:spcPts val="0"/>
                        </a:spcBef>
                        <a:spcAft>
                          <a:spcPts val="0"/>
                        </a:spcAft>
                        <a:buNone/>
                      </a:pP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2: 教師主導で学習者が参加</a:t>
                      </a:r>
                      <a:endParaRPr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50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976133">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208279" lvl="0" indent="0" algn="l" rtl="0">
                        <a:lnSpc>
                          <a:spcPct val="1217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学習者の参加</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6195" marR="480059" lvl="0" indent="0" algn="l" rtl="0">
                        <a:lnSpc>
                          <a:spcPct val="102299"/>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学級全体やグループ活動における開放的なやりとりは、教師の質問と学習者の簡潔な発言で構成されています。または</a:t>
                      </a:r>
                      <a:endParaRPr sz="1800" dirty="0">
                        <a:latin typeface="UD デジタル 教科書体 NK-R" panose="02020400000000000000" pitchFamily="18" charset="-128"/>
                        <a:ea typeface="UD デジタル 教科書体 NK-R" panose="02020400000000000000" pitchFamily="18" charset="-128"/>
                      </a:endParaRPr>
                    </a:p>
                    <a:p>
                      <a:pPr marL="36195" marR="480059" lvl="0" indent="0" algn="l" rtl="0">
                        <a:lnSpc>
                          <a:spcPct val="102299"/>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学習者が自分の考えを公に議論する機会がありません。</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nchor="ctr">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学級全体の状況やグループ活動で、自分の考えを長々と公言していますが、お互いの考えには</a:t>
                      </a: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関与していません</a:t>
                      </a: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800" dirty="0">
                        <a:latin typeface="UD デジタル 教科書体 NK-R" panose="02020400000000000000" pitchFamily="18" charset="-128"/>
                        <a:ea typeface="UD デジタル 教科書体 NK-R" panose="02020400000000000000" pitchFamily="18" charset="-128"/>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25"/>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nchor="ctr">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288925" lvl="0" indent="0" algn="l" rtl="0">
                        <a:lnSpc>
                          <a:spcPct val="103299"/>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複数の学習者が、学級全体の状況やグループ活動において、自分の考えを長々と公に表現しています。</a:t>
                      </a:r>
                      <a:endParaRPr sz="1800" dirty="0">
                        <a:latin typeface="UD デジタル 教科書体 NK-R" panose="02020400000000000000" pitchFamily="18" charset="-128"/>
                        <a:ea typeface="UD デジタル 教科書体 NK-R" panose="02020400000000000000" pitchFamily="18" charset="-128"/>
                      </a:endParaRPr>
                    </a:p>
                    <a:p>
                      <a:pPr marL="38100" marR="288925" lvl="0" indent="0" algn="l" rtl="0">
                        <a:lnSpc>
                          <a:spcPct val="103299"/>
                        </a:lnSpc>
                        <a:spcBef>
                          <a:spcPts val="0"/>
                        </a:spcBef>
                        <a:spcAft>
                          <a:spcPts val="0"/>
                        </a:spcAft>
                        <a:buNone/>
                      </a:pP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そして</a:t>
                      </a:r>
                      <a:endParaRPr sz="1800" dirty="0">
                        <a:latin typeface="UD デジタル 教科書体 NK-R" panose="02020400000000000000" pitchFamily="18" charset="-128"/>
                        <a:ea typeface="UD デジタル 教科書体 NK-R" panose="02020400000000000000" pitchFamily="18" charset="-128"/>
                      </a:endParaRPr>
                    </a:p>
                    <a:p>
                      <a:pPr marL="38100" marR="288925" lvl="0" indent="0" algn="l" rtl="0">
                        <a:lnSpc>
                          <a:spcPct val="103299"/>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例えば、「シュートルが言ったことに少し似ているけれど...」「サムがとてもいいアイデアを出したので見てみて」など、</a:t>
                      </a:r>
                      <a:r>
                        <a:rPr lang="ja-JP" sz="11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お互いのアイデアに言及しています</a:t>
                      </a: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288925" lvl="0" indent="0" algn="l" rtl="0">
                        <a:lnSpc>
                          <a:spcPct val="103299"/>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これには、自発的な参加や教師が促した参加も含まれます。</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1202" marB="0" anchor="ctr">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976133">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0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308610" lvl="0" indent="0" algn="r" rtl="0">
                        <a:lnSpc>
                          <a:spcPct val="100000"/>
                        </a:lnSpc>
                        <a:spcBef>
                          <a:spcPts val="0"/>
                        </a:spcBef>
                        <a:spcAft>
                          <a:spcPts val="0"/>
                        </a:spcAft>
                        <a:buNone/>
                      </a:pPr>
                      <a:r>
                        <a:rPr lang="ja-JP" altLang="en-US"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グランド・ルール</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40"/>
                        </a:spcBef>
                        <a:spcAft>
                          <a:spcPts val="0"/>
                        </a:spcAft>
                        <a:buNone/>
                      </a:pP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6195" marR="301625" lvl="0" indent="0" algn="l" rtl="0">
                        <a:lnSpc>
                          <a:spcPct val="1208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対話の基本ルールや対話の実践に明確な焦点が当てられているようには見えない</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0" marR="0" lvl="0" indent="0" algn="l" rtl="0">
                        <a:lnSpc>
                          <a:spcPct val="100000"/>
                        </a:lnSpc>
                        <a:spcBef>
                          <a:spcPts val="0"/>
                        </a:spcBef>
                        <a:spcAft>
                          <a:spcPts val="0"/>
                        </a:spcAft>
                        <a:buNone/>
                      </a:pP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735" marR="480059" lvl="0" indent="0" algn="l" rtl="0">
                        <a:lnSpc>
                          <a:spcPct val="121100"/>
                        </a:lnSpc>
                        <a:spcBef>
                          <a:spcPts val="1045"/>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教師は、遵守すべき</a:t>
                      </a:r>
                      <a:r>
                        <a:rPr lang="ja-JP" altLang="en-US"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対話の</a:t>
                      </a: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基本ルールや包括的なターンテイクなど、目標とする対話の実践を紹介したり、モデル化したり、生徒に思い出させたりすることができます。</a:t>
                      </a:r>
                      <a:endParaRPr sz="11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5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38100" marR="366395" lvl="0" indent="0" algn="l" rtl="0">
                        <a:lnSpc>
                          <a:spcPct val="1018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教師と学習者、または学習者自身が、目標とする対話の実践方法（例えば、</a:t>
                      </a:r>
                      <a:r>
                        <a:rPr lang="ja-JP" altLang="en-US"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グランド・ルール</a:t>
                      </a: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）を取り決める。</a:t>
                      </a:r>
                      <a:endParaRPr sz="1800" dirty="0">
                        <a:latin typeface="UD デジタル 教科書体 NK-R" panose="02020400000000000000" pitchFamily="18" charset="-128"/>
                        <a:ea typeface="UD デジタル 教科書体 NK-R" panose="02020400000000000000" pitchFamily="18" charset="-128"/>
                      </a:endParaRPr>
                    </a:p>
                    <a:p>
                      <a:pPr marL="38100" marR="366395" lvl="0" indent="0" algn="l" rtl="0">
                        <a:lnSpc>
                          <a:spcPct val="1018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ルールに沿って、おそらくは注意喚起やモデリングを行う。</a:t>
                      </a:r>
                      <a:endParaRPr sz="1800" dirty="0">
                        <a:latin typeface="UD デジタル 教科書体 NK-R" panose="02020400000000000000" pitchFamily="18" charset="-128"/>
                        <a:ea typeface="UD デジタル 教科書体 NK-R" panose="02020400000000000000" pitchFamily="18" charset="-128"/>
                      </a:endParaRPr>
                    </a:p>
                    <a:p>
                      <a:pPr marL="38100" marR="366395" lvl="0" indent="0" algn="l" rtl="0">
                        <a:lnSpc>
                          <a:spcPct val="101800"/>
                        </a:lnSpc>
                        <a:spcBef>
                          <a:spcPts val="0"/>
                        </a:spcBef>
                        <a:spcAft>
                          <a:spcPts val="0"/>
                        </a:spcAft>
                        <a:buNone/>
                      </a:pPr>
                      <a:r>
                        <a:rPr lang="ja-JP" sz="11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また、生徒がダイアログを管理する責任を負うことや、生徒がダイアログの有効性を評価することも含まれる場合があります。</a:t>
                      </a:r>
                      <a:endParaRPr sz="1800" dirty="0">
                        <a:latin typeface="UD デジタル 教科書体 NK-R" panose="02020400000000000000" pitchFamily="18" charset="-128"/>
                        <a:ea typeface="UD デジタル 教科書体 NK-R" panose="02020400000000000000" pitchFamily="18" charset="-128"/>
                      </a:endParaRPr>
                    </a:p>
                  </a:txBody>
                  <a:tcPr marL="0" marR="0" marT="4197" marB="0">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902401974"/>
                  </a:ext>
                </a:extLst>
              </a:tr>
            </a:tbl>
          </a:graphicData>
        </a:graphic>
      </p:graphicFrame>
      <p:sp>
        <p:nvSpPr>
          <p:cNvPr id="9" name="object 4">
            <a:hlinkClick r:id="rId3"/>
            <a:extLst>
              <a:ext uri="{FF2B5EF4-FFF2-40B4-BE49-F238E27FC236}">
                <a16:creationId xmlns:a16="http://schemas.microsoft.com/office/drawing/2014/main" id="{45D369E0-4369-454E-B199-5135BAFAA82C}"/>
              </a:ext>
            </a:extLst>
          </p:cNvPr>
          <p:cNvSpPr/>
          <p:nvPr/>
        </p:nvSpPr>
        <p:spPr>
          <a:xfrm>
            <a:off x="539018" y="1750865"/>
            <a:ext cx="232403" cy="23240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816467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0BA0D018-663C-94E5-B1C4-2FA34460C08A}"/>
              </a:ext>
            </a:extLst>
          </p:cNvPr>
          <p:cNvSpPr txBox="1"/>
          <p:nvPr/>
        </p:nvSpPr>
        <p:spPr>
          <a:xfrm>
            <a:off x="470771" y="270538"/>
            <a:ext cx="4797661" cy="2224590"/>
          </a:xfrm>
          <a:prstGeom prst="rect">
            <a:avLst/>
          </a:prstGeom>
          <a:ln w="28575">
            <a:noFill/>
          </a:ln>
        </p:spPr>
        <p:txBody>
          <a:bodyPr vert="horz" wrap="square" lIns="0" tIns="8897" rIns="0" bIns="0" rtlCol="0">
            <a:spAutoFit/>
          </a:bodyPr>
          <a:lstStyle/>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　</a:t>
            </a:r>
            <a:r>
              <a:rPr kumimoji="0" lang="en-US" altLang="ja-JP"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2G: </a:t>
            </a:r>
            <a:r>
              <a:rPr kumimoji="0" lang="ja-JP" altLang="en-US" sz="1400" b="1" i="0" u="none" strike="noStrike" kern="0" cap="none" spc="0" normalizeH="0" baseline="0" noProof="0" dirty="0">
                <a:ln>
                  <a:noFill/>
                </a:ln>
                <a:solidFill>
                  <a:srgbClr val="000000"/>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グループ学習の自己評価</a:t>
            </a: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このテンプレートは、学習者のグループが自分たちの対話を評価するためのものです。学習者が自分自身の対話への参加について理解を深め、評価を繰り返すことで、時間をかけてグループワークをより効果的にすることができます。この評価を繰り返し行うことで、より効果的なグループ活動にむけて改善し続けることができます。また、学習者が自分たちの対話についてどのように考えているかを理解するのにも役立ちます。自分たちの対話やグループ活動に対して、他のグループの学習者たちは、自分たちとは異なる認識を持っていることが分かるかもしれません。</a:t>
            </a: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400" b="1" i="0" u="none" strike="noStrike" kern="0" cap="none" spc="0" normalizeH="0" baseline="0" noProof="0" dirty="0">
                <a:ln>
                  <a:noFill/>
                </a:ln>
                <a:solidFill>
                  <a:prstClr val="black"/>
                </a:solidFill>
                <a:effectLst/>
                <a:uLnTx/>
                <a:uFillTx/>
                <a:latin typeface="Arial"/>
                <a:cs typeface="Arial"/>
                <a:sym typeface="Arial"/>
              </a:rPr>
              <a:t>　　</a:t>
            </a: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hlinkClick r:id="rId2"/>
              </a:rPr>
              <a:t>ウェブサイ</a:t>
            </a: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トから</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テンプレート</a:t>
            </a: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をダウンロードできます</a:t>
            </a: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endParaRPr>
          </a:p>
        </p:txBody>
      </p:sp>
      <p:sp>
        <p:nvSpPr>
          <p:cNvPr id="7" name="object 4">
            <a:extLst>
              <a:ext uri="{FF2B5EF4-FFF2-40B4-BE49-F238E27FC236}">
                <a16:creationId xmlns:a16="http://schemas.microsoft.com/office/drawing/2014/main" id="{0B1629A2-36DA-5BEA-2301-44EAFC9B1E67}"/>
              </a:ext>
            </a:extLst>
          </p:cNvPr>
          <p:cNvSpPr txBox="1"/>
          <p:nvPr/>
        </p:nvSpPr>
        <p:spPr>
          <a:xfrm>
            <a:off x="5761369" y="89784"/>
            <a:ext cx="4233531" cy="2194582"/>
          </a:xfrm>
          <a:prstGeom prst="rect">
            <a:avLst/>
          </a:prstGeom>
          <a:ln w="28575">
            <a:noFill/>
          </a:ln>
        </p:spPr>
        <p:txBody>
          <a:bodyPr vert="horz" wrap="square" lIns="0" tIns="8897" rIns="0" bIns="0" rtlCol="0">
            <a:spAutoFit/>
          </a:bodyPr>
          <a:lstStyle/>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　</a:t>
            </a: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8898" marR="0" lvl="0" indent="0" algn="just" defTabSz="640629" rtl="0" eaLnBrk="1" fontAlgn="auto" latinLnBrk="0" hangingPunct="1">
              <a:lnSpc>
                <a:spcPct val="100000"/>
              </a:lnSpc>
              <a:spcBef>
                <a:spcPts val="70"/>
              </a:spcBef>
              <a:spcAft>
                <a:spcPts val="0"/>
              </a:spcAft>
              <a:buClrTx/>
              <a:buSzTx/>
              <a:buFont typeface="Arial"/>
              <a:buNone/>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B" panose="02020700000000000000" pitchFamily="18" charset="-128"/>
                <a:ea typeface="UD デジタル 教科書体 NK-B" panose="02020700000000000000" pitchFamily="18" charset="-128"/>
                <a:cs typeface="Calibri"/>
                <a:sym typeface="Arial"/>
              </a:rPr>
              <a:t>使いかた</a:t>
            </a:r>
            <a:endPar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評価基準は、</a:t>
            </a:r>
            <a:r>
              <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1</a:t>
            </a: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＝まったくそう思わない、</a:t>
            </a:r>
            <a:r>
              <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2</a:t>
            </a: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＝どちらでもない、</a:t>
            </a:r>
            <a:r>
              <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3</a:t>
            </a: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＝いつもそう思う</a:t>
            </a: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学習者たちは、グループごとに</a:t>
            </a:r>
            <a:r>
              <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1</a:t>
            </a: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つずつ、または</a:t>
            </a:r>
            <a:r>
              <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1</a:t>
            </a: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人ずつ記入することができます。これは、グループのメンバーによって認識が大きく異なる可能性があるため、興味深い活動となり、良い議論につながる可能性があります。</a:t>
            </a:r>
            <a:endParaRPr kumimoji="0" lang="en-US" altLang="ja-JP"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endParaRPr>
          </a:p>
          <a:p>
            <a:pPr marL="209094" marR="0" lvl="0" indent="-200196" algn="just" defTabSz="640629" rtl="0" eaLnBrk="1" fontAlgn="auto" latinLnBrk="0" hangingPunct="1">
              <a:lnSpc>
                <a:spcPct val="100000"/>
              </a:lnSpc>
              <a:spcBef>
                <a:spcPts val="70"/>
              </a:spcBef>
              <a:spcAft>
                <a:spcPts val="0"/>
              </a:spcAft>
              <a:buClrTx/>
              <a:buSzTx/>
              <a:buFont typeface="Arial" panose="020B0604020202020204" pitchFamily="34" charset="0"/>
              <a:buChar char="•"/>
              <a:tabLst/>
              <a:defRPr/>
            </a:pPr>
            <a:r>
              <a:rPr kumimoji="0" lang="ja-JP" altLang="en-US" sz="1261"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sym typeface="Arial"/>
              </a:rPr>
              <a:t>この評価システムは、どの年齢の学習者にも利用して頂けるものです。ダウンロードできるテンプレートには、観察をする大人用もあります。</a:t>
            </a:r>
          </a:p>
        </p:txBody>
      </p:sp>
      <p:sp>
        <p:nvSpPr>
          <p:cNvPr id="3" name="正方形/長方形 2">
            <a:extLst>
              <a:ext uri="{FF2B5EF4-FFF2-40B4-BE49-F238E27FC236}">
                <a16:creationId xmlns:a16="http://schemas.microsoft.com/office/drawing/2014/main" id="{8088D87D-B9C1-D484-EF20-8C54ADD72654}"/>
              </a:ext>
            </a:extLst>
          </p:cNvPr>
          <p:cNvSpPr/>
          <p:nvPr/>
        </p:nvSpPr>
        <p:spPr>
          <a:xfrm>
            <a:off x="219796" y="89784"/>
            <a:ext cx="5234706" cy="3014923"/>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prstClr val="black"/>
              </a:solidFill>
              <a:effectLst/>
              <a:uLnTx/>
              <a:uFillTx/>
              <a:latin typeface="Calibri"/>
              <a:ea typeface="ＭＳ Ｐゴシック" panose="020B0600070205080204" pitchFamily="50" charset="-128"/>
              <a:cs typeface="+mn-cs"/>
              <a:sym typeface="Arial"/>
            </a:endParaRPr>
          </a:p>
        </p:txBody>
      </p:sp>
      <p:sp>
        <p:nvSpPr>
          <p:cNvPr id="4" name="正方形/長方形 3">
            <a:extLst>
              <a:ext uri="{FF2B5EF4-FFF2-40B4-BE49-F238E27FC236}">
                <a16:creationId xmlns:a16="http://schemas.microsoft.com/office/drawing/2014/main" id="{20C16133-BB24-CB22-68CB-B65519E86C45}"/>
              </a:ext>
            </a:extLst>
          </p:cNvPr>
          <p:cNvSpPr/>
          <p:nvPr/>
        </p:nvSpPr>
        <p:spPr>
          <a:xfrm>
            <a:off x="5587408" y="89785"/>
            <a:ext cx="4793975" cy="2366336"/>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prstClr val="black"/>
              </a:solidFill>
              <a:effectLst/>
              <a:uLnTx/>
              <a:uFillTx/>
              <a:latin typeface="Calibri"/>
              <a:ea typeface="ＭＳ Ｐゴシック" panose="020B0600070205080204" pitchFamily="50" charset="-128"/>
              <a:cs typeface="+mn-cs"/>
              <a:sym typeface="Arial"/>
            </a:endParaRPr>
          </a:p>
        </p:txBody>
      </p:sp>
      <p:sp>
        <p:nvSpPr>
          <p:cNvPr id="8" name="Google Shape;322;p31">
            <a:extLst>
              <a:ext uri="{FF2B5EF4-FFF2-40B4-BE49-F238E27FC236}">
                <a16:creationId xmlns:a16="http://schemas.microsoft.com/office/drawing/2014/main" id="{7121E5DA-BA95-8588-40A4-216496841565}"/>
              </a:ext>
            </a:extLst>
          </p:cNvPr>
          <p:cNvSpPr txBox="1">
            <a:spLocks/>
          </p:cNvSpPr>
          <p:nvPr/>
        </p:nvSpPr>
        <p:spPr>
          <a:xfrm>
            <a:off x="10130028" y="7254037"/>
            <a:ext cx="322072" cy="161583"/>
          </a:xfrm>
          <a:prstGeom prst="rect">
            <a:avLst/>
          </a:prstGeom>
          <a:noFill/>
          <a:ln>
            <a:noFill/>
          </a:ln>
        </p:spPr>
        <p:txBody>
          <a:bodyPr spcFirstLastPara="1" wrap="square" lIns="0" tIns="0" rIns="0" bIns="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5499"/>
              </a:lnSpc>
              <a:buClr>
                <a:srgbClr val="000000"/>
              </a:buClr>
              <a:buSzPts val="1000"/>
              <a:buFont typeface="Calibri"/>
              <a:buNone/>
              <a:defRPr/>
            </a:pPr>
            <a:r>
              <a:rPr lang="en-US" sz="1000" kern="0" dirty="0">
                <a:solidFill>
                  <a:srgbClr val="000000"/>
                </a:solidFill>
                <a:latin typeface="Calibri"/>
                <a:cs typeface="Calibri"/>
                <a:sym typeface="Calibri"/>
              </a:rPr>
              <a:t>50</a:t>
            </a:r>
          </a:p>
        </p:txBody>
      </p:sp>
      <p:graphicFrame>
        <p:nvGraphicFramePr>
          <p:cNvPr id="5" name="Google Shape;641;p60">
            <a:extLst>
              <a:ext uri="{FF2B5EF4-FFF2-40B4-BE49-F238E27FC236}">
                <a16:creationId xmlns:a16="http://schemas.microsoft.com/office/drawing/2014/main" id="{120CB6D5-EC78-A5BC-3355-EB146380F07C}"/>
              </a:ext>
            </a:extLst>
          </p:cNvPr>
          <p:cNvGraphicFramePr/>
          <p:nvPr>
            <p:extLst>
              <p:ext uri="{D42A27DB-BD31-4B8C-83A1-F6EECF244321}">
                <p14:modId xmlns:p14="http://schemas.microsoft.com/office/powerpoint/2010/main" val="2476429821"/>
              </p:ext>
            </p:extLst>
          </p:nvPr>
        </p:nvGraphicFramePr>
        <p:xfrm>
          <a:off x="367110" y="3409443"/>
          <a:ext cx="10014273" cy="3707536"/>
        </p:xfrm>
        <a:graphic>
          <a:graphicData uri="http://schemas.openxmlformats.org/drawingml/2006/table">
            <a:tbl>
              <a:tblPr firstRow="1" bandRow="1">
                <a:noFill/>
              </a:tblPr>
              <a:tblGrid>
                <a:gridCol w="8408590">
                  <a:extLst>
                    <a:ext uri="{9D8B030D-6E8A-4147-A177-3AD203B41FA5}">
                      <a16:colId xmlns:a16="http://schemas.microsoft.com/office/drawing/2014/main" val="20000"/>
                    </a:ext>
                  </a:extLst>
                </a:gridCol>
                <a:gridCol w="1605683">
                  <a:extLst>
                    <a:ext uri="{9D8B030D-6E8A-4147-A177-3AD203B41FA5}">
                      <a16:colId xmlns:a16="http://schemas.microsoft.com/office/drawing/2014/main" val="20001"/>
                    </a:ext>
                  </a:extLst>
                </a:gridCol>
              </a:tblGrid>
              <a:tr h="312975">
                <a:tc>
                  <a:txBody>
                    <a:bodyPr/>
                    <a:lstStyle/>
                    <a:p>
                      <a:pPr marL="35560" marR="0" lvl="0" indent="0" algn="l" rtl="0">
                        <a:lnSpc>
                          <a:spcPct val="100000"/>
                        </a:lnSpc>
                        <a:spcBef>
                          <a:spcPts val="0"/>
                        </a:spcBef>
                        <a:spcAft>
                          <a:spcPts val="0"/>
                        </a:spcAft>
                        <a:buNone/>
                      </a:pPr>
                      <a:r>
                        <a:rPr lang="ja-JP" sz="19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評価基準</a:t>
                      </a:r>
                      <a:endParaRPr sz="19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900" b="1" u="none" strike="noStrike" cap="none">
                          <a:latin typeface="Arial"/>
                          <a:ea typeface="Arial"/>
                          <a:cs typeface="Arial"/>
                          <a:sym typeface="Arial"/>
                        </a:rPr>
                        <a:t>評点</a:t>
                      </a:r>
                      <a:endParaRPr sz="1900" u="none" strike="noStrike" cap="none" dirty="0">
                        <a:latin typeface="Arial"/>
                        <a:ea typeface="Arial"/>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 – 私たちは、グループ全員が参加することができた。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4453"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G2 – 私たちは、一つのグループとして</a:t>
                      </a:r>
                      <a:r>
                        <a:rPr lang="ja-JP" altLang="en-US"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分かれることなく</a:t>
                      </a: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活動し、協力して活動できた。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G3 –私たちは、話すことのほとんど、あるいはすべてが、自分たちのしている学習活動についてであった。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G4 - 私たちは、自分たちのアイデアを共有し、互いに高め合うことができた。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G5 –私たちは、他の人が話しているときに注意深く耳を傾け、その話を受け止めることができた。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G6 – 私たちは、グループでの共同作業が楽しかった。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8727"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G7 –私たちは、提案や賛成・反対をするときは、理由をつけていた。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529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G8 –私たちは、お互いのアイデアを尊重し、建設的な方法でチャレンジしたり、コメントしたりできた。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617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16001">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G9 –私たちは、意見の相違がある場合は、合意または協調（妥協）に達するよう努めた。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011"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09948">
                <a:tc>
                  <a:txBody>
                    <a:bodyPr/>
                    <a:lstStyle/>
                    <a:p>
                      <a:pPr marL="35560" marR="0" lvl="0" indent="0" algn="l" rtl="0">
                        <a:lnSpc>
                          <a:spcPct val="100000"/>
                        </a:lnSpc>
                        <a:spcBef>
                          <a:spcPts val="0"/>
                        </a:spcBef>
                        <a:spcAft>
                          <a:spcPts val="0"/>
                        </a:spcAft>
                        <a:buNone/>
                      </a:pPr>
                      <a:r>
                        <a:rPr lang="ja-JP" sz="1600" b="1" u="none" strike="noStrike" cap="none" dirty="0">
                          <a:latin typeface="UD デジタル 教科書体 NK-B" panose="02020700000000000000" pitchFamily="18" charset="-128"/>
                          <a:ea typeface="UD デジタル 教科書体 NK-B" panose="02020700000000000000" pitchFamily="18" charset="-128"/>
                          <a:cs typeface="Arial"/>
                          <a:sym typeface="Arial"/>
                        </a:rPr>
                        <a:t>G10 –私たちは、議論し、意見をぶつけ合うことで、互いに学び合うことができた。</a:t>
                      </a:r>
                      <a:endParaRPr sz="16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47852"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dirty="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0" name="object 4">
            <a:hlinkClick r:id="rId2"/>
            <a:extLst>
              <a:ext uri="{FF2B5EF4-FFF2-40B4-BE49-F238E27FC236}">
                <a16:creationId xmlns:a16="http://schemas.microsoft.com/office/drawing/2014/main" id="{461E4825-698A-47EE-ADED-EC53DECFF3A3}"/>
              </a:ext>
            </a:extLst>
          </p:cNvPr>
          <p:cNvSpPr/>
          <p:nvPr/>
        </p:nvSpPr>
        <p:spPr>
          <a:xfrm>
            <a:off x="367110" y="2215053"/>
            <a:ext cx="232403" cy="23240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17830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84"/>
        <p:cNvGrpSpPr/>
        <p:nvPr/>
      </p:nvGrpSpPr>
      <p:grpSpPr>
        <a:xfrm>
          <a:off x="0" y="0"/>
          <a:ext cx="0" cy="0"/>
          <a:chOff x="0" y="0"/>
          <a:chExt cx="0" cy="0"/>
        </a:xfrm>
      </p:grpSpPr>
      <p:sp>
        <p:nvSpPr>
          <p:cNvPr id="85" name="Google Shape;85;p10"/>
          <p:cNvSpPr txBox="1"/>
          <p:nvPr/>
        </p:nvSpPr>
        <p:spPr>
          <a:xfrm>
            <a:off x="930638" y="579848"/>
            <a:ext cx="9727565" cy="985393"/>
          </a:xfrm>
          <a:prstGeom prst="rect">
            <a:avLst/>
          </a:prstGeom>
          <a:noFill/>
          <a:ln>
            <a:noFill/>
          </a:ln>
        </p:spPr>
        <p:txBody>
          <a:bodyPr spcFirstLastPara="1" wrap="square" lIns="0" tIns="11425" rIns="0" bIns="0" anchor="t" anchorCtr="0">
            <a:spAutoFit/>
          </a:bodyPr>
          <a:lstStyle/>
          <a:p>
            <a:pPr marL="0" marR="568325"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altLang="ja-JP"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T-SEDA</a:t>
            </a:r>
            <a:r>
              <a:rPr kumimoji="0" lang="ja-JP" altLang="en-US"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教育対話分析ツール　</a:t>
            </a:r>
            <a:r>
              <a:rPr kumimoji="0" lang="ja-JP" altLang="en-US" sz="1400" b="1"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ビデオ集</a:t>
            </a:r>
            <a:endParaRPr kumimoji="0" sz="1400"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2700" marR="5080" lvl="0" indent="0" algn="l" defTabSz="914400" rtl="0" eaLnBrk="1" fontAlgn="auto" latinLnBrk="0" hangingPunct="1">
              <a:lnSpc>
                <a:spcPct val="121700"/>
              </a:lnSpc>
              <a:spcBef>
                <a:spcPts val="1180"/>
              </a:spcBef>
              <a:spcAft>
                <a:spcPts val="0"/>
              </a:spcAft>
              <a:buClr>
                <a:srgbClr val="000000"/>
              </a:buClr>
              <a:buSzPts val="1200"/>
              <a:buFont typeface="Arial"/>
              <a:buNone/>
              <a:tabLst/>
              <a:defRPr/>
            </a:pPr>
            <a:r>
              <a:rPr kumimoji="0" lang="ja-JP" altLang="en-US" sz="1200" b="0" i="0" u="none" strike="noStrike" kern="1200" cap="none" spc="-7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全体を通して、　　　　　　　のシンボルに注目してください。</a:t>
            </a:r>
            <a:endParaRPr kumimoji="0" lang="en-US" altLang="ja-JP" sz="1200" b="0" i="0" u="none" strike="noStrike" kern="1200" cap="none" spc="-7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endParaRPr>
          </a:p>
          <a:p>
            <a:pPr marL="12700" marR="5080" lvl="0">
              <a:lnSpc>
                <a:spcPct val="121700"/>
              </a:lnSpc>
              <a:spcBef>
                <a:spcPts val="1180"/>
              </a:spcBef>
              <a:buClr>
                <a:srgbClr val="000000"/>
              </a:buClr>
              <a:buSzPts val="1200"/>
              <a:defRPr/>
            </a:pPr>
            <a:r>
              <a:rPr kumimoji="0" lang="ja-JP" altLang="en-US" sz="1200" b="0" i="0" u="none" strike="noStrike" kern="1200" cap="none" spc="-7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ビデオはすべてこちらの</a:t>
            </a:r>
            <a:r>
              <a:rPr kumimoji="0" lang="en-US" altLang="ja-JP" sz="1200" b="0" i="0" u="none" strike="noStrike" kern="1200" cap="none" spc="-7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URL</a:t>
            </a:r>
            <a:r>
              <a:rPr kumimoji="0" lang="ja-JP" altLang="en-US" sz="1200" b="0" i="0" u="none" strike="noStrike" kern="1200" cap="none" spc="-70" normalizeH="0" baseline="0" noProof="0" dirty="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で視聴可能です</a:t>
            </a:r>
            <a:r>
              <a:rPr kumimoji="0" lang="ja-JP" altLang="en-US" sz="1200" b="0" i="0" u="none" strike="noStrike" kern="1200" cap="none" spc="-70" normalizeH="0" baseline="0" noProof="0">
                <a:ln>
                  <a:noFill/>
                </a:ln>
                <a:effectLst/>
                <a:uLnTx/>
                <a:uFillTx/>
                <a:latin typeface="UD デジタル 教科書体 NK-B" panose="02020700000000000000" pitchFamily="18" charset="-128"/>
                <a:ea typeface="UD デジタル 教科書体 NK-B" panose="02020700000000000000" pitchFamily="18" charset="-128"/>
                <a:cs typeface="Arial Unicode MS"/>
                <a:sym typeface="Arial"/>
              </a:rPr>
              <a:t>。</a:t>
            </a:r>
            <a:r>
              <a:rPr kumimoji="0" lang="ja-JP" altLang="en-US" sz="1200" b="0" i="0" u="none" strike="noStrike" kern="1200" cap="none" spc="-70" normalizeH="0" baseline="0" noProof="0">
                <a:ln>
                  <a:noFill/>
                </a:ln>
                <a:solidFill>
                  <a:srgbClr val="FF0000"/>
                </a:solidFill>
                <a:effectLst/>
                <a:uLnTx/>
                <a:uFillTx/>
                <a:latin typeface="UD Digi Kyokasho NK-R" panose="02020400000000000000" pitchFamily="18" charset="-128"/>
                <a:ea typeface="UD Digi Kyokasho NK-R" panose="02020400000000000000" pitchFamily="18" charset="-128"/>
                <a:cs typeface="Arial Unicode MS"/>
                <a:sym typeface="Arial"/>
              </a:rPr>
              <a:t>　</a:t>
            </a:r>
            <a:r>
              <a:rPr lang="en-GB" sz="1200" spc="-15" dirty="0">
                <a:latin typeface="UD Digi Kyokasho NK-R" panose="02020400000000000000" pitchFamily="18" charset="-128"/>
                <a:ea typeface="UD Digi Kyokasho NK-R" panose="02020400000000000000" pitchFamily="18" charset="-128"/>
                <a:cs typeface="Arial Unicode MS"/>
                <a:hlinkClick r:id="rId3"/>
              </a:rPr>
              <a:t>https://vimeo.com/showcase/12093372</a:t>
            </a:r>
            <a:r>
              <a:rPr lang="en-GB" sz="1200" spc="-15" dirty="0">
                <a:latin typeface="UD Digi Kyokasho NK-R" panose="02020400000000000000" pitchFamily="18" charset="-128"/>
                <a:ea typeface="UD Digi Kyokasho NK-R" panose="02020400000000000000" pitchFamily="18" charset="-128"/>
                <a:cs typeface="Arial Unicode MS"/>
              </a:rPr>
              <a:t> </a:t>
            </a:r>
            <a:endParaRPr kumimoji="0" lang="ja-JP" altLang="en-US" sz="1200" b="0" i="0" u="none" strike="noStrike" kern="1200" cap="none" spc="-70" normalizeH="0" baseline="0" noProof="0" dirty="0">
              <a:ln>
                <a:noFill/>
              </a:ln>
              <a:solidFill>
                <a:srgbClr val="000000"/>
              </a:solidFill>
              <a:effectLst/>
              <a:uLnTx/>
              <a:uFillTx/>
              <a:latin typeface="UD Digi Kyokasho NK-R" panose="02020400000000000000" pitchFamily="18" charset="-128"/>
              <a:ea typeface="UD Digi Kyokasho NK-R" panose="02020400000000000000" pitchFamily="18" charset="-128"/>
              <a:cs typeface="Arial Unicode MS"/>
              <a:sym typeface="Arial"/>
            </a:endParaRPr>
          </a:p>
        </p:txBody>
      </p:sp>
      <p:graphicFrame>
        <p:nvGraphicFramePr>
          <p:cNvPr id="86" name="Google Shape;86;p10"/>
          <p:cNvGraphicFramePr/>
          <p:nvPr>
            <p:extLst>
              <p:ext uri="{D42A27DB-BD31-4B8C-83A1-F6EECF244321}">
                <p14:modId xmlns:p14="http://schemas.microsoft.com/office/powerpoint/2010/main" val="1884356688"/>
              </p:ext>
            </p:extLst>
          </p:nvPr>
        </p:nvGraphicFramePr>
        <p:xfrm>
          <a:off x="2603500" y="1952625"/>
          <a:ext cx="4669150" cy="4537680"/>
        </p:xfrm>
        <a:graphic>
          <a:graphicData uri="http://schemas.openxmlformats.org/drawingml/2006/table">
            <a:tbl>
              <a:tblPr firstRow="1" bandRow="1">
                <a:noFill/>
              </a:tblPr>
              <a:tblGrid>
                <a:gridCol w="4669150">
                  <a:extLst>
                    <a:ext uri="{9D8B030D-6E8A-4147-A177-3AD203B41FA5}">
                      <a16:colId xmlns:a16="http://schemas.microsoft.com/office/drawing/2014/main" val="20000"/>
                    </a:ext>
                  </a:extLst>
                </a:gridCol>
              </a:tblGrid>
              <a:tr h="374650">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Video 1:教育対話とは何ですか</a:t>
                      </a:r>
                      <a:endParaRPr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8762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0"/>
                  </a:ext>
                </a:extLst>
              </a:tr>
              <a:tr h="374650">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Video 2:</a:t>
                      </a:r>
                      <a:r>
                        <a:rPr lang="ja-JP" altLang="en-US"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教師と学習者の</a:t>
                      </a: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対話は学習をどのようにサポートしますか</a:t>
                      </a:r>
                      <a:endParaRPr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9017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1"/>
                  </a:ext>
                </a:extLst>
              </a:tr>
              <a:tr h="546100">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Video 3:教育対話をサポートするための実践的なヒント：</a:t>
                      </a:r>
                      <a:r>
                        <a:rPr lang="ja-JP" altLang="en-US"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グランド・ルール</a:t>
                      </a:r>
                      <a:endParaRPr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90800"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2"/>
                  </a:ext>
                </a:extLst>
              </a:tr>
              <a:tr h="606405">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Video 4:教育対話をサポートするための実践的なヒント：話し</a:t>
                      </a:r>
                      <a:r>
                        <a:rPr lang="ja-JP" altLang="en-US"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合い</a:t>
                      </a: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のポイント</a:t>
                      </a:r>
                      <a:endParaRPr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9017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3"/>
                  </a:ext>
                </a:extLst>
              </a:tr>
              <a:tr h="612795">
                <a:tc>
                  <a:txBody>
                    <a:bodyPr/>
                    <a:lstStyle/>
                    <a:p>
                      <a:pPr marL="9080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spc="-65" dirty="0">
                          <a:solidFill>
                            <a:schemeClr val="tx1"/>
                          </a:solidFill>
                          <a:latin typeface="UD Digi Kyokasho NK-B" panose="02020700000000000000" pitchFamily="18" charset="-128"/>
                          <a:ea typeface="UD Digi Kyokasho NK-B" panose="02020700000000000000" pitchFamily="18" charset="-128"/>
                          <a:cs typeface="Arial Unicode MS"/>
                        </a:rPr>
                        <a:t>Video  is now replaced by our </a:t>
                      </a:r>
                      <a:r>
                        <a:rPr lang="en-GB" sz="1200" spc="-65" dirty="0">
                          <a:solidFill>
                            <a:schemeClr val="tx1"/>
                          </a:solidFill>
                          <a:latin typeface="UD Digi Kyokasho NK-B" panose="02020700000000000000" pitchFamily="18" charset="-128"/>
                          <a:ea typeface="UD Digi Kyokasho NK-B" panose="02020700000000000000" pitchFamily="18" charset="-128"/>
                          <a:cs typeface="Arial Unicode MS"/>
                          <a:hlinkClick r:id="rId4"/>
                        </a:rPr>
                        <a:t>free short course D101</a:t>
                      </a: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 T-SEDA</a:t>
                      </a:r>
                      <a:r>
                        <a:rPr kumimoji="0" lang="ja-JP" altLang="en-US" sz="1200" b="0" i="0" u="none" strike="noStrike" kern="0" cap="none" spc="0" normalizeH="0" baseline="0" noProof="0" dirty="0">
                          <a:ln>
                            <a:noFill/>
                          </a:ln>
                          <a:solidFill>
                            <a:schemeClr val="tx1"/>
                          </a:solidFill>
                          <a:effectLst/>
                          <a:uLnTx/>
                          <a:uFillTx/>
                          <a:latin typeface="UD Digi Kyokasho NK-B" panose="02020700000000000000" pitchFamily="18" charset="-128"/>
                          <a:ea typeface="UD Digi Kyokasho NK-B" panose="02020700000000000000" pitchFamily="18" charset="-128"/>
                          <a:cs typeface="Arial"/>
                          <a:sym typeface="Arial"/>
                        </a:rPr>
                        <a:t>教育対話分析ツール　</a:t>
                      </a: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入門ガイド</a:t>
                      </a:r>
                      <a:endParaRPr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txBody>
                  <a:tcPr marL="0" marR="0" marT="8952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4"/>
                  </a:ext>
                </a:extLst>
              </a:tr>
              <a:tr h="374650">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Video 6:自己診断</a:t>
                      </a:r>
                      <a:endParaRPr lang="en-GB" alt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p>
                      <a:pPr marL="9080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spc="-65" dirty="0">
                          <a:solidFill>
                            <a:schemeClr val="tx1"/>
                          </a:solidFill>
                          <a:latin typeface="UD Digi Kyokasho NK-B" panose="02020700000000000000" pitchFamily="18" charset="-128"/>
                          <a:ea typeface="UD Digi Kyokasho NK-B" panose="02020700000000000000" pitchFamily="18" charset="-128"/>
                          <a:cs typeface="Arial Unicode MS"/>
                        </a:rPr>
                        <a:t>See  also our </a:t>
                      </a:r>
                      <a:r>
                        <a:rPr lang="en-GB" sz="1200" spc="-65" dirty="0">
                          <a:solidFill>
                            <a:schemeClr val="tx1"/>
                          </a:solidFill>
                          <a:latin typeface="UD Digi Kyokasho NK-B" panose="02020700000000000000" pitchFamily="18" charset="-128"/>
                          <a:ea typeface="UD Digi Kyokasho NK-B" panose="02020700000000000000" pitchFamily="18" charset="-128"/>
                          <a:cs typeface="Arial Unicode MS"/>
                          <a:hlinkClick r:id="rId5"/>
                        </a:rPr>
                        <a:t>free short course D102</a:t>
                      </a:r>
                      <a:endParaRPr lang="en-GB" sz="1200" dirty="0">
                        <a:solidFill>
                          <a:schemeClr val="tx1"/>
                        </a:solidFill>
                        <a:latin typeface="UD Digi Kyokasho NK-B" panose="02020700000000000000" pitchFamily="18" charset="-128"/>
                        <a:ea typeface="UD Digi Kyokasho NK-B" panose="02020700000000000000" pitchFamily="18" charset="-128"/>
                        <a:cs typeface="Arial Unicode MS"/>
                      </a:endParaRPr>
                    </a:p>
                    <a:p>
                      <a:pPr marL="90805" marR="0" lvl="0" indent="0" algn="l" rtl="0">
                        <a:lnSpc>
                          <a:spcPct val="100000"/>
                        </a:lnSpc>
                        <a:spcBef>
                          <a:spcPts val="0"/>
                        </a:spcBef>
                        <a:spcAft>
                          <a:spcPts val="0"/>
                        </a:spcAft>
                        <a:buNone/>
                      </a:pPr>
                      <a:endParaRPr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txBody>
                  <a:tcPr marL="0" marR="0" marT="8952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5"/>
                  </a:ext>
                </a:extLst>
              </a:tr>
              <a:tr h="378503">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Video 7:</a:t>
                      </a:r>
                      <a:r>
                        <a:rPr lang="ja-JP" altLang="en-US"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あなたの省察的対話の</a:t>
                      </a: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探究サイクル</a:t>
                      </a:r>
                      <a:r>
                        <a:rPr lang="ja-JP" altLang="en-US"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の完成</a:t>
                      </a:r>
                      <a:endParaRPr lang="en-GB" alt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p>
                      <a:pPr marL="9080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i="0" u="none" strike="noStrike" cap="none" spc="-65" dirty="0">
                          <a:solidFill>
                            <a:schemeClr val="tx1"/>
                          </a:solidFill>
                          <a:latin typeface="UD Digi Kyokasho NK-B" panose="02020700000000000000" pitchFamily="18" charset="-128"/>
                          <a:ea typeface="UD Digi Kyokasho NK-B" panose="02020700000000000000" pitchFamily="18" charset="-128"/>
                          <a:cs typeface="Arial Unicode MS"/>
                          <a:sym typeface="Arial"/>
                        </a:rPr>
                        <a:t>See also our </a:t>
                      </a:r>
                      <a:r>
                        <a:rPr lang="en-GB" sz="1200" b="0" i="0" u="none" strike="noStrike" cap="none" spc="-65" dirty="0">
                          <a:solidFill>
                            <a:schemeClr val="tx1"/>
                          </a:solidFill>
                          <a:latin typeface="UD Digi Kyokasho NK-B" panose="02020700000000000000" pitchFamily="18" charset="-128"/>
                          <a:ea typeface="UD Digi Kyokasho NK-B" panose="02020700000000000000" pitchFamily="18" charset="-128"/>
                          <a:cs typeface="Arial Unicode MS"/>
                          <a:sym typeface="Arial"/>
                          <a:hlinkClick r:id="rId6"/>
                        </a:rPr>
                        <a:t>free short course D103 </a:t>
                      </a:r>
                      <a:endParaRPr lang="en-GB" sz="1200" b="0" i="0" u="none" strike="noStrike" cap="none" dirty="0">
                        <a:solidFill>
                          <a:schemeClr val="tx1"/>
                        </a:solidFill>
                        <a:latin typeface="UD Digi Kyokasho NK-B" panose="02020700000000000000" pitchFamily="18" charset="-128"/>
                        <a:ea typeface="UD Digi Kyokasho NK-B" panose="02020700000000000000" pitchFamily="18" charset="-128"/>
                        <a:cs typeface="Arial Unicode MS"/>
                        <a:sym typeface="Arial"/>
                      </a:endParaRPr>
                    </a:p>
                    <a:p>
                      <a:pPr marL="90805" marR="0" lvl="0" indent="0" algn="l" rtl="0">
                        <a:lnSpc>
                          <a:spcPct val="100000"/>
                        </a:lnSpc>
                        <a:spcBef>
                          <a:spcPts val="0"/>
                        </a:spcBef>
                        <a:spcAft>
                          <a:spcPts val="0"/>
                        </a:spcAft>
                        <a:buNone/>
                      </a:pPr>
                      <a:endParaRPr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txBody>
                  <a:tcPr marL="0" marR="0" marT="89525"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6"/>
                  </a:ext>
                </a:extLst>
              </a:tr>
              <a:tr h="374650">
                <a:tc>
                  <a:txBody>
                    <a:bodyPr/>
                    <a:lstStyle/>
                    <a:p>
                      <a:pPr marL="9080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dirty="0">
                          <a:latin typeface="UD Digi Kyokasho NK-B" panose="02020700000000000000" pitchFamily="18" charset="-128"/>
                          <a:ea typeface="UD Digi Kyokasho NK-B" panose="02020700000000000000" pitchFamily="18" charset="-128"/>
                          <a:cs typeface="Arial Unicode MS"/>
                        </a:rPr>
                        <a:t>See our </a:t>
                      </a:r>
                      <a:r>
                        <a:rPr lang="en-GB" sz="1200" dirty="0">
                          <a:latin typeface="UD Digi Kyokasho NK-B" panose="02020700000000000000" pitchFamily="18" charset="-128"/>
                          <a:ea typeface="UD Digi Kyokasho NK-B" panose="02020700000000000000" pitchFamily="18" charset="-128"/>
                          <a:cs typeface="Arial Unicode MS"/>
                          <a:hlinkClick r:id="rId7"/>
                        </a:rPr>
                        <a:t>free short course</a:t>
                      </a:r>
                      <a:r>
                        <a:rPr lang="en-GB" sz="1200" dirty="0">
                          <a:latin typeface="UD Digi Kyokasho NK-B" panose="02020700000000000000" pitchFamily="18" charset="-128"/>
                          <a:ea typeface="UD Digi Kyokasho NK-B" panose="02020700000000000000" pitchFamily="18" charset="-128"/>
                          <a:cs typeface="Arial Unicode MS"/>
                        </a:rPr>
                        <a:t> </a:t>
                      </a:r>
                      <a:r>
                        <a:rPr lang="en-GB" sz="1200" dirty="0">
                          <a:latin typeface="UD Digi Kyokasho NK-B" panose="02020700000000000000" pitchFamily="18" charset="-128"/>
                          <a:ea typeface="UD Digi Kyokasho NK-B" panose="02020700000000000000" pitchFamily="18" charset="-128"/>
                          <a:cs typeface="Arial Unicode MS"/>
                          <a:hlinkClick r:id="rId7"/>
                        </a:rPr>
                        <a:t>E100</a:t>
                      </a: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a:t>
                      </a:r>
                      <a:r>
                        <a:rPr lang="ja-JP" altLang="en-US"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教育</a:t>
                      </a:r>
                      <a:r>
                        <a:rPr lang="ja-JP"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rPr>
                        <a:t>研究倫理</a:t>
                      </a:r>
                      <a:endParaRPr sz="1200" u="none" strike="noStrike" cap="none" dirty="0">
                        <a:solidFill>
                          <a:schemeClr val="tx1"/>
                        </a:solidFill>
                        <a:latin typeface="UD Digi Kyokasho NK-B" panose="02020700000000000000" pitchFamily="18" charset="-128"/>
                        <a:ea typeface="UD Digi Kyokasho NK-B" panose="02020700000000000000" pitchFamily="18" charset="-128"/>
                        <a:cs typeface="Arial"/>
                        <a:sym typeface="Arial"/>
                      </a:endParaRPr>
                    </a:p>
                  </a:txBody>
                  <a:tcPr marL="0" marR="0" marT="88900"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7"/>
                  </a:ext>
                </a:extLst>
              </a:tr>
              <a:tr h="372100">
                <a:tc>
                  <a:txBody>
                    <a:bodyPr/>
                    <a:lstStyle/>
                    <a:p>
                      <a:pPr marL="90805" marR="0" lvl="0" indent="0" algn="l" rtl="0">
                        <a:lnSpc>
                          <a:spcPct val="100000"/>
                        </a:lnSpc>
                        <a:spcBef>
                          <a:spcPts val="0"/>
                        </a:spcBef>
                        <a:spcAft>
                          <a:spcPts val="0"/>
                        </a:spcAft>
                        <a:buNone/>
                      </a:pP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Video 9: T-SEDAによる</a:t>
                      </a:r>
                      <a:r>
                        <a:rPr lang="ja-JP" altLang="en-US"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探究</a:t>
                      </a:r>
                      <a:r>
                        <a:rPr lang="ja-JP"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の</a:t>
                      </a:r>
                      <a:r>
                        <a:rPr lang="ja-JP" altLang="en-US"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rPr>
                        <a:t>効果</a:t>
                      </a:r>
                      <a:endParaRPr sz="1200" u="none" strike="noStrike" cap="none" dirty="0">
                        <a:solidFill>
                          <a:schemeClr val="tx1"/>
                        </a:solidFill>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88900" marB="0">
                    <a:lnL w="9525" cap="flat" cmpd="sng">
                      <a:solidFill>
                        <a:srgbClr val="1F487C"/>
                      </a:solidFill>
                      <a:prstDash val="solid"/>
                      <a:round/>
                      <a:headEnd type="none" w="sm" len="sm"/>
                      <a:tailEnd type="none" w="sm" len="sm"/>
                    </a:lnL>
                    <a:lnR w="9525" cap="flat" cmpd="sng">
                      <a:solidFill>
                        <a:srgbClr val="1F487C"/>
                      </a:solidFill>
                      <a:prstDash val="solid"/>
                      <a:round/>
                      <a:headEnd type="none" w="sm" len="sm"/>
                      <a:tailEnd type="none" w="sm" len="sm"/>
                    </a:lnR>
                    <a:lnT w="9525" cap="flat" cmpd="sng">
                      <a:solidFill>
                        <a:srgbClr val="1F487C"/>
                      </a:solidFill>
                      <a:prstDash val="solid"/>
                      <a:round/>
                      <a:headEnd type="none" w="sm" len="sm"/>
                      <a:tailEnd type="none" w="sm" len="sm"/>
                    </a:lnT>
                    <a:lnB w="9525" cap="flat" cmpd="sng">
                      <a:solidFill>
                        <a:srgbClr val="1F487C"/>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pic>
        <p:nvPicPr>
          <p:cNvPr id="87" name="Google Shape;87;p10"/>
          <p:cNvPicPr preferRelativeResize="0"/>
          <p:nvPr/>
        </p:nvPicPr>
        <p:blipFill rotWithShape="1">
          <a:blip r:embed="rId8">
            <a:alphaModFix/>
          </a:blip>
          <a:srcRect/>
          <a:stretch/>
        </p:blipFill>
        <p:spPr>
          <a:xfrm>
            <a:off x="1460500" y="1003945"/>
            <a:ext cx="291439" cy="226674"/>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Shape 649"/>
        <p:cNvGrpSpPr/>
        <p:nvPr/>
      </p:nvGrpSpPr>
      <p:grpSpPr>
        <a:xfrm>
          <a:off x="0" y="0"/>
          <a:ext cx="0" cy="0"/>
          <a:chOff x="0" y="0"/>
          <a:chExt cx="0" cy="0"/>
        </a:xfrm>
      </p:grpSpPr>
      <p:sp>
        <p:nvSpPr>
          <p:cNvPr id="650" name="Google Shape;650;p61"/>
          <p:cNvSpPr txBox="1"/>
          <p:nvPr/>
        </p:nvSpPr>
        <p:spPr>
          <a:xfrm>
            <a:off x="617367" y="342031"/>
            <a:ext cx="4622443" cy="1418198"/>
          </a:xfrm>
          <a:prstGeom prst="rect">
            <a:avLst/>
          </a:prstGeom>
          <a:noFill/>
          <a:ln w="63500" cap="flat" cmpd="sng">
            <a:solidFill>
              <a:srgbClr val="2791A6"/>
            </a:solidFill>
            <a:prstDash val="solid"/>
            <a:round/>
            <a:headEnd type="none" w="sm" len="sm"/>
            <a:tailEnd type="none" w="sm" len="sm"/>
          </a:ln>
        </p:spPr>
        <p:txBody>
          <a:bodyPr spcFirstLastPara="1" wrap="square" lIns="0" tIns="68251" rIns="0" bIns="0" anchor="t" anchorCtr="0">
            <a:spAutoFit/>
          </a:bodyPr>
          <a:lstStyle/>
          <a:p>
            <a:pPr marL="114980" marR="768330" lvl="0" indent="0" algn="just" defTabSz="862350" rtl="0" eaLnBrk="1" fontAlgn="auto" latinLnBrk="0" hangingPunct="1">
              <a:lnSpc>
                <a:spcPct val="121400"/>
              </a:lnSpc>
              <a:spcBef>
                <a:spcPts val="0"/>
              </a:spcBef>
              <a:spcAft>
                <a:spcPts val="0"/>
              </a:spcAft>
              <a:buClr>
                <a:srgbClr val="000000"/>
              </a:buClr>
              <a:buSzPts val="1400"/>
              <a:buFont typeface="Arial"/>
              <a:buNone/>
              <a:tabLst/>
              <a:defRPr/>
            </a:pPr>
            <a:r>
              <a:rPr kumimoji="0" lang="en-US" altLang="ja-JP" sz="132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2H: </a:t>
            </a:r>
            <a:r>
              <a:rPr kumimoji="0" lang="ja-JP" altLang="en-US" sz="132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対話教授法の質問紙</a:t>
            </a:r>
            <a:r>
              <a:rPr kumimoji="0" lang="en-US" altLang="ja-JP" sz="132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 </a:t>
            </a:r>
            <a:r>
              <a:rPr kumimoji="0" lang="ja-JP" altLang="en-US" sz="132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授業実践の自己診断</a:t>
            </a:r>
            <a:endParaRPr kumimoji="0" sz="132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114980" marR="118572" lvl="0" indent="0" algn="just" defTabSz="862350" rtl="0" eaLnBrk="1" fontAlgn="auto" latinLnBrk="0" hangingPunct="1">
              <a:lnSpc>
                <a:spcPct val="121700"/>
              </a:lnSpc>
              <a:spcBef>
                <a:spcPts val="594"/>
              </a:spcBef>
              <a:spcAft>
                <a:spcPts val="0"/>
              </a:spcAft>
              <a:buClr>
                <a:srgbClr val="000000"/>
              </a:buClr>
              <a:buSzPts val="1200"/>
              <a:buFont typeface="Arial"/>
              <a:buNone/>
              <a:tabLst/>
              <a:defRPr/>
            </a:pPr>
            <a:r>
              <a:rPr kumimoji="0" lang="ja-JP" altLang="en-US" sz="113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このテンプレートは、あなた自身の実践を評価するためのものです。あなたの実践がどのように変化したかを確認するために、調査の異なる時点でこれを行うことができます。</a:t>
            </a:r>
            <a:endParaRPr kumimoji="0" sz="1368"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468303" marR="0" lvl="0" indent="0" algn="l" defTabSz="862350" rtl="0" eaLnBrk="1" fontAlgn="auto" latinLnBrk="0" hangingPunct="1">
              <a:lnSpc>
                <a:spcPct val="100000"/>
              </a:lnSpc>
              <a:spcBef>
                <a:spcPts val="0"/>
              </a:spcBef>
              <a:spcAft>
                <a:spcPts val="0"/>
              </a:spcAft>
              <a:buClr>
                <a:srgbClr val="000000"/>
              </a:buClr>
              <a:buSzPts val="1200"/>
              <a:buFont typeface="Arial"/>
              <a:buNone/>
              <a:tabLst/>
              <a:defRPr/>
            </a:pPr>
            <a:endParaRPr kumimoji="0"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468303" lvl="0" defTabSz="862350">
              <a:buClr>
                <a:srgbClr val="000000"/>
              </a:buClr>
              <a:buSzPts val="1200"/>
              <a:defRPr/>
            </a:pPr>
            <a:r>
              <a:rPr lang="ja-JP" altLang="en-US" sz="12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hlinkClick r:id="rId3"/>
              </a:rPr>
              <a:t>ウェブサイ</a:t>
            </a:r>
            <a:r>
              <a:rPr lang="ja-JP" altLang="en-US" sz="12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トから</a:t>
            </a:r>
            <a:r>
              <a:rPr lang="ja-JP" altLang="en-US" sz="1200" b="1"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テンプレート</a:t>
            </a:r>
            <a:r>
              <a:rPr lang="ja-JP" altLang="en-US" sz="12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をダウンロードできます</a:t>
            </a:r>
            <a:endParaRPr kumimoji="0" sz="113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652" name="Google Shape;652;p61"/>
          <p:cNvSpPr txBox="1"/>
          <p:nvPr/>
        </p:nvSpPr>
        <p:spPr>
          <a:xfrm>
            <a:off x="5435695" y="342031"/>
            <a:ext cx="4383381" cy="1935220"/>
          </a:xfrm>
          <a:prstGeom prst="rect">
            <a:avLst/>
          </a:prstGeom>
          <a:noFill/>
          <a:ln w="63500" cap="flat" cmpd="sng">
            <a:solidFill>
              <a:srgbClr val="2791A6"/>
            </a:solidFill>
            <a:prstDash val="solid"/>
            <a:round/>
            <a:headEnd type="none" w="sm" len="sm"/>
            <a:tailEnd type="none" w="sm" len="sm"/>
          </a:ln>
        </p:spPr>
        <p:txBody>
          <a:bodyPr spcFirstLastPara="1" wrap="square" lIns="0" tIns="111961" rIns="0" bIns="0" anchor="t" anchorCtr="0">
            <a:spAutoFit/>
          </a:bodyPr>
          <a:lstStyle/>
          <a:p>
            <a:pPr marL="116177" marR="0" lvl="0" indent="0" algn="l" defTabSz="86235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使いかた</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3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85654" marR="214389" lvl="0" indent="-170075" algn="l" defTabSz="862350" rtl="0" eaLnBrk="1" fontAlgn="auto" latinLnBrk="0" hangingPunct="1">
              <a:lnSpc>
                <a:spcPct val="120800"/>
              </a:lnSpc>
              <a:spcBef>
                <a:spcPts val="580"/>
              </a:spcBef>
              <a:spcAft>
                <a:spcPts val="0"/>
              </a:spcAft>
              <a:buClr>
                <a:srgbClr val="000000"/>
              </a:buClr>
              <a:buSzPts val="1000"/>
              <a:buFont typeface="Noto Sans Symbols"/>
              <a:buChar char="∙"/>
              <a:tabLst/>
              <a:defRPr/>
            </a:pP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3</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つのセクション</a:t>
            </a:r>
            <a:r>
              <a:rPr kumimoji="0" lang="ja-JP" altLang="en-US" sz="113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があります： </a:t>
            </a:r>
            <a:endParaRPr kumimoji="0" sz="132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85654" marR="214389" lvl="0" indent="-170075" algn="l" defTabSz="862350" rtl="0" eaLnBrk="1" fontAlgn="auto" latinLnBrk="0" hangingPunct="1">
              <a:lnSpc>
                <a:spcPct val="120800"/>
              </a:lnSpc>
              <a:spcBef>
                <a:spcPts val="580"/>
              </a:spcBef>
              <a:spcAft>
                <a:spcPts val="0"/>
              </a:spcAft>
              <a:buClr>
                <a:srgbClr val="000000"/>
              </a:buClr>
              <a:buSzPts val="1000"/>
              <a:buFont typeface="Noto Sans Symbols"/>
              <a:buChar char="∙"/>
              <a:tabLst/>
              <a:defRPr/>
            </a:pP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対話のための開放性を作る（</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項目</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1-5</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85654" marR="214389" lvl="0" indent="-170075" algn="l" defTabSz="862350" rtl="0" eaLnBrk="1" fontAlgn="auto" latinLnBrk="0" hangingPunct="1">
              <a:lnSpc>
                <a:spcPct val="120800"/>
              </a:lnSpc>
              <a:spcBef>
                <a:spcPts val="580"/>
              </a:spcBef>
              <a:spcAft>
                <a:spcPts val="0"/>
              </a:spcAft>
              <a:buClr>
                <a:srgbClr val="000000"/>
              </a:buClr>
              <a:buSzPts val="1000"/>
              <a:buFont typeface="Noto Sans Symbols"/>
              <a:buChar char="∙"/>
              <a:tabLst/>
              <a:defRPr/>
            </a:pP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学習者の発言を促す（</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B-</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項目</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6-9</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a:t>
            </a:r>
            <a:endParaRPr kumimoji="0"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85654" marR="214389" lvl="0" indent="-170075" algn="l" defTabSz="862350" rtl="0" eaLnBrk="1" fontAlgn="auto" latinLnBrk="0" hangingPunct="1">
              <a:lnSpc>
                <a:spcPct val="120800"/>
              </a:lnSpc>
              <a:spcBef>
                <a:spcPts val="580"/>
              </a:spcBef>
              <a:spcAft>
                <a:spcPts val="0"/>
              </a:spcAft>
              <a:buClr>
                <a:srgbClr val="000000"/>
              </a:buClr>
              <a:buSzPts val="1000"/>
              <a:buFont typeface="Noto Sans Symbols"/>
              <a:buChar char="∙"/>
              <a:tabLst/>
              <a:defRPr/>
            </a:pP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対話的参加を促進する（</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C-</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項目</a:t>
            </a:r>
            <a:r>
              <a:rPr kumimoji="0" lang="en-US" altLang="ja-JP"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10-18</a:t>
            </a:r>
            <a:r>
              <a:rPr kumimoji="0" lang="ja-JP" altLang="en-US" sz="1131" b="1"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、次ページへ）</a:t>
            </a:r>
            <a:endParaRPr kumimoji="0" sz="132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a:p>
            <a:pPr marL="285654" marR="214389" lvl="0" indent="-170075" algn="l" defTabSz="862350" rtl="0" eaLnBrk="1" fontAlgn="auto" latinLnBrk="0" hangingPunct="1">
              <a:lnSpc>
                <a:spcPct val="120800"/>
              </a:lnSpc>
              <a:spcBef>
                <a:spcPts val="580"/>
              </a:spcBef>
              <a:spcAft>
                <a:spcPts val="0"/>
              </a:spcAft>
              <a:buClr>
                <a:srgbClr val="000000"/>
              </a:buClr>
              <a:buSzPts val="1000"/>
              <a:buFont typeface="Noto Sans Symbols"/>
              <a:buChar char="∙"/>
              <a:tabLst/>
              <a:defRPr/>
            </a:pPr>
            <a:r>
              <a:rPr kumimoji="0" lang="ja-JP" altLang="en-US" sz="113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rPr>
              <a:t>各項目について、最も関連性の高い項目にチェックを入れ、最後に自分自身に点数をつけます。</a:t>
            </a:r>
            <a:endParaRPr kumimoji="0" sz="1321"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Arial"/>
              <a:sym typeface="Arial"/>
            </a:endParaRPr>
          </a:p>
        </p:txBody>
      </p:sp>
      <p:sp>
        <p:nvSpPr>
          <p:cNvPr id="3" name="スライド番号プレースホルダー 2">
            <a:extLst>
              <a:ext uri="{FF2B5EF4-FFF2-40B4-BE49-F238E27FC236}">
                <a16:creationId xmlns:a16="http://schemas.microsoft.com/office/drawing/2014/main" id="{453167A4-6D97-D733-AFAA-6E34B03CC137}"/>
              </a:ext>
            </a:extLst>
          </p:cNvPr>
          <p:cNvSpPr>
            <a:spLocks noGrp="1"/>
          </p:cNvSpPr>
          <p:nvPr>
            <p:ph type="sldNum" idx="12"/>
          </p:nvPr>
        </p:nvSpPr>
        <p:spPr>
          <a:xfrm>
            <a:off x="10130028" y="7254038"/>
            <a:ext cx="217170" cy="152349"/>
          </a:xfrm>
        </p:spPr>
        <p:txBody>
          <a:bodyPr/>
          <a:lstStyle/>
          <a:p>
            <a:r>
              <a:rPr lang="en-US" altLang="ja-JP" dirty="0"/>
              <a:t>51</a:t>
            </a:r>
            <a:endParaRPr lang="ja-JP" altLang="en-US" dirty="0"/>
          </a:p>
        </p:txBody>
      </p:sp>
      <p:graphicFrame>
        <p:nvGraphicFramePr>
          <p:cNvPr id="4" name="Google Shape;653;p61">
            <a:extLst>
              <a:ext uri="{FF2B5EF4-FFF2-40B4-BE49-F238E27FC236}">
                <a16:creationId xmlns:a16="http://schemas.microsoft.com/office/drawing/2014/main" id="{B6A07878-278F-4B06-36FB-F626FA6E4EE3}"/>
              </a:ext>
            </a:extLst>
          </p:cNvPr>
          <p:cNvGraphicFramePr/>
          <p:nvPr>
            <p:extLst>
              <p:ext uri="{D42A27DB-BD31-4B8C-83A1-F6EECF244321}">
                <p14:modId xmlns:p14="http://schemas.microsoft.com/office/powerpoint/2010/main" val="3151112793"/>
              </p:ext>
            </p:extLst>
          </p:nvPr>
        </p:nvGraphicFramePr>
        <p:xfrm>
          <a:off x="408757" y="2483082"/>
          <a:ext cx="9875886" cy="4923305"/>
        </p:xfrm>
        <a:graphic>
          <a:graphicData uri="http://schemas.openxmlformats.org/drawingml/2006/table">
            <a:tbl>
              <a:tblPr firstRow="1" bandRow="1">
                <a:noFill/>
              </a:tblPr>
              <a:tblGrid>
                <a:gridCol w="6350779">
                  <a:extLst>
                    <a:ext uri="{9D8B030D-6E8A-4147-A177-3AD203B41FA5}">
                      <a16:colId xmlns:a16="http://schemas.microsoft.com/office/drawing/2014/main" val="20000"/>
                    </a:ext>
                  </a:extLst>
                </a:gridCol>
                <a:gridCol w="617799">
                  <a:extLst>
                    <a:ext uri="{9D8B030D-6E8A-4147-A177-3AD203B41FA5}">
                      <a16:colId xmlns:a16="http://schemas.microsoft.com/office/drawing/2014/main" val="20001"/>
                    </a:ext>
                  </a:extLst>
                </a:gridCol>
                <a:gridCol w="564876">
                  <a:extLst>
                    <a:ext uri="{9D8B030D-6E8A-4147-A177-3AD203B41FA5}">
                      <a16:colId xmlns:a16="http://schemas.microsoft.com/office/drawing/2014/main" val="20002"/>
                    </a:ext>
                  </a:extLst>
                </a:gridCol>
                <a:gridCol w="544859">
                  <a:extLst>
                    <a:ext uri="{9D8B030D-6E8A-4147-A177-3AD203B41FA5}">
                      <a16:colId xmlns:a16="http://schemas.microsoft.com/office/drawing/2014/main" val="20003"/>
                    </a:ext>
                  </a:extLst>
                </a:gridCol>
                <a:gridCol w="606341">
                  <a:extLst>
                    <a:ext uri="{9D8B030D-6E8A-4147-A177-3AD203B41FA5}">
                      <a16:colId xmlns:a16="http://schemas.microsoft.com/office/drawing/2014/main" val="20004"/>
                    </a:ext>
                  </a:extLst>
                </a:gridCol>
                <a:gridCol w="609917">
                  <a:extLst>
                    <a:ext uri="{9D8B030D-6E8A-4147-A177-3AD203B41FA5}">
                      <a16:colId xmlns:a16="http://schemas.microsoft.com/office/drawing/2014/main" val="20005"/>
                    </a:ext>
                  </a:extLst>
                </a:gridCol>
                <a:gridCol w="581315">
                  <a:extLst>
                    <a:ext uri="{9D8B030D-6E8A-4147-A177-3AD203B41FA5}">
                      <a16:colId xmlns:a16="http://schemas.microsoft.com/office/drawing/2014/main" val="20006"/>
                    </a:ext>
                  </a:extLst>
                </a:gridCol>
              </a:tblGrid>
              <a:tr h="710214">
                <a:tc>
                  <a:txBody>
                    <a:bodyPr/>
                    <a:lstStyle/>
                    <a:p>
                      <a:pPr marL="68580" marR="247015" lvl="0" indent="0" algn="l" rtl="0">
                        <a:lnSpc>
                          <a:spcPct val="103600"/>
                        </a:lnSpc>
                        <a:spcBef>
                          <a:spcPts val="0"/>
                        </a:spcBef>
                        <a:spcAft>
                          <a:spcPts val="0"/>
                        </a:spcAft>
                        <a:buNone/>
                      </a:pP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以下の項目について、あなたの実践に置き換えて考えてみてください。</a:t>
                      </a:r>
                      <a:endParaRPr sz="12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68580" marR="247015" lvl="0" indent="0" algn="l" rtl="0">
                        <a:lnSpc>
                          <a:spcPct val="103600"/>
                        </a:lnSpc>
                        <a:spcBef>
                          <a:spcPts val="440"/>
                        </a:spcBef>
                        <a:spcAft>
                          <a:spcPts val="0"/>
                        </a:spcAft>
                        <a:buNone/>
                      </a:pPr>
                      <a:r>
                        <a:rPr lang="ja-JP" sz="12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(1) “まったくそう思わない” </a:t>
                      </a:r>
                      <a:r>
                        <a:rPr lang="ja-JP" sz="12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から</a:t>
                      </a:r>
                      <a:r>
                        <a:rPr lang="ja-JP" sz="12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(6) “とてもそう思う”</a:t>
                      </a:r>
                      <a:r>
                        <a:rPr lang="ja-JP" sz="1200" b="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まで、評価をします。</a:t>
                      </a:r>
                      <a:endParaRPr sz="1200" b="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p>
                      <a:pPr marL="107950" marR="0" lvl="0" indent="0" algn="l" rtl="0">
                        <a:lnSpc>
                          <a:spcPct val="100000"/>
                        </a:lnSpc>
                        <a:spcBef>
                          <a:spcPts val="120"/>
                        </a:spcBef>
                        <a:spcAft>
                          <a:spcPts val="0"/>
                        </a:spcAft>
                        <a:buNone/>
                      </a:pPr>
                      <a:r>
                        <a:rPr lang="ja-JP" sz="1200" b="1" u="none" strike="noStrike" cap="none" dirty="0">
                          <a:latin typeface="UD デジタル 教科書体 NK-R" panose="02020400000000000000" pitchFamily="18" charset="-128"/>
                          <a:ea typeface="UD デジタル 教科書体 NK-R" panose="02020400000000000000" pitchFamily="18" charset="-128"/>
                          <a:cs typeface="Arial"/>
                          <a:sym typeface="Arial"/>
                        </a:rPr>
                        <a:t>私の授業について, 私は...</a:t>
                      </a:r>
                      <a:endParaRPr sz="12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5211"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a:t>
                      </a:r>
                      <a:endParaRPr sz="2500" dirty="0">
                        <a:latin typeface="UD デジタル 教科書体 NK-R" panose="02020400000000000000" pitchFamily="18" charset="-128"/>
                        <a:ea typeface="UD デジタル 教科書体 NK-R" panose="02020400000000000000" pitchFamily="18" charset="-128"/>
                      </a:endParaRPr>
                    </a:p>
                    <a:p>
                      <a:pPr marL="69215" marR="119379"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まったくそう思わない</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85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(2)</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858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(3)</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7112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(5)</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6921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(6)</a:t>
                      </a:r>
                      <a:endParaRPr sz="2500" dirty="0">
                        <a:latin typeface="UD デジタル 教科書体 NK-R" panose="02020400000000000000" pitchFamily="18" charset="-128"/>
                        <a:ea typeface="UD デジタル 教科書体 NK-R" panose="02020400000000000000" pitchFamily="18" charset="-128"/>
                      </a:endParaRPr>
                    </a:p>
                    <a:p>
                      <a:pPr marL="69215" marR="86995" lvl="0" indent="0" algn="l" rtl="0">
                        <a:lnSpc>
                          <a:spcPct val="103299"/>
                        </a:lnSpc>
                        <a:spcBef>
                          <a:spcPts val="595"/>
                        </a:spcBef>
                        <a:spcAft>
                          <a:spcPts val="0"/>
                        </a:spcAft>
                        <a:buNone/>
                      </a:pPr>
                      <a:r>
                        <a:rPr lang="ja-JP" sz="800" u="none" strike="noStrike" cap="none">
                          <a:latin typeface="UD デジタル 教科書体 NK-R" panose="02020400000000000000" pitchFamily="18" charset="-128"/>
                          <a:ea typeface="UD デジタル 教科書体 NK-R" panose="02020400000000000000" pitchFamily="18" charset="-128"/>
                          <a:cs typeface="Arial"/>
                          <a:sym typeface="Arial"/>
                        </a:rPr>
                        <a:t>とてもそう思う</a:t>
                      </a:r>
                      <a:endParaRPr sz="8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08653">
                <a:tc gridSpan="7">
                  <a:txBody>
                    <a:bodyPr/>
                    <a:lstStyle/>
                    <a:p>
                      <a:pPr marL="3961765"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A. 対話のための開放性を作る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D9D9D9"/>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1"/>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１．授業計画の中に、目的をもった対話を、授業の一部として組み入れます。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２．</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が学習目標を理解するために、質問の時間を設けます。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３．</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時間をかけて</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発言できるように、充分な時間を確保します。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07972">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４．オープン・クエスチョンを投げかけ、</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の返答を待ちます。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５．</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の話をよく聞き、形成的なを含め、建設的な方法で対応します。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08653">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領域A：対話のための開放性を作る（評価を合計してください）</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 30</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7"/>
                  </a:ext>
                </a:extLst>
              </a:tr>
              <a:tr h="308653">
                <a:tc gridSpan="7">
                  <a:txBody>
                    <a:bodyPr/>
                    <a:lstStyle/>
                    <a:p>
                      <a:pPr marL="362077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B.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8"/>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６．</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どうしお互いの発想、見解、考え、興味、または感情を共有するよう促します。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1464"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７．</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が自分や他の人の考えを詳しく説明したり、組み立てたりするように促します。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470941">
                <a:tc>
                  <a:txBody>
                    <a:bodyPr/>
                    <a:lstStyle/>
                    <a:p>
                      <a:pPr marL="87313" marR="166370" lvl="0" indent="-44450" algn="l" rtl="0">
                        <a:lnSpc>
                          <a:spcPct val="104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８．</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が自分の考えや意見を明確に正当化できるように、詳しい説明や反論、証拠などを提示するように促します。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77768"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08653">
                <a:tc>
                  <a:txBody>
                    <a:bodyPr/>
                    <a:lstStyle/>
                    <a:p>
                      <a:pPr marL="685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９．</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がお互いの考えを尊重し合い、疑問を持ち、批判的に評価するよう促します。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2305"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05982">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領域B：</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の発言を促す（評価を合計してください）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pPr marL="0" marR="12065"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 24</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3"/>
                  </a:ext>
                </a:extLst>
              </a:tr>
            </a:tbl>
          </a:graphicData>
        </a:graphic>
      </p:graphicFrame>
      <p:sp>
        <p:nvSpPr>
          <p:cNvPr id="7" name="object 4">
            <a:hlinkClick r:id="rId3"/>
            <a:extLst>
              <a:ext uri="{FF2B5EF4-FFF2-40B4-BE49-F238E27FC236}">
                <a16:creationId xmlns:a16="http://schemas.microsoft.com/office/drawing/2014/main" id="{891F12A7-CF94-4E4F-99EB-1B7850DDAFE0}"/>
              </a:ext>
            </a:extLst>
          </p:cNvPr>
          <p:cNvSpPr/>
          <p:nvPr/>
        </p:nvSpPr>
        <p:spPr>
          <a:xfrm>
            <a:off x="758122" y="1495425"/>
            <a:ext cx="232403" cy="23240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Shape 657"/>
        <p:cNvGrpSpPr/>
        <p:nvPr/>
      </p:nvGrpSpPr>
      <p:grpSpPr>
        <a:xfrm>
          <a:off x="0" y="0"/>
          <a:ext cx="0" cy="0"/>
          <a:chOff x="0" y="0"/>
          <a:chExt cx="0" cy="0"/>
        </a:xfrm>
      </p:grpSpPr>
      <p:sp>
        <p:nvSpPr>
          <p:cNvPr id="664" name="Google Shape;664;p62"/>
          <p:cNvSpPr txBox="1"/>
          <p:nvPr/>
        </p:nvSpPr>
        <p:spPr>
          <a:xfrm>
            <a:off x="495405" y="5014599"/>
            <a:ext cx="9218031" cy="1735481"/>
          </a:xfrm>
          <a:prstGeom prst="rect">
            <a:avLst/>
          </a:prstGeom>
          <a:noFill/>
          <a:ln w="63500" cap="flat" cmpd="sng">
            <a:solidFill>
              <a:srgbClr val="2791A6"/>
            </a:solidFill>
            <a:prstDash val="solid"/>
            <a:round/>
            <a:headEnd type="none" w="sm" len="sm"/>
            <a:tailEnd type="none" w="sm" len="sm"/>
          </a:ln>
        </p:spPr>
        <p:txBody>
          <a:bodyPr spcFirstLastPara="1" wrap="square" lIns="0" tIns="113163" rIns="0" bIns="0" anchor="t" anchorCtr="0">
            <a:spAutoFit/>
          </a:bodyPr>
          <a:lstStyle/>
          <a:p>
            <a:pPr marL="115578" marR="0" lvl="0" indent="0" algn="l" defTabSz="86235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対話教授法の質問紙は、他に</a:t>
            </a:r>
            <a:r>
              <a:rPr kumimoji="0" lang="en-US" altLang="ja-JP"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2</a:t>
            </a: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つあります。これらは、特定の授業に関するあなたとあなたの生徒の考えを質問するものです。</a:t>
            </a:r>
            <a:endParaRPr kumimoji="0" sz="132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15578" marR="0" lvl="0" indent="0" algn="l" defTabSz="862350" rtl="0" eaLnBrk="1" fontAlgn="auto" latinLnBrk="0" hangingPunct="1">
              <a:lnSpc>
                <a:spcPct val="100000"/>
              </a:lnSpc>
              <a:spcBef>
                <a:spcPts val="890"/>
              </a:spcBef>
              <a:spcAft>
                <a:spcPts val="0"/>
              </a:spcAft>
              <a:buClr>
                <a:srgbClr val="000000"/>
              </a:buClr>
              <a:buSzPts val="1200"/>
              <a:buFont typeface="Arial"/>
              <a:buNone/>
              <a:tabLst/>
              <a:defRPr/>
            </a:pPr>
            <a:endParaRPr kumimoji="0"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15578" marR="0" lvl="0" indent="0" algn="l" defTabSz="862350" rtl="0" eaLnBrk="1" fontAlgn="auto" latinLnBrk="0" hangingPunct="1">
              <a:lnSpc>
                <a:spcPct val="100000"/>
              </a:lnSpc>
              <a:spcBef>
                <a:spcPts val="890"/>
              </a:spcBef>
              <a:spcAft>
                <a:spcPts val="0"/>
              </a:spcAft>
              <a:buClr>
                <a:srgbClr val="000000"/>
              </a:buClr>
              <a:buSzPts val="1200"/>
              <a:buFont typeface="Arial"/>
              <a:buNone/>
              <a:tabLst/>
              <a:defRPr/>
            </a:pP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教師による授業の自己評価</a:t>
            </a:r>
            <a:endParaRPr kumimoji="0" sz="132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15578" marR="0" lvl="0" indent="0" algn="l" defTabSz="862350" rtl="0" eaLnBrk="1" fontAlgn="auto" latinLnBrk="0" hangingPunct="1">
              <a:lnSpc>
                <a:spcPct val="100000"/>
              </a:lnSpc>
              <a:spcBef>
                <a:spcPts val="890"/>
              </a:spcBef>
              <a:spcAft>
                <a:spcPts val="0"/>
              </a:spcAft>
              <a:buClr>
                <a:srgbClr val="000000"/>
              </a:buClr>
              <a:buSzPts val="1200"/>
              <a:buFont typeface="Arial"/>
              <a:buNone/>
              <a:tabLst/>
              <a:defRPr/>
            </a:pP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生徒による授業の自己評価（</a:t>
            </a:r>
            <a:r>
              <a:rPr kumimoji="0" lang="en-US" altLang="ja-JP"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13</a:t>
            </a: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a:t>
            </a:r>
            <a:r>
              <a:rPr kumimoji="0" lang="en-US" altLang="ja-JP"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18</a:t>
            </a:r>
            <a:r>
              <a:rPr kumimoji="0" lang="ja-JP" altLang="en-US"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歳の生徒対象）</a:t>
            </a:r>
            <a:endParaRPr kumimoji="0" sz="132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a:p>
            <a:pPr marL="115578" lvl="0" defTabSz="862350">
              <a:spcBef>
                <a:spcPts val="890"/>
              </a:spcBef>
              <a:buClr>
                <a:srgbClr val="000000"/>
              </a:buClr>
              <a:buSzPts val="1200"/>
              <a:defRPr/>
            </a:pPr>
            <a:r>
              <a:rPr kumimoji="0" lang="ja-JP" altLang="en-US" sz="1131" b="0" i="0" u="none" strike="noStrike" kern="0" cap="none" spc="0" normalizeH="0" baseline="0" noProof="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kumimoji="0" lang="en-US" altLang="ja-JP"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a:t>
            </a:r>
            <a:r>
              <a:rPr lang="ja-JP" altLang="en-US" sz="1100" kern="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hlinkClick r:id="rId3"/>
              </a:rPr>
              <a:t>ウ</a:t>
            </a:r>
            <a:r>
              <a:rPr lang="ja-JP" altLang="en-US" sz="11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hlinkClick r:id="rId3"/>
              </a:rPr>
              <a:t>ェブサイ</a:t>
            </a:r>
            <a:r>
              <a:rPr lang="ja-JP" altLang="en-US" sz="11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トから</a:t>
            </a:r>
            <a:r>
              <a:rPr lang="ja-JP" altLang="en-US" sz="1100" b="1"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テンプレート</a:t>
            </a:r>
            <a:r>
              <a:rPr lang="ja-JP" altLang="en-US" sz="11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rPr>
              <a:t>をダウンロードできます</a:t>
            </a:r>
            <a:endParaRPr lang="en-US" altLang="ja-JP" sz="1100" kern="0" dirty="0">
              <a:solidFill>
                <a:srgbClr val="000000"/>
              </a:solidFill>
              <a:latin typeface="UD デジタル 教科書体 NK-B" panose="02020700000000000000" pitchFamily="18" charset="-128"/>
              <a:ea typeface="UD デジタル 教科書体 NK-B" panose="02020700000000000000" pitchFamily="18" charset="-128"/>
              <a:cs typeface="Arial" panose="020B0604020202020204" pitchFamily="34" charset="0"/>
              <a:sym typeface="Arial"/>
            </a:endParaRPr>
          </a:p>
          <a:p>
            <a:pPr marL="115578" lvl="0" defTabSz="862350">
              <a:spcBef>
                <a:spcPts val="890"/>
              </a:spcBef>
              <a:buClr>
                <a:srgbClr val="000000"/>
              </a:buClr>
              <a:buSzPts val="1200"/>
              <a:defRPr/>
            </a:pPr>
            <a:endParaRPr kumimoji="0" lang="en-GB" sz="1131" b="0" i="0" u="none" strike="noStrike" kern="0" cap="none" spc="0" normalizeH="0" baseline="0" noProof="0" dirty="0">
              <a:ln>
                <a:noFill/>
              </a:ln>
              <a:solidFill>
                <a:srgbClr val="000000"/>
              </a:solidFill>
              <a:effectLst/>
              <a:uLnTx/>
              <a:uFillTx/>
              <a:latin typeface="UD デジタル 教科書体 NK-B" panose="02020700000000000000" pitchFamily="18" charset="-128"/>
              <a:ea typeface="UD デジタル 教科書体 NK-B" panose="02020700000000000000" pitchFamily="18" charset="-128"/>
              <a:cs typeface="Arial"/>
              <a:sym typeface="Arial"/>
            </a:endParaRPr>
          </a:p>
        </p:txBody>
      </p:sp>
      <p:sp>
        <p:nvSpPr>
          <p:cNvPr id="2" name="TextBox 4">
            <a:extLst>
              <a:ext uri="{FF2B5EF4-FFF2-40B4-BE49-F238E27FC236}">
                <a16:creationId xmlns:a16="http://schemas.microsoft.com/office/drawing/2014/main" id="{2A6F6A46-7246-361C-DB2E-35860121BEF9}"/>
              </a:ext>
            </a:extLst>
          </p:cNvPr>
          <p:cNvSpPr txBox="1"/>
          <p:nvPr/>
        </p:nvSpPr>
        <p:spPr>
          <a:xfrm>
            <a:off x="4965700" y="5962950"/>
            <a:ext cx="4420230" cy="76944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1" u="none" strike="noStrike" kern="0" cap="none" spc="0" normalizeH="0" baseline="0" noProof="0" dirty="0" err="1">
                <a:ln>
                  <a:noFill/>
                </a:ln>
                <a:solidFill>
                  <a:srgbClr val="3B4043"/>
                </a:solidFill>
                <a:effectLst/>
                <a:uLnTx/>
                <a:uFillTx/>
                <a:latin typeface="Arial"/>
                <a:cs typeface="Arial"/>
                <a:sym typeface="Arial"/>
              </a:rPr>
              <a:t>Gröschner</a:t>
            </a:r>
            <a:r>
              <a:rPr kumimoji="0" lang="en-GB" sz="1100" b="0" i="1" u="none" strike="noStrike" kern="0" cap="none" spc="0" normalizeH="0" baseline="0" noProof="0" dirty="0">
                <a:ln>
                  <a:noFill/>
                </a:ln>
                <a:solidFill>
                  <a:srgbClr val="3B4043"/>
                </a:solidFill>
                <a:effectLst/>
                <a:uLnTx/>
                <a:uFillTx/>
                <a:latin typeface="Arial"/>
                <a:cs typeface="Arial"/>
                <a:sym typeface="Arial"/>
              </a:rPr>
              <a:t>, A., Hennessy, S., </a:t>
            </a:r>
            <a:r>
              <a:rPr kumimoji="0" lang="en-GB" sz="1100" b="0" i="1" u="none" strike="noStrike" kern="0" cap="none" spc="0" normalizeH="0" baseline="0" noProof="0" dirty="0" err="1">
                <a:ln>
                  <a:noFill/>
                </a:ln>
                <a:solidFill>
                  <a:srgbClr val="3B4043"/>
                </a:solidFill>
                <a:effectLst/>
                <a:uLnTx/>
                <a:uFillTx/>
                <a:latin typeface="Arial"/>
                <a:cs typeface="Arial"/>
                <a:sym typeface="Arial"/>
              </a:rPr>
              <a:t>Kershner</a:t>
            </a:r>
            <a:r>
              <a:rPr kumimoji="0" lang="en-GB" sz="1100" b="0" i="1" u="none" strike="noStrike" kern="0" cap="none" spc="0" normalizeH="0" baseline="0" noProof="0" dirty="0">
                <a:ln>
                  <a:noFill/>
                </a:ln>
                <a:solidFill>
                  <a:srgbClr val="3B4043"/>
                </a:solidFill>
                <a:effectLst/>
                <a:uLnTx/>
                <a:uFillTx/>
                <a:latin typeface="Arial"/>
                <a:cs typeface="Arial"/>
                <a:sym typeface="Arial"/>
              </a:rPr>
              <a:t>, R., </a:t>
            </a:r>
            <a:r>
              <a:rPr kumimoji="0" lang="en-GB" sz="1100" b="0" i="1" u="none" strike="noStrike" kern="0" cap="none" spc="0" normalizeH="0" baseline="0" noProof="0" dirty="0" err="1">
                <a:ln>
                  <a:noFill/>
                </a:ln>
                <a:solidFill>
                  <a:srgbClr val="3B4043"/>
                </a:solidFill>
                <a:effectLst/>
                <a:uLnTx/>
                <a:uFillTx/>
                <a:latin typeface="Arial"/>
                <a:cs typeface="Arial"/>
                <a:sym typeface="Arial"/>
              </a:rPr>
              <a:t>Dehne</a:t>
            </a:r>
            <a:r>
              <a:rPr kumimoji="0" lang="en-GB" sz="1100" b="0" i="1" u="none" strike="noStrike" kern="0" cap="none" spc="0" normalizeH="0" baseline="0" noProof="0" dirty="0">
                <a:ln>
                  <a:noFill/>
                </a:ln>
                <a:solidFill>
                  <a:srgbClr val="3B4043"/>
                </a:solidFill>
                <a:effectLst/>
                <a:uLnTx/>
                <a:uFillTx/>
                <a:latin typeface="Arial"/>
                <a:cs typeface="Arial"/>
                <a:sym typeface="Arial"/>
              </a:rPr>
              <a:t>, M. &amp; </a:t>
            </a:r>
            <a:r>
              <a:rPr kumimoji="0" lang="en-GB" sz="1100" b="0" i="1" u="none" strike="noStrike" kern="0" cap="none" spc="0" normalizeH="0" baseline="0" noProof="0" dirty="0" err="1">
                <a:ln>
                  <a:noFill/>
                </a:ln>
                <a:solidFill>
                  <a:srgbClr val="3B4043"/>
                </a:solidFill>
                <a:effectLst/>
                <a:uLnTx/>
                <a:uFillTx/>
                <a:latin typeface="Arial"/>
                <a:cs typeface="Arial"/>
                <a:sym typeface="Arial"/>
              </a:rPr>
              <a:t>Calcagni</a:t>
            </a:r>
            <a:r>
              <a:rPr kumimoji="0" lang="en-GB" sz="1100" b="0" i="1" u="none" strike="noStrike" kern="0" cap="none" spc="0" normalizeH="0" baseline="0" noProof="0" dirty="0">
                <a:ln>
                  <a:noFill/>
                </a:ln>
                <a:solidFill>
                  <a:srgbClr val="3B4043"/>
                </a:solidFill>
                <a:effectLst/>
                <a:uLnTx/>
                <a:uFillTx/>
                <a:latin typeface="Arial"/>
                <a:cs typeface="Arial"/>
                <a:sym typeface="Arial"/>
              </a:rPr>
              <a:t>, E. (2021). Dialogic Teaching Questionnaire (DTQ). Teacher and Student Versions. Universities of Jena and Cambridge.</a:t>
            </a:r>
            <a:endParaRPr kumimoji="0" lang="en-GB" sz="1100" b="0" i="0" u="none" strike="noStrike" kern="0" cap="none" spc="0" normalizeH="0" baseline="0" noProof="0" dirty="0">
              <a:ln>
                <a:noFill/>
              </a:ln>
              <a:solidFill>
                <a:srgbClr val="000000"/>
              </a:solidFill>
              <a:effectLst/>
              <a:uLnTx/>
              <a:uFillTx/>
              <a:latin typeface="Arial"/>
              <a:cs typeface="Calibri"/>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スライド番号プレースホルダー 1">
            <a:extLst>
              <a:ext uri="{FF2B5EF4-FFF2-40B4-BE49-F238E27FC236}">
                <a16:creationId xmlns:a16="http://schemas.microsoft.com/office/drawing/2014/main" id="{6B4C53F4-D79A-37CB-EA63-6C68977FC810}"/>
              </a:ext>
            </a:extLst>
          </p:cNvPr>
          <p:cNvSpPr txBox="1">
            <a:spLocks/>
          </p:cNvSpPr>
          <p:nvPr/>
        </p:nvSpPr>
        <p:spPr>
          <a:xfrm>
            <a:off x="9994900" y="7216675"/>
            <a:ext cx="217170" cy="152374"/>
          </a:xfrm>
          <a:prstGeom prst="rect">
            <a:avLst/>
          </a:prstGeom>
          <a:noFill/>
          <a:ln>
            <a:noFill/>
          </a:ln>
        </p:spPr>
        <p:txBody>
          <a:bodyPr spcFirstLastPara="1" wrap="square" lIns="0" tIns="0" rIns="0" bIns="0" anchor="t" anchorCtr="0">
            <a:spAutoFit/>
          </a:bodyPr>
          <a:lstStyle>
            <a:defPPr>
              <a:defRPr lang="en-US"/>
            </a:defPPr>
            <a:lvl1pPr marL="35931" marR="0" lvl="0"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1pPr>
            <a:lvl2pPr marL="35931" marR="0" lvl="1"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2pPr>
            <a:lvl3pPr marL="35931" marR="0" lvl="2"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3pPr>
            <a:lvl4pPr marL="35931" marR="0" lvl="3"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4pPr>
            <a:lvl5pPr marL="35931" marR="0" lvl="4"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5pPr>
            <a:lvl6pPr marL="35931" marR="0" lvl="5"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6pPr>
            <a:lvl7pPr marL="35931" marR="0" lvl="6"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7pPr>
            <a:lvl8pPr marL="35931" marR="0" lvl="7"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8pPr>
            <a:lvl9pPr marL="35931" marR="0" lvl="8" indent="0" algn="l" defTabSz="914400" rtl="0" eaLnBrk="1" latinLnBrk="0" hangingPunct="1">
              <a:lnSpc>
                <a:spcPct val="105499"/>
              </a:lnSpc>
              <a:spcBef>
                <a:spcPts val="0"/>
              </a:spcBef>
              <a:buNone/>
              <a:defRPr sz="943" b="0" i="0" u="none" strike="noStrike" kern="1200" cap="none">
                <a:solidFill>
                  <a:schemeClr val="dk1"/>
                </a:solidFill>
                <a:latin typeface="Calibri"/>
                <a:ea typeface="Calibri"/>
                <a:cs typeface="Calibri"/>
                <a:sym typeface="Calibri"/>
              </a:defRPr>
            </a:lvl9pPr>
          </a:lstStyle>
          <a:p>
            <a:r>
              <a:rPr lang="en-US" altLang="ja-JP" dirty="0"/>
              <a:t>52</a:t>
            </a:r>
            <a:endParaRPr lang="ja-JP" altLang="en-US" dirty="0"/>
          </a:p>
        </p:txBody>
      </p:sp>
      <p:graphicFrame>
        <p:nvGraphicFramePr>
          <p:cNvPr id="3" name="表 2">
            <a:extLst>
              <a:ext uri="{FF2B5EF4-FFF2-40B4-BE49-F238E27FC236}">
                <a16:creationId xmlns:a16="http://schemas.microsoft.com/office/drawing/2014/main" id="{9BCFBDC7-0C23-FAEC-4799-853C77540271}"/>
              </a:ext>
            </a:extLst>
          </p:cNvPr>
          <p:cNvGraphicFramePr>
            <a:graphicFrameLocks noGrp="1"/>
          </p:cNvGraphicFramePr>
          <p:nvPr>
            <p:extLst>
              <p:ext uri="{D42A27DB-BD31-4B8C-83A1-F6EECF244321}">
                <p14:modId xmlns:p14="http://schemas.microsoft.com/office/powerpoint/2010/main" val="3040543875"/>
              </p:ext>
            </p:extLst>
          </p:nvPr>
        </p:nvGraphicFramePr>
        <p:xfrm>
          <a:off x="495405" y="352425"/>
          <a:ext cx="9618980" cy="4108725"/>
        </p:xfrm>
        <a:graphic>
          <a:graphicData uri="http://schemas.openxmlformats.org/drawingml/2006/table">
            <a:tbl>
              <a:tblPr firstRow="1" bandRow="1">
                <a:noFill/>
              </a:tblPr>
              <a:tblGrid>
                <a:gridCol w="6488193">
                  <a:extLst>
                    <a:ext uri="{9D8B030D-6E8A-4147-A177-3AD203B41FA5}">
                      <a16:colId xmlns:a16="http://schemas.microsoft.com/office/drawing/2014/main" val="1839509609"/>
                    </a:ext>
                  </a:extLst>
                </a:gridCol>
                <a:gridCol w="513461">
                  <a:extLst>
                    <a:ext uri="{9D8B030D-6E8A-4147-A177-3AD203B41FA5}">
                      <a16:colId xmlns:a16="http://schemas.microsoft.com/office/drawing/2014/main" val="535506476"/>
                    </a:ext>
                  </a:extLst>
                </a:gridCol>
                <a:gridCol w="491069">
                  <a:extLst>
                    <a:ext uri="{9D8B030D-6E8A-4147-A177-3AD203B41FA5}">
                      <a16:colId xmlns:a16="http://schemas.microsoft.com/office/drawing/2014/main" val="905804027"/>
                    </a:ext>
                  </a:extLst>
                </a:gridCol>
                <a:gridCol w="516106">
                  <a:extLst>
                    <a:ext uri="{9D8B030D-6E8A-4147-A177-3AD203B41FA5}">
                      <a16:colId xmlns:a16="http://schemas.microsoft.com/office/drawing/2014/main" val="3196851049"/>
                    </a:ext>
                  </a:extLst>
                </a:gridCol>
                <a:gridCol w="536501">
                  <a:extLst>
                    <a:ext uri="{9D8B030D-6E8A-4147-A177-3AD203B41FA5}">
                      <a16:colId xmlns:a16="http://schemas.microsoft.com/office/drawing/2014/main" val="1784997047"/>
                    </a:ext>
                  </a:extLst>
                </a:gridCol>
                <a:gridCol w="569415">
                  <a:extLst>
                    <a:ext uri="{9D8B030D-6E8A-4147-A177-3AD203B41FA5}">
                      <a16:colId xmlns:a16="http://schemas.microsoft.com/office/drawing/2014/main" val="2379312379"/>
                    </a:ext>
                  </a:extLst>
                </a:gridCol>
                <a:gridCol w="504235">
                  <a:extLst>
                    <a:ext uri="{9D8B030D-6E8A-4147-A177-3AD203B41FA5}">
                      <a16:colId xmlns:a16="http://schemas.microsoft.com/office/drawing/2014/main" val="4111133298"/>
                    </a:ext>
                  </a:extLst>
                </a:gridCol>
              </a:tblGrid>
              <a:tr h="282179">
                <a:tc gridSpan="7">
                  <a:txBody>
                    <a:bodyPr/>
                    <a:lstStyle/>
                    <a:p>
                      <a:pPr marL="231140" marR="0" lvl="0" indent="0" algn="ctr"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C: 対話的な参加を促進する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6316"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CCCCC"/>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2173061753"/>
                  </a:ext>
                </a:extLst>
              </a:tr>
              <a:tr h="282179">
                <a:tc>
                  <a:txBody>
                    <a:bodyPr/>
                    <a:lstStyle/>
                    <a:p>
                      <a:pPr marL="0" marR="0" lvl="0" indent="0" algn="l" rtl="0">
                        <a:lnSpc>
                          <a:spcPct val="100000"/>
                        </a:lnSpc>
                        <a:spcBef>
                          <a:spcPts val="0"/>
                        </a:spcBef>
                        <a:spcAft>
                          <a:spcPts val="0"/>
                        </a:spcAft>
                        <a:buNone/>
                      </a:pP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434740623"/>
                  </a:ext>
                </a:extLst>
              </a:tr>
              <a:tr h="635488">
                <a:tc>
                  <a:txBody>
                    <a:bodyPr/>
                    <a:lstStyle/>
                    <a:p>
                      <a:pPr marL="87313" marR="104775" lvl="0" indent="0" algn="l" rtl="0">
                        <a:lnSpc>
                          <a:spcPct val="121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10．</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の学習にとって目的を持った対話が重要であることを強調する（例：</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が生産的に話すことによって共同で問題を解決できることをコメントしたり、授業の最後に対話について振り返ったりする）。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4617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3515134637"/>
                  </a:ext>
                </a:extLst>
              </a:tr>
              <a:tr h="282179">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11．</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が新しい発想や議論を持ち込んできたときに、自分の考えを変えるオープンさを示す。</a:t>
                      </a:r>
                      <a:endParaRPr sz="2500" dirty="0">
                        <a:latin typeface="UD デジタル 教科書体 NK-R" panose="02020400000000000000" pitchFamily="18" charset="-128"/>
                        <a:ea typeface="UD デジタル 教科書体 NK-R" panose="02020400000000000000" pitchFamily="18" charset="-128"/>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414260258"/>
                  </a:ext>
                </a:extLst>
              </a:tr>
              <a:tr h="433845">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12．</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がリスクを冒したり、新しいことに挑戦するのに十分な安心感を持てるように、信頼の雰囲気を作る。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032"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2028606915"/>
                  </a:ext>
                </a:extLst>
              </a:tr>
              <a:tr h="282179">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13．</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が共同して</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グランド・ルール</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を作り、それを使えるようにする。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832372727"/>
                  </a:ext>
                </a:extLst>
              </a:tr>
              <a:tr h="282179">
                <a:tc>
                  <a:txBody>
                    <a:bodyPr/>
                    <a:lstStyle/>
                    <a:p>
                      <a:pPr marL="67310" marR="0" lvl="0" indent="0" algn="l" rtl="0">
                        <a:lnSpc>
                          <a:spcPct val="100000"/>
                        </a:lnSpc>
                        <a:spcBef>
                          <a:spcPts val="0"/>
                        </a:spcBef>
                        <a:spcAft>
                          <a:spcPts val="0"/>
                        </a:spcAft>
                        <a:buNone/>
                      </a:pPr>
                      <a:r>
                        <a:rPr lang="ja-JP" sz="1300" u="none" strike="noStrike" cap="none">
                          <a:latin typeface="UD デジタル 教科書体 NK-R" panose="02020400000000000000" pitchFamily="18" charset="-128"/>
                          <a:ea typeface="UD デジタル 教科書体 NK-R" panose="02020400000000000000" pitchFamily="18" charset="-128"/>
                          <a:cs typeface="Arial"/>
                          <a:sym typeface="Arial"/>
                        </a:rPr>
                        <a:t>14．授業のさまざまな段階において、生産的な対話を行えるようにする。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453009162"/>
                  </a:ext>
                </a:extLst>
              </a:tr>
              <a:tr h="281556">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15．時間をかけて（授業間で）累積的に対話を発展させる。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54867602"/>
                  </a:ext>
                </a:extLst>
              </a:tr>
              <a:tr h="282179">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16．</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に対話の質や成功について振り返らせる。</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8907" marB="0">
                    <a:lnL w="19050" cap="flat" cmpd="sng">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lgn="ctr">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lgn="ctr">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lgn="ctr">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998171591"/>
                  </a:ext>
                </a:extLst>
              </a:tr>
              <a:tr h="282179">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17．他の人の発言を注意深く聞いていることを示すように</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を促す。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90589"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353047389"/>
                  </a:ext>
                </a:extLst>
              </a:tr>
              <a:tr h="281556">
                <a:tc>
                  <a:txBody>
                    <a:bodyPr/>
                    <a:lstStyle/>
                    <a:p>
                      <a:pPr marL="6731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18. </a:t>
                      </a:r>
                      <a:r>
                        <a:rPr lang="ja-JP" altLang="en-US"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生徒</a:t>
                      </a: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が自分たちで問いを立てることを明示的に促す。</a:t>
                      </a:r>
                      <a:endParaRPr sz="1300" u="none" strike="noStrike" cap="none" dirty="0">
                        <a:latin typeface="UD デジタル 教科書体 NK-R" panose="02020400000000000000" pitchFamily="18" charset="-128"/>
                        <a:ea typeface="UD デジタル 教科書体 NK-R" panose="02020400000000000000" pitchFamily="18" charset="-128"/>
                        <a:cs typeface="Arial"/>
                        <a:sym typeface="Arial"/>
                      </a:endParaRPr>
                    </a:p>
                  </a:txBody>
                  <a:tcPr marL="0" marR="0" marT="8719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endParaRPr lang="ja-JP" altLang="en-US"/>
                    </a:p>
                  </a:txBody>
                  <a:tcPr marL="0" marR="0" marT="0"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2903100164"/>
                  </a:ext>
                </a:extLst>
              </a:tr>
              <a:tr h="279736">
                <a:tc>
                  <a:txBody>
                    <a:bodyPr/>
                    <a:lstStyle/>
                    <a:p>
                      <a:pPr marL="297180" marR="0" lvl="0" indent="0" algn="l" rtl="0">
                        <a:lnSpc>
                          <a:spcPct val="100000"/>
                        </a:lnSpc>
                        <a:spcBef>
                          <a:spcPts val="0"/>
                        </a:spcBef>
                        <a:spcAft>
                          <a:spcPts val="0"/>
                        </a:spcAft>
                        <a:buNone/>
                      </a:pPr>
                      <a:r>
                        <a:rPr lang="ja-JP" sz="1300" u="none" strike="noStrike" cap="none" dirty="0">
                          <a:latin typeface="UD デジタル 教科書体 NK-R" panose="02020400000000000000" pitchFamily="18" charset="-128"/>
                          <a:ea typeface="UD デジタル 教科書体 NK-R" panose="02020400000000000000" pitchFamily="18" charset="-128"/>
                          <a:cs typeface="Arial"/>
                          <a:sym typeface="Arial"/>
                        </a:rPr>
                        <a:t>総合評価 領域C：対話的な参加を促進する（評価を合計してください）</a:t>
                      </a:r>
                      <a:endParaRPr sz="2500" dirty="0">
                        <a:latin typeface="UD デジタル 教科書体 NK-R" panose="02020400000000000000" pitchFamily="18" charset="-128"/>
                        <a:ea typeface="UD デジタル 教科書体 NK-R" panose="02020400000000000000" pitchFamily="18" charset="-128"/>
                      </a:endParaRPr>
                    </a:p>
                  </a:txBody>
                  <a:tcPr marL="0" marR="0" marT="88907"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gridSpan="6">
                  <a:txBody>
                    <a:bodyPr/>
                    <a:lstStyle/>
                    <a:p>
                      <a:endParaRPr lang="ja-JP" altLang="en-US" dirty="0"/>
                    </a:p>
                  </a:txBody>
                  <a:tcPr marL="0" marR="0" marT="84633" marB="0">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EEEEE"/>
                    </a:solidFill>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681729071"/>
                  </a:ext>
                </a:extLst>
              </a:tr>
            </a:tbl>
          </a:graphicData>
        </a:graphic>
      </p:graphicFrame>
      <p:sp>
        <p:nvSpPr>
          <p:cNvPr id="6" name="object 4">
            <a:hlinkClick r:id="rId3"/>
            <a:extLst>
              <a:ext uri="{FF2B5EF4-FFF2-40B4-BE49-F238E27FC236}">
                <a16:creationId xmlns:a16="http://schemas.microsoft.com/office/drawing/2014/main" id="{F79BBBBA-A578-4D48-A2D6-9102DB47DBC7}"/>
              </a:ext>
            </a:extLst>
          </p:cNvPr>
          <p:cNvSpPr/>
          <p:nvPr/>
        </p:nvSpPr>
        <p:spPr>
          <a:xfrm>
            <a:off x="546100" y="6231468"/>
            <a:ext cx="232403" cy="23240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92"/>
        <p:cNvGrpSpPr/>
        <p:nvPr/>
      </p:nvGrpSpPr>
      <p:grpSpPr>
        <a:xfrm>
          <a:off x="0" y="0"/>
          <a:ext cx="0" cy="0"/>
          <a:chOff x="0" y="0"/>
          <a:chExt cx="0" cy="0"/>
        </a:xfrm>
      </p:grpSpPr>
      <p:sp>
        <p:nvSpPr>
          <p:cNvPr id="93" name="Google Shape;93;p11"/>
          <p:cNvSpPr txBox="1">
            <a:spLocks noGrp="1"/>
          </p:cNvSpPr>
          <p:nvPr>
            <p:ph type="title"/>
          </p:nvPr>
        </p:nvSpPr>
        <p:spPr>
          <a:xfrm>
            <a:off x="3795526" y="360425"/>
            <a:ext cx="3674700" cy="803100"/>
          </a:xfrm>
          <a:prstGeom prst="rect">
            <a:avLst/>
          </a:prstGeom>
          <a:noFill/>
          <a:ln>
            <a:noFill/>
          </a:ln>
        </p:spPr>
        <p:txBody>
          <a:bodyPr spcFirstLastPara="1" wrap="square" lIns="0" tIns="93975" rIns="0" bIns="0" anchor="t" anchorCtr="0">
            <a:spAutoFit/>
          </a:bodyPr>
          <a:lstStyle/>
          <a:p>
            <a:pPr marL="12700" lvl="0" indent="0" algn="l" rtl="0">
              <a:lnSpc>
                <a:spcPct val="100000"/>
              </a:lnSpc>
              <a:spcBef>
                <a:spcPts val="0"/>
              </a:spcBef>
              <a:spcAft>
                <a:spcPts val="0"/>
              </a:spcAft>
              <a:buNone/>
            </a:pPr>
            <a:r>
              <a:rPr lang="ja-JP" sz="2400">
                <a:solidFill>
                  <a:srgbClr val="1A606E"/>
                </a:solidFill>
                <a:latin typeface="UD デジタル 教科書体 NK-B" panose="02020700000000000000" pitchFamily="18" charset="-128"/>
                <a:ea typeface="UD デジタル 教科書体 NK-B" panose="02020700000000000000" pitchFamily="18" charset="-128"/>
                <a:sym typeface="Arial"/>
              </a:rPr>
              <a:t>T-SEDA ユーザーガイド</a:t>
            </a:r>
            <a:endParaRPr sz="2400">
              <a:latin typeface="UD デジタル 教科書体 NK-B" panose="02020700000000000000" pitchFamily="18" charset="-128"/>
              <a:ea typeface="UD デジタル 教科書体 NK-B" panose="02020700000000000000" pitchFamily="18" charset="-128"/>
              <a:sym typeface="Arial"/>
            </a:endParaRPr>
          </a:p>
          <a:p>
            <a:pPr marL="359410" lvl="0" indent="0" algn="ctr" rtl="0">
              <a:lnSpc>
                <a:spcPct val="100000"/>
              </a:lnSpc>
              <a:spcBef>
                <a:spcPts val="480"/>
              </a:spcBef>
              <a:spcAft>
                <a:spcPts val="0"/>
              </a:spcAft>
              <a:buNone/>
            </a:pPr>
            <a:r>
              <a:rPr lang="ja-JP">
                <a:latin typeface="UD デジタル 教科書体 NK-B" panose="02020700000000000000" pitchFamily="18" charset="-128"/>
                <a:ea typeface="UD デジタル 教科書体 NK-B" panose="02020700000000000000" pitchFamily="18" charset="-128"/>
              </a:rPr>
              <a:t>目次</a:t>
            </a:r>
            <a:endParaRPr>
              <a:latin typeface="UD デジタル 教科書体 NK-B" panose="02020700000000000000" pitchFamily="18" charset="-128"/>
              <a:ea typeface="UD デジタル 教科書体 NK-B" panose="02020700000000000000" pitchFamily="18" charset="-128"/>
            </a:endParaRPr>
          </a:p>
        </p:txBody>
      </p:sp>
      <p:graphicFrame>
        <p:nvGraphicFramePr>
          <p:cNvPr id="94" name="Google Shape;94;p11"/>
          <p:cNvGraphicFramePr/>
          <p:nvPr/>
        </p:nvGraphicFramePr>
        <p:xfrm>
          <a:off x="1329436" y="1231138"/>
          <a:ext cx="8088625" cy="6122600"/>
        </p:xfrm>
        <a:graphic>
          <a:graphicData uri="http://schemas.openxmlformats.org/drawingml/2006/table">
            <a:tbl>
              <a:tblPr firstRow="1" bandRow="1">
                <a:noFill/>
              </a:tblPr>
              <a:tblGrid>
                <a:gridCol w="7201525">
                  <a:extLst>
                    <a:ext uri="{9D8B030D-6E8A-4147-A177-3AD203B41FA5}">
                      <a16:colId xmlns:a16="http://schemas.microsoft.com/office/drawing/2014/main" val="20000"/>
                    </a:ext>
                  </a:extLst>
                </a:gridCol>
                <a:gridCol w="887100">
                  <a:extLst>
                    <a:ext uri="{9D8B030D-6E8A-4147-A177-3AD203B41FA5}">
                      <a16:colId xmlns:a16="http://schemas.microsoft.com/office/drawing/2014/main" val="20001"/>
                    </a:ext>
                  </a:extLst>
                </a:gridCol>
              </a:tblGrid>
              <a:tr h="334650">
                <a:tc>
                  <a:txBody>
                    <a:bodyPr/>
                    <a:lstStyle/>
                    <a:p>
                      <a:pPr marL="294005"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a.</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3" action="ppaction://hlinksldjump"/>
                        </a:rPr>
                        <a:t>T-SEDA入門</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65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28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49875">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b.</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4" action="ppaction://hlinksldjump"/>
                        </a:rPr>
                        <a:t>教育対話とは何ですか？</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65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5</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24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49875">
                <a:tc>
                  <a:txBody>
                    <a:bodyPr/>
                    <a:lstStyle/>
                    <a:p>
                      <a:pPr marL="812165" marR="0" lvl="0" indent="0" algn="l" rtl="0">
                        <a:lnSpc>
                          <a:spcPct val="100000"/>
                        </a:lnSpc>
                        <a:spcBef>
                          <a:spcPts val="0"/>
                        </a:spcBef>
                        <a:spcAft>
                          <a:spcPts val="0"/>
                        </a:spcAft>
                        <a:buNone/>
                      </a:pPr>
                      <a:r>
                        <a:rPr lang="en-US" altLang="ja-JP"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5" action="ppaction://hlinksldjump"/>
                        </a:rPr>
                        <a:t>T-SEDA</a:t>
                      </a: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5" action="ppaction://hlinksldjump"/>
                        </a:rPr>
                        <a:t>対話コード分類表（</a:t>
                      </a:r>
                      <a:r>
                        <a:rPr lang="en-US" altLang="ja-JP"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5" action="ppaction://hlinksldjump"/>
                        </a:rPr>
                        <a:t>T-SEDA</a:t>
                      </a: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5" action="ppaction://hlinksldjump"/>
                        </a:rPr>
                        <a:t>対話コーディングスキーム）</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6</a:t>
                      </a:r>
                      <a:endParaRPr lang="ja-JP" altLang="en-US"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3824432970"/>
                  </a:ext>
                </a:extLst>
              </a:tr>
              <a:tr h="349875">
                <a:tc>
                  <a:txBody>
                    <a:bodyPr/>
                    <a:lstStyle/>
                    <a:p>
                      <a:pPr marL="812165" marR="0" lvl="0" indent="0" algn="l" rtl="0">
                        <a:lnSpc>
                          <a:spcPct val="100000"/>
                        </a:lnSpc>
                        <a:spcBef>
                          <a:spcPts val="0"/>
                        </a:spcBef>
                        <a:spcAft>
                          <a:spcPts val="0"/>
                        </a:spcAft>
                        <a:buNone/>
                      </a:pPr>
                      <a:r>
                        <a:rPr lang="ja-JP"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6" action="ppaction://hlinksldjump"/>
                        </a:rPr>
                        <a:t>教育対話のための豊かな教室文化の醸成</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7</a:t>
                      </a:r>
                      <a:endParaRPr lang="ja-JP" altLang="en-US"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86217086"/>
                  </a:ext>
                </a:extLst>
              </a:tr>
              <a:tr h="353700">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c.</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7" action="ppaction://hlinksldjump"/>
                        </a:rPr>
                        <a:t>多様な状況での教育対話と学習</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8</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27650">
                <a:tc>
                  <a:txBody>
                    <a:bodyPr/>
                    <a:lstStyle/>
                    <a:p>
                      <a:pPr marL="812165" marR="0" lvl="0" indent="0" algn="l" rtl="0">
                        <a:lnSpc>
                          <a:spcPct val="100000"/>
                        </a:lnSpc>
                        <a:spcBef>
                          <a:spcPts val="0"/>
                        </a:spcBef>
                        <a:spcAft>
                          <a:spcPts val="0"/>
                        </a:spcAft>
                        <a:buNone/>
                      </a:pPr>
                      <a:r>
                        <a:rPr lang="ja-JP"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7" action="ppaction://hlinksldjump"/>
                        </a:rPr>
                        <a:t>教師と学習者との対話が学習を促進するエビデンス</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8</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3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23850">
                <a:tc>
                  <a:txBody>
                    <a:bodyPr/>
                    <a:lstStyle/>
                    <a:p>
                      <a:pPr marL="812165" marR="0" lvl="0" indent="0" algn="l" rtl="0">
                        <a:lnSpc>
                          <a:spcPct val="100000"/>
                        </a:lnSpc>
                        <a:spcBef>
                          <a:spcPts val="0"/>
                        </a:spcBef>
                        <a:spcAft>
                          <a:spcPts val="0"/>
                        </a:spcAft>
                        <a:buNone/>
                      </a:pP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8" action="ppaction://hlinksldjump"/>
                        </a:rPr>
                        <a:t>ペア学習とグループ学習の対話</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84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9</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9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19400">
                <a:tc>
                  <a:txBody>
                    <a:bodyPr/>
                    <a:lstStyle/>
                    <a:p>
                      <a:pPr marL="812165" marR="0" lvl="0" indent="0" algn="l" rtl="0">
                        <a:lnSpc>
                          <a:spcPct val="100000"/>
                        </a:lnSpc>
                        <a:spcBef>
                          <a:spcPts val="0"/>
                        </a:spcBef>
                        <a:spcAft>
                          <a:spcPts val="0"/>
                        </a:spcAft>
                        <a:buNone/>
                      </a:pP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9" action="ppaction://hlinksldjump"/>
                        </a:rPr>
                        <a:t>様々な場面での対話</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508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10</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28300">
                <a:tc>
                  <a:txBody>
                    <a:bodyPr/>
                    <a:lstStyle/>
                    <a:p>
                      <a:pPr marL="812165" marR="0" lvl="0" indent="0" algn="l" rtl="0">
                        <a:lnSpc>
                          <a:spcPct val="100000"/>
                        </a:lnSpc>
                        <a:spcBef>
                          <a:spcPts val="0"/>
                        </a:spcBef>
                        <a:spcAft>
                          <a:spcPts val="0"/>
                        </a:spcAft>
                        <a:buNone/>
                      </a:pPr>
                      <a:r>
                        <a:rPr lang="ja-JP" sz="11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0" action="ppaction://hlinksldjump"/>
                        </a:rPr>
                        <a:t>幼児との対話</a:t>
                      </a:r>
                      <a:endParaRPr sz="11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0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11</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9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23850">
                <a:tc>
                  <a:txBody>
                    <a:bodyPr/>
                    <a:lstStyle/>
                    <a:p>
                      <a:pPr marL="812165" marR="0" lvl="0" indent="0" algn="l" rtl="0">
                        <a:lnSpc>
                          <a:spcPct val="100000"/>
                        </a:lnSpc>
                        <a:spcBef>
                          <a:spcPts val="0"/>
                        </a:spcBef>
                        <a:spcAft>
                          <a:spcPts val="0"/>
                        </a:spcAft>
                        <a:buNone/>
                      </a:pP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1" action="ppaction://hlinksldjump"/>
                        </a:rPr>
                        <a:t>高等教育や成人学習者のための対話</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0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12</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22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23850">
                <a:tc>
                  <a:txBody>
                    <a:bodyPr/>
                    <a:lstStyle/>
                    <a:p>
                      <a:pPr marL="812165" marR="0" lvl="0" indent="0" algn="l" rtl="0">
                        <a:lnSpc>
                          <a:spcPct val="100000"/>
                        </a:lnSpc>
                        <a:spcBef>
                          <a:spcPts val="0"/>
                        </a:spcBef>
                        <a:spcAft>
                          <a:spcPts val="0"/>
                        </a:spcAft>
                        <a:buNone/>
                      </a:pPr>
                      <a:r>
                        <a:rPr lang="ja-JP" altLang="en-US"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2" action="ppaction://hlinksldjump"/>
                        </a:rPr>
                        <a:t>教育課程における対話</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13</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9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23850">
                <a:tc>
                  <a:txBody>
                    <a:bodyPr/>
                    <a:lstStyle/>
                    <a:p>
                      <a:pPr marL="812165" marR="0" lvl="0" indent="0" algn="l" rtl="0">
                        <a:lnSpc>
                          <a:spcPct val="100000"/>
                        </a:lnSpc>
                        <a:spcBef>
                          <a:spcPts val="0"/>
                        </a:spcBef>
                        <a:spcAft>
                          <a:spcPts val="0"/>
                        </a:spcAft>
                        <a:buNone/>
                      </a:pPr>
                      <a:r>
                        <a:rPr lang="ja-JP" sz="1200"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3" action="ppaction://hlinksldjump"/>
                        </a:rPr>
                        <a:t>すべての学習者の公平な参加</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3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14</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28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49875">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d.</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hlinkClick r:id="rId14" action="ppaction://hlinksldjump"/>
                        </a:rPr>
                        <a:t>私</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4" action="ppaction://hlinksldjump"/>
                        </a:rPr>
                        <a:t>の教育対話はどのくらい生産的ですか？ 教師のための自己診断</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15</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5575" marB="0">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49875">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e.</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5" action="ppaction://hlinksldjump"/>
                        </a:rPr>
                        <a:t>対話の探究サイクル</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97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17</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55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49875">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f.</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6" action="ppaction://hlinksldjump"/>
                        </a:rPr>
                        <a:t>探究課題の選択</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3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20</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349875">
                <a:tc>
                  <a:txBody>
                    <a:bodyPr/>
                    <a:lstStyle/>
                    <a:p>
                      <a:pPr marL="2971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g.</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chemeClr val="hlink"/>
                          </a:solidFill>
                          <a:latin typeface="UD デジタル 教科書体 NK-B" panose="02020700000000000000" pitchFamily="18" charset="-128"/>
                          <a:ea typeface="UD デジタル 教科書体 NK-B" panose="02020700000000000000" pitchFamily="18" charset="-128"/>
                          <a:cs typeface="Arial"/>
                          <a:sym typeface="Arial"/>
                          <a:hlinkClick r:id="rId17" action="ppaction://hlinksldjump"/>
                        </a:rPr>
                        <a:t>研究倫理</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603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25</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49875">
                <a:tc>
                  <a:txBody>
                    <a:bodyPr/>
                    <a:lstStyle/>
                    <a:p>
                      <a:pPr marL="257175"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h.</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altLang="en-US" sz="1300" b="1" u="sng"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hlinkClick r:id="rId18" action="ppaction://hlinksldjump"/>
                        </a:rPr>
                        <a:t>教室での対話の分析：体系的な授業観察とコーディング</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27940" lvl="0" indent="0" algn="ctr" rtl="0">
                        <a:lnSpc>
                          <a:spcPct val="100000"/>
                        </a:lnSpc>
                        <a:spcBef>
                          <a:spcPts val="0"/>
                        </a:spcBef>
                        <a:spcAft>
                          <a:spcPts val="0"/>
                        </a:spcAft>
                        <a:buNone/>
                      </a:pPr>
                      <a:r>
                        <a:rPr 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26</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7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364500">
                <a:tc>
                  <a:txBody>
                    <a:bodyPr/>
                    <a:lstStyle/>
                    <a:p>
                      <a:pPr marL="284480" marR="0" lvl="0" indent="0" algn="l" rtl="0">
                        <a:lnSpc>
                          <a:spcPct val="100000"/>
                        </a:lnSpc>
                        <a:spcBef>
                          <a:spcPts val="0"/>
                        </a:spcBef>
                        <a:spcAft>
                          <a:spcPts val="0"/>
                        </a:spcAft>
                        <a:buNone/>
                      </a:pPr>
                      <a:r>
                        <a:rPr lang="ja-JP" sz="13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i.</a:t>
                      </a:r>
                      <a:r>
                        <a:rPr lang="ja-JP" sz="1300" b="1" u="none"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rPr>
                        <a:t> </a:t>
                      </a:r>
                      <a:r>
                        <a:rPr lang="ja-JP" sz="1300" b="1" u="sng"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hlinkClick r:id="rId19" action="ppaction://hlinksldjump"/>
                        </a:rPr>
                        <a:t>T-SEDA</a:t>
                      </a:r>
                      <a:r>
                        <a:rPr lang="ja-JP" altLang="en-US" sz="1300" b="1" u="sng"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hlinkClick r:id="rId19" action="ppaction://hlinksldjump"/>
                        </a:rPr>
                        <a:t>教育対話分析ツール</a:t>
                      </a:r>
                      <a:r>
                        <a:rPr lang="ja-JP" sz="1300" b="1" u="sng" strike="noStrike" cap="none" dirty="0">
                          <a:solidFill>
                            <a:srgbClr val="0000FF"/>
                          </a:solidFill>
                          <a:latin typeface="UD デジタル 教科書体 NK-B" panose="02020700000000000000" pitchFamily="18" charset="-128"/>
                          <a:ea typeface="UD デジタル 教科書体 NK-B" panose="02020700000000000000" pitchFamily="18" charset="-128"/>
                          <a:cs typeface="Arial"/>
                          <a:sym typeface="Arial"/>
                          <a:hlinkClick r:id="rId19" action="ppaction://hlinksldjump"/>
                        </a:rPr>
                        <a:t>の有効な使いかた</a:t>
                      </a:r>
                      <a:endParaRPr sz="13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6355" lvl="0" indent="0" algn="ctr" rtl="0">
                        <a:lnSpc>
                          <a:spcPct val="100000"/>
                        </a:lnSpc>
                        <a:spcBef>
                          <a:spcPts val="0"/>
                        </a:spcBef>
                        <a:spcAft>
                          <a:spcPts val="0"/>
                        </a:spcAft>
                        <a:buNone/>
                      </a:pPr>
                      <a:r>
                        <a:rPr lang="en-US" altLang="ja-JP" sz="1200" b="1" u="none" strike="noStrike" cap="none" dirty="0">
                          <a:solidFill>
                            <a:srgbClr val="1A606E"/>
                          </a:solidFill>
                          <a:latin typeface="UD デジタル 教科書体 NK-B" panose="02020700000000000000" pitchFamily="18" charset="-128"/>
                          <a:ea typeface="UD デジタル 教科書体 NK-B" panose="02020700000000000000" pitchFamily="18" charset="-128"/>
                          <a:cs typeface="Arial"/>
                          <a:sym typeface="Arial"/>
                        </a:rPr>
                        <a:t>31</a:t>
                      </a:r>
                      <a:endParaRPr sz="1200" u="none" strike="noStrike" cap="none" dirty="0">
                        <a:latin typeface="UD デジタル 教科書体 NK-B" panose="02020700000000000000" pitchFamily="18" charset="-128"/>
                        <a:ea typeface="UD デジタル 教科書体 NK-B" panose="02020700000000000000" pitchFamily="18" charset="-128"/>
                        <a:cs typeface="Arial"/>
                        <a:sym typeface="Arial"/>
                      </a:endParaRPr>
                    </a:p>
                  </a:txBody>
                  <a:tcPr marL="0" marR="0" marT="825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127500" y="218122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mn-cs"/>
              <a:sym typeface="Arial"/>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601721" y="2573891"/>
            <a:ext cx="4628196" cy="1990994"/>
          </a:xfrm>
          <a:prstGeom prst="rect">
            <a:avLst/>
          </a:prstGeom>
        </p:spPr>
        <p:txBody>
          <a:bodyPr vert="horz" wrap="square" lIns="0" tIns="0" rIns="0" bIns="0" rtlCol="0">
            <a:spAutoFit/>
          </a:bodyPr>
          <a:lstStyle/>
          <a:p>
            <a:pPr marL="12700" marR="5080"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600" b="0" i="0" u="none" strike="noStrike" kern="0" cap="none" spc="0" normalizeH="0" baseline="0" noProof="0" dirty="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対話とは、参加者がお互いの話に耳を傾け、自分の考えを述べることで対話に参加し、自分の発言を正当化したり、対等関係の中で他の人の意見に関わり合いながら対話に貢献することです。</a:t>
            </a:r>
          </a:p>
          <a:p>
            <a:pPr marL="12700" marR="5080" lvl="0" indent="0" algn="just" defTabSz="914400" rtl="0" eaLnBrk="1" fontAlgn="auto" latinLnBrk="0" hangingPunct="1">
              <a:lnSpc>
                <a:spcPct val="101699"/>
              </a:lnSpc>
              <a:spcBef>
                <a:spcPts val="0"/>
              </a:spcBef>
              <a:spcAft>
                <a:spcPts val="0"/>
              </a:spcAft>
              <a:buClr>
                <a:srgbClr val="000000"/>
              </a:buClr>
              <a:buSzTx/>
              <a:buFont typeface="Arial"/>
              <a:buNone/>
              <a:tabLst/>
              <a:defRPr/>
            </a:pPr>
            <a:r>
              <a:rPr kumimoji="0" lang="ja-JP" altLang="en-US" sz="1600" b="0" i="0" u="none" strike="noStrike" kern="0" cap="none" spc="0" normalizeH="0" baseline="0" noProof="0" dirty="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　特に、異なる視点や理由を探り、評価します。関連する質問や発言は、話者間で関連付けされ、</a:t>
            </a:r>
            <a:r>
              <a:rPr kumimoji="0" lang="en-US" altLang="ja-JP" sz="1600" b="0" i="0" u="none" strike="noStrike" kern="0" cap="none" spc="0" normalizeH="0" baseline="0" noProof="0" dirty="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1</a:t>
            </a:r>
            <a:r>
              <a:rPr kumimoji="0" lang="ja-JP" altLang="en-US" sz="1600" b="0" i="0" u="none" strike="noStrike" kern="0" cap="none" spc="0" normalizeH="0" baseline="0" noProof="0" dirty="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Arial"/>
                <a:sym typeface="Arial"/>
              </a:rPr>
              <a:t>つの授業内、または関連した一連の単元内において、知識をまとめたり、構築したりすることができます。</a:t>
            </a: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D デジタル 教科書体 NK-B" panose="02020700000000000000" pitchFamily="18" charset="-128"/>
              <a:ea typeface="UD デジタル 教科書体 NK-B" panose="02020700000000000000" pitchFamily="18" charset="-128"/>
              <a:cs typeface="+mn-cs"/>
              <a:sym typeface="Arial"/>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270000" y="1038225"/>
            <a:ext cx="3162300" cy="246221"/>
          </a:xfrm>
          <a:prstGeom prst="rect">
            <a:avLst/>
          </a:prstGeom>
        </p:spPr>
        <p:txBody>
          <a:bodyPr vert="horz" wrap="square" lIns="0" tIns="0" rIns="0" bIns="0" rtlCol="0">
            <a:spAutoFit/>
          </a:bodyPr>
          <a:lstStyle/>
          <a:p>
            <a:pPr marL="12700" marR="0" lvl="0" indent="0" algn="just"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Arial"/>
                <a:sym typeface="Arial"/>
              </a:rPr>
              <a:t>教育対話とは何ですか。</a:t>
            </a:r>
            <a:endParaRPr kumimoji="0" sz="1600" b="0" i="0" u="none" strike="noStrike" kern="0" cap="none" spc="0" normalizeH="0" baseline="0" noProof="0" dirty="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Arial"/>
              <a:sym typeface="Arial"/>
            </a:endParaRPr>
          </a:p>
        </p:txBody>
      </p:sp>
    </p:spTree>
    <p:extLst>
      <p:ext uri="{BB962C8B-B14F-4D97-AF65-F5344CB8AC3E}">
        <p14:creationId xmlns:p14="http://schemas.microsoft.com/office/powerpoint/2010/main" val="2563668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98510" y="428625"/>
            <a:ext cx="8296379" cy="215444"/>
          </a:xfrm>
        </p:spPr>
        <p:txBody>
          <a:bodyPr/>
          <a:lstStyle/>
          <a:p>
            <a:pPr algn="ctr"/>
            <a:r>
              <a:rPr lang="en-GB" sz="1400" b="1"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T-SEDA </a:t>
            </a:r>
            <a:r>
              <a:rPr lang="ja-JP" altLang="en-US" sz="1400" b="1"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の翻訳と他の文化圏での利用</a:t>
            </a:r>
            <a:endParaRPr lang="en-US" dirty="0">
              <a:latin typeface="UD デジタル 教科書体 NP-B" panose="02020700000000000000" pitchFamily="18" charset="-128"/>
              <a:ea typeface="UD デジタル 教科書体 NP-B" panose="02020700000000000000" pitchFamily="18" charset="-128"/>
            </a:endParaRPr>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698500" y="735930"/>
            <a:ext cx="4572001" cy="6363280"/>
          </a:xfrm>
          <a:ln w="31750">
            <a:solidFill>
              <a:srgbClr val="2791A6"/>
            </a:solidFill>
          </a:ln>
        </p:spPr>
        <p:txBody>
          <a:bodyPr/>
          <a:lstStyle/>
          <a:p>
            <a:pPr marL="134938"/>
            <a:r>
              <a:rPr lang="ja-JP" alt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US" altLang="ja-JP"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ja-JP" altLang="en-US" sz="1200" dirty="0">
                <a:effectLst/>
                <a:latin typeface="Arial" panose="020B0604020202020204" pitchFamily="34" charset="0"/>
                <a:ea typeface="Times New Roman" panose="02020603050405020304" pitchFamily="18" charset="0"/>
                <a:cs typeface="Arial" panose="020B0604020202020204" pitchFamily="34" charset="0"/>
              </a:rPr>
              <a:t>　　</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はじめに、</a:t>
            </a:r>
            <a:r>
              <a:rPr lang="en-GB" altLang="ja-JP" sz="1200" b="1" dirty="0">
                <a:latin typeface="UD デジタル 教科書体 NP-B" panose="02020700000000000000" pitchFamily="18" charset="-128"/>
                <a:ea typeface="UD デジタル 教科書体 NP-B" panose="02020700000000000000" pitchFamily="18" charset="-128"/>
                <a:cs typeface="Arial" panose="020B0604020202020204" pitchFamily="34" charset="0"/>
              </a:rPr>
              <a:t>T-SEDA</a:t>
            </a:r>
            <a:r>
              <a:rPr lang="en-GB" altLang="ja-JP"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は</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あなたの利用目的や</a:t>
            </a:r>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状況に応じて</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適応することが可能です。あなたの判断で自由に編集、選択、追加してください。</a:t>
            </a:r>
            <a:endParaRPr lang="en-US" altLang="ja-JP"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endParaRPr>
          </a:p>
          <a:p>
            <a:pPr marL="134938"/>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　　また、</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あなたがどう適用したのか、フィードバックも含めて我々のチームに共有してください</a:t>
            </a:r>
            <a:r>
              <a:rPr lang="en-GB"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p>
          <a:p>
            <a:pPr marL="134938"/>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r>
              <a:rPr lang="en-GB"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t-seda@educ.cam.ac.uk.</a:t>
            </a:r>
          </a:p>
          <a:p>
            <a:pPr marL="134938"/>
            <a:endParaRPr lang="en-GB"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endParaRPr>
          </a:p>
          <a:p>
            <a:pPr marL="134938"/>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　　次に、</a:t>
            </a:r>
            <a:r>
              <a:rPr lang="en-GB"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T-SEDA </a:t>
            </a:r>
            <a:r>
              <a:rPr lang="en-US" altLang="ja-JP" sz="1200" dirty="0">
                <a:latin typeface="UD デジタル 教科書体 NP-B" panose="02020700000000000000" pitchFamily="18" charset="-128"/>
                <a:ea typeface="UD デジタル 教科書体 NP-B" panose="02020700000000000000" pitchFamily="18" charset="-128"/>
                <a:cs typeface="Arial" panose="020B0604020202020204" pitchFamily="34" charset="0"/>
              </a:rPr>
              <a:t>Ver9</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は、すでに</a:t>
            </a:r>
            <a:r>
              <a:rPr lang="en-US" altLang="ja-JP"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T-SEDA</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をあらゆる文化において利用した人々から頂いた</a:t>
            </a:r>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フィードバック</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や助言をもとに作成したものです</a:t>
            </a:r>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。特に、スペイン語、中国語、フランス語、イタリア語、日本語、アラビア語、ヘブライ語に翻訳されており、翻訳版はこちらから閲覧可能です。</a:t>
            </a:r>
            <a:r>
              <a:rPr lang="en-GB" sz="1200" u="sng" dirty="0">
                <a:solidFill>
                  <a:srgbClr val="0563C1"/>
                </a:solidFill>
                <a:effectLst/>
                <a:latin typeface="UD デジタル 教科書体 NP-R" panose="02020400000000000000" pitchFamily="18" charset="-128"/>
                <a:ea typeface="UD デジタル 教科書体 NP-R" panose="02020400000000000000" pitchFamily="18" charset="-128"/>
                <a:cs typeface="Arial" panose="020B0604020202020204" pitchFamily="34" charset="0"/>
                <a:hlinkClick r:id="rId3"/>
              </a:rPr>
              <a:t>T-SEDA website</a:t>
            </a:r>
            <a:r>
              <a:rPr lang="en-GB"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a:t>
            </a:r>
          </a:p>
          <a:p>
            <a:pPr marL="134938"/>
            <a:r>
              <a:rPr lang="en-GB" sz="1200" b="1"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endParaRPr lang="en-GB"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endParaRPr>
          </a:p>
          <a:p>
            <a:pPr marL="134938">
              <a:spcAft>
                <a:spcPts val="700"/>
              </a:spcAft>
            </a:pPr>
            <a:r>
              <a:rPr lang="ja-JP" altLang="en-US" sz="1200" b="1"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r>
              <a:rPr lang="ja-JP" altLang="en-US" sz="1200" b="1"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翻訳に関わるプロジェクトは、</a:t>
            </a:r>
            <a:r>
              <a:rPr lang="en-US" altLang="ja-JP" sz="1200" b="1"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T-SEDA</a:t>
            </a:r>
            <a:r>
              <a:rPr lang="ja-JP" altLang="en-US" sz="1200" b="1"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に関わる議論をさらに深めることに繋がりました。</a:t>
            </a:r>
            <a:r>
              <a:rPr lang="en-US" altLang="ja-JP"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T-SEDA</a:t>
            </a:r>
            <a:r>
              <a:rPr lang="ja-JP" altLang="en-US"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を開発した当初は、メキシコ人の</a:t>
            </a:r>
            <a:r>
              <a:rPr lang="ja-JP" altLang="en-US" sz="1200" dirty="0">
                <a:latin typeface="UD デジタル 教科書体 NP-B" panose="02020700000000000000" pitchFamily="18" charset="-128"/>
                <a:ea typeface="UD デジタル 教科書体 NP-B" panose="02020700000000000000" pitchFamily="18" charset="-128"/>
                <a:cs typeface="Arial" panose="020B0604020202020204" pitchFamily="34" charset="0"/>
              </a:rPr>
              <a:t>仲間と始めましたが、</a:t>
            </a:r>
            <a:r>
              <a:rPr lang="ja-JP" altLang="en-US"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ケンブリッジ大学の研究チームにより、主として英語圏内で開発されたものでありました。そのため、実践的な、言語的な、文化的な、また専門的な課題についての課題がありました。</a:t>
            </a:r>
            <a:endParaRPr lang="en-GB"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endParaRPr>
          </a:p>
          <a:p>
            <a:pPr marL="107950" lvl="0" indent="0">
              <a:spcAft>
                <a:spcPts val="700"/>
              </a:spcAft>
              <a:tabLst>
                <a:tab pos="457200" algn="l"/>
              </a:tabLst>
            </a:pPr>
            <a:r>
              <a:rPr lang="ja-JP" altLang="en-US" sz="1200" b="1"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r>
              <a:rPr lang="ja-JP" altLang="en-US" sz="1200" dirty="0">
                <a:effectLst/>
                <a:latin typeface="UD デジタル 教科書体 NP-B" panose="02020700000000000000" pitchFamily="18" charset="-128"/>
                <a:ea typeface="UD デジタル 教科書体 NP-B" panose="02020700000000000000" pitchFamily="18" charset="-128"/>
                <a:cs typeface="Arial" panose="020B0604020202020204" pitchFamily="34" charset="0"/>
              </a:rPr>
              <a:t>翻訳が仕上がるまでには、いくつかの段階があります。</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これには、翻訳機器の利用、専門家による翻訳、教育実践者と確認をする作業、さらに質の良い翻訳を目指しての編集作業があります。これらのすべての工程において重要であるのは、対話的な実践と、</a:t>
            </a:r>
            <a:r>
              <a:rPr lang="en-US" altLang="ja-JP"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T-SEDA</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の利用者が何を目的として</a:t>
            </a:r>
            <a:r>
              <a:rPr lang="en-US" altLang="ja-JP"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T-SEDA</a:t>
            </a:r>
            <a:r>
              <a:rPr lang="ja-JP" altLang="en-US"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を利用して探究しようとしているのかを理解することである。</a:t>
            </a:r>
            <a:endParaRPr lang="en-US" altLang="ja-JP"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endParaRPr>
          </a:p>
          <a:p>
            <a:pPr marL="107950" lvl="0" indent="0">
              <a:spcAft>
                <a:spcPts val="700"/>
              </a:spcAft>
              <a:tabLst>
                <a:tab pos="457200" algn="l"/>
              </a:tabLst>
            </a:pPr>
            <a:r>
              <a:rPr lang="ja-JP" altLang="en-US" sz="1200" b="1"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翻訳者は、</a:t>
            </a:r>
            <a:r>
              <a:rPr lang="en-US" altLang="ja-JP" sz="1200" b="1"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T-SEDA</a:t>
            </a:r>
            <a:r>
              <a:rPr lang="ja-JP" altLang="en-US" sz="1200" b="1"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に私用される用語が、その国やその地域においてどのような意味をもつのかについて判断することが必要です。</a:t>
            </a:r>
            <a:r>
              <a:rPr lang="ja-JP" altLang="en-US" sz="1200" dirty="0">
                <a:latin typeface="UD デジタル 教科書体 NP-R" panose="02020400000000000000" pitchFamily="18" charset="-128"/>
                <a:ea typeface="UD デジタル 教科書体 NP-R" panose="02020400000000000000" pitchFamily="18" charset="-128"/>
                <a:cs typeface="Arial" panose="020B0604020202020204" pitchFamily="34" charset="0"/>
              </a:rPr>
              <a:t>同じ言語の中であっても（英語を含めて）、国によって異なる可能性があるため、それぞれの地域で適応させて使用することが重要です。例えば、その国や地域で、解釈できるように、独自のコーディングの名前を使用してもいいでしょう。</a:t>
            </a:r>
            <a:r>
              <a:rPr lang="en-GB" sz="1200" dirty="0">
                <a:effectLst/>
                <a:latin typeface="UD デジタル 教科書体 NP-R" panose="02020400000000000000" pitchFamily="18" charset="-128"/>
                <a:ea typeface="UD デジタル 教科書体 NP-R" panose="02020400000000000000" pitchFamily="18" charset="-128"/>
                <a:cs typeface="Arial" panose="020B0604020202020204" pitchFamily="34" charset="0"/>
              </a:rPr>
              <a:t>  </a:t>
            </a: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533500" y="735260"/>
            <a:ext cx="4343401" cy="4203715"/>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07950" marR="0" lvl="0" indent="0" algn="l" defTabSz="914400" rtl="0" eaLnBrk="1" fontAlgn="auto" latinLnBrk="0" hangingPunct="1">
              <a:lnSpc>
                <a:spcPct val="100000"/>
              </a:lnSpc>
              <a:spcBef>
                <a:spcPts val="400"/>
              </a:spcBef>
              <a:spcAft>
                <a:spcPts val="700"/>
              </a:spcAft>
              <a:buClr>
                <a:srgbClr val="000000"/>
              </a:buClr>
              <a:buSzTx/>
              <a:buFontTx/>
              <a:buNone/>
              <a:tabLst>
                <a:tab pos="457200" algn="l"/>
                <a:tab pos="4119563" algn="l"/>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　　翻訳者は、英語での比喩的な単語</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（例えば、「</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build=</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積み上げる」など）、単語に付随した肯定的または否定的な意味合いの違い（例えば、「</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challenge</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＝挑戦する、または異議を唱える」など）、さらには、ある意味の言葉がその文脈で利用される際に、どの程度形式ばった表現の言葉を選択するのが適切か、</a:t>
            </a:r>
            <a:r>
              <a:rPr kumimoji="0" lang="ja-JP" altLang="en-US"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など、考慮が必要な言語的および文化的要因をいくつか強調しています</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。また、</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T-SEDA</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利用者にとって自然な流れと読みやすさであることも重要である。研究分野で一貫性をもって使うべき専門的な用語（「コード」など）である側面と、そのような用語を実際の使用に意味のある形で適応させることとの間には、バランスが必要です。</a:t>
            </a:r>
            <a:endPar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a:p>
            <a:pPr marL="107950" marR="0" lvl="0" indent="0" algn="l" defTabSz="914400" rtl="0" eaLnBrk="1" fontAlgn="auto" latinLnBrk="0" hangingPunct="1">
              <a:lnSpc>
                <a:spcPct val="100000"/>
              </a:lnSpc>
              <a:spcBef>
                <a:spcPts val="400"/>
              </a:spcBef>
              <a:spcAft>
                <a:spcPts val="700"/>
              </a:spcAft>
              <a:buClr>
                <a:srgbClr val="000000"/>
              </a:buClr>
              <a:buSzTx/>
              <a:buFontTx/>
              <a:buNone/>
              <a:tabLst>
                <a:tab pos="457200" algn="l"/>
                <a:tab pos="4119563" algn="l"/>
              </a:tabLst>
              <a:defRPr/>
            </a:pPr>
            <a:r>
              <a:rPr kumimoji="0" lang="ja-JP" altLang="en-US"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　「対話的な学習と教授方法」の分野は非常に多様であり、</a:t>
            </a:r>
            <a:r>
              <a:rPr kumimoji="0" lang="en-US" altLang="ja-JP"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T-SEDA </a:t>
            </a:r>
            <a:r>
              <a:rPr kumimoji="0" lang="ja-JP" altLang="en-US"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で提示されたモデルには疑問が投げかけられる可能性があります。</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より広義の文化的信念、社会規範、教育制度などの教育システムはすべて、対話の実践を発展させるのに関連します。考慮すべきその他の要素には、カリキュラムにある科目、生徒の年齢と多様性、教え方などがあります。 </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T-SEDA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の使用目的を明確にすることで、最も関連性の高いものに焦点を当てて、</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T-SEDA </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を効果的に適応させ、状況に合わせて調整することができます。たとえば、実践の開発に興味がありますか</a:t>
            </a:r>
            <a:r>
              <a:rPr kumimoji="0" lang="en-US" altLang="ja-JP"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a:t>
            </a:r>
            <a:r>
              <a:rPr kumimoji="0" lang="ja-JP" altLang="en-US"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学術研究に関心がありますか？職能の専門性開発に、開発？</a:t>
            </a:r>
            <a:endParaRPr kumimoji="0" lang="en-GB" sz="12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endParaRPr>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507070" y="5041344"/>
            <a:ext cx="4343401" cy="2092881"/>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85725" marR="0" lvl="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1"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Arial"/>
                <a:sym typeface="Arial"/>
              </a:rPr>
              <a:t>　</a:t>
            </a:r>
            <a:r>
              <a:rPr kumimoji="0" lang="ja-JP" altLang="en-US" sz="11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翻訳とは本質的に不正確なもの（ある概念の意味を別の言語で完全に同じ意味として再現はできない）であるため、決断を迫られることは必至であり、訳語としてどの言葉を使うかについて必ずしも合意が得られないことがある。</a:t>
            </a:r>
            <a:endParaRPr kumimoji="0" lang="en-US" altLang="ja-JP" sz="11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85725" marR="0" lvl="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例えば、各地域での実践に合わせて、地域の人々が使いやすい言葉に和訳するのが適切か、または、地域を越えて利用するために言語を統一させることを優先させるか、より広範囲で利用可能な標準化された言葉に訳するのを優先させるのか。翻訳は言語学的にどの程度「正確」である必要があるのか？</a:t>
            </a:r>
            <a:endParaRPr kumimoji="0" lang="en-US" altLang="ja-JP" sz="1100" b="0"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endParaRPr>
          </a:p>
          <a:p>
            <a:pPr marL="85725" marR="0" lvl="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1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私たちは、</a:t>
            </a:r>
            <a:r>
              <a:rPr kumimoji="0" lang="en-US" altLang="ja-JP" sz="11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T-SEDA</a:t>
            </a:r>
            <a:r>
              <a:rPr kumimoji="0" lang="ja-JP" altLang="en-US" sz="11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a:sym typeface="Arial"/>
              </a:rPr>
              <a:t>をさまざまな国際的な文脈で使用し続け、経験を共有し、さらにともに発展させていきたいと考えている。</a:t>
            </a:r>
            <a:r>
              <a:rPr kumimoji="0" lang="en-GB" sz="1200" b="1" i="0" u="none" strike="noStrike" kern="0" cap="none" spc="0" normalizeH="0" baseline="0" noProof="0" dirty="0">
                <a:ln>
                  <a:noFill/>
                </a:ln>
                <a:solidFill>
                  <a:srgbClr val="000000"/>
                </a:solidFill>
                <a:effectLst/>
                <a:uLnTx/>
                <a:uFillTx/>
                <a:latin typeface="UD デジタル 教科書体 NP-R" panose="02020400000000000000" pitchFamily="18" charset="-128"/>
                <a:ea typeface="UD デジタル 教科書体 NP-R" panose="02020400000000000000" pitchFamily="18" charset="-128"/>
                <a:cs typeface="Arial" panose="020B0604020202020204" pitchFamily="34" charset="0"/>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2046947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TotalTime>
  <Words>43594</Words>
  <Application>Microsoft Macintosh PowerPoint</Application>
  <PresentationFormat>Custom</PresentationFormat>
  <Paragraphs>1684</Paragraphs>
  <Slides>61</Slides>
  <Notes>50</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61</vt:i4>
      </vt:variant>
    </vt:vector>
  </HeadingPairs>
  <TitlesOfParts>
    <vt:vector size="81" baseType="lpstr">
      <vt:lpstr>Arial Unicode MS</vt:lpstr>
      <vt:lpstr>ＭＳ ゴシック</vt:lpstr>
      <vt:lpstr>UD デジタル 教科書体 NK-B</vt:lpstr>
      <vt:lpstr>UD デジタル 教科書体 NK-B</vt:lpstr>
      <vt:lpstr>UD デジタル 教科書体 NK-R</vt:lpstr>
      <vt:lpstr>UD デジタル 教科書体 NK-R</vt:lpstr>
      <vt:lpstr>UD デジタル 教科書体 NP-B</vt:lpstr>
      <vt:lpstr>UD デジタル 教科書体 NP-R</vt:lpstr>
      <vt:lpstr>Arial</vt:lpstr>
      <vt:lpstr>Arial-BoldItalicMT</vt:lpstr>
      <vt:lpstr>Calibri</vt:lpstr>
      <vt:lpstr>Century</vt:lpstr>
      <vt:lpstr>Noto Sans Symbols</vt:lpstr>
      <vt:lpstr>Times New Roman</vt:lpstr>
      <vt:lpstr>Office Theme</vt:lpstr>
      <vt:lpstr>2_Office Theme</vt:lpstr>
      <vt:lpstr>3_Office Theme</vt:lpstr>
      <vt:lpstr>4_Office Theme</vt:lpstr>
      <vt:lpstr>6_Office Theme</vt:lpstr>
      <vt:lpstr>1_Office Theme</vt:lpstr>
      <vt:lpstr>T-SEDA　教育対話分析ツール －教育対話の実践を探究する－</vt:lpstr>
      <vt:lpstr>PowerPoint Presentation</vt:lpstr>
      <vt:lpstr>PowerPoint Presentation</vt:lpstr>
      <vt:lpstr>PowerPoint Presentation</vt:lpstr>
      <vt:lpstr>T-SEDA　教育対話分析ツール　 目次</vt:lpstr>
      <vt:lpstr>PowerPoint Presentation</vt:lpstr>
      <vt:lpstr>T-SEDA ユーザーガイド 目次</vt:lpstr>
      <vt:lpstr>PowerPoint Presentation</vt:lpstr>
      <vt:lpstr>T-SEDA の翻訳と他の文化圏での利用</vt:lpstr>
      <vt:lpstr>Part a. T-SEDA入門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g. 研究倫理</vt:lpstr>
      <vt:lpstr>PowerPoint Presentation</vt:lpstr>
      <vt:lpstr>PowerPoint Presentation</vt:lpstr>
      <vt:lpstr>PowerPoint Presentation</vt:lpstr>
      <vt:lpstr>PowerPoint Presentation</vt:lpstr>
      <vt:lpstr>PowerPoint Presentation</vt:lpstr>
      <vt:lpstr>T-SEDA教育対話分析ツール: 支援ツール</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269</cp:revision>
  <cp:lastPrinted>2023-11-08T22:36:19Z</cp:lastPrinted>
  <dcterms:created xsi:type="dcterms:W3CDTF">2022-05-10T07:51:06Z</dcterms:created>
  <dcterms:modified xsi:type="dcterms:W3CDTF">2026-04-18T17:40:16Z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2021-11-28T00:00:00Z</vt:filetime>
  </property>
  <property fmtid="{D5CDD505-2E9C-101B-9397-08002B2CF9AE}" pid="3" name="Creator">
    <vt:lpwstr>Word</vt:lpwstr>
  </property>
  <property fmtid="{D5CDD505-2E9C-101B-9397-08002B2CF9AE}" pid="4" name="LastSaved">
    <vt:filetime>2022-05-10T00:00:00Z</vt:filetime>
  </property>
</Properties>
</file>