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672" r:id="rId2"/>
    <p:sldMasterId id="2147483678" r:id="rId3"/>
    <p:sldMasterId id="2147483684" r:id="rId4"/>
  </p:sldMasterIdLst>
  <p:notesMasterIdLst>
    <p:notesMasterId r:id="rId22"/>
  </p:notesMasterIdLst>
  <p:sldIdLst>
    <p:sldId id="273" r:id="rId5"/>
    <p:sldId id="274" r:id="rId6"/>
    <p:sldId id="275" r:id="rId7"/>
    <p:sldId id="276" r:id="rId8"/>
    <p:sldId id="290" r:id="rId9"/>
    <p:sldId id="278" r:id="rId10"/>
    <p:sldId id="279" r:id="rId11"/>
    <p:sldId id="280" r:id="rId12"/>
    <p:sldId id="281" r:id="rId13"/>
    <p:sldId id="282" r:id="rId14"/>
    <p:sldId id="283" r:id="rId15"/>
    <p:sldId id="284" r:id="rId16"/>
    <p:sldId id="285" r:id="rId17"/>
    <p:sldId id="286" r:id="rId18"/>
    <p:sldId id="287" r:id="rId19"/>
    <p:sldId id="288" r:id="rId20"/>
    <p:sldId id="289" r:id="rId21"/>
  </p:sldIdLst>
  <p:sldSz cx="10693400" cy="7562850"/>
  <p:notesSz cx="10693400" cy="75628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F2B731-BF5D-643A-8CF8-F576F844C711}" name="荒巻　恵子" initials="荒巻　恵子" userId="S::140044@faculty.teikyo-u.ac.jp::7357c840-abf2-44b9-aa63-144e1f14ab28" providerId="AD"/>
  <p188:author id="{836FF9D1-7CD8-FDC6-9485-C178D9EC8174}" name="池田彩乃" initials="池" userId="池田彩乃"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154"/>
    <p:restoredTop sz="94692"/>
  </p:normalViewPr>
  <p:slideViewPr>
    <p:cSldViewPr>
      <p:cViewPr varScale="1">
        <p:scale>
          <a:sx n="100" d="100"/>
          <a:sy n="100" d="100"/>
        </p:scale>
        <p:origin x="536" y="160"/>
      </p:cViewPr>
      <p:guideLst>
        <p:guide orient="horz" pos="2880"/>
        <p:guide pos="2160"/>
      </p:guideLst>
    </p:cSldViewPr>
  </p:slideViewPr>
  <p:notesTextViewPr>
    <p:cViewPr>
      <p:scale>
        <a:sx n="100" d="100"/>
        <a:sy n="100" d="100"/>
      </p:scale>
      <p:origin x="0" y="0"/>
    </p:cViewPr>
  </p:notesTextViewPr>
  <p:sorterViewPr>
    <p:cViewPr>
      <p:scale>
        <a:sx n="100" d="100"/>
        <a:sy n="100" d="100"/>
      </p:scale>
      <p:origin x="0" y="-58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custSel modSld">
      <pc:chgData name="Sara Hennessy" userId="995640b1-458a-4726-8369-8a206e502323" providerId="ADAL" clId="{0F9D1C13-32B3-5690-B692-8F1B06A818E0}" dt="2026-04-03T15:50:10.762" v="5" actId="1035"/>
      <pc:docMkLst>
        <pc:docMk/>
      </pc:docMkLst>
      <pc:sldChg chg="addSp delSp modSp mod">
        <pc:chgData name="Sara Hennessy" userId="995640b1-458a-4726-8369-8a206e502323" providerId="ADAL" clId="{0F9D1C13-32B3-5690-B692-8F1B06A818E0}" dt="2026-04-03T15:50:10.762" v="5" actId="1035"/>
        <pc:sldMkLst>
          <pc:docMk/>
          <pc:sldMk cId="0" sldId="273"/>
        </pc:sldMkLst>
        <pc:spChg chg="del">
          <ac:chgData name="Sara Hennessy" userId="995640b1-458a-4726-8369-8a206e502323" providerId="ADAL" clId="{0F9D1C13-32B3-5690-B692-8F1B06A818E0}" dt="2026-04-03T15:50:03.597" v="0" actId="478"/>
          <ac:spMkLst>
            <pc:docMk/>
            <pc:sldMk cId="0" sldId="273"/>
            <ac:spMk id="4" creationId="{A4554783-4FB0-5C65-9167-718B5B1AFEBD}"/>
          </ac:spMkLst>
        </pc:spChg>
        <pc:spChg chg="add mod">
          <ac:chgData name="Sara Hennessy" userId="995640b1-458a-4726-8369-8a206e502323" providerId="ADAL" clId="{0F9D1C13-32B3-5690-B692-8F1B06A818E0}" dt="2026-04-03T15:50:10.762" v="5" actId="1035"/>
          <ac:spMkLst>
            <pc:docMk/>
            <pc:sldMk cId="0" sldId="273"/>
            <ac:spMk id="5" creationId="{07DE0AF8-2D77-3684-4BF6-5558A17F851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184891F4-BA8E-3243-B24C-984EB929F376}" type="datetimeFigureOut">
              <a:rPr lang="en-US" smtClean="0"/>
              <a:t>4/3/26</a:t>
            </a:fld>
            <a:endParaRPr lang="en-US"/>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ADC2D829-70FD-274A-8D5C-7A5D60493609}" type="slidenum">
              <a:rPr lang="en-US" smtClean="0"/>
              <a:t>‹#›</a:t>
            </a:fld>
            <a:endParaRPr lang="en-US"/>
          </a:p>
        </p:txBody>
      </p:sp>
    </p:spTree>
    <p:extLst>
      <p:ext uri="{BB962C8B-B14F-4D97-AF65-F5344CB8AC3E}">
        <p14:creationId xmlns:p14="http://schemas.microsoft.com/office/powerpoint/2010/main" val="2930519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C2D829-70FD-274A-8D5C-7A5D60493609}" type="slidenum">
              <a:rPr lang="en-US" smtClean="0"/>
              <a:t>12</a:t>
            </a:fld>
            <a:endParaRPr lang="en-US"/>
          </a:p>
        </p:txBody>
      </p:sp>
    </p:spTree>
    <p:extLst>
      <p:ext uri="{BB962C8B-B14F-4D97-AF65-F5344CB8AC3E}">
        <p14:creationId xmlns:p14="http://schemas.microsoft.com/office/powerpoint/2010/main" val="1420062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ADC2D829-70FD-274A-8D5C-7A5D60493609}" type="slidenum">
              <a:rPr lang="en-US" smtClean="0"/>
              <a:t>16</a:t>
            </a:fld>
            <a:endParaRPr lang="en-US"/>
          </a:p>
        </p:txBody>
      </p:sp>
    </p:spTree>
    <p:extLst>
      <p:ext uri="{BB962C8B-B14F-4D97-AF65-F5344CB8AC3E}">
        <p14:creationId xmlns:p14="http://schemas.microsoft.com/office/powerpoint/2010/main" val="2106435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sz="2600" b="1" i="0">
                <a:solidFill>
                  <a:srgbClr val="1A606E"/>
                </a:solidFill>
                <a:latin typeface="Calibri"/>
                <a:cs typeface="Calibri"/>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sz="1600" b="1" i="0">
                <a:solidFill>
                  <a:schemeClr val="tx1"/>
                </a:solidFill>
                <a:latin typeface="ＭＳ 明朝"/>
                <a:cs typeface="ＭＳ 明朝"/>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9056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895619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sz="2600" b="1" i="0">
                <a:solidFill>
                  <a:srgbClr val="1A606E"/>
                </a:solidFill>
                <a:latin typeface="Calibri"/>
                <a:cs typeface="Calibri"/>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sz="1600" b="1" i="0">
                <a:solidFill>
                  <a:schemeClr val="tx1"/>
                </a:solidFill>
                <a:latin typeface="ＭＳ 明朝"/>
                <a:cs typeface="ＭＳ 明朝"/>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3333006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06E"/>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600" b="1" i="0">
                <a:solidFill>
                  <a:schemeClr val="tx1"/>
                </a:solidFill>
                <a:latin typeface="ＭＳ 明朝"/>
                <a:cs typeface="ＭＳ 明朝"/>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567561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06E"/>
                </a:solidFill>
                <a:latin typeface="Calibri"/>
                <a:cs typeface="Calibri"/>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395947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06E"/>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251502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933512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sz="2600" b="1" i="0">
                <a:solidFill>
                  <a:srgbClr val="1A606E"/>
                </a:solidFill>
                <a:latin typeface="Calibri"/>
                <a:cs typeface="Calibri"/>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sz="1600" b="1" i="0">
                <a:solidFill>
                  <a:srgbClr val="FF0000"/>
                </a:solidFill>
                <a:latin typeface="ＭＳ 明朝"/>
                <a:cs typeface="ＭＳ 明朝"/>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851211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06E"/>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600" b="1" i="0">
                <a:solidFill>
                  <a:srgbClr val="FF0000"/>
                </a:solidFill>
                <a:latin typeface="ＭＳ 明朝"/>
                <a:cs typeface="ＭＳ 明朝"/>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982087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06E"/>
                </a:solidFill>
                <a:latin typeface="Calibri"/>
                <a:cs typeface="Calibri"/>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8227330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06E"/>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014773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06E"/>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600" b="1" i="0">
                <a:solidFill>
                  <a:schemeClr val="tx1"/>
                </a:solidFill>
                <a:latin typeface="ＭＳ 明朝"/>
                <a:cs typeface="ＭＳ 明朝"/>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2290167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17426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391540" y="996569"/>
            <a:ext cx="4730115" cy="6156325"/>
          </a:xfrm>
          <a:custGeom>
            <a:avLst/>
            <a:gdLst/>
            <a:ahLst/>
            <a:cxnLst/>
            <a:rect l="l" t="t" r="r" b="b"/>
            <a:pathLst>
              <a:path w="4730115" h="6156325">
                <a:moveTo>
                  <a:pt x="0" y="6124473"/>
                </a:moveTo>
                <a:lnTo>
                  <a:pt x="0" y="6156223"/>
                </a:lnTo>
                <a:lnTo>
                  <a:pt x="31750" y="6156223"/>
                </a:lnTo>
                <a:lnTo>
                  <a:pt x="0" y="6124473"/>
                </a:lnTo>
                <a:close/>
              </a:path>
              <a:path w="4730115" h="6156325">
                <a:moveTo>
                  <a:pt x="31750" y="0"/>
                </a:moveTo>
                <a:lnTo>
                  <a:pt x="0" y="31750"/>
                </a:lnTo>
                <a:lnTo>
                  <a:pt x="0" y="6124473"/>
                </a:lnTo>
                <a:lnTo>
                  <a:pt x="31750" y="6156223"/>
                </a:lnTo>
                <a:lnTo>
                  <a:pt x="31750" y="0"/>
                </a:lnTo>
                <a:close/>
              </a:path>
              <a:path w="4730115" h="6156325">
                <a:moveTo>
                  <a:pt x="4698238" y="6124473"/>
                </a:moveTo>
                <a:lnTo>
                  <a:pt x="31750" y="6124473"/>
                </a:lnTo>
                <a:lnTo>
                  <a:pt x="31750" y="6156223"/>
                </a:lnTo>
                <a:lnTo>
                  <a:pt x="4698238" y="6156223"/>
                </a:lnTo>
                <a:lnTo>
                  <a:pt x="4698238" y="6124473"/>
                </a:lnTo>
                <a:close/>
              </a:path>
              <a:path w="4730115" h="6156325">
                <a:moveTo>
                  <a:pt x="4698238" y="0"/>
                </a:moveTo>
                <a:lnTo>
                  <a:pt x="4698238" y="6156223"/>
                </a:lnTo>
                <a:lnTo>
                  <a:pt x="4729988" y="6124473"/>
                </a:lnTo>
                <a:lnTo>
                  <a:pt x="4729988" y="31750"/>
                </a:lnTo>
                <a:lnTo>
                  <a:pt x="4698238" y="0"/>
                </a:lnTo>
                <a:close/>
              </a:path>
              <a:path w="4730115" h="6156325">
                <a:moveTo>
                  <a:pt x="4729988" y="6124473"/>
                </a:moveTo>
                <a:lnTo>
                  <a:pt x="4698238" y="6156223"/>
                </a:lnTo>
                <a:lnTo>
                  <a:pt x="4729988" y="6156223"/>
                </a:lnTo>
                <a:lnTo>
                  <a:pt x="4729988" y="6124473"/>
                </a:lnTo>
                <a:close/>
              </a:path>
              <a:path w="4730115" h="6156325">
                <a:moveTo>
                  <a:pt x="31750" y="0"/>
                </a:moveTo>
                <a:lnTo>
                  <a:pt x="0" y="0"/>
                </a:lnTo>
                <a:lnTo>
                  <a:pt x="0" y="31750"/>
                </a:lnTo>
                <a:lnTo>
                  <a:pt x="31750" y="0"/>
                </a:lnTo>
                <a:close/>
              </a:path>
              <a:path w="4730115" h="6156325">
                <a:moveTo>
                  <a:pt x="4698238" y="0"/>
                </a:moveTo>
                <a:lnTo>
                  <a:pt x="31750" y="0"/>
                </a:lnTo>
                <a:lnTo>
                  <a:pt x="31750" y="31750"/>
                </a:lnTo>
                <a:lnTo>
                  <a:pt x="4698238" y="31750"/>
                </a:lnTo>
                <a:lnTo>
                  <a:pt x="4698238" y="0"/>
                </a:lnTo>
                <a:close/>
              </a:path>
              <a:path w="4730115" h="6156325">
                <a:moveTo>
                  <a:pt x="4729988" y="0"/>
                </a:moveTo>
                <a:lnTo>
                  <a:pt x="4698238" y="0"/>
                </a:lnTo>
                <a:lnTo>
                  <a:pt x="4729988" y="31750"/>
                </a:lnTo>
                <a:lnTo>
                  <a:pt x="4729988" y="0"/>
                </a:lnTo>
                <a:close/>
              </a:path>
            </a:pathLst>
          </a:custGeom>
          <a:solidFill>
            <a:srgbClr val="2791A6"/>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600" b="1" i="0">
                <a:solidFill>
                  <a:srgbClr val="1A606E"/>
                </a:solidFill>
                <a:latin typeface="Calibri"/>
                <a:cs typeface="Calibri"/>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40574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06E"/>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576421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515778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sz="1800" b="1" i="0">
                <a:solidFill>
                  <a:srgbClr val="1A606E"/>
                </a:solidFill>
                <a:latin typeface="Calibri"/>
                <a:cs typeface="Calibri"/>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sz="1600" b="1"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4741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1A606E"/>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600" b="1"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510502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1A606E"/>
                </a:solidFill>
                <a:latin typeface="Calibri"/>
                <a:cs typeface="Calibri"/>
              </a:defRPr>
            </a:lvl1pPr>
          </a:lstStyle>
          <a:p>
            <a:endParaRPr/>
          </a:p>
        </p:txBody>
      </p:sp>
      <p:sp>
        <p:nvSpPr>
          <p:cNvPr id="3" name="Holder 3"/>
          <p:cNvSpPr>
            <a:spLocks noGrp="1"/>
          </p:cNvSpPr>
          <p:nvPr>
            <p:ph sz="half" idx="2"/>
          </p:nvPr>
        </p:nvSpPr>
        <p:spPr>
          <a:xfrm>
            <a:off x="569468" y="1444497"/>
            <a:ext cx="4364990" cy="4772660"/>
          </a:xfrm>
          <a:prstGeom prst="rect">
            <a:avLst/>
          </a:prstGeom>
        </p:spPr>
        <p:txBody>
          <a:bodyPr wrap="square" lIns="0" tIns="0" rIns="0" bIns="0">
            <a:spAutoFit/>
          </a:bodyPr>
          <a:lstStyle>
            <a:lvl1pPr>
              <a:defRPr sz="1400" b="1" i="0">
                <a:solidFill>
                  <a:schemeClr val="tx1"/>
                </a:solidFill>
                <a:latin typeface="Calibri"/>
                <a:cs typeface="Calibri"/>
              </a:defRPr>
            </a:lvl1pPr>
          </a:lstStyle>
          <a:p>
            <a:endParaRPr/>
          </a:p>
        </p:txBody>
      </p:sp>
      <p:sp>
        <p:nvSpPr>
          <p:cNvPr id="4" name="Holder 4"/>
          <p:cNvSpPr>
            <a:spLocks noGrp="1"/>
          </p:cNvSpPr>
          <p:nvPr>
            <p:ph sz="half" idx="3"/>
          </p:nvPr>
        </p:nvSpPr>
        <p:spPr>
          <a:xfrm>
            <a:off x="5625465" y="1378966"/>
            <a:ext cx="4490084" cy="4613910"/>
          </a:xfrm>
          <a:prstGeom prst="rect">
            <a:avLst/>
          </a:prstGeom>
        </p:spPr>
        <p:txBody>
          <a:bodyPr wrap="square" lIns="0" tIns="0" rIns="0" bIns="0">
            <a:spAutoFit/>
          </a:bodyPr>
          <a:lstStyle>
            <a:lvl1pPr>
              <a:defRPr sz="1200" b="1" i="0">
                <a:solidFill>
                  <a:schemeClr val="tx1"/>
                </a:solidFill>
                <a:latin typeface="Calibri"/>
                <a:cs typeface="Calibri"/>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0853070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1A606E"/>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9855479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3.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4.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023486" y="665734"/>
            <a:ext cx="6210300" cy="422275"/>
          </a:xfrm>
          <a:prstGeom prst="rect">
            <a:avLst/>
          </a:prstGeom>
        </p:spPr>
        <p:txBody>
          <a:bodyPr wrap="square" lIns="0" tIns="0" rIns="0" bIns="0">
            <a:spAutoFit/>
          </a:bodyPr>
          <a:lstStyle>
            <a:lvl1pPr>
              <a:defRPr sz="2600" b="1" i="0">
                <a:solidFill>
                  <a:srgbClr val="1A606E"/>
                </a:solidFill>
                <a:latin typeface="Calibri"/>
                <a:cs typeface="Calibri"/>
              </a:defRPr>
            </a:lvl1pPr>
          </a:lstStyle>
          <a:p>
            <a:endParaRPr/>
          </a:p>
        </p:txBody>
      </p:sp>
      <p:sp>
        <p:nvSpPr>
          <p:cNvPr id="3" name="Holder 3"/>
          <p:cNvSpPr>
            <a:spLocks noGrp="1"/>
          </p:cNvSpPr>
          <p:nvPr>
            <p:ph type="body" idx="1"/>
          </p:nvPr>
        </p:nvSpPr>
        <p:spPr>
          <a:xfrm>
            <a:off x="500887" y="2911881"/>
            <a:ext cx="9776460" cy="3322954"/>
          </a:xfrm>
          <a:prstGeom prst="rect">
            <a:avLst/>
          </a:prstGeom>
        </p:spPr>
        <p:txBody>
          <a:bodyPr wrap="square" lIns="0" tIns="0" rIns="0" bIns="0">
            <a:spAutoFit/>
          </a:bodyPr>
          <a:lstStyle>
            <a:lvl1pPr>
              <a:defRPr sz="1600" b="1" i="0">
                <a:solidFill>
                  <a:schemeClr val="tx1"/>
                </a:solidFill>
                <a:latin typeface="ＭＳ 明朝"/>
                <a:cs typeface="ＭＳ 明朝"/>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20283724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96316" y="528573"/>
            <a:ext cx="9575165" cy="687069"/>
          </a:xfrm>
          <a:prstGeom prst="rect">
            <a:avLst/>
          </a:prstGeom>
        </p:spPr>
        <p:txBody>
          <a:bodyPr wrap="square" lIns="0" tIns="0" rIns="0" bIns="0">
            <a:spAutoFit/>
          </a:bodyPr>
          <a:lstStyle>
            <a:lvl1pPr>
              <a:defRPr sz="1800" b="1" i="0">
                <a:solidFill>
                  <a:srgbClr val="1A606E"/>
                </a:solidFill>
                <a:latin typeface="Calibri"/>
                <a:cs typeface="Calibri"/>
              </a:defRPr>
            </a:lvl1pPr>
          </a:lstStyle>
          <a:p>
            <a:endParaRPr/>
          </a:p>
        </p:txBody>
      </p:sp>
      <p:sp>
        <p:nvSpPr>
          <p:cNvPr id="3" name="Holder 3"/>
          <p:cNvSpPr>
            <a:spLocks noGrp="1"/>
          </p:cNvSpPr>
          <p:nvPr>
            <p:ph type="body" idx="1"/>
          </p:nvPr>
        </p:nvSpPr>
        <p:spPr>
          <a:xfrm>
            <a:off x="778255" y="2917977"/>
            <a:ext cx="9354820" cy="3446145"/>
          </a:xfrm>
          <a:prstGeom prst="rect">
            <a:avLst/>
          </a:prstGeom>
        </p:spPr>
        <p:txBody>
          <a:bodyPr wrap="square" lIns="0" tIns="0" rIns="0" bIns="0">
            <a:spAutoFit/>
          </a:bodyPr>
          <a:lstStyle>
            <a:lvl1pPr>
              <a:defRPr sz="1600" b="1"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3263017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023486" y="665734"/>
            <a:ext cx="6210300" cy="422275"/>
          </a:xfrm>
          <a:prstGeom prst="rect">
            <a:avLst/>
          </a:prstGeom>
        </p:spPr>
        <p:txBody>
          <a:bodyPr wrap="square" lIns="0" tIns="0" rIns="0" bIns="0">
            <a:spAutoFit/>
          </a:bodyPr>
          <a:lstStyle>
            <a:lvl1pPr>
              <a:defRPr sz="2600" b="1" i="0">
                <a:solidFill>
                  <a:srgbClr val="1A606E"/>
                </a:solidFill>
                <a:latin typeface="Calibri"/>
                <a:cs typeface="Calibri"/>
              </a:defRPr>
            </a:lvl1pPr>
          </a:lstStyle>
          <a:p>
            <a:endParaRPr/>
          </a:p>
        </p:txBody>
      </p:sp>
      <p:sp>
        <p:nvSpPr>
          <p:cNvPr id="3" name="Holder 3"/>
          <p:cNvSpPr>
            <a:spLocks noGrp="1"/>
          </p:cNvSpPr>
          <p:nvPr>
            <p:ph type="body" idx="1"/>
          </p:nvPr>
        </p:nvSpPr>
        <p:spPr>
          <a:xfrm>
            <a:off x="778255" y="2911881"/>
            <a:ext cx="9382760" cy="3586479"/>
          </a:xfrm>
          <a:prstGeom prst="rect">
            <a:avLst/>
          </a:prstGeom>
        </p:spPr>
        <p:txBody>
          <a:bodyPr wrap="square" lIns="0" tIns="0" rIns="0" bIns="0">
            <a:spAutoFit/>
          </a:bodyPr>
          <a:lstStyle>
            <a:lvl1pPr>
              <a:defRPr sz="1600" b="1" i="0">
                <a:solidFill>
                  <a:schemeClr val="tx1"/>
                </a:solidFill>
                <a:latin typeface="ＭＳ 明朝"/>
                <a:cs typeface="ＭＳ 明朝"/>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87037021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224653" y="924814"/>
            <a:ext cx="3507740" cy="422275"/>
          </a:xfrm>
          <a:prstGeom prst="rect">
            <a:avLst/>
          </a:prstGeom>
        </p:spPr>
        <p:txBody>
          <a:bodyPr wrap="square" lIns="0" tIns="0" rIns="0" bIns="0">
            <a:spAutoFit/>
          </a:bodyPr>
          <a:lstStyle>
            <a:lvl1pPr>
              <a:defRPr sz="2600" b="1" i="0">
                <a:solidFill>
                  <a:srgbClr val="1A606E"/>
                </a:solidFill>
                <a:latin typeface="Calibri"/>
                <a:cs typeface="Calibri"/>
              </a:defRPr>
            </a:lvl1pPr>
          </a:lstStyle>
          <a:p>
            <a:endParaRPr/>
          </a:p>
        </p:txBody>
      </p:sp>
      <p:sp>
        <p:nvSpPr>
          <p:cNvPr id="3" name="Holder 3"/>
          <p:cNvSpPr>
            <a:spLocks noGrp="1"/>
          </p:cNvSpPr>
          <p:nvPr>
            <p:ph type="body" idx="1"/>
          </p:nvPr>
        </p:nvSpPr>
        <p:spPr>
          <a:xfrm>
            <a:off x="1455166" y="1777253"/>
            <a:ext cx="7573009" cy="2785110"/>
          </a:xfrm>
          <a:prstGeom prst="rect">
            <a:avLst/>
          </a:prstGeom>
        </p:spPr>
        <p:txBody>
          <a:bodyPr wrap="square" lIns="0" tIns="0" rIns="0" bIns="0">
            <a:spAutoFit/>
          </a:bodyPr>
          <a:lstStyle>
            <a:lvl1pPr>
              <a:defRPr sz="1600" b="1" i="0">
                <a:solidFill>
                  <a:srgbClr val="FF0000"/>
                </a:solidFill>
                <a:latin typeface="ＭＳ 明朝"/>
                <a:cs typeface="ＭＳ 明朝"/>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4/3/26</a:t>
            </a:fld>
            <a:endParaRPr lang="en-US"/>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31887564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www.camtree.org/t-seda"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hyperlink" Target="http://oro.open.ac.uk/36484/" TargetMode="External"/><Relationship Id="rId3" Type="http://schemas.openxmlformats.org/officeDocument/2006/relationships/hyperlink" Target="https://thinkingtogether.educ.cam.ac.uk/" TargetMode="External"/><Relationship Id="rId7" Type="http://schemas.openxmlformats.org/officeDocument/2006/relationships/hyperlink" Target="https://uwaterloo.ca/centre-for-teaching-excellence/teaching-resources/teaching-tips/developing-assignments/group-work/group-work-classroom-small-group-tasks" TargetMode="External"/><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hyperlink" Target="https://www.ifl-news.pitt.edu/2021/02/accountable-talk-discussions-solidifying-knowledge-and-engaging-in-rigorous-thinking-alongside-others-in-a-collaborative-community/" TargetMode="External"/><Relationship Id="rId5" Type="http://schemas.openxmlformats.org/officeDocument/2006/relationships/hyperlink" Target="http://isf.education/curriculum/holistic-curriculum/school-halaqah" TargetMode="External"/><Relationship Id="rId4" Type="http://schemas.openxmlformats.org/officeDocument/2006/relationships/hyperlink" Target="https://scirearly.eu/tools/dialogic-gatherings/" TargetMode="External"/><Relationship Id="rId9" Type="http://schemas.openxmlformats.org/officeDocument/2006/relationships/hyperlink" Target="http://21stcenturylearners.org.uk/wp-content/uploads/2020/07/A-Teachers-Guide-to-Dialogic-Pedagogy.pdf"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thinkingtogether.educ.cam.ac.uk/resources/Talking_points_about_group_talk.pdf" TargetMode="External"/><Relationship Id="rId13" Type="http://schemas.openxmlformats.org/officeDocument/2006/relationships/hyperlink" Target="http://mikeaskew.net/page3/page5/page5.html" TargetMode="External"/><Relationship Id="rId3" Type="http://schemas.openxmlformats.org/officeDocument/2006/relationships/hyperlink" Target="https://janeyates.net/45254278/45254296" TargetMode="External"/><Relationship Id="rId7" Type="http://schemas.openxmlformats.org/officeDocument/2006/relationships/hyperlink" Target="http://edtoolkit.educ.cam.ac.uk/" TargetMode="External"/><Relationship Id="rId12" Type="http://schemas.openxmlformats.org/officeDocument/2006/relationships/hyperlink" Target="https://www.reonline.org.uk/teaching-resources/re-searchers-approach/using-re-searchers/" TargetMode="External"/><Relationship Id="rId2" Type="http://schemas.openxmlformats.org/officeDocument/2006/relationships/hyperlink" Target="https://www.philosophyforchildren.org/resources/lesson-plans/" TargetMode="External"/><Relationship Id="rId1" Type="http://schemas.openxmlformats.org/officeDocument/2006/relationships/slideLayout" Target="../slideLayouts/slideLayout20.xml"/><Relationship Id="rId6" Type="http://schemas.openxmlformats.org/officeDocument/2006/relationships/hyperlink" Target="https://dialls2020.eu/wp-content/uploads/2021/04/Dialogue-Progression-Tool-FINAL-WP4-final-Mar2021.pdf" TargetMode="External"/><Relationship Id="rId11" Type="http://schemas.openxmlformats.org/officeDocument/2006/relationships/hyperlink" Target="https://www.wamcam.org/wam-materials" TargetMode="External"/><Relationship Id="rId5" Type="http://schemas.openxmlformats.org/officeDocument/2006/relationships/hyperlink" Target="https://www.bloomsbury.com/uk/research-methods-for-educational-dialogue-9781350060104/" TargetMode="External"/><Relationship Id="rId10" Type="http://schemas.openxmlformats.org/officeDocument/2006/relationships/hyperlink" Target="https://www.bristol.ac.uk/philosophy/thinking-science/" TargetMode="External"/><Relationship Id="rId4" Type="http://schemas.openxmlformats.org/officeDocument/2006/relationships/hyperlink" Target="http://www.thephilosophyman.com/" TargetMode="External"/><Relationship Id="rId9" Type="http://schemas.openxmlformats.org/officeDocument/2006/relationships/hyperlink" Target="https://thinkingtogether.educ.cam.ac.uk/resources/Example_Talking_Points_activities.pdf"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vimeopro.com/camtree/cedir/" TargetMode="External"/><Relationship Id="rId7" Type="http://schemas.openxmlformats.org/officeDocument/2006/relationships/hyperlink" Target="http://dialogueiwb.educ.cam.ac.uk/evaluate/teachersmaterials/" TargetMode="External"/><Relationship Id="rId2" Type="http://schemas.openxmlformats.org/officeDocument/2006/relationships/hyperlink" Target="http://www.oer4schools.org/" TargetMode="External"/><Relationship Id="rId1" Type="http://schemas.openxmlformats.org/officeDocument/2006/relationships/slideLayout" Target="../slideLayouts/slideLayout20.xml"/><Relationship Id="rId6" Type="http://schemas.openxmlformats.org/officeDocument/2006/relationships/hyperlink" Target="http://dialogueiwb.educ.cam.ac.uk/resources/" TargetMode="External"/><Relationship Id="rId5" Type="http://schemas.openxmlformats.org/officeDocument/2006/relationships/hyperlink" Target="http://dialogueiwb.educ.cam.ac.uk/evaluate/" TargetMode="External"/><Relationship Id="rId4" Type="http://schemas.openxmlformats.org/officeDocument/2006/relationships/hyperlink" Target="http://reflectiveteaching.co.uk/"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s://www.camtree.org/rls" TargetMode="External"/><Relationship Id="rId1" Type="http://schemas.openxmlformats.org/officeDocument/2006/relationships/slideLayout" Target="../slideLayouts/slideLayout20.xml"/><Relationship Id="rId4" Type="http://schemas.openxmlformats.org/officeDocument/2006/relationships/hyperlink" Target="https://oracycambridge.org/blog/"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www.sciencedirect.com/science/article/pii/S0883035517303877" TargetMode="External"/><Relationship Id="rId3" Type="http://schemas.openxmlformats.org/officeDocument/2006/relationships/hyperlink" Target="https://www.repository.cam.ac.uk/handle/1810/262250" TargetMode="External"/><Relationship Id="rId7" Type="http://schemas.openxmlformats.org/officeDocument/2006/relationships/hyperlink" Target="https://link.springer.com/article/10.1007/s10639-018-9701-y" TargetMode="Externa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hyperlink" Target="https://www.repository.cam.ac.uk/bitstream/handle/1810/275038/10.1007%252Fs10639-018-9701-y.pdf?sequence=4&amp;isAllowed=y" TargetMode="External"/><Relationship Id="rId5" Type="http://schemas.openxmlformats.org/officeDocument/2006/relationships/hyperlink" Target="https://www.bloomsbury.com/uk/research-methods-for-educational-dialogue-9781350060104/" TargetMode="External"/><Relationship Id="rId4" Type="http://schemas.openxmlformats.org/officeDocument/2006/relationships/hyperlink" Target="https://www.tandfonline.com/doi/abs/10.1080/0305764X.2013.786024" TargetMode="External"/><Relationship Id="rId9" Type="http://schemas.openxmlformats.org/officeDocument/2006/relationships/hyperlink" Target="https://camtree.org/"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doi.org/10.1080/09500782.2021.1956943" TargetMode="External"/><Relationship Id="rId13" Type="http://schemas.openxmlformats.org/officeDocument/2006/relationships/hyperlink" Target="http://dx.doi.org/10.1016/j.lcsi.2015.12.001" TargetMode="External"/><Relationship Id="rId3" Type="http://schemas.openxmlformats.org/officeDocument/2006/relationships/hyperlink" Target="https://doi.org/10.1080/09500782.2025.2475046" TargetMode="External"/><Relationship Id="rId7" Type="http://schemas.openxmlformats.org/officeDocument/2006/relationships/hyperlink" Target="https://doi.org/10.1080/03323315.2021.2022527" TargetMode="External"/><Relationship Id="rId12" Type="http://schemas.openxmlformats.org/officeDocument/2006/relationships/hyperlink" Target="http://dx.doi.org/10.1002/rev3.3294" TargetMode="External"/><Relationship Id="rId17" Type="http://schemas.openxmlformats.org/officeDocument/2006/relationships/hyperlink" Target="https://camtree.org/" TargetMode="External"/><Relationship Id="rId2" Type="http://schemas.openxmlformats.org/officeDocument/2006/relationships/hyperlink" Target="https://doi.org/10.1080/19463014.2024.2339346" TargetMode="External"/><Relationship Id="rId16" Type="http://schemas.openxmlformats.org/officeDocument/2006/relationships/hyperlink" Target="https://www.repository.cam.ac.uk/items/6e390fab-eb48-48df-84eb-d816fab9cb1c" TargetMode="External"/><Relationship Id="rId1" Type="http://schemas.openxmlformats.org/officeDocument/2006/relationships/slideLayout" Target="../slideLayouts/slideLayout5.xml"/><Relationship Id="rId6" Type="http://schemas.openxmlformats.org/officeDocument/2006/relationships/hyperlink" Target="https://doi.org/10.1016/j.lcsi.2023.100742" TargetMode="External"/><Relationship Id="rId11" Type="http://schemas.openxmlformats.org/officeDocument/2006/relationships/hyperlink" Target="https://doi.org/10.1002/rev3.3269" TargetMode="External"/><Relationship Id="rId5" Type="http://schemas.openxmlformats.org/officeDocument/2006/relationships/hyperlink" Target="https://www.sciencedirect.com/science/article/pii/S0742051X23000550" TargetMode="External"/><Relationship Id="rId15" Type="http://schemas.openxmlformats.org/officeDocument/2006/relationships/hyperlink" Target="doi:10.1080/1743727X.2018.1467890" TargetMode="External"/><Relationship Id="rId10" Type="http://schemas.openxmlformats.org/officeDocument/2006/relationships/hyperlink" Target="https://www.repository.cam.ac.uk/items/233eab1e-0865-4bad-a2ef-97b3569b950c" TargetMode="External"/><Relationship Id="rId4" Type="http://schemas.openxmlformats.org/officeDocument/2006/relationships/hyperlink" Target="https://www.repository.cam.ac.uk/handle/1810/382962" TargetMode="External"/><Relationship Id="rId9" Type="http://schemas.openxmlformats.org/officeDocument/2006/relationships/hyperlink" Target="https://doi.org/10.1016/j.lcsi.2020.100404" TargetMode="External"/><Relationship Id="rId14" Type="http://schemas.openxmlformats.org/officeDocument/2006/relationships/hyperlink" Target="https://doi.org/10.1080/1743727X.2018.146789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hyperlink" Target="https://www.happyscribe.com/automatic-transcription-software" TargetMode="External"/><Relationship Id="rId3" Type="http://schemas.openxmlformats.org/officeDocument/2006/relationships/hyperlink" Target="https://clovanote.line.me/" TargetMode="External"/><Relationship Id="rId7" Type="http://schemas.openxmlformats.org/officeDocument/2006/relationships/hyperlink" Target="https://transcribe.wreally.com/" TargetMode="External"/><Relationship Id="rId12" Type="http://schemas.openxmlformats.org/officeDocument/2006/relationships/image" Target="../media/image4.png"/><Relationship Id="rId2" Type="http://schemas.openxmlformats.org/officeDocument/2006/relationships/hyperlink" Target="https://support.microsoft.com/en-us/office/transcribe-your-recordings-7fc2efec-245e-45f0-b053-2a97531ecf57" TargetMode="External"/><Relationship Id="rId1" Type="http://schemas.openxmlformats.org/officeDocument/2006/relationships/slideLayout" Target="../slideLayouts/slideLayout5.xml"/><Relationship Id="rId6" Type="http://schemas.openxmlformats.org/officeDocument/2006/relationships/hyperlink" Target="https://otter.ai/" TargetMode="External"/><Relationship Id="rId11" Type="http://schemas.openxmlformats.org/officeDocument/2006/relationships/hyperlink" Target="http://www.e-werkzeug.eu/index.php/en/products/easytranscript" TargetMode="External"/><Relationship Id="rId5" Type="http://schemas.openxmlformats.org/officeDocument/2006/relationships/hyperlink" Target="https://app.trint.com/" TargetMode="External"/><Relationship Id="rId10" Type="http://schemas.openxmlformats.org/officeDocument/2006/relationships/hyperlink" Target="https://www.inqscribe.com/" TargetMode="External"/><Relationship Id="rId4" Type="http://schemas.openxmlformats.org/officeDocument/2006/relationships/hyperlink" Target="https://www.iflytek.co.jp/a1j-app/" TargetMode="External"/><Relationship Id="rId9" Type="http://schemas.openxmlformats.org/officeDocument/2006/relationships/hyperlink" Target="https://qz.com/work/1087765/how-to-transcribe-audio-fast-and-for-free-using-google-docs-voice-typi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https://www.youtube.com/watch?v=ZNgyJn4_RTk"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library.camtree.org/search?query=t-seda" TargetMode="External"/><Relationship Id="rId1" Type="http://schemas.openxmlformats.org/officeDocument/2006/relationships/slideLayout" Target="../slideLayouts/slideLayout12.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body" idx="1"/>
          </p:nvPr>
        </p:nvSpPr>
        <p:spPr>
          <a:xfrm>
            <a:off x="458470" y="1930598"/>
            <a:ext cx="9776460" cy="4450577"/>
          </a:xfrm>
          <a:prstGeom prst="rect">
            <a:avLst/>
          </a:prstGeom>
        </p:spPr>
        <p:txBody>
          <a:bodyPr vert="horz" wrap="square" lIns="0" tIns="145415" rIns="0" bIns="0" rtlCol="0">
            <a:spAutoFit/>
          </a:bodyPr>
          <a:lstStyle/>
          <a:p>
            <a:pPr marL="289560">
              <a:lnSpc>
                <a:spcPct val="100000"/>
              </a:lnSpc>
              <a:spcBef>
                <a:spcPts val="1145"/>
              </a:spcBef>
            </a:pPr>
            <a:r>
              <a:rPr u="sng" dirty="0">
                <a:latin typeface="UD デジタル 教科書体 NK-R" panose="02020400000000000000" pitchFamily="18" charset="-128"/>
                <a:ea typeface="UD デジタル 教科書体 NK-R" panose="02020400000000000000" pitchFamily="18" charset="-128"/>
                <a:cs typeface="Calibri"/>
              </a:rPr>
              <a:t>SECTION</a:t>
            </a:r>
            <a:r>
              <a:rPr u="sng" spc="-25" dirty="0">
                <a:latin typeface="UD デジタル 教科書体 NK-R" panose="02020400000000000000" pitchFamily="18" charset="-128"/>
                <a:ea typeface="UD デジタル 教科書体 NK-R" panose="02020400000000000000" pitchFamily="18" charset="-128"/>
                <a:cs typeface="Calibri"/>
              </a:rPr>
              <a:t> </a:t>
            </a:r>
            <a:r>
              <a:rPr u="sng" dirty="0">
                <a:latin typeface="UD デジタル 教科書体 NK-R" panose="02020400000000000000" pitchFamily="18" charset="-128"/>
                <a:ea typeface="UD デジタル 教科書体 NK-R" panose="02020400000000000000" pitchFamily="18" charset="-128"/>
                <a:cs typeface="Calibri"/>
              </a:rPr>
              <a:t>3</a:t>
            </a:r>
            <a:r>
              <a:rPr u="sng" spc="-10" dirty="0">
                <a:latin typeface="UD デジタル 教科書体 NK-R" panose="02020400000000000000" pitchFamily="18" charset="-128"/>
                <a:ea typeface="UD デジタル 教科書体 NK-R" panose="02020400000000000000" pitchFamily="18" charset="-128"/>
                <a:cs typeface="Calibri"/>
              </a:rPr>
              <a:t>: </a:t>
            </a:r>
            <a:r>
              <a:rPr spc="-15" dirty="0">
                <a:latin typeface="UD デジタル 教科書体 NK-R" panose="02020400000000000000" pitchFamily="18" charset="-128"/>
                <a:ea typeface="UD デジタル 教科書体 NK-R" panose="02020400000000000000" pitchFamily="18" charset="-128"/>
              </a:rPr>
              <a:t>録画・録音と文字起こし</a:t>
            </a:r>
            <a:r>
              <a:rPr spc="-25" dirty="0">
                <a:latin typeface="UD デジタル 教科書体 NK-R" panose="02020400000000000000" pitchFamily="18" charset="-128"/>
                <a:ea typeface="UD デジタル 教科書体 NK-R" panose="02020400000000000000" pitchFamily="18" charset="-128"/>
              </a:rPr>
              <a:t>の方法</a:t>
            </a:r>
          </a:p>
          <a:p>
            <a:pPr marL="927100">
              <a:lnSpc>
                <a:spcPct val="100000"/>
              </a:lnSpc>
              <a:spcBef>
                <a:spcPts val="1040"/>
              </a:spcBef>
            </a:pPr>
            <a:r>
              <a:rPr dirty="0">
                <a:latin typeface="UD デジタル 教科書体 NK-R" panose="02020400000000000000" pitchFamily="18" charset="-128"/>
                <a:ea typeface="UD デジタル 教科書体 NK-R" panose="02020400000000000000" pitchFamily="18" charset="-128"/>
                <a:cs typeface="Calibri"/>
              </a:rPr>
              <a:t>Part</a:t>
            </a:r>
            <a:r>
              <a:rPr spc="-15" dirty="0">
                <a:latin typeface="UD デジタル 教科書体 NK-R" panose="02020400000000000000" pitchFamily="18" charset="-128"/>
                <a:ea typeface="UD デジタル 教科書体 NK-R" panose="02020400000000000000" pitchFamily="18" charset="-128"/>
                <a:cs typeface="Calibri"/>
              </a:rPr>
              <a:t> </a:t>
            </a:r>
            <a:r>
              <a:rPr dirty="0">
                <a:latin typeface="UD デジタル 教科書体 NK-R" panose="02020400000000000000" pitchFamily="18" charset="-128"/>
                <a:ea typeface="UD デジタル 教科書体 NK-R" panose="02020400000000000000" pitchFamily="18" charset="-128"/>
                <a:cs typeface="Calibri"/>
              </a:rPr>
              <a:t>1</a:t>
            </a:r>
            <a:r>
              <a:rPr spc="204" dirty="0">
                <a:latin typeface="UD デジタル 教科書体 NK-R" panose="02020400000000000000" pitchFamily="18" charset="-128"/>
                <a:ea typeface="UD デジタル 教科書体 NK-R" panose="02020400000000000000" pitchFamily="18" charset="-128"/>
                <a:cs typeface="Calibri"/>
              </a:rPr>
              <a:t>: </a:t>
            </a:r>
            <a:r>
              <a:rPr spc="-25" dirty="0">
                <a:latin typeface="UD デジタル 教科書体 NK-R" panose="02020400000000000000" pitchFamily="18" charset="-128"/>
                <a:ea typeface="UD デジタル 教科書体 NK-R" panose="02020400000000000000" pitchFamily="18" charset="-128"/>
              </a:rPr>
              <a:t>録画・録音</a:t>
            </a:r>
          </a:p>
          <a:p>
            <a:pPr marL="927100">
              <a:lnSpc>
                <a:spcPct val="100000"/>
              </a:lnSpc>
              <a:spcBef>
                <a:spcPts val="1045"/>
              </a:spcBef>
            </a:pPr>
            <a:r>
              <a:rPr dirty="0">
                <a:latin typeface="UD デジタル 教科書体 NK-R" panose="02020400000000000000" pitchFamily="18" charset="-128"/>
                <a:ea typeface="UD デジタル 教科書体 NK-R" panose="02020400000000000000" pitchFamily="18" charset="-128"/>
                <a:cs typeface="Calibri"/>
              </a:rPr>
              <a:t>Part</a:t>
            </a:r>
            <a:r>
              <a:rPr spc="-30" dirty="0">
                <a:latin typeface="UD デジタル 教科書体 NK-R" panose="02020400000000000000" pitchFamily="18" charset="-128"/>
                <a:ea typeface="UD デジタル 教科書体 NK-R" panose="02020400000000000000" pitchFamily="18" charset="-128"/>
                <a:cs typeface="Calibri"/>
              </a:rPr>
              <a:t> </a:t>
            </a:r>
            <a:r>
              <a:rPr dirty="0">
                <a:latin typeface="UD デジタル 教科書体 NK-R" panose="02020400000000000000" pitchFamily="18" charset="-128"/>
                <a:ea typeface="UD デジタル 教科書体 NK-R" panose="02020400000000000000" pitchFamily="18" charset="-128"/>
                <a:cs typeface="Calibri"/>
              </a:rPr>
              <a:t>2</a:t>
            </a:r>
            <a:r>
              <a:rPr spc="-20" dirty="0">
                <a:latin typeface="UD デジタル 教科書体 NK-R" panose="02020400000000000000" pitchFamily="18" charset="-128"/>
                <a:ea typeface="UD デジタル 教科書体 NK-R" panose="02020400000000000000" pitchFamily="18" charset="-128"/>
                <a:cs typeface="Calibri"/>
              </a:rPr>
              <a:t>: </a:t>
            </a:r>
            <a:r>
              <a:rPr spc="-20" dirty="0">
                <a:latin typeface="UD デジタル 教科書体 NK-R" panose="02020400000000000000" pitchFamily="18" charset="-128"/>
                <a:ea typeface="UD デジタル 教科書体 NK-R" panose="02020400000000000000" pitchFamily="18" charset="-128"/>
              </a:rPr>
              <a:t>文字起こし</a:t>
            </a:r>
          </a:p>
          <a:p>
            <a:pPr marL="927100">
              <a:lnSpc>
                <a:spcPct val="100000"/>
              </a:lnSpc>
              <a:spcBef>
                <a:spcPts val="1035"/>
              </a:spcBef>
            </a:pPr>
            <a:r>
              <a:rPr dirty="0">
                <a:latin typeface="UD デジタル 教科書体 NK-R" panose="02020400000000000000" pitchFamily="18" charset="-128"/>
                <a:ea typeface="UD デジタル 教科書体 NK-R" panose="02020400000000000000" pitchFamily="18" charset="-128"/>
                <a:cs typeface="Calibri"/>
              </a:rPr>
              <a:t>Part</a:t>
            </a:r>
            <a:r>
              <a:rPr spc="-40" dirty="0">
                <a:latin typeface="UD デジタル 教科書体 NK-R" panose="02020400000000000000" pitchFamily="18" charset="-128"/>
                <a:ea typeface="UD デジタル 教科書体 NK-R" panose="02020400000000000000" pitchFamily="18" charset="-128"/>
                <a:cs typeface="Calibri"/>
              </a:rPr>
              <a:t> </a:t>
            </a:r>
            <a:r>
              <a:rPr dirty="0">
                <a:latin typeface="UD デジタル 教科書体 NK-R" panose="02020400000000000000" pitchFamily="18" charset="-128"/>
                <a:ea typeface="UD デジタル 教科書体 NK-R" panose="02020400000000000000" pitchFamily="18" charset="-128"/>
                <a:cs typeface="Calibri"/>
              </a:rPr>
              <a:t>3</a:t>
            </a:r>
            <a:r>
              <a:rPr spc="-25" dirty="0">
                <a:latin typeface="UD デジタル 教科書体 NK-R" panose="02020400000000000000" pitchFamily="18" charset="-128"/>
                <a:ea typeface="UD デジタル 教科書体 NK-R" panose="02020400000000000000" pitchFamily="18" charset="-128"/>
                <a:cs typeface="Calibri"/>
              </a:rPr>
              <a:t>: </a:t>
            </a:r>
            <a:r>
              <a:rPr sz="1400" b="0" dirty="0">
                <a:latin typeface="UD デジタル 教科書体 NK-R" panose="02020400000000000000" pitchFamily="18" charset="-128"/>
                <a:ea typeface="UD デジタル 教科書体 NK-R" panose="02020400000000000000" pitchFamily="18" charset="-128"/>
                <a:cs typeface="Calibri"/>
              </a:rPr>
              <a:t>Smart</a:t>
            </a:r>
            <a:r>
              <a:rPr sz="1400" b="0" spc="-45" dirty="0">
                <a:latin typeface="UD デジタル 教科書体 NK-R" panose="02020400000000000000" pitchFamily="18" charset="-128"/>
                <a:ea typeface="UD デジタル 教科書体 NK-R" panose="02020400000000000000" pitchFamily="18" charset="-128"/>
                <a:cs typeface="Calibri"/>
              </a:rPr>
              <a:t> </a:t>
            </a:r>
            <a:r>
              <a:rPr sz="1400" b="0" dirty="0">
                <a:latin typeface="UD デジタル 教科書体 NK-R" panose="02020400000000000000" pitchFamily="18" charset="-128"/>
                <a:ea typeface="UD デジタル 教科書体 NK-R" panose="02020400000000000000" pitchFamily="18" charset="-128"/>
                <a:cs typeface="Calibri"/>
              </a:rPr>
              <a:t>Recorder</a:t>
            </a:r>
            <a:r>
              <a:rPr sz="1400" b="0" spc="10" dirty="0">
                <a:latin typeface="UD デジタル 教科書体 NK-R" panose="02020400000000000000" pitchFamily="18" charset="-128"/>
                <a:ea typeface="UD デジタル 教科書体 NK-R" panose="02020400000000000000" pitchFamily="18" charset="-128"/>
                <a:cs typeface="Calibri"/>
              </a:rPr>
              <a:t> </a:t>
            </a:r>
            <a:r>
              <a:rPr spc="-20" dirty="0" err="1">
                <a:latin typeface="UD デジタル 教科書体 NK-R" panose="02020400000000000000" pitchFamily="18" charset="-128"/>
                <a:ea typeface="UD デジタル 教科書体 NK-R" panose="02020400000000000000" pitchFamily="18" charset="-128"/>
              </a:rPr>
              <a:t>の使いかた</a:t>
            </a:r>
            <a:endParaRPr lang="en-US" spc="-20" dirty="0">
              <a:latin typeface="UD デジタル 教科書体 NK-R" panose="02020400000000000000" pitchFamily="18" charset="-128"/>
              <a:ea typeface="UD デジタル 教科書体 NK-R" panose="02020400000000000000" pitchFamily="18" charset="-128"/>
            </a:endParaRPr>
          </a:p>
          <a:p>
            <a:pPr marL="927100">
              <a:lnSpc>
                <a:spcPct val="100000"/>
              </a:lnSpc>
              <a:spcBef>
                <a:spcPts val="1035"/>
              </a:spcBef>
            </a:pPr>
            <a:endParaRPr lang="en-US" sz="1400" spc="-20" dirty="0">
              <a:latin typeface="UD デジタル 教科書体 NK-R" panose="02020400000000000000" pitchFamily="18" charset="-128"/>
              <a:ea typeface="UD デジタル 教科書体 NK-R" panose="02020400000000000000" pitchFamily="18" charset="-128"/>
              <a:cs typeface="Calibri"/>
            </a:endParaRPr>
          </a:p>
          <a:p>
            <a:pPr marL="927100">
              <a:lnSpc>
                <a:spcPct val="100000"/>
              </a:lnSpc>
              <a:spcBef>
                <a:spcPts val="1035"/>
              </a:spcBef>
            </a:pPr>
            <a:endParaRPr lang="en-US" sz="1400" spc="-20" dirty="0">
              <a:latin typeface="UD デジタル 教科書体 NK-R" panose="02020400000000000000" pitchFamily="18" charset="-128"/>
              <a:ea typeface="UD デジタル 教科書体 NK-R" panose="02020400000000000000" pitchFamily="18" charset="-128"/>
              <a:cs typeface="Calibri"/>
            </a:endParaRPr>
          </a:p>
          <a:p>
            <a:pPr marL="268288">
              <a:lnSpc>
                <a:spcPct val="100000"/>
              </a:lnSpc>
              <a:spcBef>
                <a:spcPts val="1035"/>
              </a:spcBef>
            </a:pPr>
            <a:r>
              <a:rPr u="sng" dirty="0">
                <a:latin typeface="UD デジタル 教科書体 NK-R" panose="02020400000000000000" pitchFamily="18" charset="-128"/>
                <a:ea typeface="UD デジタル 教科書体 NK-R" panose="02020400000000000000" pitchFamily="18" charset="-128"/>
                <a:cs typeface="Calibri"/>
              </a:rPr>
              <a:t>SECTION</a:t>
            </a:r>
            <a:r>
              <a:rPr u="sng" spc="-45" dirty="0">
                <a:latin typeface="UD デジタル 教科書体 NK-R" panose="02020400000000000000" pitchFamily="18" charset="-128"/>
                <a:ea typeface="UD デジタル 教科書体 NK-R" panose="02020400000000000000" pitchFamily="18" charset="-128"/>
                <a:cs typeface="Calibri"/>
              </a:rPr>
              <a:t> </a:t>
            </a:r>
            <a:r>
              <a:rPr u="sng" dirty="0">
                <a:latin typeface="UD デジタル 教科書体 NK-R" panose="02020400000000000000" pitchFamily="18" charset="-128"/>
                <a:ea typeface="UD デジタル 教科書体 NK-R" panose="02020400000000000000" pitchFamily="18" charset="-128"/>
                <a:cs typeface="Calibri"/>
              </a:rPr>
              <a:t>4</a:t>
            </a:r>
            <a:r>
              <a:rPr u="sng" spc="-25" dirty="0">
                <a:latin typeface="UD デジタル 教科書体 NK-R" panose="02020400000000000000" pitchFamily="18" charset="-128"/>
                <a:ea typeface="UD デジタル 教科書体 NK-R" panose="02020400000000000000" pitchFamily="18" charset="-128"/>
                <a:cs typeface="Calibri"/>
              </a:rPr>
              <a:t>: </a:t>
            </a:r>
            <a:r>
              <a:rPr spc="-20" dirty="0">
                <a:latin typeface="UD デジタル 教科書体 NK-R" panose="02020400000000000000" pitchFamily="18" charset="-128"/>
                <a:ea typeface="UD デジタル 教科書体 NK-R" panose="02020400000000000000" pitchFamily="18" charset="-128"/>
              </a:rPr>
              <a:t>事例研究</a:t>
            </a:r>
          </a:p>
          <a:p>
            <a:pPr marL="419100">
              <a:lnSpc>
                <a:spcPct val="100000"/>
              </a:lnSpc>
              <a:spcBef>
                <a:spcPts val="1045"/>
              </a:spcBef>
            </a:pPr>
            <a:r>
              <a:rPr lang="en-US" b="0" spc="-25" dirty="0">
                <a:latin typeface="UD デジタル 教科書体 NK-R" panose="02020400000000000000" pitchFamily="18" charset="-128"/>
                <a:ea typeface="UD デジタル 教科書体 NK-R" panose="02020400000000000000" pitchFamily="18" charset="-128"/>
              </a:rPr>
              <a:t>       </a:t>
            </a:r>
            <a:r>
              <a:rPr b="0" spc="-25" dirty="0" err="1">
                <a:latin typeface="UD デジタル 教科書体 NK-R" panose="02020400000000000000" pitchFamily="18" charset="-128"/>
                <a:ea typeface="UD デジタル 教科書体 NK-R" panose="02020400000000000000" pitchFamily="18" charset="-128"/>
              </a:rPr>
              <a:t>さまざまな場面での教師による対話の分析と解釈の事例（教師による観察と課題を含む）</a:t>
            </a:r>
            <a:r>
              <a:rPr b="0" spc="-30" dirty="0" err="1">
                <a:latin typeface="UD デジタル 教科書体 NK-R" panose="02020400000000000000" pitchFamily="18" charset="-128"/>
                <a:ea typeface="UD デジタル 教科書体 NK-R" panose="02020400000000000000" pitchFamily="18" charset="-128"/>
              </a:rPr>
              <a:t>を示していま</a:t>
            </a:r>
            <a:r>
              <a:rPr b="0" spc="-40" dirty="0" err="1">
                <a:latin typeface="UD デジタル 教科書体 NK-R" panose="02020400000000000000" pitchFamily="18" charset="-128"/>
                <a:ea typeface="UD デジタル 教科書体 NK-R" panose="02020400000000000000" pitchFamily="18" charset="-128"/>
              </a:rPr>
              <a:t>す</a:t>
            </a:r>
            <a:r>
              <a:rPr b="0" spc="-40" dirty="0">
                <a:latin typeface="UD デジタル 教科書体 NK-R" panose="02020400000000000000" pitchFamily="18" charset="-128"/>
                <a:ea typeface="UD デジタル 教科書体 NK-R" panose="02020400000000000000" pitchFamily="18" charset="-128"/>
              </a:rPr>
              <a:t>。</a:t>
            </a:r>
          </a:p>
          <a:p>
            <a:pPr marL="58419">
              <a:lnSpc>
                <a:spcPct val="100000"/>
              </a:lnSpc>
              <a:spcBef>
                <a:spcPts val="1035"/>
              </a:spcBef>
            </a:pPr>
            <a:r>
              <a:rPr lang="en-US" dirty="0">
                <a:latin typeface="UD デジタル 教科書体 NK-R" panose="02020400000000000000" pitchFamily="18" charset="-128"/>
                <a:ea typeface="UD デジタル 教科書体 NK-R" panose="02020400000000000000" pitchFamily="18" charset="-128"/>
                <a:cs typeface="Calibri"/>
              </a:rPr>
              <a:t>  </a:t>
            </a:r>
          </a:p>
          <a:p>
            <a:pPr marL="58419">
              <a:lnSpc>
                <a:spcPct val="100000"/>
              </a:lnSpc>
              <a:spcBef>
                <a:spcPts val="1035"/>
              </a:spcBef>
            </a:pPr>
            <a:r>
              <a:rPr lang="en-US" dirty="0">
                <a:latin typeface="UD デジタル 教科書体 NK-R" panose="02020400000000000000" pitchFamily="18" charset="-128"/>
                <a:ea typeface="UD デジタル 教科書体 NK-R" panose="02020400000000000000" pitchFamily="18" charset="-128"/>
                <a:cs typeface="Calibri"/>
              </a:rPr>
              <a:t>  </a:t>
            </a:r>
            <a:r>
              <a:rPr u="sng" dirty="0">
                <a:latin typeface="UD デジタル 教科書体 NK-R" panose="02020400000000000000" pitchFamily="18" charset="-128"/>
                <a:ea typeface="UD デジタル 教科書体 NK-R" panose="02020400000000000000" pitchFamily="18" charset="-128"/>
                <a:cs typeface="Calibri"/>
              </a:rPr>
              <a:t>SECTION</a:t>
            </a:r>
            <a:r>
              <a:rPr u="sng" spc="5" dirty="0">
                <a:latin typeface="UD デジタル 教科書体 NK-R" panose="02020400000000000000" pitchFamily="18" charset="-128"/>
                <a:ea typeface="UD デジタル 教科書体 NK-R" panose="02020400000000000000" pitchFamily="18" charset="-128"/>
                <a:cs typeface="Calibri"/>
              </a:rPr>
              <a:t> </a:t>
            </a:r>
            <a:r>
              <a:rPr u="sng" dirty="0">
                <a:latin typeface="UD デジタル 教科書体 NK-R" panose="02020400000000000000" pitchFamily="18" charset="-128"/>
                <a:ea typeface="UD デジタル 教科書体 NK-R" panose="02020400000000000000" pitchFamily="18" charset="-128"/>
                <a:cs typeface="Calibri"/>
              </a:rPr>
              <a:t>5</a:t>
            </a:r>
            <a:r>
              <a:rPr u="sng" spc="5" dirty="0">
                <a:latin typeface="UD デジタル 教科書体 NK-R" panose="02020400000000000000" pitchFamily="18" charset="-128"/>
                <a:ea typeface="UD デジタル 教科書体 NK-R" panose="02020400000000000000" pitchFamily="18" charset="-128"/>
                <a:cs typeface="Calibri"/>
              </a:rPr>
              <a:t>: </a:t>
            </a:r>
            <a:r>
              <a:rPr b="0" spc="-30" dirty="0">
                <a:latin typeface="UD デジタル 教科書体 NK-R" panose="02020400000000000000" pitchFamily="18" charset="-128"/>
                <a:ea typeface="UD デジタル 教科書体 NK-R" panose="02020400000000000000" pitchFamily="18" charset="-128"/>
              </a:rPr>
              <a:t>教育対話を実践するためのアイデア</a:t>
            </a:r>
          </a:p>
          <a:p>
            <a:pPr marL="215265">
              <a:lnSpc>
                <a:spcPct val="100000"/>
              </a:lnSpc>
              <a:spcBef>
                <a:spcPts val="950"/>
              </a:spcBef>
            </a:pPr>
            <a:r>
              <a:rPr lang="en-US" b="0" spc="-30" dirty="0">
                <a:latin typeface="UD デジタル 教科書体 NK-R" panose="02020400000000000000" pitchFamily="18" charset="-128"/>
                <a:ea typeface="UD デジタル 教科書体 NK-R" panose="02020400000000000000" pitchFamily="18" charset="-128"/>
              </a:rPr>
              <a:t>           </a:t>
            </a:r>
            <a:r>
              <a:rPr b="0" spc="-30" dirty="0" err="1">
                <a:latin typeface="UD デジタル 教科書体 NK-R" panose="02020400000000000000" pitchFamily="18" charset="-128"/>
                <a:ea typeface="UD デジタル 教科書体 NK-R" panose="02020400000000000000" pitchFamily="18" charset="-128"/>
              </a:rPr>
              <a:t>教育対話研究の参考資料と関連リソースへのリンクが含まれています</a:t>
            </a:r>
            <a:r>
              <a:rPr b="0" spc="-30" dirty="0">
                <a:latin typeface="UD デジタル 教科書体 NK-R" panose="02020400000000000000" pitchFamily="18" charset="-128"/>
                <a:ea typeface="UD デジタル 教科書体 NK-R" panose="02020400000000000000" pitchFamily="18" charset="-128"/>
              </a:rPr>
              <a:t>。</a:t>
            </a:r>
            <a:r>
              <a:rPr lang="ja-JP" altLang="en-US" b="0" spc="-30" dirty="0">
                <a:latin typeface="UD デジタル 教科書体 NK-R" panose="02020400000000000000" pitchFamily="18" charset="-128"/>
                <a:ea typeface="UD デジタル 教科書体 NK-R" panose="02020400000000000000" pitchFamily="18" charset="-128"/>
              </a:rPr>
              <a:t>　</a:t>
            </a:r>
            <a:endParaRPr lang="en-US" altLang="ja-JP" b="0" spc="-30" dirty="0">
              <a:latin typeface="UD デジタル 教科書体 NK-R" panose="02020400000000000000" pitchFamily="18" charset="-128"/>
              <a:ea typeface="UD デジタル 教科書体 NK-R" panose="02020400000000000000" pitchFamily="18" charset="-128"/>
            </a:endParaRPr>
          </a:p>
          <a:p>
            <a:pPr marL="215265">
              <a:lnSpc>
                <a:spcPct val="100000"/>
              </a:lnSpc>
              <a:spcBef>
                <a:spcPts val="950"/>
              </a:spcBef>
            </a:pPr>
            <a:r>
              <a:rPr lang="ja-JP" altLang="en-US" sz="1600" b="0" i="1" spc="-30">
                <a:latin typeface="UD デジタル 教科書体 NK-R" panose="02020400000000000000" pitchFamily="18" charset="-128"/>
                <a:ea typeface="UD デジタル 教科書体 NK-R" panose="02020400000000000000" pitchFamily="18" charset="-128"/>
                <a:cs typeface="Calibri"/>
              </a:rPr>
              <a:t>　　　　　　　　　　　　　　　　　　　　　　　　　　　　　　　　　　　　　　　　　　　　　　　　　　　　　　　　　　　　　　　</a:t>
            </a:r>
            <a:endParaRPr b="0" spc="-30" dirty="0">
              <a:latin typeface="UD デジタル 教科書体 NK-R" panose="02020400000000000000" pitchFamily="18" charset="-128"/>
              <a:ea typeface="UD デジタル 教科書体 NK-R" panose="02020400000000000000" pitchFamily="18" charset="-128"/>
            </a:endParaRPr>
          </a:p>
        </p:txBody>
      </p:sp>
      <p:sp>
        <p:nvSpPr>
          <p:cNvPr id="9" name="Google Shape;475;p42">
            <a:extLst>
              <a:ext uri="{FF2B5EF4-FFF2-40B4-BE49-F238E27FC236}">
                <a16:creationId xmlns:a16="http://schemas.microsoft.com/office/drawing/2014/main" id="{31D2FF41-96D9-789E-053A-460EE92F79FF}"/>
              </a:ext>
            </a:extLst>
          </p:cNvPr>
          <p:cNvSpPr txBox="1">
            <a:spLocks noGrp="1"/>
          </p:cNvSpPr>
          <p:nvPr>
            <p:ph type="title"/>
          </p:nvPr>
        </p:nvSpPr>
        <p:spPr>
          <a:xfrm>
            <a:off x="1198563" y="647700"/>
            <a:ext cx="8296275" cy="1624799"/>
          </a:xfrm>
          <a:prstGeom prst="rect">
            <a:avLst/>
          </a:prstGeom>
          <a:noFill/>
          <a:ln>
            <a:noFill/>
          </a:ln>
        </p:spPr>
        <p:txBody>
          <a:bodyPr spcFirstLastPara="1" wrap="square" lIns="0" tIns="11425" rIns="0" bIns="0" anchor="t" anchorCtr="0">
            <a:spAutoFit/>
          </a:bodyPr>
          <a:lstStyle/>
          <a:p>
            <a:pPr marL="12700" algn="ctr" rtl="0"/>
            <a:r>
              <a:rPr lang="en-US" altLang="ja-JP" sz="2600" dirty="0">
                <a:solidFill>
                  <a:srgbClr val="1A606E"/>
                </a:solidFill>
                <a:latin typeface="UD デジタル 教科書体 NK-B" panose="02020700000000000000" pitchFamily="18" charset="-128"/>
                <a:ea typeface="UD デジタル 教科書体 NK-B" panose="02020700000000000000" pitchFamily="18" charset="-128"/>
              </a:rPr>
              <a:t>T-SEDA</a:t>
            </a:r>
            <a:r>
              <a:rPr lang="ja-JP" altLang="en-US" sz="2600" dirty="0">
                <a:solidFill>
                  <a:srgbClr val="1A606E"/>
                </a:solidFill>
                <a:latin typeface="UD デジタル 教科書体 NK-B" panose="02020700000000000000" pitchFamily="18" charset="-128"/>
                <a:ea typeface="UD デジタル 教科書体 NK-B" panose="02020700000000000000" pitchFamily="18" charset="-128"/>
              </a:rPr>
              <a:t>　教育対話分析ツール</a:t>
            </a:r>
            <a:br>
              <a:rPr lang="ja-JP" altLang="en-US" sz="2600" dirty="0">
                <a:solidFill>
                  <a:srgbClr val="1A606E"/>
                </a:solidFill>
                <a:latin typeface="UD デジタル 教科書体 NK-B" panose="02020700000000000000" pitchFamily="18" charset="-128"/>
                <a:ea typeface="UD デジタル 教科書体 NK-B" panose="02020700000000000000" pitchFamily="18" charset="-128"/>
              </a:rPr>
            </a:br>
            <a:r>
              <a:rPr lang="ja-JP" altLang="en-US" sz="2600" dirty="0">
                <a:solidFill>
                  <a:srgbClr val="1A606E"/>
                </a:solidFill>
                <a:latin typeface="UD デジタル 教科書体 NK-B" panose="02020700000000000000" pitchFamily="18" charset="-128"/>
                <a:ea typeface="UD デジタル 教科書体 NK-B" panose="02020700000000000000" pitchFamily="18" charset="-128"/>
              </a:rPr>
              <a:t>ー教育対話の実践を探究するー</a:t>
            </a:r>
            <a:br>
              <a:rPr lang="en-US" altLang="ja-JP" sz="2600" dirty="0">
                <a:solidFill>
                  <a:srgbClr val="1A606E"/>
                </a:solidFill>
                <a:latin typeface="UD デジタル 教科書体 NK-B" panose="02020700000000000000" pitchFamily="18" charset="-128"/>
                <a:ea typeface="UD デジタル 教科書体 NK-B" panose="02020700000000000000" pitchFamily="18" charset="-128"/>
              </a:rPr>
            </a:br>
            <a:r>
              <a:rPr lang="ja-JP" altLang="en-US" sz="2600" dirty="0">
                <a:solidFill>
                  <a:srgbClr val="1A606E"/>
                </a:solidFill>
                <a:latin typeface="UD デジタル 教科書体 NK-B" panose="02020700000000000000" pitchFamily="18" charset="-128"/>
                <a:ea typeface="UD デジタル 教科書体 NK-B" panose="02020700000000000000" pitchFamily="18" charset="-128"/>
              </a:rPr>
              <a:t>支援ツール　ｖ９</a:t>
            </a:r>
            <a:br>
              <a:rPr lang="en-GB" altLang="ja-JP" sz="2600" dirty="0">
                <a:latin typeface="Calibri"/>
                <a:cs typeface="Calibri"/>
              </a:rPr>
            </a:br>
            <a:r>
              <a:rPr lang="ja-JP" altLang="en-US" sz="2600" dirty="0">
                <a:solidFill>
                  <a:srgbClr val="1A606E"/>
                </a:solidFill>
                <a:latin typeface="UD デジタル 教科書体 NK-B" panose="02020700000000000000" pitchFamily="18" charset="-128"/>
                <a:ea typeface="UD デジタル 教科書体 NK-B" panose="02020700000000000000" pitchFamily="18" charset="-128"/>
              </a:rPr>
              <a:t> </a:t>
            </a:r>
            <a:endParaRPr sz="2800" dirty="0">
              <a:latin typeface="UD デジタル 教科書体 NK-B" panose="02020700000000000000" pitchFamily="18" charset="-128"/>
              <a:ea typeface="UD デジタル 教科書体 NK-B" panose="02020700000000000000" pitchFamily="18" charset="-128"/>
            </a:endParaRPr>
          </a:p>
        </p:txBody>
      </p:sp>
      <p:pic>
        <p:nvPicPr>
          <p:cNvPr id="2" name="object 4">
            <a:extLst>
              <a:ext uri="{FF2B5EF4-FFF2-40B4-BE49-F238E27FC236}">
                <a16:creationId xmlns:a16="http://schemas.microsoft.com/office/drawing/2014/main" id="{88375EC1-A285-892E-940D-BD361595D0C6}"/>
              </a:ext>
            </a:extLst>
          </p:cNvPr>
          <p:cNvPicPr/>
          <p:nvPr/>
        </p:nvPicPr>
        <p:blipFill>
          <a:blip r:embed="rId2" cstate="print"/>
          <a:stretch>
            <a:fillRect/>
          </a:stretch>
        </p:blipFill>
        <p:spPr>
          <a:xfrm>
            <a:off x="8739278" y="1002247"/>
            <a:ext cx="884393" cy="935101"/>
          </a:xfrm>
          <a:prstGeom prst="rect">
            <a:avLst/>
          </a:prstGeom>
        </p:spPr>
      </p:pic>
      <p:pic>
        <p:nvPicPr>
          <p:cNvPr id="3" name="object 5">
            <a:extLst>
              <a:ext uri="{FF2B5EF4-FFF2-40B4-BE49-F238E27FC236}">
                <a16:creationId xmlns:a16="http://schemas.microsoft.com/office/drawing/2014/main" id="{086057B2-C477-FB0C-E4B3-E3240564A8BB}"/>
              </a:ext>
            </a:extLst>
          </p:cNvPr>
          <p:cNvPicPr/>
          <p:nvPr/>
        </p:nvPicPr>
        <p:blipFill>
          <a:blip r:embed="rId3" cstate="print"/>
          <a:stretch>
            <a:fillRect/>
          </a:stretch>
        </p:blipFill>
        <p:spPr>
          <a:xfrm>
            <a:off x="9031593" y="6522365"/>
            <a:ext cx="926490" cy="332104"/>
          </a:xfrm>
          <a:prstGeom prst="rect">
            <a:avLst/>
          </a:prstGeom>
        </p:spPr>
      </p:pic>
      <p:sp>
        <p:nvSpPr>
          <p:cNvPr id="5" name="Text Box 642746509">
            <a:extLst>
              <a:ext uri="{FF2B5EF4-FFF2-40B4-BE49-F238E27FC236}">
                <a16:creationId xmlns:a16="http://schemas.microsoft.com/office/drawing/2014/main" id="{07DE0AF8-2D77-3684-4BF6-5558A17F851C}"/>
              </a:ext>
            </a:extLst>
          </p:cNvPr>
          <p:cNvSpPr txBox="1"/>
          <p:nvPr/>
        </p:nvSpPr>
        <p:spPr>
          <a:xfrm>
            <a:off x="5803900" y="6219825"/>
            <a:ext cx="2733040" cy="92329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8000"/>
              </a:lnSpc>
              <a:spcAft>
                <a:spcPts val="600"/>
              </a:spcAft>
              <a:buNone/>
            </a:pPr>
            <a:r>
              <a:rPr lang="es-ES_tradnl" sz="1400" i="1" kern="1400">
                <a:solidFill>
                  <a:srgbClr val="000000"/>
                </a:solidFill>
                <a:effectLst/>
                <a:latin typeface="Calibri" panose="020F0502020204030204" pitchFamily="34" charset="0"/>
                <a:ea typeface="Times New Roman" panose="02020603050405020304" pitchFamily="18" charset="0"/>
              </a:rPr>
              <a:t>© </a:t>
            </a:r>
            <a:r>
              <a:rPr lang="en-GB" sz="1400" i="1" kern="1400">
                <a:solidFill>
                  <a:srgbClr val="000000"/>
                </a:solidFill>
                <a:effectLst/>
                <a:latin typeface="Calibri" panose="020F0502020204030204" pitchFamily="34" charset="0"/>
                <a:ea typeface="Times New Roman" panose="02020603050405020304" pitchFamily="18" charset="0"/>
              </a:rPr>
              <a:t>The T-SEDA Collective</a:t>
            </a:r>
            <a:endParaRPr lang="en-GB" sz="1000" kern="1400">
              <a:solidFill>
                <a:srgbClr val="000000"/>
              </a:solidFill>
              <a:effectLst/>
              <a:latin typeface="Calibri" panose="020F0502020204030204" pitchFamily="34" charset="0"/>
              <a:ea typeface="Times New Roman" panose="02020603050405020304" pitchFamily="18" charset="0"/>
            </a:endParaRPr>
          </a:p>
          <a:p>
            <a:pPr>
              <a:lnSpc>
                <a:spcPct val="118000"/>
              </a:lnSpc>
              <a:spcAft>
                <a:spcPts val="600"/>
              </a:spcAft>
              <a:buNone/>
            </a:pPr>
            <a:r>
              <a:rPr lang="en-GB" sz="1400" i="1" u="sng" kern="1400">
                <a:solidFill>
                  <a:srgbClr val="000000"/>
                </a:solidFill>
                <a:effectLst/>
                <a:latin typeface="Calibri" panose="020F0502020204030204" pitchFamily="34" charset="0"/>
                <a:ea typeface="Times New Roman" panose="02020603050405020304" pitchFamily="18" charset="0"/>
                <a:hlinkClick r:id="rId4"/>
              </a:rPr>
              <a:t>https://www.camtree.org/t-seda</a:t>
            </a:r>
            <a:endParaRPr lang="en-GB" sz="1000" kern="1400">
              <a:solidFill>
                <a:srgbClr val="000000"/>
              </a:solidFill>
              <a:effectLst/>
              <a:latin typeface="Calibri" panose="020F0502020204030204" pitchFamily="34" charset="0"/>
              <a:ea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object 5"/>
          <p:cNvGraphicFramePr>
            <a:graphicFrameLocks noGrp="1"/>
          </p:cNvGraphicFramePr>
          <p:nvPr>
            <p:extLst>
              <p:ext uri="{D42A27DB-BD31-4B8C-83A1-F6EECF244321}">
                <p14:modId xmlns:p14="http://schemas.microsoft.com/office/powerpoint/2010/main" val="4233251027"/>
              </p:ext>
            </p:extLst>
          </p:nvPr>
        </p:nvGraphicFramePr>
        <p:xfrm>
          <a:off x="508000" y="352425"/>
          <a:ext cx="9677400" cy="6781800"/>
        </p:xfrm>
        <a:graphic>
          <a:graphicData uri="http://schemas.openxmlformats.org/drawingml/2006/table">
            <a:tbl>
              <a:tblPr firstRow="1" bandRow="1">
                <a:tableStyleId>{2D5ABB26-0587-4C30-8999-92F81FD0307C}</a:tableStyleId>
              </a:tblPr>
              <a:tblGrid>
                <a:gridCol w="6866924">
                  <a:extLst>
                    <a:ext uri="{9D8B030D-6E8A-4147-A177-3AD203B41FA5}">
                      <a16:colId xmlns:a16="http://schemas.microsoft.com/office/drawing/2014/main" val="20000"/>
                    </a:ext>
                  </a:extLst>
                </a:gridCol>
                <a:gridCol w="2810476">
                  <a:extLst>
                    <a:ext uri="{9D8B030D-6E8A-4147-A177-3AD203B41FA5}">
                      <a16:colId xmlns:a16="http://schemas.microsoft.com/office/drawing/2014/main" val="20001"/>
                    </a:ext>
                  </a:extLst>
                </a:gridCol>
              </a:tblGrid>
              <a:tr h="951787">
                <a:tc>
                  <a:txBody>
                    <a:bodyPr/>
                    <a:lstStyle/>
                    <a:p>
                      <a:pPr marL="63500">
                        <a:lnSpc>
                          <a:spcPct val="100000"/>
                        </a:lnSpc>
                        <a:spcBef>
                          <a:spcPts val="570"/>
                        </a:spcBef>
                      </a:pPr>
                      <a:r>
                        <a:rPr sz="1600" b="1" spc="-1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事例 </a:t>
                      </a:r>
                      <a:r>
                        <a:rPr sz="1600" b="1" dirty="0">
                          <a:solidFill>
                            <a:schemeClr val="tx1"/>
                          </a:solidFill>
                          <a:latin typeface="UD デジタル 教科書体 NK-R" panose="02020400000000000000" pitchFamily="18" charset="-128"/>
                          <a:ea typeface="UD デジタル 教科書体 NK-R" panose="02020400000000000000" pitchFamily="18" charset="-128"/>
                          <a:cs typeface="Calibri"/>
                        </a:rPr>
                        <a:t>2</a:t>
                      </a:r>
                      <a:r>
                        <a:rPr sz="1600" spc="4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600" b="1" spc="-2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クラス全体の対話における教師と生徒の参加の度合いと性質に関する探究</a:t>
                      </a:r>
                      <a:endParaRPr sz="16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723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769620">
                        <a:lnSpc>
                          <a:spcPct val="100000"/>
                        </a:lnSpc>
                        <a:spcBef>
                          <a:spcPts val="1060"/>
                        </a:spcBef>
                      </a:pPr>
                      <a:r>
                        <a:rPr lang="ja-JP" altLang="en-US" sz="2000" b="1" spc="-25" dirty="0">
                          <a:latin typeface="UD デジタル 教科書体 NK-R" panose="02020400000000000000" pitchFamily="18" charset="-128"/>
                          <a:ea typeface="UD デジタル 教科書体 NK-R" panose="02020400000000000000" pitchFamily="18" charset="-128"/>
                          <a:cs typeface="ＭＳ 明朝"/>
                        </a:rPr>
                        <a:t>ポイント・質問</a:t>
                      </a:r>
                      <a:endParaRPr lang="ja-JP" altLang="en-US" sz="2000" dirty="0">
                        <a:latin typeface="UD デジタル 教科書体 NK-R" panose="02020400000000000000" pitchFamily="18" charset="-128"/>
                        <a:ea typeface="UD デジタル 教科書体 NK-R" panose="02020400000000000000" pitchFamily="18" charset="-128"/>
                        <a:cs typeface="ＭＳ 明朝"/>
                      </a:endParaRPr>
                    </a:p>
                  </a:txBody>
                  <a:tcPr marL="0" marR="0" marT="723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524672">
                <a:tc>
                  <a:txBody>
                    <a:bodyPr/>
                    <a:lstStyle/>
                    <a:p>
                      <a:pPr marL="63500">
                        <a:lnSpc>
                          <a:spcPct val="100000"/>
                        </a:lnSpc>
                        <a:spcBef>
                          <a:spcPts val="560"/>
                        </a:spcBef>
                      </a:pPr>
                      <a:r>
                        <a:rPr sz="1100" b="1"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教師：リサ</a:t>
                      </a:r>
                      <a:r>
                        <a:rPr lang="en-US" altLang="zh-TW" sz="1100" b="1" spc="-10" dirty="0">
                          <a:solidFill>
                            <a:schemeClr val="tx1"/>
                          </a:solidFill>
                          <a:latin typeface="UD デジタル 教科書体 NK-R" panose="02020400000000000000" pitchFamily="18" charset="-128"/>
                          <a:ea typeface="UD デジタル 教科書体 NK-R" panose="02020400000000000000" pitchFamily="18" charset="-128"/>
                          <a:cs typeface="Calibri"/>
                        </a:rPr>
                        <a:t>(</a:t>
                      </a:r>
                      <a:r>
                        <a:rPr lang="zh-TW" altLang="en-US" sz="1100" b="1"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９－１０歳</a:t>
                      </a:r>
                      <a:r>
                        <a:rPr lang="en-US" altLang="zh-TW" sz="1100" b="1" spc="-50" dirty="0">
                          <a:solidFill>
                            <a:schemeClr val="tx1"/>
                          </a:solidFill>
                          <a:latin typeface="UD デジタル 教科書体 NK-R" panose="02020400000000000000" pitchFamily="18" charset="-128"/>
                          <a:ea typeface="UD デジタル 教科書体 NK-R" panose="02020400000000000000" pitchFamily="18" charset="-128"/>
                          <a:cs typeface="Calibri"/>
                        </a:rPr>
                        <a:t>)</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7112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90830">
                        <a:lnSpc>
                          <a:spcPct val="100000"/>
                        </a:lnSpc>
                        <a:spcBef>
                          <a:spcPts val="509"/>
                        </a:spcBef>
                      </a:pPr>
                      <a:r>
                        <a:rPr lang="ja-JP" altLang="en-US" sz="1100" i="1" spc="-70">
                          <a:solidFill>
                            <a:schemeClr val="tx1"/>
                          </a:solidFill>
                          <a:latin typeface="UD デジタル 教科書体 NK-R" panose="02020400000000000000" pitchFamily="18" charset="-128"/>
                          <a:ea typeface="UD デジタル 教科書体 NK-R" panose="02020400000000000000" pitchFamily="18" charset="-128"/>
                          <a:cs typeface="ＭＳ 明朝"/>
                        </a:rPr>
                        <a:t>教師名、学習グループの</a:t>
                      </a:r>
                      <a:r>
                        <a:rPr lang="ja-JP" altLang="en-US" sz="1100" i="1" spc="-60">
                          <a:solidFill>
                            <a:schemeClr val="tx1"/>
                          </a:solidFill>
                          <a:latin typeface="UD デジタル 教科書体 NK-R" panose="02020400000000000000" pitchFamily="18" charset="-128"/>
                          <a:ea typeface="UD デジタル 教科書体 NK-R" panose="02020400000000000000" pitchFamily="18" charset="-128"/>
                          <a:cs typeface="ＭＳ 明朝"/>
                        </a:rPr>
                        <a:t>年齢層</a:t>
                      </a:r>
                      <a:endParaRPr lang="ja-JP" altLang="en-US"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64769"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1648533">
                <a:tc>
                  <a:txBody>
                    <a:bodyPr/>
                    <a:lstStyle/>
                    <a:p>
                      <a:pPr marL="63500" marR="118745">
                        <a:lnSpc>
                          <a:spcPct val="123000"/>
                        </a:lnSpc>
                        <a:spcBef>
                          <a:spcPts val="284"/>
                        </a:spcBef>
                      </a:pP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問い</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光合成の単発の授業で、最初の話し合いで私がどの程度ガイドをするか、また生徒がどの程度事前学習で得た考</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えを述べることができるかを知りたいと思いました。自分の役割については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G</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（対話・活動の方向性を示す）</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、生徒と</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の関係については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E</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（考えを述べる、誘う）</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に焦点を当てることにしました。</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3619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90830" marR="588645">
                        <a:lnSpc>
                          <a:spcPts val="1900"/>
                        </a:lnSpc>
                        <a:spcBef>
                          <a:spcPts val="40"/>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授業のテーマと焦点は何ですか？調査の理由は何ですか？</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290830">
                        <a:lnSpc>
                          <a:spcPct val="100000"/>
                        </a:lnSpc>
                        <a:spcBef>
                          <a:spcPts val="464"/>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関連する事前学習はありますか？</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519430" marR="168910" indent="-228600">
                        <a:lnSpc>
                          <a:spcPct val="102899"/>
                        </a:lnSpc>
                        <a:spcBef>
                          <a:spcPts val="600"/>
                        </a:spcBef>
                      </a:pPr>
                      <a:r>
                        <a:rPr sz="1100" i="1" spc="-7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対話の焦点は何ですか</a:t>
                      </a: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endParaRPr lang="en-US"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519430" marR="168910" indent="-228600">
                        <a:lnSpc>
                          <a:spcPct val="102899"/>
                        </a:lnSpc>
                        <a:spcBef>
                          <a:spcPts val="600"/>
                        </a:spcBef>
                      </a:pPr>
                      <a:r>
                        <a:rPr sz="1100" i="1" spc="-35" dirty="0">
                          <a:solidFill>
                            <a:schemeClr val="tx1"/>
                          </a:solidFill>
                          <a:latin typeface="UD デジタル 教科書体 NK-R" panose="02020400000000000000" pitchFamily="18" charset="-128"/>
                          <a:ea typeface="UD デジタル 教科書体 NK-R" panose="02020400000000000000" pitchFamily="18" charset="-128"/>
                          <a:cs typeface="Calibri"/>
                        </a:rPr>
                        <a:t>(</a:t>
                      </a: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選択されたコード</a:t>
                      </a:r>
                      <a:r>
                        <a:rPr sz="1100" i="1" spc="-50" dirty="0">
                          <a:solidFill>
                            <a:schemeClr val="tx1"/>
                          </a:solidFill>
                          <a:latin typeface="UD デジタル 教科書体 NK-R" panose="02020400000000000000" pitchFamily="18" charset="-128"/>
                          <a:ea typeface="UD デジタル 教科書体 NK-R" panose="02020400000000000000" pitchFamily="18" charset="-128"/>
                          <a:cs typeface="Calibri"/>
                        </a:rPr>
                        <a:t>)</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Calibri"/>
                      </a:endParaRPr>
                    </a:p>
                  </a:txBody>
                  <a:tcPr marL="0" marR="0" marT="50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2130954">
                <a:tc>
                  <a:txBody>
                    <a:bodyPr/>
                    <a:lstStyle/>
                    <a:p>
                      <a:pPr marL="63500" marR="103505">
                        <a:lnSpc>
                          <a:spcPct val="123000"/>
                        </a:lnSpc>
                        <a:spcBef>
                          <a:spcPts val="284"/>
                        </a:spcBef>
                      </a:pP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方法</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私は、</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Calibri"/>
                        </a:rPr>
                        <a:t>T-</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Calibri"/>
                        </a:rPr>
                        <a:t>SEDA</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lang="ja-JP" altLang="en-US" sz="1100" dirty="0">
                          <a:solidFill>
                            <a:schemeClr val="tx1"/>
                          </a:solidFill>
                          <a:latin typeface="UD デジタル 教科書体 NK-R" panose="02020400000000000000" pitchFamily="18" charset="-128"/>
                          <a:ea typeface="UD デジタル 教科書体 NK-R" panose="02020400000000000000" pitchFamily="18" charset="-128"/>
                          <a:cs typeface="Calibri"/>
                        </a:rPr>
                        <a:t>の</a:t>
                      </a:r>
                      <a:r>
                        <a:rPr 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2E</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（学級全体の学習参加 </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を使用することにしました。これは、授業中に協力を依頼する</a:t>
                      </a:r>
                      <a:r>
                        <a:rPr sz="1100" spc="-5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他</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の大人がいなかったことも理由の一つ</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です</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。クラス全体の対話を自分が関与して行いたいので、対話を「生」で観察してコーディングすることは不可能であり、授業の導入部の議論をオーディオ録音して後で聴くことにしたのです。この</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方法では、授業後に対話を振り返り、</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G </a:t>
                      </a:r>
                      <a:r>
                        <a:rPr sz="1100" spc="-13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と </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E </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の出現を確認することができます。議論の内容は、生徒の光合成に関する</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予備知識を引き出し、植物がグルコースを合成する過程をより深く理解するための議論に導くことでした。</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3619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68288" marR="309880" indent="0">
                        <a:lnSpc>
                          <a:spcPct val="102899"/>
                        </a:lnSpc>
                        <a:spcBef>
                          <a:spcPts val="470"/>
                        </a:spcBef>
                      </a:pPr>
                      <a:r>
                        <a:rPr sz="1100" i="1" spc="-20" dirty="0">
                          <a:solidFill>
                            <a:schemeClr val="tx1"/>
                          </a:solidFill>
                          <a:latin typeface="UD デジタル 教科書体 NK-R" panose="02020400000000000000" pitchFamily="18" charset="-128"/>
                          <a:ea typeface="UD デジタル 教科書体 NK-R" panose="02020400000000000000" pitchFamily="18" charset="-128"/>
                          <a:cs typeface="Calibri"/>
                        </a:rPr>
                        <a:t>T-</a:t>
                      </a:r>
                      <a:r>
                        <a:rPr sz="1100" i="1" dirty="0">
                          <a:solidFill>
                            <a:schemeClr val="tx1"/>
                          </a:solidFill>
                          <a:latin typeface="UD デジタル 教科書体 NK-R" panose="02020400000000000000" pitchFamily="18" charset="-128"/>
                          <a:ea typeface="UD デジタル 教科書体 NK-R" panose="02020400000000000000" pitchFamily="18" charset="-128"/>
                          <a:cs typeface="Calibri"/>
                        </a:rPr>
                        <a:t>SEDA </a:t>
                      </a: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はどのように使用されるのです</a:t>
                      </a:r>
                      <a:r>
                        <a:rPr sz="1100" i="1" spc="-6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か？</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268288" marR="152400" indent="0">
                        <a:lnSpc>
                          <a:spcPct val="102899"/>
                        </a:lnSpc>
                        <a:spcBef>
                          <a:spcPts val="600"/>
                        </a:spcBef>
                      </a:pPr>
                      <a:r>
                        <a:rPr sz="1100" i="1" spc="-13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なぜ </a:t>
                      </a:r>
                      <a:r>
                        <a:rPr sz="1100" i="1" spc="-10" dirty="0">
                          <a:solidFill>
                            <a:schemeClr val="tx1"/>
                          </a:solidFill>
                          <a:latin typeface="UD デジタル 教科書体 NK-R" panose="02020400000000000000" pitchFamily="18" charset="-128"/>
                          <a:ea typeface="UD デジタル 教科書体 NK-R" panose="02020400000000000000" pitchFamily="18" charset="-128"/>
                          <a:cs typeface="Calibri"/>
                        </a:rPr>
                        <a:t>T-</a:t>
                      </a:r>
                      <a:r>
                        <a:rPr sz="1100" i="1" dirty="0">
                          <a:solidFill>
                            <a:schemeClr val="tx1"/>
                          </a:solidFill>
                          <a:latin typeface="UD デジタル 教科書体 NK-R" panose="02020400000000000000" pitchFamily="18" charset="-128"/>
                          <a:ea typeface="UD デジタル 教科書体 NK-R" panose="02020400000000000000" pitchFamily="18" charset="-128"/>
                          <a:cs typeface="Calibri"/>
                        </a:rPr>
                        <a:t>SEDA </a:t>
                      </a: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をこのように使用するのです</a:t>
                      </a:r>
                      <a:r>
                        <a:rPr sz="1100" i="1" spc="-6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か？</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268288" marR="183515" indent="0">
                        <a:lnSpc>
                          <a:spcPct val="102899"/>
                        </a:lnSpc>
                        <a:spcBef>
                          <a:spcPts val="605"/>
                        </a:spcBef>
                      </a:pPr>
                      <a:r>
                        <a:rPr sz="1100" i="1" spc="-20" dirty="0">
                          <a:solidFill>
                            <a:schemeClr val="tx1"/>
                          </a:solidFill>
                          <a:latin typeface="UD デジタル 教科書体 NK-R" panose="02020400000000000000" pitchFamily="18" charset="-128"/>
                          <a:ea typeface="UD デジタル 教科書体 NK-R" panose="02020400000000000000" pitchFamily="18" charset="-128"/>
                          <a:cs typeface="Calibri"/>
                        </a:rPr>
                        <a:t>T-</a:t>
                      </a:r>
                      <a:r>
                        <a:rPr sz="1100" i="1" dirty="0">
                          <a:solidFill>
                            <a:schemeClr val="tx1"/>
                          </a:solidFill>
                          <a:latin typeface="UD デジタル 教科書体 NK-R" panose="02020400000000000000" pitchFamily="18" charset="-128"/>
                          <a:ea typeface="UD デジタル 教科書体 NK-R" panose="02020400000000000000" pitchFamily="18" charset="-128"/>
                          <a:cs typeface="Calibri"/>
                        </a:rPr>
                        <a:t>SEDA </a:t>
                      </a: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の使用を助けるために何か機器を使用するか、またその理由は？</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268288" marR="81280" indent="0">
                        <a:lnSpc>
                          <a:spcPct val="102899"/>
                        </a:lnSpc>
                        <a:spcBef>
                          <a:spcPts val="595"/>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コーディングされる対話はどのようなもの</a:t>
                      </a:r>
                      <a:r>
                        <a:rPr sz="1100" i="1" spc="-6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ですか？</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596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1525854">
                <a:tc>
                  <a:txBody>
                    <a:bodyPr/>
                    <a:lstStyle/>
                    <a:p>
                      <a:pPr marL="63500" marR="78105">
                        <a:lnSpc>
                          <a:spcPct val="123100"/>
                        </a:lnSpc>
                        <a:spcBef>
                          <a:spcPts val="280"/>
                        </a:spcBef>
                      </a:pP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結果</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音声を聴いていて</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よりも私の方が議論において発言しているように見えることに気づきました。これは私が期待していたことではなかったので、私がどれだけ発言したか、そしてクラスの</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たちがどれだけ発言したかを</a:t>
                      </a:r>
                      <a:r>
                        <a:rPr sz="1100" spc="-2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数えることにしました。すると、自分が</a:t>
                      </a:r>
                      <a:r>
                        <a:rPr sz="1100" spc="-25"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95</a:t>
                      </a:r>
                      <a:r>
                        <a:rPr sz="1100" spc="5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回、</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3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が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46</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回</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発言していることがわかりました。そこで、この数字をもとに、</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G</a:t>
                      </a:r>
                      <a:r>
                        <a:rPr sz="1100" spc="3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3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と </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E</a:t>
                      </a:r>
                      <a:r>
                        <a:rPr sz="1100" spc="4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の貢献の割合を計算し、</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T-</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SEDA</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が定義する貢献の度合いを評価することにしました。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G</a:t>
                      </a:r>
                      <a:r>
                        <a:rPr sz="1100" spc="3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と評価された教</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師の投稿の割合は全体の </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Calibri"/>
                        </a:rPr>
                        <a:t>54%</a:t>
                      </a:r>
                      <a:r>
                        <a:rPr sz="1100" spc="-5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で、評価は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3</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E</a:t>
                      </a:r>
                      <a:r>
                        <a:rPr sz="1100" spc="4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と評価された</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3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の投稿の割合は全体の</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70%</a:t>
                      </a:r>
                      <a:r>
                        <a:rPr sz="1100" spc="-5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で、評価は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4</a:t>
                      </a:r>
                      <a:r>
                        <a:rPr sz="1100" spc="4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となりました。</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68288" marR="80645" indent="0">
                        <a:lnSpc>
                          <a:spcPts val="1900"/>
                        </a:lnSpc>
                        <a:spcBef>
                          <a:spcPts val="40"/>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ダイアログの中で何が注目されましたか？その結果、何かアクションを起こしました</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268288" indent="0">
                        <a:lnSpc>
                          <a:spcPts val="1120"/>
                        </a:lnSpc>
                      </a:pPr>
                      <a:r>
                        <a:rPr sz="1100" i="1" spc="-6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か？</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508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object 5"/>
          <p:cNvGraphicFramePr>
            <a:graphicFrameLocks noGrp="1"/>
          </p:cNvGraphicFramePr>
          <p:nvPr/>
        </p:nvGraphicFramePr>
        <p:xfrm>
          <a:off x="498475" y="352425"/>
          <a:ext cx="9696449" cy="3522346"/>
        </p:xfrm>
        <a:graphic>
          <a:graphicData uri="http://schemas.openxmlformats.org/drawingml/2006/table">
            <a:tbl>
              <a:tblPr firstRow="1" bandRow="1">
                <a:tableStyleId>{2D5ABB26-0587-4C30-8999-92F81FD0307C}</a:tableStyleId>
              </a:tblPr>
              <a:tblGrid>
                <a:gridCol w="6906259">
                  <a:extLst>
                    <a:ext uri="{9D8B030D-6E8A-4147-A177-3AD203B41FA5}">
                      <a16:colId xmlns:a16="http://schemas.microsoft.com/office/drawing/2014/main" val="20000"/>
                    </a:ext>
                  </a:extLst>
                </a:gridCol>
                <a:gridCol w="2790190">
                  <a:extLst>
                    <a:ext uri="{9D8B030D-6E8A-4147-A177-3AD203B41FA5}">
                      <a16:colId xmlns:a16="http://schemas.microsoft.com/office/drawing/2014/main" val="20001"/>
                    </a:ext>
                  </a:extLst>
                </a:gridCol>
              </a:tblGrid>
              <a:tr h="571500">
                <a:tc>
                  <a:txBody>
                    <a:bodyPr/>
                    <a:lstStyle/>
                    <a:p>
                      <a:pPr marL="63500">
                        <a:lnSpc>
                          <a:spcPct val="100000"/>
                        </a:lnSpc>
                        <a:spcBef>
                          <a:spcPts val="565"/>
                        </a:spcBef>
                      </a:pPr>
                      <a:r>
                        <a:rPr sz="1600" b="1" spc="-25" dirty="0">
                          <a:solidFill>
                            <a:schemeClr val="tx1"/>
                          </a:solidFill>
                          <a:latin typeface="UD デジタル 教科書体 NK-R" panose="02020400000000000000" pitchFamily="18" charset="-128"/>
                          <a:ea typeface="UD デジタル 教科書体 NK-R" panose="02020400000000000000" pitchFamily="18" charset="-128"/>
                          <a:cs typeface="ＭＳ 明朝"/>
                        </a:rPr>
                        <a:t>事例２：つづき</a:t>
                      </a:r>
                      <a:endParaRPr sz="16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717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9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252729">
                <a:tc>
                  <a:txBody>
                    <a:bodyPr/>
                    <a:lstStyle/>
                    <a:p>
                      <a:pPr marL="63500">
                        <a:lnSpc>
                          <a:spcPct val="100000"/>
                        </a:lnSpc>
                        <a:spcBef>
                          <a:spcPts val="560"/>
                        </a:spcBef>
                      </a:pP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評価</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クラスの</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の発言数</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46</a:t>
                      </a:r>
                      <a:r>
                        <a:rPr sz="1100" spc="2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回）に対して、私の発言数</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95</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回</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が相対的に多いことにとても驚きました。これ</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71120" marB="0">
                    <a:lnL w="12700">
                      <a:solidFill>
                        <a:srgbClr val="000000"/>
                      </a:solidFill>
                      <a:prstDash val="solid"/>
                    </a:lnL>
                    <a:lnR w="12700">
                      <a:solidFill>
                        <a:srgbClr val="000000"/>
                      </a:solidFill>
                      <a:prstDash val="solid"/>
                    </a:lnR>
                    <a:lnT w="12700">
                      <a:solidFill>
                        <a:srgbClr val="000000"/>
                      </a:solidFill>
                      <a:prstDash val="solid"/>
                    </a:lnT>
                  </a:tcPr>
                </a:tc>
                <a:tc rowSpan="5">
                  <a:txBody>
                    <a:bodyPr/>
                    <a:lstStyle/>
                    <a:p>
                      <a:pPr marL="268288" marR="80645" indent="0">
                        <a:lnSpc>
                          <a:spcPts val="1900"/>
                        </a:lnSpc>
                        <a:spcBef>
                          <a:spcPts val="40"/>
                        </a:spcBef>
                      </a:pPr>
                      <a:r>
                        <a:rPr sz="1100" i="1" spc="-70" dirty="0">
                          <a:latin typeface="UD デジタル 教科書体 NK-R" panose="02020400000000000000" pitchFamily="18" charset="-128"/>
                          <a:ea typeface="UD デジタル 教科書体 NK-R" panose="02020400000000000000" pitchFamily="18" charset="-128"/>
                          <a:cs typeface="ＭＳ 明朝"/>
                        </a:rPr>
                        <a:t>対話の中で予想外の観察があったのか？</a:t>
                      </a:r>
                      <a:r>
                        <a:rPr sz="1100" i="1" spc="-50" dirty="0">
                          <a:latin typeface="UD デジタル 教科書体 NK-R" panose="02020400000000000000" pitchFamily="18" charset="-128"/>
                          <a:ea typeface="UD デジタル 教科書体 NK-R" panose="02020400000000000000" pitchFamily="18" charset="-128"/>
                          <a:cs typeface="ＭＳ 明朝"/>
                        </a:rPr>
                        <a:t> </a:t>
                      </a:r>
                      <a:r>
                        <a:rPr sz="1100" i="1" spc="-70" dirty="0">
                          <a:latin typeface="UD デジタル 教科書体 NK-R" panose="02020400000000000000" pitchFamily="18" charset="-128"/>
                          <a:ea typeface="UD デジタル 教科書体 NK-R" panose="02020400000000000000" pitchFamily="18" charset="-128"/>
                          <a:cs typeface="ＭＳ 明朝"/>
                        </a:rPr>
                        <a:t>対話の性質について、観察からどのような</a:t>
                      </a:r>
                      <a:endParaRPr sz="1100" dirty="0">
                        <a:latin typeface="UD デジタル 教科書体 NK-R" panose="02020400000000000000" pitchFamily="18" charset="-128"/>
                        <a:ea typeface="UD デジタル 教科書体 NK-R" panose="02020400000000000000" pitchFamily="18" charset="-128"/>
                        <a:cs typeface="ＭＳ 明朝"/>
                      </a:endParaRPr>
                    </a:p>
                    <a:p>
                      <a:pPr marL="268288" indent="0">
                        <a:lnSpc>
                          <a:spcPts val="1120"/>
                        </a:lnSpc>
                      </a:pPr>
                      <a:r>
                        <a:rPr sz="1100" i="1" spc="-70" dirty="0">
                          <a:latin typeface="UD デジタル 教科書体 NK-R" panose="02020400000000000000" pitchFamily="18" charset="-128"/>
                          <a:ea typeface="UD デジタル 教科書体 NK-R" panose="02020400000000000000" pitchFamily="18" charset="-128"/>
                          <a:cs typeface="ＭＳ 明朝"/>
                        </a:rPr>
                        <a:t>結論が導き出されるか？</a:t>
                      </a:r>
                      <a:endParaRPr sz="1100" dirty="0">
                        <a:latin typeface="UD デジタル 教科書体 NK-R" panose="02020400000000000000" pitchFamily="18" charset="-128"/>
                        <a:ea typeface="UD デジタル 教科書体 NK-R" panose="02020400000000000000" pitchFamily="18" charset="-128"/>
                        <a:cs typeface="ＭＳ 明朝"/>
                      </a:endParaRPr>
                    </a:p>
                    <a:p>
                      <a:pPr marL="268288" marR="80645" indent="0">
                        <a:lnSpc>
                          <a:spcPct val="102899"/>
                        </a:lnSpc>
                        <a:spcBef>
                          <a:spcPts val="600"/>
                        </a:spcBef>
                      </a:pPr>
                      <a:r>
                        <a:rPr sz="1100" i="1" spc="-70" dirty="0">
                          <a:latin typeface="UD デジタル 教科書体 NK-R" panose="02020400000000000000" pitchFamily="18" charset="-128"/>
                          <a:ea typeface="UD デジタル 教科書体 NK-R" panose="02020400000000000000" pitchFamily="18" charset="-128"/>
                          <a:cs typeface="ＭＳ 明朝"/>
                        </a:rPr>
                        <a:t>学習シナリオについて、どのような結論が導き出せるか。</a:t>
                      </a:r>
                      <a:endParaRPr sz="1100" dirty="0">
                        <a:latin typeface="UD デジタル 教科書体 NK-R" panose="02020400000000000000" pitchFamily="18" charset="-128"/>
                        <a:ea typeface="UD デジタル 教科書体 NK-R" panose="02020400000000000000" pitchFamily="18" charset="-128"/>
                        <a:cs typeface="ＭＳ 明朝"/>
                      </a:endParaRPr>
                    </a:p>
                  </a:txBody>
                  <a:tcPr marL="0" marR="0" marT="50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180340">
                <a:tc>
                  <a:txBody>
                    <a:bodyPr/>
                    <a:lstStyle/>
                    <a:p>
                      <a:pPr marL="63500">
                        <a:lnSpc>
                          <a:spcPct val="100000"/>
                        </a:lnSpc>
                        <a:spcBef>
                          <a:spcPts val="40"/>
                        </a:spcBef>
                      </a:pP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は、光合成というテーマに対する</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の予備知識が、私が予想していたよりも明確でなかったことを示しているので</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5080" marB="0">
                    <a:lnL w="12700">
                      <a:solidFill>
                        <a:srgbClr val="000000"/>
                      </a:solidFill>
                      <a:prstDash val="solid"/>
                    </a:lnL>
                    <a:lnR w="12700">
                      <a:solidFill>
                        <a:srgbClr val="000000"/>
                      </a:solidFill>
                      <a:prstDash val="solid"/>
                    </a:lnR>
                  </a:tcPr>
                </a:tc>
                <a:tc vMerge="1">
                  <a:txBody>
                    <a:bodyPr/>
                    <a:lstStyle/>
                    <a:p>
                      <a:endParaRPr/>
                    </a:p>
                  </a:txBody>
                  <a:tcPr marL="0" marR="0" marT="50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194310">
                <a:tc>
                  <a:txBody>
                    <a:bodyPr/>
                    <a:lstStyle/>
                    <a:p>
                      <a:pPr marL="63500">
                        <a:lnSpc>
                          <a:spcPct val="100000"/>
                        </a:lnSpc>
                        <a:spcBef>
                          <a:spcPts val="95"/>
                        </a:spcBef>
                      </a:pP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はないか、と考えています。しかし、</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46</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6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回のうち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70</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3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が </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E</a:t>
                      </a:r>
                      <a:r>
                        <a:rPr sz="1100" spc="4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であした。</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このことは、生徒がこのテーマについて表現す</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12065" marB="0">
                    <a:lnL w="12700">
                      <a:solidFill>
                        <a:srgbClr val="000000"/>
                      </a:solidFill>
                      <a:prstDash val="solid"/>
                    </a:lnL>
                    <a:lnR w="12700">
                      <a:solidFill>
                        <a:srgbClr val="000000"/>
                      </a:solidFill>
                      <a:prstDash val="solid"/>
                    </a:lnR>
                  </a:tcPr>
                </a:tc>
                <a:tc vMerge="1">
                  <a:txBody>
                    <a:bodyPr/>
                    <a:lstStyle/>
                    <a:p>
                      <a:endParaRPr/>
                    </a:p>
                  </a:txBody>
                  <a:tcPr marL="0" marR="0" marT="50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180340">
                <a:tc>
                  <a:txBody>
                    <a:bodyPr/>
                    <a:lstStyle/>
                    <a:p>
                      <a:pPr marL="63500">
                        <a:lnSpc>
                          <a:spcPct val="100000"/>
                        </a:lnSpc>
                        <a:spcBef>
                          <a:spcPts val="40"/>
                        </a:spcBef>
                      </a:pP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るアイデアを持っていたことを示しています。たとえ、そのアイデアを構成し、結論に到達するには、かなりの指導が</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5080" marB="0">
                    <a:lnL w="12700">
                      <a:solidFill>
                        <a:srgbClr val="000000"/>
                      </a:solidFill>
                      <a:prstDash val="solid"/>
                    </a:lnL>
                    <a:lnR w="12700">
                      <a:solidFill>
                        <a:srgbClr val="000000"/>
                      </a:solidFill>
                      <a:prstDash val="solid"/>
                    </a:lnR>
                  </a:tcPr>
                </a:tc>
                <a:tc vMerge="1">
                  <a:txBody>
                    <a:bodyPr/>
                    <a:lstStyle/>
                    <a:p>
                      <a:endParaRPr/>
                    </a:p>
                  </a:txBody>
                  <a:tcPr marL="0" marR="0" marT="50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r h="474346">
                <a:tc>
                  <a:txBody>
                    <a:bodyPr/>
                    <a:lstStyle/>
                    <a:p>
                      <a:pPr marL="63500">
                        <a:lnSpc>
                          <a:spcPct val="100000"/>
                        </a:lnSpc>
                        <a:spcBef>
                          <a:spcPts val="95"/>
                        </a:spcBef>
                      </a:pP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必要だと瞬間的には思ったとしてもです。</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12065" marB="0">
                    <a:lnL w="12700">
                      <a:solidFill>
                        <a:srgbClr val="000000"/>
                      </a:solidFill>
                      <a:prstDash val="solid"/>
                    </a:lnL>
                    <a:lnR w="12700">
                      <a:solidFill>
                        <a:srgbClr val="000000"/>
                      </a:solidFill>
                      <a:prstDash val="solid"/>
                    </a:lnR>
                    <a:lnB w="12700">
                      <a:solidFill>
                        <a:srgbClr val="000000"/>
                      </a:solidFill>
                      <a:prstDash val="solid"/>
                    </a:lnB>
                  </a:tcPr>
                </a:tc>
                <a:tc vMerge="1">
                  <a:txBody>
                    <a:bodyPr/>
                    <a:lstStyle/>
                    <a:p>
                      <a:endParaRPr/>
                    </a:p>
                  </a:txBody>
                  <a:tcPr marL="0" marR="0" marT="50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433705">
                <a:tc>
                  <a:txBody>
                    <a:bodyPr/>
                    <a:lstStyle/>
                    <a:p>
                      <a:pPr marL="63500" marR="102235">
                        <a:lnSpc>
                          <a:spcPct val="123000"/>
                        </a:lnSpc>
                        <a:spcBef>
                          <a:spcPts val="285"/>
                        </a:spcBef>
                      </a:pP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今後の展望</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また、ディスカッションでは、私の意図しない</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ＭＳ 明朝"/>
                        </a:rPr>
                        <a:t>発言</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が比較的多く見受けられました。このように、学年を</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あげて初めて取り組む教科の場合、前の学年でその教科に出会ったことがある場合でも、ディスカッションをして知識</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36195"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268288" marR="81280" indent="0">
                        <a:lnSpc>
                          <a:spcPct val="102899"/>
                        </a:lnSpc>
                        <a:spcBef>
                          <a:spcPts val="475"/>
                        </a:spcBef>
                      </a:pPr>
                      <a:r>
                        <a:rPr sz="1100" i="1" spc="-70" dirty="0">
                          <a:latin typeface="UD デジタル 教科書体 NK-R" panose="02020400000000000000" pitchFamily="18" charset="-128"/>
                          <a:ea typeface="UD デジタル 教科書体 NK-R" panose="02020400000000000000" pitchFamily="18" charset="-128"/>
                          <a:cs typeface="ＭＳ 明朝"/>
                        </a:rPr>
                        <a:t>この評価から、教育実践についてどのような考察ができるか。</a:t>
                      </a:r>
                      <a:endParaRPr sz="1100" dirty="0">
                        <a:latin typeface="UD デジタル 教科書体 NK-R" panose="02020400000000000000" pitchFamily="18" charset="-128"/>
                        <a:ea typeface="UD デジタル 教科書体 NK-R" panose="02020400000000000000" pitchFamily="18" charset="-128"/>
                        <a:cs typeface="ＭＳ 明朝"/>
                      </a:endParaRPr>
                    </a:p>
                  </a:txBody>
                  <a:tcPr marL="0" marR="0" marT="60325" marB="0">
                    <a:lnL w="12700">
                      <a:solidFill>
                        <a:srgbClr val="000000"/>
                      </a:solidFill>
                      <a:prstDash val="solid"/>
                    </a:lnL>
                    <a:lnR w="12700">
                      <a:solidFill>
                        <a:srgbClr val="000000"/>
                      </a:solidFill>
                      <a:prstDash val="solid"/>
                    </a:lnR>
                    <a:lnT w="12700">
                      <a:solidFill>
                        <a:srgbClr val="000000"/>
                      </a:solidFill>
                      <a:prstDash val="solid"/>
                    </a:lnT>
                  </a:tcPr>
                </a:tc>
                <a:extLst>
                  <a:ext uri="{0D108BD9-81ED-4DB2-BD59-A6C34878D82A}">
                    <a16:rowId xmlns:a16="http://schemas.microsoft.com/office/drawing/2014/main" val="10006"/>
                  </a:ext>
                </a:extLst>
              </a:tr>
              <a:tr h="579120">
                <a:tc>
                  <a:txBody>
                    <a:bodyPr/>
                    <a:lstStyle/>
                    <a:p>
                      <a:pPr marL="63500">
                        <a:lnSpc>
                          <a:spcPct val="100000"/>
                        </a:lnSpc>
                        <a:spcBef>
                          <a:spcPts val="95"/>
                        </a:spcBef>
                      </a:pP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を共有してもらう前に、事前学習のリフレッシュを提示することが有効ではないかと思います。そうすれば、議論に参</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63500" marR="231775">
                        <a:lnSpc>
                          <a:spcPct val="123000"/>
                        </a:lnSpc>
                      </a:pP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加するための準備ができます。また、クラス全体での対話で</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は、自分の意見を少なくするように構成できないかと考え、さらに調査してみることにしました。</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12065" marB="0">
                    <a:lnL w="12700">
                      <a:solidFill>
                        <a:srgbClr val="000000"/>
                      </a:solidFill>
                      <a:prstDash val="solid"/>
                    </a:lnL>
                    <a:lnR w="12700">
                      <a:solidFill>
                        <a:srgbClr val="000000"/>
                      </a:solidFill>
                      <a:prstDash val="solid"/>
                    </a:lnR>
                  </a:tcPr>
                </a:tc>
                <a:tc>
                  <a:txBody>
                    <a:bodyPr/>
                    <a:lstStyle/>
                    <a:p>
                      <a:pPr marL="268288" marR="80645" indent="0" algn="just">
                        <a:lnSpc>
                          <a:spcPct val="103299"/>
                        </a:lnSpc>
                        <a:spcBef>
                          <a:spcPts val="244"/>
                        </a:spcBef>
                      </a:pPr>
                      <a:r>
                        <a:rPr sz="1100" i="1" spc="-70" dirty="0" err="1">
                          <a:latin typeface="UD デジタル 教科書体 NK-R" panose="02020400000000000000" pitchFamily="18" charset="-128"/>
                          <a:ea typeface="UD デジタル 教科書体 NK-R" panose="02020400000000000000" pitchFamily="18" charset="-128"/>
                          <a:cs typeface="ＭＳ 明朝"/>
                        </a:rPr>
                        <a:t>この評価から</a:t>
                      </a:r>
                      <a:r>
                        <a:rPr sz="1100" i="1" spc="-70" dirty="0">
                          <a:latin typeface="UD デジタル 教科書体 NK-R" panose="02020400000000000000" pitchFamily="18" charset="-128"/>
                          <a:ea typeface="UD デジタル 教科書体 NK-R" panose="02020400000000000000" pitchFamily="18" charset="-128"/>
                          <a:cs typeface="ＭＳ 明朝"/>
                        </a:rPr>
                        <a:t>、</a:t>
                      </a:r>
                      <a:r>
                        <a:rPr lang="ja-JP" altLang="en-US" sz="1100" i="1" spc="-70" dirty="0">
                          <a:latin typeface="UD デジタル 教科書体 NK-R" panose="02020400000000000000" pitchFamily="18" charset="-128"/>
                          <a:ea typeface="UD デジタル 教科書体 NK-R" panose="02020400000000000000" pitchFamily="18" charset="-128"/>
                          <a:cs typeface="ＭＳ 明朝"/>
                        </a:rPr>
                        <a:t>子供</a:t>
                      </a:r>
                      <a:r>
                        <a:rPr sz="1100" i="1" spc="-70" dirty="0" err="1">
                          <a:latin typeface="UD デジタル 教科書体 NK-R" panose="02020400000000000000" pitchFamily="18" charset="-128"/>
                          <a:ea typeface="UD デジタル 教科書体 NK-R" panose="02020400000000000000" pitchFamily="18" charset="-128"/>
                          <a:cs typeface="ＭＳ 明朝"/>
                        </a:rPr>
                        <a:t>たちの対話への参加について、どのようなことが考えられ</a:t>
                      </a:r>
                      <a:r>
                        <a:rPr sz="1100" i="1" spc="-65" dirty="0" err="1">
                          <a:latin typeface="UD デジタル 教科書体 NK-R" panose="02020400000000000000" pitchFamily="18" charset="-128"/>
                          <a:ea typeface="UD デジタル 教科書体 NK-R" panose="02020400000000000000" pitchFamily="18" charset="-128"/>
                          <a:cs typeface="ＭＳ 明朝"/>
                        </a:rPr>
                        <a:t>るか</a:t>
                      </a:r>
                      <a:r>
                        <a:rPr sz="1100" i="1" spc="-65" dirty="0">
                          <a:latin typeface="UD デジタル 教科書体 NK-R" panose="02020400000000000000" pitchFamily="18" charset="-128"/>
                          <a:ea typeface="UD デジタル 教科書体 NK-R" panose="02020400000000000000" pitchFamily="18" charset="-128"/>
                          <a:cs typeface="ＭＳ 明朝"/>
                        </a:rPr>
                        <a:t>。</a:t>
                      </a:r>
                      <a:endParaRPr sz="1100" dirty="0">
                        <a:latin typeface="UD デジタル 教科書体 NK-R" panose="02020400000000000000" pitchFamily="18" charset="-128"/>
                        <a:ea typeface="UD デジタル 教科書体 NK-R" panose="02020400000000000000" pitchFamily="18" charset="-128"/>
                        <a:cs typeface="ＭＳ 明朝"/>
                      </a:endParaRPr>
                    </a:p>
                  </a:txBody>
                  <a:tcPr marL="0" marR="0" marT="31114" marB="0">
                    <a:lnL w="12700">
                      <a:solidFill>
                        <a:srgbClr val="000000"/>
                      </a:solidFill>
                      <a:prstDash val="solid"/>
                    </a:lnL>
                    <a:lnR w="12700">
                      <a:solidFill>
                        <a:srgbClr val="000000"/>
                      </a:solidFill>
                      <a:prstDash val="solid"/>
                    </a:lnR>
                  </a:tcPr>
                </a:tc>
                <a:extLst>
                  <a:ext uri="{0D108BD9-81ED-4DB2-BD59-A6C34878D82A}">
                    <a16:rowId xmlns:a16="http://schemas.microsoft.com/office/drawing/2014/main" val="10007"/>
                  </a:ext>
                </a:extLst>
              </a:tr>
              <a:tr h="650875">
                <a:tc>
                  <a:txBody>
                    <a:bodyPr/>
                    <a:lstStyle/>
                    <a:p>
                      <a:pPr>
                        <a:lnSpc>
                          <a:spcPct val="100000"/>
                        </a:lnSpc>
                      </a:pPr>
                      <a:endParaRPr sz="1100" dirty="0">
                        <a:solidFill>
                          <a:schemeClr val="tx1"/>
                        </a:solidFill>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marL="268288" marR="178435" indent="0">
                        <a:lnSpc>
                          <a:spcPct val="102899"/>
                        </a:lnSpc>
                        <a:spcBef>
                          <a:spcPts val="185"/>
                        </a:spcBef>
                      </a:pPr>
                      <a:r>
                        <a:rPr sz="1100" i="1" spc="-70" dirty="0">
                          <a:latin typeface="UD デジタル 教科書体 NK-R" panose="02020400000000000000" pitchFamily="18" charset="-128"/>
                          <a:ea typeface="UD デジタル 教科書体 NK-R" panose="02020400000000000000" pitchFamily="18" charset="-128"/>
                          <a:cs typeface="ＭＳ 明朝"/>
                        </a:rPr>
                        <a:t>将来、同じような状況になったとき、どのようなことが違ってくるでしょう</a:t>
                      </a:r>
                      <a:r>
                        <a:rPr sz="1100" i="1" spc="-60" dirty="0">
                          <a:latin typeface="UD デジタル 教科書体 NK-R" panose="02020400000000000000" pitchFamily="18" charset="-128"/>
                          <a:ea typeface="UD デジタル 教科書体 NK-R" panose="02020400000000000000" pitchFamily="18" charset="-128"/>
                          <a:cs typeface="ＭＳ 明朝"/>
                        </a:rPr>
                        <a:t>か。</a:t>
                      </a:r>
                      <a:endParaRPr sz="1100" dirty="0">
                        <a:latin typeface="UD デジタル 教科書体 NK-R" panose="02020400000000000000" pitchFamily="18" charset="-128"/>
                        <a:ea typeface="UD デジタル 教科書体 NK-R" panose="02020400000000000000" pitchFamily="18" charset="-128"/>
                        <a:cs typeface="ＭＳ 明朝"/>
                      </a:endParaRPr>
                    </a:p>
                  </a:txBody>
                  <a:tcPr marL="0" marR="0" marT="23495" marB="0">
                    <a:lnL w="12700">
                      <a:solidFill>
                        <a:srgbClr val="000000"/>
                      </a:solidFill>
                      <a:prstDash val="solid"/>
                    </a:lnL>
                    <a:lnR w="12700">
                      <a:solidFill>
                        <a:srgbClr val="000000"/>
                      </a:solidFill>
                      <a:prstDash val="solid"/>
                    </a:lnR>
                    <a:lnB w="12700">
                      <a:solidFill>
                        <a:srgbClr val="000000"/>
                      </a:solidFill>
                      <a:prstDash val="soli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93268" y="461517"/>
            <a:ext cx="7341870" cy="866775"/>
          </a:xfrm>
          <a:prstGeom prst="rect">
            <a:avLst/>
          </a:prstGeom>
        </p:spPr>
        <p:txBody>
          <a:bodyPr vert="horz" wrap="square" lIns="0" tIns="158750" rIns="0" bIns="0" rtlCol="0">
            <a:spAutoFit/>
          </a:bodyPr>
          <a:lstStyle/>
          <a:p>
            <a:pPr marL="12700" marR="0" lvl="0" indent="0" defTabSz="914400" eaLnBrk="1" fontAlgn="auto" latinLnBrk="0" hangingPunct="1">
              <a:lnSpc>
                <a:spcPct val="100000"/>
              </a:lnSpc>
              <a:spcBef>
                <a:spcPts val="1250"/>
              </a:spcBef>
              <a:spcAft>
                <a:spcPts val="0"/>
              </a:spcAft>
              <a:buClrTx/>
              <a:buSzTx/>
              <a:buFontTx/>
              <a:buNone/>
              <a:tabLst/>
              <a:defRPr/>
            </a:pPr>
            <a:r>
              <a:rPr kumimoji="0" sz="1800" b="1" i="0" u="none" strike="noStrike" kern="0" cap="none" spc="0" normalizeH="0" baseline="0" noProof="0" dirty="0">
                <a:ln>
                  <a:noFill/>
                </a:ln>
                <a:solidFill>
                  <a:sysClr val="windowText" lastClr="000000"/>
                </a:solidFill>
                <a:effectLst/>
                <a:uLnTx/>
                <a:uFillTx/>
                <a:latin typeface="UD デジタル 教科書体 NP-B"/>
                <a:cs typeface="UD デジタル 教科書体 NP-B"/>
              </a:rPr>
              <a:t>SECTION</a:t>
            </a:r>
            <a:r>
              <a:rPr kumimoji="0" sz="1800" b="1" i="0" u="none" strike="noStrike" kern="0" cap="none" spc="-5" normalizeH="0" baseline="0" noProof="0" dirty="0">
                <a:ln>
                  <a:noFill/>
                </a:ln>
                <a:solidFill>
                  <a:sysClr val="windowText" lastClr="000000"/>
                </a:solidFill>
                <a:effectLst/>
                <a:uLnTx/>
                <a:uFillTx/>
                <a:latin typeface="UD デジタル 教科書体 NP-B"/>
                <a:cs typeface="UD デジタル 教科書体 NP-B"/>
              </a:rPr>
              <a:t> </a:t>
            </a:r>
            <a:r>
              <a:rPr kumimoji="0" sz="1800" b="1" i="0" u="none" strike="noStrike" kern="0" cap="none" spc="0" normalizeH="0" baseline="0" noProof="0" dirty="0">
                <a:ln>
                  <a:noFill/>
                </a:ln>
                <a:solidFill>
                  <a:sysClr val="windowText" lastClr="000000"/>
                </a:solidFill>
                <a:effectLst/>
                <a:uLnTx/>
                <a:uFillTx/>
                <a:latin typeface="UD デジタル 教科書体 NP-B"/>
                <a:cs typeface="UD デジタル 教科書体 NP-B"/>
              </a:rPr>
              <a:t>5</a:t>
            </a:r>
            <a:r>
              <a:rPr kumimoji="0" sz="1800" b="1" i="0" u="none" strike="noStrike" kern="0" cap="none" spc="-5" normalizeH="0" baseline="0" noProof="0" dirty="0">
                <a:ln>
                  <a:noFill/>
                </a:ln>
                <a:solidFill>
                  <a:sysClr val="windowText" lastClr="000000"/>
                </a:solidFill>
                <a:effectLst/>
                <a:uLnTx/>
                <a:uFillTx/>
                <a:latin typeface="UD デジタル 教科書体 NP-B"/>
                <a:cs typeface="UD デジタル 教科書体 NP-B"/>
              </a:rPr>
              <a:t>:教室で対話を実践するためのアイデア</a:t>
            </a:r>
            <a:endParaRPr kumimoji="0" sz="1800" b="0" i="0" u="none" strike="noStrike" kern="0" cap="none" spc="0" normalizeH="0" baseline="0" noProof="0">
              <a:ln>
                <a:noFill/>
              </a:ln>
              <a:solidFill>
                <a:sysClr val="windowText" lastClr="000000"/>
              </a:solidFill>
              <a:effectLst/>
              <a:uLnTx/>
              <a:uFillTx/>
              <a:latin typeface="UD デジタル 教科書体 NP-B"/>
              <a:cs typeface="UD デジタル 教科書体 NP-B"/>
            </a:endParaRPr>
          </a:p>
          <a:p>
            <a:pPr marL="12700" marR="0" lvl="0" indent="0" defTabSz="914400" eaLnBrk="1" fontAlgn="auto" latinLnBrk="0" hangingPunct="1">
              <a:lnSpc>
                <a:spcPct val="100000"/>
              </a:lnSpc>
              <a:spcBef>
                <a:spcPts val="1155"/>
              </a:spcBef>
              <a:spcAft>
                <a:spcPts val="0"/>
              </a:spcAft>
              <a:buClrTx/>
              <a:buSzTx/>
              <a:buFontTx/>
              <a:buNone/>
              <a:tabLst/>
              <a:defRPr/>
            </a:pPr>
            <a:r>
              <a:rPr kumimoji="0" sz="1800" b="1" i="0" u="none" strike="noStrike" kern="0" cap="none" spc="-5" normalizeH="0" baseline="0" noProof="0" dirty="0">
                <a:ln>
                  <a:noFill/>
                </a:ln>
                <a:solidFill>
                  <a:sysClr val="windowText" lastClr="000000"/>
                </a:solidFill>
                <a:effectLst/>
                <a:uLnTx/>
                <a:uFillTx/>
                <a:latin typeface="UD デジタル 教科書体 NP-B"/>
                <a:cs typeface="UD デジタル 教科書体 NP-B"/>
              </a:rPr>
              <a:t>教育対話研究の参考資料と関連リソースへのリンクが含まれています。</a:t>
            </a:r>
            <a:endParaRPr kumimoji="0" sz="1800" b="0" i="0" u="none" strike="noStrike" kern="0" cap="none" spc="0" normalizeH="0" baseline="0" noProof="0">
              <a:ln>
                <a:noFill/>
              </a:ln>
              <a:solidFill>
                <a:sysClr val="windowText" lastClr="000000"/>
              </a:solidFill>
              <a:effectLst/>
              <a:uLnTx/>
              <a:uFillTx/>
              <a:latin typeface="UD デジタル 教科書体 NP-B"/>
              <a:cs typeface="UD デジタル 教科書体 NP-B"/>
            </a:endParaRPr>
          </a:p>
        </p:txBody>
      </p:sp>
      <p:sp>
        <p:nvSpPr>
          <p:cNvPr id="3" name="object 3"/>
          <p:cNvSpPr/>
          <p:nvPr/>
        </p:nvSpPr>
        <p:spPr>
          <a:xfrm>
            <a:off x="309625" y="1477899"/>
            <a:ext cx="4943475" cy="4803775"/>
          </a:xfrm>
          <a:custGeom>
            <a:avLst/>
            <a:gdLst/>
            <a:ahLst/>
            <a:cxnLst/>
            <a:rect l="l" t="t" r="r" b="b"/>
            <a:pathLst>
              <a:path w="4943475" h="4803775">
                <a:moveTo>
                  <a:pt x="0" y="4771898"/>
                </a:moveTo>
                <a:lnTo>
                  <a:pt x="0" y="4803648"/>
                </a:lnTo>
                <a:lnTo>
                  <a:pt x="31750" y="4803648"/>
                </a:lnTo>
                <a:lnTo>
                  <a:pt x="0" y="4771898"/>
                </a:lnTo>
                <a:close/>
              </a:path>
              <a:path w="4943475" h="4803775">
                <a:moveTo>
                  <a:pt x="31750" y="0"/>
                </a:moveTo>
                <a:lnTo>
                  <a:pt x="0" y="31750"/>
                </a:lnTo>
                <a:lnTo>
                  <a:pt x="0" y="4771898"/>
                </a:lnTo>
                <a:lnTo>
                  <a:pt x="31750" y="4803648"/>
                </a:lnTo>
                <a:lnTo>
                  <a:pt x="31750" y="0"/>
                </a:lnTo>
                <a:close/>
              </a:path>
              <a:path w="4943475" h="4803775">
                <a:moveTo>
                  <a:pt x="4911598" y="4771898"/>
                </a:moveTo>
                <a:lnTo>
                  <a:pt x="31750" y="4771898"/>
                </a:lnTo>
                <a:lnTo>
                  <a:pt x="31750" y="4803648"/>
                </a:lnTo>
                <a:lnTo>
                  <a:pt x="4911598" y="4803648"/>
                </a:lnTo>
                <a:lnTo>
                  <a:pt x="4911598" y="4771898"/>
                </a:lnTo>
                <a:close/>
              </a:path>
              <a:path w="4943475" h="4803775">
                <a:moveTo>
                  <a:pt x="4911598" y="0"/>
                </a:moveTo>
                <a:lnTo>
                  <a:pt x="4911598" y="4803648"/>
                </a:lnTo>
                <a:lnTo>
                  <a:pt x="4943348" y="4771898"/>
                </a:lnTo>
                <a:lnTo>
                  <a:pt x="4943348" y="31750"/>
                </a:lnTo>
                <a:lnTo>
                  <a:pt x="4911598" y="0"/>
                </a:lnTo>
                <a:close/>
              </a:path>
              <a:path w="4943475" h="4803775">
                <a:moveTo>
                  <a:pt x="4943348" y="4771898"/>
                </a:moveTo>
                <a:lnTo>
                  <a:pt x="4911598" y="4803648"/>
                </a:lnTo>
                <a:lnTo>
                  <a:pt x="4943348" y="4803648"/>
                </a:lnTo>
                <a:lnTo>
                  <a:pt x="4943348" y="4771898"/>
                </a:lnTo>
                <a:close/>
              </a:path>
              <a:path w="4943475" h="4803775">
                <a:moveTo>
                  <a:pt x="31750" y="0"/>
                </a:moveTo>
                <a:lnTo>
                  <a:pt x="0" y="0"/>
                </a:lnTo>
                <a:lnTo>
                  <a:pt x="0" y="31750"/>
                </a:lnTo>
                <a:lnTo>
                  <a:pt x="31750" y="0"/>
                </a:lnTo>
                <a:close/>
              </a:path>
              <a:path w="4943475" h="4803775">
                <a:moveTo>
                  <a:pt x="4911598" y="0"/>
                </a:moveTo>
                <a:lnTo>
                  <a:pt x="31750" y="0"/>
                </a:lnTo>
                <a:lnTo>
                  <a:pt x="31750" y="31750"/>
                </a:lnTo>
                <a:lnTo>
                  <a:pt x="4911598" y="31750"/>
                </a:lnTo>
                <a:lnTo>
                  <a:pt x="4911598" y="0"/>
                </a:lnTo>
                <a:close/>
              </a:path>
              <a:path w="4943475" h="4803775">
                <a:moveTo>
                  <a:pt x="4943348" y="0"/>
                </a:moveTo>
                <a:lnTo>
                  <a:pt x="4911598" y="0"/>
                </a:lnTo>
                <a:lnTo>
                  <a:pt x="4943348" y="31750"/>
                </a:lnTo>
                <a:lnTo>
                  <a:pt x="494334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6" name="object 16"/>
          <p:cNvSpPr txBox="1"/>
          <p:nvPr/>
        </p:nvSpPr>
        <p:spPr>
          <a:xfrm>
            <a:off x="493268" y="1658597"/>
            <a:ext cx="4596130" cy="3919086"/>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05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教室で対話を実践するためのアイデアを活用しよう。</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グループワークという言葉だけでなく、生産的な対話を促進するための教育的アプローチも数多くあります。多くの先生方は、すでにこれらのいくつかをご存知でしょう。</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トーキングポイント（議論の構成要素）</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トーキングパートナー（ペアになっての意見交換）</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シンク、ペア、シェア（個人で考え、ペアになって意見交換、その後に全体で意見共有）</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サークルタイム（円座して活動する時間）</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9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生徒のプレゼンテーションと質疑応答（「ホットシーティング」（）</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また、質の高い教育的対話を促進するために、より深みのある教育的実践があります。</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0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3"/>
              </a:rPr>
              <a:t>Thinking Together</a:t>
            </a:r>
            <a:r>
              <a:rPr kumimoji="0" lang="en-GB" altLang="ja-JP" sz="10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3"/>
              </a:rPr>
              <a:t> </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共に考える</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Philosophy for Children - </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子供</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のための哲学</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4"/>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4"/>
              </a:rPr>
              <a:t> </a:t>
            </a:r>
            <a:r>
              <a:rPr kumimoji="0" lang="en-GB" altLang="ja-JP" sz="10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4"/>
              </a:rPr>
              <a:t>Dialogic Literary Gatherings</a:t>
            </a:r>
            <a:r>
              <a:rPr lang="en-GB" altLang="ja-JP" sz="1000" kern="1400" dirty="0">
                <a:solidFill>
                  <a:srgbClr val="000000"/>
                </a:solidFill>
                <a:latin typeface="UD デジタル 教科書体 NK-R" panose="02020400000000000000" pitchFamily="18" charset="-128"/>
                <a:ea typeface="UD デジタル 教科書体 NK-R" panose="02020400000000000000" pitchFamily="18" charset="-128"/>
              </a:rPr>
              <a:t> </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対話的な文学の集い</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9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0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5"/>
              </a:rPr>
              <a:t>Dialogic </a:t>
            </a:r>
            <a:r>
              <a:rPr kumimoji="0" lang="en-GB" altLang="ja-JP" sz="1000" b="1" i="0" u="sng" strike="noStrike" kern="1400" cap="none" spc="0" normalizeH="0" baseline="0" noProof="0" dirty="0" err="1">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5"/>
              </a:rPr>
              <a:t>Halaqah</a:t>
            </a:r>
            <a:r>
              <a:rPr kumimoji="0" lang="en-GB" altLang="ja-JP" sz="10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対話的ハーラカ（イスラム教を学ぶ宗教的集い）</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R="0" lvl="0" defTabSz="914400" eaLnBrk="1" fontAlgn="auto" latinLnBrk="0" hangingPunct="1">
              <a:lnSpc>
                <a:spcPct val="118000"/>
              </a:lnSpc>
              <a:spcBef>
                <a:spcPts val="0"/>
              </a:spcBef>
              <a:spcAft>
                <a:spcPts val="600"/>
              </a:spcAft>
              <a:buClrTx/>
              <a:buSzTx/>
              <a:tabLst/>
              <a:defRPr/>
            </a:pPr>
            <a:r>
              <a:rPr lang="x-none" altLang="ja-JP" sz="800" kern="1400" dirty="0">
                <a:solidFill>
                  <a:srgbClr val="000000"/>
                </a:solidFill>
                <a:latin typeface="UD デジタル 教科書体 NK-R" panose="02020400000000000000" pitchFamily="18" charset="-128"/>
                <a:ea typeface="UD デジタル 教科書体 NK-R" panose="02020400000000000000" pitchFamily="18" charset="-128"/>
              </a:rPr>
              <a:t>·</a:t>
            </a:r>
            <a:r>
              <a:rPr lang="en-GB" altLang="ja-JP" sz="800" kern="1400" dirty="0">
                <a:solidFill>
                  <a:srgbClr val="000000"/>
                </a:solidFill>
                <a:latin typeface="UD デジタル 教科書体 NK-R" panose="02020400000000000000" pitchFamily="18" charset="-128"/>
                <a:ea typeface="UD デジタル 教科書体 NK-R" panose="02020400000000000000" pitchFamily="18" charset="-128"/>
              </a:rPr>
              <a:t> </a:t>
            </a:r>
            <a:r>
              <a:rPr lang="en-GB" altLang="ja-JP" sz="1000" b="1" kern="1400" dirty="0">
                <a:solidFill>
                  <a:srgbClr val="000000"/>
                </a:solidFill>
                <a:latin typeface="UD デジタル 教科書体 NK-R" panose="02020400000000000000" pitchFamily="18" charset="-128"/>
                <a:ea typeface="UD デジタル 教科書体 NK-R" panose="02020400000000000000" pitchFamily="18" charset="-128"/>
                <a:cs typeface="ＭＳ 明朝" panose="02020609040205080304" pitchFamily="17" charset="-128"/>
                <a:hlinkClick r:id="rId6"/>
              </a:rPr>
              <a:t>Accountable Talk</a:t>
            </a:r>
            <a:r>
              <a:rPr lang="en-GB" altLang="ja-JP" sz="1000" b="1" kern="1400" dirty="0">
                <a:solidFill>
                  <a:srgbClr val="000000"/>
                </a:solidFill>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 </a:t>
            </a:r>
            <a:r>
              <a:rPr lang="en-GB" altLang="ja-JP" sz="1000" kern="1400" dirty="0">
                <a:solidFill>
                  <a:srgbClr val="000000"/>
                </a:solidFill>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 </a:t>
            </a:r>
            <a:r>
              <a:rPr lang="ja-JP" altLang="en-US" sz="1000" kern="1400" dirty="0">
                <a:solidFill>
                  <a:srgbClr val="000000"/>
                </a:solidFill>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米国で開発されたこのウェブサイトは、対話を促進する教室活動の提案や、特に数学の指導における対話に関する一連の無料ポッドキャストを提供しています。</a:t>
            </a:r>
            <a:endParaRPr kumimoji="0" lang="ja-JP" altLang="ja-JP" sz="100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p:txBody>
      </p:sp>
      <p:sp>
        <p:nvSpPr>
          <p:cNvPr id="17" name="object 17"/>
          <p:cNvSpPr/>
          <p:nvPr/>
        </p:nvSpPr>
        <p:spPr>
          <a:xfrm>
            <a:off x="5485026" y="1477899"/>
            <a:ext cx="4730115" cy="4289425"/>
          </a:xfrm>
          <a:custGeom>
            <a:avLst/>
            <a:gdLst/>
            <a:ahLst/>
            <a:cxnLst/>
            <a:rect l="l" t="t" r="r" b="b"/>
            <a:pathLst>
              <a:path w="4730115" h="4289425">
                <a:moveTo>
                  <a:pt x="0" y="4257548"/>
                </a:moveTo>
                <a:lnTo>
                  <a:pt x="0" y="4289298"/>
                </a:lnTo>
                <a:lnTo>
                  <a:pt x="31750" y="4289298"/>
                </a:lnTo>
                <a:lnTo>
                  <a:pt x="0" y="4257548"/>
                </a:lnTo>
                <a:close/>
              </a:path>
              <a:path w="4730115" h="4289425">
                <a:moveTo>
                  <a:pt x="31750" y="0"/>
                </a:moveTo>
                <a:lnTo>
                  <a:pt x="0" y="31750"/>
                </a:lnTo>
                <a:lnTo>
                  <a:pt x="0" y="4257548"/>
                </a:lnTo>
                <a:lnTo>
                  <a:pt x="31750" y="4289298"/>
                </a:lnTo>
                <a:lnTo>
                  <a:pt x="31750" y="0"/>
                </a:lnTo>
                <a:close/>
              </a:path>
              <a:path w="4730115" h="4289425">
                <a:moveTo>
                  <a:pt x="4698238" y="4257548"/>
                </a:moveTo>
                <a:lnTo>
                  <a:pt x="31750" y="4257548"/>
                </a:lnTo>
                <a:lnTo>
                  <a:pt x="31750" y="4289298"/>
                </a:lnTo>
                <a:lnTo>
                  <a:pt x="4698238" y="4289298"/>
                </a:lnTo>
                <a:lnTo>
                  <a:pt x="4698238" y="4257548"/>
                </a:lnTo>
                <a:close/>
              </a:path>
              <a:path w="4730115" h="4289425">
                <a:moveTo>
                  <a:pt x="4698238" y="0"/>
                </a:moveTo>
                <a:lnTo>
                  <a:pt x="4698238" y="4289298"/>
                </a:lnTo>
                <a:lnTo>
                  <a:pt x="4729988" y="4257548"/>
                </a:lnTo>
                <a:lnTo>
                  <a:pt x="4729988" y="31750"/>
                </a:lnTo>
                <a:lnTo>
                  <a:pt x="4698238" y="0"/>
                </a:lnTo>
                <a:close/>
              </a:path>
              <a:path w="4730115" h="4289425">
                <a:moveTo>
                  <a:pt x="4729988" y="4257548"/>
                </a:moveTo>
                <a:lnTo>
                  <a:pt x="4698238" y="4289298"/>
                </a:lnTo>
                <a:lnTo>
                  <a:pt x="4729988" y="4289298"/>
                </a:lnTo>
                <a:lnTo>
                  <a:pt x="4729988" y="4257548"/>
                </a:lnTo>
                <a:close/>
              </a:path>
              <a:path w="4730115" h="4289425">
                <a:moveTo>
                  <a:pt x="31750" y="0"/>
                </a:moveTo>
                <a:lnTo>
                  <a:pt x="0" y="0"/>
                </a:lnTo>
                <a:lnTo>
                  <a:pt x="0" y="31750"/>
                </a:lnTo>
                <a:lnTo>
                  <a:pt x="31750" y="0"/>
                </a:lnTo>
                <a:close/>
              </a:path>
              <a:path w="4730115" h="4289425">
                <a:moveTo>
                  <a:pt x="4698238" y="0"/>
                </a:moveTo>
                <a:lnTo>
                  <a:pt x="31750" y="0"/>
                </a:lnTo>
                <a:lnTo>
                  <a:pt x="31750" y="31750"/>
                </a:lnTo>
                <a:lnTo>
                  <a:pt x="4698238" y="31750"/>
                </a:lnTo>
                <a:lnTo>
                  <a:pt x="4698238" y="0"/>
                </a:lnTo>
                <a:close/>
              </a:path>
              <a:path w="4730115" h="4289425">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0" name="object 20"/>
          <p:cNvSpPr txBox="1">
            <a:spLocks noGrp="1" noRot="1" noMove="1" noResize="1" noEditPoints="1" noAdjustHandles="1" noChangeArrowheads="1" noChangeShapeType="1"/>
          </p:cNvSpPr>
          <p:nvPr/>
        </p:nvSpPr>
        <p:spPr>
          <a:xfrm>
            <a:off x="5632005" y="1562133"/>
            <a:ext cx="4406265" cy="3679149"/>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0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本格的な対話を自発的な対話を促進するデザインと学習環境</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意見交換の相手を</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決める</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グループに分かれて、自分の考えを表現したり、話し合ったりする練習時間を</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とる</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。クラス全体での話し合いに比較して、グループでの話し合いの方が緊張せず、活動に取り組むことができる。</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メンバー全員が</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話し合いに</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参加し、</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相手の話を聞く</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ことを確実に実践する</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ように促す。</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メンバー全員がそのトピックを理解</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できるように促す。</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en-US" sz="7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思考を刺激し、正解が一つではない、よりオープンな作業や質問をつくる（トーキングポイントはその一例です）。</a:t>
            </a:r>
            <a:endParaRPr kumimoji="0" lang="en-US"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・教師と学習者の会話のバランスを調整する。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この</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0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7"/>
              </a:rPr>
              <a:t>website</a:t>
            </a:r>
            <a:r>
              <a:rPr kumimoji="0" lang="en-GB" altLang="ja-JP" sz="10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は</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グループ学習を構成し、焦点化させるための多くの提案が掲載されています。</a:t>
            </a:r>
            <a:endParaRPr kumimoji="0" lang="en-US"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この章では、</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8"/>
              </a:rPr>
              <a:t>教室での対話を支援する環境づくり</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をわかりやすく紹介しています。</a:t>
            </a:r>
            <a:endParaRPr kumimoji="0" lang="en-US"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教育的対話の一般的な紹介は、</a:t>
            </a:r>
            <a:r>
              <a:rPr kumimoji="0" lang="en-US"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9"/>
              </a:rPr>
              <a:t>『</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9"/>
              </a:rPr>
              <a:t>対話的教育法のための教師用ガイド</a:t>
            </a:r>
            <a:r>
              <a:rPr kumimoji="0" lang="en-US"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9"/>
              </a:rPr>
              <a:t>』</a:t>
            </a:r>
            <a:r>
              <a:rPr kumimoji="0" lang="ja-JP" altLang="en-US"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に掲載されています。</a:t>
            </a:r>
            <a:endParaRPr kumimoji="0" lang="ja-JP" altLang="en-US" sz="10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70280" y="469646"/>
            <a:ext cx="4756785" cy="6631305"/>
          </a:xfrm>
          <a:custGeom>
            <a:avLst/>
            <a:gdLst/>
            <a:ahLst/>
            <a:cxnLst/>
            <a:rect l="l" t="t" r="r" b="b"/>
            <a:pathLst>
              <a:path w="4756785" h="6631305">
                <a:moveTo>
                  <a:pt x="0" y="6599428"/>
                </a:moveTo>
                <a:lnTo>
                  <a:pt x="0" y="6631178"/>
                </a:lnTo>
                <a:lnTo>
                  <a:pt x="31750" y="6631178"/>
                </a:lnTo>
                <a:lnTo>
                  <a:pt x="0" y="6599428"/>
                </a:lnTo>
                <a:close/>
              </a:path>
              <a:path w="4756785" h="6631305">
                <a:moveTo>
                  <a:pt x="31750" y="0"/>
                </a:moveTo>
                <a:lnTo>
                  <a:pt x="0" y="31750"/>
                </a:lnTo>
                <a:lnTo>
                  <a:pt x="0" y="6599428"/>
                </a:lnTo>
                <a:lnTo>
                  <a:pt x="31750" y="6631178"/>
                </a:lnTo>
                <a:lnTo>
                  <a:pt x="31750" y="0"/>
                </a:lnTo>
                <a:close/>
              </a:path>
              <a:path w="4756785" h="6631305">
                <a:moveTo>
                  <a:pt x="4724908" y="6599428"/>
                </a:moveTo>
                <a:lnTo>
                  <a:pt x="31750" y="6599428"/>
                </a:lnTo>
                <a:lnTo>
                  <a:pt x="31750" y="6631178"/>
                </a:lnTo>
                <a:lnTo>
                  <a:pt x="4724908" y="6631178"/>
                </a:lnTo>
                <a:lnTo>
                  <a:pt x="4724908" y="6599428"/>
                </a:lnTo>
                <a:close/>
              </a:path>
              <a:path w="4756785" h="6631305">
                <a:moveTo>
                  <a:pt x="4724908" y="0"/>
                </a:moveTo>
                <a:lnTo>
                  <a:pt x="4724908" y="6631178"/>
                </a:lnTo>
                <a:lnTo>
                  <a:pt x="4756658" y="6599428"/>
                </a:lnTo>
                <a:lnTo>
                  <a:pt x="4756658" y="31750"/>
                </a:lnTo>
                <a:lnTo>
                  <a:pt x="4724908" y="0"/>
                </a:lnTo>
                <a:close/>
              </a:path>
              <a:path w="4756785" h="6631305">
                <a:moveTo>
                  <a:pt x="4756658" y="6599428"/>
                </a:moveTo>
                <a:lnTo>
                  <a:pt x="4724908" y="6631178"/>
                </a:lnTo>
                <a:lnTo>
                  <a:pt x="4756658" y="6631178"/>
                </a:lnTo>
                <a:lnTo>
                  <a:pt x="4756658" y="6599428"/>
                </a:lnTo>
                <a:close/>
              </a:path>
              <a:path w="4756785" h="6631305">
                <a:moveTo>
                  <a:pt x="31750" y="0"/>
                </a:moveTo>
                <a:lnTo>
                  <a:pt x="0" y="0"/>
                </a:lnTo>
                <a:lnTo>
                  <a:pt x="0" y="31750"/>
                </a:lnTo>
                <a:lnTo>
                  <a:pt x="31750" y="0"/>
                </a:lnTo>
                <a:close/>
              </a:path>
              <a:path w="4756785" h="6631305">
                <a:moveTo>
                  <a:pt x="4724908" y="0"/>
                </a:moveTo>
                <a:lnTo>
                  <a:pt x="31750" y="0"/>
                </a:lnTo>
                <a:lnTo>
                  <a:pt x="31750" y="31750"/>
                </a:lnTo>
                <a:lnTo>
                  <a:pt x="4724908" y="31750"/>
                </a:lnTo>
                <a:lnTo>
                  <a:pt x="4724908" y="0"/>
                </a:lnTo>
                <a:close/>
              </a:path>
              <a:path w="4756785" h="6631305">
                <a:moveTo>
                  <a:pt x="4756658" y="0"/>
                </a:moveTo>
                <a:lnTo>
                  <a:pt x="4724908" y="0"/>
                </a:lnTo>
                <a:lnTo>
                  <a:pt x="4756658" y="31750"/>
                </a:lnTo>
                <a:lnTo>
                  <a:pt x="475665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txBox="1"/>
          <p:nvPr/>
        </p:nvSpPr>
        <p:spPr>
          <a:xfrm>
            <a:off x="615696" y="676275"/>
            <a:ext cx="4526915" cy="5774658"/>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en-US"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子供</a:t>
            </a:r>
            <a:r>
              <a:rPr kumimoji="0" lang="ja-JP"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たちと一緒に哲学的な対話をしよう</a:t>
            </a:r>
            <a:r>
              <a:rPr kumimoji="0" lang="ja-JP"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6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このアプローチでは、生徒が年齢に応じた哲学的な疑問について話し合うことで、対話を促進します。この活動で重視していることは「哲学を学ぶ」ことではなく、「探究のプロセス」、つまり考えをまとめ、表現すること、そして理解を深めるために他の人の視点を踏まえて自分の意見を加えたり、反対意見を述べたりすること、です。</a:t>
            </a:r>
            <a:endPar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1" i="0" u="sng" strike="noStrike" kern="1400" cap="none" spc="0" normalizeH="0" baseline="0" noProof="0" dirty="0" err="1">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2"/>
              </a:rPr>
              <a:t>Center</a:t>
            </a:r>
            <a:r>
              <a:rPr kumimoji="0" lang="en-GB" altLang="ja-JP" sz="12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2"/>
              </a:rPr>
              <a:t> for Philosophy with Children, University of Washington</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5</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歳から</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16</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歳の子供向けのレッスンプランと</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興味深い</a:t>
            </a:r>
            <a:r>
              <a:rPr kumimoji="0" lang="en-GB" altLang="ja-JP" sz="1200" b="0" i="0" u="none" strike="noStrike" kern="1400" cap="none" spc="0" normalizeH="0" baseline="0" noProof="0" dirty="0" err="1">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教材</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があります。</a:t>
            </a:r>
            <a:endPar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3"/>
              </a:rPr>
              <a:t>Philosopher’s Backpack</a:t>
            </a:r>
            <a:r>
              <a:rPr kumimoji="0" lang="ja-JP" altLang="en-US" sz="12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子供のための哲学に関するアイデアや資料が掲載された多くのリンク集が掲載されています</a:t>
            </a:r>
            <a:r>
              <a:rPr kumimoji="0" lang="ja-JP" altLang="ja-JP" sz="1200" b="0" i="0" u="none" strike="noStrike" kern="14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r>
              <a:rPr kumimoji="0" lang="ja-JP" altLang="ja-JP" sz="1200" b="0" i="0" u="none" strike="noStrike" kern="14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4"/>
              </a:rPr>
              <a:t>The Philosophy Man</a:t>
            </a:r>
            <a:r>
              <a:rPr kumimoji="0" lang="en-GB" altLang="ja-JP"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en-US"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教師は、学習者の興味をひく物語や質問、思考ゲームのアイデアなどを利用できる無料のメーリングリストに登録することができます。</a:t>
            </a:r>
            <a:endPar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en-US"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対話研究の方法と評価：ケンブリッジ大学刊行</a:t>
            </a:r>
            <a:endParaRPr kumimoji="0" lang="en-US"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1" i="0" u="sng"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hlinkClick r:id="rId5">
                  <a:extLst>
                    <a:ext uri="{A12FA001-AC4F-418D-AE19-62706E023703}">
                      <ahyp:hlinkClr xmlns:ahyp="http://schemas.microsoft.com/office/drawing/2018/hyperlinkcolor" val="tx"/>
                    </a:ext>
                  </a:extLst>
                </a:hlinkClick>
              </a:rPr>
              <a:t>Research Methods for Educational Dialogue</a:t>
            </a:r>
            <a:r>
              <a:rPr kumimoji="0" lang="ja-JP" altLang="en-US" sz="1200" b="1" i="0" u="none" strike="noStrike" kern="14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実践者や研究者向け、教育対話のための研究方法の書籍 </a:t>
            </a:r>
            <a:endPar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6"/>
              </a:rPr>
              <a:t>tool to measure progress in dialogue</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：ケンブリッジ大学の</a:t>
            </a:r>
            <a:r>
              <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DIALLS(Dialogue and Argumentation for Cultural Literacy Learning in Schools)</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プロジェクトによる、対話の測定ツール（無償英語版）</a:t>
            </a:r>
            <a:endPar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US" altLang="ja-JP" sz="1200" b="0" i="0" u="none" strike="noStrike" kern="1400" cap="none" spc="0" normalizeH="0" baseline="0" noProof="0" dirty="0" err="1">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7"/>
              </a:rPr>
              <a:t>Ed:Talk</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Evidence &amp; Dialogue Toolkit</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）：生徒の学習と参加の評価ツール（無償英語版）</a:t>
            </a:r>
            <a:endPar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p:txBody>
      </p:sp>
      <p:sp>
        <p:nvSpPr>
          <p:cNvPr id="8" name="object 8"/>
          <p:cNvSpPr/>
          <p:nvPr/>
        </p:nvSpPr>
        <p:spPr>
          <a:xfrm>
            <a:off x="5472175" y="469646"/>
            <a:ext cx="4730115" cy="6727825"/>
          </a:xfrm>
          <a:custGeom>
            <a:avLst/>
            <a:gdLst/>
            <a:ahLst/>
            <a:cxnLst/>
            <a:rect l="l" t="t" r="r" b="b"/>
            <a:pathLst>
              <a:path w="4730115" h="6727825">
                <a:moveTo>
                  <a:pt x="0" y="6695948"/>
                </a:moveTo>
                <a:lnTo>
                  <a:pt x="0" y="6727698"/>
                </a:lnTo>
                <a:lnTo>
                  <a:pt x="31750" y="6727698"/>
                </a:lnTo>
                <a:lnTo>
                  <a:pt x="0" y="6695948"/>
                </a:lnTo>
                <a:close/>
              </a:path>
              <a:path w="4730115" h="6727825">
                <a:moveTo>
                  <a:pt x="31750" y="0"/>
                </a:moveTo>
                <a:lnTo>
                  <a:pt x="0" y="31750"/>
                </a:lnTo>
                <a:lnTo>
                  <a:pt x="0" y="6695948"/>
                </a:lnTo>
                <a:lnTo>
                  <a:pt x="31750" y="6727698"/>
                </a:lnTo>
                <a:lnTo>
                  <a:pt x="31750" y="0"/>
                </a:lnTo>
                <a:close/>
              </a:path>
              <a:path w="4730115" h="6727825">
                <a:moveTo>
                  <a:pt x="4698238" y="6695948"/>
                </a:moveTo>
                <a:lnTo>
                  <a:pt x="31750" y="6695948"/>
                </a:lnTo>
                <a:lnTo>
                  <a:pt x="31750" y="6727698"/>
                </a:lnTo>
                <a:lnTo>
                  <a:pt x="4698238" y="6727698"/>
                </a:lnTo>
                <a:lnTo>
                  <a:pt x="4698238" y="6695948"/>
                </a:lnTo>
                <a:close/>
              </a:path>
              <a:path w="4730115" h="6727825">
                <a:moveTo>
                  <a:pt x="4698238" y="0"/>
                </a:moveTo>
                <a:lnTo>
                  <a:pt x="4698238" y="6727698"/>
                </a:lnTo>
                <a:lnTo>
                  <a:pt x="4729988" y="6695948"/>
                </a:lnTo>
                <a:lnTo>
                  <a:pt x="4729988" y="31750"/>
                </a:lnTo>
                <a:lnTo>
                  <a:pt x="4698238" y="0"/>
                </a:lnTo>
                <a:close/>
              </a:path>
              <a:path w="4730115" h="6727825">
                <a:moveTo>
                  <a:pt x="4729988" y="6695948"/>
                </a:moveTo>
                <a:lnTo>
                  <a:pt x="4698238" y="6727698"/>
                </a:lnTo>
                <a:lnTo>
                  <a:pt x="4729988" y="6727698"/>
                </a:lnTo>
                <a:lnTo>
                  <a:pt x="4729988" y="6695948"/>
                </a:lnTo>
                <a:close/>
              </a:path>
              <a:path w="4730115" h="6727825">
                <a:moveTo>
                  <a:pt x="31750" y="0"/>
                </a:moveTo>
                <a:lnTo>
                  <a:pt x="0" y="0"/>
                </a:lnTo>
                <a:lnTo>
                  <a:pt x="0" y="31750"/>
                </a:lnTo>
                <a:lnTo>
                  <a:pt x="31750" y="0"/>
                </a:lnTo>
                <a:close/>
              </a:path>
              <a:path w="4730115" h="6727825">
                <a:moveTo>
                  <a:pt x="4698238" y="0"/>
                </a:moveTo>
                <a:lnTo>
                  <a:pt x="31750" y="0"/>
                </a:lnTo>
                <a:lnTo>
                  <a:pt x="31750" y="31750"/>
                </a:lnTo>
                <a:lnTo>
                  <a:pt x="4698238" y="31750"/>
                </a:lnTo>
                <a:lnTo>
                  <a:pt x="4698238" y="0"/>
                </a:lnTo>
                <a:close/>
              </a:path>
              <a:path w="4730115" h="6727825">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object 15"/>
          <p:cNvSpPr txBox="1"/>
          <p:nvPr/>
        </p:nvSpPr>
        <p:spPr>
          <a:xfrm>
            <a:off x="5606034" y="657225"/>
            <a:ext cx="4471670" cy="6613349"/>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トーキングポイント</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トーキングポイント資料は、</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Thinking Together</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チームによって開発されました。</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4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8"/>
              </a:rPr>
              <a:t>Reflecting on group work</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この資料は、教室での話や生徒とのグループワークについての話し合いの導入で使用できる、いくつかの問いの事例を掲載しています。</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4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9"/>
              </a:rPr>
              <a:t>Curriculum-linked talking points</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特定のカリキュラム分野に関連したトーキングポイントのアイデアを掲載しています。これらが、カリキュラムにあるすべての話題や教科、また学齢に適合した教材を紹介しています。</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教科ごとの資料</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4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10"/>
              </a:rPr>
              <a:t>Thinking Science</a:t>
            </a:r>
            <a:r>
              <a:rPr kumimoji="0" lang="en-GB"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思考と議論を促進するために作られた、科学教師のための無料資料。</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11</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歳から</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14</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歳の子供向け。</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4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11"/>
              </a:rPr>
              <a:t>We are multilingual</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言語学習への対話的アプローチを促進する、語学教育を行う教師のための無料資料。あらゆる年齢の子供や若者を対象としています。</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4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12"/>
              </a:rPr>
              <a:t>RE-searchers</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宗教教育（</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RE</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）を行う教師のための無料の教材で、</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RE</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における様々な形の探究を対話形式で行います。</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5</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歳から</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11</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歳の児童を対象としています。</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400" b="1"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13"/>
              </a:rPr>
              <a:t>Transforming Primary Maths</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Mike Askew</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による、コラボレーションを促進するための無料の算数教材です。</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対象：</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5-11</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歳の</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児童を対象としています。</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endPar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37261" y="725551"/>
            <a:ext cx="4730115" cy="6631305"/>
          </a:xfrm>
          <a:custGeom>
            <a:avLst/>
            <a:gdLst/>
            <a:ahLst/>
            <a:cxnLst/>
            <a:rect l="l" t="t" r="r" b="b"/>
            <a:pathLst>
              <a:path w="4730115" h="6631305">
                <a:moveTo>
                  <a:pt x="0" y="6599428"/>
                </a:moveTo>
                <a:lnTo>
                  <a:pt x="0" y="6631178"/>
                </a:lnTo>
                <a:lnTo>
                  <a:pt x="31750" y="6631178"/>
                </a:lnTo>
                <a:lnTo>
                  <a:pt x="0" y="6599428"/>
                </a:lnTo>
                <a:close/>
              </a:path>
              <a:path w="4730115" h="6631305">
                <a:moveTo>
                  <a:pt x="31750" y="0"/>
                </a:moveTo>
                <a:lnTo>
                  <a:pt x="0" y="31750"/>
                </a:lnTo>
                <a:lnTo>
                  <a:pt x="0" y="6599428"/>
                </a:lnTo>
                <a:lnTo>
                  <a:pt x="31750" y="6631178"/>
                </a:lnTo>
                <a:lnTo>
                  <a:pt x="31750" y="0"/>
                </a:lnTo>
                <a:close/>
              </a:path>
              <a:path w="4730115" h="6631305">
                <a:moveTo>
                  <a:pt x="4698238" y="6599428"/>
                </a:moveTo>
                <a:lnTo>
                  <a:pt x="31750" y="6599428"/>
                </a:lnTo>
                <a:lnTo>
                  <a:pt x="31750" y="6631178"/>
                </a:lnTo>
                <a:lnTo>
                  <a:pt x="4698238" y="6631178"/>
                </a:lnTo>
                <a:lnTo>
                  <a:pt x="4698238" y="6599428"/>
                </a:lnTo>
                <a:close/>
              </a:path>
              <a:path w="4730115" h="6631305">
                <a:moveTo>
                  <a:pt x="4698238" y="0"/>
                </a:moveTo>
                <a:lnTo>
                  <a:pt x="4698238" y="6631178"/>
                </a:lnTo>
                <a:lnTo>
                  <a:pt x="4729987" y="6599428"/>
                </a:lnTo>
                <a:lnTo>
                  <a:pt x="4729988" y="31750"/>
                </a:lnTo>
                <a:lnTo>
                  <a:pt x="4698238" y="0"/>
                </a:lnTo>
                <a:close/>
              </a:path>
              <a:path w="4730115" h="6631305">
                <a:moveTo>
                  <a:pt x="4729988" y="6599428"/>
                </a:moveTo>
                <a:lnTo>
                  <a:pt x="4698238" y="6631178"/>
                </a:lnTo>
                <a:lnTo>
                  <a:pt x="4729988" y="6631178"/>
                </a:lnTo>
                <a:lnTo>
                  <a:pt x="4729988" y="6599428"/>
                </a:lnTo>
                <a:close/>
              </a:path>
              <a:path w="4730115" h="6631305">
                <a:moveTo>
                  <a:pt x="31750" y="0"/>
                </a:moveTo>
                <a:lnTo>
                  <a:pt x="0" y="0"/>
                </a:lnTo>
                <a:lnTo>
                  <a:pt x="0" y="31750"/>
                </a:lnTo>
                <a:lnTo>
                  <a:pt x="31750" y="0"/>
                </a:lnTo>
                <a:close/>
              </a:path>
              <a:path w="4730115" h="6631305">
                <a:moveTo>
                  <a:pt x="4698238" y="0"/>
                </a:moveTo>
                <a:lnTo>
                  <a:pt x="31750" y="0"/>
                </a:lnTo>
                <a:lnTo>
                  <a:pt x="31750" y="31750"/>
                </a:lnTo>
                <a:lnTo>
                  <a:pt x="4698238" y="31750"/>
                </a:lnTo>
                <a:lnTo>
                  <a:pt x="4698238" y="0"/>
                </a:lnTo>
                <a:close/>
              </a:path>
              <a:path w="4730115" h="6631305">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p:cNvSpPr txBox="1"/>
          <p:nvPr/>
        </p:nvSpPr>
        <p:spPr>
          <a:xfrm>
            <a:off x="549655" y="1138174"/>
            <a:ext cx="4445635" cy="6255367"/>
          </a:xfrm>
          <a:prstGeom prst="rect">
            <a:avLst/>
          </a:prstGeom>
        </p:spPr>
        <p:txBody>
          <a:bodyPr vert="horz" wrap="square" lIns="0" tIns="12700" rIns="0" bIns="0" rtlCol="0">
            <a:spAutoFit/>
          </a:bodyPr>
          <a:lstStyle/>
          <a:p>
            <a:pPr marL="3810" marR="0" lvl="0" indent="0" defTabSz="914400" eaLnBrk="1" fontAlgn="auto" latinLnBrk="0" hangingPunct="1">
              <a:lnSpc>
                <a:spcPct val="118000"/>
              </a:lnSpc>
              <a:spcBef>
                <a:spcPts val="0"/>
              </a:spcBef>
              <a:spcAft>
                <a:spcPts val="600"/>
              </a:spcAft>
              <a:buClrTx/>
              <a:buSzTx/>
              <a:buFontTx/>
              <a:buNone/>
              <a:tabLst/>
              <a:defRPr/>
            </a:pPr>
            <a:r>
              <a:rPr kumimoji="0" lang="ja-JP"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研究成果に基づいた教育実務者向け資料集へのリンク</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以下の資料はすべて、ケンブリッジ大学の研究者とその共同研究者によって作成されました。</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en-GB" altLang="ja-JP"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OER4Schools</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 </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サハラ以南のアフリカの小学校教師のための、無料でマルチメディアな職能開発リソース。このリソースには、</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Thinking Together</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やその他の関連リソースを活用し、ビデオクリップで説明された、クラス全体の対話とグループワークの章が含まれている。</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2"/>
              </a:rPr>
              <a:t>www.oer4schools.org</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en-GB" altLang="ja-JP"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Video clips: </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いくつかの研究プロジェクトから生まれた英国（初等、中等、高等）の教室での対話教授法のビデオクリップは</a:t>
            </a:r>
            <a:r>
              <a:rPr kumimoji="0" lang="ja-JP" altLang="ja-JP" sz="1200" b="0" i="0" u="none" strike="noStrike" kern="140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r>
              <a:rPr kumimoji="0" lang="ja-JP" altLang="ja-JP" sz="1200" b="0" i="0" u="none" strike="noStrike" kern="140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lang="en-GB" sz="1200" u="sng" dirty="0">
                <a:latin typeface="UD Digi Kyokasho NK-R" panose="02020400000000000000" pitchFamily="18" charset="-128"/>
                <a:ea typeface="UD Digi Kyokasho NK-R" panose="02020400000000000000" pitchFamily="18" charset="-128"/>
                <a:hlinkClick r:id="rId3"/>
              </a:rPr>
              <a:t>https://vimeopro.com/camtree/cedir/</a:t>
            </a:r>
            <a:r>
              <a:rPr lang="en-GB" sz="1200" u="sng" dirty="0">
                <a:latin typeface="UD Digi Kyokasho NK-R" panose="02020400000000000000" pitchFamily="18" charset="-128"/>
                <a:ea typeface="UD Digi Kyokasho NK-R" panose="02020400000000000000" pitchFamily="18" charset="-128"/>
              </a:rPr>
              <a:t>. </a:t>
            </a:r>
            <a:r>
              <a:rPr kumimoji="0" lang="ja-JP" altLang="ja-JP" sz="1200" b="0" i="0" u="none" strike="noStrike" kern="140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か</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らダウンロード可能です。他の教師の実践を批評し、議論することは、自分自身で新しいアプローチを試みるための強力な刺激となる。</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そのような議論を誘発するきっかけとしての声掛けや行動は、共著の本と</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OER4Schools</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のリソースにあるクリップへのハイパーリンクとともに含まれています</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en-GB" altLang="ja-JP"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Reflective teaching:</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振り返りを伴う一般的な授業をサポートする多くのリソースがあり、</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Andrew Pollard</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とその同僚によって作られたこの包括的なリソースもその一つです</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4"/>
              </a:rPr>
              <a:t>http://reflectiveteaching.co.uk/</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p:txBody>
      </p:sp>
      <p:sp>
        <p:nvSpPr>
          <p:cNvPr id="8" name="object 8"/>
          <p:cNvSpPr/>
          <p:nvPr/>
        </p:nvSpPr>
        <p:spPr>
          <a:xfrm>
            <a:off x="5346446" y="726186"/>
            <a:ext cx="4909185" cy="6631305"/>
          </a:xfrm>
          <a:custGeom>
            <a:avLst/>
            <a:gdLst/>
            <a:ahLst/>
            <a:cxnLst/>
            <a:rect l="l" t="t" r="r" b="b"/>
            <a:pathLst>
              <a:path w="4730115" h="6631305">
                <a:moveTo>
                  <a:pt x="0" y="6599377"/>
                </a:moveTo>
                <a:lnTo>
                  <a:pt x="0" y="6631127"/>
                </a:lnTo>
                <a:lnTo>
                  <a:pt x="31750" y="6631127"/>
                </a:lnTo>
                <a:lnTo>
                  <a:pt x="0" y="6599377"/>
                </a:lnTo>
                <a:close/>
              </a:path>
              <a:path w="4730115" h="6631305">
                <a:moveTo>
                  <a:pt x="31750" y="0"/>
                </a:moveTo>
                <a:lnTo>
                  <a:pt x="0" y="31750"/>
                </a:lnTo>
                <a:lnTo>
                  <a:pt x="0" y="6599377"/>
                </a:lnTo>
                <a:lnTo>
                  <a:pt x="31750" y="6631127"/>
                </a:lnTo>
                <a:lnTo>
                  <a:pt x="31750" y="0"/>
                </a:lnTo>
                <a:close/>
              </a:path>
              <a:path w="4730115" h="6631305">
                <a:moveTo>
                  <a:pt x="4698237" y="6599377"/>
                </a:moveTo>
                <a:lnTo>
                  <a:pt x="31750" y="6599377"/>
                </a:lnTo>
                <a:lnTo>
                  <a:pt x="31750" y="6631127"/>
                </a:lnTo>
                <a:lnTo>
                  <a:pt x="4698237" y="6631127"/>
                </a:lnTo>
                <a:lnTo>
                  <a:pt x="4698237" y="6599377"/>
                </a:lnTo>
                <a:close/>
              </a:path>
              <a:path w="4730115" h="6631305">
                <a:moveTo>
                  <a:pt x="4698237" y="0"/>
                </a:moveTo>
                <a:lnTo>
                  <a:pt x="4698237" y="6631127"/>
                </a:lnTo>
                <a:lnTo>
                  <a:pt x="4729987" y="6599377"/>
                </a:lnTo>
                <a:lnTo>
                  <a:pt x="4729987" y="31750"/>
                </a:lnTo>
                <a:lnTo>
                  <a:pt x="4698237" y="0"/>
                </a:lnTo>
                <a:close/>
              </a:path>
              <a:path w="4730115" h="6631305">
                <a:moveTo>
                  <a:pt x="4729987" y="6599377"/>
                </a:moveTo>
                <a:lnTo>
                  <a:pt x="4698237" y="6631127"/>
                </a:lnTo>
                <a:lnTo>
                  <a:pt x="4729987" y="6631127"/>
                </a:lnTo>
                <a:lnTo>
                  <a:pt x="4729987" y="6599377"/>
                </a:lnTo>
                <a:close/>
              </a:path>
              <a:path w="4730115" h="6631305">
                <a:moveTo>
                  <a:pt x="31750" y="0"/>
                </a:moveTo>
                <a:lnTo>
                  <a:pt x="0" y="0"/>
                </a:lnTo>
                <a:lnTo>
                  <a:pt x="0" y="31750"/>
                </a:lnTo>
                <a:lnTo>
                  <a:pt x="31750" y="0"/>
                </a:lnTo>
                <a:close/>
              </a:path>
              <a:path w="4730115" h="6631305">
                <a:moveTo>
                  <a:pt x="4698237" y="0"/>
                </a:moveTo>
                <a:lnTo>
                  <a:pt x="31750" y="0"/>
                </a:lnTo>
                <a:lnTo>
                  <a:pt x="31750" y="31750"/>
                </a:lnTo>
                <a:lnTo>
                  <a:pt x="4698237" y="31750"/>
                </a:lnTo>
                <a:lnTo>
                  <a:pt x="4698237" y="0"/>
                </a:lnTo>
                <a:close/>
              </a:path>
              <a:path w="4730115" h="6631305">
                <a:moveTo>
                  <a:pt x="4729987" y="0"/>
                </a:moveTo>
                <a:lnTo>
                  <a:pt x="4698237" y="0"/>
                </a:lnTo>
                <a:lnTo>
                  <a:pt x="4729987" y="31750"/>
                </a:lnTo>
                <a:lnTo>
                  <a:pt x="4729987"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object 15"/>
          <p:cNvSpPr txBox="1"/>
          <p:nvPr/>
        </p:nvSpPr>
        <p:spPr>
          <a:xfrm>
            <a:off x="5464237" y="1100074"/>
            <a:ext cx="4679508" cy="5725350"/>
          </a:xfrm>
          <a:prstGeom prst="rect">
            <a:avLst/>
          </a:prstGeom>
        </p:spPr>
        <p:txBody>
          <a:bodyPr vert="horz" wrap="square" lIns="0" tIns="12700" rIns="0" bIns="0" rtlCol="0">
            <a:spAutoFit/>
          </a:bodyPr>
          <a:lstStyle/>
          <a:p>
            <a:pPr marL="3810" marR="0" lvl="0" indent="0" defTabSz="914400" eaLnBrk="1" fontAlgn="auto" latinLnBrk="0" hangingPunct="1">
              <a:lnSpc>
                <a:spcPct val="118000"/>
              </a:lnSpc>
              <a:spcBef>
                <a:spcPts val="0"/>
              </a:spcBef>
              <a:spcAft>
                <a:spcPts val="600"/>
              </a:spcAft>
              <a:buClrTx/>
              <a:buSzTx/>
              <a:buFontTx/>
              <a:buNone/>
              <a:tabLst/>
              <a:defRPr/>
            </a:pPr>
            <a:r>
              <a:rPr kumimoji="0" lang="ja-JP"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教室での対話を支援するための電子黒板の使用</a:t>
            </a:r>
            <a:r>
              <a:rPr kumimoji="0" lang="en-GB"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81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教師向けのいくつかの資料が作成された学校単位の職能開発プログラム</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8351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電子黒板を使った双方向的な教授と学習の開発</a:t>
            </a:r>
            <a:r>
              <a:rPr kumimoji="0" lang="en-GB" altLang="ja-JP"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教師のためのリソース　　参加した教師の共著で、対話型の授業実践を発展させた教師自身の経験談もあります。</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60363" marR="0" lvl="0" indent="-360363"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Reference: Hennessy, S., Warwick, P., Brown, L., Rawlins, D., &amp; Neale, C. (Eds.). (2014). </a:t>
            </a:r>
            <a:r>
              <a:rPr kumimoji="0" lang="en-GB" altLang="ja-JP" sz="1200" b="0" i="1"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Developing Interactive Teaching and Learning Using the Interactive Whiteboard: A Resource for Teachers.</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Maidenhead: Open University Press.</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8351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教師の</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職能開発の一貫として、対面式ワークショップの活動概要は、以下からダウンロード可能です。</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5"/>
              </a:rPr>
              <a:t>http://dialogueiwb.educ.cam.ac.uk/evaluate/</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8351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注釈付きスクリーンショットの無料のデジタル資料一覧、対話型教授法の実践動画へのウェブリンク、活動を</a:t>
            </a:r>
            <a:r>
              <a:rPr kumimoji="0" lang="ja-JP" altLang="ja-JP" sz="1200" b="0" i="0" u="none" strike="sng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作成</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するためのインタラクティブな電子黒板用の図表テンプレート、などのオンライン資料は、以下のサイトでご覧いただけます。</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6"/>
              </a:rPr>
              <a:t>http://dialogueiwb.educ.cam.ac.uk/resources/</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x-none"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また、イギリスとメキシコのデジタル技術を使った授業で、対話を支援するために開発された教師自身の授業用教材も含まれています。あらゆる年齢の生徒を指導する教師のためのダウンロード可能な資料です。再利用や変更が可能なインタラクティブな電子黒板用の図表も含まれており、さまざまな教科や教育目標に対応しています。</a:t>
            </a: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7"/>
              </a:rPr>
              <a:t>http://dialogueiwb.educ.cam.ac.uk/evaluate/teachersmaterials/</a:t>
            </a:r>
            <a:endPar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76936" y="503301"/>
            <a:ext cx="4730115" cy="6631305"/>
          </a:xfrm>
          <a:custGeom>
            <a:avLst/>
            <a:gdLst/>
            <a:ahLst/>
            <a:cxnLst/>
            <a:rect l="l" t="t" r="r" b="b"/>
            <a:pathLst>
              <a:path w="4730115" h="6631305">
                <a:moveTo>
                  <a:pt x="0" y="6599428"/>
                </a:moveTo>
                <a:lnTo>
                  <a:pt x="0" y="6631178"/>
                </a:lnTo>
                <a:lnTo>
                  <a:pt x="31750" y="6631178"/>
                </a:lnTo>
                <a:lnTo>
                  <a:pt x="0" y="6599428"/>
                </a:lnTo>
                <a:close/>
              </a:path>
              <a:path w="4730115" h="6631305">
                <a:moveTo>
                  <a:pt x="31750" y="0"/>
                </a:moveTo>
                <a:lnTo>
                  <a:pt x="0" y="31750"/>
                </a:lnTo>
                <a:lnTo>
                  <a:pt x="0" y="6599428"/>
                </a:lnTo>
                <a:lnTo>
                  <a:pt x="31750" y="6631178"/>
                </a:lnTo>
                <a:lnTo>
                  <a:pt x="31750" y="0"/>
                </a:lnTo>
                <a:close/>
              </a:path>
              <a:path w="4730115" h="6631305">
                <a:moveTo>
                  <a:pt x="4698238" y="6599428"/>
                </a:moveTo>
                <a:lnTo>
                  <a:pt x="31750" y="6599428"/>
                </a:lnTo>
                <a:lnTo>
                  <a:pt x="31750" y="6631178"/>
                </a:lnTo>
                <a:lnTo>
                  <a:pt x="4698238" y="6631178"/>
                </a:lnTo>
                <a:lnTo>
                  <a:pt x="4698238" y="6599428"/>
                </a:lnTo>
                <a:close/>
              </a:path>
              <a:path w="4730115" h="6631305">
                <a:moveTo>
                  <a:pt x="4698238" y="0"/>
                </a:moveTo>
                <a:lnTo>
                  <a:pt x="4698238" y="6631178"/>
                </a:lnTo>
                <a:lnTo>
                  <a:pt x="4729987" y="6599428"/>
                </a:lnTo>
                <a:lnTo>
                  <a:pt x="4729988" y="31750"/>
                </a:lnTo>
                <a:lnTo>
                  <a:pt x="4698238" y="0"/>
                </a:lnTo>
                <a:close/>
              </a:path>
              <a:path w="4730115" h="6631305">
                <a:moveTo>
                  <a:pt x="4729988" y="6599428"/>
                </a:moveTo>
                <a:lnTo>
                  <a:pt x="4698238" y="6631178"/>
                </a:lnTo>
                <a:lnTo>
                  <a:pt x="4729988" y="6631178"/>
                </a:lnTo>
                <a:lnTo>
                  <a:pt x="4729988" y="6599428"/>
                </a:lnTo>
                <a:close/>
              </a:path>
              <a:path w="4730115" h="6631305">
                <a:moveTo>
                  <a:pt x="31750" y="0"/>
                </a:moveTo>
                <a:lnTo>
                  <a:pt x="0" y="0"/>
                </a:lnTo>
                <a:lnTo>
                  <a:pt x="0" y="31750"/>
                </a:lnTo>
                <a:lnTo>
                  <a:pt x="31750" y="0"/>
                </a:lnTo>
                <a:close/>
              </a:path>
              <a:path w="4730115" h="6631305">
                <a:moveTo>
                  <a:pt x="4698238" y="0"/>
                </a:moveTo>
                <a:lnTo>
                  <a:pt x="31750" y="0"/>
                </a:lnTo>
                <a:lnTo>
                  <a:pt x="31750" y="31750"/>
                </a:lnTo>
                <a:lnTo>
                  <a:pt x="4698238" y="31750"/>
                </a:lnTo>
                <a:lnTo>
                  <a:pt x="4698238" y="0"/>
                </a:lnTo>
                <a:close/>
              </a:path>
              <a:path w="4730115" h="6631305">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p:cNvSpPr txBox="1"/>
          <p:nvPr/>
        </p:nvSpPr>
        <p:spPr>
          <a:xfrm>
            <a:off x="488695" y="915669"/>
            <a:ext cx="4445635" cy="4813305"/>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授業研究（レッスン・スタディ）</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授業研究は、教師主導の研究モデルであり、生徒が特定分野において成長するために実践者が協力しあう研究となっている。日本発祥で、現在では世界</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75</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カ国以上で使用されています。</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教師が実践する知識</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授業研究は、教師グループが、カリキュラム、学習進度、現在の教材を研究することで生徒が特に改善すべき点を特定し、学習改善に役立つ可能性のある代替案を研究します。グループのメンバーは、同僚であっても、研究分野の専門家であってもかまいません。そして、自分たちが試行または開発することに決めたイノベーションを紹介する「研究授業」（</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RL</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）を共同で計画します。グループの一人が教え、他のメンバーは生徒の学習（教師の指導ではない）を観察する。研究授業</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RL</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の後、彼らは観察したことと生徒の学習について一緒に振り返り、次の研究授業</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RL</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への調整と改善を決定する。より洗練された研究授業</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RL</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を実践するときには、他の学校の教師も見学に来ることもあり、このサイクルは継続されます。</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LS</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は、生徒と自分の対話の実践を定義づけるために使用することができます。</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授業研究の実施・指導方法の順序だった説明は</a:t>
            </a:r>
            <a:r>
              <a:rPr kumimoji="0" lang="ja-JP" altLang="ja-JP" sz="1200" b="0" i="0" u="none" strike="noStrike" kern="140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r>
              <a:rPr kumimoji="0" lang="ja-JP" altLang="ja-JP" sz="1200" b="0" i="0" u="none" strike="noStrike" kern="140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lang="en-GB" sz="1200" u="sng" dirty="0">
                <a:latin typeface="+mn-lt"/>
                <a:cs typeface="Arial" panose="020B0604020202020204" pitchFamily="34" charset="0"/>
                <a:hlinkClick r:id="rId2"/>
              </a:rPr>
              <a:t>https://www.camtree.org/rls</a:t>
            </a:r>
            <a:r>
              <a:rPr lang="en-GB" sz="1200" dirty="0">
                <a:latin typeface="+mn-lt"/>
                <a:cs typeface="Arial" panose="020B0604020202020204" pitchFamily="34" charset="0"/>
              </a:rPr>
              <a:t>. </a:t>
            </a:r>
            <a:r>
              <a:rPr kumimoji="0" lang="ja-JP" altLang="ja-JP" sz="1200" b="0" i="0" u="none" strike="noStrike" kern="1400" cap="none" spc="0" normalizeH="0" baseline="0" noProof="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か</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ら無料ハンドブックをダウンロードしてください。</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p:txBody>
      </p:sp>
      <p:pic>
        <p:nvPicPr>
          <p:cNvPr id="7" name="object 7"/>
          <p:cNvPicPr/>
          <p:nvPr/>
        </p:nvPicPr>
        <p:blipFill>
          <a:blip r:embed="rId3" cstate="print"/>
          <a:stretch>
            <a:fillRect/>
          </a:stretch>
        </p:blipFill>
        <p:spPr>
          <a:xfrm>
            <a:off x="6142990" y="669925"/>
            <a:ext cx="3379469" cy="2534284"/>
          </a:xfrm>
          <a:prstGeom prst="rect">
            <a:avLst/>
          </a:prstGeom>
        </p:spPr>
      </p:pic>
      <p:sp>
        <p:nvSpPr>
          <p:cNvPr id="8" name="object 8"/>
          <p:cNvSpPr/>
          <p:nvPr/>
        </p:nvSpPr>
        <p:spPr>
          <a:xfrm>
            <a:off x="5440426" y="3443985"/>
            <a:ext cx="4730115" cy="3691254"/>
          </a:xfrm>
          <a:custGeom>
            <a:avLst/>
            <a:gdLst/>
            <a:ahLst/>
            <a:cxnLst/>
            <a:rect l="l" t="t" r="r" b="b"/>
            <a:pathLst>
              <a:path w="4730115" h="3691254">
                <a:moveTo>
                  <a:pt x="0" y="3659428"/>
                </a:moveTo>
                <a:lnTo>
                  <a:pt x="0" y="3691178"/>
                </a:lnTo>
                <a:lnTo>
                  <a:pt x="31750" y="3691178"/>
                </a:lnTo>
                <a:lnTo>
                  <a:pt x="0" y="3659428"/>
                </a:lnTo>
                <a:close/>
              </a:path>
              <a:path w="4730115" h="3691254">
                <a:moveTo>
                  <a:pt x="31750" y="0"/>
                </a:moveTo>
                <a:lnTo>
                  <a:pt x="0" y="31750"/>
                </a:lnTo>
                <a:lnTo>
                  <a:pt x="0" y="3659428"/>
                </a:lnTo>
                <a:lnTo>
                  <a:pt x="31750" y="3691178"/>
                </a:lnTo>
                <a:lnTo>
                  <a:pt x="31750" y="0"/>
                </a:lnTo>
                <a:close/>
              </a:path>
              <a:path w="4730115" h="3691254">
                <a:moveTo>
                  <a:pt x="4698238" y="3659428"/>
                </a:moveTo>
                <a:lnTo>
                  <a:pt x="31750" y="3659428"/>
                </a:lnTo>
                <a:lnTo>
                  <a:pt x="31750" y="3691178"/>
                </a:lnTo>
                <a:lnTo>
                  <a:pt x="4698238" y="3691178"/>
                </a:lnTo>
                <a:lnTo>
                  <a:pt x="4698238" y="3659428"/>
                </a:lnTo>
                <a:close/>
              </a:path>
              <a:path w="4730115" h="3691254">
                <a:moveTo>
                  <a:pt x="4698238" y="0"/>
                </a:moveTo>
                <a:lnTo>
                  <a:pt x="4698238" y="3691178"/>
                </a:lnTo>
                <a:lnTo>
                  <a:pt x="4729988" y="3659428"/>
                </a:lnTo>
                <a:lnTo>
                  <a:pt x="4729988" y="31750"/>
                </a:lnTo>
                <a:lnTo>
                  <a:pt x="4698238" y="0"/>
                </a:lnTo>
                <a:close/>
              </a:path>
              <a:path w="4730115" h="3691254">
                <a:moveTo>
                  <a:pt x="4729988" y="3659428"/>
                </a:moveTo>
                <a:lnTo>
                  <a:pt x="4698238" y="3691178"/>
                </a:lnTo>
                <a:lnTo>
                  <a:pt x="4729988" y="3691178"/>
                </a:lnTo>
                <a:lnTo>
                  <a:pt x="4729988" y="3659428"/>
                </a:lnTo>
                <a:close/>
              </a:path>
              <a:path w="4730115" h="3691254">
                <a:moveTo>
                  <a:pt x="31750" y="0"/>
                </a:moveTo>
                <a:lnTo>
                  <a:pt x="0" y="0"/>
                </a:lnTo>
                <a:lnTo>
                  <a:pt x="0" y="31750"/>
                </a:lnTo>
                <a:lnTo>
                  <a:pt x="31750" y="0"/>
                </a:lnTo>
                <a:close/>
              </a:path>
              <a:path w="4730115" h="3691254">
                <a:moveTo>
                  <a:pt x="4698238" y="0"/>
                </a:moveTo>
                <a:lnTo>
                  <a:pt x="31750" y="0"/>
                </a:lnTo>
                <a:lnTo>
                  <a:pt x="31750" y="31750"/>
                </a:lnTo>
                <a:lnTo>
                  <a:pt x="4698238" y="31750"/>
                </a:lnTo>
                <a:lnTo>
                  <a:pt x="4698238" y="0"/>
                </a:lnTo>
                <a:close/>
              </a:path>
              <a:path w="4730115" h="3691254">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txBox="1"/>
          <p:nvPr/>
        </p:nvSpPr>
        <p:spPr>
          <a:xfrm>
            <a:off x="5575680" y="3699114"/>
            <a:ext cx="4459605" cy="2537169"/>
          </a:xfrm>
          <a:prstGeom prst="rect">
            <a:avLst/>
          </a:prstGeom>
        </p:spPr>
        <p:txBody>
          <a:bodyPr vert="horz" wrap="square" lIns="0" tIns="508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参考文献</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360363" marR="0" lvl="0" indent="-360363" defTabSz="914400" eaLnBrk="1" fontAlgn="auto" latinLnBrk="0" hangingPunct="1">
              <a:lnSpc>
                <a:spcPct val="118000"/>
              </a:lnSpc>
              <a:spcBef>
                <a:spcPts val="0"/>
              </a:spcBef>
              <a:spcAft>
                <a:spcPts val="600"/>
              </a:spcAft>
              <a:buClrTx/>
              <a:buSzTx/>
              <a:buFontTx/>
              <a:buNone/>
              <a:tabLst/>
              <a:defRPr/>
            </a:pPr>
            <a:r>
              <a:rPr kumimoji="0" lang="en-GB" altLang="ja-JP" sz="105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rPr>
              <a:t>Dudley, P., Warwick, P., </a:t>
            </a:r>
            <a:r>
              <a:rPr kumimoji="0" lang="en-GB" altLang="ja-JP" sz="1050" b="0" i="0" u="none" strike="noStrike" kern="1400" cap="none" spc="0" normalizeH="0" baseline="0" noProof="0" dirty="0" err="1">
                <a:ln>
                  <a:noFill/>
                </a:ln>
                <a:solidFill>
                  <a:srgbClr val="000000"/>
                </a:solidFill>
                <a:effectLst/>
                <a:uLnTx/>
                <a:uFillTx/>
                <a:latin typeface="Calibri"/>
                <a:ea typeface="UD デジタル 教科書体 NK-R" panose="02020400000000000000" pitchFamily="18" charset="-128"/>
              </a:rPr>
              <a:t>Vrikki</a:t>
            </a:r>
            <a:r>
              <a:rPr kumimoji="0" lang="en-GB" altLang="ja-JP" sz="105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rPr>
              <a:t>, M., </a:t>
            </a:r>
            <a:r>
              <a:rPr kumimoji="0" lang="en-GB" altLang="ja-JP" sz="1050" b="0" i="0" u="none" strike="noStrike" kern="1400" cap="none" spc="0" normalizeH="0" baseline="0" noProof="0" dirty="0" err="1">
                <a:ln>
                  <a:noFill/>
                </a:ln>
                <a:solidFill>
                  <a:srgbClr val="000000"/>
                </a:solidFill>
                <a:effectLst/>
                <a:uLnTx/>
                <a:uFillTx/>
                <a:latin typeface="Calibri"/>
                <a:ea typeface="UD デジタル 教科書体 NK-R" panose="02020400000000000000" pitchFamily="18" charset="-128"/>
              </a:rPr>
              <a:t>Vermunt</a:t>
            </a:r>
            <a:r>
              <a:rPr kumimoji="0" lang="en-GB" altLang="ja-JP" sz="105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rPr>
              <a:t>, J., van </a:t>
            </a:r>
            <a:r>
              <a:rPr kumimoji="0" lang="en-GB" altLang="ja-JP" sz="1050" b="0" i="0" u="none" strike="noStrike" kern="1400" cap="none" spc="0" normalizeH="0" baseline="0" noProof="0" dirty="0" err="1">
                <a:ln>
                  <a:noFill/>
                </a:ln>
                <a:solidFill>
                  <a:srgbClr val="000000"/>
                </a:solidFill>
                <a:effectLst/>
                <a:uLnTx/>
                <a:uFillTx/>
                <a:latin typeface="Calibri"/>
                <a:ea typeface="UD デジタル 教科書体 NK-R" panose="02020400000000000000" pitchFamily="18" charset="-128"/>
              </a:rPr>
              <a:t>Halem</a:t>
            </a:r>
            <a:r>
              <a:rPr kumimoji="0" lang="en-GB" altLang="ja-JP" sz="105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rPr>
              <a:t>, N &amp; Karlsen, A. (2018) Implementing a new mathematics curriculum in England: district Research Lesson Study as a driver for student learning, teacher learning and professional dialogue in Theory and practices of Lesson Study in mathematics, an international perspective, Springer, New York.</a:t>
            </a:r>
            <a:endParaRPr kumimoji="0" lang="ja-JP" altLang="ja-JP" sz="80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endParaRPr>
          </a:p>
          <a:p>
            <a:pPr marL="360363" marR="0" lvl="0" indent="-360363" defTabSz="914400" eaLnBrk="1" fontAlgn="auto" latinLnBrk="0" hangingPunct="1">
              <a:lnSpc>
                <a:spcPct val="118000"/>
              </a:lnSpc>
              <a:spcBef>
                <a:spcPts val="0"/>
              </a:spcBef>
              <a:spcAft>
                <a:spcPts val="600"/>
              </a:spcAft>
              <a:buClrTx/>
              <a:buSzTx/>
              <a:buFontTx/>
              <a:buNone/>
              <a:tabLst/>
              <a:defRPr/>
            </a:pPr>
            <a:r>
              <a:rPr kumimoji="0" lang="en-GB" altLang="ja-JP" sz="105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rPr>
              <a:t>Norwich, B., Dudley, P. &amp; </a:t>
            </a:r>
            <a:r>
              <a:rPr kumimoji="0" lang="en-GB" altLang="ja-JP" sz="1050" b="0" i="0" u="none" strike="noStrike" kern="1400" cap="none" spc="0" normalizeH="0" baseline="0" noProof="0" dirty="0" err="1">
                <a:ln>
                  <a:noFill/>
                </a:ln>
                <a:solidFill>
                  <a:srgbClr val="000000"/>
                </a:solidFill>
                <a:effectLst/>
                <a:uLnTx/>
                <a:uFillTx/>
                <a:latin typeface="Calibri"/>
                <a:ea typeface="UD デジタル 教科書体 NK-R" panose="02020400000000000000" pitchFamily="18" charset="-128"/>
              </a:rPr>
              <a:t>Ylonen</a:t>
            </a:r>
            <a:r>
              <a:rPr kumimoji="0" lang="en-GB" altLang="ja-JP" sz="105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rPr>
              <a:t>, A. (2014) Using lesson studies to assess students’ learning. International Journal of Lesson and Learning Studies, 3(3) 192-207 </a:t>
            </a:r>
            <a:endParaRPr kumimoji="0" lang="ja-JP" altLang="ja-JP" sz="80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05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rPr>
              <a:t>See also Pete Dudley’s September 2018 blog:  </a:t>
            </a:r>
            <a:r>
              <a:rPr kumimoji="0" lang="en-GB" altLang="ja-JP" sz="1050" b="0" i="0" u="sng"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hlinkClick r:id="rId4"/>
              </a:rPr>
              <a:t>https://oracycambridge.org/blog/</a:t>
            </a:r>
            <a:r>
              <a:rPr kumimoji="0" lang="en-GB" altLang="ja-JP" sz="105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rPr>
              <a:t> </a:t>
            </a:r>
            <a:endParaRPr kumimoji="0" lang="ja-JP" altLang="ja-JP" sz="800" b="0" i="0" u="none" strike="noStrike" kern="1400" cap="none" spc="0" normalizeH="0" baseline="0" noProof="0" dirty="0">
              <a:ln>
                <a:noFill/>
              </a:ln>
              <a:solidFill>
                <a:srgbClr val="000000"/>
              </a:solidFill>
              <a:effectLst/>
              <a:uLnTx/>
              <a:uFillTx/>
              <a:latin typeface="Calibri"/>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 Box 40">
            <a:extLst>
              <a:ext uri="{FF2B5EF4-FFF2-40B4-BE49-F238E27FC236}">
                <a16:creationId xmlns:a16="http://schemas.microsoft.com/office/drawing/2014/main" id="{F6417047-97B6-7D53-75FE-6577E6F3FBB7}"/>
              </a:ext>
            </a:extLst>
          </p:cNvPr>
          <p:cNvSpPr txBox="1">
            <a:spLocks noChangeArrowheads="1"/>
          </p:cNvSpPr>
          <p:nvPr/>
        </p:nvSpPr>
        <p:spPr bwMode="auto">
          <a:xfrm>
            <a:off x="557720" y="428625"/>
            <a:ext cx="4726940" cy="6628130"/>
          </a:xfrm>
          <a:prstGeom prst="rect">
            <a:avLst/>
          </a:prstGeom>
          <a:solidFill>
            <a:srgbClr val="FFFFFF"/>
          </a:solidFill>
          <a:ln w="31750" algn="in">
            <a:solidFill>
              <a:srgbClr val="2791A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91440" rIns="91440" bIns="91440" anchor="t" anchorCtr="0" upright="1">
            <a:noAutofit/>
          </a:bodyPr>
          <a:lstStyle/>
          <a:p>
            <a:pPr marL="0" marR="0" lvl="0" indent="0" defTabSz="914400" eaLnBrk="1" fontAlgn="auto" latinLnBrk="0" hangingPunct="1">
              <a:lnSpc>
                <a:spcPct val="118000"/>
              </a:lnSpc>
              <a:spcBef>
                <a:spcPts val="0"/>
              </a:spcBef>
              <a:spcAft>
                <a:spcPts val="600"/>
              </a:spcAft>
              <a:buClrTx/>
              <a:buSzTx/>
              <a:buFontTx/>
              <a:buNone/>
              <a:tabLst/>
              <a:defRPr/>
            </a:pPr>
            <a:endParaRPr kumimoji="0" lang="en-US" altLang="ja-JP"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0" marR="0" lvl="0" indent="0" defTabSz="914400" eaLnBrk="1" fontAlgn="auto" latinLnBrk="0" hangingPunct="1">
              <a:lnSpc>
                <a:spcPct val="118000"/>
              </a:lnSpc>
              <a:spcBef>
                <a:spcPts val="0"/>
              </a:spcBef>
              <a:spcAft>
                <a:spcPts val="600"/>
              </a:spcAft>
              <a:buClrTx/>
              <a:buSzTx/>
              <a:buFontTx/>
              <a:buNone/>
              <a:tabLst/>
              <a:defRPr/>
            </a:pP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320675" marR="0" lvl="0" indent="-219075" defTabSz="914400" eaLnBrk="1" fontAlgn="auto" latinLnBrk="0" hangingPunct="1">
              <a:lnSpc>
                <a:spcPct val="118000"/>
              </a:lnSpc>
              <a:spcBef>
                <a:spcPts val="0"/>
              </a:spcBef>
              <a:spcAft>
                <a:spcPts val="900"/>
              </a:spcAft>
              <a:buClrTx/>
              <a:buSzTx/>
              <a:buFontTx/>
              <a:buNone/>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Alexander, R. (2011).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Towards dialogic teaching: Rethinking classroom talk</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Cambridge: </a:t>
            </a:r>
            <a:r>
              <a:rPr kumimoji="0" lang="en-GB" sz="1100" b="0" i="0" u="none" strike="noStrike" kern="1400" cap="none" spc="0" normalizeH="0" baseline="0" noProof="0" dirty="0" err="1">
                <a:ln>
                  <a:noFill/>
                </a:ln>
                <a:solidFill>
                  <a:srgbClr val="000000"/>
                </a:solidFill>
                <a:effectLst/>
                <a:uLnTx/>
                <a:uFillTx/>
                <a:latin typeface="Calibri" panose="020F0502020204030204" pitchFamily="34" charset="0"/>
                <a:ea typeface="Times New Roman" panose="02020603050405020304" pitchFamily="18" charset="0"/>
              </a:rPr>
              <a:t>Dialogos</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[A very accessibly written booklet outlining the key principles of classroom dialogue]</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320675" marR="0" lvl="0" indent="-219075" defTabSz="914400" eaLnBrk="1" fontAlgn="auto" latinLnBrk="0" hangingPunct="1">
              <a:lnSpc>
                <a:spcPct val="118000"/>
              </a:lnSpc>
              <a:spcBef>
                <a:spcPts val="0"/>
              </a:spcBef>
              <a:spcAft>
                <a:spcPts val="900"/>
              </a:spcAft>
              <a:buClrTx/>
              <a:buSzTx/>
              <a:buFontTx/>
              <a:buNone/>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Dawes, L., Mercer, N., &amp; </a:t>
            </a:r>
            <a:r>
              <a:rPr kumimoji="0" lang="en-GB" sz="1100" b="0" i="0" u="none" strike="noStrike" kern="1400" cap="none" spc="0" normalizeH="0" baseline="0" noProof="0" dirty="0" err="1">
                <a:ln>
                  <a:noFill/>
                </a:ln>
                <a:solidFill>
                  <a:srgbClr val="000000"/>
                </a:solidFill>
                <a:effectLst/>
                <a:uLnTx/>
                <a:uFillTx/>
                <a:latin typeface="Calibri" panose="020F0502020204030204" pitchFamily="34" charset="0"/>
                <a:ea typeface="Times New Roman" panose="02020603050405020304" pitchFamily="18" charset="0"/>
              </a:rPr>
              <a:t>Wegerif</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R. (2003).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Thinking Together: A programme of activities for developing thinking skills at KS2.</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Birmingham: </a:t>
            </a:r>
            <a:r>
              <a:rPr kumimoji="0" lang="en-GB" sz="1100" b="0" i="0" u="none" strike="noStrike" kern="1400" cap="none" spc="0" normalizeH="0" baseline="0" noProof="0" dirty="0">
                <a:ln>
                  <a:noFill/>
                </a:ln>
                <a:solidFill>
                  <a:srgbClr val="080D44"/>
                </a:solidFill>
                <a:effectLst/>
                <a:uLnTx/>
                <a:uFillTx/>
                <a:latin typeface="Calibri" panose="020F0502020204030204" pitchFamily="34" charset="0"/>
                <a:ea typeface="Times New Roman" panose="02020603050405020304" pitchFamily="18" charset="0"/>
              </a:rPr>
              <a:t>Imaginative Minds Ltd. </a:t>
            </a:r>
            <a:r>
              <a:rPr kumimoji="0" lang="en-GB" sz="1100" b="0" i="1" u="none" strike="noStrike" kern="1400" cap="none" spc="0" normalizeH="0" baseline="0" noProof="0" dirty="0">
                <a:ln>
                  <a:noFill/>
                </a:ln>
                <a:solidFill>
                  <a:srgbClr val="080D44"/>
                </a:solidFill>
                <a:effectLst/>
                <a:uLnTx/>
                <a:uFillTx/>
                <a:latin typeface="Calibri" panose="020F0502020204030204" pitchFamily="34" charset="0"/>
                <a:ea typeface="Times New Roman" panose="02020603050405020304" pitchFamily="18" charset="0"/>
              </a:rPr>
              <a:t>[A book of practical classroom activities for developing talk, reasoning &amp; curriculum learning at ages 8-11]</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320675" marR="0" lvl="0" indent="-219075" algn="l" defTabSz="914400" eaLnBrk="1" fontAlgn="auto" latinLnBrk="0" hangingPunct="1">
              <a:lnSpc>
                <a:spcPct val="117000"/>
              </a:lnSpc>
              <a:spcBef>
                <a:spcPts val="0"/>
              </a:spcBef>
              <a:spcAft>
                <a:spcPts val="900"/>
              </a:spcAft>
              <a:buClrTx/>
              <a:buSzTx/>
              <a:buFontTx/>
              <a:buNone/>
              <a:defRPr/>
            </a:pPr>
            <a:r>
              <a:rPr kumimoji="0" lang="en-US" sz="11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Hennessy, S., Dragovic, T., &amp; Warwick, P. (2018). A research-informed, school-based professional development workshop </a:t>
            </a:r>
            <a:r>
              <a:rPr kumimoji="0" lang="en-US" sz="1100" b="0" i="0" u="none" strike="noStrike" kern="0" cap="none" spc="0" normalizeH="0" baseline="0" noProof="0" dirty="0" err="1">
                <a:ln>
                  <a:noFill/>
                </a:ln>
                <a:solidFill>
                  <a:srgbClr val="000000"/>
                </a:solidFill>
                <a:effectLst/>
                <a:uLnTx/>
                <a:uFillTx/>
                <a:latin typeface="Calibri" panose="020F0502020204030204" pitchFamily="34" charset="0"/>
                <a:ea typeface="Times New Roman" panose="02020603050405020304" pitchFamily="18" charset="0"/>
              </a:rPr>
              <a:t>programme</a:t>
            </a:r>
            <a:r>
              <a:rPr kumimoji="0" lang="en-US" sz="11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to promote dialogic teaching with interactive technologies. </a:t>
            </a:r>
            <a:r>
              <a:rPr kumimoji="0" lang="en-US" sz="1100" b="0" i="1"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Professional Development in Education, </a:t>
            </a:r>
            <a:r>
              <a:rPr kumimoji="0" lang="en-US" sz="11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1-24. </a:t>
            </a:r>
            <a:r>
              <a:rPr kumimoji="0" lang="en-US" sz="1100" b="1"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rPr>
              <a:t>(</a:t>
            </a:r>
            <a:r>
              <a:rPr kumimoji="0" lang="en-US" sz="1100" b="1"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hlinkClick r:id="rId3"/>
              </a:rPr>
              <a:t>open access</a:t>
            </a:r>
            <a:r>
              <a:rPr kumimoji="0" lang="en-US" sz="1100" b="1"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rPr>
              <a:t>)</a:t>
            </a:r>
            <a:endParaRPr kumimoji="0" lang="ja-JP" alt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320675" marR="0" lvl="0" indent="-219075" defTabSz="914400" eaLnBrk="1" fontAlgn="auto" latinLnBrk="0" hangingPunct="1">
              <a:lnSpc>
                <a:spcPct val="118000"/>
              </a:lnSpc>
              <a:spcBef>
                <a:spcPts val="0"/>
              </a:spcBef>
              <a:spcAft>
                <a:spcPts val="900"/>
              </a:spcAft>
              <a:buClrTx/>
              <a:buSzTx/>
              <a:buFontTx/>
              <a:buNone/>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Hennessy, S., Mercer, N., &amp; Warwick, P. (2011). A dialogic inquiry approach to working with teachers in developing classroom dialogue. Teachers College Record, 113(9), 1906–1959.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[A journal article describing the process and issues involved in academics working with teachers as co-researchers of dialogic practices]</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320675" marR="0" lvl="0" indent="-219075" defTabSz="914400" eaLnBrk="1" fontAlgn="auto" latinLnBrk="0" hangingPunct="1">
              <a:lnSpc>
                <a:spcPct val="118000"/>
              </a:lnSpc>
              <a:spcBef>
                <a:spcPts val="0"/>
              </a:spcBef>
              <a:spcAft>
                <a:spcPts val="900"/>
              </a:spcAft>
              <a:buClrTx/>
              <a:buSzTx/>
              <a:buFontTx/>
              <a:buNone/>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hlinkClick r:id="rId4"/>
              </a:rPr>
              <a:t>Howe, C., &amp; Abedin, M. (2013).</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Classroom dialogue: A systematic review across four decades of research.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Cambridge Journal of Education, 43</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(3)</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325-356.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[A journal article summarising the research on the impact of classroom dialogue]</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320675" marR="0" lvl="0" indent="-219075" defTabSz="914400" eaLnBrk="1" fontAlgn="auto" latinLnBrk="0" hangingPunct="1">
              <a:lnSpc>
                <a:spcPct val="118000"/>
              </a:lnSpc>
              <a:spcBef>
                <a:spcPts val="0"/>
              </a:spcBef>
              <a:spcAft>
                <a:spcPts val="900"/>
              </a:spcAft>
              <a:buClrTx/>
              <a:buSzTx/>
              <a:buFontTx/>
              <a:buNone/>
              <a:defRPr/>
            </a:pPr>
            <a:r>
              <a:rPr kumimoji="0" lang="en-GB" sz="1100" b="0" i="0" u="none" strike="noStrike" kern="1400" cap="none" spc="0" normalizeH="0" baseline="0" noProof="0" dirty="0" err="1">
                <a:ln>
                  <a:noFill/>
                </a:ln>
                <a:solidFill>
                  <a:srgbClr val="000000"/>
                </a:solidFill>
                <a:effectLst/>
                <a:uLnTx/>
                <a:uFillTx/>
                <a:latin typeface="Calibri" panose="020F0502020204030204" pitchFamily="34" charset="0"/>
                <a:ea typeface="Times New Roman" panose="02020603050405020304" pitchFamily="18" charset="0"/>
              </a:rPr>
              <a:t>Kershner</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R., Hennessy, S., </a:t>
            </a:r>
            <a:r>
              <a:rPr kumimoji="0" lang="en-GB" sz="1100" b="0" i="0" u="none" strike="noStrike" kern="1400" cap="none" spc="0" normalizeH="0" baseline="0" noProof="0" dirty="0" err="1">
                <a:ln>
                  <a:noFill/>
                </a:ln>
                <a:solidFill>
                  <a:srgbClr val="000000"/>
                </a:solidFill>
                <a:effectLst/>
                <a:uLnTx/>
                <a:uFillTx/>
                <a:latin typeface="Calibri" panose="020F0502020204030204" pitchFamily="34" charset="0"/>
                <a:ea typeface="Times New Roman" panose="02020603050405020304" pitchFamily="18" charset="0"/>
              </a:rPr>
              <a:t>Wegerif</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R., and Ahmed, A. (2020).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Research Methods for Educational Dialogue</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London: Bloomsbury Academic. ISBN </a:t>
            </a:r>
            <a:r>
              <a:rPr kumimoji="0" lang="en-GB" sz="1100" b="0" i="0" u="none" strike="noStrike" kern="1400" cap="none" spc="0" normalizeH="0" baseline="0" noProof="0" dirty="0">
                <a:ln>
                  <a:noFill/>
                </a:ln>
                <a:solidFill>
                  <a:srgbClr val="2A2A2A"/>
                </a:solidFill>
                <a:effectLst/>
                <a:uLnTx/>
                <a:uFillTx/>
                <a:latin typeface="Calibri" panose="020F0502020204030204" pitchFamily="34" charset="0"/>
                <a:ea typeface="Times New Roman" panose="02020603050405020304" pitchFamily="18" charset="0"/>
                <a:cs typeface="Arial" panose="020B0604020202020204" pitchFamily="34" charset="0"/>
              </a:rPr>
              <a:t>9781350060104.</a:t>
            </a:r>
            <a:r>
              <a:rPr kumimoji="0" lang="en-GB" sz="1100" b="1" i="0" u="none" strike="noStrike" kern="1400" cap="none" spc="0" normalizeH="0" baseline="0" noProof="0" dirty="0">
                <a:ln>
                  <a:noFill/>
                </a:ln>
                <a:solidFill>
                  <a:srgbClr val="2A2A2A"/>
                </a:solidFill>
                <a:effectLst/>
                <a:uLnTx/>
                <a:uFillTx/>
                <a:latin typeface="Calibri" panose="020F0502020204030204" pitchFamily="34" charset="0"/>
                <a:ea typeface="Times New Roman" panose="02020603050405020304" pitchFamily="18" charset="0"/>
                <a:cs typeface="Arial" panose="020B0604020202020204" pitchFamily="34" charset="0"/>
              </a:rPr>
              <a:t> (</a:t>
            </a:r>
            <a:r>
              <a:rPr kumimoji="0" lang="en-GB" sz="1100" b="1" i="1" u="none" strike="noStrike" kern="1400" cap="none" spc="0" normalizeH="0" baseline="0" noProof="0" dirty="0">
                <a:ln>
                  <a:noFill/>
                </a:ln>
                <a:solidFill>
                  <a:srgbClr val="2A2A2A"/>
                </a:solidFill>
                <a:effectLst/>
                <a:uLnTx/>
                <a:uFillTx/>
                <a:latin typeface="Calibri" panose="020F0502020204030204" pitchFamily="34" charset="0"/>
                <a:ea typeface="Times New Roman" panose="02020603050405020304" pitchFamily="18" charset="0"/>
                <a:cs typeface="Arial" panose="020B0604020202020204" pitchFamily="34" charset="0"/>
              </a:rPr>
              <a:t>An accessible book for practitioners and researchers. </a:t>
            </a:r>
            <a:r>
              <a:rPr lang="en-GB" sz="1100" b="1" i="1" dirty="0">
                <a:latin typeface="+mn-lt"/>
              </a:rPr>
              <a:t>Available to purchase </a:t>
            </a:r>
            <a:r>
              <a:rPr lang="en-GB" sz="1100" b="1" i="1" u="sng" dirty="0">
                <a:latin typeface="+mn-lt"/>
                <a:hlinkClick r:id="rId5"/>
              </a:rPr>
              <a:t>here</a:t>
            </a:r>
            <a:r>
              <a:rPr lang="en-GB" sz="1100" b="1" i="1" dirty="0">
                <a:latin typeface="+mn-lt"/>
              </a:rPr>
              <a:t>.</a:t>
            </a:r>
            <a:r>
              <a:rPr kumimoji="0" lang="en-GB" sz="1100" b="1" i="1" u="none" strike="noStrike" kern="1400" cap="none" spc="0" normalizeH="0" baseline="0" noProof="0" dirty="0">
                <a:ln>
                  <a:noFill/>
                </a:ln>
                <a:solidFill>
                  <a:srgbClr val="2A2A2A"/>
                </a:solidFill>
                <a:effectLst/>
                <a:uLnTx/>
                <a:uFillTx/>
                <a:latin typeface="+mn-lt"/>
                <a:ea typeface="Times New Roman" panose="02020603050405020304" pitchFamily="18" charset="0"/>
                <a:cs typeface="Arial" panose="020B0604020202020204" pitchFamily="34" charset="0"/>
              </a:rPr>
              <a:t>)</a:t>
            </a:r>
            <a:endParaRPr kumimoji="0" lang="ja-JP" altLang="en-US" sz="1100" b="0" i="0" u="none" strike="noStrike" kern="1400" cap="none" spc="0" normalizeH="0" baseline="0" noProof="0" dirty="0">
              <a:ln>
                <a:noFill/>
              </a:ln>
              <a:solidFill>
                <a:srgbClr val="000000"/>
              </a:solidFill>
              <a:effectLst/>
              <a:uLnTx/>
              <a:uFillTx/>
              <a:latin typeface="+mn-lt"/>
              <a:ea typeface="Times New Roman" panose="02020603050405020304" pitchFamily="18" charset="0"/>
            </a:endParaRPr>
          </a:p>
          <a:p>
            <a:pPr marL="422910" marR="0" lvl="0" indent="-399415" defTabSz="914400" eaLnBrk="1" fontAlgn="auto" latinLnBrk="0" hangingPunct="1">
              <a:lnSpc>
                <a:spcPct val="118000"/>
              </a:lnSpc>
              <a:spcBef>
                <a:spcPts val="0"/>
              </a:spcBef>
              <a:spcAft>
                <a:spcPts val="9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p:txBody>
      </p:sp>
      <p:sp>
        <p:nvSpPr>
          <p:cNvPr id="18" name="Text Box 39">
            <a:extLst>
              <a:ext uri="{FF2B5EF4-FFF2-40B4-BE49-F238E27FC236}">
                <a16:creationId xmlns:a16="http://schemas.microsoft.com/office/drawing/2014/main" id="{6F4FFD29-A80F-4ABB-E6F5-F7792A704F30}"/>
              </a:ext>
            </a:extLst>
          </p:cNvPr>
          <p:cNvSpPr txBox="1">
            <a:spLocks noChangeArrowheads="1"/>
          </p:cNvSpPr>
          <p:nvPr/>
        </p:nvSpPr>
        <p:spPr bwMode="auto">
          <a:xfrm>
            <a:off x="5727700" y="428625"/>
            <a:ext cx="4726940" cy="6624320"/>
          </a:xfrm>
          <a:prstGeom prst="rect">
            <a:avLst/>
          </a:prstGeom>
          <a:solidFill>
            <a:srgbClr val="FFFFFF"/>
          </a:solidFill>
          <a:ln w="31750" algn="in">
            <a:solidFill>
              <a:srgbClr val="2791A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91440" rIns="91440" bIns="91440" anchor="t" anchorCtr="0" upright="1">
            <a:noAutofit/>
          </a:bodyPr>
          <a:lstStyle/>
          <a:p>
            <a:pPr marL="270510" indent="-242570">
              <a:lnSpc>
                <a:spcPct val="118000"/>
              </a:lnSpc>
              <a:spcAft>
                <a:spcPts val="900"/>
              </a:spcAft>
              <a:defRPr/>
            </a:pPr>
            <a:r>
              <a:rPr lang="en-GB" sz="1100" kern="1400" dirty="0">
                <a:solidFill>
                  <a:srgbClr val="000000"/>
                </a:solidFill>
                <a:latin typeface="Calibri" panose="020F0502020204030204" pitchFamily="34" charset="0"/>
                <a:ea typeface="Times New Roman" panose="02020603050405020304" pitchFamily="18" charset="0"/>
              </a:rPr>
              <a:t>Littleton, K., &amp; Howe, C. (Eds.). (2010). </a:t>
            </a:r>
            <a:r>
              <a:rPr lang="en-GB" sz="1100" i="1" kern="1400" dirty="0">
                <a:solidFill>
                  <a:srgbClr val="000000"/>
                </a:solidFill>
                <a:latin typeface="Calibri" panose="020F0502020204030204" pitchFamily="34" charset="0"/>
                <a:ea typeface="Times New Roman" panose="02020603050405020304" pitchFamily="18" charset="0"/>
              </a:rPr>
              <a:t>Educational dialogues: Understanding and promoting productive interaction.</a:t>
            </a:r>
            <a:r>
              <a:rPr lang="en-GB" sz="1100" kern="1400" dirty="0">
                <a:solidFill>
                  <a:srgbClr val="000000"/>
                </a:solidFill>
                <a:latin typeface="Calibri" panose="020F0502020204030204" pitchFamily="34" charset="0"/>
                <a:ea typeface="Times New Roman" panose="02020603050405020304" pitchFamily="18" charset="0"/>
              </a:rPr>
              <a:t> Abingdon, Oxon: Routledge. </a:t>
            </a:r>
            <a:r>
              <a:rPr lang="en-GB" sz="1100" i="1" kern="1400" dirty="0">
                <a:solidFill>
                  <a:srgbClr val="000000"/>
                </a:solidFill>
                <a:latin typeface="Calibri" panose="020F0502020204030204" pitchFamily="34" charset="0"/>
                <a:ea typeface="Times New Roman" panose="02020603050405020304" pitchFamily="18" charset="0"/>
              </a:rPr>
              <a:t>[An edited book containing chapters by experts in the field on the importance of dialogue and its significance for learning and teaching] </a:t>
            </a:r>
            <a:endParaRPr lang="ja-JP" altLang="en-US" sz="1000" kern="1400">
              <a:solidFill>
                <a:srgbClr val="000000"/>
              </a:solidFill>
              <a:latin typeface="Calibri" panose="020F0502020204030204" pitchFamily="34" charset="0"/>
              <a:ea typeface="Times New Roman" panose="02020603050405020304" pitchFamily="18" charset="0"/>
            </a:endParaRPr>
          </a:p>
          <a:p>
            <a:pPr marL="270510" marR="0" lvl="0" indent="-242570" defTabSz="914400" eaLnBrk="1" fontAlgn="auto" latinLnBrk="0" hangingPunct="1">
              <a:lnSpc>
                <a:spcPct val="118000"/>
              </a:lnSpc>
              <a:spcBef>
                <a:spcPts val="0"/>
              </a:spcBef>
              <a:spcAft>
                <a:spcPts val="9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Littleton, K., &amp; Mercer, N. (2013). </a:t>
            </a:r>
            <a:r>
              <a:rPr kumimoji="0" lang="en-GB" sz="1100" b="0" i="1" u="none" strike="noStrike" kern="1400" cap="none" spc="0" normalizeH="0" baseline="0" noProof="0" dirty="0" err="1">
                <a:ln>
                  <a:noFill/>
                </a:ln>
                <a:solidFill>
                  <a:srgbClr val="000000"/>
                </a:solidFill>
                <a:effectLst/>
                <a:uLnTx/>
                <a:uFillTx/>
                <a:latin typeface="Calibri" panose="020F0502020204030204" pitchFamily="34" charset="0"/>
                <a:ea typeface="Times New Roman" panose="02020603050405020304" pitchFamily="18" charset="0"/>
              </a:rPr>
              <a:t>Interthinking</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Putting talk to work.</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Routledge.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[An accessibly written book describing how people think creatively and productively together through talk, and how to promote more effective talk in the classroom]</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270510" marR="0" lvl="0" indent="-242570" defTabSz="914400" eaLnBrk="1" fontAlgn="auto" latinLnBrk="0" hangingPunct="1">
              <a:lnSpc>
                <a:spcPct val="118000"/>
              </a:lnSpc>
              <a:spcBef>
                <a:spcPts val="0"/>
              </a:spcBef>
              <a:spcAft>
                <a:spcPts val="6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Major, L., Warwick, P., Rasmussen, I., </a:t>
            </a:r>
            <a:r>
              <a:rPr kumimoji="0" lang="en-GB" sz="1100" b="0" i="0" u="none" strike="noStrike" kern="1400" cap="none" spc="0" normalizeH="0" baseline="0" noProof="0" dirty="0" err="1">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Ludvigsen</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S., &amp; Cook, V. (2018). Classroom dialogue and digital technologies: A scoping review.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Education and Information Technologies, 23</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(5), 1995-2028. </a:t>
            </a:r>
            <a:r>
              <a:rPr kumimoji="0" lang="en-GB" sz="1100" b="1" i="0" u="none" strike="noStrike" kern="140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cs typeface="Calibri" panose="020F0502020204030204" pitchFamily="34" charset="0"/>
                <a:hlinkClick r:id="rId6"/>
              </a:rPr>
              <a:t>(</a:t>
            </a:r>
            <a:r>
              <a:rPr kumimoji="0" lang="en-GB" sz="1100" b="1" i="0" u="none" strike="noStrike" kern="140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cs typeface="Calibri" panose="020F0502020204030204" pitchFamily="34" charset="0"/>
                <a:hlinkClick r:id="rId7"/>
              </a:rPr>
              <a:t>open access</a:t>
            </a:r>
            <a:r>
              <a:rPr kumimoji="0" lang="en-GB" sz="1100" b="1" i="0" u="none" strike="noStrike" kern="140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cs typeface="Calibri" panose="020F0502020204030204" pitchFamily="34" charset="0"/>
                <a:hlinkClick r:id="rId6"/>
              </a:rPr>
              <a:t>)</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270510" marR="0" lvl="0" indent="-242570" defTabSz="914400" eaLnBrk="1" fontAlgn="auto" latinLnBrk="0" hangingPunct="1">
              <a:lnSpc>
                <a:spcPct val="118000"/>
              </a:lnSpc>
              <a:spcBef>
                <a:spcPts val="0"/>
              </a:spcBef>
              <a:spcAft>
                <a:spcPts val="6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Mercer, N., Hennessy, S. &amp; Warwick, P. (2017). Dialogue, Thinking Together and digital technology in the classroom: Implications of a continuing line of inquiry for developing dialogic teaching practices.</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US"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International Journal of Educational Research</a:t>
            </a:r>
            <a:r>
              <a:rPr kumimoji="0" lang="en-US"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GB" sz="1100" b="1" i="0" u="none" strike="noStrike" kern="140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cs typeface="Calibri" panose="020F0502020204030204" pitchFamily="34" charset="0"/>
              </a:rPr>
              <a:t>(</a:t>
            </a:r>
            <a:r>
              <a:rPr kumimoji="0" lang="en-GB" sz="1100" b="1" i="0" u="none" strike="noStrike" kern="140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cs typeface="Calibri" panose="020F0502020204030204" pitchFamily="34" charset="0"/>
                <a:hlinkClick r:id="rId8"/>
              </a:rPr>
              <a:t>open access</a:t>
            </a:r>
            <a:r>
              <a:rPr kumimoji="0" lang="en-GB" sz="1100" b="1" i="0" u="none" strike="noStrike" kern="140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cs typeface="Calibri" panose="020F0502020204030204" pitchFamily="34" charset="0"/>
              </a:rPr>
              <a:t>)</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270510" marR="0" lvl="0" indent="-242570" defTabSz="914400" eaLnBrk="1" fontAlgn="auto" latinLnBrk="0" hangingPunct="1">
              <a:lnSpc>
                <a:spcPct val="118000"/>
              </a:lnSpc>
              <a:spcBef>
                <a:spcPts val="0"/>
              </a:spcBef>
              <a:spcAft>
                <a:spcPts val="9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Mercer, N., &amp; Littleton, K. (2007).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Dialogue and the Development of Children’s Thinking. </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London: Routledge.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[A book proposing a new sociocultural account of the relationship between dialogue and children’s intellectual development, relating research findings to real-life classrooms</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270510" marR="0" lvl="0" indent="-242570" defTabSz="914400" eaLnBrk="1" fontAlgn="auto" latinLnBrk="0" hangingPunct="1">
              <a:lnSpc>
                <a:spcPct val="118000"/>
              </a:lnSpc>
              <a:spcBef>
                <a:spcPts val="0"/>
              </a:spcBef>
              <a:spcAft>
                <a:spcPts val="9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269875" marR="0" lvl="0" indent="0" defTabSz="914400" eaLnBrk="1" fontAlgn="auto" latinLnBrk="0" hangingPunct="1">
              <a:lnSpc>
                <a:spcPct val="90000"/>
              </a:lnSpc>
              <a:spcBef>
                <a:spcPts val="0"/>
              </a:spcBef>
              <a:spcAft>
                <a:spcPts val="900"/>
              </a:spcAft>
              <a:buClrTx/>
              <a:buSzTx/>
              <a:buFontTx/>
              <a:buNone/>
              <a:tabLst/>
              <a:defRPr/>
            </a:pP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0" marR="0" lvl="0" indent="0" defTabSz="914400" eaLnBrk="1" fontAlgn="auto" latinLnBrk="0" hangingPunct="1">
              <a:lnSpc>
                <a:spcPct val="118000"/>
              </a:lnSpc>
              <a:spcBef>
                <a:spcPts val="0"/>
              </a:spcBef>
              <a:spcAft>
                <a:spcPts val="900"/>
              </a:spcAft>
              <a:buClrTx/>
              <a:buSzTx/>
              <a:buFontTx/>
              <a:buNone/>
              <a:tabLst/>
              <a:defRPr/>
            </a:pPr>
            <a:r>
              <a:rPr kumimoji="0" lang="en-GB" sz="12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p:txBody>
      </p:sp>
      <p:sp>
        <p:nvSpPr>
          <p:cNvPr id="3" name="object 3"/>
          <p:cNvSpPr txBox="1"/>
          <p:nvPr/>
        </p:nvSpPr>
        <p:spPr>
          <a:xfrm>
            <a:off x="698500" y="581025"/>
            <a:ext cx="1905000" cy="228268"/>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ja-JP" altLang="en-US" sz="1400" b="1" i="0" u="none" strike="noStrike" kern="0" cap="none" spc="-3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対話に関する</a:t>
            </a:r>
            <a:r>
              <a:rPr kumimoji="0" sz="1400" b="1" i="0" u="none" strike="noStrike" kern="0" cap="none" spc="-30" normalizeH="0" baseline="0" noProof="0" dirty="0" err="1">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参考文献</a:t>
            </a:r>
            <a:endParaRPr kumimoji="0"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p:txBody>
      </p:sp>
      <p:sp>
        <p:nvSpPr>
          <p:cNvPr id="2" name="テキスト ボックス 3">
            <a:extLst>
              <a:ext uri="{FF2B5EF4-FFF2-40B4-BE49-F238E27FC236}">
                <a16:creationId xmlns:a16="http://schemas.microsoft.com/office/drawing/2014/main" id="{8F80F6CF-E336-94E4-0AF3-6C2D855551C5}"/>
              </a:ext>
            </a:extLst>
          </p:cNvPr>
          <p:cNvSpPr txBox="1"/>
          <p:nvPr/>
        </p:nvSpPr>
        <p:spPr>
          <a:xfrm>
            <a:off x="5712326" y="4924425"/>
            <a:ext cx="4603750" cy="1979196"/>
          </a:xfrm>
          <a:prstGeom prst="rect">
            <a:avLst/>
          </a:prstGeom>
          <a:noFill/>
        </p:spPr>
        <p:txBody>
          <a:bodyPr wrap="square">
            <a:spAutoFit/>
          </a:bodyPr>
          <a:lstStyle/>
          <a:p>
            <a:pPr marL="411480" marR="5080" lvl="0" indent="-399415" defTabSz="914400" eaLnBrk="1" fontAlgn="auto" latinLnBrk="0" hangingPunct="1">
              <a:lnSpc>
                <a:spcPct val="121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対話（</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Dialogue</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）・オラシー（</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Oracy</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）・授業研究（</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Lesson Study</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）および実践的探究（</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Practitioner Inquiry</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）に関する最新の資料については、ケンブリッジ教師研究交流（</a:t>
            </a:r>
            <a:r>
              <a:rPr kumimoji="0" lang="en-US" altLang="ja-JP" sz="1200" b="0" i="0" u="none" strike="noStrike" kern="0" cap="none" spc="0" normalizeH="0" baseline="0" noProof="0" dirty="0" err="1">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Camtree</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）のウェブサイト（</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hlinkClick r:id="rId9"/>
              </a:rPr>
              <a:t>www.Camtree.org</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）をご覧ください。このサイトでは、より充実した参考資料やマルチメディア教材に加え、公開された事例研究報告、</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T-SEDA</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のインタラクティブなウェブ版、自己学習型およびライブ形式の</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T-SEDA</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講座などが提供される予定です。</a:t>
            </a:r>
            <a:endParaRPr kumimoji="0" lang="en-US" altLang="ja-JP" sz="1200" b="0" i="1" u="none" strike="noStrike" kern="0" cap="none" spc="-10" normalizeH="0" baseline="0" noProof="0" dirty="0">
              <a:ln>
                <a:noFill/>
              </a:ln>
              <a:solidFill>
                <a:sysClr val="windowText" lastClr="000000"/>
              </a:solidFill>
              <a:effectLst/>
              <a:uLnTx/>
              <a:uFillTx/>
              <a:latin typeface="Calibri"/>
              <a:cs typeface="Calibri"/>
            </a:endParaRPr>
          </a:p>
        </p:txBody>
      </p:sp>
    </p:spTree>
    <p:extLst>
      <p:ext uri="{BB962C8B-B14F-4D97-AF65-F5344CB8AC3E}">
        <p14:creationId xmlns:p14="http://schemas.microsoft.com/office/powerpoint/2010/main" val="4073122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5">
            <a:extLst>
              <a:ext uri="{FF2B5EF4-FFF2-40B4-BE49-F238E27FC236}">
                <a16:creationId xmlns:a16="http://schemas.microsoft.com/office/drawing/2014/main" id="{927BD1A7-DF73-C0E6-ACFA-A75F4246741D}"/>
              </a:ext>
            </a:extLst>
          </p:cNvPr>
          <p:cNvSpPr txBox="1">
            <a:spLocks noChangeArrowheads="1"/>
          </p:cNvSpPr>
          <p:nvPr/>
        </p:nvSpPr>
        <p:spPr bwMode="auto">
          <a:xfrm>
            <a:off x="418085" y="605790"/>
            <a:ext cx="4867275" cy="6757035"/>
          </a:xfrm>
          <a:prstGeom prst="rect">
            <a:avLst/>
          </a:prstGeom>
          <a:solidFill>
            <a:srgbClr val="FFFFFF"/>
          </a:solidFill>
          <a:ln w="31750" algn="in">
            <a:solidFill>
              <a:srgbClr val="2791A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91440" rIns="91440" bIns="91440" anchor="t" anchorCtr="0" upright="1">
            <a:noAutofit/>
          </a:bodyPr>
          <a:lstStyle/>
          <a:p>
            <a:pPr marL="419100" marR="0" lvl="0" indent="-399415" defTabSz="914400" eaLnBrk="1" fontAlgn="auto" latinLnBrk="0" hangingPunct="1">
              <a:lnSpc>
                <a:spcPct val="118000"/>
              </a:lnSpc>
              <a:spcBef>
                <a:spcPts val="0"/>
              </a:spcBef>
              <a:spcAft>
                <a:spcPts val="900"/>
              </a:spcAft>
              <a:buClrTx/>
              <a:buSzTx/>
              <a:buFontTx/>
              <a:buNone/>
              <a:tabLst/>
              <a:defRPr/>
            </a:pPr>
            <a:r>
              <a:rPr kumimoji="0" lang="en-US"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T-SEDA</a:t>
            </a:r>
            <a:r>
              <a:rPr kumimoji="0" lang="ja-JP" altLang="en-US"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とコーディングに関する参考文献</a:t>
            </a:r>
            <a:endParaRPr kumimoji="0" lang="en-US"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endParaRPr>
          </a:p>
          <a:p>
            <a:pPr marL="268288" indent="-255588">
              <a:spcAft>
                <a:spcPts val="700"/>
              </a:spcAft>
            </a:pPr>
            <a:r>
              <a:rPr lang="en-GB" sz="1100" dirty="0">
                <a:latin typeface="+mn-lt"/>
              </a:rPr>
              <a:t>Hennessy, S. (2024). Analysing educational dialogue around shared artefacts in technology-mediated contexts: A new coding framework. </a:t>
            </a:r>
            <a:r>
              <a:rPr lang="en-GB" sz="1100" i="1" dirty="0">
                <a:latin typeface="+mn-lt"/>
              </a:rPr>
              <a:t>Classroom Discourse.</a:t>
            </a:r>
            <a:r>
              <a:rPr lang="en-GB" sz="1100" b="1" dirty="0">
                <a:latin typeface="+mn-lt"/>
              </a:rPr>
              <a:t> </a:t>
            </a:r>
            <a:r>
              <a:rPr lang="en-GB" sz="1100" b="1" u="sng" dirty="0">
                <a:latin typeface="+mn-lt"/>
                <a:hlinkClick r:id="rId2"/>
              </a:rPr>
              <a:t>(open access)</a:t>
            </a:r>
            <a:endParaRPr lang="en-GB" sz="1100" dirty="0">
              <a:latin typeface="+mn-lt"/>
            </a:endParaRPr>
          </a:p>
          <a:p>
            <a:pPr marL="268288" indent="-255588">
              <a:spcAft>
                <a:spcPts val="700"/>
              </a:spcAft>
            </a:pPr>
            <a:r>
              <a:rPr lang="en-GB" sz="1100" dirty="0">
                <a:latin typeface="+mn-lt"/>
              </a:rPr>
              <a:t>Cao, L., Kershner, R. &amp; Hennessy, S. (2025). Understanding the linguistic, conceptual, cultural, and professional considerations in the translation and localisation of teacher professional learning resources about educational dialogue. </a:t>
            </a:r>
            <a:r>
              <a:rPr lang="en-GB" sz="1100" i="1" u="sng" dirty="0">
                <a:latin typeface="+mn-lt"/>
                <a:hlinkClick r:id="rId3"/>
              </a:rPr>
              <a:t>Language and Education</a:t>
            </a:r>
            <a:r>
              <a:rPr lang="en-GB" sz="1100" i="1" dirty="0">
                <a:latin typeface="+mn-lt"/>
              </a:rPr>
              <a:t>.  </a:t>
            </a:r>
            <a:r>
              <a:rPr lang="en-GB" sz="1100" b="1" u="sng" dirty="0">
                <a:latin typeface="+mn-lt"/>
              </a:rPr>
              <a:t>(</a:t>
            </a:r>
            <a:r>
              <a:rPr lang="en-GB" sz="1100" b="1" u="sng" dirty="0">
                <a:latin typeface="+mn-lt"/>
                <a:hlinkClick r:id="rId4"/>
              </a:rPr>
              <a:t>open access manuscrip</a:t>
            </a:r>
            <a:r>
              <a:rPr lang="en-GB" sz="1100" b="1" u="sng" dirty="0">
                <a:latin typeface="+mn-lt"/>
              </a:rPr>
              <a:t>t)</a:t>
            </a:r>
            <a:endParaRPr lang="en-GB" sz="1100" dirty="0">
              <a:latin typeface="+mn-lt"/>
            </a:endParaRPr>
          </a:p>
          <a:p>
            <a:pPr marL="268288" indent="-255588">
              <a:spcAft>
                <a:spcPts val="700"/>
              </a:spcAft>
            </a:pPr>
            <a:r>
              <a:rPr lang="en-GB" sz="1100" dirty="0">
                <a:latin typeface="+mn-lt"/>
              </a:rPr>
              <a:t>Calcagni, E., Ahmed, F., </a:t>
            </a:r>
            <a:r>
              <a:rPr lang="es-ES" sz="1100" dirty="0">
                <a:latin typeface="+mn-lt"/>
              </a:rPr>
              <a:t>Trigo </a:t>
            </a:r>
            <a:r>
              <a:rPr lang="es-ES" sz="1100" dirty="0" err="1">
                <a:latin typeface="+mn-lt"/>
              </a:rPr>
              <a:t>Clapés</a:t>
            </a:r>
            <a:r>
              <a:rPr lang="es-ES" sz="1100" dirty="0">
                <a:latin typeface="+mn-lt"/>
              </a:rPr>
              <a:t>, A.L.,</a:t>
            </a:r>
            <a:r>
              <a:rPr lang="en-GB" sz="1100" dirty="0">
                <a:latin typeface="+mn-lt"/>
              </a:rPr>
              <a:t> Kershner, R., &amp; Hennessy, S. (2023). Developing dialogic classroom practices through supporting professional agency: Teachers’ experiences of using the T-SEDA practitioner-led inquiry approach. </a:t>
            </a:r>
            <a:r>
              <a:rPr lang="en-GB" sz="1100" i="1" dirty="0">
                <a:latin typeface="+mn-lt"/>
              </a:rPr>
              <a:t>Teaching and Teacher Education</a:t>
            </a:r>
            <a:r>
              <a:rPr lang="en-GB" sz="1100" dirty="0">
                <a:latin typeface="+mn-lt"/>
              </a:rPr>
              <a:t>. </a:t>
            </a:r>
            <a:r>
              <a:rPr lang="en-GB" sz="1100" b="1" dirty="0">
                <a:latin typeface="+mn-lt"/>
              </a:rPr>
              <a:t>(</a:t>
            </a:r>
            <a:r>
              <a:rPr lang="en-GB" sz="1100" b="1" dirty="0">
                <a:latin typeface="+mn-lt"/>
                <a:hlinkClick r:id="rId5"/>
              </a:rPr>
              <a:t>open access</a:t>
            </a:r>
            <a:r>
              <a:rPr lang="en-GB" sz="1100" b="1" dirty="0">
                <a:latin typeface="+mn-lt"/>
              </a:rPr>
              <a:t>)</a:t>
            </a:r>
            <a:endParaRPr lang="en-GB" sz="1100" dirty="0">
              <a:latin typeface="+mn-lt"/>
            </a:endParaRPr>
          </a:p>
          <a:p>
            <a:pPr marL="268288" indent="-255588">
              <a:spcAft>
                <a:spcPts val="700"/>
              </a:spcAft>
            </a:pPr>
            <a:r>
              <a:rPr lang="en-US" sz="1100" dirty="0">
                <a:latin typeface="+mn-lt"/>
              </a:rPr>
              <a:t>Amodia-</a:t>
            </a:r>
            <a:r>
              <a:rPr lang="en-US" sz="1100" dirty="0" err="1">
                <a:latin typeface="+mn-lt"/>
              </a:rPr>
              <a:t>Bidakowska</a:t>
            </a:r>
            <a:r>
              <a:rPr lang="en-US" sz="1100" dirty="0">
                <a:latin typeface="+mn-lt"/>
              </a:rPr>
              <a:t>, A., Hennessy, S. &amp; Warwick, P. (2023). </a:t>
            </a:r>
            <a:r>
              <a:rPr lang="en-GB" sz="1100" dirty="0">
                <a:latin typeface="+mn-lt"/>
              </a:rPr>
              <a:t>Disciplinary dialogues: Exploring the association between classroom dialogue and learning outcomes within and between subjects in English primary schools. </a:t>
            </a:r>
            <a:r>
              <a:rPr lang="en-GB" sz="1100" i="1" dirty="0">
                <a:latin typeface="+mn-lt"/>
              </a:rPr>
              <a:t>Learning, Culture and Social Interaction </a:t>
            </a:r>
            <a:r>
              <a:rPr lang="en-GB" sz="1100" dirty="0">
                <a:latin typeface="+mn-lt"/>
              </a:rPr>
              <a:t>43. </a:t>
            </a:r>
            <a:r>
              <a:rPr lang="en-GB" sz="1100" i="1" dirty="0">
                <a:latin typeface="+mn-lt"/>
              </a:rPr>
              <a:t> </a:t>
            </a:r>
            <a:r>
              <a:rPr lang="en-GB" sz="1100" b="1" u="sng" dirty="0">
                <a:latin typeface="+mn-lt"/>
                <a:hlinkClick r:id="rId6"/>
              </a:rPr>
              <a:t>(open access)</a:t>
            </a:r>
            <a:r>
              <a:rPr lang="en-GB" sz="1100" dirty="0">
                <a:effectLst/>
                <a:latin typeface="+mn-lt"/>
              </a:rPr>
              <a:t> </a:t>
            </a:r>
          </a:p>
          <a:p>
            <a:pPr marL="268288" indent="-255588">
              <a:spcAft>
                <a:spcPts val="700"/>
              </a:spcAft>
            </a:pPr>
            <a:r>
              <a:rPr kumimoji="0" lang="en-US" sz="1100" b="0" i="0" u="none" strike="noStrike" kern="0" cap="none" spc="0" normalizeH="0" baseline="0" noProof="0" dirty="0" err="1">
                <a:ln>
                  <a:noFill/>
                </a:ln>
                <a:solidFill>
                  <a:srgbClr val="000000"/>
                </a:solidFill>
                <a:effectLst/>
                <a:uLnTx/>
                <a:uFillTx/>
                <a:latin typeface="Calibri" panose="020F0502020204030204" pitchFamily="34" charset="0"/>
                <a:ea typeface="Times New Roman" panose="02020603050405020304" pitchFamily="18" charset="0"/>
              </a:rPr>
              <a:t>Brugha</a:t>
            </a:r>
            <a:r>
              <a:rPr kumimoji="0" lang="en-US" sz="11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M. &amp; Hennessy, S. (2022). Educators as Creators: Lessons from a mechanical MOOC on educational dialogue for local facilitators. </a:t>
            </a:r>
            <a:r>
              <a:rPr kumimoji="0" lang="en-US" sz="1100" b="0" i="1"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Irish Educational Studies </a:t>
            </a:r>
            <a:r>
              <a:rPr kumimoji="0" lang="en-US" sz="11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41(1)</a:t>
            </a:r>
            <a:r>
              <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 225-243. </a:t>
            </a:r>
            <a:r>
              <a:rPr kumimoji="0" lang="en-US" sz="1100" b="1"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rPr>
              <a:t>(</a:t>
            </a:r>
            <a:r>
              <a:rPr kumimoji="0" lang="en-US" sz="1100" b="1"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hlinkClick r:id="rId7"/>
              </a:rPr>
              <a:t>open access</a:t>
            </a:r>
            <a:r>
              <a:rPr kumimoji="0" lang="en-US" sz="1100" b="1"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rPr>
              <a:t>)</a:t>
            </a:r>
            <a:endParaRPr kumimoji="0" lang="ja-JP" alt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270510" marR="0" lvl="0" indent="-270510" algn="l" defTabSz="914400" eaLnBrk="1" fontAlgn="auto" latinLnBrk="0" hangingPunct="1">
              <a:lnSpc>
                <a:spcPct val="117000"/>
              </a:lnSpc>
              <a:spcBef>
                <a:spcPts val="0"/>
              </a:spcBef>
              <a:spcAft>
                <a:spcPts val="700"/>
              </a:spcAft>
              <a:buClrTx/>
              <a:buSzTx/>
              <a:buFontTx/>
              <a:buNone/>
              <a:tabLst/>
              <a:defRPr/>
            </a:pPr>
            <a:r>
              <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Hennessy, S., </a:t>
            </a:r>
            <a:r>
              <a:rPr kumimoji="0" lang="en-US" sz="1100" b="0" i="0" u="none" strike="noStrike" kern="0" cap="none" spc="0" normalizeH="0" baseline="0" noProof="0" dirty="0" err="1">
                <a:ln>
                  <a:noFill/>
                </a:ln>
                <a:solidFill>
                  <a:sysClr val="windowText" lastClr="000000"/>
                </a:solidFill>
                <a:effectLst/>
                <a:uLnTx/>
                <a:uFillTx/>
                <a:latin typeface="Calibri" panose="020F0502020204030204" pitchFamily="34" charset="0"/>
                <a:ea typeface="Times New Roman" panose="02020603050405020304" pitchFamily="18" charset="0"/>
              </a:rPr>
              <a:t>Calcagni</a:t>
            </a:r>
            <a:r>
              <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 E., Leung, A., &amp; Mercer, N. M. (2021). An analysis of the forms of teacher-student dialogue that are most productive for learning. </a:t>
            </a:r>
            <a:r>
              <a:rPr kumimoji="0" lang="en-US" sz="1100" b="0" i="1"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Language &amp; Education</a:t>
            </a:r>
            <a:r>
              <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 </a:t>
            </a:r>
            <a:r>
              <a:rPr kumimoji="0" lang="en-US" sz="1100" b="1"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rPr>
              <a:t>(</a:t>
            </a:r>
            <a:r>
              <a:rPr kumimoji="0" lang="en-US" sz="1100" b="1" i="0" u="sng"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hlinkClick r:id="rId8"/>
              </a:rPr>
              <a:t>open access</a:t>
            </a:r>
            <a:r>
              <a:rPr kumimoji="0" lang="en-US" sz="1100" b="1"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rPr>
              <a:t>) </a:t>
            </a:r>
            <a:endParaRPr lang="en-GB" sz="1200" dirty="0">
              <a:latin typeface="Times New Roman" panose="02020603050405020304" pitchFamily="18" charset="0"/>
              <a:ea typeface="Times New Roman" panose="02020603050405020304" pitchFamily="18" charset="0"/>
            </a:endParaRPr>
          </a:p>
          <a:p>
            <a:pPr marL="270510" marR="0" lvl="0" indent="-270510" algn="l" defTabSz="914400" eaLnBrk="1" fontAlgn="auto" latinLnBrk="0" hangingPunct="1">
              <a:lnSpc>
                <a:spcPct val="117000"/>
              </a:lnSpc>
              <a:spcBef>
                <a:spcPts val="0"/>
              </a:spcBef>
              <a:spcAft>
                <a:spcPts val="700"/>
              </a:spcAft>
              <a:buClrTx/>
              <a:buSzTx/>
              <a:buFontTx/>
              <a:buNone/>
              <a:tabLst/>
              <a:defRPr/>
            </a:pPr>
            <a:r>
              <a:rPr lang="en-US" sz="1100" dirty="0">
                <a:latin typeface="+mn-lt"/>
              </a:rPr>
              <a:t>Hennessy, S., Howe, C., Mercer, N., and </a:t>
            </a:r>
            <a:r>
              <a:rPr lang="en-US" sz="1100" dirty="0" err="1">
                <a:latin typeface="+mn-lt"/>
              </a:rPr>
              <a:t>Vrikki</a:t>
            </a:r>
            <a:r>
              <a:rPr lang="en-US" sz="1100" dirty="0">
                <a:latin typeface="+mn-lt"/>
              </a:rPr>
              <a:t>, M. (2020). Coding classroom dialogue: Methodological considerations for researchers. </a:t>
            </a:r>
            <a:r>
              <a:rPr lang="en-US" sz="1100" i="1" u="sng" dirty="0">
                <a:latin typeface="+mn-lt"/>
                <a:hlinkClick r:id="rId9"/>
              </a:rPr>
              <a:t>Learning, Culture and Social Interaction,</a:t>
            </a:r>
            <a:r>
              <a:rPr lang="en-US" sz="1100" u="sng" dirty="0">
                <a:latin typeface="+mn-lt"/>
                <a:hlinkClick r:id="rId9"/>
              </a:rPr>
              <a:t> vol. 25</a:t>
            </a:r>
            <a:r>
              <a:rPr lang="en-US" sz="1100" dirty="0">
                <a:latin typeface="+mn-lt"/>
              </a:rPr>
              <a:t>.   </a:t>
            </a:r>
            <a:r>
              <a:rPr lang="en-US" sz="1100" b="1" u="sng" dirty="0">
                <a:latin typeface="+mn-lt"/>
                <a:hlinkClick r:id="rId10"/>
              </a:rPr>
              <a:t>(open access manuscript)</a:t>
            </a:r>
            <a:r>
              <a:rPr kumimoji="0" lang="en-US" sz="1100" b="0" i="0" u="none" strike="noStrike" kern="0" cap="none" spc="0" normalizeH="0" baseline="0" noProof="0" dirty="0">
                <a:ln>
                  <a:noFill/>
                </a:ln>
                <a:solidFill>
                  <a:srgbClr val="0C7DBB"/>
                </a:solidFill>
                <a:effectLst/>
                <a:uLnTx/>
                <a:uFillTx/>
                <a:latin typeface="+mn-lt"/>
                <a:ea typeface="Times New Roman" panose="02020603050405020304" pitchFamily="18" charset="0"/>
              </a:rPr>
              <a:t>.</a:t>
            </a:r>
            <a:endParaRPr kumimoji="0" lang="ja-JP" alt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270510" marR="0" lvl="0" indent="-269875" algn="l" defTabSz="914400" eaLnBrk="1" fontAlgn="auto" latinLnBrk="0" hangingPunct="1">
              <a:lnSpc>
                <a:spcPct val="117000"/>
              </a:lnSpc>
              <a:spcBef>
                <a:spcPts val="0"/>
              </a:spcBef>
              <a:spcAft>
                <a:spcPts val="0"/>
              </a:spcAft>
              <a:buClrTx/>
              <a:buSzTx/>
              <a:buFontTx/>
              <a:buNone/>
              <a:tabLst/>
              <a:defRPr/>
            </a:pPr>
            <a:r>
              <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 Hennessy, S., </a:t>
            </a:r>
            <a:r>
              <a:rPr kumimoji="0" lang="en-US" sz="1100" b="0" i="0" u="none" strike="noStrike" kern="0" cap="none" spc="0" normalizeH="0" baseline="0" noProof="0" dirty="0" err="1">
                <a:ln>
                  <a:noFill/>
                </a:ln>
                <a:solidFill>
                  <a:sysClr val="windowText" lastClr="000000"/>
                </a:solidFill>
                <a:effectLst/>
                <a:uLnTx/>
                <a:uFillTx/>
                <a:latin typeface="Calibri" panose="020F0502020204030204" pitchFamily="34" charset="0"/>
                <a:ea typeface="Times New Roman" panose="02020603050405020304" pitchFamily="18" charset="0"/>
              </a:rPr>
              <a:t>Kershner</a:t>
            </a:r>
            <a:r>
              <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 R., </a:t>
            </a:r>
            <a:r>
              <a:rPr kumimoji="0" lang="en-US" sz="1100" b="0" i="0" u="none" strike="noStrike" kern="0" cap="none" spc="0" normalizeH="0" baseline="0" noProof="0" dirty="0" err="1">
                <a:ln>
                  <a:noFill/>
                </a:ln>
                <a:solidFill>
                  <a:sysClr val="windowText" lastClr="000000"/>
                </a:solidFill>
                <a:effectLst/>
                <a:uLnTx/>
                <a:uFillTx/>
                <a:latin typeface="Calibri" panose="020F0502020204030204" pitchFamily="34" charset="0"/>
                <a:ea typeface="Times New Roman" panose="02020603050405020304" pitchFamily="18" charset="0"/>
              </a:rPr>
              <a:t>Calcagni</a:t>
            </a:r>
            <a:r>
              <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 E. &amp; Ahmed, F. (2021). Supporting practitioner-led inquiry into classroom dialogue with a research-informed professional learning resource: A design-based approach. </a:t>
            </a:r>
            <a:r>
              <a:rPr kumimoji="0" lang="en-US" sz="1100" b="0" i="1"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Review of Education </a:t>
            </a:r>
            <a:r>
              <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9(3). </a:t>
            </a:r>
            <a:r>
              <a:rPr kumimoji="0" lang="en-US" sz="1100" b="0"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hlinkClick r:id="rId11"/>
              </a:rPr>
              <a:t>Main article</a:t>
            </a:r>
            <a:r>
              <a:rPr kumimoji="0" lang="en-US" sz="1100" b="0" i="0" u="none" strike="noStrike" kern="0" cap="none" spc="0" normalizeH="0" baseline="0" noProof="0" dirty="0">
                <a:ln>
                  <a:noFill/>
                </a:ln>
                <a:solidFill>
                  <a:srgbClr val="0000FF"/>
                </a:solidFill>
                <a:effectLst/>
                <a:uLnTx/>
                <a:uFillTx/>
                <a:latin typeface="Calibri" panose="020F0502020204030204" pitchFamily="34" charset="0"/>
                <a:ea typeface="Times New Roman" panose="02020603050405020304" pitchFamily="18" charset="0"/>
                <a:hlinkClick r:id="rId11"/>
              </a:rPr>
              <a:t> </a:t>
            </a:r>
            <a:r>
              <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 and accompanying </a:t>
            </a:r>
            <a:r>
              <a:rPr kumimoji="0" lang="en-US" sz="1100" b="0"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hlinkClick r:id="rId12"/>
              </a:rPr>
              <a:t>‘Context &amp; Implications’</a:t>
            </a:r>
            <a:r>
              <a:rPr kumimoji="0" lang="en-US" sz="1100" b="0" i="0" u="none" strike="noStrike" kern="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rPr>
              <a:t> </a:t>
            </a:r>
            <a:r>
              <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document </a:t>
            </a:r>
            <a:r>
              <a:rPr kumimoji="0" lang="en-US" sz="1100" b="1" i="0" u="none" strike="noStrike" kern="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rPr>
              <a:t>(both open access) </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0" marR="0" lvl="0" indent="0" defTabSz="914400" eaLnBrk="1" fontAlgn="auto" latinLnBrk="0" hangingPunct="1">
              <a:lnSpc>
                <a:spcPct val="118000"/>
              </a:lnSpc>
              <a:spcBef>
                <a:spcPts val="0"/>
              </a:spcBef>
              <a:spcAft>
                <a:spcPts val="600"/>
              </a:spcAft>
              <a:buClrTx/>
              <a:buSzTx/>
              <a:buFontTx/>
              <a:buNone/>
              <a:tabLst>
                <a:tab pos="6038850" algn="l"/>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p:txBody>
      </p:sp>
      <p:sp>
        <p:nvSpPr>
          <p:cNvPr id="3" name="Text Box 37">
            <a:extLst>
              <a:ext uri="{FF2B5EF4-FFF2-40B4-BE49-F238E27FC236}">
                <a16:creationId xmlns:a16="http://schemas.microsoft.com/office/drawing/2014/main" id="{31E379F5-D587-2F1A-96DB-3F9DCAD78751}"/>
              </a:ext>
            </a:extLst>
          </p:cNvPr>
          <p:cNvSpPr txBox="1">
            <a:spLocks noChangeArrowheads="1"/>
          </p:cNvSpPr>
          <p:nvPr/>
        </p:nvSpPr>
        <p:spPr bwMode="auto">
          <a:xfrm>
            <a:off x="5803900" y="657225"/>
            <a:ext cx="4578350" cy="6705600"/>
          </a:xfrm>
          <a:prstGeom prst="rect">
            <a:avLst/>
          </a:prstGeom>
          <a:solidFill>
            <a:srgbClr val="FFFFFF"/>
          </a:solidFill>
          <a:ln w="31750" algn="in">
            <a:solidFill>
              <a:srgbClr val="2791A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91440" rIns="91440" bIns="91440" anchor="t" anchorCtr="0" upright="1">
            <a:noAutofit/>
          </a:bodyPr>
          <a:lstStyle/>
          <a:p>
            <a:pPr marL="270510" indent="-269875">
              <a:lnSpc>
                <a:spcPct val="118000"/>
              </a:lnSpc>
              <a:spcAft>
                <a:spcPts val="700"/>
              </a:spcAft>
              <a:defRPr/>
            </a:pPr>
            <a:r>
              <a:rPr lang="en-GB" sz="1100" kern="1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Hennessy, S., Rojas-Drummond, S., Higham, R., Márquez, A. M., Maine, F., Ríos, R. M., García-Carrión, R., Torreblanca, O., &amp; Barrera, M. J. (2016). Developing a coding scheme for analysing classroom dialogue across educational contexts. </a:t>
            </a:r>
            <a:r>
              <a:rPr lang="en-GB" sz="1100" i="1" kern="1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Learning, Culture and Social Interaction. 9, </a:t>
            </a:r>
            <a:r>
              <a:rPr lang="en-GB" sz="1100" kern="1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16-44. </a:t>
            </a:r>
            <a:r>
              <a:rPr lang="en-GB" sz="1100" kern="1400" dirty="0">
                <a:solidFill>
                  <a:srgbClr val="2E57F0"/>
                </a:solidFill>
                <a:latin typeface="Calibri" panose="020F0502020204030204" pitchFamily="34" charset="0"/>
                <a:ea typeface="Times New Roman" panose="02020603050405020304" pitchFamily="18" charset="0"/>
                <a:cs typeface="Calibri" panose="020F0502020204030204" pitchFamily="34" charset="0"/>
              </a:rPr>
              <a:t>(</a:t>
            </a:r>
            <a:r>
              <a:rPr lang="en-GB" sz="1100" b="1" u="sng" kern="1400" dirty="0">
                <a:solidFill>
                  <a:srgbClr val="2E57F0"/>
                </a:solidFill>
                <a:latin typeface="Calibri" panose="020F0502020204030204" pitchFamily="34" charset="0"/>
                <a:ea typeface="Times New Roman" panose="02020603050405020304" pitchFamily="18" charset="0"/>
                <a:cs typeface="Calibri" panose="020F0502020204030204" pitchFamily="34" charset="0"/>
                <a:hlinkClick r:id="rId13"/>
              </a:rPr>
              <a:t>open access</a:t>
            </a:r>
            <a:r>
              <a:rPr lang="en-GB" sz="1100" b="1" kern="1400" dirty="0">
                <a:solidFill>
                  <a:srgbClr val="2E57F0"/>
                </a:solidFill>
                <a:latin typeface="Calibri" panose="020F0502020204030204" pitchFamily="34" charset="0"/>
                <a:ea typeface="Times New Roman" panose="02020603050405020304" pitchFamily="18" charset="0"/>
                <a:cs typeface="Calibri" panose="020F0502020204030204" pitchFamily="34" charset="0"/>
              </a:rPr>
              <a:t>)</a:t>
            </a:r>
            <a:r>
              <a:rPr lang="en-GB" sz="1100" i="1" kern="1400" dirty="0">
                <a:solidFill>
                  <a:srgbClr val="2E57F0"/>
                </a:solidFill>
                <a:latin typeface="Calibri" panose="020F0502020204030204" pitchFamily="34" charset="0"/>
                <a:ea typeface="Times New Roman" panose="02020603050405020304" pitchFamily="18" charset="0"/>
                <a:cs typeface="Calibri" panose="020F0502020204030204" pitchFamily="34" charset="0"/>
              </a:rPr>
              <a:t>  </a:t>
            </a:r>
            <a:r>
              <a:rPr lang="en-GB" sz="1100" i="1" kern="1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[A journal article describing development of SEDA, the precursor coding scheme to T-SEDA, and the methodological issues encountered]</a:t>
            </a:r>
            <a:endParaRPr lang="ja-JP" altLang="en-US" sz="1000" kern="1400" dirty="0">
              <a:solidFill>
                <a:srgbClr val="000000"/>
              </a:solidFill>
              <a:latin typeface="Calibri" panose="020F0502020204030204" pitchFamily="34" charset="0"/>
              <a:ea typeface="Times New Roman" panose="02020603050405020304" pitchFamily="18" charset="0"/>
            </a:endParaRPr>
          </a:p>
          <a:p>
            <a:pPr marL="270510" marR="0" lvl="0" indent="-269875" defTabSz="914400" eaLnBrk="1" fontAlgn="auto" latinLnBrk="0" hangingPunct="1">
              <a:lnSpc>
                <a:spcPct val="118000"/>
              </a:lnSpc>
              <a:spcBef>
                <a:spcPts val="0"/>
              </a:spcBef>
              <a:spcAft>
                <a:spcPts val="7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hlinkClick r:id="rId14"/>
              </a:rPr>
              <a:t>Vrikki, M., Kershner, R., Calcagni, E., Hennessy, S., Lee, L., Estrada, N., Hernández, F., and Ahmed, F. (2018).</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The Teacher Scheme for Educational Dialogue Analysis (T-SEDA): Developing a research-based observation tool for supporting teacher inquiry into pupils' participation in classroom dialogue.</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a:t>
            </a:r>
            <a:r>
              <a:rPr lang="en-GB" sz="1100" i="1" u="sng" dirty="0">
                <a:latin typeface="+mn-lt"/>
                <a:hlinkClick r:id="rId15"/>
              </a:rPr>
              <a:t>International Journal of Research and Methods in Education</a:t>
            </a:r>
            <a:r>
              <a:rPr lang="en-GB" sz="1100" i="1" dirty="0">
                <a:latin typeface="+mn-lt"/>
              </a:rPr>
              <a:t>.   </a:t>
            </a:r>
            <a:r>
              <a:rPr lang="en-GB" sz="1100" b="1" u="sng" dirty="0">
                <a:latin typeface="+mn-lt"/>
                <a:hlinkClick r:id="rId16"/>
              </a:rPr>
              <a:t>(open access manuscript)</a:t>
            </a:r>
            <a:r>
              <a:rPr lang="en-GB" sz="1100" dirty="0">
                <a:latin typeface="+mn-lt"/>
              </a:rPr>
              <a:t> </a:t>
            </a:r>
          </a:p>
          <a:p>
            <a:pPr marL="270510" marR="0" lvl="0" indent="-269875" defTabSz="914400" eaLnBrk="1" fontAlgn="auto" latinLnBrk="0" hangingPunct="1">
              <a:lnSpc>
                <a:spcPct val="118000"/>
              </a:lnSpc>
              <a:spcBef>
                <a:spcPts val="0"/>
              </a:spcBef>
              <a:spcAft>
                <a:spcPts val="700"/>
              </a:spcAft>
              <a:buClrTx/>
              <a:buSzTx/>
              <a:buFontTx/>
              <a:buNone/>
              <a:tabLst/>
              <a:defRPr/>
            </a:pPr>
            <a:r>
              <a:rPr kumimoji="0" lang="en-GB" sz="1100" b="0" i="0" u="none" strike="noStrike" kern="1400" cap="none" spc="0" normalizeH="0" baseline="0" noProof="0" dirty="0" err="1">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Vrikki</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M., Wheatley, L., Howe, C., Hennessy, S. &amp; Mercer, N. (2019). Dialogic practices in primary school classrooms.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Language and Education</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33</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(1), 85-100. </a:t>
            </a:r>
            <a:r>
              <a:rPr kumimoji="0" lang="en-GB" sz="1100" b="1" i="0" u="none" strike="noStrike" kern="140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cs typeface="Calibri" panose="020F0502020204030204" pitchFamily="34" charset="0"/>
              </a:rPr>
              <a:t>(</a:t>
            </a:r>
            <a:r>
              <a:rPr kumimoji="0" lang="en-GB" sz="1100" b="1" i="0" u="sng" strike="noStrike" kern="140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cs typeface="Calibri" panose="020F0502020204030204" pitchFamily="34" charset="0"/>
                <a:hlinkClick r:id="rId14"/>
              </a:rPr>
              <a:t>open access</a:t>
            </a:r>
            <a:r>
              <a:rPr kumimoji="0" lang="en-GB" sz="1100" b="1" i="0" u="none" strike="noStrike" kern="140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cs typeface="Calibri" panose="020F0502020204030204" pitchFamily="34" charset="0"/>
              </a:rPr>
              <a:t>)</a:t>
            </a:r>
            <a:r>
              <a:rPr kumimoji="0" lang="en-GB" sz="1100" b="0" i="0" u="none" strike="noStrike" kern="1400" cap="none" spc="0" normalizeH="0" baseline="0" noProof="0" dirty="0">
                <a:ln>
                  <a:noFill/>
                </a:ln>
                <a:solidFill>
                  <a:srgbClr val="2E57F0"/>
                </a:solidFill>
                <a:effectLst/>
                <a:uLnTx/>
                <a:uFillTx/>
                <a:latin typeface="Calibri" panose="020F0502020204030204" pitchFamily="34" charset="0"/>
                <a:ea typeface="Times New Roman" panose="02020603050405020304" pitchFamily="18" charset="0"/>
              </a:rPr>
              <a:t>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270510" marR="0" lvl="0" indent="-269875" defTabSz="914400" eaLnBrk="1" fontAlgn="auto" latinLnBrk="0" hangingPunct="1">
              <a:lnSpc>
                <a:spcPct val="118000"/>
              </a:lnSpc>
              <a:spcBef>
                <a:spcPts val="0"/>
              </a:spcBef>
              <a:spcAft>
                <a:spcPts val="900"/>
              </a:spcAft>
              <a:buClrTx/>
              <a:buSzTx/>
              <a:buFontTx/>
              <a:buNone/>
              <a:tabLst/>
              <a:defRPr/>
            </a:pPr>
            <a:r>
              <a:rPr kumimoji="0" lang="en-GB" sz="1100" b="1"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a:t>
            </a:r>
            <a:r>
              <a:rPr kumimoji="0" lang="ja-JP" altLang="en-US"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教師の基礎研究に関する参考文献</a:t>
            </a:r>
            <a:endParaRPr kumimoji="0" lang="en-US"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endParaRPr>
          </a:p>
          <a:p>
            <a:pPr marL="270510" marR="0" lvl="0" indent="-269875" defTabSz="914400" eaLnBrk="1" fontAlgn="auto" latinLnBrk="0" hangingPunct="1">
              <a:lnSpc>
                <a:spcPct val="118000"/>
              </a:lnSpc>
              <a:spcBef>
                <a:spcPts val="0"/>
              </a:spcBef>
              <a:spcAft>
                <a:spcPts val="9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Taber, K. (2013)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Classroom-based research and evidence-based practice: An introduction</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(2nd ed.). London: Sage.</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270510" marR="0" lvl="0" indent="-269875" defTabSz="914400" eaLnBrk="1" fontAlgn="auto" latinLnBrk="0" hangingPunct="1">
              <a:lnSpc>
                <a:spcPct val="118000"/>
              </a:lnSpc>
              <a:spcBef>
                <a:spcPts val="0"/>
              </a:spcBef>
              <a:spcAft>
                <a:spcPts val="9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Wilson, E. (2009/2013)</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‘Action research’, </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in Wilson, E. (Ed.) </a:t>
            </a:r>
            <a:r>
              <a:rPr kumimoji="0" lang="en-GB" sz="1100" b="0" i="1"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School-based research: A guide for education students.</a:t>
            </a: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London: Sage.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0" marR="0" lvl="0" indent="0" defTabSz="914400" eaLnBrk="1" fontAlgn="auto" latinLnBrk="0" hangingPunct="1">
              <a:lnSpc>
                <a:spcPct val="118000"/>
              </a:lnSpc>
              <a:spcBef>
                <a:spcPts val="0"/>
              </a:spcBef>
              <a:spcAft>
                <a:spcPts val="600"/>
              </a:spcAft>
              <a:buClrTx/>
              <a:buSzTx/>
              <a:buFontTx/>
              <a:buNone/>
              <a:tabLst>
                <a:tab pos="6038850" algn="l"/>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0" marR="0" lvl="0" indent="0" defTabSz="914400" eaLnBrk="1" fontAlgn="auto" latinLnBrk="0" hangingPunct="1">
              <a:lnSpc>
                <a:spcPct val="118000"/>
              </a:lnSpc>
              <a:spcBef>
                <a:spcPts val="0"/>
              </a:spcBef>
              <a:spcAft>
                <a:spcPts val="600"/>
              </a:spcAft>
              <a:buClrTx/>
              <a:buSzTx/>
              <a:buFontTx/>
              <a:buNone/>
              <a:tabLst>
                <a:tab pos="6038850" algn="l"/>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sz="11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rPr>
              <a:t> </a:t>
            </a:r>
            <a:endParaRPr kumimoji="0" lang="ja-JP" altLang="en-US" sz="1000" b="0" i="0" u="none" strike="noStrike" kern="14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endParaRPr>
          </a:p>
        </p:txBody>
      </p:sp>
      <p:sp>
        <p:nvSpPr>
          <p:cNvPr id="4" name="テキスト ボックス 3">
            <a:extLst>
              <a:ext uri="{FF2B5EF4-FFF2-40B4-BE49-F238E27FC236}">
                <a16:creationId xmlns:a16="http://schemas.microsoft.com/office/drawing/2014/main" id="{64D7BC49-E74C-CF2E-7818-7CEAEAC4602A}"/>
              </a:ext>
            </a:extLst>
          </p:cNvPr>
          <p:cNvSpPr txBox="1"/>
          <p:nvPr/>
        </p:nvSpPr>
        <p:spPr>
          <a:xfrm>
            <a:off x="5803900" y="5411201"/>
            <a:ext cx="4375150" cy="1979196"/>
          </a:xfrm>
          <a:prstGeom prst="rect">
            <a:avLst/>
          </a:prstGeom>
          <a:noFill/>
        </p:spPr>
        <p:txBody>
          <a:bodyPr wrap="square">
            <a:spAutoFit/>
          </a:bodyPr>
          <a:lstStyle/>
          <a:p>
            <a:pPr marL="411480" marR="5080" lvl="0" indent="-399415" defTabSz="914400" eaLnBrk="1" fontAlgn="auto" latinLnBrk="0" hangingPunct="1">
              <a:lnSpc>
                <a:spcPct val="121000"/>
              </a:lnSpc>
              <a:spcBef>
                <a:spcPts val="1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対話（</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Dialogue</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）・オラシー（</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Oracy</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）・授業研究（</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Lesson Study</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）および実践的探究（</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Practitioner Inquiry</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）に関する最新の資料については、ケンブリッジ教師研究交流（</a:t>
            </a:r>
            <a:r>
              <a:rPr kumimoji="0" lang="en-US" altLang="ja-JP" sz="1200" b="0" i="0" u="none" strike="noStrike" kern="0" cap="none" spc="0" normalizeH="0" baseline="0" noProof="0" dirty="0" err="1">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Camtree</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）のウェブサイト（</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hlinkClick r:id="rId17"/>
              </a:rPr>
              <a:t>www.Camtree.org</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）をご覧ください。このサイトでは、より充実した参考資料やマルチメディア教材に加え、公開された事例研究報告、</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T-SEDA</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のインタラクティブなウェブ版、自己学習型およびライブ形式の</a:t>
            </a:r>
            <a:r>
              <a:rPr kumimoji="0" lang="en-US" altLang="ja-JP"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T-SEDA</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講座などが提供される予定です。</a:t>
            </a:r>
            <a:endParaRPr kumimoji="0" lang="en-US" altLang="ja-JP" sz="1200" b="0" i="1" u="none" strike="noStrike" kern="0" cap="none" spc="-10" normalizeH="0" baseline="0" noProof="0" dirty="0">
              <a:ln>
                <a:noFill/>
              </a:ln>
              <a:solidFill>
                <a:sysClr val="windowText" lastClr="000000"/>
              </a:solidFill>
              <a:effectLst/>
              <a:uLnTx/>
              <a:uFillTx/>
              <a:latin typeface="Calibri"/>
              <a:cs typeface="Calibri"/>
            </a:endParaRPr>
          </a:p>
        </p:txBody>
      </p:sp>
    </p:spTree>
    <p:extLst>
      <p:ext uri="{BB962C8B-B14F-4D97-AF65-F5344CB8AC3E}">
        <p14:creationId xmlns:p14="http://schemas.microsoft.com/office/powerpoint/2010/main" val="2705321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3936" y="1110742"/>
            <a:ext cx="4445635" cy="3481070"/>
          </a:xfrm>
          <a:prstGeom prst="rect">
            <a:avLst/>
          </a:prstGeom>
        </p:spPr>
        <p:txBody>
          <a:bodyPr vert="horz" wrap="square" lIns="0" tIns="12065" rIns="0" bIns="0" rtlCol="0">
            <a:spAutoFit/>
          </a:bodyPr>
          <a:lstStyle/>
          <a:p>
            <a:pPr marL="218440" marR="0" lvl="0" indent="-205740" defTabSz="914400" eaLnBrk="1" fontAlgn="auto" latinLnBrk="0" hangingPunct="1">
              <a:lnSpc>
                <a:spcPct val="100000"/>
              </a:lnSpc>
              <a:spcBef>
                <a:spcPts val="95"/>
              </a:spcBef>
              <a:spcAft>
                <a:spcPts val="0"/>
              </a:spcAft>
              <a:buClrTx/>
              <a:buSzPct val="93750"/>
              <a:buFontTx/>
              <a:buAutoNum type="arabicPeriod"/>
              <a:tabLst>
                <a:tab pos="218440" algn="l"/>
              </a:tabLst>
              <a:defRPr/>
            </a:pPr>
            <a:r>
              <a:rPr kumimoji="0" sz="1600" b="1"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録画・録音</a:t>
            </a:r>
            <a:endParaRPr kumimoji="0" sz="16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12700" marR="5080" lvl="0" indent="0" defTabSz="914400" eaLnBrk="1" fontAlgn="auto" latinLnBrk="0" hangingPunct="1">
              <a:lnSpc>
                <a:spcPct val="128299"/>
              </a:lnSpc>
              <a:spcBef>
                <a:spcPts val="735"/>
              </a:spcBef>
              <a:spcAft>
                <a:spcPts val="0"/>
              </a:spcAft>
              <a:buClrTx/>
              <a:buSzTx/>
              <a:buFontTx/>
              <a:buNone/>
              <a:tabLst/>
              <a:defRPr/>
            </a:pPr>
            <a:r>
              <a:rPr kumimoji="0" sz="1200" b="0" i="0" u="none" strike="noStrike" kern="0" cap="none" spc="-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ビデオの録画や音声の録音の方法は、探究</a:t>
            </a:r>
            <a:r>
              <a:rPr kumimoji="0" sz="12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目的</a:t>
            </a:r>
            <a:r>
              <a:rPr kumimoji="0" sz="1200" b="0" i="0" u="none" strike="noStrike" kern="0" cap="none" spc="-1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や教室環境に応じ</a:t>
            </a:r>
            <a:r>
              <a:rPr kumimoji="0" sz="1200" b="0" i="0" u="none" strike="noStrike" kern="0" cap="none" spc="-11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て、 </a:t>
            </a:r>
            <a:r>
              <a:rPr kumimoji="0" sz="1200" b="0" i="0" u="none" strike="noStrike" kern="0" cap="none" spc="-1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様々なパターンが考えられます。</a:t>
            </a:r>
            <a:endParaRPr kumimoji="0" sz="12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12700" marR="0" lvl="0" indent="0" defTabSz="914400" eaLnBrk="1" fontAlgn="auto" latinLnBrk="0" hangingPunct="1">
              <a:lnSpc>
                <a:spcPct val="100000"/>
              </a:lnSpc>
              <a:spcBef>
                <a:spcPts val="1005"/>
              </a:spcBef>
              <a:spcAft>
                <a:spcPts val="0"/>
              </a:spcAft>
              <a:buClrTx/>
              <a:buSzTx/>
              <a:buFontTx/>
              <a:buNone/>
              <a:tabLst/>
              <a:defRPr/>
            </a:pPr>
            <a:r>
              <a:rPr kumimoji="0" sz="1600" b="1" i="0" u="none" strike="noStrike" kern="0" cap="none" spc="-1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録画・録音</a:t>
            </a:r>
            <a:r>
              <a:rPr kumimoji="0" sz="1400" b="1" i="0" u="none" strike="noStrike" kern="0" cap="none" spc="-2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のためのポイント</a:t>
            </a:r>
            <a:r>
              <a:rPr kumimoji="0" sz="1400" b="1" i="0" u="none" strike="noStrike" kern="0" cap="none" spc="-5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Calibri"/>
              </a:rPr>
              <a:t>:</a:t>
            </a:r>
            <a:endParaRPr kumimoji="0" sz="14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99695" marR="222885" lvl="1" indent="-87630" defTabSz="914400" eaLnBrk="1" fontAlgn="auto" latinLnBrk="0" hangingPunct="1">
              <a:lnSpc>
                <a:spcPct val="128299"/>
              </a:lnSpc>
              <a:spcBef>
                <a:spcPts val="750"/>
              </a:spcBef>
              <a:spcAft>
                <a:spcPts val="0"/>
              </a:spcAft>
              <a:buClrTx/>
              <a:buSzPct val="83333"/>
              <a:buFont typeface="Symbol"/>
              <a:buChar char=""/>
              <a:tabLst>
                <a:tab pos="192405" algn="l"/>
              </a:tabLst>
              <a:defRPr/>
            </a:pPr>
            <a:r>
              <a:rPr kumimoji="0" sz="1200" b="0" i="0" u="none" strike="noStrike" kern="0" cap="none" spc="-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スマートフォンやタブレット端末など、既存の機材で十分で	</a:t>
            </a:r>
            <a:r>
              <a:rPr kumimoji="0" sz="1200" b="0" i="0" u="none" strike="noStrike" kern="0" cap="none" spc="-2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す。</a:t>
            </a:r>
            <a:endParaRPr kumimoji="0" sz="12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196850" marR="0" lvl="1" indent="-184785" defTabSz="914400" eaLnBrk="1" fontAlgn="auto" latinLnBrk="0" hangingPunct="1">
              <a:lnSpc>
                <a:spcPct val="100000"/>
              </a:lnSpc>
              <a:spcBef>
                <a:spcPts val="1010"/>
              </a:spcBef>
              <a:spcAft>
                <a:spcPts val="0"/>
              </a:spcAft>
              <a:buClrTx/>
              <a:buSzPct val="83333"/>
              <a:buFont typeface="Symbol"/>
              <a:buChar char=""/>
              <a:tabLst>
                <a:tab pos="197485" algn="l"/>
              </a:tabLst>
              <a:defRPr/>
            </a:pPr>
            <a:r>
              <a:rPr kumimoji="0" sz="1200" b="0" i="0" u="none" strike="noStrike" kern="0" cap="none" spc="-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あなたが使用可能な録音機器を見つけ</a:t>
            </a:r>
            <a:r>
              <a:rPr kumimoji="0" sz="1200" b="0" i="0" u="none" strike="noStrike" kern="0" cap="none" spc="-1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ましょう。</a:t>
            </a:r>
            <a:endParaRPr kumimoji="0" sz="12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99695" marR="70485" lvl="1" indent="-87630" defTabSz="914400" eaLnBrk="1" fontAlgn="auto" latinLnBrk="0" hangingPunct="1">
              <a:lnSpc>
                <a:spcPct val="128299"/>
              </a:lnSpc>
              <a:spcBef>
                <a:spcPts val="600"/>
              </a:spcBef>
              <a:spcAft>
                <a:spcPts val="0"/>
              </a:spcAft>
              <a:buClrTx/>
              <a:buSzPct val="83333"/>
              <a:buFont typeface="Symbol"/>
              <a:buChar char=""/>
              <a:tabLst>
                <a:tab pos="192405" algn="l"/>
              </a:tabLst>
              <a:defRPr/>
            </a:pPr>
            <a:r>
              <a:rPr kumimoji="0" sz="1200" b="0" i="0" u="none" strike="noStrike" kern="0" cap="none" spc="-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外部マイクのない機器を使用すると、騒がしい環境では十分な	</a:t>
            </a:r>
            <a:r>
              <a:rPr kumimoji="0" sz="1200" b="0" i="0" u="none" strike="noStrike" kern="0" cap="none" spc="-1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音質で録音できない可能性があることに留意してください。</a:t>
            </a:r>
            <a:endParaRPr kumimoji="0" sz="12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99060" marR="0" lvl="1" indent="-86995" defTabSz="914400" eaLnBrk="1" fontAlgn="auto" latinLnBrk="0" hangingPunct="1">
              <a:lnSpc>
                <a:spcPct val="100000"/>
              </a:lnSpc>
              <a:spcBef>
                <a:spcPts val="1010"/>
              </a:spcBef>
              <a:spcAft>
                <a:spcPts val="0"/>
              </a:spcAft>
              <a:buClrTx/>
              <a:buSzPct val="83333"/>
              <a:buFont typeface="Symbol"/>
              <a:buChar char=""/>
              <a:tabLst>
                <a:tab pos="99695" algn="l"/>
              </a:tabLst>
              <a:defRPr/>
            </a:pPr>
            <a:r>
              <a:rPr kumimoji="0" sz="1200" b="0" i="0" u="none" strike="noStrike" kern="0" cap="none" spc="-1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事前に教室でテストしておくとよいでしょう。</a:t>
            </a:r>
            <a:endParaRPr kumimoji="0" sz="12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99695" marR="70485" lvl="1" indent="-87630" defTabSz="914400" eaLnBrk="1" fontAlgn="auto" latinLnBrk="0" hangingPunct="1">
              <a:lnSpc>
                <a:spcPct val="128299"/>
              </a:lnSpc>
              <a:spcBef>
                <a:spcPts val="600"/>
              </a:spcBef>
              <a:spcAft>
                <a:spcPts val="0"/>
              </a:spcAft>
              <a:buClrTx/>
              <a:buSzPct val="83333"/>
              <a:buFont typeface="Symbol"/>
              <a:buChar char=""/>
              <a:tabLst>
                <a:tab pos="192405" algn="l"/>
              </a:tabLst>
              <a:defRPr/>
            </a:pPr>
            <a:r>
              <a:rPr kumimoji="0" sz="1200" b="0" i="0" u="none" strike="noStrike" kern="0" cap="none" spc="-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タブレットやスマートフォンでビデオ撮影をする場合は、安定	した録画ができるようにスタンドを使用しま</a:t>
            </a:r>
            <a:r>
              <a:rPr kumimoji="0" sz="1200" b="0" i="0" u="none" strike="noStrike" kern="0" cap="none" spc="-1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しょう。</a:t>
            </a:r>
            <a:endParaRPr kumimoji="0" sz="12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endParaRPr>
          </a:p>
        </p:txBody>
      </p:sp>
      <p:sp>
        <p:nvSpPr>
          <p:cNvPr id="3" name="object 3"/>
          <p:cNvSpPr/>
          <p:nvPr/>
        </p:nvSpPr>
        <p:spPr>
          <a:xfrm>
            <a:off x="5288026" y="995299"/>
            <a:ext cx="5099050" cy="6156325"/>
          </a:xfrm>
          <a:custGeom>
            <a:avLst/>
            <a:gdLst/>
            <a:ahLst/>
            <a:cxnLst/>
            <a:rect l="l" t="t" r="r" b="b"/>
            <a:pathLst>
              <a:path w="5099050" h="6156325">
                <a:moveTo>
                  <a:pt x="0" y="6124460"/>
                </a:moveTo>
                <a:lnTo>
                  <a:pt x="0" y="6156210"/>
                </a:lnTo>
                <a:lnTo>
                  <a:pt x="31750" y="6156210"/>
                </a:lnTo>
                <a:lnTo>
                  <a:pt x="0" y="6124460"/>
                </a:lnTo>
                <a:close/>
              </a:path>
              <a:path w="5099050" h="6156325">
                <a:moveTo>
                  <a:pt x="31750" y="0"/>
                </a:moveTo>
                <a:lnTo>
                  <a:pt x="0" y="31750"/>
                </a:lnTo>
                <a:lnTo>
                  <a:pt x="0" y="6124460"/>
                </a:lnTo>
                <a:lnTo>
                  <a:pt x="31750" y="6156210"/>
                </a:lnTo>
                <a:lnTo>
                  <a:pt x="31750" y="0"/>
                </a:lnTo>
                <a:close/>
              </a:path>
              <a:path w="5099050" h="6156325">
                <a:moveTo>
                  <a:pt x="5067173" y="6124460"/>
                </a:moveTo>
                <a:lnTo>
                  <a:pt x="31750" y="6124460"/>
                </a:lnTo>
                <a:lnTo>
                  <a:pt x="31750" y="6156210"/>
                </a:lnTo>
                <a:lnTo>
                  <a:pt x="5067173" y="6156210"/>
                </a:lnTo>
                <a:lnTo>
                  <a:pt x="5067173" y="6124460"/>
                </a:lnTo>
                <a:close/>
              </a:path>
              <a:path w="5099050" h="6156325">
                <a:moveTo>
                  <a:pt x="5067173" y="0"/>
                </a:moveTo>
                <a:lnTo>
                  <a:pt x="5067173" y="6156210"/>
                </a:lnTo>
                <a:lnTo>
                  <a:pt x="5098923" y="6124460"/>
                </a:lnTo>
                <a:lnTo>
                  <a:pt x="5098923" y="31750"/>
                </a:lnTo>
                <a:lnTo>
                  <a:pt x="5067173" y="0"/>
                </a:lnTo>
                <a:close/>
              </a:path>
              <a:path w="5099050" h="6156325">
                <a:moveTo>
                  <a:pt x="5098923" y="6124460"/>
                </a:moveTo>
                <a:lnTo>
                  <a:pt x="5067173" y="6156210"/>
                </a:lnTo>
                <a:lnTo>
                  <a:pt x="5098923" y="6156210"/>
                </a:lnTo>
                <a:lnTo>
                  <a:pt x="5098923" y="6124460"/>
                </a:lnTo>
                <a:close/>
              </a:path>
              <a:path w="5099050" h="6156325">
                <a:moveTo>
                  <a:pt x="31750" y="0"/>
                </a:moveTo>
                <a:lnTo>
                  <a:pt x="0" y="0"/>
                </a:lnTo>
                <a:lnTo>
                  <a:pt x="0" y="31750"/>
                </a:lnTo>
                <a:lnTo>
                  <a:pt x="31750" y="0"/>
                </a:lnTo>
                <a:close/>
              </a:path>
              <a:path w="5099050" h="6156325">
                <a:moveTo>
                  <a:pt x="5067173" y="0"/>
                </a:moveTo>
                <a:lnTo>
                  <a:pt x="31750" y="0"/>
                </a:lnTo>
                <a:lnTo>
                  <a:pt x="31750" y="31750"/>
                </a:lnTo>
                <a:lnTo>
                  <a:pt x="5067173" y="31750"/>
                </a:lnTo>
                <a:lnTo>
                  <a:pt x="5067173" y="0"/>
                </a:lnTo>
                <a:close/>
              </a:path>
              <a:path w="5099050" h="6156325">
                <a:moveTo>
                  <a:pt x="5098923" y="0"/>
                </a:moveTo>
                <a:lnTo>
                  <a:pt x="5067173" y="0"/>
                </a:lnTo>
                <a:lnTo>
                  <a:pt x="5098923" y="31750"/>
                </a:lnTo>
                <a:lnTo>
                  <a:pt x="5098923"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6" name="object 16"/>
          <p:cNvSpPr txBox="1">
            <a:spLocks noGrp="1"/>
          </p:cNvSpPr>
          <p:nvPr>
            <p:ph type="title"/>
          </p:nvPr>
        </p:nvSpPr>
        <p:spPr>
          <a:xfrm>
            <a:off x="624330" y="423164"/>
            <a:ext cx="4777105" cy="289823"/>
          </a:xfrm>
          <a:prstGeom prst="rect">
            <a:avLst/>
          </a:prstGeom>
        </p:spPr>
        <p:txBody>
          <a:bodyPr vert="horz" wrap="square" lIns="0" tIns="12700" rIns="0" bIns="0" rtlCol="0">
            <a:spAutoFit/>
          </a:bodyPr>
          <a:lstStyle/>
          <a:p>
            <a:pPr marL="12700">
              <a:lnSpc>
                <a:spcPct val="100000"/>
              </a:lnSpc>
              <a:spcBef>
                <a:spcPts val="100"/>
              </a:spcBef>
            </a:pPr>
            <a:r>
              <a:rPr sz="1800" dirty="0">
                <a:latin typeface="UD デジタル 教科書体 NK-B" panose="02020700000000000000" pitchFamily="18" charset="-128"/>
                <a:ea typeface="UD デジタル 教科書体 NK-B" panose="02020700000000000000" pitchFamily="18" charset="-128"/>
              </a:rPr>
              <a:t>SECTION</a:t>
            </a:r>
            <a:r>
              <a:rPr sz="1800" spc="15" dirty="0">
                <a:latin typeface="UD デジタル 教科書体 NK-B" panose="02020700000000000000" pitchFamily="18" charset="-128"/>
                <a:ea typeface="UD デジタル 教科書体 NK-B" panose="02020700000000000000" pitchFamily="18" charset="-128"/>
              </a:rPr>
              <a:t> </a:t>
            </a:r>
            <a:r>
              <a:rPr sz="1800" dirty="0">
                <a:latin typeface="UD デジタル 教科書体 NK-B" panose="02020700000000000000" pitchFamily="18" charset="-128"/>
                <a:ea typeface="UD デジタル 教科書体 NK-B" panose="02020700000000000000" pitchFamily="18" charset="-128"/>
              </a:rPr>
              <a:t>3</a:t>
            </a:r>
            <a:r>
              <a:rPr lang="ja-JP" altLang="en-US" sz="1800" dirty="0">
                <a:latin typeface="UD デジタル 教科書体 NK-B" panose="02020700000000000000" pitchFamily="18" charset="-128"/>
                <a:ea typeface="UD デジタル 教科書体 NK-B" panose="02020700000000000000" pitchFamily="18" charset="-128"/>
              </a:rPr>
              <a:t>：</a:t>
            </a:r>
            <a:r>
              <a:rPr sz="1600" spc="-15" dirty="0" err="1">
                <a:solidFill>
                  <a:schemeClr val="tx1"/>
                </a:solidFill>
                <a:latin typeface="UD デジタル 教科書体 NK-B" panose="02020700000000000000" pitchFamily="18" charset="-128"/>
                <a:ea typeface="UD デジタル 教科書体 NK-B" panose="02020700000000000000" pitchFamily="18" charset="-128"/>
                <a:cs typeface="ＭＳ 明朝"/>
              </a:rPr>
              <a:t>録画・録音と文字起こし</a:t>
            </a:r>
            <a:r>
              <a:rPr sz="1600" spc="-25" dirty="0" err="1">
                <a:solidFill>
                  <a:schemeClr val="tx1"/>
                </a:solidFill>
                <a:latin typeface="UD デジタル 教科書体 NK-B" panose="02020700000000000000" pitchFamily="18" charset="-128"/>
                <a:ea typeface="UD デジタル 教科書体 NK-B" panose="02020700000000000000" pitchFamily="18" charset="-128"/>
                <a:cs typeface="ＭＳ 明朝"/>
              </a:rPr>
              <a:t>の方法</a:t>
            </a:r>
            <a:endParaRPr sz="1600" dirty="0">
              <a:solidFill>
                <a:schemeClr val="tx1"/>
              </a:solidFill>
              <a:latin typeface="UD デジタル 教科書体 NK-B" panose="02020700000000000000" pitchFamily="18" charset="-128"/>
              <a:ea typeface="UD デジタル 教科書体 NK-B" panose="02020700000000000000" pitchFamily="18" charset="-128"/>
              <a:cs typeface="ＭＳ 明朝"/>
            </a:endParaRPr>
          </a:p>
        </p:txBody>
      </p:sp>
      <p:sp>
        <p:nvSpPr>
          <p:cNvPr id="18" name="object 2">
            <a:extLst>
              <a:ext uri="{FF2B5EF4-FFF2-40B4-BE49-F238E27FC236}">
                <a16:creationId xmlns:a16="http://schemas.microsoft.com/office/drawing/2014/main" id="{5610FF84-6A08-F714-14A0-20DF5D024D41}"/>
              </a:ext>
            </a:extLst>
          </p:cNvPr>
          <p:cNvSpPr txBox="1"/>
          <p:nvPr/>
        </p:nvSpPr>
        <p:spPr>
          <a:xfrm>
            <a:off x="5575300" y="1130732"/>
            <a:ext cx="4445635" cy="5885457"/>
          </a:xfrm>
          <a:prstGeom prst="rect">
            <a:avLst/>
          </a:prstGeom>
        </p:spPr>
        <p:txBody>
          <a:bodyPr vert="horz" wrap="square" lIns="0" tIns="12065"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録画方法</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例えば、以下のようなものがあります</a:t>
            </a:r>
            <a:r>
              <a:rPr kumimoji="0" lang="en-GB"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タブレット（スタンド付き）</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スマートフォン（スタンド付き）</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デジタルカメラ</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カムコーダー</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スポーツカメラ</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IRIS Connect</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などの教室観察システム（教室にすでにある場合）</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マイク（ワイヤレスまたはスタンド型</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ビデオ録画機器と併用可能なもの）</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 </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録音方法</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例えば、以下のようなものがあります</a:t>
            </a:r>
            <a:r>
              <a:rPr kumimoji="0" lang="en-GB"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スマートフォン</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デジタルレコーダー</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ディクタフォン</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タブレット（一部のアプリケーションでは、録音のタイムコードとメモを同期させる機能があります。）</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電子黒板（または電子情報ボード）</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Part3</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Smart Recorder</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の使用方法を参考にしてください。</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マイク（ワイヤレス／スタンド型）</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01091" y="605536"/>
            <a:ext cx="4730115" cy="6643370"/>
          </a:xfrm>
          <a:custGeom>
            <a:avLst/>
            <a:gdLst/>
            <a:ahLst/>
            <a:cxnLst/>
            <a:rect l="l" t="t" r="r" b="b"/>
            <a:pathLst>
              <a:path w="4730115" h="6643370">
                <a:moveTo>
                  <a:pt x="0" y="6611493"/>
                </a:moveTo>
                <a:lnTo>
                  <a:pt x="0" y="6643243"/>
                </a:lnTo>
                <a:lnTo>
                  <a:pt x="31750" y="6643243"/>
                </a:lnTo>
                <a:lnTo>
                  <a:pt x="0" y="6611493"/>
                </a:lnTo>
                <a:close/>
              </a:path>
              <a:path w="4730115" h="6643370">
                <a:moveTo>
                  <a:pt x="31750" y="0"/>
                </a:moveTo>
                <a:lnTo>
                  <a:pt x="0" y="31750"/>
                </a:lnTo>
                <a:lnTo>
                  <a:pt x="0" y="6611493"/>
                </a:lnTo>
                <a:lnTo>
                  <a:pt x="31750" y="6643243"/>
                </a:lnTo>
                <a:lnTo>
                  <a:pt x="31750" y="0"/>
                </a:lnTo>
                <a:close/>
              </a:path>
              <a:path w="4730115" h="6643370">
                <a:moveTo>
                  <a:pt x="4698238" y="6611493"/>
                </a:moveTo>
                <a:lnTo>
                  <a:pt x="31750" y="6611493"/>
                </a:lnTo>
                <a:lnTo>
                  <a:pt x="31750" y="6643243"/>
                </a:lnTo>
                <a:lnTo>
                  <a:pt x="4698238" y="6643243"/>
                </a:lnTo>
                <a:lnTo>
                  <a:pt x="4698238" y="6611493"/>
                </a:lnTo>
                <a:close/>
              </a:path>
              <a:path w="4730115" h="6643370">
                <a:moveTo>
                  <a:pt x="4698238" y="0"/>
                </a:moveTo>
                <a:lnTo>
                  <a:pt x="4698238" y="6643243"/>
                </a:lnTo>
                <a:lnTo>
                  <a:pt x="4729987" y="6611493"/>
                </a:lnTo>
                <a:lnTo>
                  <a:pt x="4729988" y="31750"/>
                </a:lnTo>
                <a:lnTo>
                  <a:pt x="4698238" y="0"/>
                </a:lnTo>
                <a:close/>
              </a:path>
              <a:path w="4730115" h="6643370">
                <a:moveTo>
                  <a:pt x="4729988" y="6611493"/>
                </a:moveTo>
                <a:lnTo>
                  <a:pt x="4698238" y="6643243"/>
                </a:lnTo>
                <a:lnTo>
                  <a:pt x="4729988" y="6643243"/>
                </a:lnTo>
                <a:lnTo>
                  <a:pt x="4729988" y="6611493"/>
                </a:lnTo>
                <a:close/>
              </a:path>
              <a:path w="4730115" h="6643370">
                <a:moveTo>
                  <a:pt x="31750" y="0"/>
                </a:moveTo>
                <a:lnTo>
                  <a:pt x="0" y="0"/>
                </a:lnTo>
                <a:lnTo>
                  <a:pt x="0" y="31750"/>
                </a:lnTo>
                <a:lnTo>
                  <a:pt x="31750" y="0"/>
                </a:lnTo>
                <a:close/>
              </a:path>
              <a:path w="4730115" h="6643370">
                <a:moveTo>
                  <a:pt x="4698238" y="0"/>
                </a:moveTo>
                <a:lnTo>
                  <a:pt x="31750" y="0"/>
                </a:lnTo>
                <a:lnTo>
                  <a:pt x="31750" y="31750"/>
                </a:lnTo>
                <a:lnTo>
                  <a:pt x="4698238" y="31750"/>
                </a:lnTo>
                <a:lnTo>
                  <a:pt x="4698238" y="0"/>
                </a:lnTo>
                <a:close/>
              </a:path>
              <a:path w="4730115" h="6643370">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endParaRPr>
          </a:p>
        </p:txBody>
      </p:sp>
      <p:sp>
        <p:nvSpPr>
          <p:cNvPr id="3" name="object 3"/>
          <p:cNvSpPr txBox="1"/>
          <p:nvPr/>
        </p:nvSpPr>
        <p:spPr>
          <a:xfrm>
            <a:off x="712723" y="708406"/>
            <a:ext cx="4401185" cy="6014082"/>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録画・録音機器を置くのに最適な場所は？</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ビデオ録画や音声録音のための機器を置くのに最適な場所を見つけることが大きな課題です。そのためには試行錯誤する必要があります。理想としては、以下のような場所で探してみてください</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十分な</a:t>
            </a:r>
            <a:r>
              <a:rPr kumimoji="0" lang="ja-JP" altLang="ja-JP" sz="1200" b="0" i="0" u="none" strike="sng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品</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質のビデオ録画と音声録音ができる場所</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電源の近くやバッテリーの寿命を確認することができる場所</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他のクラスの授業の妨げにならない場所</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探究目的に最も関連する事象（クラス全体の対話、ピアトークなど）を撮影できる場所</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クラス全体の対話を記録する場合は、全員を見たり聞いたりできる場所に設置する必要があります。</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グループ活動を記録する場合は、グループの近くに機器を置いてください。</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録画されることで、生徒の行動に影響はないのでしょうか？</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彼らがそれに慣れていない場合、最初はおそらく影響があるでしょう。そのような場合は、次のことを試してみてください。</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生徒の目線から離れた場所に機器を設置する。</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試し撮りをすることで機器に慣れさせる（これは機器のテストにもなります）。</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生徒が部屋に入る前に機器を準備しておけば、録音ボタンを押すだけでよくなります。</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私たちの経験では、学生はしばらくすると機器の存在を忘れ、特に課題に取り組んでいるときは自然に行動するようになります。</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p:txBody>
      </p:sp>
      <p:sp>
        <p:nvSpPr>
          <p:cNvPr id="7" name="object 7"/>
          <p:cNvSpPr/>
          <p:nvPr/>
        </p:nvSpPr>
        <p:spPr>
          <a:xfrm>
            <a:off x="5654674" y="612521"/>
            <a:ext cx="4730115" cy="4341021"/>
          </a:xfrm>
          <a:custGeom>
            <a:avLst/>
            <a:gdLst/>
            <a:ahLst/>
            <a:cxnLst/>
            <a:rect l="l" t="t" r="r" b="b"/>
            <a:pathLst>
              <a:path w="4730115" h="4152900">
                <a:moveTo>
                  <a:pt x="0" y="4121023"/>
                </a:moveTo>
                <a:lnTo>
                  <a:pt x="0" y="4152773"/>
                </a:lnTo>
                <a:lnTo>
                  <a:pt x="31750" y="4152773"/>
                </a:lnTo>
                <a:lnTo>
                  <a:pt x="0" y="4121023"/>
                </a:lnTo>
                <a:close/>
              </a:path>
              <a:path w="4730115" h="4152900">
                <a:moveTo>
                  <a:pt x="31750" y="0"/>
                </a:moveTo>
                <a:lnTo>
                  <a:pt x="0" y="31750"/>
                </a:lnTo>
                <a:lnTo>
                  <a:pt x="0" y="4121023"/>
                </a:lnTo>
                <a:lnTo>
                  <a:pt x="31750" y="4152773"/>
                </a:lnTo>
                <a:lnTo>
                  <a:pt x="31750" y="0"/>
                </a:lnTo>
                <a:close/>
              </a:path>
              <a:path w="4730115" h="4152900">
                <a:moveTo>
                  <a:pt x="4698238" y="4121023"/>
                </a:moveTo>
                <a:lnTo>
                  <a:pt x="31750" y="4121023"/>
                </a:lnTo>
                <a:lnTo>
                  <a:pt x="31750" y="4152773"/>
                </a:lnTo>
                <a:lnTo>
                  <a:pt x="4698238" y="4152773"/>
                </a:lnTo>
                <a:lnTo>
                  <a:pt x="4698238" y="4121023"/>
                </a:lnTo>
                <a:close/>
              </a:path>
              <a:path w="4730115" h="4152900">
                <a:moveTo>
                  <a:pt x="4698238" y="0"/>
                </a:moveTo>
                <a:lnTo>
                  <a:pt x="4698238" y="4152773"/>
                </a:lnTo>
                <a:lnTo>
                  <a:pt x="4729988" y="4121023"/>
                </a:lnTo>
                <a:lnTo>
                  <a:pt x="4729988" y="31750"/>
                </a:lnTo>
                <a:lnTo>
                  <a:pt x="4698238" y="0"/>
                </a:lnTo>
                <a:close/>
              </a:path>
              <a:path w="4730115" h="4152900">
                <a:moveTo>
                  <a:pt x="4729988" y="4121023"/>
                </a:moveTo>
                <a:lnTo>
                  <a:pt x="4698238" y="4152773"/>
                </a:lnTo>
                <a:lnTo>
                  <a:pt x="4729988" y="4152773"/>
                </a:lnTo>
                <a:lnTo>
                  <a:pt x="4729988" y="4121023"/>
                </a:lnTo>
                <a:close/>
              </a:path>
              <a:path w="4730115" h="4152900">
                <a:moveTo>
                  <a:pt x="31750" y="0"/>
                </a:moveTo>
                <a:lnTo>
                  <a:pt x="0" y="0"/>
                </a:lnTo>
                <a:lnTo>
                  <a:pt x="0" y="31750"/>
                </a:lnTo>
                <a:lnTo>
                  <a:pt x="31750" y="0"/>
                </a:lnTo>
                <a:close/>
              </a:path>
              <a:path w="4730115" h="4152900">
                <a:moveTo>
                  <a:pt x="4698238" y="0"/>
                </a:moveTo>
                <a:lnTo>
                  <a:pt x="31750" y="0"/>
                </a:lnTo>
                <a:lnTo>
                  <a:pt x="31750" y="31750"/>
                </a:lnTo>
                <a:lnTo>
                  <a:pt x="4698238" y="31750"/>
                </a:lnTo>
                <a:lnTo>
                  <a:pt x="4698238" y="0"/>
                </a:lnTo>
                <a:close/>
              </a:path>
              <a:path w="4730115" h="4152900">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txBox="1"/>
          <p:nvPr/>
        </p:nvSpPr>
        <p:spPr>
          <a:xfrm>
            <a:off x="5784531" y="708406"/>
            <a:ext cx="4470400" cy="4245136"/>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倫理的配慮</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一般的な倫理原則については、『</a:t>
            </a:r>
            <a:r>
              <a:rPr kumimoji="0" lang="en-US"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T-SEDA</a:t>
            </a:r>
            <a:r>
              <a:rPr lang="ja-JP" altLang="en-US" sz="1200" kern="1400" dirty="0">
                <a:solidFill>
                  <a:prstClr val="black"/>
                </a:solidFill>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教育対話分析ツール</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T-SEDA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ユーザーガイド</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Part </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g</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も参照してください。</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生徒（および</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または保護者）および職員が、録画されること、そして、必要に応じて録画されたものが教室の外で共有されることに同意しているかどうかを確認することが重要です。以下のことを考慮する必要があります。</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ビデオや音声の記録に関する方針がすでに設定されているか。その方針は具体的にどのような内容をカバーしているか。</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個々の生徒やスタッフは録画されることに同意しているか。</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将来、ビデオや音声を使用するために、個人情報を削除する必要があるか。</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センシティブな、あるいは他の何らかの難しい事案や状況（「不測の事態」でもよいかもしれません）に対処するために、どのような手順が用意されているか。</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録画が学習や指導の妨げにならないようにするには、どうすればよいか。</a:t>
            </a:r>
            <a:endPar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p:txBody>
      </p:sp>
      <p:pic>
        <p:nvPicPr>
          <p:cNvPr id="11" name="object 11"/>
          <p:cNvPicPr/>
          <p:nvPr/>
        </p:nvPicPr>
        <p:blipFill>
          <a:blip r:embed="rId2" cstate="print"/>
          <a:stretch>
            <a:fillRect/>
          </a:stretch>
        </p:blipFill>
        <p:spPr>
          <a:xfrm>
            <a:off x="6261100" y="5032397"/>
            <a:ext cx="3197225" cy="228727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58216" y="605536"/>
            <a:ext cx="4730115" cy="6643370"/>
          </a:xfrm>
          <a:custGeom>
            <a:avLst/>
            <a:gdLst/>
            <a:ahLst/>
            <a:cxnLst/>
            <a:rect l="l" t="t" r="r" b="b"/>
            <a:pathLst>
              <a:path w="4730115" h="6643370">
                <a:moveTo>
                  <a:pt x="0" y="6611493"/>
                </a:moveTo>
                <a:lnTo>
                  <a:pt x="0" y="6643243"/>
                </a:lnTo>
                <a:lnTo>
                  <a:pt x="31750" y="6643243"/>
                </a:lnTo>
                <a:lnTo>
                  <a:pt x="0" y="6611493"/>
                </a:lnTo>
                <a:close/>
              </a:path>
              <a:path w="4730115" h="6643370">
                <a:moveTo>
                  <a:pt x="31750" y="0"/>
                </a:moveTo>
                <a:lnTo>
                  <a:pt x="0" y="31750"/>
                </a:lnTo>
                <a:lnTo>
                  <a:pt x="0" y="6611493"/>
                </a:lnTo>
                <a:lnTo>
                  <a:pt x="31750" y="6643243"/>
                </a:lnTo>
                <a:lnTo>
                  <a:pt x="31750" y="0"/>
                </a:lnTo>
                <a:close/>
              </a:path>
              <a:path w="4730115" h="6643370">
                <a:moveTo>
                  <a:pt x="4698238" y="6611493"/>
                </a:moveTo>
                <a:lnTo>
                  <a:pt x="31750" y="6611493"/>
                </a:lnTo>
                <a:lnTo>
                  <a:pt x="31750" y="6643243"/>
                </a:lnTo>
                <a:lnTo>
                  <a:pt x="4698238" y="6643243"/>
                </a:lnTo>
                <a:lnTo>
                  <a:pt x="4698238" y="6611493"/>
                </a:lnTo>
                <a:close/>
              </a:path>
              <a:path w="4730115" h="6643370">
                <a:moveTo>
                  <a:pt x="4698238" y="0"/>
                </a:moveTo>
                <a:lnTo>
                  <a:pt x="4698238" y="6643243"/>
                </a:lnTo>
                <a:lnTo>
                  <a:pt x="4729987" y="6611493"/>
                </a:lnTo>
                <a:lnTo>
                  <a:pt x="4729988" y="31750"/>
                </a:lnTo>
                <a:lnTo>
                  <a:pt x="4698238" y="0"/>
                </a:lnTo>
                <a:close/>
              </a:path>
              <a:path w="4730115" h="6643370">
                <a:moveTo>
                  <a:pt x="4729988" y="6611493"/>
                </a:moveTo>
                <a:lnTo>
                  <a:pt x="4698238" y="6643243"/>
                </a:lnTo>
                <a:lnTo>
                  <a:pt x="4729988" y="6643243"/>
                </a:lnTo>
                <a:lnTo>
                  <a:pt x="4729988" y="6611493"/>
                </a:lnTo>
                <a:close/>
              </a:path>
              <a:path w="4730115" h="6643370">
                <a:moveTo>
                  <a:pt x="31750" y="0"/>
                </a:moveTo>
                <a:lnTo>
                  <a:pt x="0" y="0"/>
                </a:lnTo>
                <a:lnTo>
                  <a:pt x="0" y="31750"/>
                </a:lnTo>
                <a:lnTo>
                  <a:pt x="31750" y="0"/>
                </a:lnTo>
                <a:close/>
              </a:path>
              <a:path w="4730115" h="6643370">
                <a:moveTo>
                  <a:pt x="4698238" y="0"/>
                </a:moveTo>
                <a:lnTo>
                  <a:pt x="31750" y="0"/>
                </a:lnTo>
                <a:lnTo>
                  <a:pt x="31750" y="31750"/>
                </a:lnTo>
                <a:lnTo>
                  <a:pt x="4698238" y="31750"/>
                </a:lnTo>
                <a:lnTo>
                  <a:pt x="4698238" y="0"/>
                </a:lnTo>
                <a:close/>
              </a:path>
              <a:path w="4730115" h="6643370">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 name="object 3"/>
          <p:cNvSpPr txBox="1"/>
          <p:nvPr/>
        </p:nvSpPr>
        <p:spPr>
          <a:xfrm>
            <a:off x="569468" y="708406"/>
            <a:ext cx="4358640" cy="6346224"/>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2.</a:t>
            </a:r>
            <a:r>
              <a:rPr kumimoji="0" lang="ja-JP"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文字起こし</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必ずし文字起こしをする必要はありません。探究の目的と計画によって判断してください。『</a:t>
            </a:r>
            <a:r>
              <a:rPr kumimoji="0" lang="en-US"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T-SEDA</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教育対話</a:t>
            </a:r>
            <a:r>
              <a:rPr kumimoji="0" lang="ja-JP" altLang="en-US"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分析ツール</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r>
              <a:rPr kumimoji="0" lang="en-GB"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Section 2</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を見て、文字起こしが適切かどうかを判断してください。</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4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文字起こしとは何ですか？</a:t>
            </a:r>
            <a:r>
              <a:rPr kumimoji="0" lang="ja-JP" altLang="ja-JP" sz="14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文字起こしとは、録音した内容を書き留めることです。どの程度詳細な情報を書き出すかは、自分で判断します。</a:t>
            </a:r>
            <a:endParaRPr kumimoji="0" lang="ja-JP" altLang="ja-JP" sz="105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05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ja-JP" altLang="ja-JP" sz="14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本質部分の文字起こし</a:t>
            </a:r>
            <a:r>
              <a:rPr kumimoji="0" lang="ja-JP" altLang="ja-JP" sz="105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例えば、</a:t>
            </a:r>
            <a:r>
              <a:rPr kumimoji="0" lang="en-GB"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T-SEDA</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対話コード分類表から</a:t>
            </a:r>
            <a:r>
              <a:rPr kumimoji="0" lang="en-GB"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1</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つまたは複数のコードを識別したい場合など、学習者が発言している対話の内容に興味がある場合は、発言したことの本質をコメント欄に記録します。沈黙の間や繰り返しなど、不要な情報は省きます。このページの文字起こしは、一例です。</a:t>
            </a:r>
            <a:endParaRPr kumimoji="0" lang="ja-JP" altLang="ja-JP" sz="105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05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05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4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完全な文字起こし</a:t>
            </a:r>
            <a:r>
              <a:rPr kumimoji="0" lang="en-GB"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発言の内容を詳細に記録する場合は、この方法が適しています。何がどのように語られたのか、より詳細に書きだします。例えば、声のトーン、笑い声などの音、間、ジェスチャーやボディランゲージなどです。</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どのタイプの文字起こしでも、実際に行われたことを表現することになります。研究者は、最初に文字起こしをしてから、録音を何度も聞きながら書き足すと、発言の内容をよりよく理解できるようになります。しかし、この作業には時間がかかることを理解し、現実的な方法をとるようにしてください。</a:t>
            </a:r>
            <a:endParaRPr kumimoji="0" lang="ja-JP" altLang="ja-JP" sz="105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p:txBody>
      </p:sp>
      <p:sp>
        <p:nvSpPr>
          <p:cNvPr id="10" name="object 10"/>
          <p:cNvSpPr/>
          <p:nvPr/>
        </p:nvSpPr>
        <p:spPr>
          <a:xfrm>
            <a:off x="5512815" y="601091"/>
            <a:ext cx="4730115" cy="2463165"/>
          </a:xfrm>
          <a:custGeom>
            <a:avLst/>
            <a:gdLst/>
            <a:ahLst/>
            <a:cxnLst/>
            <a:rect l="l" t="t" r="r" b="b"/>
            <a:pathLst>
              <a:path w="4730115" h="2463165">
                <a:moveTo>
                  <a:pt x="0" y="2431288"/>
                </a:moveTo>
                <a:lnTo>
                  <a:pt x="0" y="2463038"/>
                </a:lnTo>
                <a:lnTo>
                  <a:pt x="31750" y="2463038"/>
                </a:lnTo>
                <a:lnTo>
                  <a:pt x="0" y="2431288"/>
                </a:lnTo>
                <a:close/>
              </a:path>
              <a:path w="4730115" h="2463165">
                <a:moveTo>
                  <a:pt x="31750" y="0"/>
                </a:moveTo>
                <a:lnTo>
                  <a:pt x="0" y="31750"/>
                </a:lnTo>
                <a:lnTo>
                  <a:pt x="0" y="2431288"/>
                </a:lnTo>
                <a:lnTo>
                  <a:pt x="31750" y="2463038"/>
                </a:lnTo>
                <a:lnTo>
                  <a:pt x="31750" y="0"/>
                </a:lnTo>
                <a:close/>
              </a:path>
              <a:path w="4730115" h="2463165">
                <a:moveTo>
                  <a:pt x="4698238" y="2431288"/>
                </a:moveTo>
                <a:lnTo>
                  <a:pt x="31750" y="2431288"/>
                </a:lnTo>
                <a:lnTo>
                  <a:pt x="31750" y="2463038"/>
                </a:lnTo>
                <a:lnTo>
                  <a:pt x="4698238" y="2463038"/>
                </a:lnTo>
                <a:lnTo>
                  <a:pt x="4698238" y="2431288"/>
                </a:lnTo>
                <a:close/>
              </a:path>
              <a:path w="4730115" h="2463165">
                <a:moveTo>
                  <a:pt x="4698238" y="0"/>
                </a:moveTo>
                <a:lnTo>
                  <a:pt x="4698238" y="2463038"/>
                </a:lnTo>
                <a:lnTo>
                  <a:pt x="4729988" y="2431288"/>
                </a:lnTo>
                <a:lnTo>
                  <a:pt x="4729988" y="31750"/>
                </a:lnTo>
                <a:lnTo>
                  <a:pt x="4698238" y="0"/>
                </a:lnTo>
                <a:close/>
              </a:path>
              <a:path w="4730115" h="2463165">
                <a:moveTo>
                  <a:pt x="4729988" y="2431288"/>
                </a:moveTo>
                <a:lnTo>
                  <a:pt x="4698238" y="2463038"/>
                </a:lnTo>
                <a:lnTo>
                  <a:pt x="4729988" y="2463038"/>
                </a:lnTo>
                <a:lnTo>
                  <a:pt x="4729988" y="2431288"/>
                </a:lnTo>
                <a:close/>
              </a:path>
              <a:path w="4730115" h="2463165">
                <a:moveTo>
                  <a:pt x="31750" y="0"/>
                </a:moveTo>
                <a:lnTo>
                  <a:pt x="0" y="0"/>
                </a:lnTo>
                <a:lnTo>
                  <a:pt x="0" y="31750"/>
                </a:lnTo>
                <a:lnTo>
                  <a:pt x="31750" y="0"/>
                </a:lnTo>
                <a:close/>
              </a:path>
              <a:path w="4730115" h="2463165">
                <a:moveTo>
                  <a:pt x="4698238" y="0"/>
                </a:moveTo>
                <a:lnTo>
                  <a:pt x="31750" y="0"/>
                </a:lnTo>
                <a:lnTo>
                  <a:pt x="31750" y="31750"/>
                </a:lnTo>
                <a:lnTo>
                  <a:pt x="4698238" y="31750"/>
                </a:lnTo>
                <a:lnTo>
                  <a:pt x="4698238" y="0"/>
                </a:lnTo>
                <a:close/>
              </a:path>
              <a:path w="4730115" h="2463165">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2" name="object 12"/>
          <p:cNvSpPr txBox="1"/>
          <p:nvPr/>
        </p:nvSpPr>
        <p:spPr>
          <a:xfrm>
            <a:off x="5625465" y="964438"/>
            <a:ext cx="4433570" cy="1752018"/>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文字起こしのための注意</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0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0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現実的に何ができるかを考えることが重要です。また、騒がしい環境で録音した場合は、何度も聞き直したり、録音速度を落とさなければならないかもしれません。</a:t>
            </a:r>
            <a:endParaRPr kumimoji="0" lang="ja-JP" altLang="ja-JP" sz="10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0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0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目安としては、</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15</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分の録音で</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1</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時間、</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1</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時間の録音で</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4</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時間かかります。</a:t>
            </a:r>
            <a:endParaRPr kumimoji="0" lang="ja-JP" altLang="ja-JP" sz="10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0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0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最初は慣れるまでもっと時間がかかるかもしれません。</a:t>
            </a:r>
            <a:endParaRPr kumimoji="0" lang="ja-JP" altLang="ja-JP" sz="10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p:txBody>
      </p:sp>
      <p:graphicFrame>
        <p:nvGraphicFramePr>
          <p:cNvPr id="4" name="object 15">
            <a:extLst>
              <a:ext uri="{FF2B5EF4-FFF2-40B4-BE49-F238E27FC236}">
                <a16:creationId xmlns:a16="http://schemas.microsoft.com/office/drawing/2014/main" id="{AF920590-C69E-43D0-C3B1-556D7D62B66B}"/>
              </a:ext>
            </a:extLst>
          </p:cNvPr>
          <p:cNvGraphicFramePr>
            <a:graphicFrameLocks noGrp="1"/>
          </p:cNvGraphicFramePr>
          <p:nvPr>
            <p:extLst>
              <p:ext uri="{D42A27DB-BD31-4B8C-83A1-F6EECF244321}">
                <p14:modId xmlns:p14="http://schemas.microsoft.com/office/powerpoint/2010/main" val="1545029302"/>
              </p:ext>
            </p:extLst>
          </p:nvPr>
        </p:nvGraphicFramePr>
        <p:xfrm>
          <a:off x="5346700" y="3563746"/>
          <a:ext cx="4825045" cy="3433319"/>
        </p:xfrm>
        <a:graphic>
          <a:graphicData uri="http://schemas.openxmlformats.org/drawingml/2006/table">
            <a:tbl>
              <a:tblPr firstRow="1" bandRow="1">
                <a:tableStyleId>{2D5ABB26-0587-4C30-8999-92F81FD0307C}</a:tableStyleId>
              </a:tblPr>
              <a:tblGrid>
                <a:gridCol w="251460">
                  <a:extLst>
                    <a:ext uri="{9D8B030D-6E8A-4147-A177-3AD203B41FA5}">
                      <a16:colId xmlns:a16="http://schemas.microsoft.com/office/drawing/2014/main" val="20000"/>
                    </a:ext>
                  </a:extLst>
                </a:gridCol>
                <a:gridCol w="583882">
                  <a:extLst>
                    <a:ext uri="{9D8B030D-6E8A-4147-A177-3AD203B41FA5}">
                      <a16:colId xmlns:a16="http://schemas.microsoft.com/office/drawing/2014/main" val="20001"/>
                    </a:ext>
                  </a:extLst>
                </a:gridCol>
                <a:gridCol w="1913254">
                  <a:extLst>
                    <a:ext uri="{9D8B030D-6E8A-4147-A177-3AD203B41FA5}">
                      <a16:colId xmlns:a16="http://schemas.microsoft.com/office/drawing/2014/main" val="20002"/>
                    </a:ext>
                  </a:extLst>
                </a:gridCol>
                <a:gridCol w="342900">
                  <a:extLst>
                    <a:ext uri="{9D8B030D-6E8A-4147-A177-3AD203B41FA5}">
                      <a16:colId xmlns:a16="http://schemas.microsoft.com/office/drawing/2014/main" val="20003"/>
                    </a:ext>
                  </a:extLst>
                </a:gridCol>
                <a:gridCol w="350520">
                  <a:extLst>
                    <a:ext uri="{9D8B030D-6E8A-4147-A177-3AD203B41FA5}">
                      <a16:colId xmlns:a16="http://schemas.microsoft.com/office/drawing/2014/main" val="20004"/>
                    </a:ext>
                  </a:extLst>
                </a:gridCol>
                <a:gridCol w="347979">
                  <a:extLst>
                    <a:ext uri="{9D8B030D-6E8A-4147-A177-3AD203B41FA5}">
                      <a16:colId xmlns:a16="http://schemas.microsoft.com/office/drawing/2014/main" val="20005"/>
                    </a:ext>
                  </a:extLst>
                </a:gridCol>
                <a:gridCol w="1035050">
                  <a:extLst>
                    <a:ext uri="{9D8B030D-6E8A-4147-A177-3AD203B41FA5}">
                      <a16:colId xmlns:a16="http://schemas.microsoft.com/office/drawing/2014/main" val="20006"/>
                    </a:ext>
                  </a:extLst>
                </a:gridCol>
              </a:tblGrid>
              <a:tr h="246379">
                <a:tc>
                  <a:txBody>
                    <a:bodyPr/>
                    <a:lstStyle/>
                    <a:p>
                      <a:pPr algn="ctr">
                        <a:lnSpc>
                          <a:spcPts val="815"/>
                        </a:lnSpc>
                      </a:pPr>
                      <a:r>
                        <a:rPr sz="1350" spc="-37" baseline="-15432" dirty="0">
                          <a:latin typeface="UD デジタル 教科書体 NK-R" panose="02020400000000000000" pitchFamily="18" charset="-128"/>
                          <a:ea typeface="UD デジタル 教科書体 NK-R" panose="02020400000000000000" pitchFamily="18" charset="-128"/>
                          <a:cs typeface="Calibri"/>
                        </a:rPr>
                        <a:t>N</a:t>
                      </a:r>
                      <a:r>
                        <a:rPr sz="600" spc="-25" dirty="0">
                          <a:latin typeface="UD デジタル 教科書体 NK-R" panose="02020400000000000000" pitchFamily="18" charset="-128"/>
                          <a:ea typeface="UD デジタル 教科書体 NK-R" panose="02020400000000000000" pitchFamily="18" charset="-128"/>
                          <a:cs typeface="Calibri"/>
                        </a:rPr>
                        <a:t>o</a:t>
                      </a:r>
                      <a:endParaRPr sz="6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98425" algn="ctr">
                        <a:lnSpc>
                          <a:spcPts val="1070"/>
                        </a:lnSpc>
                      </a:pPr>
                      <a:r>
                        <a:rPr lang="ja-JP" altLang="en-US" sz="900" spc="-10" dirty="0">
                          <a:latin typeface="UD デジタル 教科書体 NK-R" panose="02020400000000000000" pitchFamily="18" charset="-128"/>
                          <a:ea typeface="UD デジタル 教科書体 NK-R" panose="02020400000000000000" pitchFamily="18" charset="-128"/>
                          <a:cs typeface="Calibri"/>
                        </a:rPr>
                        <a:t>発話者</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ターン</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sz="900" spc="-50" dirty="0">
                          <a:latin typeface="UD デジタル 教科書体 NK-R" panose="02020400000000000000" pitchFamily="18" charset="-128"/>
                          <a:ea typeface="UD デジタル 教科書体 NK-R" panose="02020400000000000000" pitchFamily="18" charset="-128"/>
                          <a:cs typeface="Calibri"/>
                        </a:rPr>
                        <a:t>B</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sz="900" spc="-25" dirty="0">
                          <a:latin typeface="UD デジタル 教科書体 NK-R" panose="02020400000000000000" pitchFamily="18" charset="-128"/>
                          <a:ea typeface="UD デジタル 教科書体 NK-R" panose="02020400000000000000" pitchFamily="18" charset="-128"/>
                          <a:cs typeface="Calibri"/>
                        </a:rPr>
                        <a:t>CH</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7945">
                        <a:lnSpc>
                          <a:spcPts val="1070"/>
                        </a:lnSpc>
                      </a:pPr>
                      <a:r>
                        <a:rPr sz="900" spc="-25" dirty="0">
                          <a:latin typeface="UD デジタル 教科書体 NK-R" panose="02020400000000000000" pitchFamily="18" charset="-128"/>
                          <a:ea typeface="UD デジタル 教科書体 NK-R" panose="02020400000000000000" pitchFamily="18" charset="-128"/>
                          <a:cs typeface="Calibri"/>
                        </a:rPr>
                        <a:t>IB</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6675">
                        <a:lnSpc>
                          <a:spcPts val="107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コメント</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414655">
                <a:tc>
                  <a:txBody>
                    <a:bodyPr/>
                    <a:lstStyle/>
                    <a:p>
                      <a:pPr marR="48260" algn="ctr">
                        <a:lnSpc>
                          <a:spcPct val="100000"/>
                        </a:lnSpc>
                      </a:pPr>
                      <a:r>
                        <a:rPr sz="900" spc="-50" dirty="0">
                          <a:latin typeface="UD デジタル 教科書体 NK-R" panose="02020400000000000000" pitchFamily="18" charset="-128"/>
                          <a:ea typeface="UD デジタル 教科書体 NK-R" panose="02020400000000000000" pitchFamily="18" charset="-128"/>
                          <a:cs typeface="Calibri"/>
                        </a:rPr>
                        <a:t>1</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99060" algn="ctr">
                        <a:lnSpc>
                          <a:spcPct val="10000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教師</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ct val="10000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動物園で動物を飼うことは</a:t>
                      </a:r>
                      <a:r>
                        <a:rPr lang="en-US" altLang="ja-JP" sz="900" dirty="0">
                          <a:latin typeface="UD デジタル 教科書体 NK-R" panose="02020400000000000000" pitchFamily="18" charset="-128"/>
                          <a:ea typeface="UD デジタル 教科書体 NK-R" panose="02020400000000000000" pitchFamily="18" charset="-128"/>
                          <a:cs typeface="Calibri"/>
                        </a:rPr>
                        <a:t>OK</a:t>
                      </a:r>
                      <a:r>
                        <a:rPr lang="ja-JP" altLang="en-US" sz="900" dirty="0">
                          <a:latin typeface="UD デジタル 教科書体 NK-R" panose="02020400000000000000" pitchFamily="18" charset="-128"/>
                          <a:ea typeface="UD デジタル 教科書体 NK-R" panose="02020400000000000000" pitchFamily="18" charset="-128"/>
                          <a:cs typeface="Calibri"/>
                        </a:rPr>
                        <a:t>か</a:t>
                      </a:r>
                      <a:r>
                        <a:rPr lang="en-US" altLang="ja-JP" sz="900" dirty="0">
                          <a:latin typeface="UD デジタル 教科書体 NK-R" panose="02020400000000000000" pitchFamily="18" charset="-128"/>
                          <a:ea typeface="UD デジタル 教科書体 NK-R" panose="02020400000000000000" pitchFamily="18" charset="-128"/>
                          <a:cs typeface="Calibri"/>
                        </a:rPr>
                        <a:t>?</a:t>
                      </a:r>
                      <a:r>
                        <a:rPr lang="ja-JP" altLang="en-US" sz="900" dirty="0">
                          <a:latin typeface="UD デジタル 教科書体 NK-R" panose="02020400000000000000" pitchFamily="18" charset="-128"/>
                          <a:ea typeface="UD デジタル 教科書体 NK-R" panose="02020400000000000000" pitchFamily="18" charset="-128"/>
                          <a:cs typeface="Calibri"/>
                        </a:rPr>
                        <a:t>あなたのパートナーと相談してください。</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dirty="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248285">
                <a:tc>
                  <a:txBody>
                    <a:bodyPr/>
                    <a:lstStyle/>
                    <a:p>
                      <a:pPr marR="48260" algn="ctr">
                        <a:lnSpc>
                          <a:spcPts val="1070"/>
                        </a:lnSpc>
                      </a:pPr>
                      <a:r>
                        <a:rPr sz="900" spc="-50" dirty="0">
                          <a:latin typeface="UD デジタル 教科書体 NK-R" panose="02020400000000000000" pitchFamily="18" charset="-128"/>
                          <a:ea typeface="UD デジタル 教科書体 NK-R" panose="02020400000000000000" pitchFamily="18" charset="-128"/>
                          <a:cs typeface="Calibri"/>
                        </a:rPr>
                        <a:t>2</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97155" algn="ctr">
                        <a:lnSpc>
                          <a:spcPts val="1070"/>
                        </a:lnSpc>
                      </a:pPr>
                      <a:r>
                        <a:rPr lang="ja-JP" altLang="en-US" sz="900" spc="-45" dirty="0">
                          <a:latin typeface="UD デジタル 教科書体 NK-R" panose="02020400000000000000" pitchFamily="18" charset="-128"/>
                          <a:ea typeface="UD デジタル 教科書体 NK-R" panose="02020400000000000000" pitchFamily="18" charset="-128"/>
                          <a:cs typeface="Calibri"/>
                        </a:rPr>
                        <a:t>児童</a:t>
                      </a:r>
                      <a:r>
                        <a:rPr sz="900" spc="-45" dirty="0">
                          <a:latin typeface="UD デジタル 教科書体 NK-R" panose="02020400000000000000" pitchFamily="18" charset="-128"/>
                          <a:ea typeface="UD デジタル 教科書体 NK-R" panose="02020400000000000000" pitchFamily="18" charset="-128"/>
                          <a:cs typeface="Calibri"/>
                        </a:rPr>
                        <a:t> </a:t>
                      </a:r>
                      <a:r>
                        <a:rPr sz="900" spc="-25" dirty="0">
                          <a:latin typeface="UD デジタル 教科書体 NK-R" panose="02020400000000000000" pitchFamily="18" charset="-128"/>
                          <a:ea typeface="UD デジタル 教科書体 NK-R" panose="02020400000000000000" pitchFamily="18" charset="-128"/>
                          <a:cs typeface="Calibri"/>
                        </a:rPr>
                        <a:t>14</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私は中間の</a:t>
                      </a:r>
                      <a:r>
                        <a:rPr lang="en-US" altLang="ja-JP" sz="900" dirty="0">
                          <a:latin typeface="UD デジタル 教科書体 NK-R" panose="02020400000000000000" pitchFamily="18" charset="-128"/>
                          <a:ea typeface="UD デジタル 教科書体 NK-R" panose="02020400000000000000" pitchFamily="18" charset="-128"/>
                          <a:cs typeface="Calibri"/>
                        </a:rPr>
                        <a:t>『</a:t>
                      </a:r>
                      <a:r>
                        <a:rPr lang="ja-JP" altLang="en-US" sz="900" dirty="0">
                          <a:latin typeface="UD デジタル 教科書体 NK-R" panose="02020400000000000000" pitchFamily="18" charset="-128"/>
                          <a:ea typeface="UD デジタル 教科書体 NK-R" panose="02020400000000000000" pitchFamily="18" charset="-128"/>
                          <a:cs typeface="Calibri"/>
                        </a:rPr>
                        <a:t>いいえ</a:t>
                      </a:r>
                      <a:r>
                        <a:rPr lang="en-US" altLang="ja-JP" sz="900" dirty="0">
                          <a:latin typeface="UD デジタル 教科書体 NK-R" panose="02020400000000000000" pitchFamily="18" charset="-128"/>
                          <a:ea typeface="UD デジタル 教科書体 NK-R" panose="02020400000000000000" pitchFamily="18" charset="-128"/>
                          <a:cs typeface="Calibri"/>
                        </a:rPr>
                        <a:t>』</a:t>
                      </a:r>
                      <a:r>
                        <a:rPr lang="ja-JP" altLang="en-US" sz="900" dirty="0">
                          <a:latin typeface="UD デジタル 教科書体 NK-R" panose="02020400000000000000" pitchFamily="18" charset="-128"/>
                          <a:ea typeface="UD デジタル 教科書体 NK-R" panose="02020400000000000000" pitchFamily="18" charset="-128"/>
                          <a:cs typeface="Calibri"/>
                        </a:rPr>
                        <a:t>をしようと思う</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dirty="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248285">
                <a:tc>
                  <a:txBody>
                    <a:bodyPr/>
                    <a:lstStyle/>
                    <a:p>
                      <a:pPr marR="48260" algn="ctr">
                        <a:lnSpc>
                          <a:spcPts val="1070"/>
                        </a:lnSpc>
                      </a:pPr>
                      <a:r>
                        <a:rPr sz="900" spc="-50" dirty="0">
                          <a:latin typeface="UD デジタル 教科書体 NK-R" panose="02020400000000000000" pitchFamily="18" charset="-128"/>
                          <a:ea typeface="UD デジタル 教科書体 NK-R" panose="02020400000000000000" pitchFamily="18" charset="-128"/>
                          <a:cs typeface="Calibri"/>
                        </a:rPr>
                        <a:t>3</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97155" algn="ctr">
                        <a:lnSpc>
                          <a:spcPts val="1070"/>
                        </a:lnSpc>
                      </a:pPr>
                      <a:r>
                        <a:rPr lang="ja-JP" altLang="en-US" sz="900" spc="-45" dirty="0">
                          <a:latin typeface="UD デジタル 教科書体 NK-R" panose="02020400000000000000" pitchFamily="18" charset="-128"/>
                          <a:ea typeface="UD デジタル 教科書体 NK-R" panose="02020400000000000000" pitchFamily="18" charset="-128"/>
                          <a:cs typeface="Calibri"/>
                        </a:rPr>
                        <a:t>児童</a:t>
                      </a:r>
                      <a:r>
                        <a:rPr sz="900" spc="-45" dirty="0">
                          <a:latin typeface="UD デジタル 教科書体 NK-R" panose="02020400000000000000" pitchFamily="18" charset="-128"/>
                          <a:ea typeface="UD デジタル 教科書体 NK-R" panose="02020400000000000000" pitchFamily="18" charset="-128"/>
                          <a:cs typeface="Calibri"/>
                        </a:rPr>
                        <a:t> </a:t>
                      </a:r>
                      <a:r>
                        <a:rPr sz="900" spc="-25" dirty="0">
                          <a:latin typeface="UD デジタル 教科書体 NK-R" panose="02020400000000000000" pitchFamily="18" charset="-128"/>
                          <a:ea typeface="UD デジタル 教科書体 NK-R" panose="02020400000000000000" pitchFamily="18" charset="-128"/>
                          <a:cs typeface="Calibri"/>
                        </a:rPr>
                        <a:t>29</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lang="ja-JP" altLang="en-US" sz="900" spc="-10" dirty="0">
                          <a:latin typeface="UD デジタル 教科書体 NK-R" panose="02020400000000000000" pitchFamily="18" charset="-128"/>
                          <a:ea typeface="UD デジタル 教科書体 NK-R" panose="02020400000000000000" pitchFamily="18" charset="-128"/>
                          <a:cs typeface="Calibri"/>
                        </a:rPr>
                        <a:t>中間</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dirty="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248285">
                <a:tc>
                  <a:txBody>
                    <a:bodyPr/>
                    <a:lstStyle/>
                    <a:p>
                      <a:pPr marR="48260" algn="ctr">
                        <a:lnSpc>
                          <a:spcPts val="1070"/>
                        </a:lnSpc>
                      </a:pPr>
                      <a:r>
                        <a:rPr sz="900" spc="-50" dirty="0">
                          <a:latin typeface="UD デジタル 教科書体 NK-R" panose="02020400000000000000" pitchFamily="18" charset="-128"/>
                          <a:ea typeface="UD デジタル 教科書体 NK-R" panose="02020400000000000000" pitchFamily="18" charset="-128"/>
                          <a:cs typeface="Calibri"/>
                        </a:rPr>
                        <a:t>4</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97155" algn="ctr">
                        <a:lnSpc>
                          <a:spcPts val="1070"/>
                        </a:lnSpc>
                      </a:pPr>
                      <a:r>
                        <a:rPr lang="ja-JP" altLang="en-US" sz="900" spc="-45" dirty="0">
                          <a:latin typeface="UD デジタル 教科書体 NK-R" panose="02020400000000000000" pitchFamily="18" charset="-128"/>
                          <a:ea typeface="UD デジタル 教科書体 NK-R" panose="02020400000000000000" pitchFamily="18" charset="-128"/>
                          <a:cs typeface="Calibri"/>
                        </a:rPr>
                        <a:t>児童</a:t>
                      </a:r>
                      <a:r>
                        <a:rPr sz="900" spc="-45" dirty="0">
                          <a:latin typeface="UD デジタル 教科書体 NK-R" panose="02020400000000000000" pitchFamily="18" charset="-128"/>
                          <a:ea typeface="UD デジタル 教科書体 NK-R" panose="02020400000000000000" pitchFamily="18" charset="-128"/>
                          <a:cs typeface="Calibri"/>
                        </a:rPr>
                        <a:t> </a:t>
                      </a:r>
                      <a:r>
                        <a:rPr sz="900" spc="-25" dirty="0">
                          <a:latin typeface="UD デジタル 教科書体 NK-R" panose="02020400000000000000" pitchFamily="18" charset="-128"/>
                          <a:ea typeface="UD デジタル 教科書体 NK-R" panose="02020400000000000000" pitchFamily="18" charset="-128"/>
                          <a:cs typeface="Calibri"/>
                        </a:rPr>
                        <a:t>14</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lang="ja-JP" altLang="en-US" sz="900" spc="-10" dirty="0">
                          <a:latin typeface="UD デジタル 教科書体 NK-R" panose="02020400000000000000" pitchFamily="18" charset="-128"/>
                          <a:ea typeface="UD デジタル 教科書体 NK-R" panose="02020400000000000000" pitchFamily="18" charset="-128"/>
                          <a:cs typeface="Calibri"/>
                        </a:rPr>
                        <a:t>中間</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dirty="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248285">
                <a:tc>
                  <a:txBody>
                    <a:bodyPr/>
                    <a:lstStyle/>
                    <a:p>
                      <a:pPr marR="48260" algn="ctr">
                        <a:lnSpc>
                          <a:spcPts val="1070"/>
                        </a:lnSpc>
                      </a:pPr>
                      <a:r>
                        <a:rPr sz="900" spc="-50" dirty="0">
                          <a:latin typeface="UD デジタル 教科書体 NK-R" panose="02020400000000000000" pitchFamily="18" charset="-128"/>
                          <a:ea typeface="UD デジタル 教科書体 NK-R" panose="02020400000000000000" pitchFamily="18" charset="-128"/>
                          <a:cs typeface="Calibri"/>
                        </a:rPr>
                        <a:t>5</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99060" algn="ctr">
                        <a:lnSpc>
                          <a:spcPts val="107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教師</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どうしてそう思うの？</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7945">
                        <a:lnSpc>
                          <a:spcPts val="1070"/>
                        </a:lnSpc>
                      </a:pPr>
                      <a:r>
                        <a:rPr sz="900" spc="-25" dirty="0">
                          <a:latin typeface="UD デジタル 教科書体 NK-R" panose="02020400000000000000" pitchFamily="18" charset="-128"/>
                          <a:ea typeface="UD デジタル 教科書体 NK-R" panose="02020400000000000000" pitchFamily="18" charset="-128"/>
                          <a:cs typeface="Calibri"/>
                        </a:rPr>
                        <a:t>IB</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dirty="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412750">
                <a:tc>
                  <a:txBody>
                    <a:bodyPr/>
                    <a:lstStyle/>
                    <a:p>
                      <a:pPr marR="48260" algn="ctr">
                        <a:lnSpc>
                          <a:spcPts val="1070"/>
                        </a:lnSpc>
                      </a:pPr>
                      <a:r>
                        <a:rPr sz="900" spc="-50" dirty="0">
                          <a:latin typeface="UD デジタル 教科書体 NK-R" panose="02020400000000000000" pitchFamily="18" charset="-128"/>
                          <a:ea typeface="UD デジタル 教科書体 NK-R" panose="02020400000000000000" pitchFamily="18" charset="-128"/>
                          <a:cs typeface="Calibri"/>
                        </a:rPr>
                        <a:t>6</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97155" algn="ctr">
                        <a:lnSpc>
                          <a:spcPts val="1070"/>
                        </a:lnSpc>
                      </a:pPr>
                      <a:r>
                        <a:rPr lang="ja-JP" altLang="en-US" sz="900" spc="-45" dirty="0">
                          <a:latin typeface="UD デジタル 教科書体 NK-R" panose="02020400000000000000" pitchFamily="18" charset="-128"/>
                          <a:ea typeface="UD デジタル 教科書体 NK-R" panose="02020400000000000000" pitchFamily="18" charset="-128"/>
                          <a:cs typeface="Calibri"/>
                        </a:rPr>
                        <a:t>児童</a:t>
                      </a:r>
                      <a:r>
                        <a:rPr sz="900" spc="-45" dirty="0">
                          <a:latin typeface="UD デジタル 教科書体 NK-R" panose="02020400000000000000" pitchFamily="18" charset="-128"/>
                          <a:ea typeface="UD デジタル 教科書体 NK-R" panose="02020400000000000000" pitchFamily="18" charset="-128"/>
                          <a:cs typeface="Calibri"/>
                        </a:rPr>
                        <a:t> </a:t>
                      </a:r>
                      <a:r>
                        <a:rPr sz="900" spc="-25" dirty="0">
                          <a:latin typeface="UD デジタル 教科書体 NK-R" panose="02020400000000000000" pitchFamily="18" charset="-128"/>
                          <a:ea typeface="UD デジタル 教科書体 NK-R" panose="02020400000000000000" pitchFamily="18" charset="-128"/>
                          <a:cs typeface="Calibri"/>
                        </a:rPr>
                        <a:t>14</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うーん、なぜなら彼ら（動物）は人々を襲うことはできないけれど、そのような振る舞いで人々を怖がらせることがあります。</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dirty="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6"/>
                  </a:ext>
                </a:extLst>
              </a:tr>
              <a:tr h="248285">
                <a:tc>
                  <a:txBody>
                    <a:bodyPr/>
                    <a:lstStyle/>
                    <a:p>
                      <a:pPr marR="48260" algn="ctr">
                        <a:lnSpc>
                          <a:spcPts val="1070"/>
                        </a:lnSpc>
                      </a:pPr>
                      <a:r>
                        <a:rPr sz="900" spc="-50" dirty="0">
                          <a:latin typeface="UD デジタル 教科書体 NK-R" panose="02020400000000000000" pitchFamily="18" charset="-128"/>
                          <a:ea typeface="UD デジタル 教科書体 NK-R" panose="02020400000000000000" pitchFamily="18" charset="-128"/>
                          <a:cs typeface="Calibri"/>
                        </a:rPr>
                        <a:t>7</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99060" algn="ctr">
                        <a:lnSpc>
                          <a:spcPts val="1070"/>
                        </a:lnSpc>
                      </a:pPr>
                      <a:r>
                        <a:rPr lang="ja-JP" altLang="en-US" sz="900" spc="-10" dirty="0">
                          <a:latin typeface="UD デジタル 教科書体 NK-R" panose="02020400000000000000" pitchFamily="18" charset="-128"/>
                          <a:ea typeface="UD デジタル 教科書体 NK-R" panose="02020400000000000000" pitchFamily="18" charset="-128"/>
                          <a:cs typeface="Calibri"/>
                        </a:rPr>
                        <a:t>教師</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もっと、私に話して</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7945">
                        <a:lnSpc>
                          <a:spcPts val="1070"/>
                        </a:lnSpc>
                      </a:pPr>
                      <a:r>
                        <a:rPr sz="900" spc="-25" dirty="0">
                          <a:latin typeface="UD デジタル 教科書体 NK-R" panose="02020400000000000000" pitchFamily="18" charset="-128"/>
                          <a:ea typeface="UD デジタル 教科書体 NK-R" panose="02020400000000000000" pitchFamily="18" charset="-128"/>
                          <a:cs typeface="Calibri"/>
                        </a:rPr>
                        <a:t>IB</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dirty="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7"/>
                  </a:ext>
                </a:extLst>
              </a:tr>
              <a:tr h="730315">
                <a:tc>
                  <a:txBody>
                    <a:bodyPr/>
                    <a:lstStyle/>
                    <a:p>
                      <a:pPr marR="48260" algn="ctr">
                        <a:lnSpc>
                          <a:spcPts val="1070"/>
                        </a:lnSpc>
                      </a:pPr>
                      <a:r>
                        <a:rPr sz="900" spc="-50" dirty="0">
                          <a:latin typeface="UD デジタル 教科書体 NK-R" panose="02020400000000000000" pitchFamily="18" charset="-128"/>
                          <a:ea typeface="UD デジタル 教科書体 NK-R" panose="02020400000000000000" pitchFamily="18" charset="-128"/>
                          <a:cs typeface="Calibri"/>
                        </a:rPr>
                        <a:t>8</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97155" algn="ctr">
                        <a:lnSpc>
                          <a:spcPts val="1070"/>
                        </a:lnSpc>
                      </a:pPr>
                      <a:r>
                        <a:rPr lang="ja-JP" altLang="en-US" sz="900" spc="-45" dirty="0">
                          <a:latin typeface="UD デジタル 教科書体 NK-R" panose="02020400000000000000" pitchFamily="18" charset="-128"/>
                          <a:ea typeface="UD デジタル 教科書体 NK-R" panose="02020400000000000000" pitchFamily="18" charset="-128"/>
                          <a:cs typeface="Calibri"/>
                        </a:rPr>
                        <a:t>児童</a:t>
                      </a:r>
                      <a:r>
                        <a:rPr sz="900" spc="-45" dirty="0">
                          <a:latin typeface="UD デジタル 教科書体 NK-R" panose="02020400000000000000" pitchFamily="18" charset="-128"/>
                          <a:ea typeface="UD デジタル 教科書体 NK-R" panose="02020400000000000000" pitchFamily="18" charset="-128"/>
                          <a:cs typeface="Calibri"/>
                        </a:rPr>
                        <a:t> </a:t>
                      </a:r>
                      <a:r>
                        <a:rPr sz="900" spc="-25" dirty="0">
                          <a:latin typeface="UD デジタル 教科書体 NK-R" panose="02020400000000000000" pitchFamily="18" charset="-128"/>
                          <a:ea typeface="UD デジタル 教科書体 NK-R" panose="02020400000000000000" pitchFamily="18" charset="-128"/>
                          <a:cs typeface="Calibri"/>
                        </a:rPr>
                        <a:t>14</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それに、彼らは興奮しているときに頭を噛みついたことがあります。</a:t>
                      </a:r>
                      <a:endParaRPr lang="en-US" altLang="ja-JP" sz="900" dirty="0">
                        <a:latin typeface="UD デジタル 教科書体 NK-R" panose="02020400000000000000" pitchFamily="18" charset="-128"/>
                        <a:ea typeface="UD デジタル 教科書体 NK-R" panose="02020400000000000000" pitchFamily="18" charset="-128"/>
                        <a:cs typeface="Calibri"/>
                      </a:endParaRPr>
                    </a:p>
                    <a:p>
                      <a:pPr marL="68580">
                        <a:lnSpc>
                          <a:spcPts val="107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実際に、とても背の高い鳥が男の子の頭を噛みついて、その男の子は死にました。</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8580">
                        <a:lnSpc>
                          <a:spcPts val="1070"/>
                        </a:lnSpc>
                      </a:pPr>
                      <a:r>
                        <a:rPr sz="900" spc="-50" dirty="0">
                          <a:latin typeface="UD デジタル 教科書体 NK-R" panose="02020400000000000000" pitchFamily="18" charset="-128"/>
                          <a:ea typeface="UD デジタル 教科書体 NK-R" panose="02020400000000000000" pitchFamily="18" charset="-128"/>
                          <a:cs typeface="Calibri"/>
                        </a:rPr>
                        <a:t>B</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100" dirty="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8"/>
                  </a:ext>
                </a:extLst>
              </a:tr>
              <a:tr h="243840">
                <a:tc>
                  <a:txBody>
                    <a:bodyPr/>
                    <a:lstStyle/>
                    <a:p>
                      <a:pPr marR="48260" algn="ctr">
                        <a:lnSpc>
                          <a:spcPts val="1070"/>
                        </a:lnSpc>
                      </a:pPr>
                      <a:r>
                        <a:rPr sz="900" spc="-50" dirty="0">
                          <a:latin typeface="UD デジタル 教科書体 NK-R" panose="02020400000000000000" pitchFamily="18" charset="-128"/>
                          <a:ea typeface="UD デジタル 教科書体 NK-R" panose="02020400000000000000" pitchFamily="18" charset="-128"/>
                          <a:cs typeface="Calibri"/>
                        </a:rPr>
                        <a:t>9</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tcPr>
                </a:tc>
                <a:tc>
                  <a:txBody>
                    <a:bodyPr/>
                    <a:lstStyle/>
                    <a:p>
                      <a:pPr marR="99060" algn="ctr">
                        <a:lnSpc>
                          <a:spcPts val="1070"/>
                        </a:lnSpc>
                      </a:pPr>
                      <a:r>
                        <a:rPr lang="ja-JP" altLang="en-US" sz="900" spc="-10" dirty="0">
                          <a:latin typeface="UD デジタル 教科書体 NK-R" panose="02020400000000000000" pitchFamily="18" charset="-128"/>
                          <a:ea typeface="UD デジタル 教科書体 NK-R" panose="02020400000000000000" pitchFamily="18" charset="-128"/>
                          <a:cs typeface="Calibri"/>
                        </a:rPr>
                        <a:t>教師</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tcPr>
                </a:tc>
                <a:tc>
                  <a:txBody>
                    <a:bodyPr/>
                    <a:lstStyle/>
                    <a:p>
                      <a:pPr marL="68580">
                        <a:lnSpc>
                          <a:spcPts val="1070"/>
                        </a:lnSpc>
                      </a:pPr>
                      <a:r>
                        <a:rPr lang="ja-JP" altLang="en-US" sz="900" dirty="0">
                          <a:latin typeface="UD デジタル 教科書体 NK-R" panose="02020400000000000000" pitchFamily="18" charset="-128"/>
                          <a:ea typeface="UD デジタル 教科書体 NK-R" panose="02020400000000000000" pitchFamily="18" charset="-128"/>
                          <a:cs typeface="Calibri"/>
                        </a:rPr>
                        <a:t>そう</a:t>
                      </a:r>
                      <a:r>
                        <a:rPr sz="900" dirty="0">
                          <a:latin typeface="UD デジタル 教科書体 NK-R" panose="02020400000000000000" pitchFamily="18" charset="-128"/>
                          <a:ea typeface="UD デジタル 教科書体 NK-R" panose="02020400000000000000" pitchFamily="18" charset="-128"/>
                          <a:cs typeface="Calibri"/>
                        </a:rPr>
                        <a:t>,</a:t>
                      </a:r>
                      <a:r>
                        <a:rPr sz="900" spc="-20" dirty="0">
                          <a:latin typeface="UD デジタル 教科書体 NK-R" panose="02020400000000000000" pitchFamily="18" charset="-128"/>
                          <a:ea typeface="UD デジタル 教科書体 NK-R" panose="02020400000000000000" pitchFamily="18" charset="-128"/>
                          <a:cs typeface="Calibri"/>
                        </a:rPr>
                        <a:t> </a:t>
                      </a:r>
                      <a:r>
                        <a:rPr sz="900" dirty="0">
                          <a:latin typeface="UD デジタル 教科書体 NK-R" panose="02020400000000000000" pitchFamily="18" charset="-128"/>
                          <a:ea typeface="UD デジタル 教科書体 NK-R" panose="02020400000000000000" pitchFamily="18" charset="-128"/>
                          <a:cs typeface="Calibri"/>
                        </a:rPr>
                        <a:t>(Child’s</a:t>
                      </a:r>
                      <a:r>
                        <a:rPr sz="900" spc="-20" dirty="0">
                          <a:latin typeface="UD デジタル 教科書体 NK-R" panose="02020400000000000000" pitchFamily="18" charset="-128"/>
                          <a:ea typeface="UD デジタル 教科書体 NK-R" panose="02020400000000000000" pitchFamily="18" charset="-128"/>
                          <a:cs typeface="Calibri"/>
                        </a:rPr>
                        <a:t> </a:t>
                      </a:r>
                      <a:r>
                        <a:rPr sz="900" spc="-10" dirty="0">
                          <a:latin typeface="UD デジタル 教科書体 NK-R" panose="02020400000000000000" pitchFamily="18" charset="-128"/>
                          <a:ea typeface="UD デジタル 教科書体 NK-R" panose="02020400000000000000" pitchFamily="18" charset="-128"/>
                          <a:cs typeface="Calibri"/>
                        </a:rPr>
                        <a:t>name)</a:t>
                      </a:r>
                      <a:r>
                        <a:rPr lang="ja-JP" altLang="en-US" sz="900" spc="-10" dirty="0">
                          <a:latin typeface="UD デジタル 教科書体 NK-R" panose="02020400000000000000" pitchFamily="18" charset="-128"/>
                          <a:ea typeface="UD デジタル 教科書体 NK-R" panose="02020400000000000000" pitchFamily="18" charset="-128"/>
                          <a:cs typeface="Calibri"/>
                        </a:rPr>
                        <a:t>二人は賛成ね</a:t>
                      </a:r>
                      <a:endParaRPr sz="9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tcPr>
                </a:tc>
                <a:tc>
                  <a:txBody>
                    <a:bodyPr/>
                    <a:lstStyle/>
                    <a:p>
                      <a:pPr>
                        <a:lnSpc>
                          <a:spcPct val="100000"/>
                        </a:lnSpc>
                      </a:pPr>
                      <a:endParaRPr sz="11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tcPr>
                </a:tc>
                <a:tc>
                  <a:txBody>
                    <a:bodyPr/>
                    <a:lstStyle/>
                    <a:p>
                      <a:pPr marL="67945">
                        <a:lnSpc>
                          <a:spcPts val="1070"/>
                        </a:lnSpc>
                      </a:pPr>
                      <a:r>
                        <a:rPr sz="900" spc="-25" dirty="0">
                          <a:latin typeface="UD デジタル 教科書体 NK-R" panose="02020400000000000000" pitchFamily="18" charset="-128"/>
                          <a:ea typeface="UD デジタル 教科書体 NK-R" panose="02020400000000000000" pitchFamily="18" charset="-128"/>
                          <a:cs typeface="Calibri"/>
                        </a:rPr>
                        <a:t>IB</a:t>
                      </a:r>
                      <a:endParaRPr sz="900">
                        <a:latin typeface="UD デジタル 教科書体 NK-R" panose="02020400000000000000" pitchFamily="18" charset="-128"/>
                        <a:ea typeface="UD デジタル 教科書体 NK-R" panose="02020400000000000000" pitchFamily="18" charset="-128"/>
                        <a:cs typeface="Calibri"/>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tcPr>
                </a:tc>
                <a:tc>
                  <a:txBody>
                    <a:bodyPr/>
                    <a:lstStyle/>
                    <a:p>
                      <a:pPr>
                        <a:lnSpc>
                          <a:spcPct val="100000"/>
                        </a:lnSpc>
                      </a:pPr>
                      <a:endParaRPr sz="1100" dirty="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nchor="ctr">
                    <a:lnL w="6350">
                      <a:solidFill>
                        <a:srgbClr val="000000"/>
                      </a:solidFill>
                      <a:prstDash val="solid"/>
                    </a:lnL>
                    <a:lnR w="6350">
                      <a:solidFill>
                        <a:srgbClr val="000000"/>
                      </a:solidFill>
                      <a:prstDash val="solid"/>
                    </a:lnR>
                    <a:lnT w="6350">
                      <a:solidFill>
                        <a:srgbClr val="000000"/>
                      </a:solidFill>
                      <a:prstDash val="solid"/>
                    </a:lnT>
                  </a:tcPr>
                </a:tc>
                <a:extLst>
                  <a:ext uri="{0D108BD9-81ED-4DB2-BD59-A6C34878D82A}">
                    <a16:rowId xmlns:a16="http://schemas.microsoft.com/office/drawing/2014/main" val="10009"/>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2D8707E-141E-CEF5-F7F6-12FC3833FB9C}"/>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87B6C1F-7F6B-A844-50AD-706108FB8531}"/>
              </a:ext>
            </a:extLst>
          </p:cNvPr>
          <p:cNvSpPr/>
          <p:nvPr/>
        </p:nvSpPr>
        <p:spPr>
          <a:xfrm>
            <a:off x="603630" y="166115"/>
            <a:ext cx="4730115" cy="6418885"/>
          </a:xfrm>
          <a:custGeom>
            <a:avLst/>
            <a:gdLst/>
            <a:ahLst/>
            <a:cxnLst/>
            <a:rect l="l" t="t" r="r" b="b"/>
            <a:pathLst>
              <a:path w="4730115" h="5850890">
                <a:moveTo>
                  <a:pt x="0" y="5819013"/>
                </a:moveTo>
                <a:lnTo>
                  <a:pt x="0" y="5850763"/>
                </a:lnTo>
                <a:lnTo>
                  <a:pt x="31750" y="5850763"/>
                </a:lnTo>
                <a:lnTo>
                  <a:pt x="0" y="5819013"/>
                </a:lnTo>
                <a:close/>
              </a:path>
              <a:path w="4730115" h="5850890">
                <a:moveTo>
                  <a:pt x="31750" y="0"/>
                </a:moveTo>
                <a:lnTo>
                  <a:pt x="0" y="31750"/>
                </a:lnTo>
                <a:lnTo>
                  <a:pt x="0" y="5819013"/>
                </a:lnTo>
                <a:lnTo>
                  <a:pt x="31750" y="5850763"/>
                </a:lnTo>
                <a:lnTo>
                  <a:pt x="31750" y="0"/>
                </a:lnTo>
                <a:close/>
              </a:path>
              <a:path w="4730115" h="5850890">
                <a:moveTo>
                  <a:pt x="4698238" y="5819013"/>
                </a:moveTo>
                <a:lnTo>
                  <a:pt x="31750" y="5819013"/>
                </a:lnTo>
                <a:lnTo>
                  <a:pt x="31750" y="5850763"/>
                </a:lnTo>
                <a:lnTo>
                  <a:pt x="4698238" y="5850763"/>
                </a:lnTo>
                <a:lnTo>
                  <a:pt x="4698238" y="5819013"/>
                </a:lnTo>
                <a:close/>
              </a:path>
              <a:path w="4730115" h="5850890">
                <a:moveTo>
                  <a:pt x="4698238" y="0"/>
                </a:moveTo>
                <a:lnTo>
                  <a:pt x="4698238" y="5850763"/>
                </a:lnTo>
                <a:lnTo>
                  <a:pt x="4729988" y="5819013"/>
                </a:lnTo>
                <a:lnTo>
                  <a:pt x="4729988" y="31750"/>
                </a:lnTo>
                <a:lnTo>
                  <a:pt x="4698238" y="0"/>
                </a:lnTo>
                <a:close/>
              </a:path>
              <a:path w="4730115" h="5850890">
                <a:moveTo>
                  <a:pt x="4729988" y="5819013"/>
                </a:moveTo>
                <a:lnTo>
                  <a:pt x="4698238" y="5850763"/>
                </a:lnTo>
                <a:lnTo>
                  <a:pt x="4729988" y="5850763"/>
                </a:lnTo>
                <a:lnTo>
                  <a:pt x="4729988" y="5819013"/>
                </a:lnTo>
                <a:close/>
              </a:path>
              <a:path w="4730115" h="5850890">
                <a:moveTo>
                  <a:pt x="31750" y="0"/>
                </a:moveTo>
                <a:lnTo>
                  <a:pt x="0" y="0"/>
                </a:lnTo>
                <a:lnTo>
                  <a:pt x="0" y="31750"/>
                </a:lnTo>
                <a:lnTo>
                  <a:pt x="31750" y="0"/>
                </a:lnTo>
                <a:close/>
              </a:path>
              <a:path w="4730115" h="5850890">
                <a:moveTo>
                  <a:pt x="4698238" y="0"/>
                </a:moveTo>
                <a:lnTo>
                  <a:pt x="31750" y="0"/>
                </a:lnTo>
                <a:lnTo>
                  <a:pt x="31750" y="31750"/>
                </a:lnTo>
                <a:lnTo>
                  <a:pt x="4698238" y="31750"/>
                </a:lnTo>
                <a:lnTo>
                  <a:pt x="4698238" y="0"/>
                </a:lnTo>
                <a:close/>
              </a:path>
              <a:path w="4730115" h="5850890">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a:extLst>
              <a:ext uri="{FF2B5EF4-FFF2-40B4-BE49-F238E27FC236}">
                <a16:creationId xmlns:a16="http://schemas.microsoft.com/office/drawing/2014/main" id="{11D05A89-39C6-7F71-9AE5-00F2C5E411A5}"/>
              </a:ext>
            </a:extLst>
          </p:cNvPr>
          <p:cNvSpPr txBox="1"/>
          <p:nvPr/>
        </p:nvSpPr>
        <p:spPr>
          <a:xfrm>
            <a:off x="703135" y="234351"/>
            <a:ext cx="4473575" cy="6350649"/>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文字起こしのためのツール</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Office 365 online version of Word</a:t>
            </a:r>
            <a:r>
              <a:rPr kumimoji="0" lang="ja-JP" altLang="en-US"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オンライン版</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Word</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には、</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Google Chrome</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a:t>
            </a:r>
            <a:r>
              <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Microsoft Edge</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、または</a:t>
            </a:r>
            <a:r>
              <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Explorer</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ブラウザを使用して、</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音声ファイルをアップロードして自動で文字起こしができるオプション</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（ホーム→読み込み→文字起こし）</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があります。</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hlinkClick r:id="rId2"/>
              </a:rPr>
              <a:t>こちら</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のリンクをご参照ください</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（英語サイト）</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endPar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hlinkClick r:id="rId3"/>
              </a:rPr>
              <a:t>https://clovanote.line.me/</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　（無償版　日本語に最適）</a:t>
            </a:r>
            <a:endPar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hlinkClick r:id="rId4"/>
              </a:rPr>
              <a:t>https://www.iflytek.co.jp/a1j-app/</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　（有償版　日本語に最適）</a:t>
            </a:r>
            <a:endPar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hlinkClick r:id="rId5"/>
              </a:rPr>
              <a:t>https://app.trint.com</a:t>
            </a:r>
            <a:r>
              <a:rPr kumimoji="0" lang="en-GB"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 (</a:t>
            </a:r>
            <a:r>
              <a:rPr kumimoji="0" lang="ja-JP"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スペイン語に最適</a:t>
            </a:r>
            <a:r>
              <a:rPr kumimoji="0" lang="en-GB" altLang="ja-JP" sz="1200" b="0" i="0" u="none" strike="noStrike" kern="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a:t>
            </a: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hlinkClick r:id="rId6"/>
              </a:rPr>
              <a:t>Otter.ai</a:t>
            </a:r>
            <a:endPar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hlinkClick r:id="rId7"/>
              </a:rPr>
              <a:t>https://transcribe.wreally.com/</a:t>
            </a:r>
            <a:r>
              <a:rPr kumimoji="0" lang="en-GB" altLang="ja-JP" sz="1200" b="0" i="0" u="none" strike="noStrike" kern="140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  </a:t>
            </a: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hlinkClick r:id="rId8"/>
              </a:rPr>
              <a:t>https://www.happyscribe.com/automatic-transcription-software</a:t>
            </a:r>
            <a:r>
              <a:rPr kumimoji="0" lang="en-GB" altLang="ja-JP" sz="1200" b="0" i="0" u="none" strike="noStrike" kern="1400" cap="none" spc="0" normalizeH="0" baseline="0" noProof="0" dirty="0">
                <a:ln>
                  <a:noFill/>
                </a:ln>
                <a:solidFill>
                  <a:srgbClr val="0000FF"/>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       </a:t>
            </a:r>
            <a:endParaRPr kumimoji="0" lang="en-US"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少額ながら</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非常に正確に文字起こしをしてくれます。</a:t>
            </a:r>
            <a:endPar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en-GB" altLang="ja-JP" sz="12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Google Docs: </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録音を直接、文字起こしすることはできませんが、録音で話されたことを聞いて、一時停止し、自分で文章を声に出して話すと、</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Voice Typing</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機能であなたが話したことを書いてくれ</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ます</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。この方法の使い方は、</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hlinkClick r:id="rId9"/>
              </a:rPr>
              <a:t>こちら</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にガイドがあります</a:t>
            </a:r>
            <a:r>
              <a:rPr kumimoji="0" lang="ja-JP" altLang="en-US"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endParaRPr kumimoji="0" lang="en-US"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endParaRPr>
          </a:p>
          <a:p>
            <a:pPr marL="179705" marR="0" lvl="0" indent="-179705" defTabSz="914400" eaLnBrk="1" fontAlgn="auto" latinLnBrk="0" hangingPunct="1">
              <a:lnSpc>
                <a:spcPct val="118000"/>
              </a:lnSpc>
              <a:spcBef>
                <a:spcPts val="0"/>
              </a:spcBef>
              <a:spcAft>
                <a:spcPts val="600"/>
              </a:spcAft>
              <a:buClrTx/>
              <a:buSzTx/>
              <a:buFontTx/>
              <a:buNone/>
              <a:tabLst/>
              <a:defRPr/>
            </a:pPr>
            <a:r>
              <a:rPr kumimoji="0" lang="x-none"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1" i="0" u="none" strike="noStrike" kern="1400" cap="none" spc="0" normalizeH="0" baseline="0" noProof="0" dirty="0" err="1">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Inqscribe</a:t>
            </a:r>
            <a:r>
              <a:rPr kumimoji="0" lang="en-GB" altLang="ja-JP" sz="1200" b="1"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録音を遅くするのに便利なフリーソフトです。アップルやウィンドウズで動作します。無料版では書き出しはできませんが、切り取り貼付け機能は可能です。ダウンロードは</a:t>
            </a:r>
            <a:r>
              <a:rPr kumimoji="0" lang="ja-JP" altLang="en-US"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以下です。</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10"/>
              </a:rPr>
              <a:t>https://www.inqscribe.com/</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x-none"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Calibri" panose="020F0502020204030204" pitchFamily="34" charset="0"/>
              </a:rPr>
              <a:t>·</a:t>
            </a:r>
            <a:r>
              <a:rPr kumimoji="0" lang="en-GB"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1" i="0" u="none" strike="noStrike" kern="1400" cap="none" spc="0" normalizeH="0" baseline="0" noProof="0" dirty="0" err="1">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Easytranscript</a:t>
            </a:r>
            <a:r>
              <a:rPr kumimoji="0" lang="en-GB"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rPr>
              <a:t>: </a:t>
            </a:r>
            <a:r>
              <a:rPr kumimoji="0" lang="ja-JP" altLang="ja-JP"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アップルまたはウィンドウズで動作し、ファイルをエクスポートすることができるフリーソフトです。ダウンロードは</a:t>
            </a:r>
            <a:r>
              <a:rPr kumimoji="0" lang="ja-JP" altLang="en-US" sz="12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以下です。</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2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11"/>
              </a:rPr>
              <a:t>http://www.e-werkzeug.eu/index.php/en/products/easytranscript</a:t>
            </a:r>
            <a:endPar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p:txBody>
      </p:sp>
      <p:sp>
        <p:nvSpPr>
          <p:cNvPr id="6" name="object 6">
            <a:extLst>
              <a:ext uri="{FF2B5EF4-FFF2-40B4-BE49-F238E27FC236}">
                <a16:creationId xmlns:a16="http://schemas.microsoft.com/office/drawing/2014/main" id="{989AC1E0-9200-A7CF-59A7-9DDC8009D813}"/>
              </a:ext>
            </a:extLst>
          </p:cNvPr>
          <p:cNvSpPr/>
          <p:nvPr/>
        </p:nvSpPr>
        <p:spPr>
          <a:xfrm>
            <a:off x="5427859" y="3043936"/>
            <a:ext cx="5095050" cy="1471547"/>
          </a:xfrm>
          <a:custGeom>
            <a:avLst/>
            <a:gdLst/>
            <a:ahLst/>
            <a:cxnLst/>
            <a:rect l="l" t="t" r="r" b="b"/>
            <a:pathLst>
              <a:path w="4896484" h="1614804">
                <a:moveTo>
                  <a:pt x="0" y="1582928"/>
                </a:moveTo>
                <a:lnTo>
                  <a:pt x="0" y="1614678"/>
                </a:lnTo>
                <a:lnTo>
                  <a:pt x="31750" y="1614678"/>
                </a:lnTo>
                <a:lnTo>
                  <a:pt x="0" y="1582928"/>
                </a:lnTo>
                <a:close/>
              </a:path>
              <a:path w="4896484" h="1614804">
                <a:moveTo>
                  <a:pt x="31750" y="0"/>
                </a:moveTo>
                <a:lnTo>
                  <a:pt x="0" y="31750"/>
                </a:lnTo>
                <a:lnTo>
                  <a:pt x="0" y="1582928"/>
                </a:lnTo>
                <a:lnTo>
                  <a:pt x="31750" y="1614678"/>
                </a:lnTo>
                <a:lnTo>
                  <a:pt x="31750" y="0"/>
                </a:lnTo>
                <a:close/>
              </a:path>
              <a:path w="4896484" h="1614804">
                <a:moveTo>
                  <a:pt x="4864608" y="1582928"/>
                </a:moveTo>
                <a:lnTo>
                  <a:pt x="31750" y="1582928"/>
                </a:lnTo>
                <a:lnTo>
                  <a:pt x="31750" y="1614678"/>
                </a:lnTo>
                <a:lnTo>
                  <a:pt x="4864608" y="1614678"/>
                </a:lnTo>
                <a:lnTo>
                  <a:pt x="4864608" y="1582928"/>
                </a:lnTo>
                <a:close/>
              </a:path>
              <a:path w="4896484" h="1614804">
                <a:moveTo>
                  <a:pt x="4864608" y="0"/>
                </a:moveTo>
                <a:lnTo>
                  <a:pt x="4864608" y="1614678"/>
                </a:lnTo>
                <a:lnTo>
                  <a:pt x="4896358" y="1582928"/>
                </a:lnTo>
                <a:lnTo>
                  <a:pt x="4896358" y="31750"/>
                </a:lnTo>
                <a:lnTo>
                  <a:pt x="4864608" y="0"/>
                </a:lnTo>
                <a:close/>
              </a:path>
              <a:path w="4896484" h="1614804">
                <a:moveTo>
                  <a:pt x="4896358" y="1582928"/>
                </a:moveTo>
                <a:lnTo>
                  <a:pt x="4864608" y="1614678"/>
                </a:lnTo>
                <a:lnTo>
                  <a:pt x="4896358" y="1614678"/>
                </a:lnTo>
                <a:lnTo>
                  <a:pt x="4896358" y="1582928"/>
                </a:lnTo>
                <a:close/>
              </a:path>
              <a:path w="4896484" h="1614804">
                <a:moveTo>
                  <a:pt x="31750" y="0"/>
                </a:moveTo>
                <a:lnTo>
                  <a:pt x="0" y="0"/>
                </a:lnTo>
                <a:lnTo>
                  <a:pt x="0" y="31750"/>
                </a:lnTo>
                <a:lnTo>
                  <a:pt x="31750" y="0"/>
                </a:lnTo>
                <a:close/>
              </a:path>
              <a:path w="4896484" h="1614804">
                <a:moveTo>
                  <a:pt x="4864608" y="0"/>
                </a:moveTo>
                <a:lnTo>
                  <a:pt x="31750" y="0"/>
                </a:lnTo>
                <a:lnTo>
                  <a:pt x="31750" y="31750"/>
                </a:lnTo>
                <a:lnTo>
                  <a:pt x="4864608" y="31750"/>
                </a:lnTo>
                <a:lnTo>
                  <a:pt x="4864608" y="0"/>
                </a:lnTo>
                <a:close/>
              </a:path>
              <a:path w="4896484" h="1614804">
                <a:moveTo>
                  <a:pt x="4896358" y="0"/>
                </a:moveTo>
                <a:lnTo>
                  <a:pt x="4864608" y="0"/>
                </a:lnTo>
                <a:lnTo>
                  <a:pt x="4896358" y="31750"/>
                </a:lnTo>
                <a:lnTo>
                  <a:pt x="489635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a:extLst>
              <a:ext uri="{FF2B5EF4-FFF2-40B4-BE49-F238E27FC236}">
                <a16:creationId xmlns:a16="http://schemas.microsoft.com/office/drawing/2014/main" id="{B517000A-1FFC-52E0-C93A-EC1AA6E7E991}"/>
              </a:ext>
            </a:extLst>
          </p:cNvPr>
          <p:cNvSpPr txBox="1"/>
          <p:nvPr/>
        </p:nvSpPr>
        <p:spPr>
          <a:xfrm>
            <a:off x="5604579" y="3119416"/>
            <a:ext cx="4842130" cy="1275670"/>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4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文字起こしの表記法</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研究者は、重要な非言語的事象を示すために、いくつかの規則を使用しています。</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私たちのプロジェクトでは、</a:t>
            </a:r>
            <a:r>
              <a:rPr lang="en-US" altLang="ja-JP" sz="1200" dirty="0">
                <a:latin typeface="UD デジタル 教科書体 NK-R" panose="02020400000000000000" pitchFamily="18" charset="-128"/>
                <a:ea typeface="UD デジタル 教科書体 NK-R" panose="02020400000000000000" pitchFamily="18" charset="-128"/>
                <a:cs typeface="Calibri"/>
              </a:rPr>
              <a:t> G. </a:t>
            </a:r>
            <a:r>
              <a:rPr lang="ja-JP" altLang="en-US" sz="1200" dirty="0">
                <a:latin typeface="UD デジタル 教科書体 NK-R" panose="02020400000000000000" pitchFamily="18" charset="-128"/>
                <a:ea typeface="UD デジタル 教科書体 NK-R" panose="02020400000000000000" pitchFamily="18" charset="-128"/>
                <a:cs typeface="Calibri"/>
              </a:rPr>
              <a:t>ジェファーソン</a:t>
            </a:r>
            <a:r>
              <a:rPr kumimoji="0" lang="en-GB"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(1984)*</a:t>
            </a:r>
            <a:r>
              <a:rPr kumimoji="0" lang="ja-JP" altLang="ja-JP" sz="12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から引用した、以下の簡単なルールを使用しています。</a:t>
            </a:r>
            <a:endParaRPr kumimoji="0" lang="ja-JP" altLang="ja-JP" sz="10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p:txBody>
      </p:sp>
      <p:pic>
        <p:nvPicPr>
          <p:cNvPr id="10" name="object 10">
            <a:extLst>
              <a:ext uri="{FF2B5EF4-FFF2-40B4-BE49-F238E27FC236}">
                <a16:creationId xmlns:a16="http://schemas.microsoft.com/office/drawing/2014/main" id="{849B8CBA-BEC5-10A2-A2E4-280EE109096A}"/>
              </a:ext>
            </a:extLst>
          </p:cNvPr>
          <p:cNvPicPr/>
          <p:nvPr/>
        </p:nvPicPr>
        <p:blipFill>
          <a:blip r:embed="rId12" cstate="print"/>
          <a:stretch>
            <a:fillRect/>
          </a:stretch>
        </p:blipFill>
        <p:spPr>
          <a:xfrm>
            <a:off x="5902325" y="612775"/>
            <a:ext cx="4236465" cy="2310764"/>
          </a:xfrm>
          <a:prstGeom prst="rect">
            <a:avLst/>
          </a:prstGeom>
        </p:spPr>
      </p:pic>
      <p:sp>
        <p:nvSpPr>
          <p:cNvPr id="14" name="object 14">
            <a:extLst>
              <a:ext uri="{FF2B5EF4-FFF2-40B4-BE49-F238E27FC236}">
                <a16:creationId xmlns:a16="http://schemas.microsoft.com/office/drawing/2014/main" id="{89558DFB-A47F-D120-F308-25E017FA86A9}"/>
              </a:ext>
            </a:extLst>
          </p:cNvPr>
          <p:cNvSpPr txBox="1"/>
          <p:nvPr/>
        </p:nvSpPr>
        <p:spPr>
          <a:xfrm>
            <a:off x="700519" y="6724948"/>
            <a:ext cx="9522981" cy="389850"/>
          </a:xfrm>
          <a:prstGeom prst="rect">
            <a:avLst/>
          </a:prstGeom>
        </p:spPr>
        <p:txBody>
          <a:bodyPr vert="horz" wrap="square" lIns="0" tIns="50800" rIns="0" bIns="0" rtlCol="0">
            <a:spAutoFit/>
          </a:bodyPr>
          <a:lstStyle/>
          <a:p>
            <a:pPr marL="12700" marR="0" lvl="0" indent="0" defTabSz="914400" eaLnBrk="1" fontAlgn="auto" latinLnBrk="0" hangingPunct="1">
              <a:lnSpc>
                <a:spcPct val="100000"/>
              </a:lnSpc>
              <a:spcBef>
                <a:spcPts val="40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lang="ja-JP" altLang="en-US"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完全転写表記法（</a:t>
            </a:r>
            <a:r>
              <a:rPr kumimoji="0" lang="en-US" altLang="ja-JP"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Full Transcription Notation</a:t>
            </a:r>
            <a:r>
              <a:rPr kumimoji="0" lang="ja-JP" altLang="en-US"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）は、</a:t>
            </a:r>
            <a:r>
              <a:rPr kumimoji="0" lang="en-US"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G. </a:t>
            </a:r>
            <a:r>
              <a:rPr kumimoji="0" lang="ja-JP" altLang="en-US"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ジェファーソンによって記述されています。出典</a:t>
            </a:r>
            <a:r>
              <a:rPr lang="ja-JP" altLang="en-US" sz="1100" dirty="0">
                <a:latin typeface="UD デジタル 教科書体 NK-R" panose="02020400000000000000" pitchFamily="18" charset="-128"/>
                <a:ea typeface="UD デジタル 教科書体 NK-R" panose="02020400000000000000" pitchFamily="18" charset="-128"/>
                <a:cs typeface="Calibri"/>
              </a:rPr>
              <a:t>元</a:t>
            </a:r>
            <a:r>
              <a:rPr kumimoji="0" lang="ja-JP" altLang="en-US"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2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G.</a:t>
            </a:r>
            <a:r>
              <a:rPr kumimoji="0" lang="ja-JP" altLang="en-US" sz="1100" b="0" i="0" u="none" strike="noStrike" kern="0" cap="none" spc="-2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Jefferson,</a:t>
            </a:r>
            <a:r>
              <a:rPr kumimoji="0" sz="11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“Transcription</a:t>
            </a:r>
            <a:r>
              <a:rPr kumimoji="0" lang="ja-JP" altLang="en-US" sz="11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lang="en-US" altLang="ja-JP"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N</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otation,”</a:t>
            </a:r>
            <a:r>
              <a:rPr kumimoji="0" sz="11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in</a:t>
            </a:r>
            <a:r>
              <a:rPr kumimoji="0" sz="11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J.</a:t>
            </a:r>
            <a:r>
              <a:rPr kumimoji="0" sz="11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Maxwell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Atkinson</a:t>
            </a:r>
            <a:r>
              <a:rPr kumimoji="0" sz="11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and</a:t>
            </a:r>
            <a:r>
              <a:rPr kumimoji="0" sz="11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J.</a:t>
            </a:r>
            <a:r>
              <a:rPr kumimoji="0" sz="11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Heritage</a:t>
            </a:r>
            <a:r>
              <a:rPr kumimoji="0" sz="1100" b="0" i="0" u="none" strike="noStrike" kern="0" cap="none" spc="-2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(eds),</a:t>
            </a:r>
            <a:r>
              <a:rPr kumimoji="0" sz="11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1"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Structures</a:t>
            </a:r>
            <a:r>
              <a:rPr kumimoji="0" sz="1100" b="0" i="1"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1"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of</a:t>
            </a:r>
            <a:r>
              <a:rPr kumimoji="0" sz="1100" b="0" i="1" u="none" strike="noStrike" kern="0" cap="none" spc="-2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1"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Social </a:t>
            </a:r>
            <a:r>
              <a:rPr kumimoji="0" sz="1100" b="0" i="1"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Interaction</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sz="1100" b="0" i="0" u="none" strike="noStrike" kern="0" cap="none" spc="-3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New</a:t>
            </a:r>
            <a:r>
              <a:rPr kumimoji="0" sz="11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York:</a:t>
            </a:r>
            <a:r>
              <a:rPr kumimoji="0" sz="1100" b="0" i="0" u="none" strike="noStrike" kern="0" cap="none" spc="-3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Cambridge</a:t>
            </a:r>
            <a:r>
              <a:rPr kumimoji="0" sz="11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University</a:t>
            </a:r>
            <a:r>
              <a:rPr kumimoji="0" lang="en-US" sz="11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Press,</a:t>
            </a:r>
            <a:r>
              <a:rPr kumimoji="0" sz="11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1984</a:t>
            </a:r>
            <a:r>
              <a:rPr kumimoji="0" lang="en-US"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endParaRPr kumimoji="0" sz="11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p:txBody>
      </p:sp>
      <p:sp>
        <p:nvSpPr>
          <p:cNvPr id="19" name="Text Box 1827658763">
            <a:extLst>
              <a:ext uri="{FF2B5EF4-FFF2-40B4-BE49-F238E27FC236}">
                <a16:creationId xmlns:a16="http://schemas.microsoft.com/office/drawing/2014/main" id="{A8E71C28-75E3-2191-58BF-E952AD068DFF}"/>
              </a:ext>
            </a:extLst>
          </p:cNvPr>
          <p:cNvSpPr txBox="1">
            <a:spLocks noChangeArrowheads="1"/>
          </p:cNvSpPr>
          <p:nvPr/>
        </p:nvSpPr>
        <p:spPr bwMode="auto">
          <a:xfrm>
            <a:off x="5427859" y="4590963"/>
            <a:ext cx="5095050" cy="1966588"/>
          </a:xfrm>
          <a:prstGeom prst="rect">
            <a:avLst/>
          </a:prstGeom>
          <a:solidFill>
            <a:srgbClr val="FFFFFF"/>
          </a:solidFill>
          <a:ln w="31750" algn="in">
            <a:solidFill>
              <a:srgbClr val="2791A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91440" rIns="91440" bIns="91440" anchor="t" anchorCtr="0" upright="1">
            <a:noAutofit/>
          </a:bodyPr>
          <a:lstStyle/>
          <a:p>
            <a:pPr>
              <a:lnSpc>
                <a:spcPct val="118000"/>
              </a:lnSpc>
              <a:spcAft>
                <a:spcPts val="600"/>
              </a:spcAft>
              <a:buNone/>
            </a:pPr>
            <a:r>
              <a:rPr lang="ja-JP" altLang="en-US" sz="1200" b="1" kern="1400" dirty="0">
                <a:solidFill>
                  <a:srgbClr val="000000"/>
                </a:solidFill>
                <a:effectLst/>
                <a:latin typeface="UD デジタル 教科書体 NK-R" panose="02020400000000000000" pitchFamily="18" charset="-128"/>
                <a:ea typeface="UD デジタル 教科書体 NK-R" panose="02020400000000000000" pitchFamily="18" charset="-128"/>
              </a:rPr>
              <a:t>ジェファーソン式表記（改訂版）</a:t>
            </a:r>
            <a:r>
              <a:rPr lang="en-GB" sz="1200" b="1" kern="1400" dirty="0">
                <a:solidFill>
                  <a:srgbClr val="000000"/>
                </a:solidFill>
                <a:effectLst/>
                <a:latin typeface="UD デジタル 教科書体 NK-R" panose="02020400000000000000" pitchFamily="18" charset="-128"/>
                <a:ea typeface="UD デジタル 教科書体 NK-R" panose="02020400000000000000" pitchFamily="18" charset="-128"/>
              </a:rPr>
              <a:t>*</a:t>
            </a:r>
          </a:p>
          <a:p>
            <a:pPr>
              <a:lnSpc>
                <a:spcPct val="118000"/>
              </a:lnSpc>
              <a:spcAft>
                <a:spcPts val="600"/>
              </a:spcAft>
              <a:buNone/>
            </a:pPr>
            <a:endParaRPr lang="ja-JP" sz="1000" kern="1400" dirty="0">
              <a:solidFill>
                <a:srgbClr val="000000"/>
              </a:solidFill>
              <a:effectLst/>
              <a:latin typeface="UD デジタル 教科書体 NK-R" panose="02020400000000000000" pitchFamily="18" charset="-128"/>
              <a:ea typeface="UD デジタル 教科書体 NK-R" panose="02020400000000000000" pitchFamily="18" charset="-128"/>
            </a:endParaRPr>
          </a:p>
        </p:txBody>
      </p:sp>
      <p:graphicFrame>
        <p:nvGraphicFramePr>
          <p:cNvPr id="21" name="表 20">
            <a:extLst>
              <a:ext uri="{FF2B5EF4-FFF2-40B4-BE49-F238E27FC236}">
                <a16:creationId xmlns:a16="http://schemas.microsoft.com/office/drawing/2014/main" id="{E21B0D87-52F1-949A-4AEB-A35880939EB1}"/>
              </a:ext>
            </a:extLst>
          </p:cNvPr>
          <p:cNvGraphicFramePr>
            <a:graphicFrameLocks noGrp="1"/>
          </p:cNvGraphicFramePr>
          <p:nvPr>
            <p:extLst>
              <p:ext uri="{D42A27DB-BD31-4B8C-83A1-F6EECF244321}">
                <p14:modId xmlns:p14="http://schemas.microsoft.com/office/powerpoint/2010/main" val="1534220582"/>
              </p:ext>
            </p:extLst>
          </p:nvPr>
        </p:nvGraphicFramePr>
        <p:xfrm>
          <a:off x="5504059" y="4860210"/>
          <a:ext cx="5024241" cy="1632079"/>
        </p:xfrm>
        <a:graphic>
          <a:graphicData uri="http://schemas.openxmlformats.org/drawingml/2006/table">
            <a:tbl>
              <a:tblPr/>
              <a:tblGrid>
                <a:gridCol w="1290441">
                  <a:extLst>
                    <a:ext uri="{9D8B030D-6E8A-4147-A177-3AD203B41FA5}">
                      <a16:colId xmlns:a16="http://schemas.microsoft.com/office/drawing/2014/main" val="3323072576"/>
                    </a:ext>
                  </a:extLst>
                </a:gridCol>
                <a:gridCol w="826646">
                  <a:extLst>
                    <a:ext uri="{9D8B030D-6E8A-4147-A177-3AD203B41FA5}">
                      <a16:colId xmlns:a16="http://schemas.microsoft.com/office/drawing/2014/main" val="891850852"/>
                    </a:ext>
                  </a:extLst>
                </a:gridCol>
                <a:gridCol w="2907154">
                  <a:extLst>
                    <a:ext uri="{9D8B030D-6E8A-4147-A177-3AD203B41FA5}">
                      <a16:colId xmlns:a16="http://schemas.microsoft.com/office/drawing/2014/main" val="2183717735"/>
                    </a:ext>
                  </a:extLst>
                </a:gridCol>
              </a:tblGrid>
              <a:tr h="0">
                <a:tc>
                  <a:txBody>
                    <a:bodyPr/>
                    <a:lstStyle/>
                    <a:p>
                      <a:pPr>
                        <a:lnSpc>
                          <a:spcPct val="119000"/>
                        </a:lnSpc>
                        <a:spcAft>
                          <a:spcPts val="100"/>
                        </a:spcAft>
                        <a:buNone/>
                      </a:pPr>
                      <a:r>
                        <a:rPr lang="ja-JP" sz="1100" b="1"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記号</a:t>
                      </a:r>
                      <a:endParaRPr lang="ja-JP" sz="10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19000"/>
                        </a:lnSpc>
                        <a:spcAft>
                          <a:spcPts val="100"/>
                        </a:spcAft>
                        <a:buNone/>
                      </a:pPr>
                      <a:r>
                        <a:rPr lang="ja-JP" sz="1100" b="1" kern="140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名称</a:t>
                      </a:r>
                      <a:endParaRPr lang="ja-JP" sz="10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19000"/>
                        </a:lnSpc>
                        <a:spcAft>
                          <a:spcPts val="100"/>
                        </a:spcAft>
                        <a:buNone/>
                      </a:pPr>
                      <a:r>
                        <a:rPr lang="ja-JP" sz="1100" b="1" kern="140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使用法</a:t>
                      </a:r>
                      <a:endParaRPr lang="ja-JP" sz="10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45193634"/>
                  </a:ext>
                </a:extLst>
              </a:tr>
              <a:tr h="0">
                <a:tc>
                  <a:txBody>
                    <a:bodyPr/>
                    <a:lstStyle/>
                    <a:p>
                      <a:pPr>
                        <a:lnSpc>
                          <a:spcPct val="119000"/>
                        </a:lnSpc>
                        <a:spcAft>
                          <a:spcPts val="100"/>
                        </a:spcAft>
                        <a:buNone/>
                      </a:pPr>
                      <a:r>
                        <a:rPr lang="en-GB" sz="11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(3+)</a:t>
                      </a:r>
                      <a:endParaRPr lang="ja-JP" sz="10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73025" marR="73025">
                    <a:lnL>
                      <a:noFill/>
                    </a:lnL>
                    <a:lnR>
                      <a:noFill/>
                    </a:lnR>
                    <a:lnT w="12700" cap="flat" cmpd="sng" algn="ctr">
                      <a:solidFill>
                        <a:srgbClr val="000000"/>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nSpc>
                          <a:spcPct val="119000"/>
                        </a:lnSpc>
                        <a:spcAft>
                          <a:spcPts val="100"/>
                        </a:spcAft>
                        <a:buNone/>
                      </a:pPr>
                      <a:r>
                        <a:rPr lang="ja-JP"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長いポーズ</a:t>
                      </a:r>
                      <a:endParaRPr lang="ja-JP" sz="10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73025" marR="73025">
                    <a:lnL>
                      <a:noFill/>
                    </a:lnL>
                    <a:lnR>
                      <a:noFill/>
                    </a:lnR>
                    <a:lnT w="12700" cap="flat" cmpd="sng" algn="ctr">
                      <a:solidFill>
                        <a:srgbClr val="000000"/>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nSpc>
                          <a:spcPct val="119000"/>
                        </a:lnSpc>
                        <a:spcAft>
                          <a:spcPts val="100"/>
                        </a:spcAft>
                        <a:buNone/>
                      </a:pPr>
                      <a:r>
                        <a:rPr lang="ja-JP" sz="1100" kern="140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少なくとも</a:t>
                      </a:r>
                      <a:r>
                        <a:rPr lang="en-GB" sz="11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3</a:t>
                      </a:r>
                      <a:r>
                        <a:rPr lang="ja-JP" sz="1100" kern="140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秒間の休止。</a:t>
                      </a:r>
                      <a:endParaRPr lang="ja-JP" sz="10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73025" marR="73025">
                    <a:lnL>
                      <a:noFill/>
                    </a:lnL>
                    <a:lnR>
                      <a:noFill/>
                    </a:lnR>
                    <a:lnT w="12700" cap="flat" cmpd="sng" algn="ctr">
                      <a:solidFill>
                        <a:srgbClr val="000000"/>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1437748671"/>
                  </a:ext>
                </a:extLst>
              </a:tr>
              <a:tr h="0">
                <a:tc>
                  <a:txBody>
                    <a:bodyPr/>
                    <a:lstStyle/>
                    <a:p>
                      <a:pPr>
                        <a:lnSpc>
                          <a:spcPct val="119000"/>
                        </a:lnSpc>
                        <a:spcAft>
                          <a:spcPts val="100"/>
                        </a:spcAft>
                        <a:buNone/>
                      </a:pPr>
                      <a:r>
                        <a:rPr lang="en-GB" sz="11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 text )</a:t>
                      </a:r>
                      <a:endParaRPr lang="ja-JP" sz="10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73025" marR="73025">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nSpc>
                          <a:spcPct val="119000"/>
                        </a:lnSpc>
                        <a:spcAft>
                          <a:spcPts val="100"/>
                        </a:spcAft>
                        <a:buNone/>
                      </a:pPr>
                      <a:r>
                        <a:rPr lang="ja-JP" sz="1100" kern="140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括弧書き</a:t>
                      </a:r>
                      <a:endParaRPr lang="ja-JP" sz="10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73025" marR="73025">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nSpc>
                          <a:spcPct val="119000"/>
                        </a:lnSpc>
                        <a:spcAft>
                          <a:spcPts val="100"/>
                        </a:spcAft>
                        <a:buNone/>
                      </a:pPr>
                      <a:r>
                        <a:rPr lang="ja-JP" sz="1100" kern="140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文字起こしの中で、聞き取りが不明確または疑わしい発話を示す。</a:t>
                      </a:r>
                      <a:endParaRPr lang="ja-JP" sz="1000" kern="140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73025" marR="73025">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3951925420"/>
                  </a:ext>
                </a:extLst>
              </a:tr>
              <a:tr h="0">
                <a:tc>
                  <a:txBody>
                    <a:bodyPr/>
                    <a:lstStyle/>
                    <a:p>
                      <a:pPr>
                        <a:lnSpc>
                          <a:spcPct val="118000"/>
                        </a:lnSpc>
                        <a:spcAft>
                          <a:spcPts val="600"/>
                        </a:spcAft>
                        <a:buNone/>
                      </a:pPr>
                      <a:r>
                        <a:rPr lang="en-GB" sz="1100" i="1" kern="1400" dirty="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 italic text ))</a:t>
                      </a:r>
                      <a:endParaRPr lang="ja-JP" sz="10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73025" marR="73025">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nSpc>
                          <a:spcPct val="118000"/>
                        </a:lnSpc>
                        <a:spcAft>
                          <a:spcPts val="600"/>
                        </a:spcAft>
                        <a:buNone/>
                      </a:pPr>
                      <a:r>
                        <a:rPr lang="ja-JP"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イタリック</a:t>
                      </a:r>
                      <a:r>
                        <a:rPr lang="en-GB"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 + </a:t>
                      </a:r>
                      <a:r>
                        <a:rPr lang="ja-JP"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二重括弧</a:t>
                      </a:r>
                      <a:endParaRPr lang="ja-JP" sz="10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73025" marR="73025">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nSpc>
                          <a:spcPct val="119000"/>
                        </a:lnSpc>
                        <a:spcAft>
                          <a:spcPts val="600"/>
                        </a:spcAft>
                        <a:buNone/>
                      </a:pPr>
                      <a:r>
                        <a:rPr lang="ja-JP"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非言語的な行動の注記、または話しかけている相手が明確でない場合にそれを示す。例：</a:t>
                      </a:r>
                      <a:r>
                        <a:rPr lang="en-GB"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a:t>
                      </a:r>
                      <a:r>
                        <a:rPr lang="ja-JP"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タブレットを指さす</a:t>
                      </a:r>
                      <a:r>
                        <a:rPr lang="en-GB"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a:t>
                      </a:r>
                      <a:r>
                        <a:rPr lang="ja-JP"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r>
                        <a:rPr lang="en-GB"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a:t>
                      </a:r>
                      <a:r>
                        <a:rPr lang="ja-JP"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フレッドを見る</a:t>
                      </a:r>
                      <a:r>
                        <a:rPr lang="en-GB" sz="11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a:t>
                      </a:r>
                      <a:endParaRPr lang="ja-JP" sz="1000" kern="1400" dirty="0">
                        <a:solidFill>
                          <a:srgbClr val="000000"/>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txBody>
                  <a:tcPr marL="73025" marR="73025">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1290558550"/>
                  </a:ext>
                </a:extLst>
              </a:tr>
            </a:tbl>
          </a:graphicData>
        </a:graphic>
      </p:graphicFrame>
    </p:spTree>
    <p:extLst>
      <p:ext uri="{BB962C8B-B14F-4D97-AF65-F5344CB8AC3E}">
        <p14:creationId xmlns:p14="http://schemas.microsoft.com/office/powerpoint/2010/main" val="3061895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30276" y="593471"/>
            <a:ext cx="4730115" cy="5596890"/>
          </a:xfrm>
          <a:custGeom>
            <a:avLst/>
            <a:gdLst/>
            <a:ahLst/>
            <a:cxnLst/>
            <a:rect l="l" t="t" r="r" b="b"/>
            <a:pathLst>
              <a:path w="4730115" h="5596890">
                <a:moveTo>
                  <a:pt x="0" y="5565013"/>
                </a:moveTo>
                <a:lnTo>
                  <a:pt x="0" y="5596763"/>
                </a:lnTo>
                <a:lnTo>
                  <a:pt x="31750" y="5596763"/>
                </a:lnTo>
                <a:lnTo>
                  <a:pt x="0" y="5565013"/>
                </a:lnTo>
                <a:close/>
              </a:path>
              <a:path w="4730115" h="5596890">
                <a:moveTo>
                  <a:pt x="31750" y="0"/>
                </a:moveTo>
                <a:lnTo>
                  <a:pt x="0" y="31750"/>
                </a:lnTo>
                <a:lnTo>
                  <a:pt x="0" y="5565013"/>
                </a:lnTo>
                <a:lnTo>
                  <a:pt x="31750" y="5596763"/>
                </a:lnTo>
                <a:lnTo>
                  <a:pt x="31750" y="0"/>
                </a:lnTo>
                <a:close/>
              </a:path>
              <a:path w="4730115" h="5596890">
                <a:moveTo>
                  <a:pt x="4698238" y="5565013"/>
                </a:moveTo>
                <a:lnTo>
                  <a:pt x="31750" y="5565013"/>
                </a:lnTo>
                <a:lnTo>
                  <a:pt x="31750" y="5596763"/>
                </a:lnTo>
                <a:lnTo>
                  <a:pt x="4698238" y="5596763"/>
                </a:lnTo>
                <a:lnTo>
                  <a:pt x="4698238" y="5565013"/>
                </a:lnTo>
                <a:close/>
              </a:path>
              <a:path w="4730115" h="5596890">
                <a:moveTo>
                  <a:pt x="4698238" y="0"/>
                </a:moveTo>
                <a:lnTo>
                  <a:pt x="4698238" y="5596763"/>
                </a:lnTo>
                <a:lnTo>
                  <a:pt x="4729988" y="5565013"/>
                </a:lnTo>
                <a:lnTo>
                  <a:pt x="4729988" y="31750"/>
                </a:lnTo>
                <a:lnTo>
                  <a:pt x="4698238" y="0"/>
                </a:lnTo>
                <a:close/>
              </a:path>
              <a:path w="4730115" h="5596890">
                <a:moveTo>
                  <a:pt x="4729988" y="5565013"/>
                </a:moveTo>
                <a:lnTo>
                  <a:pt x="4698238" y="5596763"/>
                </a:lnTo>
                <a:lnTo>
                  <a:pt x="4729988" y="5596763"/>
                </a:lnTo>
                <a:lnTo>
                  <a:pt x="4729988" y="5565013"/>
                </a:lnTo>
                <a:close/>
              </a:path>
              <a:path w="4730115" h="5596890">
                <a:moveTo>
                  <a:pt x="31750" y="0"/>
                </a:moveTo>
                <a:lnTo>
                  <a:pt x="0" y="0"/>
                </a:lnTo>
                <a:lnTo>
                  <a:pt x="0" y="31750"/>
                </a:lnTo>
                <a:lnTo>
                  <a:pt x="31750" y="0"/>
                </a:lnTo>
                <a:close/>
              </a:path>
              <a:path w="4730115" h="5596890">
                <a:moveTo>
                  <a:pt x="4698238" y="0"/>
                </a:moveTo>
                <a:lnTo>
                  <a:pt x="31750" y="0"/>
                </a:lnTo>
                <a:lnTo>
                  <a:pt x="31750" y="31750"/>
                </a:lnTo>
                <a:lnTo>
                  <a:pt x="4698238" y="31750"/>
                </a:lnTo>
                <a:lnTo>
                  <a:pt x="4698238" y="0"/>
                </a:lnTo>
                <a:close/>
              </a:path>
              <a:path w="4730115" h="5596890">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 name="object 3"/>
          <p:cNvSpPr txBox="1"/>
          <p:nvPr/>
        </p:nvSpPr>
        <p:spPr>
          <a:xfrm>
            <a:off x="609983" y="647390"/>
            <a:ext cx="4431917" cy="5777864"/>
          </a:xfrm>
          <a:prstGeom prst="rect">
            <a:avLst/>
          </a:prstGeom>
        </p:spPr>
        <p:txBody>
          <a:bodyPr vert="horz" wrap="square" lIns="0" tIns="12700" rIns="0" bIns="0" rtlCol="0">
            <a:spAutoFit/>
          </a:bodyPr>
          <a:lstStyle/>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3. </a:t>
            </a:r>
            <a:r>
              <a:rPr kumimoji="0" lang="en-GB"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ゴシック" panose="020B0609070205080204" pitchFamily="49" charset="-128"/>
              </a:rPr>
              <a:t>Smartboard</a:t>
            </a:r>
            <a:r>
              <a:rPr kumimoji="0" lang="ja-JP"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で</a:t>
            </a:r>
            <a:r>
              <a:rPr kumimoji="0" lang="en-GB" altLang="ja-JP" sz="16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Smart Recorder</a:t>
            </a:r>
            <a:r>
              <a:rPr kumimoji="0" lang="ja-JP"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を使用する</a:t>
            </a:r>
            <a:r>
              <a:rPr kumimoji="0" lang="ja-JP"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600" b="1"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6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Smart Recorder</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は、電子黒板ツールで、教師の</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発言</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や電子黒板の近くでの活動、またはクラス全体のディスカッションを音声で記録するために使用できます。また、</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Smartboard</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の画面上での操作などのすべてを記録することができます。</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Smart Notebook</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のアプリケーションからアクセスできますが、他の方法でも、アクセスすることもできます（アプリケーションフォルダを確認するか、</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Spotlight</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ツールで「</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Recorder</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a:t>
            </a:r>
            <a:r>
              <a:rPr kumimoji="0" lang="ja-JP" altLang="ja-JP" sz="1400" b="0" i="0" u="none" strike="noStrike" kern="14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と</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検索してください）。</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この</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YouTube</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のリンクでは、</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Smart Recorder</a:t>
            </a:r>
            <a:r>
              <a:rPr kumimoji="0" lang="ja-JP"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cs typeface="ＭＳ 明朝" panose="02020609040205080304" pitchFamily="17" charset="-128"/>
              </a:rPr>
              <a:t>のアクセス方法と使用方法について説明しています。</a:t>
            </a: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r>
              <a:rPr kumimoji="0" lang="en-GB" altLang="ja-JP" sz="1400" b="0" i="0" u="sng"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hlinkClick r:id="rId2"/>
              </a:rPr>
              <a:t>https://www.youtube.com/watch?v=ZNgyJn4_RTk</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a:p>
            <a:pPr marL="0" marR="0" lvl="0" indent="0" defTabSz="914400" eaLnBrk="1" fontAlgn="auto" latinLnBrk="0" hangingPunct="1">
              <a:lnSpc>
                <a:spcPct val="118000"/>
              </a:lnSpc>
              <a:spcBef>
                <a:spcPts val="0"/>
              </a:spcBef>
              <a:spcAft>
                <a:spcPts val="600"/>
              </a:spcAft>
              <a:buClrTx/>
              <a:buSzTx/>
              <a:buFontTx/>
              <a:buNone/>
              <a:tabLst/>
              <a:defRPr/>
            </a:pPr>
            <a:r>
              <a:rPr kumimoji="0" lang="en-GB" altLang="ja-JP" sz="140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rPr>
              <a:t> </a:t>
            </a:r>
            <a:endParaRPr kumimoji="0" lang="ja-JP" altLang="ja-JP" sz="1050" b="0" i="0" u="none" strike="noStrike" kern="1400" cap="none" spc="0" normalizeH="0" baseline="0" noProof="0" dirty="0">
              <a:ln>
                <a:noFill/>
              </a:ln>
              <a:solidFill>
                <a:srgbClr val="000000"/>
              </a:solidFill>
              <a:effectLst/>
              <a:uLnTx/>
              <a:uFillTx/>
              <a:latin typeface="UD デジタル 教科書体 NK-R" panose="02020400000000000000" pitchFamily="18" charset="-128"/>
              <a:ea typeface="UD デジタル 教科書体 NK-R" panose="02020400000000000000" pitchFamily="18" charset="-128"/>
            </a:endParaRPr>
          </a:p>
        </p:txBody>
      </p:sp>
      <p:pic>
        <p:nvPicPr>
          <p:cNvPr id="12" name="object 12"/>
          <p:cNvPicPr/>
          <p:nvPr/>
        </p:nvPicPr>
        <p:blipFill>
          <a:blip r:embed="rId3" cstate="print"/>
          <a:stretch>
            <a:fillRect/>
          </a:stretch>
        </p:blipFill>
        <p:spPr>
          <a:xfrm>
            <a:off x="1676400" y="1302385"/>
            <a:ext cx="2066925" cy="1231264"/>
          </a:xfrm>
          <a:prstGeom prst="rect">
            <a:avLst/>
          </a:prstGeom>
        </p:spPr>
      </p:pic>
      <p:sp>
        <p:nvSpPr>
          <p:cNvPr id="13" name="object 13"/>
          <p:cNvSpPr/>
          <p:nvPr/>
        </p:nvSpPr>
        <p:spPr>
          <a:xfrm>
            <a:off x="5484876" y="601726"/>
            <a:ext cx="4967224" cy="5495925"/>
          </a:xfrm>
          <a:custGeom>
            <a:avLst/>
            <a:gdLst/>
            <a:ahLst/>
            <a:cxnLst/>
            <a:rect l="l" t="t" r="r" b="b"/>
            <a:pathLst>
              <a:path w="4730115" h="5495925">
                <a:moveTo>
                  <a:pt x="0" y="5464048"/>
                </a:moveTo>
                <a:lnTo>
                  <a:pt x="0" y="5495798"/>
                </a:lnTo>
                <a:lnTo>
                  <a:pt x="31750" y="5495798"/>
                </a:lnTo>
                <a:lnTo>
                  <a:pt x="0" y="5464048"/>
                </a:lnTo>
                <a:close/>
              </a:path>
              <a:path w="4730115" h="5495925">
                <a:moveTo>
                  <a:pt x="31750" y="0"/>
                </a:moveTo>
                <a:lnTo>
                  <a:pt x="0" y="31750"/>
                </a:lnTo>
                <a:lnTo>
                  <a:pt x="0" y="5464048"/>
                </a:lnTo>
                <a:lnTo>
                  <a:pt x="31750" y="5495798"/>
                </a:lnTo>
                <a:lnTo>
                  <a:pt x="31750" y="0"/>
                </a:lnTo>
                <a:close/>
              </a:path>
              <a:path w="4730115" h="5495925">
                <a:moveTo>
                  <a:pt x="4698238" y="5464048"/>
                </a:moveTo>
                <a:lnTo>
                  <a:pt x="31750" y="5464048"/>
                </a:lnTo>
                <a:lnTo>
                  <a:pt x="31750" y="5495798"/>
                </a:lnTo>
                <a:lnTo>
                  <a:pt x="4698238" y="5495798"/>
                </a:lnTo>
                <a:lnTo>
                  <a:pt x="4698238" y="5464048"/>
                </a:lnTo>
                <a:close/>
              </a:path>
              <a:path w="4730115" h="5495925">
                <a:moveTo>
                  <a:pt x="4698238" y="0"/>
                </a:moveTo>
                <a:lnTo>
                  <a:pt x="4698238" y="5495798"/>
                </a:lnTo>
                <a:lnTo>
                  <a:pt x="4729988" y="5464048"/>
                </a:lnTo>
                <a:lnTo>
                  <a:pt x="4729988" y="31750"/>
                </a:lnTo>
                <a:lnTo>
                  <a:pt x="4698238" y="0"/>
                </a:lnTo>
                <a:close/>
              </a:path>
              <a:path w="4730115" h="5495925">
                <a:moveTo>
                  <a:pt x="4729988" y="5464048"/>
                </a:moveTo>
                <a:lnTo>
                  <a:pt x="4698238" y="5495798"/>
                </a:lnTo>
                <a:lnTo>
                  <a:pt x="4729988" y="5495798"/>
                </a:lnTo>
                <a:lnTo>
                  <a:pt x="4729988" y="5464048"/>
                </a:lnTo>
                <a:close/>
              </a:path>
              <a:path w="4730115" h="5495925">
                <a:moveTo>
                  <a:pt x="31750" y="0"/>
                </a:moveTo>
                <a:lnTo>
                  <a:pt x="0" y="0"/>
                </a:lnTo>
                <a:lnTo>
                  <a:pt x="0" y="31750"/>
                </a:lnTo>
                <a:lnTo>
                  <a:pt x="31750" y="0"/>
                </a:lnTo>
                <a:close/>
              </a:path>
              <a:path w="4730115" h="5495925">
                <a:moveTo>
                  <a:pt x="4698238" y="0"/>
                </a:moveTo>
                <a:lnTo>
                  <a:pt x="31750" y="0"/>
                </a:lnTo>
                <a:lnTo>
                  <a:pt x="31750" y="31750"/>
                </a:lnTo>
                <a:lnTo>
                  <a:pt x="4698238" y="31750"/>
                </a:lnTo>
                <a:lnTo>
                  <a:pt x="4698238" y="0"/>
                </a:lnTo>
                <a:close/>
              </a:path>
              <a:path w="4730115" h="5495925">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4"/>
          <p:cNvSpPr txBox="1"/>
          <p:nvPr/>
        </p:nvSpPr>
        <p:spPr>
          <a:xfrm>
            <a:off x="5687947" y="716025"/>
            <a:ext cx="4527043" cy="337425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Smart</a:t>
            </a:r>
            <a:r>
              <a:rPr kumimoji="0" sz="1400" b="0" i="0" u="none" strike="noStrike" kern="0" cap="none" spc="-5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Recorder</a:t>
            </a:r>
            <a:r>
              <a:rPr kumimoji="0" sz="14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400" b="1" i="0" u="none" strike="noStrike" kern="0" cap="none" spc="-3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の活用例</a:t>
            </a:r>
            <a:endParaRPr kumimoji="0"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12700" marR="5080" lvl="0" indent="0" defTabSz="914400" eaLnBrk="1" fontAlgn="auto" latinLnBrk="0" hangingPunct="1">
              <a:lnSpc>
                <a:spcPct val="128400"/>
              </a:lnSpc>
              <a:spcBef>
                <a:spcPts val="595"/>
              </a:spcBef>
              <a:spcAft>
                <a:spcPts val="0"/>
              </a:spcAft>
              <a:buClrTx/>
              <a:buSzTx/>
              <a:buFontTx/>
              <a:buNone/>
              <a:tabLst/>
              <a:defRPr/>
            </a:pPr>
            <a:r>
              <a:rPr kumimoji="0"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Smart</a:t>
            </a:r>
            <a:r>
              <a:rPr kumimoji="0" sz="1400" b="0" i="0" u="none" strike="noStrike" kern="0" cap="none" spc="-6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Recorder</a:t>
            </a:r>
            <a:r>
              <a:rPr kumimoji="0" sz="14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4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は、パソコンで行う操作などを記録するために使用できます。完成したムービーは、クラスの</a:t>
            </a:r>
            <a:r>
              <a:rPr kumimoji="0" sz="1400" b="0" i="0" u="none" strike="noStrike" kern="0" cap="none" spc="-5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 </a:t>
            </a:r>
            <a:r>
              <a:rPr kumimoji="0"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Wiki </a:t>
            </a:r>
            <a:r>
              <a:rPr kumimoji="0" sz="14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やブログ、あるいはノートブックのファイルに埋</a:t>
            </a:r>
            <a:r>
              <a:rPr kumimoji="0" sz="1400" b="0" i="0" u="none" strike="noStrike" kern="0" cap="none" spc="-5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め込むことができます。 </a:t>
            </a:r>
            <a:r>
              <a:rPr kumimoji="0" sz="1400" b="0" i="0" u="none" strike="noStrike" kern="0" cap="none" spc="-2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YouTube</a:t>
            </a:r>
            <a:r>
              <a:rPr kumimoji="0" sz="1400" b="0" i="0" u="none" strike="noStrike" kern="0" cap="none" spc="-5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400" b="0" i="0" u="none" strike="noStrike" kern="0" cap="none" spc="-18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や </a:t>
            </a:r>
            <a:r>
              <a:rPr kumimoji="0" sz="14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Teacher</a:t>
            </a:r>
            <a:r>
              <a:rPr kumimoji="0" sz="1400" b="0" i="0" u="none" strike="noStrike" kern="0" cap="none" spc="-4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Tube </a:t>
            </a:r>
            <a:r>
              <a:rPr kumimoji="0" sz="1400" b="0" i="0" u="none" strike="noStrike" kern="0" cap="none" spc="-2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など</a:t>
            </a:r>
            <a:r>
              <a:rPr kumimoji="0" sz="14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の動画サイトにアップロードすることもできるので、</a:t>
            </a:r>
            <a:r>
              <a:rPr kumimoji="0" sz="1400" b="0" i="0" u="none" strike="noStrike" kern="0" cap="none" spc="-4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必要に応じて何度でも見ることができます。 私は、生</a:t>
            </a:r>
            <a:r>
              <a:rPr kumimoji="0" sz="14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徒がこのレコーダーを使って、例えば数学の問題を解</a:t>
            </a:r>
            <a:r>
              <a:rPr kumimoji="0" sz="14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く様子を</a:t>
            </a:r>
            <a:r>
              <a:rPr kumimoji="0" sz="14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動画</a:t>
            </a:r>
            <a:r>
              <a:rPr kumimoji="0" sz="1400" b="0" i="0" u="none" strike="noStrike" kern="0" cap="none" spc="-5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に</a:t>
            </a:r>
            <a:r>
              <a:rPr kumimoji="0" sz="1400" b="0" i="0" u="none" strike="noStrike" kern="0" cap="none" spc="-5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しています。 生徒がどのように解くの</a:t>
            </a:r>
            <a:r>
              <a:rPr kumimoji="0" sz="14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かを見るだけでなく、説明を聞くこともできますし、そのビデオを生徒のポートフォリオや保護者会用の資</a:t>
            </a:r>
            <a:r>
              <a:rPr kumimoji="0" sz="1400" b="0" i="0" u="none" strike="noStrike" kern="0" cap="none" spc="-1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料として活用することもできます。</a:t>
            </a:r>
            <a:endParaRPr kumimoji="0" sz="14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134620" lvl="0" indent="0" defTabSz="914400" eaLnBrk="1" fontAlgn="auto" latinLnBrk="0" hangingPunct="1">
              <a:lnSpc>
                <a:spcPct val="128299"/>
              </a:lnSpc>
              <a:spcBef>
                <a:spcPts val="670"/>
              </a:spcBef>
              <a:spcAft>
                <a:spcPts val="0"/>
              </a:spcAft>
              <a:buClrTx/>
              <a:buSzTx/>
              <a:buFontTx/>
              <a:buNone/>
              <a:tabLst/>
              <a:defRPr/>
            </a:pPr>
            <a:r>
              <a:rPr kumimoji="0" sz="12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英国ノリッチ高等女学校教諭</a:t>
            </a:r>
            <a:r>
              <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Megan</a:t>
            </a:r>
            <a:r>
              <a:rPr kumimoji="0" sz="1200" b="0" i="0" u="none" strike="noStrike" kern="0" cap="none" spc="-6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Bowe</a:t>
            </a:r>
            <a:r>
              <a:rPr kumimoji="0" sz="1200" b="0" i="0" u="none" strike="noStrike" kern="0" cap="none" spc="-3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200" b="0" i="0" u="none" strike="noStrike" kern="0" cap="none" spc="-1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氏執筆の資料より引</a:t>
            </a:r>
            <a:r>
              <a:rPr kumimoji="0" sz="1200" b="0" i="0" u="none" strike="noStrike" kern="0" cap="none" spc="-5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用</a:t>
            </a: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09091" y="641350"/>
            <a:ext cx="3061209" cy="289823"/>
          </a:xfrm>
          <a:prstGeom prst="rect">
            <a:avLst/>
          </a:prstGeom>
        </p:spPr>
        <p:txBody>
          <a:bodyPr vert="horz" wrap="square" lIns="0" tIns="12700" rIns="0" bIns="0" rtlCol="0">
            <a:spAutoFit/>
          </a:bodyPr>
          <a:lstStyle/>
          <a:p>
            <a:pPr marL="12700">
              <a:lnSpc>
                <a:spcPct val="100000"/>
              </a:lnSpc>
              <a:spcBef>
                <a:spcPts val="100"/>
              </a:spcBef>
            </a:pPr>
            <a:r>
              <a:rPr sz="1800" dirty="0">
                <a:latin typeface="UD デジタル 教科書体 NK-B" panose="02020700000000000000" pitchFamily="18" charset="-128"/>
                <a:ea typeface="UD デジタル 教科書体 NK-B" panose="02020700000000000000" pitchFamily="18" charset="-128"/>
              </a:rPr>
              <a:t>SECTION</a:t>
            </a:r>
            <a:r>
              <a:rPr sz="1800" spc="-45" dirty="0">
                <a:latin typeface="UD デジタル 教科書体 NK-B" panose="02020700000000000000" pitchFamily="18" charset="-128"/>
                <a:ea typeface="UD デジタル 教科書体 NK-B" panose="02020700000000000000" pitchFamily="18" charset="-128"/>
              </a:rPr>
              <a:t> </a:t>
            </a:r>
            <a:r>
              <a:rPr sz="1800" spc="-25" dirty="0">
                <a:latin typeface="UD デジタル 教科書体 NK-B" panose="02020700000000000000" pitchFamily="18" charset="-128"/>
                <a:ea typeface="UD デジタル 教科書体 NK-B" panose="02020700000000000000" pitchFamily="18" charset="-128"/>
              </a:rPr>
              <a:t>4:</a:t>
            </a:r>
            <a:r>
              <a:rPr lang="en-US" sz="1800" spc="-25" dirty="0">
                <a:latin typeface="UD デジタル 教科書体 NK-B" panose="02020700000000000000" pitchFamily="18" charset="-128"/>
                <a:ea typeface="UD デジタル 教科書体 NK-B" panose="02020700000000000000" pitchFamily="18" charset="-128"/>
              </a:rPr>
              <a:t> </a:t>
            </a:r>
            <a:r>
              <a:rPr lang="ja-JP" altLang="en-US" sz="1800" spc="-25" dirty="0">
                <a:latin typeface="UD デジタル 教科書体 NK-B" panose="02020700000000000000" pitchFamily="18" charset="-128"/>
                <a:ea typeface="UD デジタル 教科書体 NK-B" panose="02020700000000000000" pitchFamily="18" charset="-128"/>
              </a:rPr>
              <a:t>事例研究</a:t>
            </a:r>
            <a:endParaRPr sz="1800" dirty="0">
              <a:latin typeface="UD デジタル 教科書体 NK-B" panose="02020700000000000000" pitchFamily="18" charset="-128"/>
              <a:ea typeface="UD デジタル 教科書体 NK-B" panose="02020700000000000000" pitchFamily="18" charset="-128"/>
            </a:endParaRPr>
          </a:p>
        </p:txBody>
      </p:sp>
      <p:sp>
        <p:nvSpPr>
          <p:cNvPr id="5" name="object 5"/>
          <p:cNvSpPr/>
          <p:nvPr/>
        </p:nvSpPr>
        <p:spPr>
          <a:xfrm>
            <a:off x="571880" y="1180084"/>
            <a:ext cx="4730115" cy="6202680"/>
          </a:xfrm>
          <a:custGeom>
            <a:avLst/>
            <a:gdLst/>
            <a:ahLst/>
            <a:cxnLst/>
            <a:rect l="l" t="t" r="r" b="b"/>
            <a:pathLst>
              <a:path w="4730115" h="6202680">
                <a:moveTo>
                  <a:pt x="0" y="6170815"/>
                </a:moveTo>
                <a:lnTo>
                  <a:pt x="0" y="6202565"/>
                </a:lnTo>
                <a:lnTo>
                  <a:pt x="31750" y="6202565"/>
                </a:lnTo>
                <a:lnTo>
                  <a:pt x="0" y="6170815"/>
                </a:lnTo>
                <a:close/>
              </a:path>
              <a:path w="4730115" h="6202680">
                <a:moveTo>
                  <a:pt x="31750" y="0"/>
                </a:moveTo>
                <a:lnTo>
                  <a:pt x="0" y="31750"/>
                </a:lnTo>
                <a:lnTo>
                  <a:pt x="0" y="6170815"/>
                </a:lnTo>
                <a:lnTo>
                  <a:pt x="31750" y="6202565"/>
                </a:lnTo>
                <a:lnTo>
                  <a:pt x="31750" y="0"/>
                </a:lnTo>
                <a:close/>
              </a:path>
              <a:path w="4730115" h="6202680">
                <a:moveTo>
                  <a:pt x="4698238" y="6170815"/>
                </a:moveTo>
                <a:lnTo>
                  <a:pt x="31750" y="6170815"/>
                </a:lnTo>
                <a:lnTo>
                  <a:pt x="31750" y="6202565"/>
                </a:lnTo>
                <a:lnTo>
                  <a:pt x="4698238" y="6202565"/>
                </a:lnTo>
                <a:lnTo>
                  <a:pt x="4698238" y="6170815"/>
                </a:lnTo>
                <a:close/>
              </a:path>
              <a:path w="4730115" h="6202680">
                <a:moveTo>
                  <a:pt x="4698238" y="0"/>
                </a:moveTo>
                <a:lnTo>
                  <a:pt x="4698238" y="6202565"/>
                </a:lnTo>
                <a:lnTo>
                  <a:pt x="4729988" y="6170815"/>
                </a:lnTo>
                <a:lnTo>
                  <a:pt x="4729988" y="31750"/>
                </a:lnTo>
                <a:lnTo>
                  <a:pt x="4698238" y="0"/>
                </a:lnTo>
                <a:close/>
              </a:path>
              <a:path w="4730115" h="6202680">
                <a:moveTo>
                  <a:pt x="4729988" y="6170815"/>
                </a:moveTo>
                <a:lnTo>
                  <a:pt x="4698238" y="6202565"/>
                </a:lnTo>
                <a:lnTo>
                  <a:pt x="4729988" y="6202565"/>
                </a:lnTo>
                <a:lnTo>
                  <a:pt x="4729988" y="6170815"/>
                </a:lnTo>
                <a:close/>
              </a:path>
              <a:path w="4730115" h="6202680">
                <a:moveTo>
                  <a:pt x="31750" y="0"/>
                </a:moveTo>
                <a:lnTo>
                  <a:pt x="0" y="0"/>
                </a:lnTo>
                <a:lnTo>
                  <a:pt x="0" y="31750"/>
                </a:lnTo>
                <a:lnTo>
                  <a:pt x="31750" y="0"/>
                </a:lnTo>
                <a:close/>
              </a:path>
              <a:path w="4730115" h="6202680">
                <a:moveTo>
                  <a:pt x="4698238" y="0"/>
                </a:moveTo>
                <a:lnTo>
                  <a:pt x="31750" y="0"/>
                </a:lnTo>
                <a:lnTo>
                  <a:pt x="31750" y="31750"/>
                </a:lnTo>
                <a:lnTo>
                  <a:pt x="4698238" y="31750"/>
                </a:lnTo>
                <a:lnTo>
                  <a:pt x="4698238" y="0"/>
                </a:lnTo>
                <a:close/>
              </a:path>
              <a:path w="4730115" h="6202680">
                <a:moveTo>
                  <a:pt x="4729988" y="0"/>
                </a:moveTo>
                <a:lnTo>
                  <a:pt x="4698238" y="0"/>
                </a:lnTo>
                <a:lnTo>
                  <a:pt x="4729988" y="31750"/>
                </a:lnTo>
                <a:lnTo>
                  <a:pt x="4729988" y="0"/>
                </a:lnTo>
                <a:close/>
              </a:path>
            </a:pathLst>
          </a:custGeom>
          <a:solidFill>
            <a:srgbClr val="2791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txBox="1"/>
          <p:nvPr/>
        </p:nvSpPr>
        <p:spPr>
          <a:xfrm>
            <a:off x="684909" y="1266825"/>
            <a:ext cx="4504055" cy="5574924"/>
          </a:xfrm>
          <a:prstGeom prst="rect">
            <a:avLst/>
          </a:prstGeom>
        </p:spPr>
        <p:txBody>
          <a:bodyPr vert="horz" wrap="square" lIns="0" tIns="64135" rIns="0" bIns="0" rtlCol="0">
            <a:spAutoFit/>
          </a:bodyPr>
          <a:lstStyle/>
          <a:p>
            <a:pPr marL="12700" marR="0" lvl="0" indent="0" defTabSz="914400" eaLnBrk="1" fontAlgn="auto" latinLnBrk="0" hangingPunct="1">
              <a:lnSpc>
                <a:spcPct val="100000"/>
              </a:lnSpc>
              <a:spcBef>
                <a:spcPts val="505"/>
              </a:spcBef>
              <a:spcAft>
                <a:spcPts val="0"/>
              </a:spcAft>
              <a:buClrTx/>
              <a:buSzTx/>
              <a:buFontTx/>
              <a:buNone/>
              <a:tabLst/>
              <a:defRPr/>
            </a:pPr>
            <a:r>
              <a:rPr kumimoji="0" sz="12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このセクションでは、開発チームのメンバーが執筆した </a:t>
            </a:r>
            <a:r>
              <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T-</a:t>
            </a:r>
            <a:r>
              <a:rPr kumimoji="0" sz="12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SEDA</a:t>
            </a: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a:p>
            <a:pPr marL="12700" marR="0" lvl="0" indent="0" defTabSz="914400" eaLnBrk="1" fontAlgn="auto" latinLnBrk="0" hangingPunct="1">
              <a:lnSpc>
                <a:spcPct val="100000"/>
              </a:lnSpc>
              <a:spcBef>
                <a:spcPts val="409"/>
              </a:spcBef>
              <a:spcAft>
                <a:spcPts val="0"/>
              </a:spcAft>
              <a:buClrTx/>
              <a:buSzTx/>
              <a:buFontTx/>
              <a:buNone/>
              <a:tabLst/>
              <a:defRPr/>
            </a:pPr>
            <a:r>
              <a:rPr kumimoji="0" sz="1200" b="0" i="0" u="none" strike="noStrike" kern="0" cap="none" spc="-3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の教師による使用例を </a:t>
            </a:r>
            <a:r>
              <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2</a:t>
            </a:r>
            <a:r>
              <a:rPr kumimoji="0" sz="1200" b="0" i="0" u="none" strike="noStrike" kern="0" cap="none" spc="4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2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つ紹介します。</a:t>
            </a: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99695" marR="5080" lvl="0" indent="-87630" defTabSz="914400" eaLnBrk="1" fontAlgn="auto" latinLnBrk="0" hangingPunct="1">
              <a:lnSpc>
                <a:spcPct val="128400"/>
              </a:lnSpc>
              <a:spcBef>
                <a:spcPts val="600"/>
              </a:spcBef>
              <a:spcAft>
                <a:spcPts val="0"/>
              </a:spcAft>
              <a:buClr>
                <a:srgbClr val="000000"/>
              </a:buClr>
              <a:buSzPct val="83333"/>
              <a:buFont typeface="Symbol"/>
              <a:buChar char=""/>
              <a:tabLst>
                <a:tab pos="192405" algn="l"/>
              </a:tabLst>
              <a:defRPr/>
            </a:pPr>
            <a:r>
              <a:rPr kumimoji="0" sz="12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ひとつめは</a:t>
            </a:r>
            <a:r>
              <a:rPr kumimoji="0" sz="1200" b="0" i="0" u="none" strike="noStrike" kern="0" cap="none" spc="-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、グループの対話に生徒がどの程度まで参加するこ	とが公平であるかを調査するために</a:t>
            </a:r>
            <a:r>
              <a:rPr kumimoji="0" sz="12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a:t>
            </a:r>
            <a:r>
              <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T-SEDA</a:t>
            </a:r>
            <a:r>
              <a:rPr kumimoji="0" sz="1200" b="0" i="0" u="none" strike="noStrike" kern="0" cap="none" spc="-7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2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の要素を使用した	</a:t>
            </a:r>
            <a:r>
              <a:rPr kumimoji="0" sz="12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小規模なプロジェクトに基づいています。</a:t>
            </a: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99695" marR="6350" lvl="0" indent="-87630" defTabSz="914400" eaLnBrk="1" fontAlgn="auto" latinLnBrk="0" hangingPunct="1">
              <a:lnSpc>
                <a:spcPct val="128299"/>
              </a:lnSpc>
              <a:spcBef>
                <a:spcPts val="600"/>
              </a:spcBef>
              <a:spcAft>
                <a:spcPts val="0"/>
              </a:spcAft>
              <a:buClrTx/>
              <a:buSzPct val="83333"/>
              <a:buFont typeface="Symbol"/>
              <a:buChar char=""/>
              <a:tabLst>
                <a:tab pos="192405" algn="l"/>
              </a:tabLst>
              <a:defRPr/>
            </a:pPr>
            <a:r>
              <a:rPr kumimoji="0" sz="12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ふたつめは、クラス全体の対話における教師と生徒の参加に焦	点を当てたもので、</a:t>
            </a:r>
            <a:r>
              <a:rPr kumimoji="0" sz="12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T-</a:t>
            </a:r>
            <a:r>
              <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SEDA</a:t>
            </a:r>
            <a:r>
              <a:rPr kumimoji="0" sz="1200" b="0" i="0" u="none" strike="noStrike" kern="0" cap="none" spc="-5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2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開発チームの一員である教師の修士	研究プロジェクトが元になっています。</a:t>
            </a: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12700" marR="62865" lvl="0" indent="0" algn="just" defTabSz="914400" eaLnBrk="1" fontAlgn="auto" latinLnBrk="0" hangingPunct="1">
              <a:lnSpc>
                <a:spcPct val="128299"/>
              </a:lnSpc>
              <a:spcBef>
                <a:spcPts val="600"/>
              </a:spcBef>
              <a:spcAft>
                <a:spcPts val="0"/>
              </a:spcAft>
              <a:buClrTx/>
              <a:buSzTx/>
              <a:buFontTx/>
              <a:buNone/>
              <a:tabLst/>
              <a:defRPr/>
            </a:pPr>
            <a:r>
              <a:rPr kumimoji="0" sz="12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どちらの事例にも、各事例の「ストーリー」の根底にある重要な</a:t>
            </a:r>
            <a:r>
              <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ポイントや疑問点を示すサポートノート（右側の欄）</a:t>
            </a:r>
            <a:r>
              <a:rPr kumimoji="0" sz="12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が付いてい</a:t>
            </a:r>
            <a:r>
              <a:rPr kumimoji="0" sz="1200" b="0"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ます。</a:t>
            </a: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12700" marR="62865" lvl="0" indent="0" defTabSz="914400" eaLnBrk="1" fontAlgn="auto" latinLnBrk="0" hangingPunct="1">
              <a:lnSpc>
                <a:spcPct val="128299"/>
              </a:lnSpc>
              <a:spcBef>
                <a:spcPts val="600"/>
              </a:spcBef>
              <a:spcAft>
                <a:spcPts val="0"/>
              </a:spcAft>
              <a:buClrTx/>
              <a:buSzTx/>
              <a:buFontTx/>
              <a:buNone/>
              <a:tabLst/>
              <a:defRPr/>
            </a:pPr>
            <a:r>
              <a:rPr kumimoji="0" sz="1200" b="1" i="0" u="none" strike="noStrike" kern="0" cap="none" spc="-2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解説</a:t>
            </a:r>
            <a:r>
              <a:rPr kumimoji="0" sz="1200" b="1"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sz="1200" b="0" i="0" u="none" strike="noStrike" kern="0" cap="none" spc="-1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これらの事例研究は、どちらも情報量が多く、かなり長い</a:t>
            </a:r>
            <a:r>
              <a:rPr kumimoji="0" sz="12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です。これは、調査プロセスの詳細な例を示すためです。ご自身のレポートでは、目的や想定読者によっては、これほど多くの情</a:t>
            </a:r>
            <a:r>
              <a:rPr kumimoji="0" sz="12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報を追加する必要はないかもしれません。</a:t>
            </a: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0" marR="0" lvl="0" indent="0" defTabSz="914400" eaLnBrk="1" fontAlgn="auto" latinLnBrk="0" hangingPunct="1">
              <a:lnSpc>
                <a:spcPct val="100000"/>
              </a:lnSpc>
              <a:spcBef>
                <a:spcPts val="55"/>
              </a:spcBef>
              <a:spcAft>
                <a:spcPts val="0"/>
              </a:spcAft>
              <a:buClrTx/>
              <a:buSzTx/>
              <a:buFontTx/>
              <a:buNone/>
              <a:tabLst/>
              <a:defRPr/>
            </a:pPr>
            <a:endParaRPr kumimoji="0" sz="105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12700" marR="22860" lvl="0" indent="346075" algn="just" defTabSz="914400" eaLnBrk="1" fontAlgn="auto" latinLnBrk="0" hangingPunct="1">
              <a:lnSpc>
                <a:spcPct val="128400"/>
              </a:lnSpc>
              <a:spcBef>
                <a:spcPts val="5"/>
              </a:spcBef>
              <a:spcAft>
                <a:spcPts val="0"/>
              </a:spcAft>
              <a:buClrTx/>
              <a:buSzTx/>
              <a:buFontTx/>
              <a:buNone/>
              <a:tabLst/>
              <a:defRPr/>
            </a:pPr>
            <a:r>
              <a:rPr kumimoji="0" sz="12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オンライン資料には、独自の</a:t>
            </a:r>
            <a:r>
              <a:rPr kumimoji="0" sz="12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実施例</a:t>
            </a:r>
            <a:r>
              <a:rPr kumimoji="0" sz="1200" b="0" i="0" u="none" strike="noStrike" kern="0" cap="none" spc="-5"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を</a:t>
            </a:r>
            <a:r>
              <a:rPr kumimoji="0" sz="1200" b="0" i="0" u="none" strike="noStrike" kern="0" cap="none" spc="-5"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作成するための白紙のフォームが含まれています。簡潔な事例集は、調査結果を同僚と</a:t>
            </a:r>
            <a:r>
              <a:rPr kumimoji="0" sz="1200" b="0" i="0" u="none" strike="noStrike" kern="0" cap="none" spc="-1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共有する際にも非常に効果的な方法です。</a:t>
            </a: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endParaRPr>
          </a:p>
          <a:p>
            <a:pPr marL="12700" marR="765810" lvl="0" indent="0" defTabSz="914400" eaLnBrk="1" fontAlgn="auto" latinLnBrk="0" hangingPunct="1">
              <a:lnSpc>
                <a:spcPct val="165000"/>
              </a:lnSpc>
              <a:spcBef>
                <a:spcPts val="869"/>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ＭＳ 明朝"/>
              </a:rPr>
              <a:t>事例研究の</a:t>
            </a:r>
            <a:r>
              <a:rPr kumimoji="0" sz="1200" b="0" i="0" u="none" strike="noStrike" kern="0" cap="none" spc="0" normalizeH="0" baseline="0" noProof="0" dirty="0" err="1">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例は</a:t>
            </a:r>
            <a:r>
              <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a:t>
            </a:r>
            <a:r>
              <a:rPr kumimoji="0" lang="ja-JP" altLang="en-US"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以下</a:t>
            </a:r>
            <a:r>
              <a:rPr kumimoji="0" sz="1200" b="0" i="0" u="none" strike="noStrike" kern="0" cap="none" spc="0" normalizeH="0" baseline="0" noProof="0" dirty="0" err="1">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でもご覧いただけます</a:t>
            </a:r>
            <a:r>
              <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ＭＳ 明朝"/>
              </a:rPr>
              <a:t>。</a:t>
            </a:r>
            <a:r>
              <a:rPr kumimoji="0" sz="1200" b="0" i="0" u="none" strike="noStrike" kern="0" cap="none" spc="-5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a:t>
            </a:r>
            <a:r>
              <a:rPr kumimoji="0" lang="en-GB" sz="1200" b="0" i="0" u="none" strike="noStrike" kern="0" cap="none" spc="-5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r>
              <a:rPr kumimoji="0" lang="en-GB" sz="1200" b="0" i="0" u="none" strike="noStrike" kern="0" cap="none" spc="-5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hlinkClick r:id="rId2"/>
              </a:rPr>
              <a:t>https://library.camtree.org/search?query=t-seda</a:t>
            </a:r>
            <a:r>
              <a:rPr kumimoji="0" lang="en-GB" sz="1200" b="0" i="0" u="none" strike="noStrike" kern="0" cap="none" spc="-5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rPr>
              <a:t>   </a:t>
            </a:r>
            <a:endParaRPr kumimoji="0" sz="1200" b="0" i="0" u="none" strike="noStrike" kern="0" cap="none" spc="0" normalizeH="0" baseline="0" noProof="0" dirty="0">
              <a:ln>
                <a:noFill/>
              </a:ln>
              <a:solidFill>
                <a:sysClr val="windowText" lastClr="000000"/>
              </a:solidFill>
              <a:effectLst/>
              <a:uLnTx/>
              <a:uFillTx/>
              <a:latin typeface="UD デジタル 教科書体 NK-R" panose="02020400000000000000" pitchFamily="18" charset="-128"/>
              <a:ea typeface="UD デジタル 教科書体 NK-R" panose="02020400000000000000" pitchFamily="18" charset="-128"/>
              <a:cs typeface="Calibri"/>
            </a:endParaRPr>
          </a:p>
        </p:txBody>
      </p:sp>
      <p:pic>
        <p:nvPicPr>
          <p:cNvPr id="8" name="object 8"/>
          <p:cNvPicPr/>
          <p:nvPr/>
        </p:nvPicPr>
        <p:blipFill>
          <a:blip r:embed="rId3" cstate="print"/>
          <a:stretch>
            <a:fillRect/>
          </a:stretch>
        </p:blipFill>
        <p:spPr>
          <a:xfrm>
            <a:off x="684909" y="5151628"/>
            <a:ext cx="245109" cy="245110"/>
          </a:xfrm>
          <a:prstGeom prst="rect">
            <a:avLst/>
          </a:prstGeom>
        </p:spPr>
      </p:pic>
      <p:pic>
        <p:nvPicPr>
          <p:cNvPr id="9" name="object 9"/>
          <p:cNvPicPr/>
          <p:nvPr/>
        </p:nvPicPr>
        <p:blipFill>
          <a:blip r:embed="rId4" cstate="print"/>
          <a:stretch>
            <a:fillRect/>
          </a:stretch>
        </p:blipFill>
        <p:spPr>
          <a:xfrm>
            <a:off x="5490845" y="1990598"/>
            <a:ext cx="4741545" cy="316103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object 6"/>
          <p:cNvGraphicFramePr>
            <a:graphicFrameLocks noGrp="1"/>
          </p:cNvGraphicFramePr>
          <p:nvPr>
            <p:extLst>
              <p:ext uri="{D42A27DB-BD31-4B8C-83A1-F6EECF244321}">
                <p14:modId xmlns:p14="http://schemas.microsoft.com/office/powerpoint/2010/main" val="927636330"/>
              </p:ext>
            </p:extLst>
          </p:nvPr>
        </p:nvGraphicFramePr>
        <p:xfrm>
          <a:off x="546100" y="352425"/>
          <a:ext cx="9601200" cy="6857999"/>
        </p:xfrm>
        <a:graphic>
          <a:graphicData uri="http://schemas.openxmlformats.org/drawingml/2006/table">
            <a:tbl>
              <a:tblPr firstRow="1" bandRow="1">
                <a:tableStyleId>{2D5ABB26-0587-4C30-8999-92F81FD0307C}</a:tableStyleId>
              </a:tblPr>
              <a:tblGrid>
                <a:gridCol w="6839418">
                  <a:extLst>
                    <a:ext uri="{9D8B030D-6E8A-4147-A177-3AD203B41FA5}">
                      <a16:colId xmlns:a16="http://schemas.microsoft.com/office/drawing/2014/main" val="20000"/>
                    </a:ext>
                  </a:extLst>
                </a:gridCol>
                <a:gridCol w="2761782">
                  <a:extLst>
                    <a:ext uri="{9D8B030D-6E8A-4147-A177-3AD203B41FA5}">
                      <a16:colId xmlns:a16="http://schemas.microsoft.com/office/drawing/2014/main" val="20001"/>
                    </a:ext>
                  </a:extLst>
                </a:gridCol>
              </a:tblGrid>
              <a:tr h="504208">
                <a:tc>
                  <a:txBody>
                    <a:bodyPr/>
                    <a:lstStyle/>
                    <a:p>
                      <a:pPr marL="107950">
                        <a:lnSpc>
                          <a:spcPct val="100000"/>
                        </a:lnSpc>
                        <a:spcBef>
                          <a:spcPts val="1060"/>
                        </a:spcBef>
                      </a:pPr>
                      <a:r>
                        <a:rPr sz="1600" b="1" spc="-1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事例 </a:t>
                      </a:r>
                      <a:r>
                        <a:rPr sz="1600" b="1" dirty="0">
                          <a:solidFill>
                            <a:schemeClr val="tx1"/>
                          </a:solidFill>
                          <a:latin typeface="UD デジタル 教科書体 NK-R" panose="02020400000000000000" pitchFamily="18" charset="-128"/>
                          <a:ea typeface="UD デジタル 教科書体 NK-R" panose="02020400000000000000" pitchFamily="18" charset="-128"/>
                          <a:cs typeface="Calibri"/>
                        </a:rPr>
                        <a:t>1</a:t>
                      </a:r>
                      <a:r>
                        <a:rPr sz="1600" b="1" spc="2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600" b="1" spc="-25" dirty="0">
                          <a:solidFill>
                            <a:schemeClr val="tx1"/>
                          </a:solidFill>
                          <a:latin typeface="UD デジタル 教科書体 NK-R" panose="02020400000000000000" pitchFamily="18" charset="-128"/>
                          <a:ea typeface="UD デジタル 教科書体 NK-R" panose="02020400000000000000" pitchFamily="18" charset="-128"/>
                          <a:cs typeface="ＭＳ 明朝"/>
                        </a:rPr>
                        <a:t>生徒の対話への参加における公平性についての</a:t>
                      </a:r>
                      <a:r>
                        <a:rPr sz="1600" b="1" spc="-35" dirty="0">
                          <a:solidFill>
                            <a:schemeClr val="tx1"/>
                          </a:solidFill>
                          <a:latin typeface="UD デジタル 教科書体 NK-R" panose="02020400000000000000" pitchFamily="18" charset="-128"/>
                          <a:ea typeface="UD デジタル 教科書体 NK-R" panose="02020400000000000000" pitchFamily="18" charset="-128"/>
                          <a:cs typeface="ＭＳ 明朝"/>
                        </a:rPr>
                        <a:t>探究</a:t>
                      </a:r>
                      <a:endParaRPr sz="16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1346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769620">
                        <a:lnSpc>
                          <a:spcPct val="100000"/>
                        </a:lnSpc>
                        <a:spcBef>
                          <a:spcPts val="1060"/>
                        </a:spcBef>
                      </a:pPr>
                      <a:r>
                        <a:rPr sz="1600" b="1" spc="-25" dirty="0">
                          <a:latin typeface="UD デジタル 教科書体 NK-R" panose="02020400000000000000" pitchFamily="18" charset="-128"/>
                          <a:ea typeface="UD デジタル 教科書体 NK-R" panose="02020400000000000000" pitchFamily="18" charset="-128"/>
                          <a:cs typeface="ＭＳ 明朝"/>
                        </a:rPr>
                        <a:t>ポイント・質問</a:t>
                      </a:r>
                      <a:endParaRPr sz="1600" dirty="0">
                        <a:latin typeface="UD デジタル 教科書体 NK-R" panose="02020400000000000000" pitchFamily="18" charset="-128"/>
                        <a:ea typeface="UD デジタル 教科書体 NK-R" panose="02020400000000000000" pitchFamily="18" charset="-128"/>
                        <a:cs typeface="ＭＳ 明朝"/>
                      </a:endParaRPr>
                    </a:p>
                  </a:txBody>
                  <a:tcPr marL="0" marR="0" marT="1346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423857">
                <a:tc>
                  <a:txBody>
                    <a:bodyPr/>
                    <a:lstStyle/>
                    <a:p>
                      <a:pPr>
                        <a:lnSpc>
                          <a:spcPct val="100000"/>
                        </a:lnSpc>
                        <a:spcBef>
                          <a:spcPts val="15"/>
                        </a:spcBef>
                      </a:pPr>
                      <a:endParaRPr sz="1050" dirty="0">
                        <a:solidFill>
                          <a:schemeClr val="tx1"/>
                        </a:solidFill>
                        <a:latin typeface="UD デジタル 教科書体 NK-R" panose="02020400000000000000" pitchFamily="18" charset="-128"/>
                        <a:ea typeface="UD デジタル 教科書体 NK-R" panose="02020400000000000000" pitchFamily="18" charset="-128"/>
                        <a:cs typeface="Times New Roman"/>
                      </a:endParaRPr>
                    </a:p>
                    <a:p>
                      <a:pPr marL="67945">
                        <a:lnSpc>
                          <a:spcPct val="100000"/>
                        </a:lnSpc>
                      </a:pPr>
                      <a:r>
                        <a:rPr sz="1100" b="1"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教師：ミッチェル</a:t>
                      </a:r>
                      <a:r>
                        <a:rPr sz="1100" b="1" spc="-10" dirty="0">
                          <a:solidFill>
                            <a:schemeClr val="tx1"/>
                          </a:solidFill>
                          <a:latin typeface="UD デジタル 教科書体 NK-R" panose="02020400000000000000" pitchFamily="18" charset="-128"/>
                          <a:ea typeface="UD デジタル 教科書体 NK-R" panose="02020400000000000000" pitchFamily="18" charset="-128"/>
                          <a:cs typeface="Calibri"/>
                        </a:rPr>
                        <a:t>(</a:t>
                      </a:r>
                      <a:r>
                        <a:rPr lang="ja-JP" altLang="en-US" sz="1100" b="1" spc="-20">
                          <a:solidFill>
                            <a:schemeClr val="tx1"/>
                          </a:solidFill>
                          <a:latin typeface="UD デジタル 教科書体 NK-R" panose="02020400000000000000" pitchFamily="18" charset="-128"/>
                          <a:ea typeface="UD デジタル 教科書体 NK-R" panose="02020400000000000000" pitchFamily="18" charset="-128"/>
                          <a:cs typeface="ＭＳ 明朝"/>
                        </a:rPr>
                        <a:t>９</a:t>
                      </a:r>
                      <a:r>
                        <a:rPr lang="ja-JP" altLang="en-US" sz="1100" b="1"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－１０歳</a:t>
                      </a:r>
                      <a:r>
                        <a:rPr sz="1100" b="1" spc="-50" dirty="0">
                          <a:solidFill>
                            <a:schemeClr val="tx1"/>
                          </a:solidFill>
                          <a:latin typeface="UD デジタル 教科書体 NK-R" panose="02020400000000000000" pitchFamily="18" charset="-128"/>
                          <a:ea typeface="UD デジタル 教科書体 NK-R" panose="02020400000000000000" pitchFamily="18" charset="-128"/>
                          <a:cs typeface="Calibri"/>
                        </a:rPr>
                        <a:t>)</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Calibri"/>
                      </a:endParaRPr>
                    </a:p>
                  </a:txBody>
                  <a:tcPr marL="0" marR="0" marT="19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20"/>
                        </a:spcBef>
                      </a:pPr>
                      <a:endParaRPr lang="en-GB" sz="800" dirty="0">
                        <a:latin typeface="UD デジタル 教科書体 NK-R" panose="02020400000000000000" pitchFamily="18" charset="-128"/>
                        <a:ea typeface="UD デジタル 教科書体 NK-R" panose="02020400000000000000" pitchFamily="18" charset="-128"/>
                        <a:cs typeface="Times New Roman"/>
                      </a:endParaRPr>
                    </a:p>
                    <a:p>
                      <a:pPr marL="290830">
                        <a:lnSpc>
                          <a:spcPct val="100000"/>
                        </a:lnSpc>
                        <a:spcBef>
                          <a:spcPts val="509"/>
                        </a:spcBef>
                      </a:pPr>
                      <a:r>
                        <a:rPr lang="ja-JP" altLang="en-US" sz="1000" i="1" spc="-70">
                          <a:solidFill>
                            <a:schemeClr val="tx1"/>
                          </a:solidFill>
                          <a:latin typeface="UD デジタル 教科書体 NK-R" panose="02020400000000000000" pitchFamily="18" charset="-128"/>
                          <a:ea typeface="UD デジタル 教科書体 NK-R" panose="02020400000000000000" pitchFamily="18" charset="-128"/>
                          <a:cs typeface="ＭＳ 明朝"/>
                        </a:rPr>
                        <a:t>教師名、学習グループの</a:t>
                      </a:r>
                      <a:r>
                        <a:rPr lang="ja-JP" altLang="en-US" sz="1000" i="1" spc="-60">
                          <a:solidFill>
                            <a:schemeClr val="tx1"/>
                          </a:solidFill>
                          <a:latin typeface="UD デジタル 教科書体 NK-R" panose="02020400000000000000" pitchFamily="18" charset="-128"/>
                          <a:ea typeface="UD デジタル 教科書体 NK-R" panose="02020400000000000000" pitchFamily="18" charset="-128"/>
                          <a:cs typeface="ＭＳ 明朝"/>
                        </a:rPr>
                        <a:t>年齢層</a:t>
                      </a:r>
                      <a:endParaRPr lang="ja-JP" altLang="en-US" sz="10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2176755">
                <a:tc>
                  <a:txBody>
                    <a:bodyPr/>
                    <a:lstStyle/>
                    <a:p>
                      <a:pPr marL="67945" marR="102235" algn="just">
                        <a:lnSpc>
                          <a:spcPct val="123000"/>
                        </a:lnSpc>
                        <a:spcBef>
                          <a:spcPts val="785"/>
                        </a:spcBef>
                      </a:pPr>
                      <a:r>
                        <a:rPr sz="1100" b="1"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問い</a:t>
                      </a:r>
                      <a:r>
                        <a:rPr sz="1100" b="1"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私は科学の授業で、子供たちの推論への参加について知りたいと思いました。以前、生徒と私はグループワークで生産的な話をするための基本ルールを確立しており、私の全体的な印象では、</a:t>
                      </a:r>
                      <a:r>
                        <a:rPr lang="ja-JP" altLang="en-US"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2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たちは良い反応をしていまし</a:t>
                      </a:r>
                      <a:r>
                        <a:rPr sz="1100" spc="5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た。しかし、私が懸念していたのは、ある</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たちがグループディスカッションから疎外されているように感じられたこと、また他の</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たちが他の意見に耳を貸さずにたくさん話しているように感じられたことです。そこで、理科のグループワークで、生徒が公平に対話に参加しているかどうかを調べてみることにしました。</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私はまた、公平な参加を妨げる明確な障害があるかどうか、そしてそれを改善・促進するために介入できる機会があるかどうかも確認したいと思いました。</a:t>
                      </a:r>
                      <a:endParaRPr sz="1000" dirty="0">
                        <a:solidFill>
                          <a:schemeClr val="tx1"/>
                        </a:solidFill>
                        <a:latin typeface="UD デジタル 教科書体 NK-R" panose="02020400000000000000" pitchFamily="18" charset="-128"/>
                        <a:ea typeface="UD デジタル 教科書体 NK-R" panose="02020400000000000000" pitchFamily="18" charset="-128"/>
                        <a:cs typeface="Times New Roman"/>
                      </a:endParaRPr>
                    </a:p>
                    <a:p>
                      <a:pPr marL="67945" marR="96520" algn="just">
                        <a:lnSpc>
                          <a:spcPct val="123000"/>
                        </a:lnSpc>
                      </a:pP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分析しやすいように</a:t>
                      </a:r>
                      <a:r>
                        <a:rPr sz="1100" spc="-6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、対話の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2</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つの側面だけに注目することにしました。</a:t>
                      </a:r>
                      <a:r>
                        <a:rPr sz="1100" spc="-5" dirty="0" err="1">
                          <a:solidFill>
                            <a:schemeClr val="tx1"/>
                          </a:solidFill>
                          <a:latin typeface="UD デジタル 教科書体 NK-R" panose="02020400000000000000" pitchFamily="18" charset="-128"/>
                          <a:ea typeface="UD デジタル 教科書体 NK-R" panose="02020400000000000000" pitchFamily="18" charset="-128"/>
                          <a:cs typeface="Calibri"/>
                        </a:rPr>
                        <a:t>RE</a:t>
                      </a:r>
                      <a:r>
                        <a:rPr sz="1100" spc="-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（推論</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）は科学の学習目標に関連するものであり、</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Calibri"/>
                        </a:rPr>
                        <a:t>BI</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（アイデアの構築）は</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たちが互いにどのように反応し、異なるアイデアを考慮して議論しているかを見たかったからです</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996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98450" algn="just">
                        <a:lnSpc>
                          <a:spcPct val="100000"/>
                        </a:lnSpc>
                        <a:spcBef>
                          <a:spcPts val="15"/>
                        </a:spcBef>
                      </a:pPr>
                      <a:r>
                        <a:rPr sz="1000" i="1" spc="-70" dirty="0">
                          <a:latin typeface="UD デジタル 教科書体 NK-R" panose="02020400000000000000" pitchFamily="18" charset="-128"/>
                          <a:ea typeface="UD デジタル 教科書体 NK-R" panose="02020400000000000000" pitchFamily="18" charset="-128"/>
                          <a:cs typeface="ＭＳ 明朝"/>
                        </a:rPr>
                        <a:t>一般的な探究の目的</a:t>
                      </a:r>
                      <a:endParaRPr sz="1000" dirty="0">
                        <a:latin typeface="UD デジタル 教科書体 NK-R" panose="02020400000000000000" pitchFamily="18" charset="-128"/>
                        <a:ea typeface="UD デジタル 教科書体 NK-R" panose="02020400000000000000" pitchFamily="18" charset="-128"/>
                        <a:cs typeface="ＭＳ 明朝"/>
                      </a:endParaRPr>
                    </a:p>
                    <a:p>
                      <a:pPr marL="268288" marR="73025" indent="0" algn="just">
                        <a:lnSpc>
                          <a:spcPct val="117100"/>
                        </a:lnSpc>
                        <a:spcBef>
                          <a:spcPts val="204"/>
                        </a:spcBef>
                      </a:pPr>
                      <a:r>
                        <a:rPr sz="1000" i="1" spc="-70" dirty="0">
                          <a:latin typeface="UD デジタル 教科書体 NK-R" panose="02020400000000000000" pitchFamily="18" charset="-128"/>
                          <a:ea typeface="UD デジタル 教科書体 NK-R" panose="02020400000000000000" pitchFamily="18" charset="-128"/>
                          <a:cs typeface="ＭＳ 明朝"/>
                        </a:rPr>
                        <a:t>既存の対話の状況、これまでの活動、出発点に対する全般的な評価</a:t>
                      </a:r>
                      <a:endParaRPr sz="1000" dirty="0">
                        <a:latin typeface="UD デジタル 教科書体 NK-R" panose="02020400000000000000" pitchFamily="18" charset="-128"/>
                        <a:ea typeface="UD デジタル 教科書体 NK-R" panose="02020400000000000000" pitchFamily="18" charset="-128"/>
                        <a:cs typeface="ＭＳ 明朝"/>
                      </a:endParaRPr>
                    </a:p>
                    <a:p>
                      <a:pPr marL="268288" marR="73025" indent="0" algn="just">
                        <a:lnSpc>
                          <a:spcPct val="118300"/>
                        </a:lnSpc>
                        <a:spcBef>
                          <a:spcPts val="190"/>
                        </a:spcBef>
                      </a:pPr>
                      <a:r>
                        <a:rPr sz="1000" i="1" spc="-70" dirty="0">
                          <a:latin typeface="UD デジタル 教科書体 NK-R" panose="02020400000000000000" pitchFamily="18" charset="-128"/>
                          <a:ea typeface="UD デジタル 教科書体 NK-R" panose="02020400000000000000" pitchFamily="18" charset="-128"/>
                          <a:cs typeface="ＭＳ 明朝"/>
                        </a:rPr>
                        <a:t>具体的な関心事と探究の焦点、および探究の問い</a:t>
                      </a:r>
                      <a:r>
                        <a:rPr sz="1000" i="1" spc="-60" dirty="0">
                          <a:latin typeface="UD デジタル 教科書体 NK-R" panose="02020400000000000000" pitchFamily="18" charset="-128"/>
                          <a:ea typeface="UD デジタル 教科書体 NK-R" panose="02020400000000000000" pitchFamily="18" charset="-128"/>
                          <a:cs typeface="ＭＳ 明朝"/>
                        </a:rPr>
                        <a:t>（</a:t>
                      </a:r>
                      <a:r>
                        <a:rPr sz="1000" i="1" spc="-70" dirty="0">
                          <a:latin typeface="UD デジタル 教科書体 NK-R" panose="02020400000000000000" pitchFamily="18" charset="-128"/>
                          <a:ea typeface="UD デジタル 教科書体 NK-R" panose="02020400000000000000" pitchFamily="18" charset="-128"/>
                          <a:cs typeface="ＭＳ 明朝"/>
                        </a:rPr>
                        <a:t>複数可</a:t>
                      </a:r>
                      <a:r>
                        <a:rPr sz="1000" i="1" spc="-50" dirty="0">
                          <a:latin typeface="UD デジタル 教科書体 NK-R" panose="02020400000000000000" pitchFamily="18" charset="-128"/>
                          <a:ea typeface="UD デジタル 教科書体 NK-R" panose="02020400000000000000" pitchFamily="18" charset="-128"/>
                          <a:cs typeface="ＭＳ 明朝"/>
                        </a:rPr>
                        <a:t>）</a:t>
                      </a:r>
                      <a:endParaRPr sz="1000" dirty="0">
                        <a:latin typeface="UD デジタル 教科書体 NK-R" panose="02020400000000000000" pitchFamily="18" charset="-128"/>
                        <a:ea typeface="UD デジタル 教科書体 NK-R" panose="02020400000000000000" pitchFamily="18" charset="-128"/>
                        <a:cs typeface="ＭＳ 明朝"/>
                      </a:endParaRPr>
                    </a:p>
                    <a:p>
                      <a:pPr marL="268288" marR="1086485" indent="0" algn="just">
                        <a:lnSpc>
                          <a:spcPct val="133300"/>
                        </a:lnSpc>
                      </a:pPr>
                      <a:r>
                        <a:rPr sz="1000" i="1" spc="-70" dirty="0">
                          <a:latin typeface="UD デジタル 教科書体 NK-R" panose="02020400000000000000" pitchFamily="18" charset="-128"/>
                          <a:ea typeface="UD デジタル 教科書体 NK-R" panose="02020400000000000000" pitchFamily="18" charset="-128"/>
                          <a:cs typeface="ＭＳ 明朝"/>
                        </a:rPr>
                        <a:t>意図する</a:t>
                      </a:r>
                      <a:r>
                        <a:rPr sz="900" i="1" spc="-10" dirty="0">
                          <a:latin typeface="UD デジタル 教科書体 NK-R" panose="02020400000000000000" pitchFamily="18" charset="-128"/>
                          <a:ea typeface="UD デジタル 教科書体 NK-R" panose="02020400000000000000" pitchFamily="18" charset="-128"/>
                          <a:cs typeface="Calibri"/>
                        </a:rPr>
                        <a:t>/</a:t>
                      </a:r>
                      <a:r>
                        <a:rPr sz="1000" i="1" spc="-70" dirty="0">
                          <a:latin typeface="UD デジタル 教科書体 NK-R" panose="02020400000000000000" pitchFamily="18" charset="-128"/>
                          <a:ea typeface="UD デジタル 教科書体 NK-R" panose="02020400000000000000" pitchFamily="18" charset="-128"/>
                          <a:cs typeface="ＭＳ 明朝"/>
                        </a:rPr>
                        <a:t>期待する成果探究課題の焦点化と管理</a:t>
                      </a:r>
                      <a:endParaRPr sz="1000" dirty="0">
                        <a:latin typeface="UD デジタル 教科書体 NK-R" panose="02020400000000000000" pitchFamily="18" charset="-128"/>
                        <a:ea typeface="UD デジタル 教科書体 NK-R" panose="02020400000000000000" pitchFamily="18" charset="-128"/>
                        <a:cs typeface="ＭＳ 明朝"/>
                      </a:endParaRPr>
                    </a:p>
                    <a:p>
                      <a:pPr marL="268288" marR="200025" indent="0" algn="just">
                        <a:lnSpc>
                          <a:spcPct val="133300"/>
                        </a:lnSpc>
                      </a:pPr>
                      <a:r>
                        <a:rPr sz="1000" i="1" spc="-70" dirty="0">
                          <a:latin typeface="UD デジタル 教科書体 NK-R" panose="02020400000000000000" pitchFamily="18" charset="-128"/>
                          <a:ea typeface="UD デジタル 教科書体 NK-R" panose="02020400000000000000" pitchFamily="18" charset="-128"/>
                          <a:cs typeface="ＭＳ 明朝"/>
                        </a:rPr>
                        <a:t>対話のどの側面で、なぜそうするのか？実践的な問題</a:t>
                      </a:r>
                      <a:endParaRPr sz="1000" dirty="0">
                        <a:latin typeface="UD デジタル 教科書体 NK-R" panose="02020400000000000000" pitchFamily="18" charset="-128"/>
                        <a:ea typeface="UD デジタル 教科書体 NK-R" panose="02020400000000000000" pitchFamily="18" charset="-128"/>
                        <a:cs typeface="ＭＳ 明朝"/>
                      </a:endParaRPr>
                    </a:p>
                  </a:txBody>
                  <a:tcPr marL="0" marR="0" marT="190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3753179">
                <a:tc>
                  <a:txBody>
                    <a:bodyPr/>
                    <a:lstStyle/>
                    <a:p>
                      <a:pPr marL="67945" marR="100330">
                        <a:lnSpc>
                          <a:spcPct val="123000"/>
                        </a:lnSpc>
                        <a:spcBef>
                          <a:spcPts val="775"/>
                        </a:spcBef>
                      </a:pPr>
                      <a:r>
                        <a:rPr sz="1100" b="1"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方法</a:t>
                      </a:r>
                      <a:r>
                        <a:rPr sz="1100" b="1" spc="-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私は、</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T-</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SEDA</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のタイムサンプリングツールを使うことにしました。以前、系統的な授業参観の経験があったの</a:t>
                      </a:r>
                      <a:r>
                        <a:rPr sz="1100" spc="5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で、タイムサンプリングをうまく使うことは可能だと思ったし、より厳密なシステムを利用すれば、他の方法では見落</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としてしまうような話の微妙な側面を拾い上げることができると思ったからである。これから行われる </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2 </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つの理科の授</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業では、教育実習生が私のアシスタントを務めてくれたので、私自身の時間を詳細に「生」で観察すること</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に充てるこ</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とができるだろうと思いました。</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a:lnSpc>
                          <a:spcPct val="100000"/>
                        </a:lnSpc>
                        <a:spcBef>
                          <a:spcPts val="15"/>
                        </a:spcBef>
                      </a:pPr>
                      <a:endParaRPr sz="1000" dirty="0">
                        <a:solidFill>
                          <a:schemeClr val="tx1"/>
                        </a:solidFill>
                        <a:latin typeface="UD デジタル 教科書体 NK-R" panose="02020400000000000000" pitchFamily="18" charset="-128"/>
                        <a:ea typeface="UD デジタル 教科書体 NK-R" panose="02020400000000000000" pitchFamily="18" charset="-128"/>
                        <a:cs typeface="Times New Roman"/>
                      </a:endParaRPr>
                    </a:p>
                    <a:p>
                      <a:pPr marL="67945" marR="102235" algn="just">
                        <a:lnSpc>
                          <a:spcPct val="123000"/>
                        </a:lnSpc>
                        <a:spcBef>
                          <a:spcPts val="5"/>
                        </a:spcBef>
                      </a:pP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その授業では、花の解剖学に焦点を当て、それに関連したグループワークを行いました。例えば、ある課題では</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2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たちが一緒になって花の部分をラベル付けしました</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lang="ja-JP" altLang="en-US"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2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たちは</a:t>
                      </a:r>
                      <a:r>
                        <a:rPr lang="ja-JP" altLang="en-US"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指導的な一連の質問に沿って、電子黒板（インタラクティブ・ホワイトボード）を使って作業を行うとともに、実際の花の解剖も行いました。</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67945" marR="78740" indent="28575">
                        <a:lnSpc>
                          <a:spcPct val="123000"/>
                        </a:lnSpc>
                        <a:spcBef>
                          <a:spcPts val="600"/>
                        </a:spcBef>
                      </a:pPr>
                      <a:r>
                        <a:rPr sz="1100" spc="-25" dirty="0">
                          <a:solidFill>
                            <a:schemeClr val="tx1"/>
                          </a:solidFill>
                          <a:latin typeface="UD デジタル 教科書体 NK-R" panose="02020400000000000000" pitchFamily="18" charset="-128"/>
                          <a:ea typeface="UD デジタル 教科書体 NK-R" panose="02020400000000000000" pitchFamily="18" charset="-128"/>
                          <a:cs typeface="ＭＳ 明朝"/>
                        </a:rPr>
                        <a:t>私は、授業中に生徒を観察できる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10</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6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分の枠を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2</a:t>
                      </a:r>
                      <a:r>
                        <a:rPr sz="1100" spc="4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つ選び、タイムサンプリングのテンプレートを印刷し、携帯電話のタイマーをセットしました。その時間帯に、私は別のテーブルで学生グループの近くに座りました。説明書に従って、</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1</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分</a:t>
                      </a:r>
                      <a:r>
                        <a:rPr sz="1100" spc="-250"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40</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秒の観察時間（ウィンドウ</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を使って、じっくり観察し、同時にコーディングし、その後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20</a:t>
                      </a:r>
                      <a:r>
                        <a:rPr sz="1100" spc="4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秒間休憩しました。各ウィンドウで、私は識別された学生が</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対話</a:t>
                      </a:r>
                      <a:r>
                        <a:rPr sz="1100" spc="-5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への貢献で </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Reasoning (R)</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または </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Build</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on</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ideas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(B</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を使用したときにボックスにチェックを入れました。各ウィンドウに一度だけチェックを入れることにしたのは、そのほうが現実的に扱いやすく、各</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の参加状況を概観するのに十分だからです。タイムサンプリングが終了したら、</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Calibri"/>
                        </a:rPr>
                        <a:t>T-</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Calibri"/>
                        </a:rPr>
                        <a:t>SEDA</a:t>
                      </a:r>
                      <a:r>
                        <a:rPr sz="1100" spc="5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チェックリストを使っ</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て、各</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の参加度を「高</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」「中」「低」で評価し、この活動への参加度全般との関連で判断</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しました（つま り、これまでの生徒に対する印象から判断した個々の生徒の参加度の典型や期待値ではありません）。</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984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95275" marR="177800">
                        <a:lnSpc>
                          <a:spcPts val="2310"/>
                        </a:lnSpc>
                        <a:spcBef>
                          <a:spcPts val="204"/>
                        </a:spcBef>
                      </a:pPr>
                      <a:r>
                        <a:rPr sz="1000" i="1" spc="-70" dirty="0">
                          <a:latin typeface="UD デジタル 教科書体 NK-R" panose="02020400000000000000" pitchFamily="18" charset="-128"/>
                          <a:ea typeface="UD デジタル 教科書体 NK-R" panose="02020400000000000000" pitchFamily="18" charset="-128"/>
                          <a:cs typeface="ＭＳ 明朝"/>
                        </a:rPr>
                        <a:t>観察手法の決定</a:t>
                      </a:r>
                      <a:r>
                        <a:rPr sz="1000" i="1" spc="-30" dirty="0">
                          <a:latin typeface="UD デジタル 教科書体 NK-R" panose="02020400000000000000" pitchFamily="18" charset="-128"/>
                          <a:ea typeface="UD デジタル 教科書体 NK-R" panose="02020400000000000000" pitchFamily="18" charset="-128"/>
                          <a:cs typeface="ＭＳ 明朝"/>
                        </a:rPr>
                        <a:t>（</a:t>
                      </a:r>
                      <a:r>
                        <a:rPr sz="900" i="1" spc="-30" dirty="0">
                          <a:latin typeface="UD デジタル 教科書体 NK-R" panose="02020400000000000000" pitchFamily="18" charset="-128"/>
                          <a:ea typeface="UD デジタル 教科書体 NK-R" panose="02020400000000000000" pitchFamily="18" charset="-128"/>
                          <a:cs typeface="Calibri"/>
                        </a:rPr>
                        <a:t>T-</a:t>
                      </a:r>
                      <a:r>
                        <a:rPr sz="900" i="1" dirty="0">
                          <a:latin typeface="UD デジタル 教科書体 NK-R" panose="02020400000000000000" pitchFamily="18" charset="-128"/>
                          <a:ea typeface="UD デジタル 教科書体 NK-R" panose="02020400000000000000" pitchFamily="18" charset="-128"/>
                          <a:cs typeface="Calibri"/>
                        </a:rPr>
                        <a:t>SEDA </a:t>
                      </a:r>
                      <a:r>
                        <a:rPr sz="1000" i="1" spc="-70" dirty="0">
                          <a:latin typeface="UD デジタル 教科書体 NK-R" panose="02020400000000000000" pitchFamily="18" charset="-128"/>
                          <a:ea typeface="UD デジタル 教科書体 NK-R" panose="02020400000000000000" pitchFamily="18" charset="-128"/>
                          <a:cs typeface="ＭＳ 明朝"/>
                        </a:rPr>
                        <a:t>ツールとの照合これまでの経験や自信</a:t>
                      </a:r>
                      <a:endParaRPr sz="1000" dirty="0">
                        <a:latin typeface="UD デジタル 教科書体 NK-R" panose="02020400000000000000" pitchFamily="18" charset="-128"/>
                        <a:ea typeface="UD デジタル 教科書体 NK-R" panose="02020400000000000000" pitchFamily="18" charset="-128"/>
                        <a:cs typeface="ＭＳ 明朝"/>
                      </a:endParaRPr>
                    </a:p>
                    <a:p>
                      <a:pPr marL="295275">
                        <a:lnSpc>
                          <a:spcPct val="100000"/>
                        </a:lnSpc>
                        <a:spcBef>
                          <a:spcPts val="785"/>
                        </a:spcBef>
                      </a:pPr>
                      <a:r>
                        <a:rPr sz="1000" i="1" spc="-70" dirty="0">
                          <a:latin typeface="UD デジタル 教科書体 NK-R" panose="02020400000000000000" pitchFamily="18" charset="-128"/>
                          <a:ea typeface="UD デジタル 教科書体 NK-R" panose="02020400000000000000" pitchFamily="18" charset="-128"/>
                          <a:cs typeface="ＭＳ 明朝"/>
                        </a:rPr>
                        <a:t>具体的な目標</a:t>
                      </a:r>
                      <a:endParaRPr sz="1000" dirty="0">
                        <a:latin typeface="UD デジタル 教科書体 NK-R" panose="02020400000000000000" pitchFamily="18" charset="-128"/>
                        <a:ea typeface="UD デジタル 教科書体 NK-R" panose="02020400000000000000" pitchFamily="18" charset="-128"/>
                        <a:cs typeface="ＭＳ 明朝"/>
                      </a:endParaRPr>
                    </a:p>
                    <a:p>
                      <a:pPr>
                        <a:lnSpc>
                          <a:spcPct val="100000"/>
                        </a:lnSpc>
                        <a:spcBef>
                          <a:spcPts val="55"/>
                        </a:spcBef>
                      </a:pPr>
                      <a:endParaRPr sz="800" dirty="0">
                        <a:latin typeface="UD デジタル 教科書体 NK-R" panose="02020400000000000000" pitchFamily="18" charset="-128"/>
                        <a:ea typeface="UD デジタル 教科書体 NK-R" panose="02020400000000000000" pitchFamily="18" charset="-128"/>
                        <a:cs typeface="Times New Roman"/>
                      </a:endParaRPr>
                    </a:p>
                    <a:p>
                      <a:pPr marL="295275">
                        <a:lnSpc>
                          <a:spcPct val="100000"/>
                        </a:lnSpc>
                      </a:pPr>
                      <a:r>
                        <a:rPr sz="1000" i="1" spc="-70" dirty="0">
                          <a:latin typeface="UD デジタル 教科書体 NK-R" panose="02020400000000000000" pitchFamily="18" charset="-128"/>
                          <a:ea typeface="UD デジタル 教科書体 NK-R" panose="02020400000000000000" pitchFamily="18" charset="-128"/>
                          <a:cs typeface="ＭＳ 明朝"/>
                        </a:rPr>
                        <a:t>実践的な検討事項</a:t>
                      </a:r>
                      <a:endParaRPr sz="1000" dirty="0">
                        <a:latin typeface="UD デジタル 教科書体 NK-R" panose="02020400000000000000" pitchFamily="18" charset="-128"/>
                        <a:ea typeface="UD デジタル 教科書体 NK-R" panose="02020400000000000000" pitchFamily="18" charset="-128"/>
                        <a:cs typeface="ＭＳ 明朝"/>
                      </a:endParaRPr>
                    </a:p>
                    <a:p>
                      <a:pPr>
                        <a:lnSpc>
                          <a:spcPct val="100000"/>
                        </a:lnSpc>
                        <a:spcBef>
                          <a:spcPts val="55"/>
                        </a:spcBef>
                      </a:pPr>
                      <a:endParaRPr sz="800" dirty="0">
                        <a:latin typeface="UD デジタル 教科書体 NK-R" panose="02020400000000000000" pitchFamily="18" charset="-128"/>
                        <a:ea typeface="UD デジタル 教科書体 NK-R" panose="02020400000000000000" pitchFamily="18" charset="-128"/>
                        <a:cs typeface="Times New Roman"/>
                      </a:endParaRPr>
                    </a:p>
                    <a:p>
                      <a:pPr marL="295275">
                        <a:lnSpc>
                          <a:spcPct val="100000"/>
                        </a:lnSpc>
                      </a:pPr>
                      <a:r>
                        <a:rPr sz="1000" i="1" spc="-70" dirty="0">
                          <a:latin typeface="UD デジタル 教科書体 NK-R" panose="02020400000000000000" pitchFamily="18" charset="-128"/>
                          <a:ea typeface="UD デジタル 教科書体 NK-R" panose="02020400000000000000" pitchFamily="18" charset="-128"/>
                          <a:cs typeface="ＭＳ 明朝"/>
                        </a:rPr>
                        <a:t>授業と生徒の活動の焦点</a:t>
                      </a:r>
                      <a:endParaRPr sz="1000" dirty="0">
                        <a:latin typeface="UD デジタル 教科書体 NK-R" panose="02020400000000000000" pitchFamily="18" charset="-128"/>
                        <a:ea typeface="UD デジタル 教科書体 NK-R" panose="02020400000000000000" pitchFamily="18" charset="-128"/>
                        <a:cs typeface="ＭＳ 明朝"/>
                      </a:endParaRPr>
                    </a:p>
                    <a:p>
                      <a:pPr marL="295275" marR="76200">
                        <a:lnSpc>
                          <a:spcPct val="181900"/>
                        </a:lnSpc>
                        <a:spcBef>
                          <a:spcPts val="10"/>
                        </a:spcBef>
                      </a:pPr>
                      <a:r>
                        <a:rPr sz="1000" i="1" spc="-70" dirty="0">
                          <a:latin typeface="UD デジタル 教科書体 NK-R" panose="02020400000000000000" pitchFamily="18" charset="-128"/>
                          <a:ea typeface="UD デジタル 教科書体 NK-R" panose="02020400000000000000" pitchFamily="18" charset="-128"/>
                          <a:cs typeface="ＭＳ 明朝"/>
                        </a:rPr>
                        <a:t>いつ、どれだけの観察時間をとるかの決定技術的な道具と物理的な配置</a:t>
                      </a:r>
                      <a:endParaRPr sz="1000" dirty="0">
                        <a:latin typeface="UD デジタル 教科書体 NK-R" panose="02020400000000000000" pitchFamily="18" charset="-128"/>
                        <a:ea typeface="UD デジタル 教科書体 NK-R" panose="02020400000000000000" pitchFamily="18" charset="-128"/>
                        <a:cs typeface="ＭＳ 明朝"/>
                      </a:endParaRPr>
                    </a:p>
                    <a:p>
                      <a:pPr>
                        <a:lnSpc>
                          <a:spcPct val="100000"/>
                        </a:lnSpc>
                        <a:spcBef>
                          <a:spcPts val="20"/>
                        </a:spcBef>
                      </a:pPr>
                      <a:endParaRPr sz="800" dirty="0">
                        <a:latin typeface="UD デジタル 教科書体 NK-R" panose="02020400000000000000" pitchFamily="18" charset="-128"/>
                        <a:ea typeface="UD デジタル 教科書体 NK-R" panose="02020400000000000000" pitchFamily="18" charset="-128"/>
                        <a:cs typeface="Times New Roman"/>
                      </a:endParaRPr>
                    </a:p>
                    <a:p>
                      <a:pPr marL="520700" marR="103505" indent="-226060">
                        <a:lnSpc>
                          <a:spcPct val="102899"/>
                        </a:lnSpc>
                        <a:spcBef>
                          <a:spcPts val="5"/>
                        </a:spcBef>
                      </a:pPr>
                      <a:r>
                        <a:rPr sz="1000" i="1" spc="-70" dirty="0">
                          <a:latin typeface="UD デジタル 教科書体 NK-R" panose="02020400000000000000" pitchFamily="18" charset="-128"/>
                          <a:ea typeface="UD デジタル 教科書体 NK-R" panose="02020400000000000000" pitchFamily="18" charset="-128"/>
                          <a:cs typeface="ＭＳ 明朝"/>
                        </a:rPr>
                        <a:t>観察および記録の詳細（</a:t>
                      </a:r>
                      <a:r>
                        <a:rPr sz="1000" i="1" spc="-90" dirty="0">
                          <a:latin typeface="UD デジタル 教科書体 NK-R" panose="02020400000000000000" pitchFamily="18" charset="-128"/>
                          <a:ea typeface="UD デジタル 教科書体 NK-R" panose="02020400000000000000" pitchFamily="18" charset="-128"/>
                          <a:cs typeface="ＭＳ 明朝"/>
                        </a:rPr>
                        <a:t>関連する </a:t>
                      </a:r>
                      <a:r>
                        <a:rPr sz="900" i="1" spc="-10" dirty="0">
                          <a:latin typeface="UD デジタル 教科書体 NK-R" panose="02020400000000000000" pitchFamily="18" charset="-128"/>
                          <a:ea typeface="UD デジタル 教科書体 NK-R" panose="02020400000000000000" pitchFamily="18" charset="-128"/>
                          <a:cs typeface="Calibri"/>
                        </a:rPr>
                        <a:t>T-</a:t>
                      </a:r>
                      <a:r>
                        <a:rPr sz="900" i="1" spc="-20" dirty="0">
                          <a:latin typeface="UD デジタル 教科書体 NK-R" panose="02020400000000000000" pitchFamily="18" charset="-128"/>
                          <a:ea typeface="UD デジタル 教科書体 NK-R" panose="02020400000000000000" pitchFamily="18" charset="-128"/>
                          <a:cs typeface="Calibri"/>
                        </a:rPr>
                        <a:t>SEDA</a:t>
                      </a:r>
                      <a:r>
                        <a:rPr sz="1000" i="1" spc="-70" dirty="0">
                          <a:latin typeface="UD デジタル 教科書体 NK-R" panose="02020400000000000000" pitchFamily="18" charset="-128"/>
                          <a:ea typeface="UD デジタル 教科書体 NK-R" panose="02020400000000000000" pitchFamily="18" charset="-128"/>
                          <a:cs typeface="ＭＳ 明朝"/>
                        </a:rPr>
                        <a:t>ツールに従う、またはそこから転用する</a:t>
                      </a:r>
                      <a:r>
                        <a:rPr sz="1000" i="1" spc="-50" dirty="0">
                          <a:latin typeface="UD デジタル 教科書体 NK-R" panose="02020400000000000000" pitchFamily="18" charset="-128"/>
                          <a:ea typeface="UD デジタル 教科書体 NK-R" panose="02020400000000000000" pitchFamily="18" charset="-128"/>
                          <a:cs typeface="ＭＳ 明朝"/>
                        </a:rPr>
                        <a:t>）</a:t>
                      </a:r>
                      <a:endParaRPr sz="1000" dirty="0">
                        <a:latin typeface="UD デジタル 教科書体 NK-R" panose="02020400000000000000" pitchFamily="18" charset="-128"/>
                        <a:ea typeface="UD デジタル 教科書体 NK-R" panose="02020400000000000000" pitchFamily="18" charset="-128"/>
                        <a:cs typeface="ＭＳ 明朝"/>
                      </a:endParaRPr>
                    </a:p>
                    <a:p>
                      <a:pPr>
                        <a:lnSpc>
                          <a:spcPct val="100000"/>
                        </a:lnSpc>
                        <a:spcBef>
                          <a:spcPts val="5"/>
                        </a:spcBef>
                      </a:pPr>
                      <a:endParaRPr sz="800" dirty="0">
                        <a:latin typeface="UD デジタル 教科書体 NK-R" panose="02020400000000000000" pitchFamily="18" charset="-128"/>
                        <a:ea typeface="UD デジタル 教科書体 NK-R" panose="02020400000000000000" pitchFamily="18" charset="-128"/>
                        <a:cs typeface="Times New Roman"/>
                      </a:endParaRPr>
                    </a:p>
                    <a:p>
                      <a:pPr marL="295275">
                        <a:lnSpc>
                          <a:spcPct val="100000"/>
                        </a:lnSpc>
                      </a:pPr>
                      <a:r>
                        <a:rPr sz="1000" i="1" spc="-70" dirty="0">
                          <a:latin typeface="UD デジタル 教科書体 NK-R" panose="02020400000000000000" pitchFamily="18" charset="-128"/>
                          <a:ea typeface="UD デジタル 教科書体 NK-R" panose="02020400000000000000" pitchFamily="18" charset="-128"/>
                          <a:cs typeface="ＭＳ 明朝"/>
                        </a:rPr>
                        <a:t>観察および記録を決定する理由</a:t>
                      </a:r>
                      <a:endParaRPr sz="1000" dirty="0">
                        <a:latin typeface="UD デジタル 教科書体 NK-R" panose="02020400000000000000" pitchFamily="18" charset="-128"/>
                        <a:ea typeface="UD デジタル 教科書体 NK-R" panose="02020400000000000000" pitchFamily="18" charset="-128"/>
                        <a:cs typeface="ＭＳ 明朝"/>
                      </a:endParaRPr>
                    </a:p>
                    <a:p>
                      <a:pPr marL="520700" marR="146050" indent="-226060">
                        <a:lnSpc>
                          <a:spcPct val="102899"/>
                        </a:lnSpc>
                        <a:spcBef>
                          <a:spcPts val="204"/>
                        </a:spcBef>
                      </a:pPr>
                      <a:r>
                        <a:rPr sz="1000" i="1" spc="-70" dirty="0">
                          <a:latin typeface="UD デジタル 教科書体 NK-R" panose="02020400000000000000" pitchFamily="18" charset="-128"/>
                          <a:ea typeface="UD デジタル 教科書体 NK-R" panose="02020400000000000000" pitchFamily="18" charset="-128"/>
                          <a:cs typeface="ＭＳ 明朝"/>
                        </a:rPr>
                        <a:t>調査の段階（</a:t>
                      </a:r>
                      <a:r>
                        <a:rPr sz="1000" i="1" spc="-105" dirty="0">
                          <a:latin typeface="UD デジタル 教科書体 NK-R" panose="02020400000000000000" pitchFamily="18" charset="-128"/>
                          <a:ea typeface="UD デジタル 教科書体 NK-R" panose="02020400000000000000" pitchFamily="18" charset="-128"/>
                          <a:cs typeface="ＭＳ 明朝"/>
                        </a:rPr>
                        <a:t>使用中の </a:t>
                      </a:r>
                      <a:r>
                        <a:rPr sz="900" i="1" spc="-20" dirty="0">
                          <a:latin typeface="UD デジタル 教科書体 NK-R" panose="02020400000000000000" pitchFamily="18" charset="-128"/>
                          <a:ea typeface="UD デジタル 教科書体 NK-R" panose="02020400000000000000" pitchFamily="18" charset="-128"/>
                          <a:cs typeface="Calibri"/>
                        </a:rPr>
                        <a:t>T-</a:t>
                      </a:r>
                      <a:r>
                        <a:rPr sz="900" i="1" dirty="0">
                          <a:latin typeface="UD デジタル 教科書体 NK-R" panose="02020400000000000000" pitchFamily="18" charset="-128"/>
                          <a:ea typeface="UD デジタル 教科書体 NK-R" panose="02020400000000000000" pitchFamily="18" charset="-128"/>
                          <a:cs typeface="Calibri"/>
                        </a:rPr>
                        <a:t>SEDA </a:t>
                      </a:r>
                      <a:r>
                        <a:rPr sz="1000" i="1" spc="-70" dirty="0">
                          <a:latin typeface="UD デジタル 教科書体 NK-R" panose="02020400000000000000" pitchFamily="18" charset="-128"/>
                          <a:ea typeface="UD デジタル 教科書体 NK-R" panose="02020400000000000000" pitchFamily="18" charset="-128"/>
                          <a:cs typeface="ＭＳ 明朝"/>
                        </a:rPr>
                        <a:t>ツールに基づく</a:t>
                      </a:r>
                      <a:r>
                        <a:rPr sz="1000" i="1" spc="-50" dirty="0">
                          <a:latin typeface="UD デジタル 教科書体 NK-R" panose="02020400000000000000" pitchFamily="18" charset="-128"/>
                          <a:ea typeface="UD デジタル 教科書体 NK-R" panose="02020400000000000000" pitchFamily="18" charset="-128"/>
                          <a:cs typeface="ＭＳ 明朝"/>
                        </a:rPr>
                        <a:t>）</a:t>
                      </a:r>
                      <a:endParaRPr sz="1000" dirty="0">
                        <a:latin typeface="UD デジタル 教科書体 NK-R" panose="02020400000000000000" pitchFamily="18" charset="-128"/>
                        <a:ea typeface="UD デジタル 教科書体 NK-R" panose="02020400000000000000" pitchFamily="18" charset="-128"/>
                        <a:cs typeface="ＭＳ 明朝"/>
                      </a:endParaRPr>
                    </a:p>
                  </a:txBody>
                  <a:tcPr marL="0" marR="0" marT="2603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object 4"/>
          <p:cNvGraphicFramePr>
            <a:graphicFrameLocks noGrp="1"/>
          </p:cNvGraphicFramePr>
          <p:nvPr/>
        </p:nvGraphicFramePr>
        <p:xfrm>
          <a:off x="546100" y="352425"/>
          <a:ext cx="9677400" cy="6858000"/>
        </p:xfrm>
        <a:graphic>
          <a:graphicData uri="http://schemas.openxmlformats.org/drawingml/2006/table">
            <a:tbl>
              <a:tblPr firstRow="1" bandRow="1">
                <a:tableStyleId>{2D5ABB26-0587-4C30-8999-92F81FD0307C}</a:tableStyleId>
              </a:tblPr>
              <a:tblGrid>
                <a:gridCol w="6890050">
                  <a:extLst>
                    <a:ext uri="{9D8B030D-6E8A-4147-A177-3AD203B41FA5}">
                      <a16:colId xmlns:a16="http://schemas.microsoft.com/office/drawing/2014/main" val="20000"/>
                    </a:ext>
                  </a:extLst>
                </a:gridCol>
                <a:gridCol w="2787350">
                  <a:extLst>
                    <a:ext uri="{9D8B030D-6E8A-4147-A177-3AD203B41FA5}">
                      <a16:colId xmlns:a16="http://schemas.microsoft.com/office/drawing/2014/main" val="20001"/>
                    </a:ext>
                  </a:extLst>
                </a:gridCol>
              </a:tblGrid>
              <a:tr h="460245">
                <a:tc>
                  <a:txBody>
                    <a:bodyPr/>
                    <a:lstStyle/>
                    <a:p>
                      <a:pPr marL="67945">
                        <a:lnSpc>
                          <a:spcPct val="100000"/>
                        </a:lnSpc>
                        <a:spcBef>
                          <a:spcPts val="1060"/>
                        </a:spcBef>
                      </a:pPr>
                      <a:r>
                        <a:rPr sz="1600" b="1" spc="-1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事例 </a:t>
                      </a:r>
                      <a:r>
                        <a:rPr sz="1600" b="1" dirty="0">
                          <a:solidFill>
                            <a:schemeClr val="tx1"/>
                          </a:solidFill>
                          <a:latin typeface="UD デジタル 教科書体 NK-R" panose="02020400000000000000" pitchFamily="18" charset="-128"/>
                          <a:ea typeface="UD デジタル 教科書体 NK-R" panose="02020400000000000000" pitchFamily="18" charset="-128"/>
                          <a:cs typeface="Calibri"/>
                        </a:rPr>
                        <a:t>1:</a:t>
                      </a:r>
                      <a:r>
                        <a:rPr sz="1600" b="1" spc="1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600" b="1" spc="-3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つづき</a:t>
                      </a:r>
                      <a:endParaRPr sz="16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1346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900">
                        <a:latin typeface="UD デジタル 教科書体 NK-R" panose="02020400000000000000" pitchFamily="18" charset="-128"/>
                        <a:ea typeface="UD デジタル 教科書体 NK-R" panose="02020400000000000000" pitchFamily="18" charset="-128"/>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2072834">
                <a:tc>
                  <a:txBody>
                    <a:bodyPr/>
                    <a:lstStyle/>
                    <a:p>
                      <a:pPr marL="67945" marR="83820">
                        <a:lnSpc>
                          <a:spcPct val="123000"/>
                        </a:lnSpc>
                        <a:spcBef>
                          <a:spcPts val="775"/>
                        </a:spcBef>
                      </a:pPr>
                      <a:r>
                        <a:rPr sz="1100" b="1"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結果</a:t>
                      </a:r>
                      <a:r>
                        <a:rPr sz="1100" b="1"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私の評価では</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たちの両レッスンへの参加に明確な違いが</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見られました。ある</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は、</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(R)</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「推論を明示</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する」において常に「高い」と評価されました</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が、</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(B)</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考えを積み上げる」においては評価されませんでした。</a:t>
                      </a:r>
                      <a:r>
                        <a:rPr sz="1100" spc="-2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またあ</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る</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は、両方において常に「低い」と評価されました</a:t>
                      </a:r>
                      <a:r>
                        <a:rPr sz="1100" spc="-7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。他の</a:t>
                      </a:r>
                      <a:r>
                        <a:rPr sz="1100"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2 </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人の</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は、</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2 </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つの授業で異なる評価が混在して</a:t>
                      </a:r>
                      <a:r>
                        <a:rPr sz="1100" spc="-2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おり、より曖昧な印象を受けました。そのうちの </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1 </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人は、ある授業で推論に大いに貢献しました</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が、他の人の考えを基</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にすることはほとんどしませんでした。次の</a:t>
                      </a:r>
                      <a:r>
                        <a:rPr sz="1100" spc="-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授業</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では、この</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は推論をあまりせず、全体的に貢献度が低くなりま</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した。これは、最初の授業では、この児童がインタラクティブホワイトボード</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を使った筆談を主導し、次の授業では、この児童が他の児童の筆談を見ていたためであると</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考えられました</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。両レッスンで一貫して低い評価を受けた</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については、タイムサンプルの記録の一番下に、彼の提案に他の人が誰も反応せず、ただ彼の上に乗って自分の会話を続</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けているように見えたのが気になりました</a:t>
                      </a:r>
                      <a:r>
                        <a:rPr sz="1100" spc="-5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984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l">
                        <a:lnSpc>
                          <a:spcPct val="100000"/>
                        </a:lnSpc>
                        <a:spcBef>
                          <a:spcPts val="20"/>
                        </a:spcBef>
                      </a:pPr>
                      <a:endParaRPr sz="1100" dirty="0">
                        <a:solidFill>
                          <a:schemeClr val="tx1"/>
                        </a:solidFill>
                        <a:latin typeface="UD デジタル 教科書体 NK-R" panose="02020400000000000000" pitchFamily="18" charset="-128"/>
                        <a:ea typeface="UD デジタル 教科書体 NK-R" panose="02020400000000000000" pitchFamily="18" charset="-128"/>
                        <a:cs typeface="Times New Roman"/>
                      </a:endParaRPr>
                    </a:p>
                    <a:p>
                      <a:pPr marL="179388" indent="0" algn="l">
                        <a:lnSpc>
                          <a:spcPct val="100000"/>
                        </a:lnSpc>
                        <a:spcBef>
                          <a:spcPts val="5"/>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質問と関連した幅広い発見</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179388" indent="0" algn="l">
                        <a:lnSpc>
                          <a:spcPct val="100000"/>
                        </a:lnSpc>
                        <a:spcBef>
                          <a:spcPts val="25"/>
                        </a:spcBef>
                      </a:pPr>
                      <a:endParaRPr sz="1100" dirty="0">
                        <a:solidFill>
                          <a:schemeClr val="tx1"/>
                        </a:solidFill>
                        <a:latin typeface="UD デジタル 教科書体 NK-R" panose="02020400000000000000" pitchFamily="18" charset="-128"/>
                        <a:ea typeface="UD デジタル 教科書体 NK-R" panose="02020400000000000000" pitchFamily="18" charset="-128"/>
                        <a:cs typeface="Times New Roman"/>
                      </a:endParaRPr>
                    </a:p>
                    <a:p>
                      <a:pPr marL="179388" marR="76200" indent="0" algn="l">
                        <a:lnSpc>
                          <a:spcPct val="102899"/>
                        </a:lnSpc>
                        <a:spcBef>
                          <a:spcPts val="5"/>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調査に関連する観察例、特にさらなる調査を必要とする可能性のある観察例</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179388" indent="0" algn="l">
                        <a:lnSpc>
                          <a:spcPct val="100000"/>
                        </a:lnSpc>
                        <a:spcBef>
                          <a:spcPts val="25"/>
                        </a:spcBef>
                      </a:pPr>
                      <a:endParaRPr sz="1100" dirty="0">
                        <a:solidFill>
                          <a:schemeClr val="tx1"/>
                        </a:solidFill>
                        <a:latin typeface="UD デジタル 教科書体 NK-R" panose="02020400000000000000" pitchFamily="18" charset="-128"/>
                        <a:ea typeface="UD デジタル 教科書体 NK-R" panose="02020400000000000000" pitchFamily="18" charset="-128"/>
                        <a:cs typeface="Times New Roman"/>
                      </a:endParaRPr>
                    </a:p>
                    <a:p>
                      <a:pPr marL="179388" marR="76835" indent="0" algn="l">
                        <a:lnSpc>
                          <a:spcPct val="102899"/>
                        </a:lnSpc>
                        <a:spcBef>
                          <a:spcPts val="5"/>
                        </a:spcBef>
                      </a:pPr>
                      <a:r>
                        <a:rPr lang="ja-JP" altLang="en-US"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i="1" spc="-7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たちや教室に関する教師の幅広い知識に基づいた反省的なコメント</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179388" marR="76835" indent="0" algn="l">
                        <a:lnSpc>
                          <a:spcPct val="102899"/>
                        </a:lnSpc>
                        <a:spcBef>
                          <a:spcPts val="195"/>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これまで明らかにされていなかった深刻な懸念事項の特定（学習面、社会面、その他</a:t>
                      </a:r>
                      <a:r>
                        <a:rPr sz="1100" i="1" spc="-5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2072834">
                <a:tc>
                  <a:txBody>
                    <a:bodyPr/>
                    <a:lstStyle/>
                    <a:p>
                      <a:pPr marL="67945" marR="102235">
                        <a:lnSpc>
                          <a:spcPct val="123000"/>
                        </a:lnSpc>
                        <a:spcBef>
                          <a:spcPts val="775"/>
                        </a:spcBef>
                      </a:pPr>
                      <a:r>
                        <a:rPr sz="1100" b="1"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評価</a:t>
                      </a:r>
                      <a:r>
                        <a:rPr sz="1100" b="1" spc="-10" dirty="0">
                          <a:solidFill>
                            <a:schemeClr val="tx1"/>
                          </a:solidFill>
                          <a:latin typeface="UD デジタル 教科書体 NK-R" panose="02020400000000000000" pitchFamily="18" charset="-128"/>
                          <a:ea typeface="UD デジタル 教科書体 NK-R" panose="02020400000000000000" pitchFamily="18" charset="-128"/>
                          <a:cs typeface="Calibri"/>
                        </a:rPr>
                        <a:t>:</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この探究は、</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扱いやすい短い調査であると思いました。</a:t>
                      </a:r>
                      <a:r>
                        <a:rPr sz="1100" dirty="0">
                          <a:solidFill>
                            <a:schemeClr val="tx1"/>
                          </a:solidFill>
                          <a:latin typeface="UD デジタル 教科書体 NK-R" panose="02020400000000000000" pitchFamily="18" charset="-128"/>
                          <a:ea typeface="UD デジタル 教科書体 NK-R" panose="02020400000000000000" pitchFamily="18" charset="-128"/>
                          <a:cs typeface="Calibri"/>
                        </a:rPr>
                        <a:t>10 </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分間の観察を通して</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たちの科学グループワー</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クへの参加について確認し、理解を深めることができました</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。今回、すべての生徒が平等にグループに参加しているわ</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けではないことが確認できました</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。また、今まで見逃していた</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たちの関わりや活動の様子に気づくことができま</a:t>
                      </a:r>
                      <a:r>
                        <a:rPr sz="1100" spc="-2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した。振り返ってみると、一人ひとりの貢献度だけを見ると、対話への参加は平等ではなかったと思います。しかし、</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たちは</a:t>
                      </a:r>
                      <a:r>
                        <a:rPr sz="1100" spc="-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課題</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のさまざまな要素を分担しているように見えたので</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役割分担」をしてグループとして課題</a:t>
                      </a:r>
                      <a:r>
                        <a:rPr sz="1100" spc="-2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を完成</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させていたのでしょうか。このことから、私は</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たちのグループワークへの参加について、私が何を理解し、何を期待しているのか、また</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lang="ja-JP" altLang="en-US"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たちに何を期待していると伝えているのか、考えさせられました。特に、会話、活動、社会的関係に対する個人の貢献が時間の経過とともにどのように変化するかという点で、これを洗練させることができるかもしれません。</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984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79388" marR="836930" indent="0" algn="l">
                        <a:lnSpc>
                          <a:spcPts val="2300"/>
                        </a:lnSpc>
                        <a:spcBef>
                          <a:spcPts val="210"/>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調査結果の総合評価と管理性具体的に気づいた点</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179388" marR="175260" indent="0" algn="l">
                        <a:lnSpc>
                          <a:spcPct val="110600"/>
                        </a:lnSpc>
                        <a:spcBef>
                          <a:spcPts val="665"/>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問いに関連する考察的なまとめと結論</a:t>
                      </a:r>
                      <a:r>
                        <a:rPr sz="1100" i="1" spc="5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教室での対話と学習についてのより広範な批判的考察</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266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2252087">
                <a:tc>
                  <a:txBody>
                    <a:bodyPr/>
                    <a:lstStyle/>
                    <a:p>
                      <a:pPr marL="67945" marR="69215">
                        <a:lnSpc>
                          <a:spcPct val="123000"/>
                        </a:lnSpc>
                        <a:spcBef>
                          <a:spcPts val="775"/>
                        </a:spcBef>
                        <a:tabLst>
                          <a:tab pos="864235" algn="l"/>
                        </a:tabLst>
                      </a:pPr>
                      <a:r>
                        <a:rPr sz="1100" b="1" dirty="0">
                          <a:solidFill>
                            <a:schemeClr val="tx1"/>
                          </a:solidFill>
                          <a:latin typeface="UD デジタル 教科書体 NK-R" panose="02020400000000000000" pitchFamily="18" charset="-128"/>
                          <a:ea typeface="UD デジタル 教科書体 NK-R" panose="02020400000000000000" pitchFamily="18" charset="-128"/>
                          <a:cs typeface="ＭＳ 明朝"/>
                        </a:rPr>
                        <a:t>今後の</a:t>
                      </a:r>
                      <a:r>
                        <a:rPr sz="1100" b="1"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展望</a:t>
                      </a:r>
                      <a:r>
                        <a:rPr sz="1100" b="1"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グループワ</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ー</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クへの</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公</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平な</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参</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加と</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い</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う</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問</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いに着</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目</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した</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私</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は、</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次</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a:t>
                      </a:r>
                      <a:r>
                        <a:rPr sz="1100" spc="-250"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2</a:t>
                      </a:r>
                      <a:r>
                        <a:rPr sz="1100" spc="50"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つの方</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法</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で調</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査</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を続</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け</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る</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こ</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とにし</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ま</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した。</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1</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優</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先</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的に</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常</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に</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「低い</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と評</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価</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され</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た</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を観</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察</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し（</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オ</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ープ</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ン</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な</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語</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り口で</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、ク</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ラ</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スで</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学</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習</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に対す</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る</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彼の気持</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ち</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につ</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い</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て個</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別</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に</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話</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を聞く</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こ</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と、</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Calibri"/>
                        </a:rPr>
                        <a:t>2</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さ</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ら</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に</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グルー</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プ</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観察</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機会</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見</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つ</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け、</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の</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相</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互作</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用</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を</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捉</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える力</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を</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養い</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lang="ja-JP" altLang="en-US"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に</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つ</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いて</a:t>
                      </a:r>
                      <a:r>
                        <a:rPr sz="1100" spc="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の</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私</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の</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思い込</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み</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に頼</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り</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過ぎ</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な</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い</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よ</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うに体</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系</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的に</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調</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査を</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行</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う</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こ</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とです</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その</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めに</a:t>
                      </a:r>
                      <a:r>
                        <a:rPr sz="1100" spc="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5" dirty="0" err="1">
                          <a:solidFill>
                            <a:schemeClr val="tx1"/>
                          </a:solidFill>
                          <a:latin typeface="UD デジタル 教科書体 NK-R" panose="02020400000000000000" pitchFamily="18" charset="-128"/>
                          <a:ea typeface="UD デジタル 教科書体 NK-R" panose="02020400000000000000" pitchFamily="18" charset="-128"/>
                          <a:cs typeface="Calibri"/>
                        </a:rPr>
                        <a:t>T-SEDA</a:t>
                      </a:r>
                      <a:r>
                        <a:rPr sz="1100" spc="3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スキ</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ー</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ムのパート</a:t>
                      </a:r>
                      <a:r>
                        <a:rPr sz="1100" spc="-250"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Calibri"/>
                        </a:rPr>
                        <a:t>B</a:t>
                      </a:r>
                      <a:r>
                        <a:rPr sz="1100" spc="45" dirty="0">
                          <a:solidFill>
                            <a:schemeClr val="tx1"/>
                          </a:solidFill>
                          <a:latin typeface="UD デジタル 教科書体 NK-R" panose="02020400000000000000" pitchFamily="18" charset="-128"/>
                          <a:ea typeface="UD デジタル 教科書体 NK-R" panose="02020400000000000000" pitchFamily="18" charset="-128"/>
                          <a:cs typeface="Calibri"/>
                        </a:rPr>
                        <a:t> </a:t>
                      </a:r>
                      <a:r>
                        <a:rPr sz="1100" spc="-1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使</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い</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、各</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観察</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時間全</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体</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の集</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計</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表を</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作</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成</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す</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るよう</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に</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フォ</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ー</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マッ</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ト</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を</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変</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更しよ</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う</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と考</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え</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てい</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ま</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す</a:t>
                      </a:r>
                      <a:r>
                        <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最終的に</a:t>
                      </a:r>
                      <a:r>
                        <a:rPr sz="1100" spc="-5" dirty="0">
                          <a:solidFill>
                            <a:schemeClr val="tx1"/>
                          </a:solidFill>
                          <a:latin typeface="UD デジタル 教科書体 NK-R" panose="02020400000000000000" pitchFamily="18" charset="-128"/>
                          <a:ea typeface="UD デジタル 教科書体 NK-R" panose="02020400000000000000" pitchFamily="18" charset="-128"/>
                          <a:cs typeface="ＭＳ 明朝"/>
                        </a:rPr>
                        <a:t> </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は、生</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徒</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のグ</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ル</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ープ</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参</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加</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を</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妨げて</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い</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るも</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の</a:t>
                      </a:r>
                      <a:r>
                        <a:rPr sz="1100" spc="-5"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を</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特</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定</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し</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それを</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支</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援す</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る</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こと</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で</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lang="ja-JP" altLang="en-US" sz="110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子供</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ち</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が教</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室</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での</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対</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話</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と</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学習に</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参加</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できる</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よ</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うな</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環</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境を</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整</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え</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た</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いと考</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え</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てい</a:t>
                      </a:r>
                      <a:r>
                        <a:rPr sz="110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ま</a:t>
                      </a:r>
                      <a:r>
                        <a:rPr sz="1100" spc="-1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す</a:t>
                      </a:r>
                      <a:r>
                        <a:rPr sz="1100" spc="-1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984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95275" algn="l">
                        <a:lnSpc>
                          <a:spcPct val="100000"/>
                        </a:lnSpc>
                        <a:spcBef>
                          <a:spcPts val="5"/>
                        </a:spcBef>
                      </a:pPr>
                      <a:endParaRPr lang="en-US"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179388" indent="0" algn="l">
                        <a:lnSpc>
                          <a:spcPct val="100000"/>
                        </a:lnSpc>
                        <a:spcBef>
                          <a:spcPts val="5"/>
                        </a:spcBef>
                      </a:pPr>
                      <a:r>
                        <a:rPr sz="1100" i="1" spc="-70" dirty="0" err="1">
                          <a:solidFill>
                            <a:schemeClr val="tx1"/>
                          </a:solidFill>
                          <a:latin typeface="UD デジタル 教科書体 NK-R" panose="02020400000000000000" pitchFamily="18" charset="-128"/>
                          <a:ea typeface="UD デジタル 教科書体 NK-R" panose="02020400000000000000" pitchFamily="18" charset="-128"/>
                          <a:cs typeface="ＭＳ 明朝"/>
                        </a:rPr>
                        <a:t>調査における次のステップを特定する</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179388" marR="76835" indent="0" algn="l">
                        <a:lnSpc>
                          <a:spcPct val="118100"/>
                        </a:lnSpc>
                        <a:spcBef>
                          <a:spcPts val="190"/>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優先順位（例：重大な懸念が生じた場合など）および全般的な展開</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179388" marR="76200" indent="0" algn="l">
                        <a:lnSpc>
                          <a:spcPct val="117400"/>
                        </a:lnSpc>
                        <a:spcBef>
                          <a:spcPts val="200"/>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他の調査手段</a:t>
                      </a:r>
                      <a:r>
                        <a:rPr sz="1100" i="1" spc="-6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例：インタビュー</a:t>
                      </a:r>
                      <a:r>
                        <a:rPr sz="1100" i="1" spc="-55"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r>
                        <a:rPr sz="1100" i="1" spc="-65" dirty="0">
                          <a:solidFill>
                            <a:schemeClr val="tx1"/>
                          </a:solidFill>
                          <a:latin typeface="UD デジタル 教科書体 NK-R" panose="02020400000000000000" pitchFamily="18" charset="-128"/>
                          <a:ea typeface="UD デジタル 教科書体 NK-R" panose="02020400000000000000" pitchFamily="18" charset="-128"/>
                          <a:cs typeface="ＭＳ 明朝"/>
                        </a:rPr>
                        <a:t>の使用可能性</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179388" marR="177800" indent="0" algn="l">
                        <a:lnSpc>
                          <a:spcPct val="118100"/>
                        </a:lnSpc>
                        <a:spcBef>
                          <a:spcPts val="195"/>
                        </a:spcBef>
                      </a:pPr>
                      <a:r>
                        <a:rPr sz="1100" i="1" spc="-20" dirty="0">
                          <a:solidFill>
                            <a:schemeClr val="tx1"/>
                          </a:solidFill>
                          <a:latin typeface="UD デジタル 教科書体 NK-R" panose="02020400000000000000" pitchFamily="18" charset="-128"/>
                          <a:ea typeface="UD デジタル 教科書体 NK-R" panose="02020400000000000000" pitchFamily="18" charset="-128"/>
                          <a:cs typeface="Calibri"/>
                        </a:rPr>
                        <a:t>T-</a:t>
                      </a:r>
                      <a:r>
                        <a:rPr sz="1100" i="1" dirty="0">
                          <a:solidFill>
                            <a:schemeClr val="tx1"/>
                          </a:solidFill>
                          <a:latin typeface="UD デジタル 教科書体 NK-R" panose="02020400000000000000" pitchFamily="18" charset="-128"/>
                          <a:ea typeface="UD デジタル 教科書体 NK-R" panose="02020400000000000000" pitchFamily="18" charset="-128"/>
                          <a:cs typeface="Calibri"/>
                        </a:rPr>
                        <a:t>SEDA </a:t>
                      </a: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ツールの更なる活用（適応の根拠を含む</a:t>
                      </a:r>
                      <a:r>
                        <a:rPr sz="1100" i="1" spc="-50" dirty="0">
                          <a:solidFill>
                            <a:schemeClr val="tx1"/>
                          </a:solidFill>
                          <a:latin typeface="UD デジタル 教科書体 NK-R" panose="02020400000000000000" pitchFamily="18" charset="-128"/>
                          <a:ea typeface="UD デジタル 教科書体 NK-R" panose="02020400000000000000" pitchFamily="18" charset="-128"/>
                          <a:cs typeface="ＭＳ 明朝"/>
                        </a:rPr>
                        <a:t>）</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p>
                      <a:pPr marL="179388" marR="173355" indent="0" algn="l">
                        <a:lnSpc>
                          <a:spcPct val="117100"/>
                        </a:lnSpc>
                        <a:spcBef>
                          <a:spcPts val="204"/>
                        </a:spcBef>
                      </a:pPr>
                      <a:r>
                        <a:rPr sz="1100" i="1" spc="-70" dirty="0">
                          <a:solidFill>
                            <a:schemeClr val="tx1"/>
                          </a:solidFill>
                          <a:latin typeface="UD デジタル 教科書体 NK-R" panose="02020400000000000000" pitchFamily="18" charset="-128"/>
                          <a:ea typeface="UD デジタル 教科書体 NK-R" panose="02020400000000000000" pitchFamily="18" charset="-128"/>
                          <a:cs typeface="ＭＳ 明朝"/>
                        </a:rPr>
                        <a:t>生徒の教育的価値と優先順位に関連した最終的な目的</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ＭＳ 明朝"/>
                      </a:endParaRPr>
                    </a:p>
                  </a:txBody>
                  <a:tcPr marL="0" marR="0" marT="6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bl>
          </a:graphicData>
        </a:graphic>
      </p:graphicFrame>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4</TotalTime>
  <Words>9509</Words>
  <Application>Microsoft Macintosh PowerPoint</Application>
  <PresentationFormat>Custom</PresentationFormat>
  <Paragraphs>361</Paragraphs>
  <Slides>17</Slides>
  <Notes>2</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17</vt:i4>
      </vt:variant>
    </vt:vector>
  </HeadingPairs>
  <TitlesOfParts>
    <vt:vector size="30" baseType="lpstr">
      <vt:lpstr>ＭＳ 明朝</vt:lpstr>
      <vt:lpstr>UD デジタル 教科書体 NK-B</vt:lpstr>
      <vt:lpstr>UD デジタル 教科書体 NK-R</vt:lpstr>
      <vt:lpstr>UD デジタル 教科書体 NK-R</vt:lpstr>
      <vt:lpstr>UD デジタル 教科書体 NP-B</vt:lpstr>
      <vt:lpstr>Aptos</vt:lpstr>
      <vt:lpstr>Calibri</vt:lpstr>
      <vt:lpstr>Symbol</vt:lpstr>
      <vt:lpstr>Times New Roman</vt:lpstr>
      <vt:lpstr>1_Office Theme</vt:lpstr>
      <vt:lpstr>3_Office Theme</vt:lpstr>
      <vt:lpstr>2_Office Theme</vt:lpstr>
      <vt:lpstr>4_Office Theme</vt:lpstr>
      <vt:lpstr>T-SEDA　教育対話分析ツール ー教育対話の実践を探究するー 支援ツール　ｖ９  </vt:lpstr>
      <vt:lpstr>SECTION 3：録画・録音と文字起こしの方法</vt:lpstr>
      <vt:lpstr>PowerPoint Presentation</vt:lpstr>
      <vt:lpstr>PowerPoint Presentation</vt:lpstr>
      <vt:lpstr>PowerPoint Presentation</vt:lpstr>
      <vt:lpstr>PowerPoint Presentation</vt:lpstr>
      <vt:lpstr>SECTION 4: 事例研究</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TOOLKIT for SYSTEMATIC EDUCATIONAL DIALOGUE ANALYSIS (T-SEDA): A resource for inquiry into practice</dc:title>
  <dc:creator>Laura Kerslake</dc:creator>
  <cp:lastModifiedBy>Sara Hennessy</cp:lastModifiedBy>
  <cp:revision>11</cp:revision>
  <dcterms:created xsi:type="dcterms:W3CDTF">2024-03-17T05:17:18Z</dcterms:created>
  <dcterms:modified xsi:type="dcterms:W3CDTF">2026-04-03T15:50:11Z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2024-03-17T00:00:00Z</vt:filetime>
  </property>
  <property fmtid="{D5CDD505-2E9C-101B-9397-08002B2CF9AE}" pid="3" name="Creator">
    <vt:lpwstr>Microsoft® Word for Microsoft 365</vt:lpwstr>
  </property>
  <property fmtid="{D5CDD505-2E9C-101B-9397-08002B2CF9AE}" pid="4" name="LastSaved">
    <vt:filetime>2024-03-17T00:00:00Z</vt:filetime>
  </property>
  <property fmtid="{D5CDD505-2E9C-101B-9397-08002B2CF9AE}" pid="5" name="Producer">
    <vt:lpwstr>Microsoft® Word for Microsoft 365</vt:lpwstr>
  </property>
</Properties>
</file>