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7562850" cx="10693400"/>
  <p:notesSz cx="9928225" cy="6797675"/>
  <p:embeddedFontLst>
    <p:embeddedFont>
      <p:font typeface="Arimo"/>
      <p:regular r:id="rId68"/>
      <p:bold r:id="rId69"/>
      <p:italic r:id="rId70"/>
      <p:boldItalic r:id="rId71"/>
    </p:embeddedFont>
    <p:embeddedFont>
      <p:font typeface="Helvetica Neue"/>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016B61-C5C3-4E6D-A61F-10CCEA2B680B}">
  <a:tblStyle styleId="{D7016B61-C5C3-4E6D-A61F-10CCEA2B680B}"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33E08FC-FF9F-4CCD-8E45-EC8996B4115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4E8E8"/>
          </a:solidFill>
        </a:fill>
      </a:tcStyle>
    </a:wholeTbl>
    <a:band1H>
      <a:tcTxStyle/>
      <a:tcStyle>
        <a:fill>
          <a:solidFill>
            <a:srgbClr val="E8CFCF"/>
          </a:solidFill>
        </a:fill>
      </a:tcStyle>
    </a:band1H>
    <a:band2H>
      <a:tcTxStyle/>
    </a:band2H>
    <a:band1V>
      <a:tcTxStyle/>
      <a:tcStyle>
        <a:fill>
          <a:solidFill>
            <a:srgbClr val="E8CFCF"/>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D731A2CE-27A1-479F-8B16-1F9AFBD37913}" styleName="Table_2">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55090EA-F8F8-4987-B60F-FA7C405FA907}"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99863C2F-3003-418E-9982-7BB11F859CA7}" styleName="Table_4">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5.xml"/><Relationship Id="rId75" Type="http://schemas.openxmlformats.org/officeDocument/2006/relationships/font" Target="fonts/HelveticaNeue-boldItalic.fntdata"/><Relationship Id="rId30" Type="http://schemas.openxmlformats.org/officeDocument/2006/relationships/slide" Target="slides/slide24.xml"/><Relationship Id="rId74" Type="http://schemas.openxmlformats.org/officeDocument/2006/relationships/font" Target="fonts/HelveticaNeue-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Arimo-boldItalic.fntdata"/><Relationship Id="rId70" Type="http://schemas.openxmlformats.org/officeDocument/2006/relationships/font" Target="fonts/Arim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mo-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m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2800" y="3228875"/>
            <a:ext cx="7942575" cy="30589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2" name="Google Shape;42;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it-CH"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21" name="Google Shape;121;p10: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33" name="Google Shape;133;p11: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56" name="Google Shape;156;p12: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192" name="Google Shape;192;p13: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01" name="Google Shape;201;p14: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21" name="Google Shape;221;p15: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28" name="Google Shape;228;p16: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47" name="Google Shape;247;p17: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58" name="Google Shape;258;p18: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9: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73" name="Google Shape;273;p19: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84" name="Google Shape;284;p20: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292" name="Google Shape;292;p21: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305" name="Google Shape;305;p22: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314" name="Google Shape;314;p23: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4: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363" name="Google Shape;363;p24: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5: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378" name="Google Shape;378;p25: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6: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385" name="Google Shape;385;p26: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7: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396" name="Google Shape;396;p27: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8: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437" name="Google Shape;437;p28: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9: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497" name="Google Shape;497;p29: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72" name="Google Shape;72;p3: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6" name="Google Shape;516;p3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NEW SLIDE</a:t>
            </a:r>
            <a:endParaRPr/>
          </a:p>
        </p:txBody>
      </p:sp>
      <p:sp>
        <p:nvSpPr>
          <p:cNvPr id="517" name="Google Shape;517;p3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it-CH"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1: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1: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2: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3: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3: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7" name="Google Shape;637;p34: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38" name="Google Shape;638;p34:notes"/>
          <p:cNvSpPr txBox="1"/>
          <p:nvPr>
            <p:ph idx="12" type="sldNum"/>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spcBef>
                <a:spcPts val="0"/>
              </a:spcBef>
              <a:spcAft>
                <a:spcPts val="0"/>
              </a:spcAft>
              <a:buNone/>
            </a:pPr>
            <a:fld id="{00000000-1234-1234-1234-123412341234}" type="slidenum">
              <a:rPr lang="it-CH"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35: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36: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6: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7: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8: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8: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9: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9: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0: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0: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41: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1: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2: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2: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43: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3: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44: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4: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45: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5: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46: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6: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47: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7: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48: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8: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9: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9: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81" name="Google Shape;81;p5: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50: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0: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51: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1: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52: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2: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53: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3: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4: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4: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55: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5: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56: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6: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57: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7: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58: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8: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59: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9: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88" name="Google Shape;88;p6: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60: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0: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61:notes"/>
          <p:cNvSpPr txBox="1"/>
          <p:nvPr>
            <p:ph idx="1" type="body"/>
          </p:nvPr>
        </p:nvSpPr>
        <p:spPr>
          <a:xfrm>
            <a:off x="992800" y="3228875"/>
            <a:ext cx="7942575" cy="30589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1: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0" y="0"/>
            <a:ext cx="3000000" cy="3000000"/>
          </a:xfrm>
          <a:prstGeom prst="rect">
            <a:avLst/>
          </a:prstGeom>
          <a:noFill/>
          <a:ln>
            <a:noFill/>
          </a:ln>
        </p:spPr>
        <p:txBody>
          <a:bodyPr anchorCtr="0" anchor="t" bIns="41875" lIns="83750" spcFirstLastPara="1" rIns="83750" wrap="square" tIns="41875">
            <a:noAutofit/>
          </a:bodyPr>
          <a:lstStyle/>
          <a:p>
            <a:pPr indent="0" lvl="0" marL="0" marR="0" rtl="0" algn="l">
              <a:lnSpc>
                <a:spcPct val="80000"/>
              </a:lnSpc>
              <a:spcBef>
                <a:spcPts val="0"/>
              </a:spcBef>
              <a:spcAft>
                <a:spcPts val="0"/>
              </a:spcAft>
              <a:buNone/>
            </a:pPr>
            <a:r>
              <a:t/>
            </a:r>
            <a:endParaRPr sz="300">
              <a:solidFill>
                <a:schemeClr val="dk1"/>
              </a:solidFill>
              <a:latin typeface="Calibri"/>
              <a:ea typeface="Calibri"/>
              <a:cs typeface="Calibri"/>
              <a:sym typeface="Calibri"/>
            </a:endParaRPr>
          </a:p>
        </p:txBody>
      </p:sp>
      <p:sp>
        <p:nvSpPr>
          <p:cNvPr id="97" name="Google Shape;97;p7:notes"/>
          <p:cNvSpPr/>
          <p:nvPr>
            <p:ph idx="2" type="sldImg"/>
          </p:nvPr>
        </p:nvSpPr>
        <p:spPr>
          <a:xfrm>
            <a:off x="1655025" y="509825"/>
            <a:ext cx="6619125" cy="25491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NEW SLIDE</a:t>
            </a:r>
            <a:endParaRPr/>
          </a:p>
        </p:txBody>
      </p:sp>
      <p:sp>
        <p:nvSpPr>
          <p:cNvPr id="104" name="Google Shape;104;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it-CH"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3" name="Google Shape;11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it-CH" sz="1800">
                <a:solidFill>
                  <a:schemeClr val="dk1"/>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201927" y="970661"/>
            <a:ext cx="8289544" cy="789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534670" y="1739455"/>
            <a:ext cx="962405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3635756" y="7033450"/>
            <a:ext cx="3421887"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0055859" y="6942835"/>
            <a:ext cx="206375" cy="177800"/>
          </a:xfrm>
          <a:prstGeom prst="rect">
            <a:avLst/>
          </a:prstGeom>
          <a:noFill/>
          <a:ln>
            <a:noFill/>
          </a:ln>
        </p:spPr>
        <p:txBody>
          <a:bodyPr anchorCtr="0" anchor="t" bIns="0" lIns="0" spcFirstLastPara="1" rIns="0" wrap="square" tIns="0">
            <a:spAutoFit/>
          </a:bodyPr>
          <a:lstStyle>
            <a:lvl1pPr indent="0" lvl="0" marL="101600" marR="0" algn="l">
              <a:lnSpc>
                <a:spcPct val="100000"/>
              </a:lnSpc>
              <a:spcBef>
                <a:spcPts val="0"/>
              </a:spcBef>
              <a:buNone/>
              <a:defRPr b="0" i="0" sz="1200" u="none" cap="none" strike="noStrike">
                <a:solidFill>
                  <a:schemeClr val="dk1"/>
                </a:solidFill>
                <a:latin typeface="Calibri"/>
                <a:ea typeface="Calibri"/>
                <a:cs typeface="Calibri"/>
                <a:sym typeface="Calibri"/>
              </a:defRPr>
            </a:lvl1pPr>
            <a:lvl2pPr indent="0" lvl="1" marL="101600" marR="0" algn="l">
              <a:lnSpc>
                <a:spcPct val="100000"/>
              </a:lnSpc>
              <a:spcBef>
                <a:spcPts val="0"/>
              </a:spcBef>
              <a:buNone/>
              <a:defRPr b="0" i="0" sz="1200" u="none" cap="none" strike="noStrike">
                <a:solidFill>
                  <a:schemeClr val="dk1"/>
                </a:solidFill>
                <a:latin typeface="Calibri"/>
                <a:ea typeface="Calibri"/>
                <a:cs typeface="Calibri"/>
                <a:sym typeface="Calibri"/>
              </a:defRPr>
            </a:lvl2pPr>
            <a:lvl3pPr indent="0" lvl="2" marL="101600" marR="0" algn="l">
              <a:lnSpc>
                <a:spcPct val="100000"/>
              </a:lnSpc>
              <a:spcBef>
                <a:spcPts val="0"/>
              </a:spcBef>
              <a:buNone/>
              <a:defRPr b="0" i="0" sz="1200" u="none" cap="none" strike="noStrike">
                <a:solidFill>
                  <a:schemeClr val="dk1"/>
                </a:solidFill>
                <a:latin typeface="Calibri"/>
                <a:ea typeface="Calibri"/>
                <a:cs typeface="Calibri"/>
                <a:sym typeface="Calibri"/>
              </a:defRPr>
            </a:lvl3pPr>
            <a:lvl4pPr indent="0" lvl="3" marL="101600" marR="0" algn="l">
              <a:lnSpc>
                <a:spcPct val="100000"/>
              </a:lnSpc>
              <a:spcBef>
                <a:spcPts val="0"/>
              </a:spcBef>
              <a:buNone/>
              <a:defRPr b="0" i="0" sz="1200" u="none" cap="none" strike="noStrike">
                <a:solidFill>
                  <a:schemeClr val="dk1"/>
                </a:solidFill>
                <a:latin typeface="Calibri"/>
                <a:ea typeface="Calibri"/>
                <a:cs typeface="Calibri"/>
                <a:sym typeface="Calibri"/>
              </a:defRPr>
            </a:lvl4pPr>
            <a:lvl5pPr indent="0" lvl="4" marL="101600" marR="0" algn="l">
              <a:lnSpc>
                <a:spcPct val="100000"/>
              </a:lnSpc>
              <a:spcBef>
                <a:spcPts val="0"/>
              </a:spcBef>
              <a:buNone/>
              <a:defRPr b="0" i="0" sz="1200" u="none" cap="none" strike="noStrike">
                <a:solidFill>
                  <a:schemeClr val="dk1"/>
                </a:solidFill>
                <a:latin typeface="Calibri"/>
                <a:ea typeface="Calibri"/>
                <a:cs typeface="Calibri"/>
                <a:sym typeface="Calibri"/>
              </a:defRPr>
            </a:lvl5pPr>
            <a:lvl6pPr indent="0" lvl="5" marL="101600" marR="0" algn="l">
              <a:lnSpc>
                <a:spcPct val="100000"/>
              </a:lnSpc>
              <a:spcBef>
                <a:spcPts val="0"/>
              </a:spcBef>
              <a:buNone/>
              <a:defRPr b="0" i="0" sz="1200" u="none" cap="none" strike="noStrike">
                <a:solidFill>
                  <a:schemeClr val="dk1"/>
                </a:solidFill>
                <a:latin typeface="Calibri"/>
                <a:ea typeface="Calibri"/>
                <a:cs typeface="Calibri"/>
                <a:sym typeface="Calibri"/>
              </a:defRPr>
            </a:lvl6pPr>
            <a:lvl7pPr indent="0" lvl="6" marL="101600" marR="0" algn="l">
              <a:lnSpc>
                <a:spcPct val="100000"/>
              </a:lnSpc>
              <a:spcBef>
                <a:spcPts val="0"/>
              </a:spcBef>
              <a:buNone/>
              <a:defRPr b="0" i="0" sz="1200" u="none" cap="none" strike="noStrike">
                <a:solidFill>
                  <a:schemeClr val="dk1"/>
                </a:solidFill>
                <a:latin typeface="Calibri"/>
                <a:ea typeface="Calibri"/>
                <a:cs typeface="Calibri"/>
                <a:sym typeface="Calibri"/>
              </a:defRPr>
            </a:lvl7pPr>
            <a:lvl8pPr indent="0" lvl="7" marL="101600" marR="0" algn="l">
              <a:lnSpc>
                <a:spcPct val="100000"/>
              </a:lnSpc>
              <a:spcBef>
                <a:spcPts val="0"/>
              </a:spcBef>
              <a:buNone/>
              <a:defRPr b="0" i="0" sz="1200" u="none" cap="none" strike="noStrike">
                <a:solidFill>
                  <a:schemeClr val="dk1"/>
                </a:solidFill>
                <a:latin typeface="Calibri"/>
                <a:ea typeface="Calibri"/>
                <a:cs typeface="Calibri"/>
                <a:sym typeface="Calibri"/>
              </a:defRPr>
            </a:lvl8pPr>
            <a:lvl9pPr indent="0" lvl="8" marL="101600" marR="0" algn="l">
              <a:lnSpc>
                <a:spcPct val="100000"/>
              </a:lnSpc>
              <a:spcBef>
                <a:spcPts val="0"/>
              </a:spcBef>
              <a:buNone/>
              <a:defRPr b="0" i="0" sz="1200" u="none" cap="none" strike="noStrike">
                <a:solidFill>
                  <a:schemeClr val="dk1"/>
                </a:solidFill>
                <a:latin typeface="Calibri"/>
                <a:ea typeface="Calibri"/>
                <a:cs typeface="Calibri"/>
                <a:sym typeface="Calibri"/>
              </a:defRPr>
            </a:lvl9pPr>
          </a:lstStyle>
          <a:p>
            <a:pPr indent="0" lvl="0" marL="101600" rtl="0" algn="l">
              <a:spcBef>
                <a:spcPts val="0"/>
              </a:spcBef>
              <a:spcAft>
                <a:spcPts val="0"/>
              </a:spcAft>
              <a:buNone/>
            </a:pPr>
            <a:fld id="{00000000-1234-1234-1234-123412341234}" type="slidenum">
              <a:rPr lang="it-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
        <p:nvSpPr>
          <p:cNvPr id="18" name="Google Shape;18;p3"/>
          <p:cNvSpPr txBox="1"/>
          <p:nvPr>
            <p:ph idx="11" type="ftr"/>
          </p:nvPr>
        </p:nvSpPr>
        <p:spPr>
          <a:xfrm>
            <a:off x="3635756" y="7033450"/>
            <a:ext cx="3421887"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10055859" y="6942835"/>
            <a:ext cx="206375" cy="177800"/>
          </a:xfrm>
          <a:prstGeom prst="rect">
            <a:avLst/>
          </a:prstGeom>
          <a:noFill/>
          <a:ln>
            <a:noFill/>
          </a:ln>
        </p:spPr>
        <p:txBody>
          <a:bodyPr anchorCtr="0" anchor="t" bIns="0" lIns="0" spcFirstLastPara="1" rIns="0" wrap="square" tIns="0">
            <a:spAutoFit/>
          </a:bodyPr>
          <a:lstStyle>
            <a:lvl1pPr indent="0" lvl="0" marL="101600" marR="0" algn="l">
              <a:lnSpc>
                <a:spcPct val="100000"/>
              </a:lnSpc>
              <a:spcBef>
                <a:spcPts val="0"/>
              </a:spcBef>
              <a:buNone/>
              <a:defRPr b="0" i="0" sz="1200">
                <a:solidFill>
                  <a:schemeClr val="dk1"/>
                </a:solidFill>
                <a:latin typeface="Calibri"/>
                <a:ea typeface="Calibri"/>
                <a:cs typeface="Calibri"/>
                <a:sym typeface="Calibri"/>
              </a:defRPr>
            </a:lvl1pPr>
            <a:lvl2pPr indent="0" lvl="1" marL="101600" marR="0" algn="l">
              <a:lnSpc>
                <a:spcPct val="100000"/>
              </a:lnSpc>
              <a:spcBef>
                <a:spcPts val="0"/>
              </a:spcBef>
              <a:buNone/>
              <a:defRPr b="0" i="0" sz="1200">
                <a:solidFill>
                  <a:schemeClr val="dk1"/>
                </a:solidFill>
                <a:latin typeface="Calibri"/>
                <a:ea typeface="Calibri"/>
                <a:cs typeface="Calibri"/>
                <a:sym typeface="Calibri"/>
              </a:defRPr>
            </a:lvl2pPr>
            <a:lvl3pPr indent="0" lvl="2" marL="101600" marR="0" algn="l">
              <a:lnSpc>
                <a:spcPct val="100000"/>
              </a:lnSpc>
              <a:spcBef>
                <a:spcPts val="0"/>
              </a:spcBef>
              <a:buNone/>
              <a:defRPr b="0" i="0" sz="1200">
                <a:solidFill>
                  <a:schemeClr val="dk1"/>
                </a:solidFill>
                <a:latin typeface="Calibri"/>
                <a:ea typeface="Calibri"/>
                <a:cs typeface="Calibri"/>
                <a:sym typeface="Calibri"/>
              </a:defRPr>
            </a:lvl3pPr>
            <a:lvl4pPr indent="0" lvl="3" marL="101600" marR="0" algn="l">
              <a:lnSpc>
                <a:spcPct val="100000"/>
              </a:lnSpc>
              <a:spcBef>
                <a:spcPts val="0"/>
              </a:spcBef>
              <a:buNone/>
              <a:defRPr b="0" i="0" sz="1200">
                <a:solidFill>
                  <a:schemeClr val="dk1"/>
                </a:solidFill>
                <a:latin typeface="Calibri"/>
                <a:ea typeface="Calibri"/>
                <a:cs typeface="Calibri"/>
                <a:sym typeface="Calibri"/>
              </a:defRPr>
            </a:lvl4pPr>
            <a:lvl5pPr indent="0" lvl="4" marL="101600" marR="0" algn="l">
              <a:lnSpc>
                <a:spcPct val="100000"/>
              </a:lnSpc>
              <a:spcBef>
                <a:spcPts val="0"/>
              </a:spcBef>
              <a:buNone/>
              <a:defRPr b="0" i="0" sz="1200">
                <a:solidFill>
                  <a:schemeClr val="dk1"/>
                </a:solidFill>
                <a:latin typeface="Calibri"/>
                <a:ea typeface="Calibri"/>
                <a:cs typeface="Calibri"/>
                <a:sym typeface="Calibri"/>
              </a:defRPr>
            </a:lvl5pPr>
            <a:lvl6pPr indent="0" lvl="5" marL="101600" marR="0" algn="l">
              <a:lnSpc>
                <a:spcPct val="100000"/>
              </a:lnSpc>
              <a:spcBef>
                <a:spcPts val="0"/>
              </a:spcBef>
              <a:buNone/>
              <a:defRPr b="0" i="0" sz="1200">
                <a:solidFill>
                  <a:schemeClr val="dk1"/>
                </a:solidFill>
                <a:latin typeface="Calibri"/>
                <a:ea typeface="Calibri"/>
                <a:cs typeface="Calibri"/>
                <a:sym typeface="Calibri"/>
              </a:defRPr>
            </a:lvl6pPr>
            <a:lvl7pPr indent="0" lvl="6" marL="101600" marR="0" algn="l">
              <a:lnSpc>
                <a:spcPct val="100000"/>
              </a:lnSpc>
              <a:spcBef>
                <a:spcPts val="0"/>
              </a:spcBef>
              <a:buNone/>
              <a:defRPr b="0" i="0" sz="1200">
                <a:solidFill>
                  <a:schemeClr val="dk1"/>
                </a:solidFill>
                <a:latin typeface="Calibri"/>
                <a:ea typeface="Calibri"/>
                <a:cs typeface="Calibri"/>
                <a:sym typeface="Calibri"/>
              </a:defRPr>
            </a:lvl7pPr>
            <a:lvl8pPr indent="0" lvl="7" marL="101600" marR="0" algn="l">
              <a:lnSpc>
                <a:spcPct val="100000"/>
              </a:lnSpc>
              <a:spcBef>
                <a:spcPts val="0"/>
              </a:spcBef>
              <a:buNone/>
              <a:defRPr b="0" i="0" sz="1200">
                <a:solidFill>
                  <a:schemeClr val="dk1"/>
                </a:solidFill>
                <a:latin typeface="Calibri"/>
                <a:ea typeface="Calibri"/>
                <a:cs typeface="Calibri"/>
                <a:sym typeface="Calibri"/>
              </a:defRPr>
            </a:lvl8pPr>
            <a:lvl9pPr indent="0" lvl="8" marL="101600" marR="0" algn="l">
              <a:lnSpc>
                <a:spcPct val="100000"/>
              </a:lnSpc>
              <a:spcBef>
                <a:spcPts val="0"/>
              </a:spcBef>
              <a:buNone/>
              <a:defRPr b="0" i="0" sz="1200">
                <a:solidFill>
                  <a:schemeClr val="dk1"/>
                </a:solidFill>
                <a:latin typeface="Calibri"/>
                <a:ea typeface="Calibri"/>
                <a:cs typeface="Calibri"/>
                <a:sym typeface="Calibri"/>
              </a:defRPr>
            </a:lvl9pPr>
          </a:lstStyle>
          <a:p>
            <a:pPr indent="0" lvl="0" marL="101600" rtl="0" algn="l">
              <a:spcBef>
                <a:spcPts val="0"/>
              </a:spcBef>
              <a:spcAft>
                <a:spcPts val="0"/>
              </a:spcAft>
              <a:buNone/>
            </a:pPr>
            <a:fld id="{00000000-1234-1234-1234-123412341234}" type="slidenum">
              <a:rPr lang="it-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604010" y="4235196"/>
            <a:ext cx="7485379"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1" type="ftr"/>
          </p:nvPr>
        </p:nvSpPr>
        <p:spPr>
          <a:xfrm>
            <a:off x="3635756" y="7033450"/>
            <a:ext cx="3421887"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10055859" y="6942835"/>
            <a:ext cx="206375" cy="177800"/>
          </a:xfrm>
          <a:prstGeom prst="rect">
            <a:avLst/>
          </a:prstGeom>
          <a:noFill/>
          <a:ln>
            <a:noFill/>
          </a:ln>
        </p:spPr>
        <p:txBody>
          <a:bodyPr anchorCtr="0" anchor="t" bIns="0" lIns="0" spcFirstLastPara="1" rIns="0" wrap="square" tIns="0">
            <a:spAutoFit/>
          </a:bodyPr>
          <a:lstStyle>
            <a:lvl1pPr indent="0" lvl="0" marL="101600" marR="0" algn="l">
              <a:lnSpc>
                <a:spcPct val="100000"/>
              </a:lnSpc>
              <a:spcBef>
                <a:spcPts val="0"/>
              </a:spcBef>
              <a:buNone/>
              <a:defRPr b="0" i="0" sz="1200">
                <a:solidFill>
                  <a:schemeClr val="dk1"/>
                </a:solidFill>
                <a:latin typeface="Calibri"/>
                <a:ea typeface="Calibri"/>
                <a:cs typeface="Calibri"/>
                <a:sym typeface="Calibri"/>
              </a:defRPr>
            </a:lvl1pPr>
            <a:lvl2pPr indent="0" lvl="1" marL="101600" marR="0" algn="l">
              <a:lnSpc>
                <a:spcPct val="100000"/>
              </a:lnSpc>
              <a:spcBef>
                <a:spcPts val="0"/>
              </a:spcBef>
              <a:buNone/>
              <a:defRPr b="0" i="0" sz="1200">
                <a:solidFill>
                  <a:schemeClr val="dk1"/>
                </a:solidFill>
                <a:latin typeface="Calibri"/>
                <a:ea typeface="Calibri"/>
                <a:cs typeface="Calibri"/>
                <a:sym typeface="Calibri"/>
              </a:defRPr>
            </a:lvl2pPr>
            <a:lvl3pPr indent="0" lvl="2" marL="101600" marR="0" algn="l">
              <a:lnSpc>
                <a:spcPct val="100000"/>
              </a:lnSpc>
              <a:spcBef>
                <a:spcPts val="0"/>
              </a:spcBef>
              <a:buNone/>
              <a:defRPr b="0" i="0" sz="1200">
                <a:solidFill>
                  <a:schemeClr val="dk1"/>
                </a:solidFill>
                <a:latin typeface="Calibri"/>
                <a:ea typeface="Calibri"/>
                <a:cs typeface="Calibri"/>
                <a:sym typeface="Calibri"/>
              </a:defRPr>
            </a:lvl3pPr>
            <a:lvl4pPr indent="0" lvl="3" marL="101600" marR="0" algn="l">
              <a:lnSpc>
                <a:spcPct val="100000"/>
              </a:lnSpc>
              <a:spcBef>
                <a:spcPts val="0"/>
              </a:spcBef>
              <a:buNone/>
              <a:defRPr b="0" i="0" sz="1200">
                <a:solidFill>
                  <a:schemeClr val="dk1"/>
                </a:solidFill>
                <a:latin typeface="Calibri"/>
                <a:ea typeface="Calibri"/>
                <a:cs typeface="Calibri"/>
                <a:sym typeface="Calibri"/>
              </a:defRPr>
            </a:lvl4pPr>
            <a:lvl5pPr indent="0" lvl="4" marL="101600" marR="0" algn="l">
              <a:lnSpc>
                <a:spcPct val="100000"/>
              </a:lnSpc>
              <a:spcBef>
                <a:spcPts val="0"/>
              </a:spcBef>
              <a:buNone/>
              <a:defRPr b="0" i="0" sz="1200">
                <a:solidFill>
                  <a:schemeClr val="dk1"/>
                </a:solidFill>
                <a:latin typeface="Calibri"/>
                <a:ea typeface="Calibri"/>
                <a:cs typeface="Calibri"/>
                <a:sym typeface="Calibri"/>
              </a:defRPr>
            </a:lvl5pPr>
            <a:lvl6pPr indent="0" lvl="5" marL="101600" marR="0" algn="l">
              <a:lnSpc>
                <a:spcPct val="100000"/>
              </a:lnSpc>
              <a:spcBef>
                <a:spcPts val="0"/>
              </a:spcBef>
              <a:buNone/>
              <a:defRPr b="0" i="0" sz="1200">
                <a:solidFill>
                  <a:schemeClr val="dk1"/>
                </a:solidFill>
                <a:latin typeface="Calibri"/>
                <a:ea typeface="Calibri"/>
                <a:cs typeface="Calibri"/>
                <a:sym typeface="Calibri"/>
              </a:defRPr>
            </a:lvl6pPr>
            <a:lvl7pPr indent="0" lvl="6" marL="101600" marR="0" algn="l">
              <a:lnSpc>
                <a:spcPct val="100000"/>
              </a:lnSpc>
              <a:spcBef>
                <a:spcPts val="0"/>
              </a:spcBef>
              <a:buNone/>
              <a:defRPr b="0" i="0" sz="1200">
                <a:solidFill>
                  <a:schemeClr val="dk1"/>
                </a:solidFill>
                <a:latin typeface="Calibri"/>
                <a:ea typeface="Calibri"/>
                <a:cs typeface="Calibri"/>
                <a:sym typeface="Calibri"/>
              </a:defRPr>
            </a:lvl7pPr>
            <a:lvl8pPr indent="0" lvl="7" marL="101600" marR="0" algn="l">
              <a:lnSpc>
                <a:spcPct val="100000"/>
              </a:lnSpc>
              <a:spcBef>
                <a:spcPts val="0"/>
              </a:spcBef>
              <a:buNone/>
              <a:defRPr b="0" i="0" sz="1200">
                <a:solidFill>
                  <a:schemeClr val="dk1"/>
                </a:solidFill>
                <a:latin typeface="Calibri"/>
                <a:ea typeface="Calibri"/>
                <a:cs typeface="Calibri"/>
                <a:sym typeface="Calibri"/>
              </a:defRPr>
            </a:lvl8pPr>
            <a:lvl9pPr indent="0" lvl="8" marL="101600" marR="0" algn="l">
              <a:lnSpc>
                <a:spcPct val="100000"/>
              </a:lnSpc>
              <a:spcBef>
                <a:spcPts val="0"/>
              </a:spcBef>
              <a:buNone/>
              <a:defRPr b="0" i="0" sz="1200">
                <a:solidFill>
                  <a:schemeClr val="dk1"/>
                </a:solidFill>
                <a:latin typeface="Calibri"/>
                <a:ea typeface="Calibri"/>
                <a:cs typeface="Calibri"/>
                <a:sym typeface="Calibri"/>
              </a:defRPr>
            </a:lvl9pPr>
          </a:lstStyle>
          <a:p>
            <a:pPr indent="0" lvl="0" marL="101600" rtl="0" algn="l">
              <a:spcBef>
                <a:spcPts val="0"/>
              </a:spcBef>
              <a:spcAft>
                <a:spcPts val="0"/>
              </a:spcAft>
              <a:buNone/>
            </a:pPr>
            <a:fld id="{00000000-1234-1234-1234-123412341234}" type="slidenum">
              <a:rPr lang="it-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1201927" y="970661"/>
            <a:ext cx="8289544" cy="789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5"/>
          <p:cNvSpPr txBox="1"/>
          <p:nvPr>
            <p:ph idx="2" type="body"/>
          </p:nvPr>
        </p:nvSpPr>
        <p:spPr>
          <a:xfrm>
            <a:off x="550710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11" type="ftr"/>
          </p:nvPr>
        </p:nvSpPr>
        <p:spPr>
          <a:xfrm>
            <a:off x="3635756" y="7033450"/>
            <a:ext cx="3421887"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10055859" y="6942835"/>
            <a:ext cx="206375" cy="177800"/>
          </a:xfrm>
          <a:prstGeom prst="rect">
            <a:avLst/>
          </a:prstGeom>
          <a:noFill/>
          <a:ln>
            <a:noFill/>
          </a:ln>
        </p:spPr>
        <p:txBody>
          <a:bodyPr anchorCtr="0" anchor="t" bIns="0" lIns="0" spcFirstLastPara="1" rIns="0" wrap="square" tIns="0">
            <a:spAutoFit/>
          </a:bodyPr>
          <a:lstStyle>
            <a:lvl1pPr indent="0" lvl="0" marL="101600" marR="0" algn="l">
              <a:lnSpc>
                <a:spcPct val="100000"/>
              </a:lnSpc>
              <a:spcBef>
                <a:spcPts val="0"/>
              </a:spcBef>
              <a:buNone/>
              <a:defRPr b="0" i="0" sz="1200">
                <a:solidFill>
                  <a:schemeClr val="dk1"/>
                </a:solidFill>
                <a:latin typeface="Calibri"/>
                <a:ea typeface="Calibri"/>
                <a:cs typeface="Calibri"/>
                <a:sym typeface="Calibri"/>
              </a:defRPr>
            </a:lvl1pPr>
            <a:lvl2pPr indent="0" lvl="1" marL="101600" marR="0" algn="l">
              <a:lnSpc>
                <a:spcPct val="100000"/>
              </a:lnSpc>
              <a:spcBef>
                <a:spcPts val="0"/>
              </a:spcBef>
              <a:buNone/>
              <a:defRPr b="0" i="0" sz="1200">
                <a:solidFill>
                  <a:schemeClr val="dk1"/>
                </a:solidFill>
                <a:latin typeface="Calibri"/>
                <a:ea typeface="Calibri"/>
                <a:cs typeface="Calibri"/>
                <a:sym typeface="Calibri"/>
              </a:defRPr>
            </a:lvl2pPr>
            <a:lvl3pPr indent="0" lvl="2" marL="101600" marR="0" algn="l">
              <a:lnSpc>
                <a:spcPct val="100000"/>
              </a:lnSpc>
              <a:spcBef>
                <a:spcPts val="0"/>
              </a:spcBef>
              <a:buNone/>
              <a:defRPr b="0" i="0" sz="1200">
                <a:solidFill>
                  <a:schemeClr val="dk1"/>
                </a:solidFill>
                <a:latin typeface="Calibri"/>
                <a:ea typeface="Calibri"/>
                <a:cs typeface="Calibri"/>
                <a:sym typeface="Calibri"/>
              </a:defRPr>
            </a:lvl3pPr>
            <a:lvl4pPr indent="0" lvl="3" marL="101600" marR="0" algn="l">
              <a:lnSpc>
                <a:spcPct val="100000"/>
              </a:lnSpc>
              <a:spcBef>
                <a:spcPts val="0"/>
              </a:spcBef>
              <a:buNone/>
              <a:defRPr b="0" i="0" sz="1200">
                <a:solidFill>
                  <a:schemeClr val="dk1"/>
                </a:solidFill>
                <a:latin typeface="Calibri"/>
                <a:ea typeface="Calibri"/>
                <a:cs typeface="Calibri"/>
                <a:sym typeface="Calibri"/>
              </a:defRPr>
            </a:lvl4pPr>
            <a:lvl5pPr indent="0" lvl="4" marL="101600" marR="0" algn="l">
              <a:lnSpc>
                <a:spcPct val="100000"/>
              </a:lnSpc>
              <a:spcBef>
                <a:spcPts val="0"/>
              </a:spcBef>
              <a:buNone/>
              <a:defRPr b="0" i="0" sz="1200">
                <a:solidFill>
                  <a:schemeClr val="dk1"/>
                </a:solidFill>
                <a:latin typeface="Calibri"/>
                <a:ea typeface="Calibri"/>
                <a:cs typeface="Calibri"/>
                <a:sym typeface="Calibri"/>
              </a:defRPr>
            </a:lvl5pPr>
            <a:lvl6pPr indent="0" lvl="5" marL="101600" marR="0" algn="l">
              <a:lnSpc>
                <a:spcPct val="100000"/>
              </a:lnSpc>
              <a:spcBef>
                <a:spcPts val="0"/>
              </a:spcBef>
              <a:buNone/>
              <a:defRPr b="0" i="0" sz="1200">
                <a:solidFill>
                  <a:schemeClr val="dk1"/>
                </a:solidFill>
                <a:latin typeface="Calibri"/>
                <a:ea typeface="Calibri"/>
                <a:cs typeface="Calibri"/>
                <a:sym typeface="Calibri"/>
              </a:defRPr>
            </a:lvl6pPr>
            <a:lvl7pPr indent="0" lvl="6" marL="101600" marR="0" algn="l">
              <a:lnSpc>
                <a:spcPct val="100000"/>
              </a:lnSpc>
              <a:spcBef>
                <a:spcPts val="0"/>
              </a:spcBef>
              <a:buNone/>
              <a:defRPr b="0" i="0" sz="1200">
                <a:solidFill>
                  <a:schemeClr val="dk1"/>
                </a:solidFill>
                <a:latin typeface="Calibri"/>
                <a:ea typeface="Calibri"/>
                <a:cs typeface="Calibri"/>
                <a:sym typeface="Calibri"/>
              </a:defRPr>
            </a:lvl7pPr>
            <a:lvl8pPr indent="0" lvl="7" marL="101600" marR="0" algn="l">
              <a:lnSpc>
                <a:spcPct val="100000"/>
              </a:lnSpc>
              <a:spcBef>
                <a:spcPts val="0"/>
              </a:spcBef>
              <a:buNone/>
              <a:defRPr b="0" i="0" sz="1200">
                <a:solidFill>
                  <a:schemeClr val="dk1"/>
                </a:solidFill>
                <a:latin typeface="Calibri"/>
                <a:ea typeface="Calibri"/>
                <a:cs typeface="Calibri"/>
                <a:sym typeface="Calibri"/>
              </a:defRPr>
            </a:lvl8pPr>
            <a:lvl9pPr indent="0" lvl="8" marL="101600" marR="0" algn="l">
              <a:lnSpc>
                <a:spcPct val="100000"/>
              </a:lnSpc>
              <a:spcBef>
                <a:spcPts val="0"/>
              </a:spcBef>
              <a:buNone/>
              <a:defRPr b="0" i="0" sz="1200">
                <a:solidFill>
                  <a:schemeClr val="dk1"/>
                </a:solidFill>
                <a:latin typeface="Calibri"/>
                <a:ea typeface="Calibri"/>
                <a:cs typeface="Calibri"/>
                <a:sym typeface="Calibri"/>
              </a:defRPr>
            </a:lvl9pPr>
          </a:lstStyle>
          <a:p>
            <a:pPr indent="0" lvl="0" marL="101600" rtl="0" algn="l">
              <a:spcBef>
                <a:spcPts val="0"/>
              </a:spcBef>
              <a:spcAft>
                <a:spcPts val="0"/>
              </a:spcAft>
              <a:buNone/>
            </a:pPr>
            <a:fld id="{00000000-1234-1234-1234-123412341234}" type="slidenum">
              <a:rPr lang="it-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1201927" y="970661"/>
            <a:ext cx="8289544" cy="7893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1" type="ftr"/>
          </p:nvPr>
        </p:nvSpPr>
        <p:spPr>
          <a:xfrm>
            <a:off x="3635756" y="7033450"/>
            <a:ext cx="3421887"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10055859" y="6942835"/>
            <a:ext cx="206375" cy="177800"/>
          </a:xfrm>
          <a:prstGeom prst="rect">
            <a:avLst/>
          </a:prstGeom>
          <a:noFill/>
          <a:ln>
            <a:noFill/>
          </a:ln>
        </p:spPr>
        <p:txBody>
          <a:bodyPr anchorCtr="0" anchor="t" bIns="0" lIns="0" spcFirstLastPara="1" rIns="0" wrap="square" tIns="0">
            <a:spAutoFit/>
          </a:bodyPr>
          <a:lstStyle>
            <a:lvl1pPr indent="0" lvl="0" marL="101600" marR="0" algn="l">
              <a:lnSpc>
                <a:spcPct val="100000"/>
              </a:lnSpc>
              <a:spcBef>
                <a:spcPts val="0"/>
              </a:spcBef>
              <a:buNone/>
              <a:defRPr b="0" i="0" sz="1200">
                <a:solidFill>
                  <a:schemeClr val="dk1"/>
                </a:solidFill>
                <a:latin typeface="Calibri"/>
                <a:ea typeface="Calibri"/>
                <a:cs typeface="Calibri"/>
                <a:sym typeface="Calibri"/>
              </a:defRPr>
            </a:lvl1pPr>
            <a:lvl2pPr indent="0" lvl="1" marL="101600" marR="0" algn="l">
              <a:lnSpc>
                <a:spcPct val="100000"/>
              </a:lnSpc>
              <a:spcBef>
                <a:spcPts val="0"/>
              </a:spcBef>
              <a:buNone/>
              <a:defRPr b="0" i="0" sz="1200">
                <a:solidFill>
                  <a:schemeClr val="dk1"/>
                </a:solidFill>
                <a:latin typeface="Calibri"/>
                <a:ea typeface="Calibri"/>
                <a:cs typeface="Calibri"/>
                <a:sym typeface="Calibri"/>
              </a:defRPr>
            </a:lvl2pPr>
            <a:lvl3pPr indent="0" lvl="2" marL="101600" marR="0" algn="l">
              <a:lnSpc>
                <a:spcPct val="100000"/>
              </a:lnSpc>
              <a:spcBef>
                <a:spcPts val="0"/>
              </a:spcBef>
              <a:buNone/>
              <a:defRPr b="0" i="0" sz="1200">
                <a:solidFill>
                  <a:schemeClr val="dk1"/>
                </a:solidFill>
                <a:latin typeface="Calibri"/>
                <a:ea typeface="Calibri"/>
                <a:cs typeface="Calibri"/>
                <a:sym typeface="Calibri"/>
              </a:defRPr>
            </a:lvl3pPr>
            <a:lvl4pPr indent="0" lvl="3" marL="101600" marR="0" algn="l">
              <a:lnSpc>
                <a:spcPct val="100000"/>
              </a:lnSpc>
              <a:spcBef>
                <a:spcPts val="0"/>
              </a:spcBef>
              <a:buNone/>
              <a:defRPr b="0" i="0" sz="1200">
                <a:solidFill>
                  <a:schemeClr val="dk1"/>
                </a:solidFill>
                <a:latin typeface="Calibri"/>
                <a:ea typeface="Calibri"/>
                <a:cs typeface="Calibri"/>
                <a:sym typeface="Calibri"/>
              </a:defRPr>
            </a:lvl4pPr>
            <a:lvl5pPr indent="0" lvl="4" marL="101600" marR="0" algn="l">
              <a:lnSpc>
                <a:spcPct val="100000"/>
              </a:lnSpc>
              <a:spcBef>
                <a:spcPts val="0"/>
              </a:spcBef>
              <a:buNone/>
              <a:defRPr b="0" i="0" sz="1200">
                <a:solidFill>
                  <a:schemeClr val="dk1"/>
                </a:solidFill>
                <a:latin typeface="Calibri"/>
                <a:ea typeface="Calibri"/>
                <a:cs typeface="Calibri"/>
                <a:sym typeface="Calibri"/>
              </a:defRPr>
            </a:lvl5pPr>
            <a:lvl6pPr indent="0" lvl="5" marL="101600" marR="0" algn="l">
              <a:lnSpc>
                <a:spcPct val="100000"/>
              </a:lnSpc>
              <a:spcBef>
                <a:spcPts val="0"/>
              </a:spcBef>
              <a:buNone/>
              <a:defRPr b="0" i="0" sz="1200">
                <a:solidFill>
                  <a:schemeClr val="dk1"/>
                </a:solidFill>
                <a:latin typeface="Calibri"/>
                <a:ea typeface="Calibri"/>
                <a:cs typeface="Calibri"/>
                <a:sym typeface="Calibri"/>
              </a:defRPr>
            </a:lvl6pPr>
            <a:lvl7pPr indent="0" lvl="6" marL="101600" marR="0" algn="l">
              <a:lnSpc>
                <a:spcPct val="100000"/>
              </a:lnSpc>
              <a:spcBef>
                <a:spcPts val="0"/>
              </a:spcBef>
              <a:buNone/>
              <a:defRPr b="0" i="0" sz="1200">
                <a:solidFill>
                  <a:schemeClr val="dk1"/>
                </a:solidFill>
                <a:latin typeface="Calibri"/>
                <a:ea typeface="Calibri"/>
                <a:cs typeface="Calibri"/>
                <a:sym typeface="Calibri"/>
              </a:defRPr>
            </a:lvl7pPr>
            <a:lvl8pPr indent="0" lvl="7" marL="101600" marR="0" algn="l">
              <a:lnSpc>
                <a:spcPct val="100000"/>
              </a:lnSpc>
              <a:spcBef>
                <a:spcPts val="0"/>
              </a:spcBef>
              <a:buNone/>
              <a:defRPr b="0" i="0" sz="1200">
                <a:solidFill>
                  <a:schemeClr val="dk1"/>
                </a:solidFill>
                <a:latin typeface="Calibri"/>
                <a:ea typeface="Calibri"/>
                <a:cs typeface="Calibri"/>
                <a:sym typeface="Calibri"/>
              </a:defRPr>
            </a:lvl8pPr>
            <a:lvl9pPr indent="0" lvl="8" marL="101600" marR="0" algn="l">
              <a:lnSpc>
                <a:spcPct val="100000"/>
              </a:lnSpc>
              <a:spcBef>
                <a:spcPts val="0"/>
              </a:spcBef>
              <a:buNone/>
              <a:defRPr b="0" i="0" sz="1200">
                <a:solidFill>
                  <a:schemeClr val="dk1"/>
                </a:solidFill>
                <a:latin typeface="Calibri"/>
                <a:ea typeface="Calibri"/>
                <a:cs typeface="Calibri"/>
                <a:sym typeface="Calibri"/>
              </a:defRPr>
            </a:lvl9pPr>
          </a:lstStyle>
          <a:p>
            <a:pPr indent="0" lvl="0" marL="101600" rtl="0" algn="l">
              <a:spcBef>
                <a:spcPts val="0"/>
              </a:spcBef>
              <a:spcAft>
                <a:spcPts val="0"/>
              </a:spcAft>
              <a:buNone/>
            </a:pPr>
            <a:fld id="{00000000-1234-1234-1234-123412341234}" type="slidenum">
              <a:rPr lang="it-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01927" y="970661"/>
            <a:ext cx="8289544" cy="7893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34670" y="1739455"/>
            <a:ext cx="9624059" cy="499148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3635756" y="7033450"/>
            <a:ext cx="3421887"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0055859" y="6942835"/>
            <a:ext cx="206375" cy="177800"/>
          </a:xfrm>
          <a:prstGeom prst="rect">
            <a:avLst/>
          </a:prstGeom>
          <a:noFill/>
          <a:ln>
            <a:noFill/>
          </a:ln>
        </p:spPr>
        <p:txBody>
          <a:bodyPr anchorCtr="0" anchor="t" bIns="0" lIns="0" spcFirstLastPara="1" rIns="0" wrap="square" tIns="0">
            <a:spAutoFit/>
          </a:bodyPr>
          <a:lstStyle>
            <a:lvl1pPr indent="0" lvl="0"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1pPr>
            <a:lvl2pPr indent="0" lvl="1"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2pPr>
            <a:lvl3pPr indent="0" lvl="2"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3pPr>
            <a:lvl4pPr indent="0" lvl="3"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4pPr>
            <a:lvl5pPr indent="0" lvl="4"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5pPr>
            <a:lvl6pPr indent="0" lvl="5"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6pPr>
            <a:lvl7pPr indent="0" lvl="6"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7pPr>
            <a:lvl8pPr indent="0" lvl="7"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8pPr>
            <a:lvl9pPr indent="0" lvl="8" marL="101600" marR="0" rtl="0" algn="l">
              <a:lnSpc>
                <a:spcPct val="100000"/>
              </a:lnSpc>
              <a:spcBef>
                <a:spcPts val="0"/>
              </a:spcBef>
              <a:buNone/>
              <a:defRPr b="0" i="0" sz="1200" u="none" cap="none" strike="noStrike">
                <a:solidFill>
                  <a:schemeClr val="dk1"/>
                </a:solidFill>
                <a:latin typeface="Calibri"/>
                <a:ea typeface="Calibri"/>
                <a:cs typeface="Calibri"/>
                <a:sym typeface="Calibri"/>
              </a:defRPr>
            </a:lvl9pPr>
          </a:lstStyle>
          <a:p>
            <a:pPr indent="0" lvl="0" marL="101600" rtl="0" algn="l">
              <a:spcBef>
                <a:spcPts val="0"/>
              </a:spcBef>
              <a:spcAft>
                <a:spcPts val="0"/>
              </a:spcAft>
              <a:buNone/>
            </a:pPr>
            <a:fld id="{00000000-1234-1234-1234-123412341234}" type="slidenum">
              <a:rPr lang="it-CH"/>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6.png"/><Relationship Id="rId13" Type="http://schemas.openxmlformats.org/officeDocument/2006/relationships/image" Target="../media/image9.png"/><Relationship Id="rId12"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1.jpg"/><Relationship Id="rId9" Type="http://schemas.openxmlformats.org/officeDocument/2006/relationships/hyperlink" Target="mailto:T-SEDA@educ.cam.ac.uk" TargetMode="External"/><Relationship Id="rId15" Type="http://schemas.openxmlformats.org/officeDocument/2006/relationships/image" Target="../media/image13.png"/><Relationship Id="rId14" Type="http://schemas.openxmlformats.org/officeDocument/2006/relationships/image" Target="../media/image4.jpg"/><Relationship Id="rId5" Type="http://schemas.openxmlformats.org/officeDocument/2006/relationships/image" Target="../media/image14.jpg"/><Relationship Id="rId6" Type="http://schemas.openxmlformats.org/officeDocument/2006/relationships/image" Target="../media/image17.jpg"/><Relationship Id="rId7" Type="http://schemas.openxmlformats.org/officeDocument/2006/relationships/image" Target="../media/image7.jpg"/><Relationship Id="rId8" Type="http://schemas.openxmlformats.org/officeDocument/2006/relationships/hyperlink" Target="http://bit.ly/T-SED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2.png"/><Relationship Id="rId7" Type="http://schemas.openxmlformats.org/officeDocument/2006/relationships/hyperlink" Target="https://bera-journals.onlinelibrary.wiley.com/doi/10.1002/rev3.3269" TargetMode="External"/><Relationship Id="rId8" Type="http://schemas.openxmlformats.org/officeDocument/2006/relationships/hyperlink" Target="https://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9.jpg"/></Relationships>
</file>

<file path=ppt/slides/_rels/slide12.xml.rels><?xml version="1.0" encoding="UTF-8" standalone="yes"?><Relationships xmlns="http://schemas.openxmlformats.org/package/2006/relationships"><Relationship Id="rId11" Type="http://schemas.openxmlformats.org/officeDocument/2006/relationships/hyperlink" Target="https://www.camtree.org/" TargetMode="External"/><Relationship Id="rId10" Type="http://schemas.openxmlformats.org/officeDocument/2006/relationships/image" Target="../media/image28.png"/><Relationship Id="rId13" Type="http://schemas.openxmlformats.org/officeDocument/2006/relationships/hyperlink" Target="https://www.edudialogue.org/resources/introductory-video-series/collection-2/" TargetMode="External"/><Relationship Id="rId12" Type="http://schemas.openxmlformats.org/officeDocument/2006/relationships/hyperlink" Target="https://library.camtree.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image" Target="../media/image29.png"/><Relationship Id="rId5" Type="http://schemas.openxmlformats.org/officeDocument/2006/relationships/hyperlink" Target="https://eur03.safelinks.protection.outlook.com/?url=https%3A%2F%2Fvimeopro.com%2Fcamtree%2Fcedir%2F&amp;data=05%7C02%7Csch30%40universityofcambridgecloud.onmicrosoft.com%7C9cf7430bb6504a379ff808dd0e4b7522%7C49a50445bdfa4b79ade3547b4f3986e9%7C1%7C0%7C638682439444638913%7CUnknown%7CTWFpbGZsb3d8eyJFbXB0eU1hcGkiOnRydWUsIlYiOiIwLjAuMDAwMCIsIlAiOiJXaW4zMiIsIkFOIjoiTWFpbCIsIldUIjoyfQ%3D%3D%7C0%7C%7C%7C&amp;sdata=oZRtKC7qvxMb9AGjb9JM42yHPHHAVehxLrikAstGusk%3D&amp;reserved=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52.jpg"/><Relationship Id="rId10" Type="http://schemas.openxmlformats.org/officeDocument/2006/relationships/hyperlink" Target="https://www.edudialogue.org/resources/introductory-video-series/collection-1/" TargetMode="External"/><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hyperlink" Target="http://tinyurl.com/ESRCdialogue" TargetMode="External"/><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www.edudialogue.org/resources/introductory-video-series/collection-1/" TargetMode="External"/><Relationship Id="rId10" Type="http://schemas.openxmlformats.org/officeDocument/2006/relationships/hyperlink" Target="https://www.edudialogue.org/resources/introductory-video-series/collection-1/" TargetMode="External"/><Relationship Id="rId12"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jpg"/><Relationship Id="rId4" Type="http://schemas.openxmlformats.org/officeDocument/2006/relationships/hyperlink" Target="https://doi.org/10.1080/10508406.2019.1573730" TargetMode="External"/><Relationship Id="rId9" Type="http://schemas.openxmlformats.org/officeDocument/2006/relationships/hyperlink" Target="https://doi.org/10.1080/10508406.2019.1573730" TargetMode="External"/><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edudialogue.org/resources/introductory-video-series/collection-1/" TargetMode="External"/><Relationship Id="rId4" Type="http://schemas.openxmlformats.org/officeDocument/2006/relationships/hyperlink" Target="https://thinkingtogether.educ.cam.ac.uk/resources/" TargetMode="External"/><Relationship Id="rId5" Type="http://schemas.openxmlformats.org/officeDocument/2006/relationships/image" Target="../media/image30.png"/><Relationship Id="rId6" Type="http://schemas.openxmlformats.org/officeDocument/2006/relationships/image" Target="../media/image32.jpg"/><Relationship Id="rId7" Type="http://schemas.openxmlformats.org/officeDocument/2006/relationships/image" Target="../media/image26.png"/><Relationship Id="rId8" Type="http://schemas.openxmlformats.org/officeDocument/2006/relationships/hyperlink" Target="https://www.edudialogue.org/resources/introductory-video-series/collection-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46.jp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educ.cam.ac.uk/research/projects/episteme/" TargetMode="External"/><Relationship Id="rId4" Type="http://schemas.openxmlformats.org/officeDocument/2006/relationships/image" Target="../media/image35.png"/><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25.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24.png"/></Relationships>
</file>

<file path=ppt/slides/_rels/slide28.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3.png"/><Relationship Id="rId13" Type="http://schemas.openxmlformats.org/officeDocument/2006/relationships/image" Target="../media/image21.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image" Target="../media/image44.png"/><Relationship Id="rId9" Type="http://schemas.openxmlformats.org/officeDocument/2006/relationships/image" Target="../media/image8.png"/><Relationship Id="rId15" Type="http://schemas.openxmlformats.org/officeDocument/2006/relationships/image" Target="../media/image54.png"/><Relationship Id="rId14" Type="http://schemas.openxmlformats.org/officeDocument/2006/relationships/hyperlink" Target="http://bit.ly/T-SEDA" TargetMode="External"/><Relationship Id="rId5" Type="http://schemas.openxmlformats.org/officeDocument/2006/relationships/image" Target="../media/image47.png"/><Relationship Id="rId6" Type="http://schemas.openxmlformats.org/officeDocument/2006/relationships/image" Target="../media/image55.png"/><Relationship Id="rId7" Type="http://schemas.openxmlformats.org/officeDocument/2006/relationships/image" Target="../media/image22.png"/><Relationship Id="rId8"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3/" TargetMode="External"/><Relationship Id="rId6" Type="http://schemas.openxmlformats.org/officeDocument/2006/relationships/image" Target="../media/image58.png"/><Relationship Id="rId7" Type="http://schemas.openxmlformats.org/officeDocument/2006/relationships/image" Target="../media/image61.png"/><Relationship Id="rId8"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 Id="rId6" Type="http://schemas.openxmlformats.org/officeDocument/2006/relationships/hyperlink" Target="mailto:chiara.piccini@suffp.swiss" TargetMode="External"/><Relationship Id="rId7" Type="http://schemas.openxmlformats.org/officeDocument/2006/relationships/hyperlink" Target="https://www.suffp.swiss/sites/default/files/suffp_guida_per_un_linguaggio_inclusivo.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camtree.org/" TargetMode="External"/><Relationship Id="rId4" Type="http://schemas.openxmlformats.org/officeDocument/2006/relationships/hyperlink" Target="https://camtree.org/" TargetMode="External"/><Relationship Id="rId5" Type="http://schemas.openxmlformats.org/officeDocument/2006/relationships/hyperlink" Target="https://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9.png"/><Relationship Id="rId5" Type="http://schemas.openxmlformats.org/officeDocument/2006/relationships/hyperlink" Target="https://www.edudialogue.org/resources/introductory-video-series/collection-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3/" TargetMode="External"/><Relationship Id="rId4" Type="http://schemas.openxmlformats.org/officeDocument/2006/relationships/image" Target="../media/image63.png"/><Relationship Id="rId5"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9.png"/><Relationship Id="rId4" Type="http://schemas.openxmlformats.org/officeDocument/2006/relationships/image" Target="../media/image70.png"/><Relationship Id="rId9" Type="http://schemas.openxmlformats.org/officeDocument/2006/relationships/image" Target="../media/image72.png"/><Relationship Id="rId5" Type="http://schemas.openxmlformats.org/officeDocument/2006/relationships/image" Target="../media/image71.png"/><Relationship Id="rId6" Type="http://schemas.openxmlformats.org/officeDocument/2006/relationships/image" Target="../media/image64.png"/><Relationship Id="rId7" Type="http://schemas.openxmlformats.org/officeDocument/2006/relationships/image" Target="../media/image68.png"/><Relationship Id="rId8"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67.jpg"/><Relationship Id="rId5" Type="http://schemas.openxmlformats.org/officeDocument/2006/relationships/image" Target="../media/image74.png"/><Relationship Id="rId6" Type="http://schemas.openxmlformats.org/officeDocument/2006/relationships/image" Target="../media/image73.jpg"/><Relationship Id="rId7"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bit.ly/T-SEDA)" TargetMode="Externa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7.jpg"/><Relationship Id="rId4" Type="http://schemas.openxmlformats.org/officeDocument/2006/relationships/image" Target="../media/image73.jpg"/><Relationship Id="rId5" Type="http://schemas.openxmlformats.org/officeDocument/2006/relationships/image" Target="../media/image8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80.png"/><Relationship Id="rId9" Type="http://schemas.openxmlformats.org/officeDocument/2006/relationships/image" Target="../media/image54.png"/><Relationship Id="rId5" Type="http://schemas.openxmlformats.org/officeDocument/2006/relationships/image" Target="../media/image78.png"/><Relationship Id="rId6" Type="http://schemas.openxmlformats.org/officeDocument/2006/relationships/image" Target="../media/image83.png"/><Relationship Id="rId7" Type="http://schemas.openxmlformats.org/officeDocument/2006/relationships/image" Target="../media/image81.png"/><Relationship Id="rId8" Type="http://schemas.openxmlformats.org/officeDocument/2006/relationships/image" Target="../media/image8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6.png"/><Relationship Id="rId4" Type="http://schemas.openxmlformats.org/officeDocument/2006/relationships/hyperlink" Target="http://bit.ly/T-SEDA" TargetMode="External"/><Relationship Id="rId5" Type="http://schemas.openxmlformats.org/officeDocument/2006/relationships/image" Target="../media/image83.png"/><Relationship Id="rId6" Type="http://schemas.openxmlformats.org/officeDocument/2006/relationships/image" Target="../media/image79.png"/><Relationship Id="rId7" Type="http://schemas.openxmlformats.org/officeDocument/2006/relationships/image" Target="../media/image86.png"/><Relationship Id="rId8" Type="http://schemas.openxmlformats.org/officeDocument/2006/relationships/image" Target="../media/image8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bit.ly/T-SEDA" TargetMode="Externa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edudialogue.org/tools-resources/introductory-video-series/"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www.educ.cam.ac.uk/research/programmes/tseda/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t-seda@educ.cam.ac.uk" TargetMode="External"/><Relationship Id="rId4" Type="http://schemas.openxmlformats.org/officeDocument/2006/relationships/hyperlink" Target="http://bit.ly/T-SED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7"/>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7"/>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7"/>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7"/>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7"/>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7"/>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7"/>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7"/>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7"/>
          <p:cNvSpPr txBox="1"/>
          <p:nvPr/>
        </p:nvSpPr>
        <p:spPr>
          <a:xfrm>
            <a:off x="8318500" y="6718090"/>
            <a:ext cx="2177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1800" u="sng">
                <a:solidFill>
                  <a:schemeClr val="hlink"/>
                </a:solidFill>
                <a:latin typeface="Arial"/>
                <a:ea typeface="Arial"/>
                <a:cs typeface="Arial"/>
                <a:sym typeface="Arial"/>
                <a:hlinkClick r:id="rId8"/>
              </a:rPr>
              <a:t>http://bit.ly/T-SEDA</a:t>
            </a:r>
            <a:endParaRPr sz="1800">
              <a:solidFill>
                <a:schemeClr val="dk1"/>
              </a:solidFill>
              <a:latin typeface="Arial"/>
              <a:ea typeface="Arial"/>
              <a:cs typeface="Arial"/>
              <a:sym typeface="Arial"/>
            </a:endParaRPr>
          </a:p>
        </p:txBody>
      </p:sp>
      <p:sp>
        <p:nvSpPr>
          <p:cNvPr id="56" name="Google Shape;56;p7"/>
          <p:cNvSpPr txBox="1"/>
          <p:nvPr/>
        </p:nvSpPr>
        <p:spPr>
          <a:xfrm>
            <a:off x="39248" y="6805732"/>
            <a:ext cx="3657601" cy="276999"/>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it-CH" sz="1800" u="sng">
                <a:solidFill>
                  <a:schemeClr val="hlink"/>
                </a:solidFill>
                <a:latin typeface="Arial"/>
                <a:ea typeface="Arial"/>
                <a:cs typeface="Arial"/>
                <a:sym typeface="Arial"/>
                <a:hlinkClick r:id="rId9"/>
              </a:rPr>
              <a:t>T-SEDA@educ.cam.ac.uk</a:t>
            </a:r>
            <a:r>
              <a:rPr b="1" lang="it-CH" sz="1600">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
        <p:nvSpPr>
          <p:cNvPr id="57" name="Google Shape;57;p7"/>
          <p:cNvSpPr txBox="1"/>
          <p:nvPr/>
        </p:nvSpPr>
        <p:spPr>
          <a:xfrm>
            <a:off x="3046997" y="5296198"/>
            <a:ext cx="4196494" cy="661720"/>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it-CH" sz="1500">
                <a:solidFill>
                  <a:srgbClr val="1A616F"/>
                </a:solidFill>
                <a:latin typeface="Arial"/>
                <a:ea typeface="Arial"/>
                <a:cs typeface="Arial"/>
                <a:sym typeface="Arial"/>
              </a:rPr>
              <a:t>	</a:t>
            </a:r>
            <a:endParaRPr sz="1700">
              <a:solidFill>
                <a:srgbClr val="1A616F"/>
              </a:solidFill>
              <a:latin typeface="Arial"/>
              <a:ea typeface="Arial"/>
              <a:cs typeface="Arial"/>
              <a:sym typeface="Arial"/>
            </a:endParaRPr>
          </a:p>
          <a:p>
            <a:pPr indent="0" lvl="0" marL="12700" marR="0" rtl="0" algn="l">
              <a:lnSpc>
                <a:spcPct val="100000"/>
              </a:lnSpc>
              <a:spcBef>
                <a:spcPts val="0"/>
              </a:spcBef>
              <a:spcAft>
                <a:spcPts val="0"/>
              </a:spcAft>
              <a:buNone/>
            </a:pPr>
            <a:r>
              <a:rPr b="1" lang="it-CH" sz="2800">
                <a:solidFill>
                  <a:srgbClr val="1A616F"/>
                </a:solidFill>
                <a:latin typeface="Arial"/>
                <a:ea typeface="Arial"/>
                <a:cs typeface="Arial"/>
                <a:sym typeface="Arial"/>
              </a:rPr>
              <a:t> </a:t>
            </a:r>
            <a:r>
              <a:rPr b="1" lang="it-CH" sz="2400">
                <a:solidFill>
                  <a:srgbClr val="1A616F"/>
                </a:solidFill>
                <a:latin typeface="Arial"/>
                <a:ea typeface="Arial"/>
                <a:cs typeface="Arial"/>
                <a:sym typeface="Arial"/>
              </a:rPr>
              <a:t>v.9 </a:t>
            </a:r>
            <a:r>
              <a:rPr b="1" i="1" lang="it-CH" sz="2200">
                <a:solidFill>
                  <a:srgbClr val="1A616F"/>
                </a:solidFill>
                <a:latin typeface="Arial"/>
                <a:ea typeface="Arial"/>
                <a:cs typeface="Arial"/>
                <a:sym typeface="Arial"/>
              </a:rPr>
              <a:t>©The T-SEDA Collective</a:t>
            </a:r>
            <a:endParaRPr b="1" i="1" sz="2200">
              <a:solidFill>
                <a:srgbClr val="1A616F"/>
              </a:solidFill>
              <a:latin typeface="Arial"/>
              <a:ea typeface="Arial"/>
              <a:cs typeface="Arial"/>
              <a:sym typeface="Arial"/>
            </a:endParaRPr>
          </a:p>
        </p:txBody>
      </p:sp>
      <p:sp>
        <p:nvSpPr>
          <p:cNvPr id="58" name="Google Shape;58;p7"/>
          <p:cNvSpPr txBox="1"/>
          <p:nvPr>
            <p:ph type="title"/>
          </p:nvPr>
        </p:nvSpPr>
        <p:spPr>
          <a:xfrm>
            <a:off x="-591590" y="685631"/>
            <a:ext cx="11277600" cy="616836"/>
          </a:xfrm>
          <a:prstGeom prst="rect">
            <a:avLst/>
          </a:prstGeom>
          <a:noFill/>
          <a:ln>
            <a:noFill/>
          </a:ln>
        </p:spPr>
        <p:txBody>
          <a:bodyPr anchorCtr="0" anchor="t" bIns="0" lIns="0" spcFirstLastPara="1" rIns="0" wrap="square" tIns="245100">
            <a:spAutoFit/>
          </a:bodyPr>
          <a:lstStyle/>
          <a:p>
            <a:pPr indent="0" lvl="0" marL="1186180" rtl="0" algn="l">
              <a:lnSpc>
                <a:spcPct val="100000"/>
              </a:lnSpc>
              <a:spcBef>
                <a:spcPts val="0"/>
              </a:spcBef>
              <a:spcAft>
                <a:spcPts val="0"/>
              </a:spcAft>
              <a:buNone/>
            </a:pPr>
            <a:r>
              <a:rPr lang="it-CH" sz="2400">
                <a:latin typeface="Arial"/>
                <a:ea typeface="Arial"/>
                <a:cs typeface="Arial"/>
                <a:sym typeface="Arial"/>
              </a:rPr>
              <a:t>TOOLKIT PER L'ANALISI SISTEMATICA DEL DIALOGO EDUCATIVO</a:t>
            </a:r>
            <a:endParaRPr sz="2400">
              <a:latin typeface="Arial"/>
              <a:ea typeface="Arial"/>
              <a:cs typeface="Arial"/>
              <a:sym typeface="Arial"/>
            </a:endParaRPr>
          </a:p>
        </p:txBody>
      </p:sp>
      <p:sp>
        <p:nvSpPr>
          <p:cNvPr id="59" name="Google Shape;59;p7"/>
          <p:cNvSpPr txBox="1"/>
          <p:nvPr/>
        </p:nvSpPr>
        <p:spPr>
          <a:xfrm>
            <a:off x="544711" y="1361953"/>
            <a:ext cx="9799320"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it-CH" sz="2400">
                <a:solidFill>
                  <a:srgbClr val="1A616F"/>
                </a:solidFill>
                <a:latin typeface="Arial"/>
                <a:ea typeface="Arial"/>
                <a:cs typeface="Arial"/>
                <a:sym typeface="Arial"/>
              </a:rPr>
              <a:t>(T-SEDA, trad. it): Una risorsa per indagare la pratica</a:t>
            </a:r>
            <a:endParaRPr sz="2400">
              <a:solidFill>
                <a:srgbClr val="1A616F"/>
              </a:solidFill>
              <a:latin typeface="Arial"/>
              <a:ea typeface="Arial"/>
              <a:cs typeface="Arial"/>
              <a:sym typeface="Arial"/>
            </a:endParaRPr>
          </a:p>
        </p:txBody>
      </p:sp>
      <p:pic>
        <p:nvPicPr>
          <p:cNvPr descr="A grey and black sign with a person in a circle&#10;&#10;Description automatically generated with low confidence" id="60" name="Google Shape;60;p7"/>
          <p:cNvPicPr preferRelativeResize="0"/>
          <p:nvPr/>
        </p:nvPicPr>
        <p:blipFill rotWithShape="1">
          <a:blip r:embed="rId10">
            <a:alphaModFix/>
          </a:blip>
          <a:srcRect b="0" l="0" r="0" t="0"/>
          <a:stretch/>
        </p:blipFill>
        <p:spPr>
          <a:xfrm>
            <a:off x="6970771" y="5534025"/>
            <a:ext cx="969884" cy="333398"/>
          </a:xfrm>
          <a:prstGeom prst="rect">
            <a:avLst/>
          </a:prstGeom>
          <a:noFill/>
          <a:ln>
            <a:noFill/>
          </a:ln>
        </p:spPr>
      </p:pic>
      <p:pic>
        <p:nvPicPr>
          <p:cNvPr descr="Logo&#10;&#10;Description automatically generated" id="61" name="Google Shape;61;p7"/>
          <p:cNvPicPr preferRelativeResize="0"/>
          <p:nvPr/>
        </p:nvPicPr>
        <p:blipFill rotWithShape="1">
          <a:blip r:embed="rId11">
            <a:alphaModFix/>
          </a:blip>
          <a:srcRect b="0" l="0" r="0" t="0"/>
          <a:stretch/>
        </p:blipFill>
        <p:spPr>
          <a:xfrm>
            <a:off x="8699500" y="5271281"/>
            <a:ext cx="1596618" cy="1596618"/>
          </a:xfrm>
          <a:prstGeom prst="rect">
            <a:avLst/>
          </a:prstGeom>
          <a:noFill/>
          <a:ln>
            <a:noFill/>
          </a:ln>
        </p:spPr>
      </p:pic>
      <p:sp>
        <p:nvSpPr>
          <p:cNvPr id="62" name="Google Shape;62;p7"/>
          <p:cNvSpPr/>
          <p:nvPr/>
        </p:nvSpPr>
        <p:spPr>
          <a:xfrm>
            <a:off x="6657404" y="6622977"/>
            <a:ext cx="1596618" cy="45975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7"/>
          <p:cNvSpPr/>
          <p:nvPr/>
        </p:nvSpPr>
        <p:spPr>
          <a:xfrm>
            <a:off x="4813300" y="6616462"/>
            <a:ext cx="1643133" cy="418074"/>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7"/>
          <p:cNvSpPr/>
          <p:nvPr/>
        </p:nvSpPr>
        <p:spPr>
          <a:xfrm>
            <a:off x="3136900" y="6616462"/>
            <a:ext cx="1447800" cy="428480"/>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7"/>
          <p:cNvSpPr/>
          <p:nvPr/>
        </p:nvSpPr>
        <p:spPr>
          <a:xfrm>
            <a:off x="546100" y="5686425"/>
            <a:ext cx="2304166" cy="985975"/>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 name="Shape 122"/>
        <p:cNvGrpSpPr/>
        <p:nvPr/>
      </p:nvGrpSpPr>
      <p:grpSpPr>
        <a:xfrm>
          <a:off x="0" y="0"/>
          <a:ext cx="0" cy="0"/>
          <a:chOff x="0" y="0"/>
          <a:chExt cx="0" cy="0"/>
        </a:xfrm>
      </p:grpSpPr>
      <p:sp>
        <p:nvSpPr>
          <p:cNvPr id="123" name="Google Shape;123;p16"/>
          <p:cNvSpPr txBox="1"/>
          <p:nvPr/>
        </p:nvSpPr>
        <p:spPr>
          <a:xfrm>
            <a:off x="595877" y="276225"/>
            <a:ext cx="2541023" cy="276999"/>
          </a:xfrm>
          <a:prstGeom prst="rect">
            <a:avLst/>
          </a:prstGeom>
          <a:solidFill>
            <a:srgbClr val="DAEEF3"/>
          </a:solid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800">
                <a:solidFill>
                  <a:srgbClr val="215868"/>
                </a:solidFill>
                <a:latin typeface="Arial"/>
                <a:ea typeface="Arial"/>
                <a:cs typeface="Arial"/>
                <a:sym typeface="Arial"/>
              </a:rPr>
              <a:t>Parte a. Introduzione</a:t>
            </a:r>
            <a:endParaRPr sz="1800">
              <a:solidFill>
                <a:schemeClr val="dk1"/>
              </a:solidFill>
              <a:latin typeface="Arial"/>
              <a:ea typeface="Arial"/>
              <a:cs typeface="Arial"/>
              <a:sym typeface="Arial"/>
            </a:endParaRPr>
          </a:p>
        </p:txBody>
      </p:sp>
      <p:sp>
        <p:nvSpPr>
          <p:cNvPr id="124" name="Google Shape;124;p16"/>
          <p:cNvSpPr txBox="1"/>
          <p:nvPr/>
        </p:nvSpPr>
        <p:spPr>
          <a:xfrm>
            <a:off x="611251" y="962026"/>
            <a:ext cx="4610735" cy="1828800"/>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2000">
            <a:noAutofit/>
          </a:bodyPr>
          <a:lstStyle/>
          <a:p>
            <a:pPr indent="0" lvl="0" marL="92710"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Cos'è il T-SEDA?</a:t>
            </a:r>
            <a:endParaRPr sz="1400">
              <a:solidFill>
                <a:schemeClr val="dk1"/>
              </a:solidFill>
              <a:latin typeface="Calibri"/>
              <a:ea typeface="Calibri"/>
              <a:cs typeface="Calibri"/>
              <a:sym typeface="Calibri"/>
            </a:endParaRPr>
          </a:p>
          <a:p>
            <a:pPr indent="0" lvl="0" marL="92710" marR="82550" rtl="0" algn="just">
              <a:lnSpc>
                <a:spcPct val="121300"/>
              </a:lnSpc>
              <a:spcBef>
                <a:spcPts val="1250"/>
              </a:spcBef>
              <a:spcAft>
                <a:spcPts val="0"/>
              </a:spcAft>
              <a:buNone/>
            </a:pPr>
            <a:r>
              <a:rPr lang="it-CH" sz="1200">
                <a:solidFill>
                  <a:schemeClr val="dk1"/>
                </a:solidFill>
                <a:latin typeface="Calibri"/>
                <a:ea typeface="Calibri"/>
                <a:cs typeface="Calibri"/>
                <a:sym typeface="Calibri"/>
              </a:rPr>
              <a:t>T-SEDA  sta  per  </a:t>
            </a:r>
            <a:r>
              <a:rPr i="1" lang="it-CH" sz="1200">
                <a:solidFill>
                  <a:schemeClr val="dk1"/>
                </a:solidFill>
                <a:latin typeface="Calibri"/>
                <a:ea typeface="Calibri"/>
                <a:cs typeface="Calibri"/>
                <a:sym typeface="Calibri"/>
              </a:rPr>
              <a:t>Toolkit for Systematic Educational  Dialogue Analysis (Toolkit per l’analisi sistematica del dialogo educativo)</a:t>
            </a:r>
            <a:r>
              <a:rPr lang="it-CH" sz="1200">
                <a:solidFill>
                  <a:schemeClr val="dk1"/>
                </a:solidFill>
                <a:latin typeface="Calibri"/>
                <a:ea typeface="Calibri"/>
                <a:cs typeface="Calibri"/>
                <a:sym typeface="Calibri"/>
              </a:rPr>
              <a:t>.  È  una raccolta  di  strumenti  e  risorse  che  ti  aiuteranno  a  promuovere  un dialogo di alta qualità nel tuo ambiente di apprendimento. Ti aiuterà a condurre un'inchiesta per scoprire di più sul dialogo nel tuo ambiente e per introdurre i cambiamenti che vorresti ottenere.</a:t>
            </a:r>
            <a:endParaRPr/>
          </a:p>
        </p:txBody>
      </p:sp>
      <p:sp>
        <p:nvSpPr>
          <p:cNvPr id="125" name="Google Shape;125;p16"/>
          <p:cNvSpPr txBox="1"/>
          <p:nvPr/>
        </p:nvSpPr>
        <p:spPr>
          <a:xfrm>
            <a:off x="611251" y="5381626"/>
            <a:ext cx="4610735" cy="1904999"/>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2000">
            <a:noAutofit/>
          </a:bodyPr>
          <a:lstStyle/>
          <a:p>
            <a:pPr indent="0" lvl="0" marL="9334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Per chi è T-SEDA?</a:t>
            </a:r>
            <a:endParaRPr sz="1400">
              <a:solidFill>
                <a:schemeClr val="dk1"/>
              </a:solidFill>
              <a:latin typeface="Calibri"/>
              <a:ea typeface="Calibri"/>
              <a:cs typeface="Calibri"/>
              <a:sym typeface="Calibri"/>
            </a:endParaRPr>
          </a:p>
          <a:p>
            <a:pPr indent="0" lvl="0" marL="93345" marR="81915" rtl="0" algn="just">
              <a:lnSpc>
                <a:spcPct val="121500"/>
              </a:lnSpc>
              <a:spcBef>
                <a:spcPts val="1245"/>
              </a:spcBef>
              <a:spcAft>
                <a:spcPts val="0"/>
              </a:spcAft>
              <a:buNone/>
            </a:pPr>
            <a:r>
              <a:rPr lang="it-CH" sz="1200">
                <a:solidFill>
                  <a:schemeClr val="dk1"/>
                </a:solidFill>
                <a:latin typeface="Calibri"/>
                <a:ea typeface="Calibri"/>
                <a:cs typeface="Calibri"/>
                <a:sym typeface="Calibri"/>
              </a:rPr>
              <a:t>T-SEDA può essere usato  da insegnanti di  studentesse e studenti in qualsiasi fascia d'età, dai primi anni alle persone adulte. Può essere usato in contesti formali  di   apprendimento  faccia   a  faccia   o  online   come   le   aule scolastiche e i seminari universitari, o in contesti informali come i club per  bambine-i.  All’interno del toolkit troverai   esempi  di  come  T-SEDA  è  stato  usato .</a:t>
            </a:r>
            <a:endParaRPr/>
          </a:p>
        </p:txBody>
      </p:sp>
      <p:sp>
        <p:nvSpPr>
          <p:cNvPr id="126" name="Google Shape;126;p16"/>
          <p:cNvSpPr txBox="1"/>
          <p:nvPr/>
        </p:nvSpPr>
        <p:spPr>
          <a:xfrm>
            <a:off x="611251" y="2943226"/>
            <a:ext cx="4610735" cy="2286000"/>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2000">
            <a:noAutofit/>
          </a:bodyPr>
          <a:lstStyle/>
          <a:p>
            <a:pPr indent="0" lvl="0" marL="92710"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Come funziona T-SEDA?</a:t>
            </a:r>
            <a:endParaRPr sz="1400">
              <a:solidFill>
                <a:schemeClr val="dk1"/>
              </a:solidFill>
              <a:latin typeface="Calibri"/>
              <a:ea typeface="Calibri"/>
              <a:cs typeface="Calibri"/>
              <a:sym typeface="Calibri"/>
            </a:endParaRPr>
          </a:p>
          <a:p>
            <a:pPr indent="0" lvl="0" marL="92710" marR="81280" rtl="0" algn="just">
              <a:lnSpc>
                <a:spcPct val="121200"/>
              </a:lnSpc>
              <a:spcBef>
                <a:spcPts val="1250"/>
              </a:spcBef>
              <a:spcAft>
                <a:spcPts val="0"/>
              </a:spcAft>
              <a:buNone/>
            </a:pPr>
            <a:r>
              <a:rPr lang="it-CH" sz="1200">
                <a:solidFill>
                  <a:schemeClr val="dk1"/>
                </a:solidFill>
                <a:latin typeface="Calibri"/>
                <a:ea typeface="Calibri"/>
                <a:cs typeface="Calibri"/>
                <a:sym typeface="Calibri"/>
              </a:rPr>
              <a:t>Puoi  usare  T-SEDA  per  condurre  un'inchiesta  sul  dialogo  nel  tuo ambiente di apprendimento. Durante questa inchiesta, diventerai più consapevole di come è il dialogo al momento, scoprirai cos'è un dialogo di buona qualità e come ascoltarlo, e deciderai cosa vuoi scoprire sul dialogo  nella  tua  classe.  Il  pacchetto  T-SEDA  è  stato  progettato  per essere sia </a:t>
            </a:r>
            <a:r>
              <a:rPr b="1" lang="it-CH" sz="1200">
                <a:solidFill>
                  <a:schemeClr val="dk1"/>
                </a:solidFill>
                <a:latin typeface="Calibri"/>
                <a:ea typeface="Calibri"/>
                <a:cs typeface="Calibri"/>
                <a:sym typeface="Calibri"/>
              </a:rPr>
              <a:t>di supporto </a:t>
            </a:r>
            <a:r>
              <a:rPr lang="it-CH" sz="1200">
                <a:solidFill>
                  <a:schemeClr val="dk1"/>
                </a:solidFill>
                <a:latin typeface="Calibri"/>
                <a:ea typeface="Calibri"/>
                <a:cs typeface="Calibri"/>
                <a:sym typeface="Calibri"/>
              </a:rPr>
              <a:t>che </a:t>
            </a:r>
            <a:r>
              <a:rPr b="1" lang="it-CH" sz="1200">
                <a:solidFill>
                  <a:schemeClr val="dk1"/>
                </a:solidFill>
                <a:latin typeface="Calibri"/>
                <a:ea typeface="Calibri"/>
                <a:cs typeface="Calibri"/>
                <a:sym typeface="Calibri"/>
              </a:rPr>
              <a:t>flessibile</a:t>
            </a:r>
            <a:r>
              <a:rPr lang="it-CH" sz="1200">
                <a:solidFill>
                  <a:schemeClr val="dk1"/>
                </a:solidFill>
                <a:latin typeface="Calibri"/>
                <a:ea typeface="Calibri"/>
                <a:cs typeface="Calibri"/>
                <a:sym typeface="Calibri"/>
              </a:rPr>
              <a:t>. È una guida passo dopo passo, ma puoi anche adattare e aggiungere qualsiasi materiale in base alle tue esigenze e ai tuoi interessi.</a:t>
            </a:r>
            <a:endParaRPr/>
          </a:p>
        </p:txBody>
      </p:sp>
      <p:sp>
        <p:nvSpPr>
          <p:cNvPr id="127" name="Google Shape;127;p16"/>
          <p:cNvSpPr txBox="1"/>
          <p:nvPr/>
        </p:nvSpPr>
        <p:spPr>
          <a:xfrm>
            <a:off x="5472084" y="4763770"/>
            <a:ext cx="4610735" cy="2522855"/>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2000">
            <a:noAutofit/>
          </a:bodyPr>
          <a:lstStyle/>
          <a:p>
            <a:pPr indent="0" lvl="0" marL="9334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Cosa devo sapere?</a:t>
            </a:r>
            <a:endParaRPr sz="1400">
              <a:solidFill>
                <a:schemeClr val="dk1"/>
              </a:solidFill>
              <a:latin typeface="Calibri"/>
              <a:ea typeface="Calibri"/>
              <a:cs typeface="Calibri"/>
              <a:sym typeface="Calibri"/>
            </a:endParaRPr>
          </a:p>
          <a:p>
            <a:pPr indent="0" lvl="0" marL="93345" marR="81280" rtl="0" algn="just">
              <a:lnSpc>
                <a:spcPct val="121200"/>
              </a:lnSpc>
              <a:spcBef>
                <a:spcPts val="1250"/>
              </a:spcBef>
              <a:spcAft>
                <a:spcPts val="0"/>
              </a:spcAft>
              <a:buNone/>
            </a:pPr>
            <a:r>
              <a:rPr lang="it-CH" sz="1200">
                <a:solidFill>
                  <a:schemeClr val="dk1"/>
                </a:solidFill>
                <a:latin typeface="Calibri"/>
                <a:ea typeface="Calibri"/>
                <a:cs typeface="Calibri"/>
                <a:sym typeface="Calibri"/>
              </a:rPr>
              <a:t>Puoi trovare tutto ciò di cui hai bisogno in questo pacchetto e sul sito web  T-SEDA:  </a:t>
            </a:r>
            <a:r>
              <a:rPr lang="it-CH" sz="1200" u="sng">
                <a:solidFill>
                  <a:schemeClr val="hlink"/>
                </a:solidFill>
                <a:latin typeface="Calibri"/>
                <a:ea typeface="Calibri"/>
                <a:cs typeface="Calibri"/>
                <a:sym typeface="Calibri"/>
                <a:hlinkClick r:id="rId3"/>
              </a:rPr>
              <a:t>http://bit.ly/T-SEDA</a:t>
            </a:r>
            <a:r>
              <a:rPr lang="it-CH" sz="1200">
                <a:solidFill>
                  <a:schemeClr val="dk1"/>
                </a:solidFill>
                <a:latin typeface="Calibri"/>
                <a:ea typeface="Calibri"/>
                <a:cs typeface="Calibri"/>
                <a:sym typeface="Calibri"/>
              </a:rPr>
              <a:t>.  C'è  una  grande  quantità  di  altre risorse di supporto su questo sito web: </a:t>
            </a:r>
            <a:r>
              <a:rPr lang="it-CH" sz="1200" u="sng">
                <a:solidFill>
                  <a:schemeClr val="hlink"/>
                </a:solidFill>
                <a:latin typeface="Calibri"/>
                <a:ea typeface="Calibri"/>
                <a:cs typeface="Calibri"/>
                <a:sym typeface="Calibri"/>
                <a:hlinkClick r:id="rId4"/>
              </a:rPr>
              <a:t>www.edudialogue.org. </a:t>
            </a:r>
            <a:r>
              <a:rPr lang="it-CH" sz="1200">
                <a:solidFill>
                  <a:schemeClr val="dk1"/>
                </a:solidFill>
                <a:latin typeface="Calibri"/>
                <a:ea typeface="Calibri"/>
                <a:cs typeface="Calibri"/>
                <a:sym typeface="Calibri"/>
              </a:rPr>
              <a:t>In tutto il pacchetto, ci saranno indicazioni su dove puoi trovare le informazioni di cui hai bisogno.</a:t>
            </a:r>
            <a:endParaRPr/>
          </a:p>
          <a:p>
            <a:pPr indent="0" lvl="0" marL="0" marR="0" rtl="0" algn="l">
              <a:lnSpc>
                <a:spcPct val="100000"/>
              </a:lnSpc>
              <a:spcBef>
                <a:spcPts val="27"/>
              </a:spcBef>
              <a:spcAft>
                <a:spcPts val="0"/>
              </a:spcAft>
              <a:buNone/>
            </a:pPr>
            <a:r>
              <a:t/>
            </a:r>
            <a:endParaRPr sz="1500">
              <a:solidFill>
                <a:schemeClr val="dk1"/>
              </a:solidFill>
              <a:latin typeface="Times New Roman"/>
              <a:ea typeface="Times New Roman"/>
              <a:cs typeface="Times New Roman"/>
              <a:sym typeface="Times New Roman"/>
            </a:endParaRPr>
          </a:p>
          <a:p>
            <a:pPr indent="0" lvl="0" marL="93345" marR="84455" rtl="0" algn="l">
              <a:lnSpc>
                <a:spcPct val="120800"/>
              </a:lnSpc>
              <a:spcBef>
                <a:spcPts val="0"/>
              </a:spcBef>
              <a:spcAft>
                <a:spcPts val="0"/>
              </a:spcAft>
              <a:buNone/>
            </a:pPr>
            <a:r>
              <a:rPr b="1" lang="it-CH" sz="1200" u="sng">
                <a:solidFill>
                  <a:schemeClr val="hlink"/>
                </a:solidFill>
                <a:latin typeface="Calibri"/>
                <a:ea typeface="Calibri"/>
                <a:cs typeface="Calibri"/>
                <a:sym typeface="Calibri"/>
                <a:hlinkClick r:id="rId5"/>
              </a:rPr>
              <a:t>Video  5: La guida di benvenuto del pacchetto T-SEDA </a:t>
            </a:r>
            <a:r>
              <a:rPr lang="it-CH" sz="1200">
                <a:solidFill>
                  <a:schemeClr val="dk1"/>
                </a:solidFill>
                <a:latin typeface="Calibri"/>
                <a:ea typeface="Calibri"/>
                <a:cs typeface="Calibri"/>
                <a:sym typeface="Calibri"/>
              </a:rPr>
              <a:t>è  un'utile panoramica su come usare il pacchetto</a:t>
            </a:r>
            <a:endParaRPr/>
          </a:p>
        </p:txBody>
      </p:sp>
      <p:sp>
        <p:nvSpPr>
          <p:cNvPr id="128" name="Google Shape;128;p16"/>
          <p:cNvSpPr/>
          <p:nvPr/>
        </p:nvSpPr>
        <p:spPr>
          <a:xfrm>
            <a:off x="8050531" y="6789426"/>
            <a:ext cx="344169" cy="34479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6"/>
          <p:cNvSpPr txBox="1"/>
          <p:nvPr/>
        </p:nvSpPr>
        <p:spPr>
          <a:xfrm>
            <a:off x="5484114" y="962026"/>
            <a:ext cx="4610735" cy="3124199"/>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72000">
            <a:noAutofit/>
          </a:bodyPr>
          <a:lstStyle/>
          <a:p>
            <a:pPr indent="0" lvl="0" marL="9334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Lavorare con colleghe e colleghi</a:t>
            </a:r>
            <a:endParaRPr sz="1400">
              <a:solidFill>
                <a:schemeClr val="dk1"/>
              </a:solidFill>
              <a:latin typeface="Calibri"/>
              <a:ea typeface="Calibri"/>
              <a:cs typeface="Calibri"/>
              <a:sym typeface="Calibri"/>
            </a:endParaRPr>
          </a:p>
          <a:p>
            <a:pPr indent="0" lvl="0" marL="93345" marR="81280" rtl="0" algn="just">
              <a:lnSpc>
                <a:spcPct val="121200"/>
              </a:lnSpc>
              <a:spcBef>
                <a:spcPts val="1250"/>
              </a:spcBef>
              <a:spcAft>
                <a:spcPts val="0"/>
              </a:spcAft>
              <a:buNone/>
            </a:pPr>
            <a:r>
              <a:rPr lang="it-CH" sz="1200">
                <a:solidFill>
                  <a:schemeClr val="dk1"/>
                </a:solidFill>
                <a:latin typeface="Calibri"/>
                <a:ea typeface="Calibri"/>
                <a:cs typeface="Calibri"/>
                <a:sym typeface="Calibri"/>
              </a:rPr>
              <a:t>Si può semplicemente osservare la propria pratica, ma è molto efficace condurre un’inchiesta insieme o in collaborazione con altre persone, che condividono l'interesse a sviluppare il dialogo. Ove possibile, raccomandiamo questo modo di lavorare, per facilitare la riflessione critica fra colleghe e colleghi. Un’indagine T-SEDA può anche essere il focus per un'intera scuola o istituzione. </a:t>
            </a:r>
            <a:endParaRPr/>
          </a:p>
          <a:p>
            <a:pPr indent="0" lvl="0" marL="93345" marR="81280" rtl="0" algn="just">
              <a:lnSpc>
                <a:spcPct val="121200"/>
              </a:lnSpc>
              <a:spcBef>
                <a:spcPts val="1250"/>
              </a:spcBef>
              <a:spcAft>
                <a:spcPts val="0"/>
              </a:spcAft>
              <a:buNone/>
            </a:pPr>
            <a:r>
              <a:rPr lang="it-CH" sz="1200">
                <a:solidFill>
                  <a:schemeClr val="dk1"/>
                </a:solidFill>
                <a:latin typeface="Calibri"/>
                <a:ea typeface="Calibri"/>
                <a:cs typeface="Calibri"/>
                <a:sym typeface="Calibri"/>
              </a:rPr>
              <a:t>Abbiamo scoperto che funziona molto bene avere un facilitatore o una facilitatrice locale, che può convocare incontri tra colleghe e colleghi, e offrire supporto. Un articolo pubblicato su come ciò funzioni può essere letto </a:t>
            </a:r>
            <a:r>
              <a:rPr lang="it-CH" sz="1200" u="sng">
                <a:solidFill>
                  <a:schemeClr val="hlink"/>
                </a:solidFill>
                <a:latin typeface="Calibri"/>
                <a:ea typeface="Calibri"/>
                <a:cs typeface="Calibri"/>
                <a:sym typeface="Calibri"/>
                <a:hlinkClick r:id="rId7"/>
              </a:rPr>
              <a:t>a questo link</a:t>
            </a:r>
            <a:r>
              <a:rPr lang="it-CH" sz="1200">
                <a:solidFill>
                  <a:schemeClr val="dk1"/>
                </a:solidFill>
                <a:latin typeface="Calibri"/>
                <a:ea typeface="Calibri"/>
                <a:cs typeface="Calibri"/>
                <a:sym typeface="Calibri"/>
              </a:rPr>
              <a:t>, e un corso per facilitatori-trici è disponibile tramite </a:t>
            </a:r>
            <a:r>
              <a:rPr lang="it-CH" sz="1200" u="sng">
                <a:solidFill>
                  <a:schemeClr val="hlink"/>
                </a:solidFill>
                <a:latin typeface="Calibri"/>
                <a:ea typeface="Calibri"/>
                <a:cs typeface="Calibri"/>
                <a:sym typeface="Calibri"/>
                <a:hlinkClick r:id="rId8"/>
              </a:rPr>
              <a:t>Camtree</a:t>
            </a:r>
            <a:r>
              <a:rPr lang="it-CH"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130" name="Google Shape;130;p16"/>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17"/>
          <p:cNvSpPr/>
          <p:nvPr/>
        </p:nvSpPr>
        <p:spPr>
          <a:xfrm>
            <a:off x="1088136" y="3817620"/>
            <a:ext cx="1996439" cy="85039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7"/>
          <p:cNvSpPr txBox="1"/>
          <p:nvPr/>
        </p:nvSpPr>
        <p:spPr>
          <a:xfrm>
            <a:off x="1635467" y="3984159"/>
            <a:ext cx="913130" cy="4857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it-CH" sz="1000">
                <a:solidFill>
                  <a:schemeClr val="dk1"/>
                </a:solidFill>
                <a:latin typeface="Calibri"/>
                <a:ea typeface="Calibri"/>
                <a:cs typeface="Calibri"/>
                <a:sym typeface="Calibri"/>
              </a:rPr>
              <a:t>Strumento 1</a:t>
            </a:r>
            <a:endParaRPr sz="1000">
              <a:solidFill>
                <a:schemeClr val="dk1"/>
              </a:solidFill>
              <a:latin typeface="Calibri"/>
              <a:ea typeface="Calibri"/>
              <a:cs typeface="Calibri"/>
              <a:sym typeface="Calibri"/>
            </a:endParaRPr>
          </a:p>
          <a:p>
            <a:pPr indent="634" lvl="0" marL="12700" marR="5080" rtl="0" algn="ctr">
              <a:lnSpc>
                <a:spcPct val="110000"/>
              </a:lnSpc>
              <a:spcBef>
                <a:spcPts val="440"/>
              </a:spcBef>
              <a:spcAft>
                <a:spcPts val="0"/>
              </a:spcAft>
              <a:buNone/>
            </a:pPr>
            <a:r>
              <a:rPr lang="it-CH" sz="1000">
                <a:solidFill>
                  <a:schemeClr val="dk1"/>
                </a:solidFill>
                <a:latin typeface="Calibri"/>
                <a:ea typeface="Calibri"/>
                <a:cs typeface="Calibri"/>
                <a:sym typeface="Calibri"/>
              </a:rPr>
              <a:t>Griglia per l'autovalutazione</a:t>
            </a:r>
            <a:endParaRPr sz="1000">
              <a:solidFill>
                <a:schemeClr val="dk1"/>
              </a:solidFill>
              <a:latin typeface="Calibri"/>
              <a:ea typeface="Calibri"/>
              <a:cs typeface="Calibri"/>
              <a:sym typeface="Calibri"/>
            </a:endParaRPr>
          </a:p>
        </p:txBody>
      </p:sp>
      <p:sp>
        <p:nvSpPr>
          <p:cNvPr id="137" name="Google Shape;137;p17"/>
          <p:cNvSpPr/>
          <p:nvPr/>
        </p:nvSpPr>
        <p:spPr>
          <a:xfrm>
            <a:off x="2792799" y="3905965"/>
            <a:ext cx="1584960" cy="634365"/>
          </a:xfrm>
          <a:custGeom>
            <a:rect b="b" l="l" r="r" t="t"/>
            <a:pathLst>
              <a:path extrusionOk="0" h="634364" w="1584960">
                <a:moveTo>
                  <a:pt x="1267764" y="0"/>
                </a:moveTo>
                <a:lnTo>
                  <a:pt x="0" y="0"/>
                </a:lnTo>
                <a:lnTo>
                  <a:pt x="316941" y="316941"/>
                </a:lnTo>
                <a:lnTo>
                  <a:pt x="0" y="633882"/>
                </a:lnTo>
                <a:lnTo>
                  <a:pt x="1267764" y="633882"/>
                </a:lnTo>
                <a:lnTo>
                  <a:pt x="1584693" y="316941"/>
                </a:lnTo>
                <a:lnTo>
                  <a:pt x="1267764" y="0"/>
                </a:lnTo>
                <a:close/>
              </a:path>
            </a:pathLst>
          </a:custGeom>
          <a:solidFill>
            <a:srgbClr val="D0E3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7"/>
          <p:cNvSpPr/>
          <p:nvPr/>
        </p:nvSpPr>
        <p:spPr>
          <a:xfrm>
            <a:off x="2792799" y="3905965"/>
            <a:ext cx="1584960" cy="634365"/>
          </a:xfrm>
          <a:custGeom>
            <a:rect b="b" l="l" r="r" t="t"/>
            <a:pathLst>
              <a:path extrusionOk="0" h="634364" w="1584960">
                <a:moveTo>
                  <a:pt x="0" y="0"/>
                </a:moveTo>
                <a:lnTo>
                  <a:pt x="1267764" y="0"/>
                </a:lnTo>
                <a:lnTo>
                  <a:pt x="1584693" y="316941"/>
                </a:lnTo>
                <a:lnTo>
                  <a:pt x="1267764" y="633882"/>
                </a:lnTo>
                <a:lnTo>
                  <a:pt x="0" y="633882"/>
                </a:lnTo>
                <a:lnTo>
                  <a:pt x="316941" y="316941"/>
                </a:lnTo>
                <a:lnTo>
                  <a:pt x="0" y="0"/>
                </a:lnTo>
                <a:close/>
              </a:path>
            </a:pathLst>
          </a:custGeom>
          <a:noFill/>
          <a:ln cap="flat" cmpd="sng" w="9525">
            <a:solidFill>
              <a:srgbClr val="D0E3E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7"/>
          <p:cNvSpPr txBox="1"/>
          <p:nvPr/>
        </p:nvSpPr>
        <p:spPr>
          <a:xfrm>
            <a:off x="3118175" y="4021775"/>
            <a:ext cx="940435" cy="408305"/>
          </a:xfrm>
          <a:prstGeom prst="rect">
            <a:avLst/>
          </a:prstGeom>
          <a:noFill/>
          <a:ln>
            <a:noFill/>
          </a:ln>
        </p:spPr>
        <p:txBody>
          <a:bodyPr anchorCtr="0" anchor="t" bIns="0" lIns="0" spcFirstLastPara="1" rIns="0" wrap="square" tIns="0">
            <a:spAutoFit/>
          </a:bodyPr>
          <a:lstStyle/>
          <a:p>
            <a:pPr indent="635" lvl="0" marL="12065" marR="5080" rtl="0" algn="ctr">
              <a:lnSpc>
                <a:spcPct val="91900"/>
              </a:lnSpc>
              <a:spcBef>
                <a:spcPts val="0"/>
              </a:spcBef>
              <a:spcAft>
                <a:spcPts val="0"/>
              </a:spcAft>
              <a:buNone/>
            </a:pPr>
            <a:r>
              <a:rPr lang="it-CH" sz="700">
                <a:solidFill>
                  <a:schemeClr val="dk1"/>
                </a:solidFill>
                <a:latin typeface="Calibri"/>
                <a:ea typeface="Calibri"/>
                <a:cs typeface="Calibri"/>
                <a:sym typeface="Calibri"/>
              </a:rPr>
              <a:t>Inizia il tuo percorso T- SEDA riflettendo in modo </a:t>
            </a:r>
            <a:r>
              <a:rPr b="1" lang="it-CH" sz="700">
                <a:solidFill>
                  <a:schemeClr val="dk1"/>
                </a:solidFill>
                <a:latin typeface="Calibri"/>
                <a:ea typeface="Calibri"/>
                <a:cs typeface="Calibri"/>
                <a:sym typeface="Calibri"/>
              </a:rPr>
              <a:t>sistematico </a:t>
            </a:r>
            <a:r>
              <a:rPr lang="it-CH" sz="700">
                <a:solidFill>
                  <a:schemeClr val="dk1"/>
                </a:solidFill>
                <a:latin typeface="Calibri"/>
                <a:ea typeface="Calibri"/>
                <a:cs typeface="Calibri"/>
                <a:sym typeface="Calibri"/>
              </a:rPr>
              <a:t>sulla tua pratica attuale</a:t>
            </a:r>
            <a:endParaRPr sz="700">
              <a:solidFill>
                <a:schemeClr val="dk1"/>
              </a:solidFill>
              <a:latin typeface="Calibri"/>
              <a:ea typeface="Calibri"/>
              <a:cs typeface="Calibri"/>
              <a:sym typeface="Calibri"/>
            </a:endParaRPr>
          </a:p>
        </p:txBody>
      </p:sp>
      <p:sp>
        <p:nvSpPr>
          <p:cNvPr id="140" name="Google Shape;140;p17"/>
          <p:cNvSpPr/>
          <p:nvPr/>
        </p:nvSpPr>
        <p:spPr>
          <a:xfrm>
            <a:off x="1088136" y="4687823"/>
            <a:ext cx="1996439" cy="85191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7"/>
          <p:cNvSpPr txBox="1"/>
          <p:nvPr/>
        </p:nvSpPr>
        <p:spPr>
          <a:xfrm>
            <a:off x="1601947" y="4854789"/>
            <a:ext cx="981710" cy="485775"/>
          </a:xfrm>
          <a:prstGeom prst="rect">
            <a:avLst/>
          </a:prstGeom>
          <a:noFill/>
          <a:ln>
            <a:noFill/>
          </a:ln>
        </p:spPr>
        <p:txBody>
          <a:bodyPr anchorCtr="0" anchor="t" bIns="0" lIns="0" spcFirstLastPara="1" rIns="0" wrap="square" tIns="0">
            <a:spAutoFit/>
          </a:bodyPr>
          <a:lstStyle/>
          <a:p>
            <a:pPr indent="153670" lvl="0" marL="12700" marR="0" rtl="0" algn="l">
              <a:lnSpc>
                <a:spcPct val="100000"/>
              </a:lnSpc>
              <a:spcBef>
                <a:spcPts val="0"/>
              </a:spcBef>
              <a:spcAft>
                <a:spcPts val="0"/>
              </a:spcAft>
              <a:buNone/>
            </a:pPr>
            <a:r>
              <a:rPr lang="it-CH" sz="1000">
                <a:solidFill>
                  <a:schemeClr val="dk1"/>
                </a:solidFill>
                <a:latin typeface="Calibri"/>
                <a:ea typeface="Calibri"/>
                <a:cs typeface="Calibri"/>
                <a:sym typeface="Calibri"/>
              </a:rPr>
              <a:t>Strumento 2</a:t>
            </a:r>
            <a:endParaRPr sz="1000">
              <a:solidFill>
                <a:schemeClr val="dk1"/>
              </a:solidFill>
              <a:latin typeface="Calibri"/>
              <a:ea typeface="Calibri"/>
              <a:cs typeface="Calibri"/>
              <a:sym typeface="Calibri"/>
            </a:endParaRPr>
          </a:p>
          <a:p>
            <a:pPr indent="8890" lvl="0" marL="12700" marR="5080" rtl="0" algn="l">
              <a:lnSpc>
                <a:spcPct val="110000"/>
              </a:lnSpc>
              <a:spcBef>
                <a:spcPts val="440"/>
              </a:spcBef>
              <a:spcAft>
                <a:spcPts val="0"/>
              </a:spcAft>
              <a:buNone/>
            </a:pPr>
            <a:r>
              <a:rPr lang="it-CH" sz="1000">
                <a:solidFill>
                  <a:schemeClr val="dk1"/>
                </a:solidFill>
                <a:latin typeface="Calibri"/>
                <a:ea typeface="Calibri"/>
                <a:cs typeface="Calibri"/>
                <a:sym typeface="Calibri"/>
              </a:rPr>
              <a:t>Ciclo riflessivo per l'inchiesta in classe</a:t>
            </a:r>
            <a:endParaRPr sz="1000">
              <a:solidFill>
                <a:schemeClr val="dk1"/>
              </a:solidFill>
              <a:latin typeface="Calibri"/>
              <a:ea typeface="Calibri"/>
              <a:cs typeface="Calibri"/>
              <a:sym typeface="Calibri"/>
            </a:endParaRPr>
          </a:p>
        </p:txBody>
      </p:sp>
      <p:sp>
        <p:nvSpPr>
          <p:cNvPr id="142" name="Google Shape;142;p17"/>
          <p:cNvSpPr/>
          <p:nvPr/>
        </p:nvSpPr>
        <p:spPr>
          <a:xfrm>
            <a:off x="2792799" y="4776594"/>
            <a:ext cx="1584960" cy="634365"/>
          </a:xfrm>
          <a:custGeom>
            <a:rect b="b" l="l" r="r" t="t"/>
            <a:pathLst>
              <a:path extrusionOk="0" h="634364" w="1584960">
                <a:moveTo>
                  <a:pt x="1267764" y="0"/>
                </a:moveTo>
                <a:lnTo>
                  <a:pt x="0" y="0"/>
                </a:lnTo>
                <a:lnTo>
                  <a:pt x="316941" y="316941"/>
                </a:lnTo>
                <a:lnTo>
                  <a:pt x="0" y="633882"/>
                </a:lnTo>
                <a:lnTo>
                  <a:pt x="1267764" y="633882"/>
                </a:lnTo>
                <a:lnTo>
                  <a:pt x="1584693" y="316941"/>
                </a:lnTo>
                <a:lnTo>
                  <a:pt x="1267764" y="0"/>
                </a:lnTo>
                <a:close/>
              </a:path>
            </a:pathLst>
          </a:custGeom>
          <a:solidFill>
            <a:srgbClr val="D0E3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7"/>
          <p:cNvSpPr/>
          <p:nvPr/>
        </p:nvSpPr>
        <p:spPr>
          <a:xfrm>
            <a:off x="2792799" y="4776594"/>
            <a:ext cx="1584960" cy="634365"/>
          </a:xfrm>
          <a:custGeom>
            <a:rect b="b" l="l" r="r" t="t"/>
            <a:pathLst>
              <a:path extrusionOk="0" h="634364" w="1584960">
                <a:moveTo>
                  <a:pt x="0" y="0"/>
                </a:moveTo>
                <a:lnTo>
                  <a:pt x="1267764" y="0"/>
                </a:lnTo>
                <a:lnTo>
                  <a:pt x="1584693" y="316941"/>
                </a:lnTo>
                <a:lnTo>
                  <a:pt x="1267764" y="633882"/>
                </a:lnTo>
                <a:lnTo>
                  <a:pt x="0" y="633882"/>
                </a:lnTo>
                <a:lnTo>
                  <a:pt x="316941" y="316941"/>
                </a:lnTo>
                <a:lnTo>
                  <a:pt x="0" y="0"/>
                </a:lnTo>
                <a:close/>
              </a:path>
            </a:pathLst>
          </a:custGeom>
          <a:noFill/>
          <a:ln cap="flat" cmpd="sng" w="9525">
            <a:solidFill>
              <a:srgbClr val="D0E3E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7"/>
          <p:cNvSpPr txBox="1"/>
          <p:nvPr/>
        </p:nvSpPr>
        <p:spPr>
          <a:xfrm>
            <a:off x="3115110" y="4843574"/>
            <a:ext cx="949325" cy="505459"/>
          </a:xfrm>
          <a:prstGeom prst="rect">
            <a:avLst/>
          </a:prstGeom>
          <a:noFill/>
          <a:ln>
            <a:noFill/>
          </a:ln>
        </p:spPr>
        <p:txBody>
          <a:bodyPr anchorCtr="0" anchor="t" bIns="0" lIns="0" spcFirstLastPara="1" rIns="0" wrap="square" tIns="0">
            <a:spAutoFit/>
          </a:bodyPr>
          <a:lstStyle/>
          <a:p>
            <a:pPr indent="-635" lvl="0" marL="12700" marR="5080" rtl="0" algn="ctr">
              <a:lnSpc>
                <a:spcPct val="91800"/>
              </a:lnSpc>
              <a:spcBef>
                <a:spcPts val="0"/>
              </a:spcBef>
              <a:spcAft>
                <a:spcPts val="0"/>
              </a:spcAft>
              <a:buNone/>
            </a:pPr>
            <a:r>
              <a:rPr lang="it-CH" sz="700">
                <a:solidFill>
                  <a:schemeClr val="dk1"/>
                </a:solidFill>
                <a:latin typeface="Calibri"/>
                <a:ea typeface="Calibri"/>
                <a:cs typeface="Calibri"/>
                <a:sym typeface="Calibri"/>
              </a:rPr>
              <a:t>Segui passo per passo un clclo rifelssivo per trasformare la tua pratica e tenere traccia di come ciò avviene</a:t>
            </a:r>
            <a:endParaRPr sz="700">
              <a:solidFill>
                <a:schemeClr val="dk1"/>
              </a:solidFill>
              <a:latin typeface="Calibri"/>
              <a:ea typeface="Calibri"/>
              <a:cs typeface="Calibri"/>
              <a:sym typeface="Calibri"/>
            </a:endParaRPr>
          </a:p>
        </p:txBody>
      </p:sp>
      <p:sp>
        <p:nvSpPr>
          <p:cNvPr id="145" name="Google Shape;145;p17"/>
          <p:cNvSpPr/>
          <p:nvPr/>
        </p:nvSpPr>
        <p:spPr>
          <a:xfrm>
            <a:off x="1088136" y="5558028"/>
            <a:ext cx="1996439" cy="8519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7"/>
          <p:cNvSpPr txBox="1"/>
          <p:nvPr/>
        </p:nvSpPr>
        <p:spPr>
          <a:xfrm>
            <a:off x="1516565" y="5655664"/>
            <a:ext cx="1150620" cy="624205"/>
          </a:xfrm>
          <a:prstGeom prst="rect">
            <a:avLst/>
          </a:prstGeom>
          <a:noFill/>
          <a:ln>
            <a:noFill/>
          </a:ln>
        </p:spPr>
        <p:txBody>
          <a:bodyPr anchorCtr="0" anchor="t" bIns="0" lIns="0" spcFirstLastPara="1" rIns="0" wrap="square" tIns="0">
            <a:spAutoFit/>
          </a:bodyPr>
          <a:lstStyle/>
          <a:p>
            <a:pPr indent="238759" lvl="0" marL="12700" marR="5080" rtl="0" algn="l">
              <a:lnSpc>
                <a:spcPct val="127000"/>
              </a:lnSpc>
              <a:spcBef>
                <a:spcPts val="0"/>
              </a:spcBef>
              <a:spcAft>
                <a:spcPts val="0"/>
              </a:spcAft>
              <a:buNone/>
            </a:pPr>
            <a:r>
              <a:rPr lang="it-CH" sz="1000">
                <a:solidFill>
                  <a:schemeClr val="dk1"/>
                </a:solidFill>
                <a:latin typeface="Calibri"/>
                <a:ea typeface="Calibri"/>
                <a:cs typeface="Calibri"/>
                <a:sym typeface="Calibri"/>
              </a:rPr>
              <a:t>Strumento 3 Scheda di codifica per</a:t>
            </a:r>
            <a:endParaRPr sz="1000">
              <a:solidFill>
                <a:schemeClr val="dk1"/>
              </a:solidFill>
              <a:latin typeface="Calibri"/>
              <a:ea typeface="Calibri"/>
              <a:cs typeface="Calibri"/>
              <a:sym typeface="Calibri"/>
            </a:endParaRPr>
          </a:p>
          <a:p>
            <a:pPr indent="1269" lvl="0" marL="105410" marR="95885" rtl="0" algn="l">
              <a:lnSpc>
                <a:spcPct val="109000"/>
              </a:lnSpc>
              <a:spcBef>
                <a:spcPts val="30"/>
              </a:spcBef>
              <a:spcAft>
                <a:spcPts val="0"/>
              </a:spcAft>
              <a:buNone/>
            </a:pPr>
            <a:r>
              <a:rPr lang="it-CH" sz="1000">
                <a:solidFill>
                  <a:schemeClr val="dk1"/>
                </a:solidFill>
                <a:latin typeface="Calibri"/>
                <a:ea typeface="Calibri"/>
                <a:cs typeface="Calibri"/>
                <a:sym typeface="Calibri"/>
              </a:rPr>
              <a:t>identificare i tratti dialogici essenziali</a:t>
            </a:r>
            <a:endParaRPr sz="1000">
              <a:solidFill>
                <a:schemeClr val="dk1"/>
              </a:solidFill>
              <a:latin typeface="Calibri"/>
              <a:ea typeface="Calibri"/>
              <a:cs typeface="Calibri"/>
              <a:sym typeface="Calibri"/>
            </a:endParaRPr>
          </a:p>
        </p:txBody>
      </p:sp>
      <p:sp>
        <p:nvSpPr>
          <p:cNvPr id="147" name="Google Shape;147;p17"/>
          <p:cNvSpPr/>
          <p:nvPr/>
        </p:nvSpPr>
        <p:spPr>
          <a:xfrm>
            <a:off x="2792799" y="5647225"/>
            <a:ext cx="1584960" cy="634365"/>
          </a:xfrm>
          <a:custGeom>
            <a:rect b="b" l="l" r="r" t="t"/>
            <a:pathLst>
              <a:path extrusionOk="0" h="634364" w="1584960">
                <a:moveTo>
                  <a:pt x="1267764" y="0"/>
                </a:moveTo>
                <a:lnTo>
                  <a:pt x="0" y="0"/>
                </a:lnTo>
                <a:lnTo>
                  <a:pt x="316941" y="316941"/>
                </a:lnTo>
                <a:lnTo>
                  <a:pt x="0" y="633882"/>
                </a:lnTo>
                <a:lnTo>
                  <a:pt x="1267764" y="633882"/>
                </a:lnTo>
                <a:lnTo>
                  <a:pt x="1584693" y="316941"/>
                </a:lnTo>
                <a:lnTo>
                  <a:pt x="1267764" y="0"/>
                </a:lnTo>
                <a:close/>
              </a:path>
            </a:pathLst>
          </a:custGeom>
          <a:solidFill>
            <a:srgbClr val="D0E3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7"/>
          <p:cNvSpPr/>
          <p:nvPr/>
        </p:nvSpPr>
        <p:spPr>
          <a:xfrm>
            <a:off x="2792799" y="5647225"/>
            <a:ext cx="1584960" cy="634365"/>
          </a:xfrm>
          <a:custGeom>
            <a:rect b="b" l="l" r="r" t="t"/>
            <a:pathLst>
              <a:path extrusionOk="0" h="634364" w="1584960">
                <a:moveTo>
                  <a:pt x="0" y="0"/>
                </a:moveTo>
                <a:lnTo>
                  <a:pt x="1267764" y="0"/>
                </a:lnTo>
                <a:lnTo>
                  <a:pt x="1584693" y="316941"/>
                </a:lnTo>
                <a:lnTo>
                  <a:pt x="1267764" y="633882"/>
                </a:lnTo>
                <a:lnTo>
                  <a:pt x="0" y="633882"/>
                </a:lnTo>
                <a:lnTo>
                  <a:pt x="316941" y="316941"/>
                </a:lnTo>
                <a:lnTo>
                  <a:pt x="0" y="0"/>
                </a:lnTo>
                <a:close/>
              </a:path>
            </a:pathLst>
          </a:custGeom>
          <a:noFill/>
          <a:ln cap="flat" cmpd="sng" w="9525">
            <a:solidFill>
              <a:srgbClr val="D0E3E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7"/>
          <p:cNvSpPr txBox="1"/>
          <p:nvPr/>
        </p:nvSpPr>
        <p:spPr>
          <a:xfrm>
            <a:off x="3142503" y="5714203"/>
            <a:ext cx="893444" cy="505459"/>
          </a:xfrm>
          <a:prstGeom prst="rect">
            <a:avLst/>
          </a:prstGeom>
          <a:noFill/>
          <a:ln>
            <a:noFill/>
          </a:ln>
        </p:spPr>
        <p:txBody>
          <a:bodyPr anchorCtr="0" anchor="t" bIns="0" lIns="0" spcFirstLastPara="1" rIns="0" wrap="square" tIns="0">
            <a:spAutoFit/>
          </a:bodyPr>
          <a:lstStyle/>
          <a:p>
            <a:pPr indent="635" lvl="0" marL="12065" marR="5080" rtl="0" algn="ctr">
              <a:lnSpc>
                <a:spcPct val="91800"/>
              </a:lnSpc>
              <a:spcBef>
                <a:spcPts val="0"/>
              </a:spcBef>
              <a:spcAft>
                <a:spcPts val="0"/>
              </a:spcAft>
              <a:buNone/>
            </a:pPr>
            <a:r>
              <a:rPr lang="it-CH" sz="700">
                <a:solidFill>
                  <a:schemeClr val="dk1"/>
                </a:solidFill>
                <a:latin typeface="Calibri"/>
                <a:ea typeface="Calibri"/>
                <a:cs typeface="Calibri"/>
                <a:sym typeface="Calibri"/>
              </a:rPr>
              <a:t>Identifica momenti di dialogo altamente qualitativo in classe e le condizioni alle quali essi accadono</a:t>
            </a:r>
            <a:endParaRPr sz="700">
              <a:solidFill>
                <a:schemeClr val="dk1"/>
              </a:solidFill>
              <a:latin typeface="Calibri"/>
              <a:ea typeface="Calibri"/>
              <a:cs typeface="Calibri"/>
              <a:sym typeface="Calibri"/>
            </a:endParaRPr>
          </a:p>
        </p:txBody>
      </p:sp>
      <p:sp>
        <p:nvSpPr>
          <p:cNvPr id="150" name="Google Shape;150;p17"/>
          <p:cNvSpPr txBox="1"/>
          <p:nvPr/>
        </p:nvSpPr>
        <p:spPr>
          <a:xfrm>
            <a:off x="474726" y="910488"/>
            <a:ext cx="5043170" cy="2300035"/>
          </a:xfrm>
          <a:prstGeom prst="rect">
            <a:avLst/>
          </a:prstGeom>
          <a:noFill/>
          <a:ln cap="flat" cmpd="sng" w="63500">
            <a:solidFill>
              <a:srgbClr val="2791A6"/>
            </a:solidFill>
            <a:prstDash val="solid"/>
            <a:round/>
            <a:headEnd len="sm" w="sm" type="none"/>
            <a:tailEnd len="sm" w="sm" type="none"/>
          </a:ln>
        </p:spPr>
        <p:txBody>
          <a:bodyPr anchorCtr="0" anchor="t" bIns="72000" lIns="0" spcFirstLastPara="1" rIns="0" wrap="square" tIns="72000">
            <a:spAutoFit/>
          </a:bodyPr>
          <a:lstStyle/>
          <a:p>
            <a:pPr indent="0" lvl="0" marL="9207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Gli strumenti di base di T-SEDA</a:t>
            </a:r>
            <a:endParaRPr sz="1400">
              <a:solidFill>
                <a:schemeClr val="dk1"/>
              </a:solidFill>
              <a:latin typeface="Calibri"/>
              <a:ea typeface="Calibri"/>
              <a:cs typeface="Calibri"/>
              <a:sym typeface="Calibri"/>
            </a:endParaRPr>
          </a:p>
          <a:p>
            <a:pPr indent="0" lvl="0" marL="92075" marR="82550" rtl="0" algn="just">
              <a:lnSpc>
                <a:spcPct val="121200"/>
              </a:lnSpc>
              <a:spcBef>
                <a:spcPts val="1250"/>
              </a:spcBef>
              <a:spcAft>
                <a:spcPts val="0"/>
              </a:spcAft>
              <a:buNone/>
            </a:pPr>
            <a:r>
              <a:rPr lang="it-CH" sz="1200">
                <a:solidFill>
                  <a:schemeClr val="dk1"/>
                </a:solidFill>
                <a:latin typeface="Calibri"/>
                <a:ea typeface="Calibri"/>
                <a:cs typeface="Calibri"/>
                <a:sym typeface="Calibri"/>
              </a:rPr>
              <a:t>Ci  sono  tre  strumenti  che  ti  permetteranno  di  condurre  la  tua  inchiesta  in modo da poter identificare sistematicamente come è attualmente la tua pratica e com’è il dialogo delle tue studentesse e dei tuoi studenti (Strumento  1),  come  usare  questo  come punto di partenza per sviluppare un'inchiesta (Strumento 2), e uno schema di codifica  del  dialogo  per  aiutarti  a  condurre  un'inchiesta  (Strumento  3).  Il pacchetto spiega come puoi usare ciascuno di questi strumenti. Nella sezione 2-5 c'è una serie di strumenti di osservazione e suggerimenti per aiutarti nella tua inchiesta.</a:t>
            </a:r>
            <a:endParaRPr/>
          </a:p>
        </p:txBody>
      </p:sp>
      <p:sp>
        <p:nvSpPr>
          <p:cNvPr id="151" name="Google Shape;151;p17"/>
          <p:cNvSpPr/>
          <p:nvPr/>
        </p:nvSpPr>
        <p:spPr>
          <a:xfrm>
            <a:off x="6229350" y="913919"/>
            <a:ext cx="3789248" cy="25196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52" name="Google Shape;152;p17"/>
          <p:cNvGraphicFramePr/>
          <p:nvPr/>
        </p:nvGraphicFramePr>
        <p:xfrm>
          <a:off x="5141023" y="3633025"/>
          <a:ext cx="3000000" cy="3000000"/>
        </p:xfrm>
        <a:graphic>
          <a:graphicData uri="http://schemas.openxmlformats.org/drawingml/2006/table">
            <a:tbl>
              <a:tblPr bandRow="1" firstRow="1">
                <a:noFill/>
                <a:tableStyleId>{D7016B61-C5C3-4E6D-A61F-10CCEA2B680B}</a:tableStyleId>
              </a:tblPr>
              <a:tblGrid>
                <a:gridCol w="4863650"/>
              </a:tblGrid>
              <a:tr h="902850">
                <a:tc>
                  <a:txBody>
                    <a:bodyPr/>
                    <a:lstStyle/>
                    <a:p>
                      <a:pPr indent="0" lvl="0" marL="92710" marR="85090" rtl="0" algn="just">
                        <a:lnSpc>
                          <a:spcPct val="121300"/>
                        </a:lnSpc>
                        <a:spcBef>
                          <a:spcPts val="0"/>
                        </a:spcBef>
                        <a:spcAft>
                          <a:spcPts val="0"/>
                        </a:spcAft>
                        <a:buNone/>
                      </a:pPr>
                      <a:r>
                        <a:rPr lang="it-CH" sz="1200">
                          <a:latin typeface="Calibri"/>
                          <a:ea typeface="Calibri"/>
                          <a:cs typeface="Calibri"/>
                          <a:sym typeface="Calibri"/>
                        </a:rPr>
                        <a:t>I  buoni  progetti  iniziano  identificando  aspetti  problematici,  confusi  o interessanti della pratica. La tua autovalutazione ti aiuterà a fare questo e a scoprire dove vuoi concentrare la tua inchiesta.</a:t>
                      </a:r>
                      <a:endParaRPr/>
                    </a:p>
                  </a:txBody>
                  <a:tcPr marT="0" marB="0" marR="0" marL="0">
                    <a:lnL cap="flat" cmpd="sng" w="63500">
                      <a:solidFill>
                        <a:srgbClr val="2791A6"/>
                      </a:solidFill>
                      <a:prstDash val="solid"/>
                      <a:round/>
                      <a:headEnd len="sm" w="sm" type="none"/>
                      <a:tailEnd len="sm" w="sm" type="none"/>
                    </a:lnL>
                    <a:lnR cap="flat" cmpd="sng" w="63500">
                      <a:solidFill>
                        <a:srgbClr val="2791A6"/>
                      </a:solidFill>
                      <a:prstDash val="solid"/>
                      <a:round/>
                      <a:headEnd len="sm" w="sm" type="none"/>
                      <a:tailEnd len="sm" w="sm" type="none"/>
                    </a:lnR>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r h="94175">
                <a:tc>
                  <a:txBody>
                    <a:bodyPr/>
                    <a:lstStyle/>
                    <a:p>
                      <a:pPr indent="0" lvl="0" marL="0" marR="0" rtl="0" algn="l">
                        <a:spcBef>
                          <a:spcPts val="0"/>
                        </a:spcBef>
                        <a:spcAft>
                          <a:spcPts val="0"/>
                        </a:spcAft>
                        <a:buNone/>
                      </a:pPr>
                      <a:r>
                        <a:t/>
                      </a:r>
                      <a:endParaRPr sz="1200">
                        <a:latin typeface="Calibri"/>
                        <a:ea typeface="Calibri"/>
                        <a:cs typeface="Calibri"/>
                        <a:sym typeface="Calibri"/>
                      </a:endParaRPr>
                    </a:p>
                  </a:txBody>
                  <a:tcPr marT="0" marB="0" marR="0" marL="0">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r h="871100">
                <a:tc>
                  <a:txBody>
                    <a:bodyPr/>
                    <a:lstStyle/>
                    <a:p>
                      <a:pPr indent="0" lvl="0" marL="93980" marR="83820" rtl="0" algn="l">
                        <a:lnSpc>
                          <a:spcPct val="120000"/>
                        </a:lnSpc>
                        <a:spcBef>
                          <a:spcPts val="0"/>
                        </a:spcBef>
                        <a:spcAft>
                          <a:spcPts val="0"/>
                        </a:spcAft>
                        <a:buNone/>
                      </a:pPr>
                      <a:r>
                        <a:rPr lang="it-CH" sz="1200">
                          <a:latin typeface="Calibri"/>
                          <a:ea typeface="Calibri"/>
                          <a:cs typeface="Calibri"/>
                          <a:sym typeface="Calibri"/>
                        </a:rPr>
                        <a:t>Questa guida ti aiuterà nel processo di creazione di un'inchiesta sul dialogo educativo nel tuo contesto.</a:t>
                      </a:r>
                      <a:endParaRPr/>
                    </a:p>
                  </a:txBody>
                  <a:tcPr marT="0" marB="0" marR="0" marL="0">
                    <a:lnL cap="flat" cmpd="sng" w="63500">
                      <a:solidFill>
                        <a:srgbClr val="2791A6"/>
                      </a:solidFill>
                      <a:prstDash val="solid"/>
                      <a:round/>
                      <a:headEnd len="sm" w="sm" type="none"/>
                      <a:tailEnd len="sm" w="sm" type="none"/>
                    </a:lnL>
                    <a:lnR cap="flat" cmpd="sng" w="63500">
                      <a:solidFill>
                        <a:srgbClr val="2791A6"/>
                      </a:solidFill>
                      <a:prstDash val="solid"/>
                      <a:round/>
                      <a:headEnd len="sm" w="sm" type="none"/>
                      <a:tailEnd len="sm" w="sm" type="none"/>
                    </a:lnR>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r h="131575">
                <a:tc>
                  <a:txBody>
                    <a:bodyPr/>
                    <a:lstStyle/>
                    <a:p>
                      <a:pPr indent="0" lvl="0" marL="0" marR="0" rtl="0" algn="l">
                        <a:spcBef>
                          <a:spcPts val="0"/>
                        </a:spcBef>
                        <a:spcAft>
                          <a:spcPts val="0"/>
                        </a:spcAft>
                        <a:buNone/>
                      </a:pPr>
                      <a:r>
                        <a:t/>
                      </a:r>
                      <a:endParaRPr sz="1200">
                        <a:latin typeface="Calibri"/>
                        <a:ea typeface="Calibri"/>
                        <a:cs typeface="Calibri"/>
                        <a:sym typeface="Calibri"/>
                      </a:endParaRPr>
                    </a:p>
                  </a:txBody>
                  <a:tcPr marT="0" marB="0" marR="0" marL="0">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r h="871100">
                <a:tc>
                  <a:txBody>
                    <a:bodyPr/>
                    <a:lstStyle/>
                    <a:p>
                      <a:pPr indent="0" lvl="0" marL="90805" marR="85725" rtl="0" algn="just">
                        <a:lnSpc>
                          <a:spcPct val="121200"/>
                        </a:lnSpc>
                        <a:spcBef>
                          <a:spcPts val="0"/>
                        </a:spcBef>
                        <a:spcAft>
                          <a:spcPts val="0"/>
                        </a:spcAft>
                        <a:buNone/>
                      </a:pPr>
                      <a:r>
                        <a:rPr lang="it-CH" sz="1200">
                          <a:latin typeface="Calibri"/>
                          <a:ea typeface="Calibri"/>
                          <a:cs typeface="Calibri"/>
                          <a:sym typeface="Calibri"/>
                        </a:rPr>
                        <a:t>Lo  strumento  di  codifica  identifica  gli  elementi  di  dialogo  che  potresti individuare e che sono esempi di dialogo di alta qualità. Questi forniranno un punto focale per la tua inchiesta in classe.</a:t>
                      </a:r>
                      <a:endParaRPr/>
                    </a:p>
                  </a:txBody>
                  <a:tcPr marT="0" marB="0" marR="0" marL="0">
                    <a:lnL cap="flat" cmpd="sng" w="63500">
                      <a:solidFill>
                        <a:srgbClr val="2791A6"/>
                      </a:solidFill>
                      <a:prstDash val="solid"/>
                      <a:round/>
                      <a:headEnd len="sm" w="sm" type="none"/>
                      <a:tailEnd len="sm" w="sm" type="none"/>
                    </a:lnL>
                    <a:lnR cap="flat" cmpd="sng" w="63500">
                      <a:solidFill>
                        <a:srgbClr val="2791A6"/>
                      </a:solidFill>
                      <a:prstDash val="solid"/>
                      <a:round/>
                      <a:headEnd len="sm" w="sm" type="none"/>
                      <a:tailEnd len="sm" w="sm" type="none"/>
                    </a:lnR>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bl>
          </a:graphicData>
        </a:graphic>
      </p:graphicFrame>
      <p:sp>
        <p:nvSpPr>
          <p:cNvPr id="153" name="Google Shape;153;p17"/>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7" name="Shape 157"/>
        <p:cNvGrpSpPr/>
        <p:nvPr/>
      </p:nvGrpSpPr>
      <p:grpSpPr>
        <a:xfrm>
          <a:off x="0" y="0"/>
          <a:ext cx="0" cy="0"/>
          <a:chOff x="0" y="0"/>
          <a:chExt cx="0" cy="0"/>
        </a:xfrm>
      </p:grpSpPr>
      <p:sp>
        <p:nvSpPr>
          <p:cNvPr id="158" name="Google Shape;158;p18"/>
          <p:cNvSpPr/>
          <p:nvPr/>
        </p:nvSpPr>
        <p:spPr>
          <a:xfrm>
            <a:off x="4168395" y="3314468"/>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8"/>
          <p:cNvSpPr/>
          <p:nvPr/>
        </p:nvSpPr>
        <p:spPr>
          <a:xfrm>
            <a:off x="1662385" y="1930211"/>
            <a:ext cx="1455417"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Condivisione</a:t>
            </a:r>
            <a:endParaRPr sz="1200">
              <a:solidFill>
                <a:schemeClr val="lt1"/>
              </a:solidFill>
              <a:latin typeface="Calibri"/>
              <a:ea typeface="Calibri"/>
              <a:cs typeface="Calibri"/>
              <a:sym typeface="Calibri"/>
            </a:endParaRPr>
          </a:p>
        </p:txBody>
      </p:sp>
      <p:sp>
        <p:nvSpPr>
          <p:cNvPr id="160" name="Google Shape;160;p18"/>
          <p:cNvSpPr/>
          <p:nvPr/>
        </p:nvSpPr>
        <p:spPr>
          <a:xfrm>
            <a:off x="7394978" y="3323821"/>
            <a:ext cx="1217830"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Schema di codifica</a:t>
            </a:r>
            <a:endParaRPr sz="1200">
              <a:solidFill>
                <a:schemeClr val="lt1"/>
              </a:solidFill>
              <a:latin typeface="Calibri"/>
              <a:ea typeface="Calibri"/>
              <a:cs typeface="Calibri"/>
              <a:sym typeface="Calibri"/>
            </a:endParaRPr>
          </a:p>
        </p:txBody>
      </p:sp>
      <p:sp>
        <p:nvSpPr>
          <p:cNvPr id="161" name="Google Shape;161;p18"/>
          <p:cNvSpPr/>
          <p:nvPr/>
        </p:nvSpPr>
        <p:spPr>
          <a:xfrm>
            <a:off x="3086809" y="1251449"/>
            <a:ext cx="1295400"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Auto</a:t>
            </a:r>
            <a:endParaRPr/>
          </a:p>
          <a:p>
            <a:pPr indent="0" lvl="0" marL="0" marR="0" rtl="0" algn="ctr">
              <a:spcBef>
                <a:spcPts val="0"/>
              </a:spcBef>
              <a:spcAft>
                <a:spcPts val="0"/>
              </a:spcAft>
              <a:buNone/>
            </a:pPr>
            <a:r>
              <a:rPr lang="it-CH" sz="1200">
                <a:solidFill>
                  <a:schemeClr val="lt1"/>
                </a:solidFill>
                <a:latin typeface="Calibri"/>
                <a:ea typeface="Calibri"/>
                <a:cs typeface="Calibri"/>
                <a:sym typeface="Calibri"/>
              </a:rPr>
              <a:t>valutazione</a:t>
            </a:r>
            <a:endParaRPr sz="1200">
              <a:solidFill>
                <a:schemeClr val="lt1"/>
              </a:solidFill>
              <a:latin typeface="Calibri"/>
              <a:ea typeface="Calibri"/>
              <a:cs typeface="Calibri"/>
              <a:sym typeface="Calibri"/>
            </a:endParaRPr>
          </a:p>
        </p:txBody>
      </p:sp>
      <p:sp>
        <p:nvSpPr>
          <p:cNvPr id="162" name="Google Shape;162;p18"/>
          <p:cNvSpPr/>
          <p:nvPr/>
        </p:nvSpPr>
        <p:spPr>
          <a:xfrm>
            <a:off x="2298551" y="6418221"/>
            <a:ext cx="1380970"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Condivisione</a:t>
            </a:r>
            <a:endParaRPr sz="1200">
              <a:solidFill>
                <a:schemeClr val="lt1"/>
              </a:solidFill>
              <a:latin typeface="Calibri"/>
              <a:ea typeface="Calibri"/>
              <a:cs typeface="Calibri"/>
              <a:sym typeface="Calibri"/>
            </a:endParaRPr>
          </a:p>
        </p:txBody>
      </p:sp>
      <p:cxnSp>
        <p:nvCxnSpPr>
          <p:cNvPr id="163" name="Google Shape;163;p18"/>
          <p:cNvCxnSpPr>
            <a:stCxn id="161" idx="5"/>
          </p:cNvCxnSpPr>
          <p:nvPr/>
        </p:nvCxnSpPr>
        <p:spPr>
          <a:xfrm>
            <a:off x="4192502" y="1695362"/>
            <a:ext cx="455400" cy="362100"/>
          </a:xfrm>
          <a:prstGeom prst="straightConnector1">
            <a:avLst/>
          </a:prstGeom>
          <a:noFill/>
          <a:ln cap="flat" cmpd="sng" w="9525">
            <a:solidFill>
              <a:srgbClr val="262626"/>
            </a:solidFill>
            <a:prstDash val="solid"/>
            <a:round/>
            <a:headEnd len="sm" w="sm" type="none"/>
            <a:tailEnd len="med" w="med" type="triangle"/>
          </a:ln>
        </p:spPr>
      </p:cxnSp>
      <p:cxnSp>
        <p:nvCxnSpPr>
          <p:cNvPr id="164" name="Google Shape;164;p18"/>
          <p:cNvCxnSpPr>
            <a:stCxn id="159" idx="5"/>
          </p:cNvCxnSpPr>
          <p:nvPr/>
        </p:nvCxnSpPr>
        <p:spPr>
          <a:xfrm>
            <a:off x="2904661" y="2360982"/>
            <a:ext cx="207900" cy="180300"/>
          </a:xfrm>
          <a:prstGeom prst="straightConnector1">
            <a:avLst/>
          </a:prstGeom>
          <a:noFill/>
          <a:ln cap="flat" cmpd="sng" w="9525">
            <a:solidFill>
              <a:srgbClr val="262626"/>
            </a:solidFill>
            <a:prstDash val="solid"/>
            <a:round/>
            <a:headEnd len="sm" w="sm" type="none"/>
            <a:tailEnd len="med" w="med" type="triangle"/>
          </a:ln>
        </p:spPr>
      </p:cxnSp>
      <p:cxnSp>
        <p:nvCxnSpPr>
          <p:cNvPr id="165" name="Google Shape;165;p18"/>
          <p:cNvCxnSpPr>
            <a:stCxn id="162" idx="7"/>
          </p:cNvCxnSpPr>
          <p:nvPr/>
        </p:nvCxnSpPr>
        <p:spPr>
          <a:xfrm flipH="1" rot="10800000">
            <a:off x="3477283" y="6375249"/>
            <a:ext cx="311700" cy="115500"/>
          </a:xfrm>
          <a:prstGeom prst="straightConnector1">
            <a:avLst/>
          </a:prstGeom>
          <a:noFill/>
          <a:ln cap="flat" cmpd="sng" w="9525">
            <a:solidFill>
              <a:srgbClr val="262626"/>
            </a:solidFill>
            <a:prstDash val="solid"/>
            <a:round/>
            <a:headEnd len="sm" w="sm" type="none"/>
            <a:tailEnd len="med" w="med" type="triangle"/>
          </a:ln>
        </p:spPr>
      </p:cxnSp>
      <p:cxnSp>
        <p:nvCxnSpPr>
          <p:cNvPr id="166" name="Google Shape;166;p18"/>
          <p:cNvCxnSpPr/>
          <p:nvPr/>
        </p:nvCxnSpPr>
        <p:spPr>
          <a:xfrm flipH="1">
            <a:off x="7494133" y="3751845"/>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167" name="Google Shape;167;p18"/>
          <p:cNvCxnSpPr/>
          <p:nvPr/>
        </p:nvCxnSpPr>
        <p:spPr>
          <a:xfrm rot="10800000">
            <a:off x="7420423" y="3123766"/>
            <a:ext cx="213694" cy="237606"/>
          </a:xfrm>
          <a:prstGeom prst="straightConnector1">
            <a:avLst/>
          </a:prstGeom>
          <a:noFill/>
          <a:ln cap="flat" cmpd="sng" w="9525">
            <a:solidFill>
              <a:srgbClr val="262626"/>
            </a:solidFill>
            <a:prstDash val="solid"/>
            <a:round/>
            <a:headEnd len="sm" w="sm" type="none"/>
            <a:tailEnd len="med" w="med" type="triangle"/>
          </a:ln>
        </p:spPr>
      </p:cxnSp>
      <p:grpSp>
        <p:nvGrpSpPr>
          <p:cNvPr id="168" name="Google Shape;168;p18"/>
          <p:cNvGrpSpPr/>
          <p:nvPr/>
        </p:nvGrpSpPr>
        <p:grpSpPr>
          <a:xfrm>
            <a:off x="2702006" y="1538382"/>
            <a:ext cx="4826371" cy="4883273"/>
            <a:chOff x="2995953" y="142646"/>
            <a:chExt cx="6443937" cy="6519909"/>
          </a:xfrm>
        </p:grpSpPr>
        <p:pic>
          <p:nvPicPr>
            <p:cNvPr id="169" name="Google Shape;169;p18"/>
            <p:cNvPicPr preferRelativeResize="0"/>
            <p:nvPr/>
          </p:nvPicPr>
          <p:blipFill rotWithShape="1">
            <a:blip r:embed="rId3">
              <a:alphaModFix/>
            </a:blip>
            <a:srcRect b="0" l="0" r="0" t="0"/>
            <a:stretch/>
          </p:blipFill>
          <p:spPr>
            <a:xfrm>
              <a:off x="3526785" y="1075531"/>
              <a:ext cx="1385965" cy="1385965"/>
            </a:xfrm>
            <a:prstGeom prst="rect">
              <a:avLst/>
            </a:prstGeom>
            <a:noFill/>
            <a:ln>
              <a:noFill/>
            </a:ln>
          </p:spPr>
        </p:pic>
        <p:sp>
          <p:nvSpPr>
            <p:cNvPr id="170" name="Google Shape;170;p18"/>
            <p:cNvSpPr/>
            <p:nvPr/>
          </p:nvSpPr>
          <p:spPr>
            <a:xfrm>
              <a:off x="3356460" y="1102677"/>
              <a:ext cx="1833090" cy="1516438"/>
            </a:xfrm>
            <a:prstGeom prst="rect">
              <a:avLst/>
            </a:prstGeom>
          </p:spPr>
          <p:txBody>
            <a:bodyPr>
              <a:prstTxWarp prst="textPlain"/>
            </a:bodyPr>
            <a:lstStyle/>
            <a:p>
              <a:pPr lvl="0" algn="ctr"/>
              <a:r>
                <a:rPr b="0" i="0">
                  <a:ln>
                    <a:noFill/>
                  </a:ln>
                  <a:solidFill>
                    <a:schemeClr val="dk1"/>
                  </a:solidFill>
                  <a:latin typeface="Calibri"/>
                </a:rPr>
                <a:t>Revisione e riflessione</a:t>
              </a:r>
            </a:p>
          </p:txBody>
        </p:sp>
        <p:pic>
          <p:nvPicPr>
            <p:cNvPr id="171" name="Google Shape;171;p18"/>
            <p:cNvPicPr preferRelativeResize="0"/>
            <p:nvPr/>
          </p:nvPicPr>
          <p:blipFill rotWithShape="1">
            <a:blip r:embed="rId4">
              <a:alphaModFix/>
            </a:blip>
            <a:srcRect b="0" l="0" r="0" t="0"/>
            <a:stretch/>
          </p:blipFill>
          <p:spPr>
            <a:xfrm>
              <a:off x="3141759" y="3224830"/>
              <a:ext cx="1386000" cy="1386000"/>
            </a:xfrm>
            <a:prstGeom prst="rect">
              <a:avLst/>
            </a:prstGeom>
            <a:noFill/>
            <a:ln>
              <a:noFill/>
            </a:ln>
          </p:spPr>
        </p:pic>
        <p:sp>
          <p:nvSpPr>
            <p:cNvPr id="172" name="Google Shape;172;p18"/>
            <p:cNvSpPr/>
            <p:nvPr/>
          </p:nvSpPr>
          <p:spPr>
            <a:xfrm>
              <a:off x="2995953" y="3951356"/>
              <a:ext cx="1699774" cy="881415"/>
            </a:xfrm>
            <a:prstGeom prst="rect">
              <a:avLst/>
            </a:prstGeom>
          </p:spPr>
          <p:txBody>
            <a:bodyPr>
              <a:prstTxWarp prst="textPlain"/>
            </a:bodyPr>
            <a:lstStyle/>
            <a:p>
              <a:pPr lvl="0" algn="ctr"/>
              <a:r>
                <a:rPr b="0" i="0">
                  <a:ln>
                    <a:noFill/>
                  </a:ln>
                  <a:solidFill>
                    <a:schemeClr val="dk1"/>
                  </a:solidFill>
                  <a:latin typeface="Calibri"/>
                </a:rPr>
                <a:t>Piano d’azione</a:t>
              </a:r>
            </a:p>
          </p:txBody>
        </p:sp>
        <p:pic>
          <p:nvPicPr>
            <p:cNvPr id="173" name="Google Shape;173;p18"/>
            <p:cNvPicPr preferRelativeResize="0"/>
            <p:nvPr/>
          </p:nvPicPr>
          <p:blipFill rotWithShape="1">
            <a:blip r:embed="rId5">
              <a:alphaModFix/>
            </a:blip>
            <a:srcRect b="0" l="0" r="0" t="0"/>
            <a:stretch/>
          </p:blipFill>
          <p:spPr>
            <a:xfrm>
              <a:off x="6716958" y="5091357"/>
              <a:ext cx="1385965" cy="1385965"/>
            </a:xfrm>
            <a:prstGeom prst="rect">
              <a:avLst/>
            </a:prstGeom>
            <a:noFill/>
            <a:ln>
              <a:noFill/>
            </a:ln>
          </p:spPr>
        </p:pic>
        <p:sp>
          <p:nvSpPr>
            <p:cNvPr id="174" name="Google Shape;174;p18"/>
            <p:cNvSpPr/>
            <p:nvPr/>
          </p:nvSpPr>
          <p:spPr>
            <a:xfrm>
              <a:off x="6593257" y="5172219"/>
              <a:ext cx="1699775" cy="1490336"/>
            </a:xfrm>
            <a:prstGeom prst="rect">
              <a:avLst/>
            </a:prstGeom>
          </p:spPr>
          <p:txBody>
            <a:bodyPr>
              <a:prstTxWarp prst="textPlain"/>
            </a:bodyPr>
            <a:lstStyle/>
            <a:p>
              <a:pPr lvl="0" algn="ctr"/>
              <a:r>
                <a:rPr b="0" i="0">
                  <a:ln>
                    <a:noFill/>
                  </a:ln>
                  <a:solidFill>
                    <a:schemeClr val="dk1"/>
                  </a:solidFill>
                  <a:latin typeface="Calibri"/>
                </a:rPr>
                <a:t>Raccolta dati</a:t>
              </a:r>
            </a:p>
          </p:txBody>
        </p:sp>
        <p:pic>
          <p:nvPicPr>
            <p:cNvPr id="175" name="Google Shape;175;p18"/>
            <p:cNvPicPr preferRelativeResize="0"/>
            <p:nvPr/>
          </p:nvPicPr>
          <p:blipFill rotWithShape="1">
            <a:blip r:embed="rId6">
              <a:alphaModFix/>
            </a:blip>
            <a:srcRect b="0" l="0" r="0" t="0"/>
            <a:stretch/>
          </p:blipFill>
          <p:spPr>
            <a:xfrm>
              <a:off x="7730523" y="1093008"/>
              <a:ext cx="1386000" cy="1386000"/>
            </a:xfrm>
            <a:prstGeom prst="rect">
              <a:avLst/>
            </a:prstGeom>
            <a:noFill/>
            <a:ln>
              <a:noFill/>
            </a:ln>
          </p:spPr>
        </p:pic>
        <p:sp>
          <p:nvSpPr>
            <p:cNvPr id="176" name="Google Shape;176;p18"/>
            <p:cNvSpPr/>
            <p:nvPr/>
          </p:nvSpPr>
          <p:spPr>
            <a:xfrm>
              <a:off x="7616762" y="1221957"/>
              <a:ext cx="1625988" cy="1385999"/>
            </a:xfrm>
            <a:prstGeom prst="rect">
              <a:avLst/>
            </a:prstGeom>
          </p:spPr>
          <p:txBody>
            <a:bodyPr>
              <a:prstTxWarp prst="textPlain"/>
            </a:bodyPr>
            <a:lstStyle/>
            <a:p>
              <a:pPr lvl="0" algn="ctr"/>
              <a:r>
                <a:rPr b="0" i="0">
                  <a:ln>
                    <a:noFill/>
                  </a:ln>
                  <a:solidFill>
                    <a:schemeClr val="dk1"/>
                  </a:solidFill>
                  <a:latin typeface="Calibri"/>
                </a:rPr>
                <a:t>Focus e domande</a:t>
              </a:r>
            </a:p>
          </p:txBody>
        </p:sp>
        <p:pic>
          <p:nvPicPr>
            <p:cNvPr id="177" name="Google Shape;177;p18"/>
            <p:cNvPicPr preferRelativeResize="0"/>
            <p:nvPr/>
          </p:nvPicPr>
          <p:blipFill rotWithShape="1">
            <a:blip r:embed="rId7">
              <a:alphaModFix/>
            </a:blip>
            <a:srcRect b="0" l="0" r="0" t="0"/>
            <a:stretch/>
          </p:blipFill>
          <p:spPr>
            <a:xfrm>
              <a:off x="5593834" y="142646"/>
              <a:ext cx="1386000" cy="1386000"/>
            </a:xfrm>
            <a:prstGeom prst="rect">
              <a:avLst/>
            </a:prstGeom>
            <a:noFill/>
            <a:ln>
              <a:noFill/>
            </a:ln>
          </p:spPr>
        </p:pic>
        <p:sp>
          <p:nvSpPr>
            <p:cNvPr id="178" name="Google Shape;178;p18"/>
            <p:cNvSpPr/>
            <p:nvPr/>
          </p:nvSpPr>
          <p:spPr>
            <a:xfrm>
              <a:off x="5450517" y="279487"/>
              <a:ext cx="1729557" cy="1467540"/>
            </a:xfrm>
            <a:prstGeom prst="rect">
              <a:avLst/>
            </a:prstGeom>
          </p:spPr>
          <p:txBody>
            <a:bodyPr>
              <a:prstTxWarp prst="textPlain"/>
            </a:bodyPr>
            <a:lstStyle/>
            <a:p>
              <a:pPr lvl="0" algn="ctr"/>
              <a:r>
                <a:rPr b="0" i="0">
                  <a:ln>
                    <a:noFill/>
                  </a:ln>
                  <a:solidFill>
                    <a:schemeClr val="dk1"/>
                  </a:solidFill>
                  <a:latin typeface="Calibri"/>
                </a:rPr>
                <a:t>Interessi e obiettivi</a:t>
              </a:r>
            </a:p>
          </p:txBody>
        </p:sp>
        <p:pic>
          <p:nvPicPr>
            <p:cNvPr id="179" name="Google Shape;179;p18"/>
            <p:cNvPicPr preferRelativeResize="0"/>
            <p:nvPr/>
          </p:nvPicPr>
          <p:blipFill rotWithShape="1">
            <a:blip r:embed="rId8">
              <a:alphaModFix/>
            </a:blip>
            <a:srcRect b="0" l="0" r="0" t="0"/>
            <a:stretch/>
          </p:blipFill>
          <p:spPr>
            <a:xfrm>
              <a:off x="4431870" y="5062038"/>
              <a:ext cx="1386000" cy="1386000"/>
            </a:xfrm>
            <a:prstGeom prst="rect">
              <a:avLst/>
            </a:prstGeom>
            <a:noFill/>
            <a:ln>
              <a:noFill/>
            </a:ln>
          </p:spPr>
        </p:pic>
        <p:sp>
          <p:nvSpPr>
            <p:cNvPr id="180" name="Google Shape;180;p18"/>
            <p:cNvSpPr/>
            <p:nvPr/>
          </p:nvSpPr>
          <p:spPr>
            <a:xfrm>
              <a:off x="4280258" y="5477434"/>
              <a:ext cx="1699774" cy="1124865"/>
            </a:xfrm>
            <a:prstGeom prst="rect">
              <a:avLst/>
            </a:prstGeom>
          </p:spPr>
          <p:txBody>
            <a:bodyPr>
              <a:prstTxWarp prst="textPlain"/>
            </a:bodyPr>
            <a:lstStyle/>
            <a:p>
              <a:pPr lvl="0" algn="ctr"/>
              <a:r>
                <a:rPr b="0" i="0">
                  <a:ln>
                    <a:noFill/>
                  </a:ln>
                  <a:solidFill>
                    <a:schemeClr val="dk1"/>
                  </a:solidFill>
                  <a:latin typeface="Calibri"/>
                </a:rPr>
                <a:t>Interpretazione</a:t>
              </a:r>
            </a:p>
          </p:txBody>
        </p:sp>
        <p:pic>
          <p:nvPicPr>
            <p:cNvPr id="181" name="Google Shape;181;p18"/>
            <p:cNvPicPr preferRelativeResize="0"/>
            <p:nvPr/>
          </p:nvPicPr>
          <p:blipFill rotWithShape="1">
            <a:blip r:embed="rId9">
              <a:alphaModFix/>
            </a:blip>
            <a:srcRect b="0" l="0" r="0" t="0"/>
            <a:stretch/>
          </p:blipFill>
          <p:spPr>
            <a:xfrm>
              <a:off x="8008170" y="3224830"/>
              <a:ext cx="1386000" cy="1386000"/>
            </a:xfrm>
            <a:prstGeom prst="rect">
              <a:avLst/>
            </a:prstGeom>
            <a:noFill/>
            <a:ln>
              <a:noFill/>
            </a:ln>
          </p:spPr>
        </p:pic>
        <p:sp>
          <p:nvSpPr>
            <p:cNvPr id="182" name="Google Shape;182;p18"/>
            <p:cNvSpPr/>
            <p:nvPr/>
          </p:nvSpPr>
          <p:spPr>
            <a:xfrm>
              <a:off x="7957758" y="3694176"/>
              <a:ext cx="1482132" cy="1131533"/>
            </a:xfrm>
            <a:prstGeom prst="rect">
              <a:avLst/>
            </a:prstGeom>
          </p:spPr>
          <p:txBody>
            <a:bodyPr>
              <a:prstTxWarp prst="textPlain"/>
            </a:bodyPr>
            <a:lstStyle/>
            <a:p>
              <a:pPr lvl="0" algn="ctr"/>
              <a:r>
                <a:rPr b="0" i="0">
                  <a:ln>
                    <a:noFill/>
                  </a:ln>
                  <a:solidFill>
                    <a:schemeClr val="dk1"/>
                  </a:solidFill>
                  <a:latin typeface="Calibri"/>
                </a:rPr>
                <a:t>Piani e metodi</a:t>
              </a:r>
            </a:p>
          </p:txBody>
        </p:sp>
      </p:grpSp>
      <p:grpSp>
        <p:nvGrpSpPr>
          <p:cNvPr id="183" name="Google Shape;183;p18"/>
          <p:cNvGrpSpPr/>
          <p:nvPr/>
        </p:nvGrpSpPr>
        <p:grpSpPr>
          <a:xfrm>
            <a:off x="4175400" y="3024061"/>
            <a:ext cx="2041604" cy="2041604"/>
            <a:chOff x="9843904" y="229526"/>
            <a:chExt cx="2041604" cy="2041604"/>
          </a:xfrm>
        </p:grpSpPr>
        <p:sp>
          <p:nvSpPr>
            <p:cNvPr id="184" name="Google Shape;184;p18"/>
            <p:cNvSpPr/>
            <p:nvPr/>
          </p:nvSpPr>
          <p:spPr>
            <a:xfrm>
              <a:off x="10244069" y="899702"/>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Ripetere se necessario</a:t>
              </a:r>
              <a:endParaRPr sz="1200">
                <a:solidFill>
                  <a:schemeClr val="lt1"/>
                </a:solidFill>
                <a:latin typeface="Calibri"/>
                <a:ea typeface="Calibri"/>
                <a:cs typeface="Calibri"/>
                <a:sym typeface="Calibri"/>
              </a:endParaRPr>
            </a:p>
          </p:txBody>
        </p:sp>
        <p:pic>
          <p:nvPicPr>
            <p:cNvPr id="185" name="Google Shape;185;p18"/>
            <p:cNvPicPr preferRelativeResize="0"/>
            <p:nvPr/>
          </p:nvPicPr>
          <p:blipFill rotWithShape="1">
            <a:blip r:embed="rId10">
              <a:alphaModFix/>
            </a:blip>
            <a:srcRect b="0" l="0" r="0" t="0"/>
            <a:stretch/>
          </p:blipFill>
          <p:spPr>
            <a:xfrm>
              <a:off x="9843904" y="229526"/>
              <a:ext cx="2041604" cy="2041604"/>
            </a:xfrm>
            <a:prstGeom prst="rect">
              <a:avLst/>
            </a:prstGeom>
            <a:noFill/>
            <a:ln>
              <a:noFill/>
            </a:ln>
          </p:spPr>
        </p:pic>
      </p:grpSp>
      <p:sp>
        <p:nvSpPr>
          <p:cNvPr id="186" name="Google Shape;186;p18"/>
          <p:cNvSpPr txBox="1"/>
          <p:nvPr/>
        </p:nvSpPr>
        <p:spPr>
          <a:xfrm>
            <a:off x="215124" y="6815115"/>
            <a:ext cx="2848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it-CH" sz="1400" u="sng">
                <a:solidFill>
                  <a:schemeClr val="hlink"/>
                </a:solidFill>
                <a:latin typeface="Calibri"/>
                <a:ea typeface="Calibri"/>
                <a:cs typeface="Calibri"/>
                <a:sym typeface="Calibri"/>
                <a:hlinkClick r:id="rId11"/>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it-CH" sz="1400" u="sng">
                <a:solidFill>
                  <a:schemeClr val="hlink"/>
                </a:solidFill>
                <a:latin typeface="Calibri"/>
                <a:ea typeface="Calibri"/>
                <a:cs typeface="Calibri"/>
                <a:sym typeface="Calibri"/>
                <a:hlinkClick r:id="rId12"/>
              </a:rPr>
              <a:t>https://library.camtree.org</a:t>
            </a:r>
            <a:endParaRPr b="1" sz="1400" u="none">
              <a:solidFill>
                <a:schemeClr val="lt1"/>
              </a:solidFill>
              <a:latin typeface="Calibri"/>
              <a:ea typeface="Calibri"/>
              <a:cs typeface="Calibri"/>
              <a:sym typeface="Calibri"/>
            </a:endParaRPr>
          </a:p>
        </p:txBody>
      </p:sp>
      <p:sp>
        <p:nvSpPr>
          <p:cNvPr id="187" name="Google Shape;187;p18"/>
          <p:cNvSpPr txBox="1"/>
          <p:nvPr/>
        </p:nvSpPr>
        <p:spPr>
          <a:xfrm>
            <a:off x="7809652" y="6274350"/>
            <a:ext cx="2619375" cy="670376"/>
          </a:xfrm>
          <a:prstGeom prst="rect">
            <a:avLst/>
          </a:prstGeom>
          <a:noFill/>
          <a:ln>
            <a:noFill/>
          </a:ln>
        </p:spPr>
        <p:txBody>
          <a:bodyPr anchorCtr="0" anchor="t" bIns="0" lIns="0" spcFirstLastPara="1" rIns="0" wrap="square" tIns="0">
            <a:spAutoFit/>
          </a:bodyPr>
          <a:lstStyle/>
          <a:p>
            <a:pPr indent="0" lvl="0" marL="12700" marR="5080" rtl="0" algn="just">
              <a:lnSpc>
                <a:spcPct val="121200"/>
              </a:lnSpc>
              <a:spcBef>
                <a:spcPts val="0"/>
              </a:spcBef>
              <a:spcAft>
                <a:spcPts val="0"/>
              </a:spcAft>
              <a:buNone/>
            </a:pPr>
            <a:r>
              <a:rPr b="1" lang="it-CH" sz="1200" u="sng">
                <a:solidFill>
                  <a:schemeClr val="hlink"/>
                </a:solidFill>
                <a:latin typeface="Calibri"/>
                <a:ea typeface="Calibri"/>
                <a:cs typeface="Calibri"/>
                <a:sym typeface="Calibri"/>
                <a:hlinkClick r:id="rId13"/>
              </a:rPr>
              <a:t>Video 7: Completare il ciclo d’inchiesta riflessiva </a:t>
            </a:r>
            <a:r>
              <a:rPr lang="it-CH" sz="1200">
                <a:solidFill>
                  <a:schemeClr val="dk1"/>
                </a:solidFill>
                <a:latin typeface="Calibri"/>
                <a:ea typeface="Calibri"/>
                <a:cs typeface="Calibri"/>
                <a:sym typeface="Calibri"/>
              </a:rPr>
              <a:t>fornisce  maggiori  informazioni  sul  ciclo riflessivo e su come completarlo.</a:t>
            </a:r>
            <a:endParaRPr/>
          </a:p>
        </p:txBody>
      </p:sp>
      <p:sp>
        <p:nvSpPr>
          <p:cNvPr id="188" name="Google Shape;188;p18"/>
          <p:cNvSpPr txBox="1"/>
          <p:nvPr/>
        </p:nvSpPr>
        <p:spPr>
          <a:xfrm>
            <a:off x="531875" y="194327"/>
            <a:ext cx="9642475" cy="949729"/>
          </a:xfrm>
          <a:prstGeom prst="rect">
            <a:avLst/>
          </a:prstGeom>
          <a:noFill/>
          <a:ln cap="flat" cmpd="sng" w="63475">
            <a:solidFill>
              <a:srgbClr val="2791A6"/>
            </a:solidFill>
            <a:prstDash val="solid"/>
            <a:round/>
            <a:headEnd len="sm" w="sm" type="none"/>
            <a:tailEnd len="sm" w="sm" type="none"/>
          </a:ln>
        </p:spPr>
        <p:txBody>
          <a:bodyPr anchorCtr="0" anchor="t" bIns="72000" lIns="0" spcFirstLastPara="1" rIns="0" wrap="square" tIns="72000">
            <a:spAutoFit/>
          </a:bodyPr>
          <a:lstStyle/>
          <a:p>
            <a:pPr indent="0" lvl="0" marL="9271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Il ciclo d’inchiesta riflessiva</a:t>
            </a:r>
            <a:endParaRPr sz="1400">
              <a:solidFill>
                <a:schemeClr val="dk1"/>
              </a:solidFill>
              <a:latin typeface="Calibri"/>
              <a:ea typeface="Calibri"/>
              <a:cs typeface="Calibri"/>
              <a:sym typeface="Calibri"/>
            </a:endParaRPr>
          </a:p>
          <a:p>
            <a:pPr indent="0" lvl="0" marL="92710" marR="83820" rtl="0" algn="l">
              <a:lnSpc>
                <a:spcPct val="121700"/>
              </a:lnSpc>
              <a:spcBef>
                <a:spcPts val="1230"/>
              </a:spcBef>
              <a:spcAft>
                <a:spcPts val="0"/>
              </a:spcAft>
              <a:buNone/>
            </a:pPr>
            <a:r>
              <a:rPr lang="it-CH" sz="1200">
                <a:solidFill>
                  <a:schemeClr val="dk1"/>
                </a:solidFill>
                <a:latin typeface="Calibri"/>
                <a:ea typeface="Calibri"/>
                <a:cs typeface="Calibri"/>
                <a:sym typeface="Calibri"/>
              </a:rPr>
              <a:t>Il ciclo d'inchiesta è il cuore di T-SEDA. Ogni sezione della guida per utenti ti aiuterà a completare le fasi del ciclo d'inchiesta, fornendoti informazioni utili sul dialogo in classe.</a:t>
            </a:r>
            <a:endParaRPr/>
          </a:p>
        </p:txBody>
      </p:sp>
      <p:sp>
        <p:nvSpPr>
          <p:cNvPr id="189" name="Google Shape;189;p18"/>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19"/>
          <p:cNvSpPr txBox="1"/>
          <p:nvPr/>
        </p:nvSpPr>
        <p:spPr>
          <a:xfrm>
            <a:off x="417576" y="398526"/>
            <a:ext cx="3784600" cy="1110038"/>
          </a:xfrm>
          <a:prstGeom prst="rect">
            <a:avLst/>
          </a:prstGeom>
          <a:noFill/>
          <a:ln cap="flat" cmpd="sng" w="63500">
            <a:solidFill>
              <a:srgbClr val="2791A6"/>
            </a:solidFill>
            <a:prstDash val="solid"/>
            <a:round/>
            <a:headEnd len="sm" w="sm" type="none"/>
            <a:tailEnd len="sm" w="sm" type="none"/>
          </a:ln>
        </p:spPr>
        <p:txBody>
          <a:bodyPr anchorCtr="0" anchor="t" bIns="36000" lIns="0" spcFirstLastPara="1" rIns="0" wrap="square" tIns="36000">
            <a:spAutoFit/>
          </a:bodyPr>
          <a:lstStyle/>
          <a:p>
            <a:pPr indent="0" lvl="0" marL="92710"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Esempi di domande di insegnanti</a:t>
            </a:r>
            <a:endParaRPr sz="1400">
              <a:solidFill>
                <a:schemeClr val="dk1"/>
              </a:solidFill>
              <a:latin typeface="Calibri"/>
              <a:ea typeface="Calibri"/>
              <a:cs typeface="Calibri"/>
              <a:sym typeface="Calibri"/>
            </a:endParaRPr>
          </a:p>
          <a:p>
            <a:pPr indent="0" lvl="0" marL="92710" marR="83185" rtl="0" algn="just">
              <a:lnSpc>
                <a:spcPct val="121200"/>
              </a:lnSpc>
              <a:spcBef>
                <a:spcPts val="1250"/>
              </a:spcBef>
              <a:spcAft>
                <a:spcPts val="0"/>
              </a:spcAft>
              <a:buNone/>
            </a:pPr>
            <a:r>
              <a:rPr lang="it-CH" sz="1200">
                <a:solidFill>
                  <a:schemeClr val="dk1"/>
                </a:solidFill>
                <a:latin typeface="Calibri"/>
                <a:ea typeface="Calibri"/>
                <a:cs typeface="Calibri"/>
                <a:sym typeface="Calibri"/>
              </a:rPr>
              <a:t>Ecco alcuni esempi dei modi in cui gli/le insegnanti hanno usato  il  pacchetto  T-SEDA  per  portare  avanti  le  loro indagini in classe.</a:t>
            </a:r>
            <a:endParaRPr/>
          </a:p>
        </p:txBody>
      </p:sp>
      <p:sp>
        <p:nvSpPr>
          <p:cNvPr id="195" name="Google Shape;195;p19"/>
          <p:cNvSpPr txBox="1"/>
          <p:nvPr/>
        </p:nvSpPr>
        <p:spPr>
          <a:xfrm>
            <a:off x="674751" y="1724025"/>
            <a:ext cx="3251200" cy="5573449"/>
          </a:xfrm>
          <a:prstGeom prst="rect">
            <a:avLst/>
          </a:prstGeom>
          <a:solidFill>
            <a:srgbClr val="E6CCE6"/>
          </a:solidFill>
          <a:ln cap="flat" cmpd="sng" w="19050">
            <a:solidFill>
              <a:srgbClr val="000000"/>
            </a:solidFill>
            <a:prstDash val="solid"/>
            <a:round/>
            <a:headEnd len="sm" w="sm" type="none"/>
            <a:tailEnd len="sm" w="sm" type="none"/>
          </a:ln>
        </p:spPr>
        <p:txBody>
          <a:bodyPr anchorCtr="0" anchor="t" bIns="0" lIns="0" spcFirstLastPara="1" rIns="0" wrap="square" tIns="0">
            <a:spAutoFit/>
          </a:bodyPr>
          <a:lstStyle/>
          <a:p>
            <a:pPr indent="495300" lvl="0" marL="648970" marR="641985" rtl="0" algn="l">
              <a:lnSpc>
                <a:spcPct val="121000"/>
              </a:lnSpc>
              <a:spcBef>
                <a:spcPts val="0"/>
              </a:spcBef>
              <a:spcAft>
                <a:spcPts val="0"/>
              </a:spcAft>
              <a:buNone/>
            </a:pPr>
            <a:r>
              <a:rPr b="1" lang="it-CH" sz="1000">
                <a:solidFill>
                  <a:schemeClr val="dk1"/>
                </a:solidFill>
                <a:latin typeface="Calibri"/>
                <a:ea typeface="Calibri"/>
                <a:cs typeface="Calibri"/>
                <a:sym typeface="Calibri"/>
              </a:rPr>
              <a:t>L'inchiesta di Gary Costruire il dialogo nel gioco di ruolo</a:t>
            </a:r>
            <a:endParaRPr sz="1000">
              <a:solidFill>
                <a:schemeClr val="dk1"/>
              </a:solidFill>
              <a:latin typeface="Calibri"/>
              <a:ea typeface="Calibri"/>
              <a:cs typeface="Calibri"/>
              <a:sym typeface="Calibri"/>
            </a:endParaRPr>
          </a:p>
          <a:p>
            <a:pPr indent="0" lvl="0" marL="92710" marR="83820" rtl="0" algn="just">
              <a:lnSpc>
                <a:spcPct val="121000"/>
              </a:lnSpc>
              <a:spcBef>
                <a:spcPts val="0"/>
              </a:spcBef>
              <a:spcAft>
                <a:spcPts val="0"/>
              </a:spcAft>
              <a:buNone/>
            </a:pPr>
            <a:r>
              <a:rPr lang="it-CH" sz="1000">
                <a:solidFill>
                  <a:schemeClr val="dk1"/>
                </a:solidFill>
                <a:latin typeface="Calibri"/>
                <a:ea typeface="Calibri"/>
                <a:cs typeface="Calibri"/>
                <a:sym typeface="Calibri"/>
              </a:rPr>
              <a:t>Sono un'insegnante di bambine-i di 4-5 anni, e l'area del gioco di  ruolo  è  una  parte  importante  della  classe  </a:t>
            </a:r>
            <a:r>
              <a:rPr i="1" lang="it-CH" sz="1000">
                <a:solidFill>
                  <a:schemeClr val="dk1"/>
                </a:solidFill>
                <a:latin typeface="Calibri"/>
                <a:ea typeface="Calibri"/>
                <a:cs typeface="Calibri"/>
                <a:sym typeface="Calibri"/>
              </a:rPr>
              <a:t>Early  Years</a:t>
            </a:r>
            <a:endParaRPr sz="1000">
              <a:solidFill>
                <a:schemeClr val="dk1"/>
              </a:solidFill>
              <a:latin typeface="Calibri"/>
              <a:ea typeface="Calibri"/>
              <a:cs typeface="Calibri"/>
              <a:sym typeface="Calibri"/>
            </a:endParaRPr>
          </a:p>
          <a:p>
            <a:pPr indent="0" lvl="0" marL="92710" marR="85090" rtl="0" algn="just">
              <a:lnSpc>
                <a:spcPct val="121200"/>
              </a:lnSpc>
              <a:spcBef>
                <a:spcPts val="10"/>
              </a:spcBef>
              <a:spcAft>
                <a:spcPts val="0"/>
              </a:spcAft>
              <a:buNone/>
            </a:pPr>
            <a:r>
              <a:rPr i="1" lang="it-CH" sz="1000">
                <a:solidFill>
                  <a:schemeClr val="dk1"/>
                </a:solidFill>
                <a:latin typeface="Calibri"/>
                <a:ea typeface="Calibri"/>
                <a:cs typeface="Calibri"/>
                <a:sym typeface="Calibri"/>
              </a:rPr>
              <a:t>Foundation  Stage  </a:t>
            </a:r>
            <a:r>
              <a:rPr lang="it-CH" sz="1000">
                <a:solidFill>
                  <a:schemeClr val="dk1"/>
                </a:solidFill>
                <a:latin typeface="Calibri"/>
                <a:ea typeface="Calibri"/>
                <a:cs typeface="Calibri"/>
                <a:sym typeface="Calibri"/>
              </a:rPr>
              <a:t>(EYFS)  perché  colleghiamo  sempre  le attività  nell'area  del  gioco  di  ruolo  al  quadro  di  sviluppo EYFS.  Quando  ho  usato  lo  strumento  di  autoverifica,  mi sono resa conto che siccome  la classe  era a flusso libero, avevo  bisogno  di  scoprire  esattamente  come  i  bambini e le bambine stavano usando l'area e in particolare come si rispondevano reciprocamente.</a:t>
            </a:r>
            <a:endParaRPr sz="1000">
              <a:solidFill>
                <a:schemeClr val="dk1"/>
              </a:solidFill>
              <a:latin typeface="Calibri"/>
              <a:ea typeface="Calibri"/>
              <a:cs typeface="Calibri"/>
              <a:sym typeface="Calibri"/>
            </a:endParaRPr>
          </a:p>
          <a:p>
            <a:pPr indent="0" lvl="0" marL="92710" marR="85725" rtl="0" algn="just">
              <a:lnSpc>
                <a:spcPct val="121000"/>
              </a:lnSpc>
              <a:spcBef>
                <a:spcPts val="0"/>
              </a:spcBef>
              <a:spcAft>
                <a:spcPts val="0"/>
              </a:spcAft>
              <a:buNone/>
            </a:pPr>
            <a:r>
              <a:rPr lang="it-CH" sz="1000">
                <a:solidFill>
                  <a:schemeClr val="dk1"/>
                </a:solidFill>
                <a:latin typeface="Calibri"/>
                <a:ea typeface="Calibri"/>
                <a:cs typeface="Calibri"/>
                <a:sym typeface="Calibri"/>
              </a:rPr>
              <a:t>Ho deciso di osservare bambine e bambini che giocavano nell'area del gioco di ruolo per vedere come </a:t>
            </a:r>
            <a:r>
              <a:rPr b="1" lang="it-CH" sz="1000">
                <a:solidFill>
                  <a:schemeClr val="dk1"/>
                </a:solidFill>
                <a:latin typeface="Calibri"/>
                <a:ea typeface="Calibri"/>
                <a:cs typeface="Calibri"/>
                <a:sym typeface="Calibri"/>
              </a:rPr>
              <a:t>elaboravano le idee altrui</a:t>
            </a:r>
            <a:r>
              <a:rPr lang="it-CH" sz="1000">
                <a:solidFill>
                  <a:schemeClr val="dk1"/>
                </a:solidFill>
                <a:latin typeface="Calibri"/>
                <a:ea typeface="Calibri"/>
                <a:cs typeface="Calibri"/>
                <a:sym typeface="Calibri"/>
              </a:rPr>
              <a:t>,</a:t>
            </a:r>
            <a:r>
              <a:rPr b="1" lang="it-CH" sz="1000">
                <a:solidFill>
                  <a:schemeClr val="dk1"/>
                </a:solidFill>
                <a:latin typeface="Calibri"/>
                <a:ea typeface="Calibri"/>
                <a:cs typeface="Calibri"/>
                <a:sym typeface="Calibri"/>
              </a:rPr>
              <a:t> </a:t>
            </a:r>
            <a:r>
              <a:rPr lang="it-CH" sz="1000">
                <a:solidFill>
                  <a:schemeClr val="dk1"/>
                </a:solidFill>
                <a:latin typeface="Calibri"/>
                <a:ea typeface="Calibri"/>
                <a:cs typeface="Calibri"/>
                <a:sym typeface="Calibri"/>
              </a:rPr>
              <a:t>come base del dialogo tra loro. Ho usato i modelli 2C e 2D per codificare dal vivo, e ho scoperto che alcune-i bambine-i avevano sviluppato la loro espressione creativa nel parlare con   altri o altre,   incorporando   nuove   idee   nel   loro   gioco. Tuttavia,  altre-i  giocavano  per  lo  più  da  soli  e  non ascoltavano o rispondevano alle altre bambine e agli altri bambini.</a:t>
            </a:r>
            <a:endParaRPr sz="1000">
              <a:solidFill>
                <a:schemeClr val="dk1"/>
              </a:solidFill>
              <a:latin typeface="Calibri"/>
              <a:ea typeface="Calibri"/>
              <a:cs typeface="Calibri"/>
              <a:sym typeface="Calibri"/>
            </a:endParaRPr>
          </a:p>
          <a:p>
            <a:pPr indent="0" lvl="0" marL="92710" marR="84455" rtl="0" algn="just">
              <a:lnSpc>
                <a:spcPct val="121000"/>
              </a:lnSpc>
              <a:spcBef>
                <a:spcPts val="0"/>
              </a:spcBef>
              <a:spcAft>
                <a:spcPts val="0"/>
              </a:spcAft>
              <a:buNone/>
            </a:pPr>
            <a:r>
              <a:rPr lang="it-CH" sz="1000">
                <a:solidFill>
                  <a:schemeClr val="dk1"/>
                </a:solidFill>
                <a:latin typeface="Calibri"/>
                <a:ea typeface="Calibri"/>
                <a:cs typeface="Calibri"/>
                <a:sym typeface="Calibri"/>
              </a:rPr>
              <a:t>Dopo questo, ho deciso di chiedere alle bambine e ai bambini se volessero giocare   nell'area   del   gioco   di   ruolo   a   coppie,   e   di condividere   idee   su   come   giocare.   Ho   scoperto   che   le/i bambine-i rispondevano alle idee altrui solo se ne erano entusiasti, ma anche che diventavano consapevoli di una cerchia di partner di gioco più ampia dei loro soliti pochi  amici o amiche.  Questo  implicava  l’ascoltare  una  gamma  di idee diverse.</a:t>
            </a:r>
            <a:endParaRPr sz="1000">
              <a:solidFill>
                <a:schemeClr val="dk1"/>
              </a:solidFill>
              <a:latin typeface="Calibri"/>
              <a:ea typeface="Calibri"/>
              <a:cs typeface="Calibri"/>
              <a:sym typeface="Calibri"/>
            </a:endParaRPr>
          </a:p>
        </p:txBody>
      </p:sp>
      <p:sp>
        <p:nvSpPr>
          <p:cNvPr id="196" name="Google Shape;196;p19"/>
          <p:cNvSpPr txBox="1"/>
          <p:nvPr/>
        </p:nvSpPr>
        <p:spPr>
          <a:xfrm>
            <a:off x="4366005" y="722452"/>
            <a:ext cx="5842000" cy="2642390"/>
          </a:xfrm>
          <a:prstGeom prst="rect">
            <a:avLst/>
          </a:prstGeom>
          <a:solidFill>
            <a:srgbClr val="E6B9B8"/>
          </a:solidFill>
          <a:ln cap="flat" cmpd="sng" w="19050">
            <a:solidFill>
              <a:srgbClr val="000000"/>
            </a:solidFill>
            <a:prstDash val="solid"/>
            <a:round/>
            <a:headEnd len="sm" w="sm" type="none"/>
            <a:tailEnd len="sm" w="sm" type="none"/>
          </a:ln>
        </p:spPr>
        <p:txBody>
          <a:bodyPr anchorCtr="0" anchor="t" bIns="0" lIns="0" spcFirstLastPara="1" rIns="0" wrap="square" tIns="0">
            <a:spAutoFit/>
          </a:bodyPr>
          <a:lstStyle/>
          <a:p>
            <a:pPr indent="575944" lvl="0" marL="1848485" marR="1843404" rtl="0" algn="l">
              <a:lnSpc>
                <a:spcPct val="121000"/>
              </a:lnSpc>
              <a:spcBef>
                <a:spcPts val="0"/>
              </a:spcBef>
              <a:spcAft>
                <a:spcPts val="0"/>
              </a:spcAft>
              <a:buNone/>
            </a:pPr>
            <a:r>
              <a:rPr b="1" lang="it-CH" sz="1000">
                <a:solidFill>
                  <a:schemeClr val="dk1"/>
                </a:solidFill>
                <a:latin typeface="Calibri"/>
                <a:ea typeface="Calibri"/>
                <a:cs typeface="Calibri"/>
                <a:sym typeface="Calibri"/>
              </a:rPr>
              <a:t>L’inchiesta di Kiran Interrogare le idee degli altri nella storia</a:t>
            </a:r>
            <a:endParaRPr sz="1000">
              <a:solidFill>
                <a:schemeClr val="dk1"/>
              </a:solidFill>
              <a:latin typeface="Calibri"/>
              <a:ea typeface="Calibri"/>
              <a:cs typeface="Calibri"/>
              <a:sym typeface="Calibri"/>
            </a:endParaRPr>
          </a:p>
          <a:p>
            <a:pPr indent="0" lvl="0" marL="92710" marR="85090" rtl="0" algn="just">
              <a:lnSpc>
                <a:spcPct val="121200"/>
              </a:lnSpc>
              <a:spcBef>
                <a:spcPts val="10"/>
              </a:spcBef>
              <a:spcAft>
                <a:spcPts val="0"/>
              </a:spcAft>
              <a:buNone/>
            </a:pPr>
            <a:r>
              <a:rPr lang="it-CH" sz="1000">
                <a:solidFill>
                  <a:schemeClr val="dk1"/>
                </a:solidFill>
                <a:latin typeface="Calibri"/>
                <a:ea typeface="Calibri"/>
                <a:cs typeface="Calibri"/>
                <a:sym typeface="Calibri"/>
              </a:rPr>
              <a:t>Sono   un'insegnante  di  storia   secondaria   (di  ragazze-i  tra   gli  11  e  i   16  anni)  e,   usando   lo   strumento dell'autovalutazione, mi sono chiesta se i miei studenti avessero capito come interrogare le idee altrui sulle fonti.  Ho  deciso  di  osservare  </a:t>
            </a:r>
            <a:r>
              <a:rPr b="1" lang="it-CH" sz="1000">
                <a:solidFill>
                  <a:schemeClr val="dk1"/>
                </a:solidFill>
                <a:latin typeface="Calibri"/>
                <a:ea typeface="Calibri"/>
                <a:cs typeface="Calibri"/>
                <a:sym typeface="Calibri"/>
              </a:rPr>
              <a:t>in  che  misura  avvenisse  una  messa  in  discussione  reciproca  </a:t>
            </a:r>
            <a:r>
              <a:rPr lang="it-CH" sz="1000">
                <a:solidFill>
                  <a:schemeClr val="dk1"/>
                </a:solidFill>
                <a:latin typeface="Calibri"/>
                <a:ea typeface="Calibri"/>
                <a:cs typeface="Calibri"/>
                <a:sym typeface="Calibri"/>
              </a:rPr>
              <a:t>delle  idee  nel momento in cui studentesse e studenti lavoravano a coppie sulle fonti informative. Non solo, volevo che loro stessi diventassero consapevoli di quanto fosse importante mettere in discussione le idee degli altri, perché alcune fonti possono essere deliberatamente fuorvianti.</a:t>
            </a:r>
            <a:endParaRPr sz="1000">
              <a:solidFill>
                <a:schemeClr val="dk1"/>
              </a:solidFill>
              <a:latin typeface="Calibri"/>
              <a:ea typeface="Calibri"/>
              <a:cs typeface="Calibri"/>
              <a:sym typeface="Calibri"/>
            </a:endParaRPr>
          </a:p>
          <a:p>
            <a:pPr indent="0" lvl="0" marL="92710" marR="85090" rtl="0" algn="just">
              <a:lnSpc>
                <a:spcPct val="145000"/>
              </a:lnSpc>
              <a:spcBef>
                <a:spcPts val="90"/>
              </a:spcBef>
              <a:spcAft>
                <a:spcPts val="0"/>
              </a:spcAft>
              <a:buNone/>
            </a:pPr>
            <a:r>
              <a:rPr lang="it-CH" sz="1000">
                <a:solidFill>
                  <a:schemeClr val="dk1"/>
                </a:solidFill>
                <a:latin typeface="Calibri"/>
                <a:ea typeface="Calibri"/>
                <a:cs typeface="Calibri"/>
                <a:sym typeface="Calibri"/>
              </a:rPr>
              <a:t>Mentre alcune persone lavoravano in coppia, ho chiesto alle altre di fare un conteggio di quante volte ciascuna nella coppia,  in  un periodo di 10 minuti,  avesse  sollevato un  interrogativo circa le fonti o avesse messo  in  discussione  un’idea.  In  seguito,  questi  studenti  hanno  dato  un  feedback  alla  classe  sulle  loro</a:t>
            </a:r>
            <a:endParaRPr sz="1000">
              <a:solidFill>
                <a:schemeClr val="dk1"/>
              </a:solidFill>
              <a:latin typeface="Calibri"/>
              <a:ea typeface="Calibri"/>
              <a:cs typeface="Calibri"/>
              <a:sym typeface="Calibri"/>
            </a:endParaRPr>
          </a:p>
          <a:p>
            <a:pPr indent="0" lvl="0" marL="92710" marR="85725" rtl="0" algn="just">
              <a:lnSpc>
                <a:spcPct val="145000"/>
              </a:lnSpc>
              <a:spcBef>
                <a:spcPts val="10"/>
              </a:spcBef>
              <a:spcAft>
                <a:spcPts val="0"/>
              </a:spcAft>
              <a:buNone/>
            </a:pPr>
            <a:r>
              <a:rPr lang="it-CH" sz="1000">
                <a:solidFill>
                  <a:schemeClr val="dk1"/>
                </a:solidFill>
                <a:latin typeface="Calibri"/>
                <a:ea typeface="Calibri"/>
                <a:cs typeface="Calibri"/>
                <a:sym typeface="Calibri"/>
              </a:rPr>
              <a:t>osservazioni. Questo ha portato ad una discussione di classe davvero produttiva sul mettere in discussione le idee degli altri e la fonte stessa, in modo che le studentesse e gli studenti riflettessero sul loro apprendimento e acquisissero una comprensione più profonda dell'uso delle fonti nella storia.</a:t>
            </a:r>
            <a:endParaRPr sz="1000">
              <a:solidFill>
                <a:schemeClr val="dk1"/>
              </a:solidFill>
              <a:latin typeface="Calibri"/>
              <a:ea typeface="Calibri"/>
              <a:cs typeface="Calibri"/>
              <a:sym typeface="Calibri"/>
            </a:endParaRPr>
          </a:p>
        </p:txBody>
      </p:sp>
      <p:sp>
        <p:nvSpPr>
          <p:cNvPr id="197" name="Google Shape;197;p19"/>
          <p:cNvSpPr txBox="1"/>
          <p:nvPr/>
        </p:nvSpPr>
        <p:spPr>
          <a:xfrm>
            <a:off x="4385055" y="3789311"/>
            <a:ext cx="5822950" cy="2586862"/>
          </a:xfrm>
          <a:prstGeom prst="rect">
            <a:avLst/>
          </a:prstGeom>
          <a:solidFill>
            <a:srgbClr val="93CDDD"/>
          </a:solidFill>
          <a:ln cap="flat" cmpd="sng" w="19050">
            <a:solidFill>
              <a:srgbClr val="000000"/>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it-CH" sz="1000">
                <a:solidFill>
                  <a:schemeClr val="dk1"/>
                </a:solidFill>
                <a:latin typeface="Calibri"/>
                <a:ea typeface="Calibri"/>
                <a:cs typeface="Calibri"/>
                <a:sym typeface="Calibri"/>
              </a:rPr>
              <a:t>L’inchiesta di Lily:</a:t>
            </a:r>
            <a:endParaRPr sz="1000">
              <a:solidFill>
                <a:schemeClr val="dk1"/>
              </a:solidFill>
              <a:latin typeface="Calibri"/>
              <a:ea typeface="Calibri"/>
              <a:cs typeface="Calibri"/>
              <a:sym typeface="Calibri"/>
            </a:endParaRPr>
          </a:p>
          <a:p>
            <a:pPr indent="0" lvl="0" marL="0" marR="0" rtl="0" algn="ctr">
              <a:lnSpc>
                <a:spcPct val="100000"/>
              </a:lnSpc>
              <a:spcBef>
                <a:spcPts val="250"/>
              </a:spcBef>
              <a:spcAft>
                <a:spcPts val="0"/>
              </a:spcAft>
              <a:buNone/>
            </a:pPr>
            <a:r>
              <a:rPr b="1" lang="it-CH" sz="1000">
                <a:solidFill>
                  <a:schemeClr val="dk1"/>
                </a:solidFill>
                <a:latin typeface="Calibri"/>
                <a:ea typeface="Calibri"/>
                <a:cs typeface="Calibri"/>
                <a:sym typeface="Calibri"/>
              </a:rPr>
              <a:t>Sviluppare il ragionamento nel lavoro di gruppo di scienze</a:t>
            </a:r>
            <a:endParaRPr sz="1000">
              <a:solidFill>
                <a:schemeClr val="dk1"/>
              </a:solidFill>
              <a:latin typeface="Calibri"/>
              <a:ea typeface="Calibri"/>
              <a:cs typeface="Calibri"/>
              <a:sym typeface="Calibri"/>
            </a:endParaRPr>
          </a:p>
          <a:p>
            <a:pPr indent="0" lvl="0" marL="93345" marR="83185" rtl="0" algn="just">
              <a:lnSpc>
                <a:spcPct val="121000"/>
              </a:lnSpc>
              <a:spcBef>
                <a:spcPts val="0"/>
              </a:spcBef>
              <a:spcAft>
                <a:spcPts val="0"/>
              </a:spcAft>
              <a:buNone/>
            </a:pPr>
            <a:r>
              <a:rPr lang="it-CH" sz="1000">
                <a:solidFill>
                  <a:schemeClr val="dk1"/>
                </a:solidFill>
                <a:latin typeface="Calibri"/>
                <a:ea typeface="Calibri"/>
                <a:cs typeface="Calibri"/>
                <a:sym typeface="Calibri"/>
              </a:rPr>
              <a:t>Sono un'insegnante del quinto anno (di bambine-i di 9-10 anni) e, dopo aver usato lo strumento di autoverifica, ero  preoccupata  che  non  ci  fosse  abbastanza  </a:t>
            </a:r>
            <a:r>
              <a:rPr b="1" lang="it-CH" sz="1000">
                <a:solidFill>
                  <a:schemeClr val="dk1"/>
                </a:solidFill>
                <a:latin typeface="Calibri"/>
                <a:ea typeface="Calibri"/>
                <a:cs typeface="Calibri"/>
                <a:sym typeface="Calibri"/>
              </a:rPr>
              <a:t>ragionamento  </a:t>
            </a:r>
            <a:r>
              <a:rPr lang="it-CH" sz="1000">
                <a:solidFill>
                  <a:schemeClr val="dk1"/>
                </a:solidFill>
                <a:latin typeface="Calibri"/>
                <a:ea typeface="Calibri"/>
                <a:cs typeface="Calibri"/>
                <a:sym typeface="Calibri"/>
              </a:rPr>
              <a:t>nella  mia  classe.  Sentivo  che  questo  era</a:t>
            </a:r>
            <a:endParaRPr sz="1000">
              <a:solidFill>
                <a:schemeClr val="dk1"/>
              </a:solidFill>
              <a:latin typeface="Calibri"/>
              <a:ea typeface="Calibri"/>
              <a:cs typeface="Calibri"/>
              <a:sym typeface="Calibri"/>
            </a:endParaRPr>
          </a:p>
          <a:p>
            <a:pPr indent="0" lvl="0" marL="93345" marR="83185" rtl="0" algn="just">
              <a:lnSpc>
                <a:spcPct val="121000"/>
              </a:lnSpc>
              <a:spcBef>
                <a:spcPts val="10"/>
              </a:spcBef>
              <a:spcAft>
                <a:spcPts val="0"/>
              </a:spcAft>
              <a:buNone/>
            </a:pPr>
            <a:r>
              <a:rPr lang="it-CH" sz="1000">
                <a:solidFill>
                  <a:schemeClr val="dk1"/>
                </a:solidFill>
                <a:latin typeface="Calibri"/>
                <a:ea typeface="Calibri"/>
                <a:cs typeface="Calibri"/>
                <a:sym typeface="Calibri"/>
              </a:rPr>
              <a:t>particolarmente  il  caso  in  scienze,  dove  non  tutte le bambine e  bambini  davano  mostra  dei  propri  ragionamenti,  per esempio applicando le loro conoscenze per fare previsioni, ecc.</a:t>
            </a:r>
            <a:endParaRPr sz="1000">
              <a:solidFill>
                <a:schemeClr val="dk1"/>
              </a:solidFill>
              <a:latin typeface="Calibri"/>
              <a:ea typeface="Calibri"/>
              <a:cs typeface="Calibri"/>
              <a:sym typeface="Calibri"/>
            </a:endParaRPr>
          </a:p>
          <a:p>
            <a:pPr indent="0" lvl="0" marL="93345" marR="85090" rtl="0" algn="just">
              <a:lnSpc>
                <a:spcPct val="121000"/>
              </a:lnSpc>
              <a:spcBef>
                <a:spcPts val="0"/>
              </a:spcBef>
              <a:spcAft>
                <a:spcPts val="0"/>
              </a:spcAft>
              <a:buNone/>
            </a:pPr>
            <a:r>
              <a:rPr lang="it-CH" sz="1000">
                <a:solidFill>
                  <a:schemeClr val="dk1"/>
                </a:solidFill>
                <a:latin typeface="Calibri"/>
                <a:ea typeface="Calibri"/>
                <a:cs typeface="Calibri"/>
                <a:sym typeface="Calibri"/>
              </a:rPr>
              <a:t>Ho deciso di usare lo schema di codifica T-SEDA per scoprire quanto spesso il ragionamento avesse luogo nel lavoro di gruppo durante un'unità di lezioni di scienze. Ho fatto osservazioni dal vivo di alcuni gruppi usando lo strumento di campionamento del tempo, modello 2B, e ho registrato i casi di ragionamento. Ho  scoperto  che  alcune-i bambine-i hanno  contribuito  al  loro  ragionamento  abbastanza  spesso,  ma  altri  non hanno ragionato affatto (almeno non verbalmente).</a:t>
            </a:r>
            <a:endParaRPr sz="1000">
              <a:solidFill>
                <a:schemeClr val="dk1"/>
              </a:solidFill>
              <a:latin typeface="Calibri"/>
              <a:ea typeface="Calibri"/>
              <a:cs typeface="Calibri"/>
              <a:sym typeface="Calibri"/>
            </a:endParaRPr>
          </a:p>
          <a:p>
            <a:pPr indent="0" lvl="0" marL="93345" marR="83185" rtl="0" algn="just">
              <a:lnSpc>
                <a:spcPct val="121000"/>
              </a:lnSpc>
              <a:spcBef>
                <a:spcPts val="0"/>
              </a:spcBef>
              <a:spcAft>
                <a:spcPts val="0"/>
              </a:spcAft>
              <a:buNone/>
            </a:pPr>
            <a:r>
              <a:rPr lang="it-CH" sz="1000">
                <a:solidFill>
                  <a:schemeClr val="dk1"/>
                </a:solidFill>
                <a:latin typeface="Calibri"/>
                <a:ea typeface="Calibri"/>
                <a:cs typeface="Calibri"/>
                <a:sym typeface="Calibri"/>
              </a:rPr>
              <a:t>Dopo aver completato queste osservazioni, mi sono resa conto che avevo bisogno di strutturare le attività di lavoro di gruppo in modo che tutte e tutti  fossero incoraggiati e avessero l'opportunità di condividere il loro</a:t>
            </a:r>
            <a:endParaRPr sz="1000">
              <a:solidFill>
                <a:schemeClr val="dk1"/>
              </a:solidFill>
              <a:latin typeface="Calibri"/>
              <a:ea typeface="Calibri"/>
              <a:cs typeface="Calibri"/>
              <a:sym typeface="Calibri"/>
            </a:endParaRPr>
          </a:p>
          <a:p>
            <a:pPr indent="0" lvl="0" marL="93345" marR="0" rtl="0" algn="just">
              <a:lnSpc>
                <a:spcPct val="100000"/>
              </a:lnSpc>
              <a:spcBef>
                <a:spcPts val="265"/>
              </a:spcBef>
              <a:spcAft>
                <a:spcPts val="0"/>
              </a:spcAft>
              <a:buNone/>
            </a:pPr>
            <a:r>
              <a:rPr lang="it-CH" sz="1000">
                <a:solidFill>
                  <a:schemeClr val="dk1"/>
                </a:solidFill>
                <a:latin typeface="Calibri"/>
                <a:ea typeface="Calibri"/>
                <a:cs typeface="Calibri"/>
                <a:sym typeface="Calibri"/>
              </a:rPr>
              <a:t>ragionamento all'interno del gruppo.</a:t>
            </a:r>
            <a:endParaRPr sz="1000">
              <a:solidFill>
                <a:schemeClr val="dk1"/>
              </a:solidFill>
              <a:latin typeface="Calibri"/>
              <a:ea typeface="Calibri"/>
              <a:cs typeface="Calibri"/>
              <a:sym typeface="Calibri"/>
            </a:endParaRPr>
          </a:p>
        </p:txBody>
      </p:sp>
      <p:sp>
        <p:nvSpPr>
          <p:cNvPr id="198" name="Google Shape;198;p19"/>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2" name="Shape 202"/>
        <p:cNvGrpSpPr/>
        <p:nvPr/>
      </p:nvGrpSpPr>
      <p:grpSpPr>
        <a:xfrm>
          <a:off x="0" y="0"/>
          <a:ext cx="0" cy="0"/>
          <a:chOff x="0" y="0"/>
          <a:chExt cx="0" cy="0"/>
        </a:xfrm>
      </p:grpSpPr>
      <p:sp>
        <p:nvSpPr>
          <p:cNvPr id="203" name="Google Shape;203;p20"/>
          <p:cNvSpPr txBox="1"/>
          <p:nvPr/>
        </p:nvSpPr>
        <p:spPr>
          <a:xfrm>
            <a:off x="474726" y="442603"/>
            <a:ext cx="3808516" cy="276999"/>
          </a:xfrm>
          <a:prstGeom prst="rect">
            <a:avLst/>
          </a:prstGeom>
          <a:solidFill>
            <a:srgbClr val="DAEEF3"/>
          </a:solid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800">
                <a:solidFill>
                  <a:srgbClr val="215868"/>
                </a:solidFill>
                <a:latin typeface="Arial"/>
                <a:ea typeface="Arial"/>
                <a:cs typeface="Arial"/>
                <a:sym typeface="Arial"/>
              </a:rPr>
              <a:t>Parte b. Cos’è il dialogo educativo?</a:t>
            </a:r>
            <a:endParaRPr/>
          </a:p>
        </p:txBody>
      </p:sp>
      <p:sp>
        <p:nvSpPr>
          <p:cNvPr id="204" name="Google Shape;204;p20"/>
          <p:cNvSpPr/>
          <p:nvPr/>
        </p:nvSpPr>
        <p:spPr>
          <a:xfrm>
            <a:off x="474726" y="1015504"/>
            <a:ext cx="4802505" cy="5748655"/>
          </a:xfrm>
          <a:custGeom>
            <a:rect b="b" l="l" r="r" t="t"/>
            <a:pathLst>
              <a:path extrusionOk="0" h="5748655" w="4802505">
                <a:moveTo>
                  <a:pt x="0" y="0"/>
                </a:moveTo>
                <a:lnTo>
                  <a:pt x="4802378" y="0"/>
                </a:lnTo>
                <a:lnTo>
                  <a:pt x="4802378" y="5748528"/>
                </a:lnTo>
                <a:lnTo>
                  <a:pt x="0" y="5748528"/>
                </a:lnTo>
                <a:lnTo>
                  <a:pt x="0" y="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20"/>
          <p:cNvSpPr txBox="1"/>
          <p:nvPr/>
        </p:nvSpPr>
        <p:spPr>
          <a:xfrm>
            <a:off x="586231" y="1164209"/>
            <a:ext cx="1976120"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Cos'è il dialogo educativo?</a:t>
            </a:r>
            <a:endParaRPr sz="1400">
              <a:solidFill>
                <a:schemeClr val="dk1"/>
              </a:solidFill>
              <a:latin typeface="Calibri"/>
              <a:ea typeface="Calibri"/>
              <a:cs typeface="Calibri"/>
              <a:sym typeface="Calibri"/>
            </a:endParaRPr>
          </a:p>
        </p:txBody>
      </p:sp>
      <p:sp>
        <p:nvSpPr>
          <p:cNvPr id="206" name="Google Shape;206;p20"/>
          <p:cNvSpPr txBox="1"/>
          <p:nvPr/>
        </p:nvSpPr>
        <p:spPr>
          <a:xfrm>
            <a:off x="586231" y="1569212"/>
            <a:ext cx="4581525" cy="1548694"/>
          </a:xfrm>
          <a:prstGeom prst="rect">
            <a:avLst/>
          </a:prstGeom>
          <a:noFill/>
          <a:ln>
            <a:noFill/>
          </a:ln>
        </p:spPr>
        <p:txBody>
          <a:bodyPr anchorCtr="0" anchor="t" bIns="0" lIns="0" spcFirstLastPara="1" rIns="0" wrap="square" tIns="0">
            <a:spAutoFit/>
          </a:bodyPr>
          <a:lstStyle/>
          <a:p>
            <a:pPr indent="0" lvl="0" marL="12700" marR="7620" rtl="0" algn="l">
              <a:lnSpc>
                <a:spcPct val="121300"/>
              </a:lnSpc>
              <a:spcBef>
                <a:spcPts val="0"/>
              </a:spcBef>
              <a:spcAft>
                <a:spcPts val="0"/>
              </a:spcAft>
              <a:buNone/>
            </a:pPr>
            <a:r>
              <a:rPr lang="it-CH" sz="1200">
                <a:solidFill>
                  <a:schemeClr val="dk1"/>
                </a:solidFill>
                <a:latin typeface="Calibri"/>
                <a:ea typeface="Calibri"/>
                <a:cs typeface="Calibri"/>
                <a:sym typeface="Calibri"/>
              </a:rPr>
              <a:t>Nel   dialogo,   i/le   partecipanti   si   </a:t>
            </a:r>
            <a:r>
              <a:rPr b="1" lang="it-CH" sz="1200">
                <a:solidFill>
                  <a:schemeClr val="dk1"/>
                </a:solidFill>
                <a:latin typeface="Calibri"/>
                <a:ea typeface="Calibri"/>
                <a:cs typeface="Calibri"/>
                <a:sym typeface="Calibri"/>
              </a:rPr>
              <a:t>ascoltano   </a:t>
            </a:r>
            <a:r>
              <a:rPr lang="it-CH" sz="1200">
                <a:solidFill>
                  <a:schemeClr val="dk1"/>
                </a:solidFill>
                <a:latin typeface="Calibri"/>
                <a:ea typeface="Calibri"/>
                <a:cs typeface="Calibri"/>
                <a:sym typeface="Calibri"/>
              </a:rPr>
              <a:t>a   vicenda,   </a:t>
            </a:r>
            <a:r>
              <a:rPr b="1" lang="it-CH" sz="1200">
                <a:solidFill>
                  <a:schemeClr val="dk1"/>
                </a:solidFill>
                <a:latin typeface="Calibri"/>
                <a:ea typeface="Calibri"/>
                <a:cs typeface="Calibri"/>
                <a:sym typeface="Calibri"/>
              </a:rPr>
              <a:t>contribuiscono </a:t>
            </a:r>
            <a:r>
              <a:rPr lang="it-CH" sz="1200">
                <a:solidFill>
                  <a:schemeClr val="dk1"/>
                </a:solidFill>
                <a:latin typeface="Calibri"/>
                <a:ea typeface="Calibri"/>
                <a:cs typeface="Calibri"/>
                <a:sym typeface="Calibri"/>
              </a:rPr>
              <a:t>condividendo le loro idee, </a:t>
            </a:r>
            <a:r>
              <a:rPr b="1" lang="it-CH" sz="1200">
                <a:solidFill>
                  <a:schemeClr val="dk1"/>
                </a:solidFill>
                <a:latin typeface="Calibri"/>
                <a:ea typeface="Calibri"/>
                <a:cs typeface="Calibri"/>
                <a:sym typeface="Calibri"/>
              </a:rPr>
              <a:t>giustificando </a:t>
            </a:r>
            <a:r>
              <a:rPr lang="it-CH" sz="1200">
                <a:solidFill>
                  <a:schemeClr val="dk1"/>
                </a:solidFill>
                <a:latin typeface="Calibri"/>
                <a:ea typeface="Calibri"/>
                <a:cs typeface="Calibri"/>
                <a:sym typeface="Calibri"/>
              </a:rPr>
              <a:t>i loro contributi e </a:t>
            </a:r>
            <a:r>
              <a:rPr b="1" lang="it-CH" sz="1200">
                <a:solidFill>
                  <a:schemeClr val="dk1"/>
                </a:solidFill>
                <a:latin typeface="Calibri"/>
                <a:ea typeface="Calibri"/>
                <a:cs typeface="Calibri"/>
                <a:sym typeface="Calibri"/>
              </a:rPr>
              <a:t>impegnandosi </a:t>
            </a:r>
            <a:r>
              <a:rPr lang="it-CH" sz="1200">
                <a:solidFill>
                  <a:schemeClr val="dk1"/>
                </a:solidFill>
                <a:latin typeface="Calibri"/>
                <a:ea typeface="Calibri"/>
                <a:cs typeface="Calibri"/>
                <a:sym typeface="Calibri"/>
              </a:rPr>
              <a:t>con i punti di vista altrui.</a:t>
            </a:r>
            <a:endParaRPr/>
          </a:p>
          <a:p>
            <a:pPr indent="0" lvl="0" marL="12700" marR="0" rtl="0" algn="l">
              <a:lnSpc>
                <a:spcPct val="100000"/>
              </a:lnSpc>
              <a:spcBef>
                <a:spcPts val="300"/>
              </a:spcBef>
              <a:spcAft>
                <a:spcPts val="0"/>
              </a:spcAft>
              <a:buNone/>
            </a:pPr>
            <a:r>
              <a:rPr lang="it-CH" sz="1200">
                <a:solidFill>
                  <a:schemeClr val="dk1"/>
                </a:solidFill>
                <a:latin typeface="Calibri"/>
                <a:ea typeface="Calibri"/>
                <a:cs typeface="Calibri"/>
                <a:sym typeface="Calibri"/>
              </a:rPr>
              <a:t>In   particolare,   esplorano   e   valutano   diverse   prospettive   e   ragioni.</a:t>
            </a:r>
            <a:endParaRPr/>
          </a:p>
          <a:p>
            <a:pPr indent="0" lvl="0" marL="12700" marR="5715" rtl="0" algn="l">
              <a:lnSpc>
                <a:spcPct val="121300"/>
              </a:lnSpc>
              <a:spcBef>
                <a:spcPts val="5"/>
              </a:spcBef>
              <a:spcAft>
                <a:spcPts val="0"/>
              </a:spcAft>
              <a:buNone/>
            </a:pPr>
            <a:r>
              <a:rPr lang="it-CH" sz="1200">
                <a:solidFill>
                  <a:schemeClr val="dk1"/>
                </a:solidFill>
                <a:latin typeface="Calibri"/>
                <a:ea typeface="Calibri"/>
                <a:cs typeface="Calibri"/>
                <a:sym typeface="Calibri"/>
              </a:rPr>
              <a:t>Domande e contributi rilevanti vengono collegati, permettendo di costruire collettivamente la conoscenza all'interno di una lezione o in una serie di lezioni interconnesse.</a:t>
            </a:r>
            <a:endParaRPr/>
          </a:p>
        </p:txBody>
      </p:sp>
      <p:sp>
        <p:nvSpPr>
          <p:cNvPr id="207" name="Google Shape;207;p20"/>
          <p:cNvSpPr txBox="1"/>
          <p:nvPr/>
        </p:nvSpPr>
        <p:spPr>
          <a:xfrm>
            <a:off x="586231" y="3324860"/>
            <a:ext cx="4580890" cy="1549014"/>
          </a:xfrm>
          <a:prstGeom prst="rect">
            <a:avLst/>
          </a:prstGeom>
          <a:noFill/>
          <a:ln>
            <a:noFill/>
          </a:ln>
        </p:spPr>
        <p:txBody>
          <a:bodyPr anchorCtr="0" anchor="t" bIns="0" lIns="0" spcFirstLastPara="1" rIns="0" wrap="square" tIns="0">
            <a:spAutoFit/>
          </a:bodyPr>
          <a:lstStyle/>
          <a:p>
            <a:pPr indent="0" lvl="0" marL="12700" marR="5080" rtl="0" algn="l">
              <a:lnSpc>
                <a:spcPct val="121100"/>
              </a:lnSpc>
              <a:spcBef>
                <a:spcPts val="0"/>
              </a:spcBef>
              <a:spcAft>
                <a:spcPts val="0"/>
              </a:spcAft>
              <a:buNone/>
            </a:pPr>
            <a:r>
              <a:rPr lang="it-CH" sz="1200">
                <a:solidFill>
                  <a:schemeClr val="dk1"/>
                </a:solidFill>
                <a:latin typeface="Calibri"/>
                <a:ea typeface="Calibri"/>
                <a:cs typeface="Calibri"/>
                <a:sym typeface="Calibri"/>
              </a:rPr>
              <a:t>Anche   se   le   interazioni  verbali   sono   centrali,  il   dialogo  può   essere supportato   dalla   </a:t>
            </a:r>
            <a:r>
              <a:rPr b="1" lang="it-CH" sz="1200">
                <a:solidFill>
                  <a:schemeClr val="dk1"/>
                </a:solidFill>
                <a:latin typeface="Calibri"/>
                <a:ea typeface="Calibri"/>
                <a:cs typeface="Calibri"/>
                <a:sym typeface="Calibri"/>
              </a:rPr>
              <a:t>comunicazione   non    verbale   </a:t>
            </a:r>
            <a:r>
              <a:rPr lang="it-CH" sz="1200">
                <a:solidFill>
                  <a:schemeClr val="dk1"/>
                </a:solidFill>
                <a:latin typeface="Calibri"/>
                <a:ea typeface="Calibri"/>
                <a:cs typeface="Calibri"/>
                <a:sym typeface="Calibri"/>
              </a:rPr>
              <a:t>(ad    esempio    gesti, espressioni   facciali   e   contatto   visivo)   e   dall'uso   di   risorse   visive   o tecnologiche. Il silenzio, il movimento fisico, le routine di classe e l'ethos possono  anche  essere  aspetti  importanti  del  dialogo,  incorniciando  e sostenendo (o talvolta ostacolando) la conversazione parlata che è il focus principale di questo pacchetto.</a:t>
            </a:r>
            <a:endParaRPr/>
          </a:p>
        </p:txBody>
      </p:sp>
      <p:sp>
        <p:nvSpPr>
          <p:cNvPr id="208" name="Google Shape;208;p20"/>
          <p:cNvSpPr txBox="1"/>
          <p:nvPr/>
        </p:nvSpPr>
        <p:spPr>
          <a:xfrm>
            <a:off x="586231" y="5097272"/>
            <a:ext cx="4580255" cy="1102097"/>
          </a:xfrm>
          <a:prstGeom prst="rect">
            <a:avLst/>
          </a:prstGeom>
          <a:noFill/>
          <a:ln>
            <a:noFill/>
          </a:ln>
        </p:spPr>
        <p:txBody>
          <a:bodyPr anchorCtr="0" anchor="t" bIns="0" lIns="0" spcFirstLastPara="1" rIns="0" wrap="square" tIns="0">
            <a:spAutoFit/>
          </a:bodyPr>
          <a:lstStyle/>
          <a:p>
            <a:pPr indent="0" lvl="0" marL="12700" marR="5080" rtl="0" algn="l">
              <a:lnSpc>
                <a:spcPct val="121300"/>
              </a:lnSpc>
              <a:spcBef>
                <a:spcPts val="0"/>
              </a:spcBef>
              <a:spcAft>
                <a:spcPts val="0"/>
              </a:spcAft>
              <a:buNone/>
            </a:pPr>
            <a:r>
              <a:rPr lang="it-CH" sz="1200">
                <a:solidFill>
                  <a:schemeClr val="dk1"/>
                </a:solidFill>
                <a:latin typeface="Calibri"/>
                <a:ea typeface="Calibri"/>
                <a:cs typeface="Calibri"/>
                <a:sym typeface="Calibri"/>
              </a:rPr>
              <a:t>Alcune  caratteristiche  del  dialogo  educativo  produttivo  appaiono  già  in molte  classi,  ma  sostenere  un  dialogo  educativo  produttivo  richiede tempo.    Potrebbe    anche    essere    una    sfida    per    i-le    partecipanti, specialmente se non sono abituate-i a esprimere le loro opinioni a lungo o a farle esaminare pubblicamente.</a:t>
            </a:r>
            <a:endParaRPr/>
          </a:p>
        </p:txBody>
      </p:sp>
      <p:sp>
        <p:nvSpPr>
          <p:cNvPr id="209" name="Google Shape;209;p20"/>
          <p:cNvSpPr txBox="1"/>
          <p:nvPr/>
        </p:nvSpPr>
        <p:spPr>
          <a:xfrm>
            <a:off x="586231" y="6427723"/>
            <a:ext cx="2626869"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200" u="sng">
                <a:solidFill>
                  <a:schemeClr val="hlink"/>
                </a:solidFill>
                <a:latin typeface="Calibri"/>
                <a:ea typeface="Calibri"/>
                <a:cs typeface="Calibri"/>
                <a:sym typeface="Calibri"/>
                <a:hlinkClick r:id="rId3"/>
              </a:rPr>
              <a:t>Video 1:  Cos'è il dialogo educativo?</a:t>
            </a:r>
            <a:endParaRPr sz="1200">
              <a:solidFill>
                <a:schemeClr val="dk1"/>
              </a:solidFill>
              <a:latin typeface="Calibri"/>
              <a:ea typeface="Calibri"/>
              <a:cs typeface="Calibri"/>
              <a:sym typeface="Calibri"/>
            </a:endParaRPr>
          </a:p>
        </p:txBody>
      </p:sp>
      <p:sp>
        <p:nvSpPr>
          <p:cNvPr id="210" name="Google Shape;210;p20"/>
          <p:cNvSpPr/>
          <p:nvPr/>
        </p:nvSpPr>
        <p:spPr>
          <a:xfrm>
            <a:off x="5510276" y="276225"/>
            <a:ext cx="4773295" cy="6489839"/>
          </a:xfrm>
          <a:custGeom>
            <a:rect b="b" l="l" r="r" t="t"/>
            <a:pathLst>
              <a:path extrusionOk="0" h="5748655" w="4773295">
                <a:moveTo>
                  <a:pt x="0" y="0"/>
                </a:moveTo>
                <a:lnTo>
                  <a:pt x="4773168" y="0"/>
                </a:lnTo>
                <a:lnTo>
                  <a:pt x="4773168" y="5748528"/>
                </a:lnTo>
                <a:lnTo>
                  <a:pt x="0" y="5748528"/>
                </a:lnTo>
                <a:lnTo>
                  <a:pt x="0" y="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20"/>
          <p:cNvSpPr txBox="1"/>
          <p:nvPr/>
        </p:nvSpPr>
        <p:spPr>
          <a:xfrm>
            <a:off x="5621528" y="428625"/>
            <a:ext cx="3676015"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Qual è la differenza tra il dialogo e le chiacchiere?</a:t>
            </a:r>
            <a:endParaRPr sz="1400">
              <a:solidFill>
                <a:schemeClr val="dk1"/>
              </a:solidFill>
              <a:latin typeface="Calibri"/>
              <a:ea typeface="Calibri"/>
              <a:cs typeface="Calibri"/>
              <a:sym typeface="Calibri"/>
            </a:endParaRPr>
          </a:p>
        </p:txBody>
      </p:sp>
      <p:sp>
        <p:nvSpPr>
          <p:cNvPr id="212" name="Google Shape;212;p20"/>
          <p:cNvSpPr txBox="1"/>
          <p:nvPr/>
        </p:nvSpPr>
        <p:spPr>
          <a:xfrm>
            <a:off x="5621528" y="733425"/>
            <a:ext cx="4550410" cy="1549014"/>
          </a:xfrm>
          <a:prstGeom prst="rect">
            <a:avLst/>
          </a:prstGeom>
          <a:noFill/>
          <a:ln>
            <a:noFill/>
          </a:ln>
        </p:spPr>
        <p:txBody>
          <a:bodyPr anchorCtr="0" anchor="t" bIns="0" lIns="0" spcFirstLastPara="1" rIns="0" wrap="square" tIns="0">
            <a:spAutoFit/>
          </a:bodyPr>
          <a:lstStyle/>
          <a:p>
            <a:pPr indent="0" lvl="0" marL="12700" marR="5080" rtl="0" algn="l">
              <a:lnSpc>
                <a:spcPct val="121300"/>
              </a:lnSpc>
              <a:spcBef>
                <a:spcPts val="0"/>
              </a:spcBef>
              <a:spcAft>
                <a:spcPts val="0"/>
              </a:spcAft>
              <a:buNone/>
            </a:pPr>
            <a:r>
              <a:rPr lang="it-CH" sz="1200">
                <a:solidFill>
                  <a:schemeClr val="dk1"/>
                </a:solidFill>
                <a:latin typeface="Calibri"/>
                <a:ea typeface="Calibri"/>
                <a:cs typeface="Calibri"/>
                <a:sym typeface="Calibri"/>
              </a:rPr>
              <a:t>Discenti   e   insegnanti,   naturalmente,   parlano   molto   nel   corso   della giornata.   Questo   parlare   può   avere   molti   scopi:   dare   istruzioni, chiacchierare tra pari o condividere informazioni. Tuttavia, questi esempi non sono ciò che intendiamo per dialogo educativo. Anche quando allieve e   allievi   parlano   insieme   durante   le   situazioni   di   apprendimento, potrebbero  non  essere  impegnate-i  in  un  dialogo  educativo.  Prendete questo esempio da un’insegnante che ha usato le risorse T-SEDA:</a:t>
            </a:r>
            <a:endParaRPr sz="1200">
              <a:solidFill>
                <a:schemeClr val="dk1"/>
              </a:solidFill>
              <a:latin typeface="Calibri"/>
              <a:ea typeface="Calibri"/>
              <a:cs typeface="Calibri"/>
              <a:sym typeface="Calibri"/>
            </a:endParaRPr>
          </a:p>
        </p:txBody>
      </p:sp>
      <p:sp>
        <p:nvSpPr>
          <p:cNvPr id="213" name="Google Shape;213;p20"/>
          <p:cNvSpPr txBox="1"/>
          <p:nvPr/>
        </p:nvSpPr>
        <p:spPr>
          <a:xfrm>
            <a:off x="5880100" y="2409825"/>
            <a:ext cx="3962400" cy="1549014"/>
          </a:xfrm>
          <a:prstGeom prst="rect">
            <a:avLst/>
          </a:prstGeom>
          <a:noFill/>
          <a:ln>
            <a:noFill/>
          </a:ln>
        </p:spPr>
        <p:txBody>
          <a:bodyPr anchorCtr="0" anchor="t" bIns="0" lIns="0" spcFirstLastPara="1" rIns="0" wrap="square" tIns="0">
            <a:spAutoFit/>
          </a:bodyPr>
          <a:lstStyle/>
          <a:p>
            <a:pPr indent="0" lvl="0" marL="12700" marR="5080" rtl="0" algn="l">
              <a:lnSpc>
                <a:spcPct val="121200"/>
              </a:lnSpc>
              <a:spcBef>
                <a:spcPts val="0"/>
              </a:spcBef>
              <a:spcAft>
                <a:spcPts val="0"/>
              </a:spcAft>
              <a:buNone/>
            </a:pPr>
            <a:r>
              <a:rPr i="1" lang="it-CH" sz="1200">
                <a:solidFill>
                  <a:schemeClr val="dk1"/>
                </a:solidFill>
                <a:latin typeface="Calibri"/>
                <a:ea typeface="Calibri"/>
                <a:cs typeface="Calibri"/>
                <a:sym typeface="Calibri"/>
              </a:rPr>
              <a:t>Alcune persone in formazione hanno lasciato che altrei nella coppia di apprendimento facessero tutto il discorso, o hanno affermato i loro pensieri senza ascoltare ciò che l’altra persona diceva. Alcune coppie non hanno parlato affatto o hanno parlato  fuori  tema.  Le bambine e i bambini  non  sono  state  in  grado  di strutturare  le  loro  discussioni  e  non  hanno  capito  lo  scopo  del  loro discorso. (Natalie)</a:t>
            </a:r>
            <a:endParaRPr sz="1200">
              <a:solidFill>
                <a:schemeClr val="dk1"/>
              </a:solidFill>
              <a:latin typeface="Calibri"/>
              <a:ea typeface="Calibri"/>
              <a:cs typeface="Calibri"/>
              <a:sym typeface="Calibri"/>
            </a:endParaRPr>
          </a:p>
        </p:txBody>
      </p:sp>
      <p:sp>
        <p:nvSpPr>
          <p:cNvPr id="214" name="Google Shape;214;p20"/>
          <p:cNvSpPr txBox="1"/>
          <p:nvPr/>
        </p:nvSpPr>
        <p:spPr>
          <a:xfrm>
            <a:off x="5621528" y="4010025"/>
            <a:ext cx="4551680" cy="878638"/>
          </a:xfrm>
          <a:prstGeom prst="rect">
            <a:avLst/>
          </a:prstGeom>
          <a:noFill/>
          <a:ln>
            <a:noFill/>
          </a:ln>
        </p:spPr>
        <p:txBody>
          <a:bodyPr anchorCtr="0" anchor="t" bIns="0" lIns="0" spcFirstLastPara="1" rIns="0" wrap="square" tIns="0">
            <a:spAutoFit/>
          </a:bodyPr>
          <a:lstStyle/>
          <a:p>
            <a:pPr indent="0" lvl="0" marL="12700" marR="5080" rtl="0" algn="l">
              <a:lnSpc>
                <a:spcPct val="121200"/>
              </a:lnSpc>
              <a:spcBef>
                <a:spcPts val="0"/>
              </a:spcBef>
              <a:spcAft>
                <a:spcPts val="0"/>
              </a:spcAft>
              <a:buNone/>
            </a:pPr>
            <a:r>
              <a:rPr lang="it-CH" sz="1200">
                <a:solidFill>
                  <a:schemeClr val="dk1"/>
                </a:solidFill>
                <a:latin typeface="Calibri"/>
                <a:ea typeface="Calibri"/>
                <a:cs typeface="Calibri"/>
                <a:sym typeface="Calibri"/>
              </a:rPr>
              <a:t>Anche  se  gli  studenti e le studentesse  parlavano  insieme,  non  partecipavano  al  dialogo perché non si impegnavano vicendevolmente, non si ascoltavano, e il loro parlare non era parte del loro apprendimento.</a:t>
            </a:r>
            <a:endParaRPr/>
          </a:p>
        </p:txBody>
      </p:sp>
      <p:sp>
        <p:nvSpPr>
          <p:cNvPr id="215" name="Google Shape;215;p20"/>
          <p:cNvSpPr txBox="1"/>
          <p:nvPr/>
        </p:nvSpPr>
        <p:spPr>
          <a:xfrm>
            <a:off x="5621528" y="6245304"/>
            <a:ext cx="4552315" cy="431721"/>
          </a:xfrm>
          <a:prstGeom prst="rect">
            <a:avLst/>
          </a:prstGeom>
          <a:noFill/>
          <a:ln>
            <a:noFill/>
          </a:ln>
        </p:spPr>
        <p:txBody>
          <a:bodyPr anchorCtr="0" anchor="t" bIns="0" lIns="0" spcFirstLastPara="1" rIns="0" wrap="square" tIns="0">
            <a:spAutoFit/>
          </a:bodyPr>
          <a:lstStyle/>
          <a:p>
            <a:pPr indent="0" lvl="0" marL="12700" marR="5080" rtl="0" algn="l">
              <a:lnSpc>
                <a:spcPct val="120800"/>
              </a:lnSpc>
              <a:spcBef>
                <a:spcPts val="0"/>
              </a:spcBef>
              <a:spcAft>
                <a:spcPts val="0"/>
              </a:spcAft>
              <a:buNone/>
            </a:pPr>
            <a:r>
              <a:rPr b="1" lang="it-CH" sz="1200">
                <a:solidFill>
                  <a:schemeClr val="dk1"/>
                </a:solidFill>
                <a:latin typeface="Calibri"/>
                <a:ea typeface="Calibri"/>
                <a:cs typeface="Calibri"/>
                <a:sym typeface="Calibri"/>
              </a:rPr>
              <a:t>La tabella che segue indica il tipo di discorso che potresti sentire quando studentesse e studenti partecipano al dialogo educativo.</a:t>
            </a:r>
            <a:endParaRPr sz="1200">
              <a:solidFill>
                <a:schemeClr val="dk1"/>
              </a:solidFill>
              <a:latin typeface="Calibri"/>
              <a:ea typeface="Calibri"/>
              <a:cs typeface="Calibri"/>
              <a:sym typeface="Calibri"/>
            </a:endParaRPr>
          </a:p>
        </p:txBody>
      </p:sp>
      <p:sp>
        <p:nvSpPr>
          <p:cNvPr id="216" name="Google Shape;216;p20"/>
          <p:cNvSpPr/>
          <p:nvPr/>
        </p:nvSpPr>
        <p:spPr>
          <a:xfrm>
            <a:off x="3220721" y="6296025"/>
            <a:ext cx="449579" cy="44957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20"/>
          <p:cNvSpPr txBox="1"/>
          <p:nvPr/>
        </p:nvSpPr>
        <p:spPr>
          <a:xfrm>
            <a:off x="5621528" y="5041528"/>
            <a:ext cx="4497197" cy="1102033"/>
          </a:xfrm>
          <a:prstGeom prst="rect">
            <a:avLst/>
          </a:prstGeom>
          <a:noFill/>
          <a:ln>
            <a:noFill/>
          </a:ln>
        </p:spPr>
        <p:txBody>
          <a:bodyPr anchorCtr="0" anchor="t" bIns="0" lIns="0" spcFirstLastPara="1" rIns="0" wrap="square" tIns="0">
            <a:spAutoFit/>
          </a:bodyPr>
          <a:lstStyle/>
          <a:p>
            <a:pPr indent="0" lvl="0" marL="12700" marR="5080" rtl="0" algn="l">
              <a:lnSpc>
                <a:spcPct val="121300"/>
              </a:lnSpc>
              <a:spcBef>
                <a:spcPts val="0"/>
              </a:spcBef>
              <a:spcAft>
                <a:spcPts val="0"/>
              </a:spcAft>
              <a:buNone/>
            </a:pPr>
            <a:r>
              <a:rPr b="1" lang="it-CH" sz="1200">
                <a:solidFill>
                  <a:schemeClr val="dk1"/>
                </a:solidFill>
                <a:latin typeface="Calibri"/>
                <a:ea typeface="Calibri"/>
                <a:cs typeface="Calibri"/>
                <a:sym typeface="Calibri"/>
              </a:rPr>
              <a:t>Video clip: </a:t>
            </a:r>
            <a:r>
              <a:rPr lang="it-CH" sz="1200">
                <a:solidFill>
                  <a:schemeClr val="dk1"/>
                </a:solidFill>
                <a:latin typeface="Calibri"/>
                <a:ea typeface="Calibri"/>
                <a:cs typeface="Calibri"/>
                <a:sym typeface="Calibri"/>
              </a:rPr>
              <a:t>I video scaricabili dell'insegnamento dialogico nelle classi del Regno Unito (elementari, medie, secondarie), filmati durante diversi progetti di ricerca, sono disponibili all'indirizzo: </a:t>
            </a:r>
            <a:r>
              <a:rPr lang="it-CH" sz="1200" u="sng">
                <a:solidFill>
                  <a:schemeClr val="hlink"/>
                </a:solidFill>
                <a:latin typeface="Helvetica Neue"/>
                <a:ea typeface="Helvetica Neue"/>
                <a:cs typeface="Helvetica Neue"/>
                <a:sym typeface="Helvetica Neue"/>
                <a:hlinkClick r:id="rId5"/>
              </a:rPr>
              <a:t>https://vimeopro.com/camtree/cedir/</a:t>
            </a:r>
            <a:r>
              <a:rPr lang="it-CH" sz="1200">
                <a:solidFill>
                  <a:schemeClr val="dk1"/>
                </a:solidFill>
                <a:latin typeface="Calibri"/>
                <a:ea typeface="Calibri"/>
                <a:cs typeface="Calibri"/>
                <a:sym typeface="Calibri"/>
              </a:rPr>
              <a:t>. </a:t>
            </a:r>
            <a:br>
              <a:rPr lang="it-CH" sz="1200">
                <a:solidFill>
                  <a:schemeClr val="dk1"/>
                </a:solidFill>
                <a:latin typeface="Calibri"/>
                <a:ea typeface="Calibri"/>
                <a:cs typeface="Calibri"/>
                <a:sym typeface="Calibri"/>
              </a:rPr>
            </a:br>
            <a:r>
              <a:rPr lang="it-CH" sz="1200">
                <a:solidFill>
                  <a:schemeClr val="dk1"/>
                </a:solidFill>
                <a:latin typeface="Calibri"/>
                <a:ea typeface="Calibri"/>
                <a:cs typeface="Calibri"/>
                <a:sym typeface="Calibri"/>
              </a:rPr>
              <a:t>Sono inclusi dei suggerimenti per la discussione.</a:t>
            </a:r>
            <a:endParaRPr/>
          </a:p>
        </p:txBody>
      </p:sp>
      <p:sp>
        <p:nvSpPr>
          <p:cNvPr id="218" name="Google Shape;218;p20"/>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2" name="Shape 222"/>
        <p:cNvGrpSpPr/>
        <p:nvPr/>
      </p:nvGrpSpPr>
      <p:grpSpPr>
        <a:xfrm>
          <a:off x="0" y="0"/>
          <a:ext cx="0" cy="0"/>
          <a:chOff x="0" y="0"/>
          <a:chExt cx="0" cy="0"/>
        </a:xfrm>
      </p:grpSpPr>
      <p:sp>
        <p:nvSpPr>
          <p:cNvPr id="223" name="Google Shape;223;p21"/>
          <p:cNvSpPr txBox="1"/>
          <p:nvPr/>
        </p:nvSpPr>
        <p:spPr>
          <a:xfrm>
            <a:off x="3136900" y="352425"/>
            <a:ext cx="340487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600">
                <a:solidFill>
                  <a:schemeClr val="dk1"/>
                </a:solidFill>
                <a:latin typeface="Calibri"/>
                <a:ea typeface="Calibri"/>
                <a:cs typeface="Calibri"/>
                <a:sym typeface="Calibri"/>
              </a:rPr>
              <a:t>Schema di codifica del dialogo T-SEDA</a:t>
            </a:r>
            <a:endParaRPr sz="1600">
              <a:solidFill>
                <a:schemeClr val="dk1"/>
              </a:solidFill>
              <a:latin typeface="Calibri"/>
              <a:ea typeface="Calibri"/>
              <a:cs typeface="Calibri"/>
              <a:sym typeface="Calibri"/>
            </a:endParaRPr>
          </a:p>
        </p:txBody>
      </p:sp>
      <p:graphicFrame>
        <p:nvGraphicFramePr>
          <p:cNvPr id="224" name="Google Shape;224;p21"/>
          <p:cNvGraphicFramePr/>
          <p:nvPr/>
        </p:nvGraphicFramePr>
        <p:xfrm>
          <a:off x="241300" y="885825"/>
          <a:ext cx="3000000" cy="3000000"/>
        </p:xfrm>
        <a:graphic>
          <a:graphicData uri="http://schemas.openxmlformats.org/drawingml/2006/table">
            <a:tbl>
              <a:tblPr bandRow="1" firstRow="1">
                <a:noFill/>
                <a:tableStyleId>{733E08FC-FF9F-4CCD-8E45-EC8996B41159}</a:tableStyleId>
              </a:tblPr>
              <a:tblGrid>
                <a:gridCol w="2971800"/>
                <a:gridCol w="3276600"/>
                <a:gridCol w="3886200"/>
              </a:tblGrid>
              <a:tr h="370850">
                <a:tc>
                  <a:txBody>
                    <a:bodyPr/>
                    <a:lstStyle/>
                    <a:p>
                      <a:pPr indent="0" lvl="0" marL="0" marR="0" rtl="0" algn="l">
                        <a:spcBef>
                          <a:spcPts val="0"/>
                        </a:spcBef>
                        <a:spcAft>
                          <a:spcPts val="0"/>
                        </a:spcAft>
                        <a:buNone/>
                      </a:pPr>
                      <a:r>
                        <a:rPr lang="it-CH" sz="1100"/>
                        <a:t>CODICI </a:t>
                      </a:r>
                      <a:endParaRPr/>
                    </a:p>
                    <a:p>
                      <a:pPr indent="0" lvl="0" marL="0" marR="0" rtl="0" algn="l">
                        <a:spcBef>
                          <a:spcPts val="0"/>
                        </a:spcBef>
                        <a:spcAft>
                          <a:spcPts val="0"/>
                        </a:spcAft>
                        <a:buNone/>
                      </a:pPr>
                      <a:r>
                        <a:rPr lang="it-CH" sz="1100"/>
                        <a:t>(categorie del dialogo)</a:t>
                      </a:r>
                      <a:endParaRPr/>
                    </a:p>
                  </a:txBody>
                  <a:tcPr marT="45725" marB="45725" marR="91450" marL="91450"/>
                </a:tc>
                <a:tc>
                  <a:txBody>
                    <a:bodyPr/>
                    <a:lstStyle/>
                    <a:p>
                      <a:pPr indent="0" lvl="0" marL="0" marR="0" rtl="0" algn="l">
                        <a:spcBef>
                          <a:spcPts val="0"/>
                        </a:spcBef>
                        <a:spcAft>
                          <a:spcPts val="0"/>
                        </a:spcAft>
                        <a:buNone/>
                      </a:pPr>
                      <a:r>
                        <a:rPr lang="it-CH" sz="1100"/>
                        <a:t>Contributi e strategie</a:t>
                      </a:r>
                      <a:endParaRPr/>
                    </a:p>
                  </a:txBody>
                  <a:tcPr marT="45725" marB="45725" marR="91450" marL="91450"/>
                </a:tc>
                <a:tc>
                  <a:txBody>
                    <a:bodyPr/>
                    <a:lstStyle/>
                    <a:p>
                      <a:pPr indent="0" lvl="0" marL="0" marR="0" rtl="0" algn="l">
                        <a:spcBef>
                          <a:spcPts val="0"/>
                        </a:spcBef>
                        <a:spcAft>
                          <a:spcPts val="0"/>
                        </a:spcAft>
                        <a:buNone/>
                      </a:pPr>
                      <a:r>
                        <a:rPr lang="it-CH" sz="1100"/>
                        <a:t>Che cosa sentiamo (parole chiave)</a:t>
                      </a:r>
                      <a:endParaRPr/>
                    </a:p>
                  </a:txBody>
                  <a:tcPr marT="45725" marB="45725" marR="91450" marL="91450"/>
                </a:tc>
              </a:tr>
              <a:tr h="370850">
                <a:tc>
                  <a:txBody>
                    <a:bodyPr/>
                    <a:lstStyle/>
                    <a:p>
                      <a:pPr indent="0" lvl="0" marL="0" marR="0" rtl="0" algn="l">
                        <a:spcBef>
                          <a:spcPts val="0"/>
                        </a:spcBef>
                        <a:spcAft>
                          <a:spcPts val="0"/>
                        </a:spcAft>
                        <a:buNone/>
                      </a:pPr>
                      <a:r>
                        <a:rPr lang="it-CH" sz="1100"/>
                        <a:t>IE – Invitare a Elaborare idee</a:t>
                      </a:r>
                      <a:endParaRPr/>
                    </a:p>
                  </a:txBody>
                  <a:tcPr marT="45725" marB="45725" marR="91450" marL="91450"/>
                </a:tc>
                <a:tc>
                  <a:txBody>
                    <a:bodyPr/>
                    <a:lstStyle/>
                    <a:p>
                      <a:pPr indent="0" lvl="0" marL="0" marR="0" rtl="0" algn="l">
                        <a:spcBef>
                          <a:spcPts val="0"/>
                        </a:spcBef>
                        <a:spcAft>
                          <a:spcPts val="0"/>
                        </a:spcAft>
                        <a:buNone/>
                      </a:pPr>
                      <a:r>
                        <a:rPr i="1" lang="it-CH" sz="1100">
                          <a:latin typeface="Calibri"/>
                          <a:ea typeface="Calibri"/>
                          <a:cs typeface="Calibri"/>
                          <a:sym typeface="Calibri"/>
                        </a:rPr>
                        <a:t>Invitare a sviluppare,  elaborare, chiarire o commentare le idee e i contributi propri o altrui</a:t>
                      </a:r>
                      <a:endParaRPr sz="1100">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"cosa intendi", "dimmi", "puoi riformularlo", "cosa pensi di", "sei d'accordo ", "puoi aggiungere qualcosa a"</a:t>
                      </a:r>
                      <a:endParaRPr/>
                    </a:p>
                  </a:txBody>
                  <a:tcPr marT="45725" marB="45725" marR="91450" marL="91450"/>
                </a:tc>
              </a:tr>
              <a:tr h="370850">
                <a:tc>
                  <a:txBody>
                    <a:bodyPr/>
                    <a:lstStyle/>
                    <a:p>
                      <a:pPr indent="0" lvl="0" marL="0" marR="0" rtl="0" algn="l">
                        <a:spcBef>
                          <a:spcPts val="0"/>
                        </a:spcBef>
                        <a:spcAft>
                          <a:spcPts val="0"/>
                        </a:spcAft>
                        <a:buNone/>
                      </a:pPr>
                      <a:r>
                        <a:rPr lang="it-CH" sz="1100"/>
                        <a:t>E – Elaborare idee</a:t>
                      </a:r>
                      <a:endParaRPr/>
                    </a:p>
                  </a:txBody>
                  <a:tcPr marT="45725" marB="45725" marR="91450" marL="91450"/>
                </a:tc>
                <a:tc>
                  <a:txBody>
                    <a:bodyPr/>
                    <a:lstStyle/>
                    <a:p>
                      <a:pPr indent="0" lvl="0" marL="0" marR="0" rtl="0" algn="l">
                        <a:spcBef>
                          <a:spcPts val="0"/>
                        </a:spcBef>
                        <a:spcAft>
                          <a:spcPts val="0"/>
                        </a:spcAft>
                        <a:buNone/>
                      </a:pPr>
                      <a:r>
                        <a:rPr i="1" lang="it-CH" sz="1100">
                          <a:latin typeface="Calibri"/>
                          <a:ea typeface="Calibri"/>
                          <a:cs typeface="Calibri"/>
                          <a:sym typeface="Calibri"/>
                        </a:rPr>
                        <a:t>Sviluppare, elaborare, chiarire o commentare le idee proprie o altrui espresse nei turni precedenti o altri contributi</a:t>
                      </a:r>
                      <a:endParaRPr sz="11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it-CH" sz="1100">
                          <a:solidFill>
                            <a:schemeClr val="dk1"/>
                          </a:solidFill>
                          <a:latin typeface="Calibri"/>
                          <a:ea typeface="Calibri"/>
                          <a:cs typeface="Calibri"/>
                          <a:sym typeface="Calibri"/>
                        </a:rPr>
                        <a:t>"è</a:t>
                      </a:r>
                      <a:r>
                        <a:rPr lang="it-CH" sz="1100">
                          <a:latin typeface="Calibri"/>
                          <a:ea typeface="Calibri"/>
                          <a:cs typeface="Calibri"/>
                          <a:sym typeface="Calibri"/>
                        </a:rPr>
                        <a:t> anche</a:t>
                      </a:r>
                      <a:r>
                        <a:rPr lang="it-CH" sz="1100">
                          <a:solidFill>
                            <a:schemeClr val="dk1"/>
                          </a:solidFill>
                          <a:latin typeface="Calibri"/>
                          <a:ea typeface="Calibri"/>
                          <a:cs typeface="Calibri"/>
                          <a:sym typeface="Calibri"/>
                        </a:rPr>
                        <a:t>"</a:t>
                      </a:r>
                      <a:r>
                        <a:rPr lang="it-CH" sz="1100">
                          <a:latin typeface="Calibri"/>
                          <a:ea typeface="Calibri"/>
                          <a:cs typeface="Calibri"/>
                          <a:sym typeface="Calibri"/>
                        </a:rPr>
                        <a:t>, </a:t>
                      </a:r>
                      <a:r>
                        <a:rPr lang="it-CH" sz="1100">
                          <a:solidFill>
                            <a:schemeClr val="dk1"/>
                          </a:solidFill>
                          <a:latin typeface="Calibri"/>
                          <a:ea typeface="Calibri"/>
                          <a:cs typeface="Calibri"/>
                          <a:sym typeface="Calibri"/>
                        </a:rPr>
                        <a:t>"</a:t>
                      </a:r>
                      <a:r>
                        <a:rPr lang="it-CH" sz="1100">
                          <a:latin typeface="Calibri"/>
                          <a:ea typeface="Calibri"/>
                          <a:cs typeface="Calibri"/>
                          <a:sym typeface="Calibri"/>
                        </a:rPr>
                        <a:t>mi fa pensare</a:t>
                      </a:r>
                      <a:r>
                        <a:rPr lang="it-CH" sz="1100">
                          <a:solidFill>
                            <a:schemeClr val="dk1"/>
                          </a:solidFill>
                          <a:latin typeface="Calibri"/>
                          <a:ea typeface="Calibri"/>
                          <a:cs typeface="Calibri"/>
                          <a:sym typeface="Calibri"/>
                        </a:rPr>
                        <a:t>"</a:t>
                      </a:r>
                      <a:r>
                        <a:rPr lang="it-CH" sz="1100">
                          <a:latin typeface="Calibri"/>
                          <a:ea typeface="Calibri"/>
                          <a:cs typeface="Calibri"/>
                          <a:sym typeface="Calibri"/>
                        </a:rPr>
                        <a:t>, </a:t>
                      </a:r>
                      <a:r>
                        <a:rPr lang="it-CH" sz="1100">
                          <a:solidFill>
                            <a:schemeClr val="dk1"/>
                          </a:solidFill>
                          <a:latin typeface="Calibri"/>
                          <a:ea typeface="Calibri"/>
                          <a:cs typeface="Calibri"/>
                          <a:sym typeface="Calibri"/>
                        </a:rPr>
                        <a:t>"</a:t>
                      </a:r>
                      <a:r>
                        <a:rPr lang="it-CH" sz="1100">
                          <a:latin typeface="Calibri"/>
                          <a:ea typeface="Calibri"/>
                          <a:cs typeface="Calibri"/>
                          <a:sym typeface="Calibri"/>
                        </a:rPr>
                        <a:t>voglio dire</a:t>
                      </a:r>
                      <a:r>
                        <a:rPr lang="it-CH" sz="1100">
                          <a:solidFill>
                            <a:schemeClr val="dk1"/>
                          </a:solidFill>
                          <a:latin typeface="Calibri"/>
                          <a:ea typeface="Calibri"/>
                          <a:cs typeface="Calibri"/>
                          <a:sym typeface="Calibri"/>
                        </a:rPr>
                        <a:t>"</a:t>
                      </a:r>
                      <a:r>
                        <a:rPr lang="it-CH" sz="1100">
                          <a:latin typeface="Calibri"/>
                          <a:ea typeface="Calibri"/>
                          <a:cs typeface="Calibri"/>
                          <a:sym typeface="Calibri"/>
                        </a:rPr>
                        <a:t>, </a:t>
                      </a:r>
                      <a:r>
                        <a:rPr lang="it-CH" sz="1100">
                          <a:solidFill>
                            <a:schemeClr val="dk1"/>
                          </a:solidFill>
                          <a:latin typeface="Calibri"/>
                          <a:ea typeface="Calibri"/>
                          <a:cs typeface="Calibri"/>
                          <a:sym typeface="Calibri"/>
                        </a:rPr>
                        <a:t>"</a:t>
                      </a:r>
                      <a:r>
                        <a:rPr lang="it-CH" sz="1100">
                          <a:latin typeface="Calibri"/>
                          <a:ea typeface="Calibri"/>
                          <a:cs typeface="Calibri"/>
                          <a:sym typeface="Calibri"/>
                        </a:rPr>
                        <a:t>voleva dire</a:t>
                      </a:r>
                      <a:r>
                        <a:rPr lang="it-CH" sz="1100">
                          <a:solidFill>
                            <a:schemeClr val="dk1"/>
                          </a:solidFill>
                          <a:latin typeface="Calibri"/>
                          <a:ea typeface="Calibri"/>
                          <a:cs typeface="Calibri"/>
                          <a:sym typeface="Calibri"/>
                        </a:rPr>
                        <a:t>", "dando seguito a", "elaborando ciò che"</a:t>
                      </a:r>
                      <a:endParaRPr sz="11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lang="it-CH" sz="1100"/>
                        <a:t>M – Mettere in discussione</a:t>
                      </a:r>
                      <a:endParaRPr/>
                    </a:p>
                  </a:txBody>
                  <a:tcPr marT="45725" marB="45725" marR="91450" marL="91450"/>
                </a:tc>
                <a:tc>
                  <a:txBody>
                    <a:bodyPr/>
                    <a:lstStyle/>
                    <a:p>
                      <a:pPr indent="0" lvl="0" marL="0" marR="0" rtl="0" algn="l">
                        <a:lnSpc>
                          <a:spcPct val="100000"/>
                        </a:lnSpc>
                        <a:spcBef>
                          <a:spcPts val="0"/>
                        </a:spcBef>
                        <a:spcAft>
                          <a:spcPts val="0"/>
                        </a:spcAft>
                        <a:buSzPts val="1100"/>
                        <a:buFont typeface="Calibri"/>
                        <a:buNone/>
                      </a:pPr>
                      <a:r>
                        <a:rPr i="1" lang="it-CH" sz="1100">
                          <a:latin typeface="Calibri"/>
                          <a:ea typeface="Calibri"/>
                          <a:cs typeface="Calibri"/>
                          <a:sym typeface="Calibri"/>
                        </a:rPr>
                        <a:t>Mettere in discussione, dubitare, non essere d'accordo o contestare un'idea</a:t>
                      </a:r>
                      <a:endParaRPr sz="1100">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"non sono d'accordo", "no", "ma", "sei sicuro?", "secondo me invece", "...idea diversa"</a:t>
                      </a:r>
                      <a:endParaRPr/>
                    </a:p>
                  </a:txBody>
                  <a:tcPr marT="45725" marB="45725" marR="91450" marL="91450"/>
                </a:tc>
              </a:tr>
              <a:tr h="370850">
                <a:tc>
                  <a:txBody>
                    <a:bodyPr/>
                    <a:lstStyle/>
                    <a:p>
                      <a:pPr indent="0" lvl="0" marL="0" marR="0" rtl="0" algn="l">
                        <a:spcBef>
                          <a:spcPts val="0"/>
                        </a:spcBef>
                        <a:spcAft>
                          <a:spcPts val="0"/>
                        </a:spcAft>
                        <a:buNone/>
                      </a:pPr>
                      <a:r>
                        <a:rPr lang="it-CH" sz="1100"/>
                        <a:t>IR – Invitare a ragionare</a:t>
                      </a:r>
                      <a:endParaRPr/>
                    </a:p>
                  </a:txBody>
                  <a:tcPr marT="45725" marB="45725" marR="91450" marL="91450"/>
                </a:tc>
                <a:tc>
                  <a:txBody>
                    <a:bodyPr/>
                    <a:lstStyle/>
                    <a:p>
                      <a:pPr indent="0" lvl="0" marL="0" marR="0" rtl="0" algn="l">
                        <a:lnSpc>
                          <a:spcPct val="100000"/>
                        </a:lnSpc>
                        <a:spcBef>
                          <a:spcPts val="0"/>
                        </a:spcBef>
                        <a:spcAft>
                          <a:spcPts val="0"/>
                        </a:spcAft>
                        <a:buSzPts val="1100"/>
                        <a:buFont typeface="Calibri"/>
                        <a:buNone/>
                      </a:pPr>
                      <a:r>
                        <a:rPr i="1" lang="it-CH" sz="1100">
                          <a:latin typeface="Calibri"/>
                          <a:ea typeface="Calibri"/>
                          <a:cs typeface="Calibri"/>
                          <a:sym typeface="Calibri"/>
                        </a:rPr>
                        <a:t>Invitare a spiegare, giustificare e/o esprimere idee alternative in relazione alle proprie o altrui idee</a:t>
                      </a:r>
                      <a:endParaRPr sz="1100">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SzPts val="1100"/>
                        <a:buFont typeface="Calibri"/>
                        <a:buNone/>
                      </a:pPr>
                      <a:r>
                        <a:rPr b="0" lang="it-CH" sz="1100">
                          <a:latin typeface="Calibri"/>
                          <a:ea typeface="Calibri"/>
                          <a:cs typeface="Calibri"/>
                          <a:sym typeface="Calibri"/>
                        </a:rPr>
                        <a:t>"perché?", "come?", "credi?", "spiega meglio"</a:t>
                      </a:r>
                      <a:endParaRPr/>
                    </a:p>
                  </a:txBody>
                  <a:tcPr marT="45725" marB="45725" marR="91450" marL="91450"/>
                </a:tc>
              </a:tr>
              <a:tr h="370850">
                <a:tc>
                  <a:txBody>
                    <a:bodyPr/>
                    <a:lstStyle/>
                    <a:p>
                      <a:pPr indent="0" lvl="0" marL="0" marR="0" rtl="0" algn="l">
                        <a:spcBef>
                          <a:spcPts val="0"/>
                        </a:spcBef>
                        <a:spcAft>
                          <a:spcPts val="0"/>
                        </a:spcAft>
                        <a:buNone/>
                      </a:pPr>
                      <a:r>
                        <a:rPr lang="it-CH" sz="1100"/>
                        <a:t>R – Rendere esplicito il ragionamento</a:t>
                      </a:r>
                      <a:endParaRPr/>
                    </a:p>
                  </a:txBody>
                  <a:tcPr marT="45725" marB="45725" marR="91450" marL="91450"/>
                </a:tc>
                <a:tc>
                  <a:txBody>
                    <a:bodyPr/>
                    <a:lstStyle/>
                    <a:p>
                      <a:pPr indent="0" lvl="0" marL="0" marR="0" rtl="0" algn="l">
                        <a:lnSpc>
                          <a:spcPct val="100000"/>
                        </a:lnSpc>
                        <a:spcBef>
                          <a:spcPts val="0"/>
                        </a:spcBef>
                        <a:spcAft>
                          <a:spcPts val="0"/>
                        </a:spcAft>
                        <a:buSzPts val="1100"/>
                        <a:buFont typeface="Calibri"/>
                        <a:buNone/>
                      </a:pPr>
                      <a:r>
                        <a:rPr i="1" lang="it-CH" sz="1100">
                          <a:latin typeface="Calibri"/>
                          <a:ea typeface="Calibri"/>
                          <a:cs typeface="Calibri"/>
                          <a:sym typeface="Calibri"/>
                        </a:rPr>
                        <a:t>Spiegare, rendere esplicite le ragioni, giustificare e/o esprimere possibilità alternative in relazione alle idee proprie o altrui</a:t>
                      </a:r>
                      <a:endParaRPr sz="1100">
                        <a:latin typeface="Calibri"/>
                        <a:ea typeface="Calibri"/>
                        <a:cs typeface="Calibri"/>
                        <a:sym typeface="Calibri"/>
                      </a:endParaRPr>
                    </a:p>
                  </a:txBody>
                  <a:tcPr marT="45725" marB="45725" marR="91450" marL="91450"/>
                </a:tc>
                <a:tc>
                  <a:txBody>
                    <a:bodyPr/>
                    <a:lstStyle/>
                    <a:p>
                      <a:pPr indent="0" lvl="0" marL="88265" marR="0" rtl="0" algn="l">
                        <a:lnSpc>
                          <a:spcPct val="100000"/>
                        </a:lnSpc>
                        <a:spcBef>
                          <a:spcPts val="0"/>
                        </a:spcBef>
                        <a:spcAft>
                          <a:spcPts val="0"/>
                        </a:spcAft>
                        <a:buNone/>
                      </a:pPr>
                      <a:r>
                        <a:rPr lang="it-CH" sz="1100">
                          <a:latin typeface="Calibri"/>
                          <a:ea typeface="Calibri"/>
                          <a:cs typeface="Calibri"/>
                          <a:sym typeface="Calibri"/>
                        </a:rPr>
                        <a:t>"penso", "perché", "quindi", "perciò", "al fine di", "se... allora",</a:t>
                      </a:r>
                      <a:endParaRPr/>
                    </a:p>
                    <a:p>
                      <a:pPr indent="0" lvl="0" marL="88265" marR="0" rtl="0" algn="l">
                        <a:lnSpc>
                          <a:spcPct val="100000"/>
                        </a:lnSpc>
                        <a:spcBef>
                          <a:spcPts val="300"/>
                        </a:spcBef>
                        <a:spcAft>
                          <a:spcPts val="0"/>
                        </a:spcAft>
                        <a:buNone/>
                      </a:pPr>
                      <a:r>
                        <a:rPr lang="it-CH" sz="1100">
                          <a:latin typeface="Calibri"/>
                          <a:ea typeface="Calibri"/>
                          <a:cs typeface="Calibri"/>
                          <a:sym typeface="Calibri"/>
                        </a:rPr>
                        <a:t>"non... a meno che", "è come se...", "immagina se...", "sarebbe", "potrebbe", "dovrebbe"</a:t>
                      </a:r>
                      <a:endParaRPr/>
                    </a:p>
                  </a:txBody>
                  <a:tcPr marT="45725" marB="45725" marR="91450" marL="91450"/>
                </a:tc>
              </a:tr>
              <a:tr h="370850">
                <a:tc>
                  <a:txBody>
                    <a:bodyPr/>
                    <a:lstStyle/>
                    <a:p>
                      <a:pPr indent="0" lvl="0" marL="0" marR="0" rtl="0" algn="l">
                        <a:spcBef>
                          <a:spcPts val="0"/>
                        </a:spcBef>
                        <a:spcAft>
                          <a:spcPts val="0"/>
                        </a:spcAft>
                        <a:buNone/>
                      </a:pPr>
                      <a:r>
                        <a:rPr lang="it-CH" sz="1100"/>
                        <a:t>CA – Coordinare ed esprimere Accordo</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i="1" lang="it-CH" sz="1100">
                          <a:solidFill>
                            <a:schemeClr val="dk1"/>
                          </a:solidFill>
                          <a:latin typeface="Calibri"/>
                          <a:ea typeface="Calibri"/>
                          <a:cs typeface="Calibri"/>
                          <a:sym typeface="Calibri"/>
                        </a:rPr>
                        <a:t>Contrapporre e sintetizzare idee, valutare, esprimere accordo e consenso o invitare altre-i a farlo.</a:t>
                      </a:r>
                      <a:endParaRPr/>
                    </a:p>
                  </a:txBody>
                  <a:tcPr marT="45725" marB="45725" marR="91450" marL="91450"/>
                </a:tc>
                <a:tc>
                  <a:txBody>
                    <a:bodyPr/>
                    <a:lstStyle/>
                    <a:p>
                      <a:pPr indent="0" lvl="0" marL="88265"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"sono d'accordo", "per ricapitolare...", "quindi, tutti pensiamo che...", "riassumere", "simile e diverso"</a:t>
                      </a:r>
                      <a:endParaRPr/>
                    </a:p>
                  </a:txBody>
                  <a:tcPr marT="45725" marB="45725" marR="91450" marL="91450"/>
                </a:tc>
              </a:tr>
              <a:tr h="370850">
                <a:tc>
                  <a:txBody>
                    <a:bodyPr/>
                    <a:lstStyle/>
                    <a:p>
                      <a:pPr indent="0" lvl="0" marL="0" marR="0" rtl="0" algn="l">
                        <a:spcBef>
                          <a:spcPts val="0"/>
                        </a:spcBef>
                        <a:spcAft>
                          <a:spcPts val="0"/>
                        </a:spcAft>
                        <a:buNone/>
                      </a:pPr>
                      <a:r>
                        <a:rPr lang="it-CH" sz="1100"/>
                        <a:t>Col - Collegare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i="1" lang="it-CH" sz="1100">
                          <a:solidFill>
                            <a:schemeClr val="dk1"/>
                          </a:solidFill>
                          <a:latin typeface="Calibri"/>
                          <a:ea typeface="Calibri"/>
                          <a:cs typeface="Calibri"/>
                          <a:sym typeface="Calibri"/>
                        </a:rPr>
                        <a:t>Rendere esplicito il percorso di apprendimento</a:t>
                      </a:r>
                      <a:endParaRPr/>
                    </a:p>
                    <a:p>
                      <a:pPr indent="0" lvl="0" marL="0" marR="0" rtl="0" algn="l">
                        <a:lnSpc>
                          <a:spcPct val="100000"/>
                        </a:lnSpc>
                        <a:spcBef>
                          <a:spcPts val="0"/>
                        </a:spcBef>
                        <a:spcAft>
                          <a:spcPts val="0"/>
                        </a:spcAft>
                        <a:buClr>
                          <a:schemeClr val="dk1"/>
                        </a:buClr>
                        <a:buSzPts val="1100"/>
                        <a:buFont typeface="Calibri"/>
                        <a:buNone/>
                      </a:pPr>
                      <a:r>
                        <a:rPr i="1" lang="it-CH" sz="1100">
                          <a:solidFill>
                            <a:schemeClr val="dk1"/>
                          </a:solidFill>
                          <a:latin typeface="Calibri"/>
                          <a:ea typeface="Calibri"/>
                          <a:cs typeface="Calibri"/>
                          <a:sym typeface="Calibri"/>
                        </a:rPr>
                        <a:t>collegandosi a contributi / conoscenze / esperienze che vanno oltre il dialogo immediato</a:t>
                      </a:r>
                      <a:endParaRPr/>
                    </a:p>
                  </a:txBody>
                  <a:tcPr marT="45725" marB="45725" marR="91450" marL="91450"/>
                </a:tc>
                <a:tc>
                  <a:txBody>
                    <a:bodyPr/>
                    <a:lstStyle/>
                    <a:p>
                      <a:pPr indent="0" lvl="0" marL="88265"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"ultima lezione", "prima", "mi ricorda", "prossima lezione", "in relazione a", "a casa", "sul posto di lavoro"</a:t>
                      </a:r>
                      <a:endParaRPr/>
                    </a:p>
                  </a:txBody>
                  <a:tcPr marT="45725" marB="45725" marR="91450" marL="91450"/>
                </a:tc>
              </a:tr>
              <a:tr h="370850">
                <a:tc>
                  <a:txBody>
                    <a:bodyPr/>
                    <a:lstStyle/>
                    <a:p>
                      <a:pPr indent="0" lvl="0" marL="0" marR="0" rtl="0" algn="l">
                        <a:spcBef>
                          <a:spcPts val="0"/>
                        </a:spcBef>
                        <a:spcAft>
                          <a:spcPts val="0"/>
                        </a:spcAft>
                        <a:buNone/>
                      </a:pPr>
                      <a:r>
                        <a:rPr lang="it-CH" sz="1100"/>
                        <a:t>Rif – Riflettere sul dialogo o sull’attività</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i="1" lang="it-CH" sz="1100">
                          <a:solidFill>
                            <a:schemeClr val="dk1"/>
                          </a:solidFill>
                          <a:latin typeface="Calibri"/>
                          <a:ea typeface="Calibri"/>
                          <a:cs typeface="Calibri"/>
                          <a:sym typeface="Calibri"/>
                        </a:rPr>
                        <a:t>Valutare o riflettere "metacognitivamente" sui processi di dialogo o sull’attività di apprendimento; invitare altre-i a farlo</a:t>
                      </a:r>
                      <a:endParaRPr/>
                    </a:p>
                  </a:txBody>
                  <a:tcPr marT="45725" marB="45725" marR="91450" marL="91450"/>
                </a:tc>
                <a:tc>
                  <a:txBody>
                    <a:bodyPr/>
                    <a:lstStyle/>
                    <a:p>
                      <a:pPr indent="0" lvl="0" marL="88265"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"dialogo", "parlare", "condividere", "lavorare insieme nel gruppo/ nella coppia", "compito", "attività", "cosa hai imparato", "ho cambiato idea", "hai cambiato idea", "ascolto", "regole di conversazione"</a:t>
                      </a:r>
                      <a:endParaRPr/>
                    </a:p>
                  </a:txBody>
                  <a:tcPr marT="45725" marB="45725" marR="91450" marL="91450"/>
                </a:tc>
              </a:tr>
              <a:tr h="370850">
                <a:tc>
                  <a:txBody>
                    <a:bodyPr/>
                    <a:lstStyle/>
                    <a:p>
                      <a:pPr indent="0" lvl="0" marL="0" marR="0" rtl="0" algn="l">
                        <a:spcBef>
                          <a:spcPts val="0"/>
                        </a:spcBef>
                        <a:spcAft>
                          <a:spcPts val="0"/>
                        </a:spcAft>
                        <a:buNone/>
                      </a:pPr>
                      <a:r>
                        <a:rPr lang="it-CH" sz="1100"/>
                        <a:t>G – Guidare la direzione del dialogo o dell’attività</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i="1" lang="it-CH" sz="1100">
                          <a:solidFill>
                            <a:schemeClr val="dk1"/>
                          </a:solidFill>
                          <a:latin typeface="Calibri"/>
                          <a:ea typeface="Calibri"/>
                          <a:cs typeface="Calibri"/>
                          <a:sym typeface="Calibri"/>
                        </a:rPr>
                        <a:t>Assumersi la responsabilità di dare forma all'attività o di focalizzare il dialogo in una direzione desiderata o utilizzare altre strategie di scaffolding per supportare il dialogo o l'apprendimento</a:t>
                      </a:r>
                      <a:endParaRPr/>
                    </a:p>
                  </a:txBody>
                  <a:tcPr marT="45725" marB="45725" marR="91450" marL="91450"/>
                </a:tc>
                <a:tc>
                  <a:txBody>
                    <a:bodyPr/>
                    <a:lstStyle/>
                    <a:p>
                      <a:pPr indent="0" lvl="0" marL="88265"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"che ne dite", "focalizzati", "concentratevi su", "proviamo", "non c'è fretta"</a:t>
                      </a:r>
                      <a:endParaRPr/>
                    </a:p>
                    <a:p>
                      <a:pPr indent="0" lvl="0" marL="0" marR="0" rtl="0" algn="l">
                        <a:lnSpc>
                          <a:spcPct val="100000"/>
                        </a:lnSpc>
                        <a:spcBef>
                          <a:spcPts val="0"/>
                        </a:spcBef>
                        <a:spcAft>
                          <a:spcPts val="0"/>
                        </a:spcAft>
                        <a:buSzPts val="1100"/>
                        <a:buFont typeface="Calibri"/>
                        <a:buNone/>
                      </a:pPr>
                      <a:r>
                        <a:t/>
                      </a:r>
                      <a:endParaRPr i="1" sz="1100">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lang="it-CH" sz="1100"/>
                        <a:t>Es – Esprimere o invitare idee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100"/>
                        <a:buFont typeface="Calibri"/>
                        <a:buNone/>
                      </a:pPr>
                      <a:r>
                        <a:rPr i="1" lang="it-CH" sz="1100">
                          <a:solidFill>
                            <a:schemeClr val="dk1"/>
                          </a:solidFill>
                          <a:latin typeface="Calibri"/>
                          <a:ea typeface="Calibri"/>
                          <a:cs typeface="Calibri"/>
                          <a:sym typeface="Calibri"/>
                        </a:rPr>
                        <a:t>Offrire o invitare contributi pertinenti per avviare o approfondire un dialogo (quelli non coperti da altre categorie)</a:t>
                      </a:r>
                      <a:endParaRPr/>
                    </a:p>
                  </a:txBody>
                  <a:tcPr marT="45725" marB="45725" marR="91450" marL="91450"/>
                </a:tc>
                <a:tc>
                  <a:txBody>
                    <a:bodyPr/>
                    <a:lstStyle/>
                    <a:p>
                      <a:pPr indent="0" lvl="0" marL="88265" marR="0" rtl="0" algn="l">
                        <a:lnSpc>
                          <a:spcPct val="100000"/>
                        </a:lnSpc>
                        <a:spcBef>
                          <a:spcPts val="0"/>
                        </a:spcBef>
                        <a:spcAft>
                          <a:spcPts val="0"/>
                        </a:spcAft>
                        <a:buClr>
                          <a:schemeClr val="dk1"/>
                        </a:buClr>
                        <a:buSzPts val="1100"/>
                        <a:buFont typeface="Calibri"/>
                        <a:buNone/>
                      </a:pPr>
                      <a:r>
                        <a:rPr lang="it-CH" sz="1100">
                          <a:solidFill>
                            <a:schemeClr val="dk1"/>
                          </a:solidFill>
                          <a:latin typeface="Calibri"/>
                          <a:ea typeface="Calibri"/>
                          <a:cs typeface="Calibri"/>
                          <a:sym typeface="Calibri"/>
                        </a:rPr>
                        <a:t>"cosa ne pensi di...?", "dimmi", "i tuoi pensieri", "la mia opinione è...", "le tue idee"</a:t>
                      </a:r>
                      <a:endParaRPr/>
                    </a:p>
                  </a:txBody>
                  <a:tcPr marT="45725" marB="45725" marR="91450" marL="91450"/>
                </a:tc>
              </a:tr>
            </a:tbl>
          </a:graphicData>
        </a:graphic>
      </p:graphicFrame>
      <p:sp>
        <p:nvSpPr>
          <p:cNvPr id="225" name="Google Shape;225;p21"/>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9" name="Shape 229"/>
        <p:cNvGrpSpPr/>
        <p:nvPr/>
      </p:nvGrpSpPr>
      <p:grpSpPr>
        <a:xfrm>
          <a:off x="0" y="0"/>
          <a:ext cx="0" cy="0"/>
          <a:chOff x="0" y="0"/>
          <a:chExt cx="0" cy="0"/>
        </a:xfrm>
      </p:grpSpPr>
      <p:sp>
        <p:nvSpPr>
          <p:cNvPr id="230" name="Google Shape;230;p22"/>
          <p:cNvSpPr txBox="1"/>
          <p:nvPr/>
        </p:nvSpPr>
        <p:spPr>
          <a:xfrm>
            <a:off x="314325" y="1190625"/>
            <a:ext cx="5032375" cy="3584227"/>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36000" wrap="square" tIns="36000">
            <a:noAutofit/>
          </a:bodyPr>
          <a:lstStyle/>
          <a:p>
            <a:pPr indent="0" lvl="0" marL="92710" marR="83820" rtl="0" algn="just">
              <a:lnSpc>
                <a:spcPct val="121200"/>
              </a:lnSpc>
              <a:spcBef>
                <a:spcPts val="0"/>
              </a:spcBef>
              <a:spcAft>
                <a:spcPts val="0"/>
              </a:spcAft>
              <a:buNone/>
            </a:pPr>
            <a:r>
              <a:rPr lang="it-CH" sz="1100">
                <a:solidFill>
                  <a:schemeClr val="dk1"/>
                </a:solidFill>
                <a:latin typeface="Calibri"/>
                <a:ea typeface="Calibri"/>
                <a:cs typeface="Calibri"/>
                <a:sym typeface="Calibri"/>
              </a:rPr>
              <a:t>C'è   una   base   crescente   di   ricerca   internazionale   che   sostiene   l'idea   che l'insegnamento  dialogico  è  benefico  per  l'apprendimento  e  per altri risultati di sviluppo personale. I risultati della valutazione dei programmi di sviluppo professionale includono:</a:t>
            </a:r>
            <a:endParaRPr/>
          </a:p>
          <a:p>
            <a:pPr indent="-69850" lvl="0" marL="92710" marR="84455" rtl="0" algn="just">
              <a:lnSpc>
                <a:spcPct val="145454"/>
              </a:lnSpc>
              <a:spcBef>
                <a:spcPts val="95"/>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 miglioramento dei risultati accademici di allieve-i della scuola primaria del Regno Unito (vedi </a:t>
            </a:r>
            <a:r>
              <a:rPr lang="it-CH" sz="1100" u="sng">
                <a:solidFill>
                  <a:schemeClr val="hlink"/>
                </a:solidFill>
                <a:latin typeface="Calibri"/>
                <a:ea typeface="Calibri"/>
                <a:cs typeface="Calibri"/>
                <a:sym typeface="Calibri"/>
                <a:hlinkClick r:id="rId3"/>
              </a:rPr>
              <a:t>Alexander, 2018</a:t>
            </a:r>
            <a:r>
              <a:rPr lang="it-CH" sz="1100">
                <a:solidFill>
                  <a:schemeClr val="dk1"/>
                </a:solidFill>
                <a:latin typeface="Calibri"/>
                <a:ea typeface="Calibri"/>
                <a:cs typeface="Calibri"/>
                <a:sym typeface="Calibri"/>
              </a:rPr>
              <a:t>);</a:t>
            </a:r>
            <a:endParaRPr/>
          </a:p>
          <a:p>
            <a:pPr indent="-69850" lvl="0" marL="92710" marR="83185" rtl="0" algn="just">
              <a:lnSpc>
                <a:spcPct val="145454"/>
              </a:lnSpc>
              <a:spcBef>
                <a:spcPts val="5"/>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 aumento   della   motivazione   all'apprendimento,   dell'autonomia   percepita   e dell'interesse per le materie STEM tra allieve-i di scuola secondaria in Germania legati a un maggiore feedback costruttivo dell'insegnante (</a:t>
            </a:r>
            <a:r>
              <a:rPr lang="it-CH" sz="1100" u="sng">
                <a:solidFill>
                  <a:schemeClr val="hlink"/>
                </a:solidFill>
                <a:latin typeface="Calibri"/>
                <a:ea typeface="Calibri"/>
                <a:cs typeface="Calibri"/>
                <a:sym typeface="Calibri"/>
                <a:hlinkClick r:id="rId4"/>
              </a:rPr>
              <a:t>Kiemer et al., 2015</a:t>
            </a:r>
            <a:r>
              <a:rPr lang="it-CH" sz="1100">
                <a:solidFill>
                  <a:schemeClr val="dk1"/>
                </a:solidFill>
                <a:latin typeface="Calibri"/>
                <a:ea typeface="Calibri"/>
                <a:cs typeface="Calibri"/>
                <a:sym typeface="Calibri"/>
              </a:rPr>
              <a:t>).</a:t>
            </a:r>
            <a:endParaRPr/>
          </a:p>
          <a:p>
            <a:pPr indent="0" lvl="0" marL="92710" marR="84455" rtl="0" algn="just">
              <a:lnSpc>
                <a:spcPct val="145454"/>
              </a:lnSpc>
              <a:spcBef>
                <a:spcPts val="5"/>
              </a:spcBef>
              <a:spcAft>
                <a:spcPts val="0"/>
              </a:spcAft>
              <a:buNone/>
            </a:pPr>
            <a:r>
              <a:rPr lang="it-CH" sz="1100">
                <a:solidFill>
                  <a:schemeClr val="dk1"/>
                </a:solidFill>
                <a:latin typeface="Calibri"/>
                <a:ea typeface="Calibri"/>
                <a:cs typeface="Calibri"/>
                <a:sym typeface="Calibri"/>
              </a:rPr>
              <a:t>Altri studi si concentrano sull'impatto delle "variazioni naturali" nel dialogo in classe. I risultati includono:</a:t>
            </a:r>
            <a:endParaRPr/>
          </a:p>
          <a:p>
            <a:pPr indent="-69850" lvl="0" marL="163195" marR="0" rtl="0" algn="just">
              <a:lnSpc>
                <a:spcPct val="100000"/>
              </a:lnSpc>
              <a:spcBef>
                <a:spcPts val="175"/>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coloro che parlano di più usando un ragionamento di alta qualità ottengono risultati</a:t>
            </a:r>
            <a:endParaRPr/>
          </a:p>
          <a:p>
            <a:pPr indent="0" lvl="0" marL="92710" marR="0" rtl="0" algn="just">
              <a:lnSpc>
                <a:spcPct val="100000"/>
              </a:lnSpc>
              <a:spcBef>
                <a:spcPts val="285"/>
              </a:spcBef>
              <a:spcAft>
                <a:spcPts val="0"/>
              </a:spcAft>
              <a:buNone/>
            </a:pPr>
            <a:r>
              <a:rPr lang="it-CH" sz="1100">
                <a:solidFill>
                  <a:schemeClr val="dk1"/>
                </a:solidFill>
                <a:latin typeface="Calibri"/>
                <a:ea typeface="Calibri"/>
                <a:cs typeface="Calibri"/>
                <a:sym typeface="Calibri"/>
              </a:rPr>
              <a:t>migliori (vedi </a:t>
            </a:r>
            <a:r>
              <a:rPr lang="it-CH" sz="1100" u="sng">
                <a:solidFill>
                  <a:schemeClr val="hlink"/>
                </a:solidFill>
                <a:latin typeface="Calibri"/>
                <a:ea typeface="Calibri"/>
                <a:cs typeface="Calibri"/>
                <a:sym typeface="Calibri"/>
                <a:hlinkClick r:id="rId5"/>
              </a:rPr>
              <a:t>Šeďová et al., 2019 </a:t>
            </a:r>
            <a:r>
              <a:rPr lang="it-CH" sz="1100">
                <a:solidFill>
                  <a:schemeClr val="dk1"/>
                </a:solidFill>
                <a:latin typeface="Calibri"/>
                <a:ea typeface="Calibri"/>
                <a:cs typeface="Calibri"/>
                <a:sym typeface="Calibri"/>
              </a:rPr>
              <a:t>in Repubblica Ceca);</a:t>
            </a:r>
            <a:endParaRPr/>
          </a:p>
          <a:p>
            <a:pPr indent="-69850" lvl="0" marL="92710" marR="85725" rtl="0" algn="just">
              <a:lnSpc>
                <a:spcPct val="120900"/>
              </a:lnSpc>
              <a:spcBef>
                <a:spcPts val="0"/>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 studi di matematica primaria negli Stati Uniti hanno trovato che fornire spiegazioni dettagliate e corrette sostenute da prove è collegato a risultati più alti;</a:t>
            </a:r>
            <a:endParaRPr/>
          </a:p>
          <a:p>
            <a:pPr indent="-69850" lvl="0" marL="92710" marR="83185" rtl="0" algn="just">
              <a:lnSpc>
                <a:spcPct val="120900"/>
              </a:lnSpc>
              <a:spcBef>
                <a:spcPts val="10"/>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 allieve e allievi possono  anche  beneficiare  dall'impegnarsi  con  le  idee  altrui  in dettaglio e avere le loro idee commentate in dettaglio (Webb et al, </a:t>
            </a:r>
            <a:r>
              <a:rPr lang="it-CH" sz="1100" u="sng">
                <a:solidFill>
                  <a:schemeClr val="hlink"/>
                </a:solidFill>
                <a:latin typeface="Calibri"/>
                <a:ea typeface="Calibri"/>
                <a:cs typeface="Calibri"/>
                <a:sym typeface="Calibri"/>
                <a:hlinkClick r:id="rId6"/>
              </a:rPr>
              <a:t>2008, </a:t>
            </a:r>
            <a:r>
              <a:rPr lang="it-CH" sz="1100" u="sng">
                <a:solidFill>
                  <a:schemeClr val="hlink"/>
                </a:solidFill>
                <a:latin typeface="Calibri"/>
                <a:ea typeface="Calibri"/>
                <a:cs typeface="Calibri"/>
                <a:sym typeface="Calibri"/>
                <a:hlinkClick r:id="rId7"/>
              </a:rPr>
              <a:t>2009, </a:t>
            </a:r>
            <a:r>
              <a:rPr lang="it-CH" sz="1100" u="sng">
                <a:solidFill>
                  <a:schemeClr val="hlink"/>
                </a:solidFill>
                <a:latin typeface="Calibri"/>
                <a:ea typeface="Calibri"/>
                <a:cs typeface="Calibri"/>
                <a:sym typeface="Calibri"/>
                <a:hlinkClick r:id="rId8"/>
              </a:rPr>
              <a:t>2014</a:t>
            </a:r>
            <a:r>
              <a:rPr lang="it-CH" sz="1100">
                <a:solidFill>
                  <a:schemeClr val="dk1"/>
                </a:solidFill>
                <a:latin typeface="Calibri"/>
                <a:ea typeface="Calibri"/>
                <a:cs typeface="Calibri"/>
                <a:sym typeface="Calibri"/>
              </a:rPr>
              <a:t>).</a:t>
            </a:r>
            <a:endParaRPr/>
          </a:p>
        </p:txBody>
      </p:sp>
      <p:sp>
        <p:nvSpPr>
          <p:cNvPr id="231" name="Google Shape;231;p22"/>
          <p:cNvSpPr txBox="1"/>
          <p:nvPr/>
        </p:nvSpPr>
        <p:spPr>
          <a:xfrm>
            <a:off x="5456301" y="1190625"/>
            <a:ext cx="5013325" cy="3744990"/>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36000" wrap="square" tIns="36000">
            <a:spAutoFit/>
          </a:bodyPr>
          <a:lstStyle/>
          <a:p>
            <a:pPr indent="0" lvl="0" marL="37465" marR="29844" rtl="0" algn="just">
              <a:lnSpc>
                <a:spcPct val="121200"/>
              </a:lnSpc>
              <a:spcBef>
                <a:spcPts val="0"/>
              </a:spcBef>
              <a:spcAft>
                <a:spcPts val="0"/>
              </a:spcAft>
              <a:buNone/>
            </a:pPr>
            <a:r>
              <a:rPr lang="it-CH" sz="1100">
                <a:solidFill>
                  <a:schemeClr val="dk1"/>
                </a:solidFill>
                <a:latin typeface="Calibri"/>
                <a:ea typeface="Calibri"/>
                <a:cs typeface="Calibri"/>
                <a:sym typeface="Calibri"/>
              </a:rPr>
              <a:t>Recentemente, un team dell'Università di Cambridge ha prodotto prove convincenti sull'impatto del dialogo insegnante-persona in formazione. I dati provengono da analisi dettagliate di      144      lezioni      di      72      insegnanti      in      48      scuole      primarie      inglesi (</a:t>
            </a:r>
            <a:r>
              <a:rPr lang="it-CH" sz="1100" u="sng">
                <a:solidFill>
                  <a:schemeClr val="hlink"/>
                </a:solidFill>
                <a:latin typeface="Calibri"/>
                <a:ea typeface="Calibri"/>
                <a:cs typeface="Calibri"/>
                <a:sym typeface="Calibri"/>
                <a:hlinkClick r:id="rId9"/>
              </a:rPr>
              <a:t>http://tinyurl.com/ESRCdialogue</a:t>
            </a:r>
            <a:r>
              <a:rPr lang="it-CH" sz="1100">
                <a:solidFill>
                  <a:schemeClr val="dk1"/>
                </a:solidFill>
                <a:latin typeface="Calibri"/>
                <a:ea typeface="Calibri"/>
                <a:cs typeface="Calibri"/>
                <a:sym typeface="Calibri"/>
              </a:rPr>
              <a:t>).</a:t>
            </a:r>
            <a:endParaRPr/>
          </a:p>
          <a:p>
            <a:pPr indent="0" lvl="0" marL="37465" marR="0" rtl="0" algn="just">
              <a:lnSpc>
                <a:spcPct val="100000"/>
              </a:lnSpc>
              <a:spcBef>
                <a:spcPts val="285"/>
              </a:spcBef>
              <a:spcAft>
                <a:spcPts val="0"/>
              </a:spcAft>
              <a:buNone/>
            </a:pPr>
            <a:r>
              <a:rPr lang="it-CH" sz="1100">
                <a:solidFill>
                  <a:schemeClr val="dk1"/>
                </a:solidFill>
                <a:latin typeface="Calibri"/>
                <a:ea typeface="Calibri"/>
                <a:cs typeface="Calibri"/>
                <a:sym typeface="Calibri"/>
              </a:rPr>
              <a:t>Quali mosse discorsive sono fortemente associate all’incremento nell’apprendimento?</a:t>
            </a:r>
            <a:endParaRPr/>
          </a:p>
          <a:p>
            <a:pPr indent="-69850" lvl="0" marL="112395" marR="0" rtl="0" algn="just">
              <a:lnSpc>
                <a:spcPct val="100000"/>
              </a:lnSpc>
              <a:spcBef>
                <a:spcPts val="275"/>
              </a:spcBef>
              <a:spcAft>
                <a:spcPts val="0"/>
              </a:spcAft>
              <a:buClr>
                <a:schemeClr val="dk1"/>
              </a:buClr>
              <a:buSzPts val="1100"/>
              <a:buFont typeface="Calibri"/>
              <a:buChar char="-"/>
            </a:pPr>
            <a:r>
              <a:rPr b="1" lang="it-CH" sz="1100">
                <a:solidFill>
                  <a:schemeClr val="dk1"/>
                </a:solidFill>
                <a:latin typeface="Calibri"/>
                <a:ea typeface="Calibri"/>
                <a:cs typeface="Calibri"/>
                <a:sym typeface="Calibri"/>
              </a:rPr>
              <a:t>sviluppare le idee </a:t>
            </a:r>
            <a:r>
              <a:rPr lang="it-CH" sz="1100">
                <a:solidFill>
                  <a:schemeClr val="dk1"/>
                </a:solidFill>
                <a:latin typeface="Calibri"/>
                <a:ea typeface="Calibri"/>
                <a:cs typeface="Calibri"/>
                <a:sym typeface="Calibri"/>
              </a:rPr>
              <a:t>è particolarmente importante;</a:t>
            </a:r>
            <a:endParaRPr/>
          </a:p>
          <a:p>
            <a:pPr indent="-69850" lvl="0" marL="112395" marR="0" rtl="0" algn="just">
              <a:lnSpc>
                <a:spcPct val="100000"/>
              </a:lnSpc>
              <a:spcBef>
                <a:spcPts val="275"/>
              </a:spcBef>
              <a:spcAft>
                <a:spcPts val="0"/>
              </a:spcAft>
              <a:buClr>
                <a:schemeClr val="dk1"/>
              </a:buClr>
              <a:buSzPts val="1100"/>
              <a:buFont typeface="Calibri"/>
              <a:buChar char="-"/>
            </a:pPr>
            <a:r>
              <a:rPr b="1" lang="it-CH" sz="1100">
                <a:solidFill>
                  <a:schemeClr val="dk1"/>
                </a:solidFill>
                <a:latin typeface="Calibri"/>
                <a:ea typeface="Calibri"/>
                <a:cs typeface="Calibri"/>
                <a:sym typeface="Calibri"/>
              </a:rPr>
              <a:t>invitare a sviluppare le idee</a:t>
            </a:r>
            <a:r>
              <a:rPr lang="it-CH" sz="1100">
                <a:solidFill>
                  <a:schemeClr val="dk1"/>
                </a:solidFill>
                <a:latin typeface="Calibri"/>
                <a:ea typeface="Calibri"/>
                <a:cs typeface="Calibri"/>
                <a:sym typeface="Calibri"/>
              </a:rPr>
              <a:t>;</a:t>
            </a:r>
            <a:endParaRPr/>
          </a:p>
          <a:p>
            <a:pPr indent="-69850" lvl="0" marL="111760" marR="0" rtl="0" algn="just">
              <a:lnSpc>
                <a:spcPct val="100000"/>
              </a:lnSpc>
              <a:spcBef>
                <a:spcPts val="285"/>
              </a:spcBef>
              <a:spcAft>
                <a:spcPts val="0"/>
              </a:spcAft>
              <a:buClr>
                <a:schemeClr val="dk1"/>
              </a:buClr>
              <a:buSzPts val="1100"/>
              <a:buFont typeface="Calibri"/>
              <a:buChar char="-"/>
            </a:pPr>
            <a:r>
              <a:rPr b="1" lang="it-CH" sz="1100">
                <a:solidFill>
                  <a:schemeClr val="dk1"/>
                </a:solidFill>
                <a:latin typeface="Calibri"/>
                <a:ea typeface="Calibri"/>
                <a:cs typeface="Calibri"/>
                <a:sym typeface="Calibri"/>
              </a:rPr>
              <a:t>sfidare e mettere in discussione le opinioni altrui con rispetto</a:t>
            </a:r>
            <a:r>
              <a:rPr lang="it-CH" sz="1100">
                <a:solidFill>
                  <a:schemeClr val="dk1"/>
                </a:solidFill>
                <a:latin typeface="Calibri"/>
                <a:ea typeface="Calibri"/>
                <a:cs typeface="Calibri"/>
                <a:sym typeface="Calibri"/>
              </a:rPr>
              <a:t>*.</a:t>
            </a:r>
            <a:endParaRPr/>
          </a:p>
          <a:p>
            <a:pPr indent="0" lvl="0" marL="37465" marR="28575" rtl="0" algn="l">
              <a:lnSpc>
                <a:spcPct val="120900"/>
              </a:lnSpc>
              <a:spcBef>
                <a:spcPts val="0"/>
              </a:spcBef>
              <a:spcAft>
                <a:spcPts val="0"/>
              </a:spcAft>
              <a:buNone/>
            </a:pPr>
            <a:r>
              <a:rPr lang="it-CH" sz="1100">
                <a:solidFill>
                  <a:schemeClr val="dk1"/>
                </a:solidFill>
                <a:latin typeface="Calibri"/>
                <a:ea typeface="Calibri"/>
                <a:cs typeface="Calibri"/>
                <a:sym typeface="Calibri"/>
              </a:rPr>
              <a:t>Queste mosse discorsive devono avvenire nel contesto di un gruppo classe supportivo, in cui vi siano questi elementi:</a:t>
            </a:r>
            <a:endParaRPr/>
          </a:p>
          <a:p>
            <a:pPr indent="-69850" lvl="0" marL="37465" marR="29844" rtl="0" algn="l">
              <a:lnSpc>
                <a:spcPct val="120900"/>
              </a:lnSpc>
              <a:spcBef>
                <a:spcPts val="10"/>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 partecipazione  attiva  di  studentesse e studenti  -  più  persone  danno  contributi  estesi  e  si impegnano con le idee altrui;</a:t>
            </a:r>
            <a:endParaRPr sz="1100">
              <a:solidFill>
                <a:schemeClr val="dk1"/>
              </a:solidFill>
              <a:latin typeface="Calibri"/>
              <a:ea typeface="Calibri"/>
              <a:cs typeface="Calibri"/>
              <a:sym typeface="Calibri"/>
            </a:endParaRPr>
          </a:p>
          <a:p>
            <a:pPr indent="-69850" lvl="0" marL="37465" marR="30480" rtl="0" algn="l">
              <a:lnSpc>
                <a:spcPct val="146363"/>
              </a:lnSpc>
              <a:spcBef>
                <a:spcPts val="85"/>
              </a:spcBef>
              <a:spcAft>
                <a:spcPts val="0"/>
              </a:spcAft>
              <a:buClr>
                <a:schemeClr val="dk1"/>
              </a:buClr>
              <a:buSzPts val="1100"/>
              <a:buFont typeface="Calibri"/>
              <a:buChar char="-"/>
            </a:pPr>
            <a:r>
              <a:rPr lang="it-CH" sz="1100">
                <a:solidFill>
                  <a:schemeClr val="dk1"/>
                </a:solidFill>
                <a:latin typeface="Calibri"/>
                <a:ea typeface="Calibri"/>
                <a:cs typeface="Calibri"/>
                <a:sym typeface="Calibri"/>
              </a:rPr>
              <a:t> uso esplicito di regole di base per la conversazione - sostenere pratiche dialogiche, negoziate con le persone in formazione.</a:t>
            </a:r>
            <a:endParaRPr/>
          </a:p>
          <a:p>
            <a:pPr indent="0" lvl="0" marL="37465" marR="0" rtl="0" algn="just">
              <a:lnSpc>
                <a:spcPct val="100000"/>
              </a:lnSpc>
              <a:spcBef>
                <a:spcPts val="170"/>
              </a:spcBef>
              <a:spcAft>
                <a:spcPts val="0"/>
              </a:spcAft>
              <a:buNone/>
            </a:pPr>
            <a:r>
              <a:rPr lang="it-CH" sz="1100">
                <a:solidFill>
                  <a:schemeClr val="dk1"/>
                </a:solidFill>
                <a:latin typeface="Calibri"/>
                <a:ea typeface="Calibri"/>
                <a:cs typeface="Calibri"/>
                <a:sym typeface="Calibri"/>
              </a:rPr>
              <a:t>*Troppo impegnativo senza gli altri elementi di sostegno, può anche avere un effetto</a:t>
            </a:r>
            <a:endParaRPr/>
          </a:p>
          <a:p>
            <a:pPr indent="0" lvl="0" marL="37465" marR="0" rtl="0" algn="just">
              <a:lnSpc>
                <a:spcPct val="100000"/>
              </a:lnSpc>
              <a:spcBef>
                <a:spcPts val="285"/>
              </a:spcBef>
              <a:spcAft>
                <a:spcPts val="0"/>
              </a:spcAft>
              <a:buNone/>
            </a:pPr>
            <a:r>
              <a:rPr lang="it-CH" sz="1100">
                <a:solidFill>
                  <a:schemeClr val="dk1"/>
                </a:solidFill>
                <a:latin typeface="Calibri"/>
                <a:ea typeface="Calibri"/>
                <a:cs typeface="Calibri"/>
                <a:sym typeface="Calibri"/>
              </a:rPr>
              <a:t>negativo!</a:t>
            </a:r>
            <a:endParaRPr sz="1100">
              <a:solidFill>
                <a:schemeClr val="dk1"/>
              </a:solidFill>
              <a:latin typeface="Calibri"/>
              <a:ea typeface="Calibri"/>
              <a:cs typeface="Calibri"/>
              <a:sym typeface="Calibri"/>
            </a:endParaRPr>
          </a:p>
          <a:p>
            <a:pPr indent="0" lvl="0" marL="37465" marR="0" rtl="0" algn="just">
              <a:lnSpc>
                <a:spcPct val="100000"/>
              </a:lnSpc>
              <a:spcBef>
                <a:spcPts val="285"/>
              </a:spcBef>
              <a:spcAft>
                <a:spcPts val="0"/>
              </a:spcAft>
              <a:buNone/>
            </a:pPr>
            <a:r>
              <a:rPr b="1" lang="it-CH" sz="1100">
                <a:solidFill>
                  <a:schemeClr val="dk1"/>
                </a:solidFill>
                <a:latin typeface="Calibri"/>
                <a:ea typeface="Calibri"/>
                <a:cs typeface="Calibri"/>
                <a:sym typeface="Calibri"/>
              </a:rPr>
              <a:t>                                      </a:t>
            </a:r>
            <a:r>
              <a:rPr b="1" lang="it-CH" sz="1100" u="sng">
                <a:solidFill>
                  <a:schemeClr val="hlink"/>
                </a:solidFill>
                <a:latin typeface="Calibri"/>
                <a:ea typeface="Calibri"/>
                <a:cs typeface="Calibri"/>
                <a:sym typeface="Calibri"/>
                <a:hlinkClick r:id="rId10"/>
              </a:rPr>
              <a:t>Video 2  In che modo il dialogo tra docente e allieve-i supporta l'apprendimento?        </a:t>
            </a:r>
            <a:endParaRPr sz="1100">
              <a:solidFill>
                <a:schemeClr val="dk1"/>
              </a:solidFill>
              <a:latin typeface="Calibri"/>
              <a:ea typeface="Calibri"/>
              <a:cs typeface="Calibri"/>
              <a:sym typeface="Calibri"/>
            </a:endParaRPr>
          </a:p>
        </p:txBody>
      </p:sp>
      <p:sp>
        <p:nvSpPr>
          <p:cNvPr id="232" name="Google Shape;232;p22"/>
          <p:cNvSpPr/>
          <p:nvPr/>
        </p:nvSpPr>
        <p:spPr>
          <a:xfrm>
            <a:off x="1009650" y="5175250"/>
            <a:ext cx="3741419" cy="1914398"/>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22"/>
          <p:cNvSpPr/>
          <p:nvPr/>
        </p:nvSpPr>
        <p:spPr>
          <a:xfrm>
            <a:off x="6338887" y="5076187"/>
            <a:ext cx="2914650" cy="2362838"/>
          </a:xfrm>
          <a:custGeom>
            <a:rect b="b" l="l" r="r" t="t"/>
            <a:pathLst>
              <a:path extrusionOk="0" h="2482215" w="2914650">
                <a:moveTo>
                  <a:pt x="0" y="0"/>
                </a:moveTo>
                <a:lnTo>
                  <a:pt x="2914078" y="0"/>
                </a:lnTo>
                <a:lnTo>
                  <a:pt x="2914078" y="2482215"/>
                </a:lnTo>
                <a:lnTo>
                  <a:pt x="0" y="2482215"/>
                </a:lnTo>
                <a:lnTo>
                  <a:pt x="0" y="0"/>
                </a:lnTo>
                <a:close/>
              </a:path>
            </a:pathLst>
          </a:custGeom>
          <a:noFill/>
          <a:ln cap="flat" cmpd="sng" w="2857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22"/>
          <p:cNvSpPr/>
          <p:nvPr/>
        </p:nvSpPr>
        <p:spPr>
          <a:xfrm>
            <a:off x="6648450" y="5196650"/>
            <a:ext cx="1517650" cy="1519200"/>
          </a:xfrm>
          <a:prstGeom prst="flowChartConnector">
            <a:avLst/>
          </a:prstGeom>
          <a:solidFill>
            <a:srgbClr val="33CC33">
              <a:alpha val="40000"/>
            </a:srgbClr>
          </a:solidFill>
          <a:ln cap="flat" cmpd="sng" w="9525">
            <a:solidFill>
              <a:srgbClr val="33CC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22"/>
          <p:cNvSpPr/>
          <p:nvPr/>
        </p:nvSpPr>
        <p:spPr>
          <a:xfrm>
            <a:off x="7023100" y="5843625"/>
            <a:ext cx="1517650" cy="1519200"/>
          </a:xfrm>
          <a:prstGeom prst="flowChartConnector">
            <a:avLst/>
          </a:prstGeom>
          <a:solidFill>
            <a:srgbClr val="FFFF66">
              <a:alpha val="29803"/>
            </a:srgbClr>
          </a:solidFill>
          <a:ln cap="flat" cmpd="sng" w="9525">
            <a:solidFill>
              <a:srgbClr val="FF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2"/>
          <p:cNvSpPr/>
          <p:nvPr/>
        </p:nvSpPr>
        <p:spPr>
          <a:xfrm>
            <a:off x="7404100" y="5193231"/>
            <a:ext cx="1517650" cy="1519200"/>
          </a:xfrm>
          <a:prstGeom prst="flowChartConnector">
            <a:avLst/>
          </a:prstGeom>
          <a:solidFill>
            <a:srgbClr val="00B0F0">
              <a:alpha val="29803"/>
            </a:srgbClr>
          </a:solidFill>
          <a:ln cap="flat" cmpd="sng" w="9525">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2"/>
          <p:cNvSpPr txBox="1"/>
          <p:nvPr/>
        </p:nvSpPr>
        <p:spPr>
          <a:xfrm>
            <a:off x="6705086" y="5535623"/>
            <a:ext cx="85141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700">
                <a:solidFill>
                  <a:schemeClr val="dk1"/>
                </a:solidFill>
                <a:latin typeface="Calibri"/>
                <a:ea typeface="Calibri"/>
                <a:cs typeface="Calibri"/>
                <a:sym typeface="Calibri"/>
              </a:rPr>
              <a:t>Elaborare idee</a:t>
            </a:r>
            <a:endParaRPr/>
          </a:p>
        </p:txBody>
      </p:sp>
      <p:sp>
        <p:nvSpPr>
          <p:cNvPr id="238" name="Google Shape;238;p22"/>
          <p:cNvSpPr txBox="1"/>
          <p:nvPr/>
        </p:nvSpPr>
        <p:spPr>
          <a:xfrm>
            <a:off x="8162925" y="5513613"/>
            <a:ext cx="85141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700">
                <a:solidFill>
                  <a:schemeClr val="dk1"/>
                </a:solidFill>
                <a:latin typeface="Calibri"/>
                <a:ea typeface="Calibri"/>
                <a:cs typeface="Calibri"/>
                <a:sym typeface="Calibri"/>
              </a:rPr>
              <a:t>Mettere in discussione</a:t>
            </a:r>
            <a:endParaRPr/>
          </a:p>
        </p:txBody>
      </p:sp>
      <p:sp>
        <p:nvSpPr>
          <p:cNvPr id="239" name="Google Shape;239;p22"/>
          <p:cNvSpPr txBox="1"/>
          <p:nvPr/>
        </p:nvSpPr>
        <p:spPr>
          <a:xfrm>
            <a:off x="7391835" y="6852640"/>
            <a:ext cx="1142256"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700">
                <a:solidFill>
                  <a:schemeClr val="dk1"/>
                </a:solidFill>
                <a:latin typeface="Calibri"/>
                <a:ea typeface="Calibri"/>
                <a:cs typeface="Calibri"/>
                <a:sym typeface="Calibri"/>
              </a:rPr>
              <a:t>Partecipare</a:t>
            </a:r>
            <a:endParaRPr/>
          </a:p>
        </p:txBody>
      </p:sp>
      <p:sp>
        <p:nvSpPr>
          <p:cNvPr id="240" name="Google Shape;240;p22"/>
          <p:cNvSpPr txBox="1"/>
          <p:nvPr/>
        </p:nvSpPr>
        <p:spPr>
          <a:xfrm>
            <a:off x="7430861" y="6034050"/>
            <a:ext cx="1237683"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700">
                <a:solidFill>
                  <a:schemeClr val="dk1"/>
                </a:solidFill>
                <a:latin typeface="Calibri"/>
                <a:ea typeface="Calibri"/>
                <a:cs typeface="Calibri"/>
                <a:sym typeface="Calibri"/>
              </a:rPr>
              <a:t>Apprendere</a:t>
            </a:r>
            <a:endParaRPr/>
          </a:p>
        </p:txBody>
      </p:sp>
      <p:sp>
        <p:nvSpPr>
          <p:cNvPr id="241" name="Google Shape;241;p22"/>
          <p:cNvSpPr/>
          <p:nvPr/>
        </p:nvSpPr>
        <p:spPr>
          <a:xfrm>
            <a:off x="6184900" y="4314825"/>
            <a:ext cx="439414" cy="43941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22"/>
          <p:cNvSpPr txBox="1"/>
          <p:nvPr/>
        </p:nvSpPr>
        <p:spPr>
          <a:xfrm>
            <a:off x="5346700" y="468094"/>
            <a:ext cx="5638800" cy="646331"/>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1" lang="it-CH" sz="1800">
                <a:solidFill>
                  <a:schemeClr val="dk1"/>
                </a:solidFill>
                <a:latin typeface="Calibri"/>
                <a:ea typeface="Calibri"/>
                <a:cs typeface="Calibri"/>
                <a:sym typeface="Calibri"/>
              </a:rPr>
              <a:t>Prove che il dialogo tra insegnante e studente-ssa promuove l'apprendimento</a:t>
            </a:r>
            <a:endParaRPr sz="1800">
              <a:solidFill>
                <a:schemeClr val="dk1"/>
              </a:solidFill>
              <a:latin typeface="Calibri"/>
              <a:ea typeface="Calibri"/>
              <a:cs typeface="Calibri"/>
              <a:sym typeface="Calibri"/>
            </a:endParaRPr>
          </a:p>
        </p:txBody>
      </p:sp>
      <p:sp>
        <p:nvSpPr>
          <p:cNvPr id="243" name="Google Shape;243;p22"/>
          <p:cNvSpPr txBox="1"/>
          <p:nvPr/>
        </p:nvSpPr>
        <p:spPr>
          <a:xfrm>
            <a:off x="337911" y="468094"/>
            <a:ext cx="3789589" cy="553998"/>
          </a:xfrm>
          <a:prstGeom prst="rect">
            <a:avLst/>
          </a:prstGeom>
          <a:solidFill>
            <a:srgbClr val="DAEEF3"/>
          </a:solid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800">
                <a:solidFill>
                  <a:srgbClr val="215868"/>
                </a:solidFill>
                <a:latin typeface="Arial"/>
                <a:ea typeface="Arial"/>
                <a:cs typeface="Arial"/>
                <a:sym typeface="Arial"/>
              </a:rPr>
              <a:t>Parte c. Dialogo educativo e apprendimento nei diversi contesti</a:t>
            </a:r>
            <a:endParaRPr/>
          </a:p>
        </p:txBody>
      </p:sp>
      <p:sp>
        <p:nvSpPr>
          <p:cNvPr id="244" name="Google Shape;244;p22"/>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sp>
        <p:nvSpPr>
          <p:cNvPr id="249" name="Google Shape;249;p23"/>
          <p:cNvSpPr txBox="1"/>
          <p:nvPr/>
        </p:nvSpPr>
        <p:spPr>
          <a:xfrm>
            <a:off x="444500" y="481457"/>
            <a:ext cx="1166495"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Dialogo tra pari</a:t>
            </a:r>
            <a:endParaRPr sz="1400">
              <a:solidFill>
                <a:schemeClr val="dk1"/>
              </a:solidFill>
              <a:latin typeface="Calibri"/>
              <a:ea typeface="Calibri"/>
              <a:cs typeface="Calibri"/>
              <a:sym typeface="Calibri"/>
            </a:endParaRPr>
          </a:p>
        </p:txBody>
      </p:sp>
      <p:sp>
        <p:nvSpPr>
          <p:cNvPr id="250" name="Google Shape;250;p23"/>
          <p:cNvSpPr/>
          <p:nvPr/>
        </p:nvSpPr>
        <p:spPr>
          <a:xfrm>
            <a:off x="695325" y="4937742"/>
            <a:ext cx="4132934" cy="234888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23"/>
          <p:cNvSpPr txBox="1"/>
          <p:nvPr/>
        </p:nvSpPr>
        <p:spPr>
          <a:xfrm>
            <a:off x="317500" y="827151"/>
            <a:ext cx="4746625" cy="3991400"/>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72000" wrap="square" tIns="72000">
            <a:spAutoFit/>
          </a:bodyPr>
          <a:lstStyle/>
          <a:p>
            <a:pPr indent="0" lvl="0" marL="9207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Qual è il valore del lavoro di gruppo?</a:t>
            </a:r>
            <a:endParaRPr sz="1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92075" marR="84455" rtl="0" algn="just">
              <a:lnSpc>
                <a:spcPct val="121400"/>
              </a:lnSpc>
              <a:spcBef>
                <a:spcPts val="0"/>
              </a:spcBef>
              <a:spcAft>
                <a:spcPts val="0"/>
              </a:spcAft>
              <a:buNone/>
            </a:pPr>
            <a:r>
              <a:rPr lang="it-CH" sz="1100">
                <a:solidFill>
                  <a:schemeClr val="dk1"/>
                </a:solidFill>
                <a:latin typeface="Calibri"/>
                <a:ea typeface="Calibri"/>
                <a:cs typeface="Calibri"/>
                <a:sym typeface="Calibri"/>
              </a:rPr>
              <a:t>Un lavoro di gruppo di alta qualità è </a:t>
            </a:r>
            <a:r>
              <a:rPr b="1" lang="it-CH" sz="1100">
                <a:solidFill>
                  <a:schemeClr val="dk1"/>
                </a:solidFill>
                <a:latin typeface="Calibri"/>
                <a:ea typeface="Calibri"/>
                <a:cs typeface="Calibri"/>
                <a:sym typeface="Calibri"/>
              </a:rPr>
              <a:t>fortemente legato </a:t>
            </a:r>
            <a:r>
              <a:rPr lang="it-CH" sz="1100">
                <a:solidFill>
                  <a:schemeClr val="dk1"/>
                </a:solidFill>
                <a:latin typeface="Calibri"/>
                <a:ea typeface="Calibri"/>
                <a:cs typeface="Calibri"/>
                <a:sym typeface="Calibri"/>
              </a:rPr>
              <a:t>ai vantaggi in termini di apprendimento  (</a:t>
            </a:r>
            <a:r>
              <a:rPr lang="it-CH" sz="1100" u="sng">
                <a:solidFill>
                  <a:schemeClr val="hlink"/>
                </a:solidFill>
                <a:latin typeface="Calibri"/>
                <a:ea typeface="Calibri"/>
                <a:cs typeface="Calibri"/>
                <a:sym typeface="Calibri"/>
                <a:hlinkClick r:id="rId4"/>
              </a:rPr>
              <a:t>Howe  et  al.,  2019</a:t>
            </a:r>
            <a:r>
              <a:rPr lang="it-CH" sz="1100">
                <a:solidFill>
                  <a:schemeClr val="dk1"/>
                </a:solidFill>
                <a:latin typeface="Calibri"/>
                <a:ea typeface="Calibri"/>
                <a:cs typeface="Calibri"/>
                <a:sym typeface="Calibri"/>
              </a:rPr>
              <a:t>)  soprattutto  quando  i/le  partecipanti  hanno punti di vista diversi (</a:t>
            </a:r>
            <a:r>
              <a:rPr lang="it-CH" sz="1100" u="sng">
                <a:solidFill>
                  <a:schemeClr val="hlink"/>
                </a:solidFill>
                <a:latin typeface="Calibri"/>
                <a:ea typeface="Calibri"/>
                <a:cs typeface="Calibri"/>
                <a:sym typeface="Calibri"/>
                <a:hlinkClick r:id="rId5"/>
              </a:rPr>
              <a:t>Bennett et al., 2009</a:t>
            </a:r>
            <a:r>
              <a:rPr lang="it-CH" sz="1100">
                <a:solidFill>
                  <a:schemeClr val="dk1"/>
                </a:solidFill>
                <a:latin typeface="Calibri"/>
                <a:ea typeface="Calibri"/>
                <a:cs typeface="Calibri"/>
                <a:sym typeface="Calibri"/>
              </a:rPr>
              <a:t>).</a:t>
            </a:r>
            <a:endParaRPr/>
          </a:p>
          <a:p>
            <a:pPr indent="0" lvl="0" marL="0" marR="0" rtl="0" algn="l">
              <a:lnSpc>
                <a:spcPct val="100000"/>
              </a:lnSpc>
              <a:spcBef>
                <a:spcPts val="44"/>
              </a:spcBef>
              <a:spcAft>
                <a:spcPts val="0"/>
              </a:spcAft>
              <a:buNone/>
            </a:pPr>
            <a:r>
              <a:t/>
            </a:r>
            <a:endParaRPr sz="1600">
              <a:solidFill>
                <a:schemeClr val="dk1"/>
              </a:solidFill>
              <a:latin typeface="Times New Roman"/>
              <a:ea typeface="Times New Roman"/>
              <a:cs typeface="Times New Roman"/>
              <a:sym typeface="Times New Roman"/>
            </a:endParaRPr>
          </a:p>
          <a:p>
            <a:pPr indent="0" lvl="0" marL="92075" marR="0" rtl="0" algn="just">
              <a:lnSpc>
                <a:spcPct val="100000"/>
              </a:lnSpc>
              <a:spcBef>
                <a:spcPts val="0"/>
              </a:spcBef>
              <a:spcAft>
                <a:spcPts val="0"/>
              </a:spcAft>
              <a:buNone/>
            </a:pPr>
            <a:r>
              <a:rPr lang="it-CH" sz="1100">
                <a:solidFill>
                  <a:schemeClr val="dk1"/>
                </a:solidFill>
                <a:latin typeface="Calibri"/>
                <a:ea typeface="Calibri"/>
                <a:cs typeface="Calibri"/>
                <a:sym typeface="Calibri"/>
              </a:rPr>
              <a:t>Le persone nel gruppo possono imparare le une dalle altre.</a:t>
            </a:r>
            <a:endParaRPr/>
          </a:p>
          <a:p>
            <a:pPr indent="0" lvl="0" marL="0" marR="0" rtl="0" algn="l">
              <a:lnSpc>
                <a:spcPct val="100000"/>
              </a:lnSpc>
              <a:spcBef>
                <a:spcPts val="31"/>
              </a:spcBef>
              <a:spcAft>
                <a:spcPts val="0"/>
              </a:spcAft>
              <a:buNone/>
            </a:pPr>
            <a:r>
              <a:t/>
            </a:r>
            <a:endParaRPr sz="1350">
              <a:solidFill>
                <a:schemeClr val="dk1"/>
              </a:solidFill>
              <a:latin typeface="Times New Roman"/>
              <a:ea typeface="Times New Roman"/>
              <a:cs typeface="Times New Roman"/>
              <a:sym typeface="Times New Roman"/>
            </a:endParaRPr>
          </a:p>
          <a:p>
            <a:pPr indent="0" lvl="0" marL="92075" marR="84455" rtl="0" algn="just">
              <a:lnSpc>
                <a:spcPct val="121800"/>
              </a:lnSpc>
              <a:spcBef>
                <a:spcPts val="0"/>
              </a:spcBef>
              <a:spcAft>
                <a:spcPts val="0"/>
              </a:spcAft>
              <a:buNone/>
            </a:pPr>
            <a:r>
              <a:rPr lang="it-CH" sz="1100">
                <a:solidFill>
                  <a:schemeClr val="dk1"/>
                </a:solidFill>
                <a:latin typeface="Calibri"/>
                <a:ea typeface="Calibri"/>
                <a:cs typeface="Calibri"/>
                <a:sym typeface="Calibri"/>
              </a:rPr>
              <a:t>Possono    esercitarsi    a    usare    la    conversazione    per    l'apprendimento,    il ragionamento e la risoluzione dei problemi senza l’insegnante.</a:t>
            </a:r>
            <a:endParaRPr/>
          </a:p>
          <a:p>
            <a:pPr indent="0" lvl="0" marL="0" marR="0" rtl="0" algn="l">
              <a:lnSpc>
                <a:spcPct val="100000"/>
              </a:lnSpc>
              <a:spcBef>
                <a:spcPts val="37"/>
              </a:spcBef>
              <a:spcAft>
                <a:spcPts val="0"/>
              </a:spcAft>
              <a:buNone/>
            </a:pPr>
            <a:r>
              <a:t/>
            </a:r>
            <a:endParaRPr sz="1350">
              <a:solidFill>
                <a:schemeClr val="dk1"/>
              </a:solidFill>
              <a:latin typeface="Times New Roman"/>
              <a:ea typeface="Times New Roman"/>
              <a:cs typeface="Times New Roman"/>
              <a:sym typeface="Times New Roman"/>
            </a:endParaRPr>
          </a:p>
          <a:p>
            <a:pPr indent="0" lvl="0" marL="92075" marR="83185" rtl="0" algn="just">
              <a:lnSpc>
                <a:spcPct val="121400"/>
              </a:lnSpc>
              <a:spcBef>
                <a:spcPts val="0"/>
              </a:spcBef>
              <a:spcAft>
                <a:spcPts val="0"/>
              </a:spcAft>
              <a:buNone/>
            </a:pPr>
            <a:r>
              <a:rPr lang="it-CH" sz="1100">
                <a:solidFill>
                  <a:schemeClr val="dk1"/>
                </a:solidFill>
                <a:latin typeface="Calibri"/>
                <a:ea typeface="Calibri"/>
                <a:cs typeface="Calibri"/>
                <a:sym typeface="Calibri"/>
              </a:rPr>
              <a:t>Le idee vengono “messe alla prova” in un ambiente meno stressante, prima di condividere  i  progressi  con  allieve-i di  altri  gruppi  o  con  l’intera  classe; "rendere il pensiero visibile" agli altri promuove l'apprendimento (</a:t>
            </a:r>
            <a:r>
              <a:rPr lang="it-CH" sz="1100" u="sng">
                <a:solidFill>
                  <a:schemeClr val="hlink"/>
                </a:solidFill>
                <a:latin typeface="Calibri"/>
                <a:ea typeface="Calibri"/>
                <a:cs typeface="Calibri"/>
                <a:sym typeface="Calibri"/>
                <a:hlinkClick r:id="rId6"/>
              </a:rPr>
              <a:t>Howe 2020</a:t>
            </a:r>
            <a:r>
              <a:rPr lang="it-CH" sz="1100">
                <a:solidFill>
                  <a:schemeClr val="dk1"/>
                </a:solidFill>
                <a:latin typeface="Calibri"/>
                <a:ea typeface="Calibri"/>
                <a:cs typeface="Calibri"/>
                <a:sym typeface="Calibri"/>
              </a:rPr>
              <a:t>)</a:t>
            </a:r>
            <a:endParaRPr/>
          </a:p>
          <a:p>
            <a:pPr indent="0" lvl="0" marL="0" marR="0" rtl="0" algn="l">
              <a:lnSpc>
                <a:spcPct val="100000"/>
              </a:lnSpc>
              <a:spcBef>
                <a:spcPts val="54"/>
              </a:spcBef>
              <a:spcAft>
                <a:spcPts val="0"/>
              </a:spcAft>
              <a:buNone/>
            </a:pPr>
            <a:r>
              <a:t/>
            </a:r>
            <a:endParaRPr sz="1350">
              <a:solidFill>
                <a:schemeClr val="dk1"/>
              </a:solidFill>
              <a:latin typeface="Times New Roman"/>
              <a:ea typeface="Times New Roman"/>
              <a:cs typeface="Times New Roman"/>
              <a:sym typeface="Times New Roman"/>
            </a:endParaRPr>
          </a:p>
          <a:p>
            <a:pPr indent="0" lvl="0" marL="92075" marR="85090" rtl="0" algn="just">
              <a:lnSpc>
                <a:spcPct val="120900"/>
              </a:lnSpc>
              <a:spcBef>
                <a:spcPts val="0"/>
              </a:spcBef>
              <a:spcAft>
                <a:spcPts val="0"/>
              </a:spcAft>
              <a:buNone/>
            </a:pPr>
            <a:r>
              <a:rPr lang="it-CH" sz="1100">
                <a:solidFill>
                  <a:schemeClr val="dk1"/>
                </a:solidFill>
                <a:latin typeface="Calibri"/>
                <a:ea typeface="Calibri"/>
                <a:cs typeface="Calibri"/>
                <a:sym typeface="Calibri"/>
              </a:rPr>
              <a:t>Le  altre  persone  possono  riflettere  e  valutare  le  nuove  idee,  anche  usando rubriche formali; andare oltre l'ascolto passivo</a:t>
            </a:r>
            <a:endParaRPr sz="1100">
              <a:solidFill>
                <a:schemeClr val="dk1"/>
              </a:solidFill>
              <a:latin typeface="Calibri"/>
              <a:ea typeface="Calibri"/>
              <a:cs typeface="Calibri"/>
              <a:sym typeface="Calibri"/>
            </a:endParaRPr>
          </a:p>
          <a:p>
            <a:pPr indent="0" lvl="0" marL="92075" marR="85090" rtl="0" algn="just">
              <a:lnSpc>
                <a:spcPct val="120900"/>
              </a:lnSpc>
              <a:spcBef>
                <a:spcPts val="0"/>
              </a:spcBef>
              <a:spcAft>
                <a:spcPts val="0"/>
              </a:spcAft>
              <a:buNone/>
            </a:pPr>
            <a:r>
              <a:t/>
            </a:r>
            <a:endParaRPr sz="1100">
              <a:solidFill>
                <a:schemeClr val="dk1"/>
              </a:solidFill>
              <a:latin typeface="Calibri"/>
              <a:ea typeface="Calibri"/>
              <a:cs typeface="Calibri"/>
              <a:sym typeface="Calibri"/>
            </a:endParaRPr>
          </a:p>
          <a:p>
            <a:pPr indent="0" lvl="0" marL="92075" marR="85090" rtl="0" algn="just">
              <a:lnSpc>
                <a:spcPct val="120900"/>
              </a:lnSpc>
              <a:spcBef>
                <a:spcPts val="0"/>
              </a:spcBef>
              <a:spcAft>
                <a:spcPts val="0"/>
              </a:spcAft>
              <a:buNone/>
            </a:pPr>
            <a:r>
              <a:rPr lang="it-CH" sz="1100">
                <a:solidFill>
                  <a:schemeClr val="dk1"/>
                </a:solidFill>
                <a:latin typeface="Calibri"/>
                <a:ea typeface="Calibri"/>
                <a:cs typeface="Calibri"/>
                <a:sym typeface="Calibri"/>
              </a:rPr>
              <a:t>                </a:t>
            </a:r>
            <a:r>
              <a:rPr b="1" lang="it-CH" sz="1100" u="sng">
                <a:solidFill>
                  <a:schemeClr val="hlink"/>
                </a:solidFill>
                <a:latin typeface="Calibri"/>
                <a:ea typeface="Calibri"/>
                <a:cs typeface="Calibri"/>
                <a:sym typeface="Calibri"/>
                <a:hlinkClick r:id="rId7"/>
              </a:rPr>
              <a:t>Video 15: Il valore del dialogo di gruppo</a:t>
            </a:r>
            <a:endParaRPr sz="1100">
              <a:solidFill>
                <a:schemeClr val="dk1"/>
              </a:solidFill>
              <a:latin typeface="Calibri"/>
              <a:ea typeface="Calibri"/>
              <a:cs typeface="Calibri"/>
              <a:sym typeface="Calibri"/>
            </a:endParaRPr>
          </a:p>
        </p:txBody>
      </p:sp>
      <p:sp>
        <p:nvSpPr>
          <p:cNvPr id="252" name="Google Shape;252;p23"/>
          <p:cNvSpPr/>
          <p:nvPr/>
        </p:nvSpPr>
        <p:spPr>
          <a:xfrm>
            <a:off x="5880100" y="6067425"/>
            <a:ext cx="439419" cy="43941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53" name="Google Shape;253;p23"/>
          <p:cNvGraphicFramePr/>
          <p:nvPr/>
        </p:nvGraphicFramePr>
        <p:xfrm>
          <a:off x="5194300" y="276225"/>
          <a:ext cx="3000000" cy="3000000"/>
        </p:xfrm>
        <a:graphic>
          <a:graphicData uri="http://schemas.openxmlformats.org/drawingml/2006/table">
            <a:tbl>
              <a:tblPr bandRow="1" firstRow="1">
                <a:noFill/>
                <a:tableStyleId>{D7016B61-C5C3-4E6D-A61F-10CCEA2B680B}</a:tableStyleId>
              </a:tblPr>
              <a:tblGrid>
                <a:gridCol w="5257800"/>
              </a:tblGrid>
              <a:tr h="3344000">
                <a:tc>
                  <a:txBody>
                    <a:bodyPr/>
                    <a:lstStyle/>
                    <a:p>
                      <a:pPr indent="0" lvl="0" marL="8826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Come si può rendere efficace il lavoro di gruppo?</a:t>
                      </a:r>
                      <a:endParaRPr sz="1400">
                        <a:latin typeface="Calibri"/>
                        <a:ea typeface="Calibri"/>
                        <a:cs typeface="Calibri"/>
                        <a:sym typeface="Calibri"/>
                      </a:endParaRPr>
                    </a:p>
                    <a:p>
                      <a:pPr indent="0" lvl="0" marL="0" marR="0" rtl="0" algn="l">
                        <a:lnSpc>
                          <a:spcPct val="100000"/>
                        </a:lnSpc>
                        <a:spcBef>
                          <a:spcPts val="15"/>
                        </a:spcBef>
                        <a:spcAft>
                          <a:spcPts val="0"/>
                        </a:spcAft>
                        <a:buNone/>
                      </a:pPr>
                      <a:r>
                        <a:t/>
                      </a:r>
                      <a:endParaRPr sz="1100">
                        <a:latin typeface="Times New Roman"/>
                        <a:ea typeface="Times New Roman"/>
                        <a:cs typeface="Times New Roman"/>
                        <a:sym typeface="Times New Roman"/>
                      </a:endParaRPr>
                    </a:p>
                    <a:p>
                      <a:pPr indent="0" lvl="0" marL="88265" marR="72390" rtl="0" algn="just">
                        <a:lnSpc>
                          <a:spcPct val="121200"/>
                        </a:lnSpc>
                        <a:spcBef>
                          <a:spcPts val="0"/>
                        </a:spcBef>
                        <a:spcAft>
                          <a:spcPts val="0"/>
                        </a:spcAft>
                        <a:buNone/>
                      </a:pPr>
                      <a:r>
                        <a:rPr lang="it-CH" sz="1100">
                          <a:latin typeface="Calibri"/>
                          <a:ea typeface="Calibri"/>
                          <a:cs typeface="Calibri"/>
                          <a:sym typeface="Calibri"/>
                        </a:rPr>
                        <a:t>I  bambini  e  le  bambine  devono  </a:t>
                      </a:r>
                      <a:r>
                        <a:rPr i="1" lang="it-CH" sz="1100">
                          <a:latin typeface="Calibri"/>
                          <a:ea typeface="Calibri"/>
                          <a:cs typeface="Calibri"/>
                          <a:sym typeface="Calibri"/>
                        </a:rPr>
                        <a:t>imparare  </a:t>
                      </a:r>
                      <a:r>
                        <a:rPr lang="it-CH" sz="1100">
                          <a:latin typeface="Calibri"/>
                          <a:ea typeface="Calibri"/>
                          <a:cs typeface="Calibri"/>
                          <a:sym typeface="Calibri"/>
                        </a:rPr>
                        <a:t>a  parlare  e  lavorare  efficacemente insieme  in  gruppo;  spesso  non  sono  abili  in  questo.  Le  </a:t>
                      </a:r>
                      <a:r>
                        <a:rPr b="1" lang="it-CH" sz="1100">
                          <a:latin typeface="Calibri"/>
                          <a:ea typeface="Calibri"/>
                          <a:cs typeface="Calibri"/>
                          <a:sym typeface="Calibri"/>
                        </a:rPr>
                        <a:t>"regole  di  base"  </a:t>
                      </a:r>
                      <a:r>
                        <a:rPr lang="it-CH" sz="1100">
                          <a:latin typeface="Calibri"/>
                          <a:ea typeface="Calibri"/>
                          <a:cs typeface="Calibri"/>
                          <a:sym typeface="Calibri"/>
                        </a:rPr>
                        <a:t>e  gli </a:t>
                      </a:r>
                      <a:r>
                        <a:rPr b="1" lang="it-CH" sz="1100">
                          <a:latin typeface="Calibri"/>
                          <a:ea typeface="Calibri"/>
                          <a:cs typeface="Calibri"/>
                          <a:sym typeface="Calibri"/>
                        </a:rPr>
                        <a:t>iniziatori di frasi </a:t>
                      </a:r>
                      <a:r>
                        <a:rPr lang="it-CH" sz="1100">
                          <a:latin typeface="Calibri"/>
                          <a:ea typeface="Calibri"/>
                          <a:cs typeface="Calibri"/>
                          <a:sym typeface="Calibri"/>
                        </a:rPr>
                        <a:t>possono far acquisire l'abitudine di ascoltare, fare riferimento agli altri, esprimere accordo e criticare rispettosamente, dare ragioni.</a:t>
                      </a:r>
                      <a:endParaRPr sz="1100">
                        <a:latin typeface="Calibri"/>
                        <a:ea typeface="Calibri"/>
                        <a:cs typeface="Calibri"/>
                        <a:sym typeface="Calibri"/>
                      </a:endParaRPr>
                    </a:p>
                    <a:p>
                      <a:pPr indent="0" lvl="0" marL="88265" marR="0" rtl="0" algn="just">
                        <a:lnSpc>
                          <a:spcPct val="100000"/>
                        </a:lnSpc>
                        <a:spcBef>
                          <a:spcPts val="275"/>
                        </a:spcBef>
                        <a:spcAft>
                          <a:spcPts val="0"/>
                        </a:spcAft>
                        <a:buNone/>
                      </a:pPr>
                      <a:r>
                        <a:rPr lang="it-CH" sz="1100">
                          <a:latin typeface="Calibri"/>
                          <a:ea typeface="Calibri"/>
                          <a:cs typeface="Calibri"/>
                          <a:sym typeface="Calibri"/>
                        </a:rPr>
                        <a:t>Il supporto al dialogo in cui le persone </a:t>
                      </a:r>
                      <a:r>
                        <a:rPr b="1" lang="it-CH" sz="1100">
                          <a:latin typeface="Calibri"/>
                          <a:ea typeface="Calibri"/>
                          <a:cs typeface="Calibri"/>
                          <a:sym typeface="Calibri"/>
                        </a:rPr>
                        <a:t>si impegnano con le idee altrui </a:t>
                      </a:r>
                      <a:r>
                        <a:rPr lang="it-CH" sz="1100">
                          <a:latin typeface="Calibri"/>
                          <a:ea typeface="Calibri"/>
                          <a:cs typeface="Calibri"/>
                          <a:sym typeface="Calibri"/>
                        </a:rPr>
                        <a:t>deve essere</a:t>
                      </a:r>
                      <a:endParaRPr/>
                    </a:p>
                    <a:p>
                      <a:pPr indent="0" lvl="0" marL="88265" marR="73660" rtl="0" algn="just">
                        <a:lnSpc>
                          <a:spcPct val="121200"/>
                        </a:lnSpc>
                        <a:spcBef>
                          <a:spcPts val="5"/>
                        </a:spcBef>
                        <a:spcAft>
                          <a:spcPts val="0"/>
                        </a:spcAft>
                        <a:buNone/>
                      </a:pPr>
                      <a:r>
                        <a:rPr lang="it-CH" sz="1100">
                          <a:latin typeface="Calibri"/>
                          <a:ea typeface="Calibri"/>
                          <a:cs typeface="Calibri"/>
                          <a:sym typeface="Calibri"/>
                        </a:rPr>
                        <a:t>incorporato   nella   progettazione   dell'attività,   per   esempio   richiedendo   agli studenti e alle studentesse di lavorare insieme per avere successo, e mirando a stimolare un dibattito ragionato. I </a:t>
                      </a:r>
                      <a:r>
                        <a:rPr b="1" lang="it-CH" sz="1100">
                          <a:latin typeface="Calibri"/>
                          <a:ea typeface="Calibri"/>
                          <a:cs typeface="Calibri"/>
                          <a:sym typeface="Calibri"/>
                        </a:rPr>
                        <a:t>punti di discussione </a:t>
                      </a:r>
                      <a:r>
                        <a:rPr lang="it-CH" sz="1100">
                          <a:latin typeface="Calibri"/>
                          <a:ea typeface="Calibri"/>
                          <a:cs typeface="Calibri"/>
                          <a:sym typeface="Calibri"/>
                        </a:rPr>
                        <a:t>sono un'ottima attività per questo (vedi il riquadro qui sotto).</a:t>
                      </a:r>
                      <a:endParaRPr/>
                    </a:p>
                    <a:p>
                      <a:pPr indent="0" lvl="0" marL="88265" marR="0" rtl="0" algn="just">
                        <a:lnSpc>
                          <a:spcPct val="100000"/>
                        </a:lnSpc>
                        <a:spcBef>
                          <a:spcPts val="275"/>
                        </a:spcBef>
                        <a:spcAft>
                          <a:spcPts val="0"/>
                        </a:spcAft>
                        <a:buNone/>
                      </a:pPr>
                      <a:r>
                        <a:rPr b="1" lang="it-CH" sz="1100">
                          <a:latin typeface="Calibri"/>
                          <a:ea typeface="Calibri"/>
                          <a:cs typeface="Calibri"/>
                          <a:sym typeface="Calibri"/>
                        </a:rPr>
                        <a:t>Come puoi sapere se il lavoro di gruppo sostiene l'apprendimento?</a:t>
                      </a:r>
                      <a:endParaRPr sz="1100">
                        <a:latin typeface="Calibri"/>
                        <a:ea typeface="Calibri"/>
                        <a:cs typeface="Calibri"/>
                        <a:sym typeface="Calibri"/>
                      </a:endParaRPr>
                    </a:p>
                    <a:p>
                      <a:pPr indent="0" lvl="0" marL="88265" marR="0" rtl="0" algn="just">
                        <a:lnSpc>
                          <a:spcPct val="100000"/>
                        </a:lnSpc>
                        <a:spcBef>
                          <a:spcPts val="275"/>
                        </a:spcBef>
                        <a:spcAft>
                          <a:spcPts val="0"/>
                        </a:spcAft>
                        <a:buNone/>
                      </a:pPr>
                      <a:r>
                        <a:rPr b="1" lang="it-CH" sz="1100">
                          <a:latin typeface="Calibri"/>
                          <a:ea typeface="Calibri"/>
                          <a:cs typeface="Calibri"/>
                          <a:sym typeface="Calibri"/>
                        </a:rPr>
                        <a:t>Lo  strumento  2G  </a:t>
                      </a:r>
                      <a:r>
                        <a:rPr lang="it-CH" sz="1100">
                          <a:latin typeface="Calibri"/>
                          <a:ea typeface="Calibri"/>
                          <a:cs typeface="Calibri"/>
                          <a:sym typeface="Calibri"/>
                        </a:rPr>
                        <a:t>fornisce  una  scala  di  valutazione  per  la  qualità  del  lavoro  di</a:t>
                      </a:r>
                      <a:endParaRPr/>
                    </a:p>
                    <a:p>
                      <a:pPr indent="0" lvl="0" marL="88265" marR="73660" rtl="0" algn="just">
                        <a:lnSpc>
                          <a:spcPct val="120900"/>
                        </a:lnSpc>
                        <a:spcBef>
                          <a:spcPts val="10"/>
                        </a:spcBef>
                        <a:spcAft>
                          <a:spcPts val="0"/>
                        </a:spcAft>
                        <a:buNone/>
                      </a:pPr>
                      <a:r>
                        <a:rPr lang="it-CH" sz="1100">
                          <a:latin typeface="Calibri"/>
                          <a:ea typeface="Calibri"/>
                          <a:cs typeface="Calibri"/>
                          <a:sym typeface="Calibri"/>
                        </a:rPr>
                        <a:t>gruppo; ci sono versioni per osservare allieve-i più giovani e più grandi e una per   l'autovalutazione   delle persone in formazione.  Punteggi   elevati   su  queste   scale   sono fortemente legati ai risultati di apprendimento (ad esempio </a:t>
                      </a:r>
                      <a:r>
                        <a:rPr lang="it-CH" sz="1100" u="sng">
                          <a:solidFill>
                            <a:schemeClr val="hlink"/>
                          </a:solidFill>
                          <a:latin typeface="Calibri"/>
                          <a:ea typeface="Calibri"/>
                          <a:cs typeface="Calibri"/>
                          <a:sym typeface="Calibri"/>
                          <a:hlinkClick r:id="rId9"/>
                        </a:rPr>
                        <a:t>Howe et al., 2019</a:t>
                      </a:r>
                      <a:r>
                        <a:rPr lang="it-CH" sz="1100">
                          <a:latin typeface="Calibri"/>
                          <a:ea typeface="Calibri"/>
                          <a:cs typeface="Calibri"/>
                          <a:sym typeface="Calibri"/>
                        </a:rPr>
                        <a:t>).</a:t>
                      </a:r>
                      <a:endParaRPr/>
                    </a:p>
                  </a:txBody>
                  <a:tcPr marT="72000" marB="72000" marR="72000" marL="72000">
                    <a:lnL cap="flat" cmpd="sng" w="63500">
                      <a:solidFill>
                        <a:srgbClr val="2791A6"/>
                      </a:solidFill>
                      <a:prstDash val="solid"/>
                      <a:round/>
                      <a:headEnd len="sm" w="sm" type="none"/>
                      <a:tailEnd len="sm" w="sm" type="none"/>
                    </a:lnL>
                    <a:lnR cap="flat" cmpd="sng" w="63500">
                      <a:solidFill>
                        <a:srgbClr val="2791A6"/>
                      </a:solidFill>
                      <a:prstDash val="solid"/>
                      <a:round/>
                      <a:headEnd len="sm" w="sm" type="none"/>
                      <a:tailEnd len="sm" w="sm" type="none"/>
                    </a:lnR>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r h="0">
                <a:tc>
                  <a:txBody>
                    <a:bodyPr/>
                    <a:lstStyle/>
                    <a:p>
                      <a:pPr indent="0" lvl="0" marL="0" marR="0" rtl="0" algn="l">
                        <a:spcBef>
                          <a:spcPts val="0"/>
                        </a:spcBef>
                        <a:spcAft>
                          <a:spcPts val="0"/>
                        </a:spcAft>
                        <a:buNone/>
                      </a:pPr>
                      <a:r>
                        <a:t/>
                      </a:r>
                      <a:endParaRPr sz="100">
                        <a:latin typeface="Calibri"/>
                        <a:ea typeface="Calibri"/>
                        <a:cs typeface="Calibri"/>
                        <a:sym typeface="Calibri"/>
                      </a:endParaRPr>
                    </a:p>
                  </a:txBody>
                  <a:tcPr marT="36000" marB="36000" marR="36000" marL="36000">
                    <a:lnL cap="flat" cmpd="sng" w="63500">
                      <a:solidFill>
                        <a:srgbClr val="2791A6"/>
                      </a:solidFill>
                      <a:prstDash val="solid"/>
                      <a:round/>
                      <a:headEnd len="sm" w="sm" type="none"/>
                      <a:tailEnd len="sm" w="sm" type="none"/>
                    </a:lnL>
                    <a:lnR cap="flat" cmpd="sng" w="63500">
                      <a:solidFill>
                        <a:srgbClr val="2791A6"/>
                      </a:solidFill>
                      <a:prstDash val="solid"/>
                      <a:round/>
                      <a:headEnd len="sm" w="sm" type="none"/>
                      <a:tailEnd len="sm" w="sm" type="none"/>
                    </a:lnR>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r h="3060575">
                <a:tc>
                  <a:txBody>
                    <a:bodyPr/>
                    <a:lstStyle/>
                    <a:p>
                      <a:pPr indent="0" lvl="0" marL="9779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Cosa sono i punti di discussione?</a:t>
                      </a:r>
                      <a:endParaRPr sz="1400">
                        <a:latin typeface="Calibri"/>
                        <a:ea typeface="Calibri"/>
                        <a:cs typeface="Calibri"/>
                        <a:sym typeface="Calibri"/>
                      </a:endParaRPr>
                    </a:p>
                    <a:p>
                      <a:pPr indent="0" lvl="0" marL="97790" marR="92710" rtl="0" algn="l">
                        <a:lnSpc>
                          <a:spcPct val="121900"/>
                        </a:lnSpc>
                        <a:spcBef>
                          <a:spcPts val="1255"/>
                        </a:spcBef>
                        <a:spcAft>
                          <a:spcPts val="0"/>
                        </a:spcAft>
                        <a:buNone/>
                      </a:pPr>
                      <a:r>
                        <a:rPr b="1" lang="it-CH" sz="1100">
                          <a:latin typeface="Calibri"/>
                          <a:ea typeface="Calibri"/>
                          <a:cs typeface="Calibri"/>
                          <a:sym typeface="Calibri"/>
                        </a:rPr>
                        <a:t>Affermazioni </a:t>
                      </a:r>
                      <a:r>
                        <a:rPr lang="it-CH" sz="1100">
                          <a:latin typeface="Calibri"/>
                          <a:ea typeface="Calibri"/>
                          <a:cs typeface="Calibri"/>
                          <a:sym typeface="Calibri"/>
                        </a:rPr>
                        <a:t>- </a:t>
                      </a:r>
                      <a:r>
                        <a:rPr i="1" lang="it-CH" sz="1100">
                          <a:latin typeface="Calibri"/>
                          <a:ea typeface="Calibri"/>
                          <a:cs typeface="Calibri"/>
                          <a:sym typeface="Calibri"/>
                        </a:rPr>
                        <a:t>non domande – </a:t>
                      </a:r>
                      <a:r>
                        <a:rPr lang="it-CH" sz="1100">
                          <a:latin typeface="Calibri"/>
                          <a:ea typeface="Calibri"/>
                          <a:cs typeface="Calibri"/>
                          <a:sym typeface="Calibri"/>
                        </a:rPr>
                        <a:t>rispetto alle quali le persone sono invitate a essere d'accordo/non essere d'accordo (rispettosamente) durante la discussione.</a:t>
                      </a:r>
                      <a:endParaRPr/>
                    </a:p>
                    <a:p>
                      <a:pPr indent="0" lvl="0" marL="97790" marR="829944" rtl="0" algn="l">
                        <a:lnSpc>
                          <a:spcPct val="290909"/>
                        </a:lnSpc>
                        <a:spcBef>
                          <a:spcPts val="409"/>
                        </a:spcBef>
                        <a:spcAft>
                          <a:spcPts val="0"/>
                        </a:spcAft>
                        <a:buNone/>
                      </a:pPr>
                      <a:r>
                        <a:rPr lang="it-CH" sz="1100">
                          <a:latin typeface="Calibri"/>
                          <a:ea typeface="Calibri"/>
                          <a:cs typeface="Calibri"/>
                          <a:sym typeface="Calibri"/>
                        </a:rPr>
                        <a:t>Devono essere provocatorie, curiose, interessanti, vero, falso Possono essere usate per generare risposte fattuali o immaginative.</a:t>
                      </a:r>
                      <a:endParaRPr/>
                    </a:p>
                    <a:p>
                      <a:pPr indent="0" lvl="0" marL="0" marR="0" rtl="0" algn="l">
                        <a:lnSpc>
                          <a:spcPct val="100000"/>
                        </a:lnSpc>
                        <a:spcBef>
                          <a:spcPts val="39"/>
                        </a:spcBef>
                        <a:spcAft>
                          <a:spcPts val="0"/>
                        </a:spcAft>
                        <a:buNone/>
                      </a:pPr>
                      <a:r>
                        <a:t/>
                      </a:r>
                      <a:endParaRPr sz="1000">
                        <a:latin typeface="Times New Roman"/>
                        <a:ea typeface="Times New Roman"/>
                        <a:cs typeface="Times New Roman"/>
                        <a:sym typeface="Times New Roman"/>
                      </a:endParaRPr>
                    </a:p>
                    <a:p>
                      <a:pPr indent="0" lvl="0" marL="97790" marR="93980" rtl="0" algn="l">
                        <a:lnSpc>
                          <a:spcPct val="120900"/>
                        </a:lnSpc>
                        <a:spcBef>
                          <a:spcPts val="0"/>
                        </a:spcBef>
                        <a:spcAft>
                          <a:spcPts val="0"/>
                        </a:spcAft>
                        <a:buNone/>
                      </a:pPr>
                      <a:r>
                        <a:rPr lang="it-CH" sz="1100">
                          <a:latin typeface="Calibri"/>
                          <a:ea typeface="Calibri"/>
                          <a:cs typeface="Calibri"/>
                          <a:sym typeface="Calibri"/>
                        </a:rPr>
                        <a:t>Come  le  regole  di  base,  possono  essere  usate  nel  lavoro  di  gruppo  o  nella discussione di tutta la classe.</a:t>
                      </a:r>
                      <a:endParaRPr/>
                    </a:p>
                    <a:p>
                      <a:pPr indent="0" lvl="0" marL="0" marR="0" rtl="0" algn="l">
                        <a:lnSpc>
                          <a:spcPct val="100000"/>
                        </a:lnSpc>
                        <a:spcBef>
                          <a:spcPts val="40"/>
                        </a:spcBef>
                        <a:spcAft>
                          <a:spcPts val="0"/>
                        </a:spcAft>
                        <a:buNone/>
                      </a:pPr>
                      <a:r>
                        <a:t/>
                      </a:r>
                      <a:endParaRPr sz="1600">
                        <a:latin typeface="Times New Roman"/>
                        <a:ea typeface="Times New Roman"/>
                        <a:cs typeface="Times New Roman"/>
                        <a:sym typeface="Times New Roman"/>
                      </a:endParaRPr>
                    </a:p>
                    <a:p>
                      <a:pPr indent="0" lvl="0" marL="97790" marR="0" rtl="0" algn="l">
                        <a:lnSpc>
                          <a:spcPct val="100000"/>
                        </a:lnSpc>
                        <a:spcBef>
                          <a:spcPts val="0"/>
                        </a:spcBef>
                        <a:spcAft>
                          <a:spcPts val="0"/>
                        </a:spcAft>
                        <a:buNone/>
                      </a:pPr>
                      <a:r>
                        <a:t/>
                      </a:r>
                      <a:endParaRPr b="1" sz="1100" u="sng">
                        <a:solidFill>
                          <a:schemeClr val="hlink"/>
                        </a:solidFill>
                        <a:latin typeface="Calibri"/>
                        <a:ea typeface="Calibri"/>
                        <a:cs typeface="Calibri"/>
                        <a:sym typeface="Calibri"/>
                        <a:hlinkClick r:id="rId10"/>
                      </a:endParaRPr>
                    </a:p>
                    <a:p>
                      <a:pPr indent="0" lvl="0" marL="97790" marR="0" rtl="0" algn="l">
                        <a:lnSpc>
                          <a:spcPct val="100000"/>
                        </a:lnSpc>
                        <a:spcBef>
                          <a:spcPts val="0"/>
                        </a:spcBef>
                        <a:spcAft>
                          <a:spcPts val="0"/>
                        </a:spcAft>
                        <a:buNone/>
                      </a:pPr>
                      <a:r>
                        <a:rPr b="1" lang="it-CH" sz="1100" u="sng">
                          <a:solidFill>
                            <a:schemeClr val="hlink"/>
                          </a:solidFill>
                          <a:latin typeface="Calibri"/>
                          <a:ea typeface="Calibri"/>
                          <a:cs typeface="Calibri"/>
                          <a:sym typeface="Calibri"/>
                          <a:hlinkClick r:id="rId11"/>
                        </a:rPr>
                        <a:t>Video 4: Consigli pratici per sostenere il dialogo in classe: i punti di discussione</a:t>
                      </a:r>
                      <a:endParaRPr sz="1100">
                        <a:latin typeface="Calibri"/>
                        <a:ea typeface="Calibri"/>
                        <a:cs typeface="Calibri"/>
                        <a:sym typeface="Calibri"/>
                      </a:endParaRPr>
                    </a:p>
                  </a:txBody>
                  <a:tcPr marT="72000" marB="72000" marR="72000" marL="72000">
                    <a:lnL cap="flat" cmpd="sng" w="63500">
                      <a:solidFill>
                        <a:srgbClr val="2791A6"/>
                      </a:solidFill>
                      <a:prstDash val="solid"/>
                      <a:round/>
                      <a:headEnd len="sm" w="sm" type="none"/>
                      <a:tailEnd len="sm" w="sm" type="none"/>
                    </a:lnL>
                    <a:lnR cap="flat" cmpd="sng" w="63500">
                      <a:solidFill>
                        <a:srgbClr val="2791A6"/>
                      </a:solidFill>
                      <a:prstDash val="solid"/>
                      <a:round/>
                      <a:headEnd len="sm" w="sm" type="none"/>
                      <a:tailEnd len="sm" w="sm" type="none"/>
                    </a:lnR>
                    <a:lnT cap="flat" cmpd="sng" w="63500">
                      <a:solidFill>
                        <a:srgbClr val="2791A6"/>
                      </a:solidFill>
                      <a:prstDash val="solid"/>
                      <a:round/>
                      <a:headEnd len="sm" w="sm" type="none"/>
                      <a:tailEnd len="sm" w="sm" type="none"/>
                    </a:lnT>
                    <a:lnB cap="flat" cmpd="sng" w="63500">
                      <a:solidFill>
                        <a:srgbClr val="2791A6"/>
                      </a:solidFill>
                      <a:prstDash val="solid"/>
                      <a:round/>
                      <a:headEnd len="sm" w="sm" type="none"/>
                      <a:tailEnd len="sm" w="sm" type="none"/>
                    </a:lnB>
                  </a:tcPr>
                </a:tc>
              </a:tr>
            </a:tbl>
          </a:graphicData>
        </a:graphic>
      </p:graphicFrame>
      <p:sp>
        <p:nvSpPr>
          <p:cNvPr id="254" name="Google Shape;254;p23"/>
          <p:cNvSpPr/>
          <p:nvPr/>
        </p:nvSpPr>
        <p:spPr>
          <a:xfrm>
            <a:off x="444347" y="4379137"/>
            <a:ext cx="439414" cy="43941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5" name="Google Shape;255;p23"/>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08</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4"/>
          <p:cNvSpPr/>
          <p:nvPr/>
        </p:nvSpPr>
        <p:spPr>
          <a:xfrm>
            <a:off x="393700" y="809625"/>
            <a:ext cx="4857115" cy="6553199"/>
          </a:xfrm>
          <a:custGeom>
            <a:rect b="b" l="l" r="r" t="t"/>
            <a:pathLst>
              <a:path extrusionOk="0" h="5953759" w="4857115">
                <a:moveTo>
                  <a:pt x="0" y="0"/>
                </a:moveTo>
                <a:lnTo>
                  <a:pt x="4856988" y="0"/>
                </a:lnTo>
                <a:lnTo>
                  <a:pt x="4856988" y="5953633"/>
                </a:lnTo>
                <a:lnTo>
                  <a:pt x="0" y="5953633"/>
                </a:lnTo>
                <a:lnTo>
                  <a:pt x="0" y="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24"/>
          <p:cNvSpPr txBox="1"/>
          <p:nvPr/>
        </p:nvSpPr>
        <p:spPr>
          <a:xfrm>
            <a:off x="482600" y="885825"/>
            <a:ext cx="4635500" cy="4453976"/>
          </a:xfrm>
          <a:prstGeom prst="rect">
            <a:avLst/>
          </a:prstGeom>
          <a:noFill/>
          <a:ln>
            <a:noFill/>
          </a:ln>
        </p:spPr>
        <p:txBody>
          <a:bodyPr anchorCtr="0" anchor="t" bIns="0" lIns="0" spcFirstLastPara="1" rIns="0" wrap="square" tIns="0">
            <a:spAutoFit/>
          </a:bodyPr>
          <a:lstStyle/>
          <a:p>
            <a:pPr indent="0" lvl="0" marL="12700" marR="5080" rtl="0" algn="just">
              <a:lnSpc>
                <a:spcPct val="121200"/>
              </a:lnSpc>
              <a:spcBef>
                <a:spcPts val="0"/>
              </a:spcBef>
              <a:spcAft>
                <a:spcPts val="0"/>
              </a:spcAft>
              <a:buNone/>
            </a:pPr>
            <a:r>
              <a:rPr lang="it-CH" sz="1200">
                <a:solidFill>
                  <a:schemeClr val="dk1"/>
                </a:solidFill>
                <a:latin typeface="Calibri"/>
                <a:ea typeface="Calibri"/>
                <a:cs typeface="Calibri"/>
                <a:sym typeface="Calibri"/>
              </a:rPr>
              <a:t>Portare  una  classe  a  impegnarsi  in  un  produttivo  dialogo  educativo  può richiedere   tempo.   Le   persone   in   formazione   potrebbero   non   essere abituate a condividere pubblicamente le loro idee o ad avere altre persone in disaccordo con loro. Nella maggior parte dei contesti, alcune saranno molto  desiderose  di  condividere  le  loro  idee  e  altre  non  ameranno affatto parlare. Alcune studentesse o studenti possono preferire la parola alla    scrittura,    mentre    altre-i    trovano    più    difficile    spiegarsi    e    farsi comprendere. Le regole di base, o regole di conversazione, sono un buon modo per creare una cultura di classe in cui tutte le persone in formazione si sentono a proprio agio a condividere e mettere in discussione le idee. Queste regole permettono a tutte e tutti di sapere cosa ci si aspetta da loro e dagli altri durante le discussioni. Dovrebbero essere create con la classe; per   esempio,   si   potrebbe   chiedere   alle   persone   in   formazione   di condividere   le   loro   idee   su   quali   dovrebbero   essere   le   regole   di conversazione.  Poi,  è  importante  ricordarle  alla  classe,  per  esempio, ripetendole all'inizio delle lezioni e incoraggiare la riflessione su tali regole e  il  monitoraggio  nel  tempo.  (Vedere  la  scala  2F  per  valutare  i  livelli  di partecipazione di studentesse e studentii e misurare il contributo di studentesse e studenti nella creazione delle regole di conversazione).</a:t>
            </a:r>
            <a:endParaRPr sz="1200">
              <a:solidFill>
                <a:schemeClr val="dk1"/>
              </a:solidFill>
              <a:latin typeface="Calibri"/>
              <a:ea typeface="Calibri"/>
              <a:cs typeface="Calibri"/>
              <a:sym typeface="Calibri"/>
            </a:endParaRPr>
          </a:p>
        </p:txBody>
      </p:sp>
      <p:sp>
        <p:nvSpPr>
          <p:cNvPr id="262" name="Google Shape;262;p24"/>
          <p:cNvSpPr txBox="1"/>
          <p:nvPr/>
        </p:nvSpPr>
        <p:spPr>
          <a:xfrm>
            <a:off x="469900" y="5762625"/>
            <a:ext cx="4635500" cy="1772473"/>
          </a:xfrm>
          <a:prstGeom prst="rect">
            <a:avLst/>
          </a:prstGeom>
          <a:noFill/>
          <a:ln>
            <a:noFill/>
          </a:ln>
        </p:spPr>
        <p:txBody>
          <a:bodyPr anchorCtr="0" anchor="t" bIns="0" lIns="0" spcFirstLastPara="1" rIns="0" wrap="square" tIns="0">
            <a:spAutoFit/>
          </a:bodyPr>
          <a:lstStyle/>
          <a:p>
            <a:pPr indent="0" lvl="0" marL="12700" marR="5080" rtl="0" algn="just">
              <a:lnSpc>
                <a:spcPct val="121400"/>
              </a:lnSpc>
              <a:spcBef>
                <a:spcPts val="0"/>
              </a:spcBef>
              <a:spcAft>
                <a:spcPts val="0"/>
              </a:spcAft>
              <a:buNone/>
            </a:pPr>
            <a:r>
              <a:rPr lang="it-CH" sz="1200" u="sng">
                <a:solidFill>
                  <a:schemeClr val="hlink"/>
                </a:solidFill>
                <a:latin typeface="Calibri"/>
                <a:ea typeface="Calibri"/>
                <a:cs typeface="Calibri"/>
                <a:sym typeface="Calibri"/>
                <a:hlinkClick r:id="rId3"/>
              </a:rPr>
              <a:t>Video 3: Consigli pratici per sostenere il dialogo in classe: regole di base </a:t>
            </a:r>
            <a:r>
              <a:rPr lang="it-CH" sz="1200">
                <a:solidFill>
                  <a:schemeClr val="dk1"/>
                </a:solidFill>
                <a:latin typeface="Calibri"/>
                <a:ea typeface="Calibri"/>
                <a:cs typeface="Calibri"/>
                <a:sym typeface="Calibri"/>
              </a:rPr>
              <a:t>può darti maggiori informazioni su come impostarle nella tua classe. </a:t>
            </a:r>
            <a:endParaRPr sz="1200">
              <a:solidFill>
                <a:schemeClr val="dk1"/>
              </a:solidFill>
              <a:latin typeface="Calibri"/>
              <a:ea typeface="Calibri"/>
              <a:cs typeface="Calibri"/>
              <a:sym typeface="Calibri"/>
            </a:endParaRPr>
          </a:p>
          <a:p>
            <a:pPr indent="0" lvl="0" marL="12700" marR="5080" rtl="0" algn="just">
              <a:lnSpc>
                <a:spcPct val="121400"/>
              </a:lnSpc>
              <a:spcBef>
                <a:spcPts val="0"/>
              </a:spcBef>
              <a:spcAft>
                <a:spcPts val="0"/>
              </a:spcAft>
              <a:buNone/>
            </a:pPr>
            <a:r>
              <a:t/>
            </a:r>
            <a:endParaRPr sz="1200">
              <a:solidFill>
                <a:schemeClr val="dk1"/>
              </a:solidFill>
              <a:latin typeface="Calibri"/>
              <a:ea typeface="Calibri"/>
              <a:cs typeface="Calibri"/>
              <a:sym typeface="Calibri"/>
            </a:endParaRPr>
          </a:p>
          <a:p>
            <a:pPr indent="0" lvl="0" marL="12700" marR="5080" rtl="0" algn="just">
              <a:lnSpc>
                <a:spcPct val="121400"/>
              </a:lnSpc>
              <a:spcBef>
                <a:spcPts val="0"/>
              </a:spcBef>
              <a:spcAft>
                <a:spcPts val="0"/>
              </a:spcAft>
              <a:buNone/>
            </a:pPr>
            <a:r>
              <a:rPr lang="it-CH" sz="1200">
                <a:solidFill>
                  <a:schemeClr val="dk1"/>
                </a:solidFill>
                <a:latin typeface="Calibri"/>
                <a:ea typeface="Calibri"/>
                <a:cs typeface="Calibri"/>
                <a:sym typeface="Calibri"/>
              </a:rPr>
              <a:t>Puoi anche trovare una serie di regole di conversazione per impostare il dialogo sul sito </a:t>
            </a:r>
            <a:r>
              <a:rPr lang="it-CH" sz="1200" u="sng">
                <a:solidFill>
                  <a:srgbClr val="0000FF"/>
                </a:solidFill>
                <a:latin typeface="Arimo"/>
                <a:ea typeface="Arimo"/>
                <a:cs typeface="Arimo"/>
                <a:sym typeface="Arimo"/>
              </a:rPr>
              <a:t>https://</a:t>
            </a:r>
            <a:r>
              <a:rPr lang="it-CH" sz="1200" u="sng">
                <a:solidFill>
                  <a:schemeClr val="hlink"/>
                </a:solidFill>
                <a:latin typeface="Arimo"/>
                <a:ea typeface="Arimo"/>
                <a:cs typeface="Arimo"/>
                <a:sym typeface="Arimo"/>
                <a:hlinkClick r:id="rId4"/>
              </a:rPr>
              <a:t>thinkingtogether.educ.cam.ac.uk/resources</a:t>
            </a:r>
            <a:r>
              <a:rPr lang="it-CH" sz="1200" u="sng">
                <a:solidFill>
                  <a:srgbClr val="0000FF"/>
                </a:solidFill>
                <a:latin typeface="Arimo"/>
                <a:ea typeface="Arimo"/>
                <a:cs typeface="Arimo"/>
                <a:sym typeface="Arimo"/>
              </a:rPr>
              <a:t>/</a:t>
            </a:r>
            <a:endParaRPr sz="1200">
              <a:solidFill>
                <a:schemeClr val="dk1"/>
              </a:solidFill>
              <a:latin typeface="Arimo"/>
              <a:ea typeface="Arimo"/>
              <a:cs typeface="Arimo"/>
              <a:sym typeface="Arimo"/>
            </a:endParaRPr>
          </a:p>
          <a:p>
            <a:pPr indent="0" lvl="0" marL="12700" marR="5080" rtl="0" algn="just">
              <a:lnSpc>
                <a:spcPct val="121400"/>
              </a:lnSpc>
              <a:spcBef>
                <a:spcPts val="0"/>
              </a:spcBef>
              <a:spcAft>
                <a:spcPts val="0"/>
              </a:spcAft>
              <a:buNone/>
            </a:pPr>
            <a:r>
              <a:rPr lang="it-CH" sz="1200">
                <a:solidFill>
                  <a:schemeClr val="dk1"/>
                </a:solidFill>
                <a:latin typeface="Calibri"/>
                <a:ea typeface="Calibri"/>
                <a:cs typeface="Calibri"/>
                <a:sym typeface="Calibri"/>
              </a:rPr>
              <a:t>Questo sito web ti aiuterà a pensare al dialogo nel tuo ambiente; dai un'occhiata alle pagine che sono per te rilevanti.</a:t>
            </a:r>
            <a:endParaRPr/>
          </a:p>
          <a:p>
            <a:pPr indent="0" lvl="0" marL="12700" marR="5080" rtl="0" algn="l">
              <a:lnSpc>
                <a:spcPct val="1214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263" name="Google Shape;263;p24"/>
          <p:cNvSpPr txBox="1"/>
          <p:nvPr/>
        </p:nvSpPr>
        <p:spPr>
          <a:xfrm>
            <a:off x="2642107" y="428625"/>
            <a:ext cx="4853305"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chemeClr val="dk1"/>
                </a:solidFill>
                <a:latin typeface="Calibri"/>
                <a:ea typeface="Calibri"/>
                <a:cs typeface="Calibri"/>
                <a:sym typeface="Calibri"/>
              </a:rPr>
              <a:t>Promuovere una cultura di classe positiva per il dialogo educativo</a:t>
            </a:r>
            <a:endParaRPr sz="1400">
              <a:solidFill>
                <a:schemeClr val="dk1"/>
              </a:solidFill>
              <a:latin typeface="Calibri"/>
              <a:ea typeface="Calibri"/>
              <a:cs typeface="Calibri"/>
              <a:sym typeface="Calibri"/>
            </a:endParaRPr>
          </a:p>
        </p:txBody>
      </p:sp>
      <p:sp>
        <p:nvSpPr>
          <p:cNvPr id="264" name="Google Shape;264;p24"/>
          <p:cNvSpPr txBox="1"/>
          <p:nvPr/>
        </p:nvSpPr>
        <p:spPr>
          <a:xfrm>
            <a:off x="5422900" y="1190625"/>
            <a:ext cx="4981828" cy="4928835"/>
          </a:xfrm>
          <a:prstGeom prst="rect">
            <a:avLst/>
          </a:prstGeom>
          <a:noFill/>
          <a:ln cap="flat" cmpd="sng" w="63500">
            <a:solidFill>
              <a:srgbClr val="2791A6"/>
            </a:solidFill>
            <a:prstDash val="solid"/>
            <a:round/>
            <a:headEnd len="sm" w="sm" type="none"/>
            <a:tailEnd len="sm" w="sm" type="none"/>
          </a:ln>
        </p:spPr>
        <p:txBody>
          <a:bodyPr anchorCtr="0" anchor="t" bIns="0" lIns="72000" spcFirstLastPara="1" rIns="0" wrap="square" tIns="72000">
            <a:noAutofit/>
          </a:bodyPr>
          <a:lstStyle/>
          <a:p>
            <a:pPr indent="737235" lvl="0" marL="92710" marR="0" rtl="0" algn="l">
              <a:lnSpc>
                <a:spcPct val="100000"/>
              </a:lnSpc>
              <a:spcBef>
                <a:spcPts val="0"/>
              </a:spcBef>
              <a:spcAft>
                <a:spcPts val="0"/>
              </a:spcAft>
              <a:buNone/>
            </a:pPr>
            <a:r>
              <a:rPr b="1" lang="it-CH" sz="1500">
                <a:solidFill>
                  <a:schemeClr val="dk1"/>
                </a:solidFill>
                <a:latin typeface="Calibri"/>
                <a:ea typeface="Calibri"/>
                <a:cs typeface="Calibri"/>
                <a:sym typeface="Calibri"/>
              </a:rPr>
              <a:t>                            </a:t>
            </a:r>
            <a:endParaRPr/>
          </a:p>
          <a:p>
            <a:pPr indent="737235" lvl="0" marL="92710" marR="0" rtl="0" algn="l">
              <a:lnSpc>
                <a:spcPct val="100000"/>
              </a:lnSpc>
              <a:spcBef>
                <a:spcPts val="0"/>
              </a:spcBef>
              <a:spcAft>
                <a:spcPts val="0"/>
              </a:spcAft>
              <a:buNone/>
            </a:pPr>
            <a:r>
              <a:rPr b="1" lang="it-CH" sz="1500">
                <a:solidFill>
                  <a:schemeClr val="dk1"/>
                </a:solidFill>
                <a:latin typeface="Calibri"/>
                <a:ea typeface="Calibri"/>
                <a:cs typeface="Calibri"/>
                <a:sym typeface="Calibri"/>
              </a:rPr>
              <a:t>                         Esempio di regole di conversazione</a:t>
            </a:r>
            <a:endParaRPr sz="1500">
              <a:solidFill>
                <a:schemeClr val="dk1"/>
              </a:solidFill>
              <a:latin typeface="Calibri"/>
              <a:ea typeface="Calibri"/>
              <a:cs typeface="Calibri"/>
              <a:sym typeface="Calibri"/>
            </a:endParaRPr>
          </a:p>
          <a:p>
            <a:pPr indent="0" lvl="0" marL="0" marR="0" rtl="0" algn="l">
              <a:lnSpc>
                <a:spcPct val="100000"/>
              </a:lnSpc>
              <a:spcBef>
                <a:spcPts val="27"/>
              </a:spcBef>
              <a:spcAft>
                <a:spcPts val="0"/>
              </a:spcAft>
              <a:buNone/>
            </a:pPr>
            <a:r>
              <a:t/>
            </a:r>
            <a:endParaRPr sz="1500">
              <a:solidFill>
                <a:schemeClr val="dk1"/>
              </a:solidFill>
              <a:latin typeface="Times New Roman"/>
              <a:ea typeface="Times New Roman"/>
              <a:cs typeface="Times New Roman"/>
              <a:sym typeface="Times New Roman"/>
            </a:endParaRPr>
          </a:p>
          <a:p>
            <a:pPr indent="0" lvl="0" marL="92710" marR="962025" rtl="0" algn="l">
              <a:lnSpc>
                <a:spcPct val="121300"/>
              </a:lnSpc>
              <a:spcBef>
                <a:spcPts val="0"/>
              </a:spcBef>
              <a:spcAft>
                <a:spcPts val="0"/>
              </a:spcAft>
              <a:buNone/>
            </a:pPr>
            <a:r>
              <a:t/>
            </a:r>
            <a:endParaRPr b="1" sz="1500">
              <a:solidFill>
                <a:schemeClr val="dk1"/>
              </a:solidFill>
              <a:latin typeface="Calibri"/>
              <a:ea typeface="Calibri"/>
              <a:cs typeface="Calibri"/>
              <a:sym typeface="Calibri"/>
            </a:endParaRPr>
          </a:p>
          <a:p>
            <a:pPr indent="0" lvl="0" marL="92710" marR="962025" rtl="0" algn="l">
              <a:lnSpc>
                <a:spcPct val="121300"/>
              </a:lnSpc>
              <a:spcBef>
                <a:spcPts val="0"/>
              </a:spcBef>
              <a:spcAft>
                <a:spcPts val="0"/>
              </a:spcAft>
              <a:buNone/>
            </a:pPr>
            <a:r>
              <a:t/>
            </a:r>
            <a:endParaRPr b="1" sz="1500">
              <a:solidFill>
                <a:schemeClr val="dk1"/>
              </a:solidFill>
              <a:latin typeface="Calibri"/>
              <a:ea typeface="Calibri"/>
              <a:cs typeface="Calibri"/>
              <a:sym typeface="Calibri"/>
            </a:endParaRPr>
          </a:p>
          <a:p>
            <a:pPr indent="0" lvl="0" marL="92710" marR="962025" rtl="0" algn="l">
              <a:lnSpc>
                <a:spcPct val="121300"/>
              </a:lnSpc>
              <a:spcBef>
                <a:spcPts val="600"/>
              </a:spcBef>
              <a:spcAft>
                <a:spcPts val="0"/>
              </a:spcAft>
              <a:buNone/>
            </a:pPr>
            <a:r>
              <a:rPr b="1" lang="it-CH" sz="1500">
                <a:solidFill>
                  <a:schemeClr val="dk1"/>
                </a:solidFill>
                <a:latin typeface="Calibri"/>
                <a:ea typeface="Calibri"/>
                <a:cs typeface="Calibri"/>
                <a:sym typeface="Calibri"/>
              </a:rPr>
              <a:t>Ascoltiamo senza interrompere quando altre o altri parlano </a:t>
            </a:r>
            <a:endParaRPr b="1" sz="1500">
              <a:solidFill>
                <a:schemeClr val="dk1"/>
              </a:solidFill>
              <a:latin typeface="Calibri"/>
              <a:ea typeface="Calibri"/>
              <a:cs typeface="Calibri"/>
              <a:sym typeface="Calibri"/>
            </a:endParaRPr>
          </a:p>
          <a:p>
            <a:pPr indent="0" lvl="0" marL="92710" marR="962025" rtl="0" algn="l">
              <a:lnSpc>
                <a:spcPct val="121300"/>
              </a:lnSpc>
              <a:spcBef>
                <a:spcPts val="0"/>
              </a:spcBef>
              <a:spcAft>
                <a:spcPts val="0"/>
              </a:spcAft>
              <a:buNone/>
            </a:pPr>
            <a:r>
              <a:rPr b="1" lang="it-CH" sz="1500">
                <a:solidFill>
                  <a:schemeClr val="dk1"/>
                </a:solidFill>
                <a:latin typeface="Calibri"/>
                <a:ea typeface="Calibri"/>
                <a:cs typeface="Calibri"/>
                <a:sym typeface="Calibri"/>
              </a:rPr>
              <a:t>Gli interventi rispondono a quanto emerso in precedenza</a:t>
            </a:r>
            <a:endParaRPr/>
          </a:p>
          <a:p>
            <a:pPr indent="0" lvl="0" marL="92710" marR="962025" rtl="0" algn="l">
              <a:lnSpc>
                <a:spcPct val="121300"/>
              </a:lnSpc>
              <a:spcBef>
                <a:spcPts val="0"/>
              </a:spcBef>
              <a:spcAft>
                <a:spcPts val="0"/>
              </a:spcAft>
              <a:buNone/>
            </a:pPr>
            <a:r>
              <a:rPr b="1" lang="it-CH" sz="1500">
                <a:solidFill>
                  <a:schemeClr val="dk1"/>
                </a:solidFill>
                <a:latin typeface="Calibri"/>
                <a:ea typeface="Calibri"/>
                <a:cs typeface="Calibri"/>
                <a:sym typeface="Calibri"/>
              </a:rPr>
              <a:t>Va bene essere in disaccordo con qualcuno</a:t>
            </a:r>
            <a:endParaRPr/>
          </a:p>
          <a:p>
            <a:pPr indent="0" lvl="0" marL="92710" marR="962025" rtl="0" algn="l">
              <a:lnSpc>
                <a:spcPct val="121300"/>
              </a:lnSpc>
              <a:spcBef>
                <a:spcPts val="0"/>
              </a:spcBef>
              <a:spcAft>
                <a:spcPts val="0"/>
              </a:spcAft>
              <a:buNone/>
            </a:pPr>
            <a:r>
              <a:rPr b="1" lang="it-CH" sz="1500">
                <a:solidFill>
                  <a:schemeClr val="dk1"/>
                </a:solidFill>
                <a:latin typeface="Calibri"/>
                <a:ea typeface="Calibri"/>
                <a:cs typeface="Calibri"/>
                <a:sym typeface="Calibri"/>
              </a:rPr>
              <a:t>Diamo ragioni per le nostre idee </a:t>
            </a:r>
            <a:endParaRPr b="1" sz="1500">
              <a:solidFill>
                <a:schemeClr val="dk1"/>
              </a:solidFill>
              <a:latin typeface="Calibri"/>
              <a:ea typeface="Calibri"/>
              <a:cs typeface="Calibri"/>
              <a:sym typeface="Calibri"/>
            </a:endParaRPr>
          </a:p>
          <a:p>
            <a:pPr indent="0" lvl="0" marL="92710" marR="962025" rtl="0" algn="l">
              <a:lnSpc>
                <a:spcPct val="121300"/>
              </a:lnSpc>
              <a:spcBef>
                <a:spcPts val="0"/>
              </a:spcBef>
              <a:spcAft>
                <a:spcPts val="0"/>
              </a:spcAft>
              <a:buNone/>
            </a:pPr>
            <a:r>
              <a:rPr b="1" lang="it-CH" sz="1500">
                <a:solidFill>
                  <a:schemeClr val="dk1"/>
                </a:solidFill>
                <a:latin typeface="Calibri"/>
                <a:ea typeface="Calibri"/>
                <a:cs typeface="Calibri"/>
                <a:sym typeface="Calibri"/>
              </a:rPr>
              <a:t>Le idee e opinioni di ciascuno sono trattate con rispetto</a:t>
            </a:r>
            <a:endParaRPr/>
          </a:p>
          <a:p>
            <a:pPr indent="0" lvl="0" marL="92710" marR="84455" rtl="0" algn="l">
              <a:lnSpc>
                <a:spcPct val="155333"/>
              </a:lnSpc>
              <a:spcBef>
                <a:spcPts val="140"/>
              </a:spcBef>
              <a:spcAft>
                <a:spcPts val="0"/>
              </a:spcAft>
              <a:buNone/>
            </a:pPr>
            <a:r>
              <a:rPr b="1" lang="it-CH" sz="1500">
                <a:solidFill>
                  <a:schemeClr val="dk1"/>
                </a:solidFill>
                <a:latin typeface="Calibri"/>
                <a:ea typeface="Calibri"/>
                <a:cs typeface="Calibri"/>
                <a:sym typeface="Calibri"/>
              </a:rPr>
              <a:t>Partecipare  significa  pensare  e  ascoltare,  non  solo parlare</a:t>
            </a:r>
            <a:endParaRPr sz="1500">
              <a:solidFill>
                <a:schemeClr val="dk1"/>
              </a:solidFill>
              <a:latin typeface="Calibri"/>
              <a:ea typeface="Calibri"/>
              <a:cs typeface="Calibri"/>
              <a:sym typeface="Calibri"/>
            </a:endParaRPr>
          </a:p>
          <a:p>
            <a:pPr indent="0" lvl="0" marL="92710" marR="911860" rtl="0" algn="l">
              <a:lnSpc>
                <a:spcPct val="155333"/>
              </a:lnSpc>
              <a:spcBef>
                <a:spcPts val="0"/>
              </a:spcBef>
              <a:spcAft>
                <a:spcPts val="0"/>
              </a:spcAft>
              <a:buNone/>
            </a:pPr>
            <a:r>
              <a:rPr b="1" lang="it-CH" sz="1500">
                <a:solidFill>
                  <a:schemeClr val="dk1"/>
                </a:solidFill>
                <a:latin typeface="Calibri"/>
                <a:ea typeface="Calibri"/>
                <a:cs typeface="Calibri"/>
                <a:sym typeface="Calibri"/>
              </a:rPr>
              <a:t>Ci facciamo domande a vicenda</a:t>
            </a:r>
            <a:endParaRPr b="1" sz="1500">
              <a:solidFill>
                <a:schemeClr val="dk1"/>
              </a:solidFill>
              <a:latin typeface="Calibri"/>
              <a:ea typeface="Calibri"/>
              <a:cs typeface="Calibri"/>
              <a:sym typeface="Calibri"/>
            </a:endParaRPr>
          </a:p>
          <a:p>
            <a:pPr indent="0" lvl="0" marL="92710" marR="911860" rtl="0" algn="l">
              <a:lnSpc>
                <a:spcPct val="155333"/>
              </a:lnSpc>
              <a:spcBef>
                <a:spcPts val="0"/>
              </a:spcBef>
              <a:spcAft>
                <a:spcPts val="0"/>
              </a:spcAft>
              <a:buNone/>
            </a:pPr>
            <a:r>
              <a:rPr b="1" lang="it-CH" sz="1500">
                <a:solidFill>
                  <a:schemeClr val="dk1"/>
                </a:solidFill>
                <a:latin typeface="Calibri"/>
                <a:ea typeface="Calibri"/>
                <a:cs typeface="Calibri"/>
                <a:sym typeface="Calibri"/>
              </a:rPr>
              <a:t>C’è un’atmosfera di fiducia</a:t>
            </a:r>
            <a:endParaRPr/>
          </a:p>
          <a:p>
            <a:pPr indent="0" lvl="0" marL="92710" marR="911860" rtl="0" algn="l">
              <a:lnSpc>
                <a:spcPct val="155333"/>
              </a:lnSpc>
              <a:spcBef>
                <a:spcPts val="0"/>
              </a:spcBef>
              <a:spcAft>
                <a:spcPts val="0"/>
              </a:spcAft>
              <a:buNone/>
            </a:pPr>
            <a:r>
              <a:rPr b="1" lang="it-CH" sz="1500">
                <a:solidFill>
                  <a:schemeClr val="dk1"/>
                </a:solidFill>
                <a:latin typeface="Calibri"/>
                <a:ea typeface="Calibri"/>
                <a:cs typeface="Calibri"/>
                <a:sym typeface="Calibri"/>
              </a:rPr>
              <a:t>Si percepisce un obiettivo condiviso</a:t>
            </a:r>
            <a:endParaRPr/>
          </a:p>
          <a:p>
            <a:pPr indent="0" lvl="0" marL="92710" marR="911860" rtl="0" algn="l">
              <a:lnSpc>
                <a:spcPct val="155333"/>
              </a:lnSpc>
              <a:spcBef>
                <a:spcPts val="0"/>
              </a:spcBef>
              <a:spcAft>
                <a:spcPts val="0"/>
              </a:spcAft>
              <a:buNone/>
            </a:pPr>
            <a:r>
              <a:t/>
            </a:r>
            <a:endParaRPr b="1" sz="1500">
              <a:solidFill>
                <a:schemeClr val="dk1"/>
              </a:solidFill>
              <a:latin typeface="Calibri"/>
              <a:ea typeface="Calibri"/>
              <a:cs typeface="Calibri"/>
              <a:sym typeface="Calibri"/>
            </a:endParaRPr>
          </a:p>
          <a:p>
            <a:pPr indent="0" lvl="0" marL="92710" marR="911860" rtl="0" algn="l">
              <a:lnSpc>
                <a:spcPct val="155333"/>
              </a:lnSpc>
              <a:spcBef>
                <a:spcPts val="0"/>
              </a:spcBef>
              <a:spcAft>
                <a:spcPts val="0"/>
              </a:spcAft>
              <a:buNone/>
            </a:pPr>
            <a:r>
              <a:t/>
            </a:r>
            <a:endParaRPr sz="1500">
              <a:solidFill>
                <a:schemeClr val="dk1"/>
              </a:solidFill>
              <a:latin typeface="Calibri"/>
              <a:ea typeface="Calibri"/>
              <a:cs typeface="Calibri"/>
              <a:sym typeface="Calibri"/>
            </a:endParaRPr>
          </a:p>
        </p:txBody>
      </p:sp>
      <p:sp>
        <p:nvSpPr>
          <p:cNvPr id="265" name="Google Shape;265;p24"/>
          <p:cNvSpPr/>
          <p:nvPr/>
        </p:nvSpPr>
        <p:spPr>
          <a:xfrm>
            <a:off x="469900" y="5305425"/>
            <a:ext cx="439419" cy="43941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4"/>
          <p:cNvSpPr/>
          <p:nvPr/>
        </p:nvSpPr>
        <p:spPr>
          <a:xfrm>
            <a:off x="5475254" y="1356015"/>
            <a:ext cx="1624046" cy="121204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24"/>
          <p:cNvSpPr/>
          <p:nvPr/>
        </p:nvSpPr>
        <p:spPr>
          <a:xfrm>
            <a:off x="5422900" y="6372225"/>
            <a:ext cx="4981828" cy="490281"/>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63500">
            <a:solidFill>
              <a:srgbClr val="2791A6"/>
            </a:solidFill>
            <a:prstDash val="solid"/>
            <a:round/>
            <a:headEnd len="sm" w="sm" type="none"/>
            <a:tailEnd len="sm" w="sm" type="none"/>
          </a:ln>
        </p:spPr>
        <p:txBody>
          <a:bodyPr anchorCtr="0" anchor="t" bIns="0" lIns="72000" spcFirstLastPara="1" rIns="0" wrap="square" tIns="72000">
            <a:noAutofit/>
          </a:bodyPr>
          <a:lstStyle/>
          <a:p>
            <a:pPr indent="737235" lvl="0" marL="92710" marR="0" rtl="0" algn="l">
              <a:spcBef>
                <a:spcPts val="0"/>
              </a:spcBef>
              <a:spcAft>
                <a:spcPts val="0"/>
              </a:spcAft>
              <a:buNone/>
            </a:pPr>
            <a:r>
              <a:t/>
            </a:r>
            <a:endParaRPr b="1" sz="1500">
              <a:solidFill>
                <a:schemeClr val="dk1"/>
              </a:solidFill>
              <a:latin typeface="Calibri"/>
              <a:ea typeface="Calibri"/>
              <a:cs typeface="Calibri"/>
              <a:sym typeface="Calibri"/>
            </a:endParaRPr>
          </a:p>
        </p:txBody>
      </p:sp>
      <p:sp>
        <p:nvSpPr>
          <p:cNvPr id="268" name="Google Shape;268;p24"/>
          <p:cNvSpPr/>
          <p:nvPr/>
        </p:nvSpPr>
        <p:spPr>
          <a:xfrm>
            <a:off x="5570338" y="6372226"/>
            <a:ext cx="439414" cy="43941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24"/>
          <p:cNvSpPr txBox="1"/>
          <p:nvPr/>
        </p:nvSpPr>
        <p:spPr>
          <a:xfrm>
            <a:off x="6009752" y="6478284"/>
            <a:ext cx="421374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1100" u="sng">
                <a:solidFill>
                  <a:schemeClr val="hlink"/>
                </a:solidFill>
                <a:latin typeface="Arial"/>
                <a:ea typeface="Arial"/>
                <a:cs typeface="Arial"/>
                <a:sym typeface="Arial"/>
                <a:hlinkClick r:id="rId8"/>
              </a:rPr>
              <a:t>Video 17: Promuovere la partecipazione di studentesse e studenti al dialogo</a:t>
            </a:r>
            <a:endParaRPr sz="1100">
              <a:solidFill>
                <a:schemeClr val="dk1"/>
              </a:solidFill>
              <a:latin typeface="Calibri"/>
              <a:ea typeface="Calibri"/>
              <a:cs typeface="Calibri"/>
              <a:sym typeface="Calibri"/>
            </a:endParaRPr>
          </a:p>
        </p:txBody>
      </p:sp>
      <p:sp>
        <p:nvSpPr>
          <p:cNvPr id="270" name="Google Shape;270;p24"/>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09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4" name="Shape 274"/>
        <p:cNvGrpSpPr/>
        <p:nvPr/>
      </p:nvGrpSpPr>
      <p:grpSpPr>
        <a:xfrm>
          <a:off x="0" y="0"/>
          <a:ext cx="0" cy="0"/>
          <a:chOff x="0" y="0"/>
          <a:chExt cx="0" cy="0"/>
        </a:xfrm>
      </p:grpSpPr>
      <p:sp>
        <p:nvSpPr>
          <p:cNvPr id="275" name="Google Shape;275;p25"/>
          <p:cNvSpPr txBox="1"/>
          <p:nvPr/>
        </p:nvSpPr>
        <p:spPr>
          <a:xfrm>
            <a:off x="444500" y="481457"/>
            <a:ext cx="1920875"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Dialogo in diversi contesti</a:t>
            </a:r>
            <a:endParaRPr sz="1400">
              <a:solidFill>
                <a:schemeClr val="dk1"/>
              </a:solidFill>
              <a:latin typeface="Calibri"/>
              <a:ea typeface="Calibri"/>
              <a:cs typeface="Calibri"/>
              <a:sym typeface="Calibri"/>
            </a:endParaRPr>
          </a:p>
        </p:txBody>
      </p:sp>
      <p:sp>
        <p:nvSpPr>
          <p:cNvPr id="276" name="Google Shape;276;p25"/>
          <p:cNvSpPr txBox="1"/>
          <p:nvPr/>
        </p:nvSpPr>
        <p:spPr>
          <a:xfrm>
            <a:off x="474726" y="1114425"/>
            <a:ext cx="4752340" cy="1849417"/>
          </a:xfrm>
          <a:prstGeom prst="rect">
            <a:avLst/>
          </a:prstGeom>
          <a:noFill/>
          <a:ln cap="flat" cmpd="sng" w="63500">
            <a:solidFill>
              <a:srgbClr val="2791A6"/>
            </a:solidFill>
            <a:prstDash val="solid"/>
            <a:round/>
            <a:headEnd len="sm" w="sm" type="none"/>
            <a:tailEnd len="sm" w="sm" type="none"/>
          </a:ln>
        </p:spPr>
        <p:txBody>
          <a:bodyPr anchorCtr="0" anchor="t" bIns="0" lIns="0" spcFirstLastPara="1" rIns="0" wrap="square" tIns="0">
            <a:spAutoFit/>
          </a:bodyPr>
          <a:lstStyle/>
          <a:p>
            <a:pPr indent="0" lvl="0" marL="92075" marR="83185" rtl="0" algn="just">
              <a:lnSpc>
                <a:spcPct val="121200"/>
              </a:lnSpc>
              <a:spcBef>
                <a:spcPts val="0"/>
              </a:spcBef>
              <a:spcAft>
                <a:spcPts val="0"/>
              </a:spcAft>
              <a:buNone/>
            </a:pPr>
            <a:r>
              <a:rPr lang="it-CH" sz="1200">
                <a:solidFill>
                  <a:schemeClr val="dk1"/>
                </a:solidFill>
                <a:latin typeface="Calibri"/>
                <a:ea typeface="Calibri"/>
                <a:cs typeface="Calibri"/>
                <a:sym typeface="Calibri"/>
              </a:rPr>
              <a:t>Il dialogo educativo può essere praticato con diversi gruppi di allieve-i, in gruppi  di  tutte  le  età  e  nel  contesto  di  differenti  materie  e  contenuti. Questo  è  il  motivo  per  cui  il  pacchetto  T-SEDA  è  stato  progettato  per essere  versatile e  adattabile,  ed è  già  stato  usato  da  insegnanti  in  vari contesti.                  </a:t>
            </a:r>
            <a:endParaRPr/>
          </a:p>
          <a:p>
            <a:pPr indent="0" lvl="0" marL="92075" marR="83185" rtl="0" algn="just">
              <a:lnSpc>
                <a:spcPct val="121200"/>
              </a:lnSpc>
              <a:spcBef>
                <a:spcPts val="600"/>
              </a:spcBef>
              <a:spcAft>
                <a:spcPts val="0"/>
              </a:spcAft>
              <a:buNone/>
            </a:pPr>
            <a:r>
              <a:rPr lang="it-CH" sz="1200">
                <a:solidFill>
                  <a:schemeClr val="dk1"/>
                </a:solidFill>
                <a:latin typeface="Calibri"/>
                <a:ea typeface="Calibri"/>
                <a:cs typeface="Calibri"/>
                <a:sym typeface="Calibri"/>
              </a:rPr>
              <a:t>         </a:t>
            </a:r>
            <a:r>
              <a:rPr b="1" lang="it-CH" sz="1200" u="sng">
                <a:solidFill>
                  <a:schemeClr val="hlink"/>
                </a:solidFill>
                <a:latin typeface="Calibri"/>
                <a:ea typeface="Calibri"/>
                <a:cs typeface="Calibri"/>
                <a:sym typeface="Calibri"/>
                <a:hlinkClick r:id="rId3"/>
              </a:rPr>
              <a:t>Video 9: L'impatto dell'inchiesta T-SEDA</a:t>
            </a:r>
            <a:endParaRPr b="1" sz="1200">
              <a:solidFill>
                <a:schemeClr val="dk1"/>
              </a:solidFill>
              <a:latin typeface="Calibri"/>
              <a:ea typeface="Calibri"/>
              <a:cs typeface="Calibri"/>
              <a:sym typeface="Calibri"/>
            </a:endParaRPr>
          </a:p>
          <a:p>
            <a:pPr indent="0" lvl="0" marL="92075" marR="83185" rtl="0" algn="just">
              <a:lnSpc>
                <a:spcPct val="121200"/>
              </a:lnSpc>
              <a:spcBef>
                <a:spcPts val="0"/>
              </a:spcBef>
              <a:spcAft>
                <a:spcPts val="0"/>
              </a:spcAft>
              <a:buNone/>
            </a:pPr>
            <a:r>
              <a:rPr lang="it-CH" sz="1200">
                <a:solidFill>
                  <a:schemeClr val="dk1"/>
                </a:solidFill>
                <a:latin typeface="Calibri"/>
                <a:ea typeface="Calibri"/>
                <a:cs typeface="Calibri"/>
                <a:sym typeface="Calibri"/>
              </a:rPr>
              <a:t>Le prossime pagine ti aiuteranno a pensare al dialogo nel tuo contesto: dai un'occhiata a quelle che sono rilevanti per te.</a:t>
            </a:r>
            <a:endParaRPr/>
          </a:p>
        </p:txBody>
      </p:sp>
      <p:sp>
        <p:nvSpPr>
          <p:cNvPr id="277" name="Google Shape;277;p25"/>
          <p:cNvSpPr txBox="1"/>
          <p:nvPr/>
        </p:nvSpPr>
        <p:spPr>
          <a:xfrm>
            <a:off x="457200" y="3095625"/>
            <a:ext cx="4791075" cy="1149985"/>
          </a:xfrm>
          <a:prstGeom prst="rect">
            <a:avLst/>
          </a:prstGeom>
          <a:solidFill>
            <a:srgbClr val="D9F1F6"/>
          </a:solidFill>
          <a:ln>
            <a:noFill/>
          </a:ln>
        </p:spPr>
        <p:txBody>
          <a:bodyPr anchorCtr="0" anchor="t" bIns="0" lIns="0" spcFirstLastPara="1" rIns="0" wrap="square" tIns="0">
            <a:spAutoFit/>
          </a:bodyPr>
          <a:lstStyle/>
          <a:p>
            <a:pPr indent="0" lvl="0" marL="91440" marR="80010" rtl="0" algn="just">
              <a:lnSpc>
                <a:spcPct val="121100"/>
              </a:lnSpc>
              <a:spcBef>
                <a:spcPts val="0"/>
              </a:spcBef>
              <a:spcAft>
                <a:spcPts val="0"/>
              </a:spcAft>
              <a:buNone/>
            </a:pPr>
            <a:r>
              <a:rPr lang="it-CH" sz="1200">
                <a:solidFill>
                  <a:schemeClr val="dk1"/>
                </a:solidFill>
                <a:latin typeface="Calibri"/>
                <a:ea typeface="Calibri"/>
                <a:cs typeface="Calibri"/>
                <a:sym typeface="Calibri"/>
              </a:rPr>
              <a:t>Punto di riflessione: Guarda i codici di dialogo nella Parte B, con gli esempi di ciò che potresti sentire, e leggi gli esempi qui sotto. Come pensi che gli studenti  e  le  studentesse,  nel  tuo  contesto,  verbalizzerebbero  i  diversi codici di dialogo? Cosa potresti sentire nella tua classe?</a:t>
            </a:r>
            <a:endParaRPr/>
          </a:p>
        </p:txBody>
      </p:sp>
      <p:sp>
        <p:nvSpPr>
          <p:cNvPr id="278" name="Google Shape;278;p25"/>
          <p:cNvSpPr/>
          <p:nvPr/>
        </p:nvSpPr>
        <p:spPr>
          <a:xfrm>
            <a:off x="6142990" y="1324330"/>
            <a:ext cx="3378198" cy="2533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79" name="Google Shape;279;p25"/>
          <p:cNvGraphicFramePr/>
          <p:nvPr/>
        </p:nvGraphicFramePr>
        <p:xfrm>
          <a:off x="469391" y="4391025"/>
          <a:ext cx="3000000" cy="3000000"/>
        </p:xfrm>
        <a:graphic>
          <a:graphicData uri="http://schemas.openxmlformats.org/drawingml/2006/table">
            <a:tbl>
              <a:tblPr bandRow="1" firstRow="1">
                <a:noFill/>
                <a:tableStyleId>{D7016B61-C5C3-4E6D-A61F-10CCEA2B680B}</a:tableStyleId>
              </a:tblPr>
              <a:tblGrid>
                <a:gridCol w="1342650"/>
                <a:gridCol w="3900350"/>
                <a:gridCol w="4493825"/>
              </a:tblGrid>
              <a:tr h="768350">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lnR cap="flat" cmpd="sng" w="13450">
                      <a:solidFill>
                        <a:srgbClr val="FFFFFF"/>
                      </a:solidFill>
                      <a:prstDash val="solid"/>
                      <a:round/>
                      <a:headEnd len="sm" w="sm" type="none"/>
                      <a:tailEnd len="sm" w="sm" type="none"/>
                    </a:lnR>
                    <a:lnT cap="flat" cmpd="sng" w="39350">
                      <a:solidFill>
                        <a:srgbClr val="A6B6CB"/>
                      </a:solidFill>
                      <a:prstDash val="solid"/>
                      <a:round/>
                      <a:headEnd len="sm" w="sm" type="none"/>
                      <a:tailEnd len="sm" w="sm" type="none"/>
                    </a:lnT>
                    <a:lnB cap="flat" cmpd="sng" w="89650">
                      <a:solidFill>
                        <a:srgbClr val="D3DBE5"/>
                      </a:solidFill>
                      <a:prstDash val="solid"/>
                      <a:round/>
                      <a:headEnd len="sm" w="sm" type="none"/>
                      <a:tailEnd len="sm" w="sm" type="none"/>
                    </a:lnB>
                    <a:solidFill>
                      <a:srgbClr val="A6B6CB"/>
                    </a:solidFill>
                  </a:tcPr>
                </a:tc>
                <a:tc>
                  <a:txBody>
                    <a:bodyPr/>
                    <a:lstStyle/>
                    <a:p>
                      <a:pPr indent="0" lvl="0" marL="29209" marR="19685" rtl="0" algn="just">
                        <a:lnSpc>
                          <a:spcPct val="121200"/>
                        </a:lnSpc>
                        <a:spcBef>
                          <a:spcPts val="0"/>
                        </a:spcBef>
                        <a:spcAft>
                          <a:spcPts val="0"/>
                        </a:spcAft>
                        <a:buNone/>
                      </a:pPr>
                      <a:r>
                        <a:rPr b="1" lang="it-CH" sz="1200">
                          <a:latin typeface="Calibri"/>
                          <a:ea typeface="Calibri"/>
                          <a:cs typeface="Calibri"/>
                          <a:sym typeface="Calibri"/>
                        </a:rPr>
                        <a:t>Allieve-i   più   giovani:   </a:t>
                      </a:r>
                      <a:r>
                        <a:rPr lang="it-CH" sz="1200">
                          <a:latin typeface="Calibri"/>
                          <a:ea typeface="Calibri"/>
                          <a:cs typeface="Calibri"/>
                          <a:sym typeface="Calibri"/>
                        </a:rPr>
                        <a:t>potreste   sentire   un   linguaggio   più semplice,  la  costruzione  di  idee,  le  sfide  e  i  ragionamenti potrebbero essere espressi attraverso questo tipo di frasi</a:t>
                      </a:r>
                      <a:endParaRPr/>
                    </a:p>
                  </a:txBody>
                  <a:tcPr marT="0" marB="0" marR="0" marL="0">
                    <a:lnL cap="flat" cmpd="sng" w="13450">
                      <a:solidFill>
                        <a:srgbClr val="FFFFFF"/>
                      </a:solidFill>
                      <a:prstDash val="solid"/>
                      <a:round/>
                      <a:headEnd len="sm" w="sm" type="none"/>
                      <a:tailEnd len="sm" w="sm" type="none"/>
                    </a:lnL>
                    <a:lnR cap="flat" cmpd="sng" w="13450">
                      <a:solidFill>
                        <a:srgbClr val="FFFFFF"/>
                      </a:solidFill>
                      <a:prstDash val="solid"/>
                      <a:round/>
                      <a:headEnd len="sm" w="sm" type="none"/>
                      <a:tailEnd len="sm" w="sm" type="none"/>
                    </a:lnR>
                    <a:lnT cap="flat" cmpd="sng" w="39350">
                      <a:solidFill>
                        <a:srgbClr val="A6B6CB"/>
                      </a:solidFill>
                      <a:prstDash val="solid"/>
                      <a:round/>
                      <a:headEnd len="sm" w="sm" type="none"/>
                      <a:tailEnd len="sm" w="sm" type="none"/>
                    </a:lnT>
                    <a:lnB cap="flat" cmpd="sng" w="89650">
                      <a:solidFill>
                        <a:srgbClr val="D3DBE5"/>
                      </a:solidFill>
                      <a:prstDash val="solid"/>
                      <a:round/>
                      <a:headEnd len="sm" w="sm" type="none"/>
                      <a:tailEnd len="sm" w="sm" type="none"/>
                    </a:lnB>
                    <a:solidFill>
                      <a:srgbClr val="A6B6CB"/>
                    </a:solidFill>
                  </a:tcPr>
                </a:tc>
                <a:tc>
                  <a:txBody>
                    <a:bodyPr/>
                    <a:lstStyle/>
                    <a:p>
                      <a:pPr indent="0" lvl="0" marL="29209" marR="20955" rtl="0" algn="l">
                        <a:lnSpc>
                          <a:spcPct val="120800"/>
                        </a:lnSpc>
                        <a:spcBef>
                          <a:spcPts val="0"/>
                        </a:spcBef>
                        <a:spcAft>
                          <a:spcPts val="0"/>
                        </a:spcAft>
                        <a:buNone/>
                      </a:pPr>
                      <a:r>
                        <a:rPr b="1" lang="it-CH" sz="1200">
                          <a:latin typeface="Calibri"/>
                          <a:ea typeface="Calibri"/>
                          <a:cs typeface="Calibri"/>
                          <a:sym typeface="Calibri"/>
                        </a:rPr>
                        <a:t>Allieve-i  più  grandi:  </a:t>
                      </a:r>
                      <a:r>
                        <a:rPr lang="it-CH" sz="1200">
                          <a:latin typeface="Calibri"/>
                          <a:ea typeface="Calibri"/>
                          <a:cs typeface="Calibri"/>
                          <a:sym typeface="Calibri"/>
                        </a:rPr>
                        <a:t>potreste  sentire  inizi  di  frase  più  formali  o  un linguaggio più sofisticato</a:t>
                      </a:r>
                      <a:endParaRPr sz="1200">
                        <a:latin typeface="Calibri"/>
                        <a:ea typeface="Calibri"/>
                        <a:cs typeface="Calibri"/>
                        <a:sym typeface="Calibri"/>
                      </a:endParaRPr>
                    </a:p>
                  </a:txBody>
                  <a:tcPr marT="0" marB="0" marR="0" marL="0">
                    <a:lnL cap="flat" cmpd="sng" w="13450">
                      <a:solidFill>
                        <a:srgbClr val="FFFFFF"/>
                      </a:solidFill>
                      <a:prstDash val="solid"/>
                      <a:round/>
                      <a:headEnd len="sm" w="sm" type="none"/>
                      <a:tailEnd len="sm" w="sm" type="none"/>
                    </a:lnL>
                    <a:lnT cap="flat" cmpd="sng" w="39350">
                      <a:solidFill>
                        <a:srgbClr val="A6B6CB"/>
                      </a:solidFill>
                      <a:prstDash val="solid"/>
                      <a:round/>
                      <a:headEnd len="sm" w="sm" type="none"/>
                      <a:tailEnd len="sm" w="sm" type="none"/>
                    </a:lnT>
                    <a:lnB cap="flat" cmpd="sng" w="89650">
                      <a:solidFill>
                        <a:srgbClr val="D3DBE5"/>
                      </a:solidFill>
                      <a:prstDash val="solid"/>
                      <a:round/>
                      <a:headEnd len="sm" w="sm" type="none"/>
                      <a:tailEnd len="sm" w="sm" type="none"/>
                    </a:lnB>
                    <a:solidFill>
                      <a:srgbClr val="A6B6CB"/>
                    </a:solidFill>
                  </a:tcPr>
                </a:tc>
              </a:tr>
              <a:tr h="579125">
                <a:tc>
                  <a:txBody>
                    <a:bodyPr/>
                    <a:lstStyle/>
                    <a:p>
                      <a:pPr indent="0" lvl="0" marL="29844" marR="0" rtl="0" algn="l">
                        <a:lnSpc>
                          <a:spcPct val="100000"/>
                        </a:lnSpc>
                        <a:spcBef>
                          <a:spcPts val="0"/>
                        </a:spcBef>
                        <a:spcAft>
                          <a:spcPts val="0"/>
                        </a:spcAft>
                        <a:buNone/>
                      </a:pPr>
                      <a:r>
                        <a:rPr lang="it-CH" sz="1200">
                          <a:latin typeface="Calibri"/>
                          <a:ea typeface="Calibri"/>
                          <a:cs typeface="Calibri"/>
                          <a:sym typeface="Calibri"/>
                        </a:rPr>
                        <a:t>Sviluppare le idee</a:t>
                      </a:r>
                      <a:endParaRPr/>
                    </a:p>
                  </a:txBody>
                  <a:tcPr marT="0" marB="0" marR="0" marL="0">
                    <a:lnR cap="flat" cmpd="sng" w="13450">
                      <a:solidFill>
                        <a:srgbClr val="FFFFFF"/>
                      </a:solidFill>
                      <a:prstDash val="solid"/>
                      <a:round/>
                      <a:headEnd len="sm" w="sm" type="none"/>
                      <a:tailEnd len="sm" w="sm" type="none"/>
                    </a:lnR>
                    <a:lnT cap="flat" cmpd="sng" w="89650">
                      <a:solidFill>
                        <a:srgbClr val="D3DBE5"/>
                      </a:solidFill>
                      <a:prstDash val="solid"/>
                      <a:round/>
                      <a:headEnd len="sm" w="sm" type="none"/>
                      <a:tailEnd len="sm" w="sm" type="none"/>
                    </a:lnT>
                    <a:lnB cap="flat" cmpd="sng" w="89650">
                      <a:solidFill>
                        <a:srgbClr val="A6B6CB"/>
                      </a:solidFill>
                      <a:prstDash val="solid"/>
                      <a:round/>
                      <a:headEnd len="sm" w="sm" type="none"/>
                      <a:tailEnd len="sm" w="sm" type="none"/>
                    </a:lnB>
                    <a:solidFill>
                      <a:srgbClr val="D3DBE5"/>
                    </a:solidFill>
                  </a:tcPr>
                </a:tc>
                <a:tc>
                  <a:txBody>
                    <a:bodyPr/>
                    <a:lstStyle/>
                    <a:p>
                      <a:pPr indent="0" lvl="0" marL="29209" marR="0" rtl="0" algn="l">
                        <a:lnSpc>
                          <a:spcPct val="100000"/>
                        </a:lnSpc>
                        <a:spcBef>
                          <a:spcPts val="0"/>
                        </a:spcBef>
                        <a:spcAft>
                          <a:spcPts val="0"/>
                        </a:spcAft>
                        <a:buNone/>
                      </a:pPr>
                      <a:r>
                        <a:rPr lang="it-CH" sz="1200">
                          <a:latin typeface="Calibri"/>
                          <a:ea typeface="Calibri"/>
                          <a:cs typeface="Calibri"/>
                          <a:sym typeface="Calibri"/>
                        </a:rPr>
                        <a:t>"E..."; "Allora..."; "Oh sì...";</a:t>
                      </a:r>
                      <a:endParaRPr/>
                    </a:p>
                  </a:txBody>
                  <a:tcPr marT="0" marB="0" marR="0" marL="0">
                    <a:lnL cap="flat" cmpd="sng" w="13450">
                      <a:solidFill>
                        <a:srgbClr val="FFFFFF"/>
                      </a:solidFill>
                      <a:prstDash val="solid"/>
                      <a:round/>
                      <a:headEnd len="sm" w="sm" type="none"/>
                      <a:tailEnd len="sm" w="sm" type="none"/>
                    </a:lnL>
                    <a:lnR cap="flat" cmpd="sng" w="13450">
                      <a:solidFill>
                        <a:srgbClr val="FFFFFF"/>
                      </a:solidFill>
                      <a:prstDash val="solid"/>
                      <a:round/>
                      <a:headEnd len="sm" w="sm" type="none"/>
                      <a:tailEnd len="sm" w="sm" type="none"/>
                    </a:lnR>
                    <a:lnT cap="flat" cmpd="sng" w="89650">
                      <a:solidFill>
                        <a:srgbClr val="D3DBE5"/>
                      </a:solidFill>
                      <a:prstDash val="solid"/>
                      <a:round/>
                      <a:headEnd len="sm" w="sm" type="none"/>
                      <a:tailEnd len="sm" w="sm" type="none"/>
                    </a:lnT>
                    <a:lnB cap="flat" cmpd="sng" w="89650">
                      <a:solidFill>
                        <a:srgbClr val="A6B6CB"/>
                      </a:solidFill>
                      <a:prstDash val="solid"/>
                      <a:round/>
                      <a:headEnd len="sm" w="sm" type="none"/>
                      <a:tailEnd len="sm" w="sm" type="none"/>
                    </a:lnB>
                    <a:solidFill>
                      <a:srgbClr val="D3DBE5"/>
                    </a:solidFill>
                  </a:tcPr>
                </a:tc>
                <a:tc>
                  <a:txBody>
                    <a:bodyPr/>
                    <a:lstStyle/>
                    <a:p>
                      <a:pPr indent="0" lvl="0" marL="29209" marR="20955" rtl="0" algn="l">
                        <a:lnSpc>
                          <a:spcPct val="121700"/>
                        </a:lnSpc>
                        <a:spcBef>
                          <a:spcPts val="0"/>
                        </a:spcBef>
                        <a:spcAft>
                          <a:spcPts val="0"/>
                        </a:spcAft>
                        <a:buNone/>
                      </a:pPr>
                      <a:r>
                        <a:rPr lang="it-CH" sz="1200">
                          <a:latin typeface="Calibri"/>
                          <a:ea typeface="Calibri"/>
                          <a:cs typeface="Calibri"/>
                          <a:sym typeface="Calibri"/>
                        </a:rPr>
                        <a:t>"Sono  d'accordo  che...";  "Questo  è  un  buon  punto";  "Abbiamo  iniziato pensando..., e poi..."</a:t>
                      </a:r>
                      <a:endParaRPr sz="1200">
                        <a:latin typeface="Calibri"/>
                        <a:ea typeface="Calibri"/>
                        <a:cs typeface="Calibri"/>
                        <a:sym typeface="Calibri"/>
                      </a:endParaRPr>
                    </a:p>
                  </a:txBody>
                  <a:tcPr marT="0" marB="0" marR="0" marL="0">
                    <a:lnL cap="flat" cmpd="sng" w="13450">
                      <a:solidFill>
                        <a:srgbClr val="FFFFFF"/>
                      </a:solidFill>
                      <a:prstDash val="solid"/>
                      <a:round/>
                      <a:headEnd len="sm" w="sm" type="none"/>
                      <a:tailEnd len="sm" w="sm" type="none"/>
                    </a:lnL>
                    <a:lnT cap="flat" cmpd="sng" w="89650">
                      <a:solidFill>
                        <a:srgbClr val="D3DBE5"/>
                      </a:solidFill>
                      <a:prstDash val="solid"/>
                      <a:round/>
                      <a:headEnd len="sm" w="sm" type="none"/>
                      <a:tailEnd len="sm" w="sm" type="none"/>
                    </a:lnT>
                    <a:lnB cap="flat" cmpd="sng" w="89650">
                      <a:solidFill>
                        <a:srgbClr val="A6B6CB"/>
                      </a:solidFill>
                      <a:prstDash val="solid"/>
                      <a:round/>
                      <a:headEnd len="sm" w="sm" type="none"/>
                      <a:tailEnd len="sm" w="sm" type="none"/>
                    </a:lnB>
                    <a:solidFill>
                      <a:srgbClr val="D3DBE5"/>
                    </a:solidFill>
                  </a:tcPr>
                </a:tc>
              </a:tr>
              <a:tr h="568200">
                <a:tc>
                  <a:txBody>
                    <a:bodyPr/>
                    <a:lstStyle/>
                    <a:p>
                      <a:pPr indent="0" lvl="0" marL="29844" marR="0" rtl="0" algn="l">
                        <a:lnSpc>
                          <a:spcPct val="100000"/>
                        </a:lnSpc>
                        <a:spcBef>
                          <a:spcPts val="0"/>
                        </a:spcBef>
                        <a:spcAft>
                          <a:spcPts val="0"/>
                        </a:spcAft>
                        <a:buNone/>
                      </a:pPr>
                      <a:r>
                        <a:rPr lang="it-CH" sz="1200">
                          <a:latin typeface="Calibri"/>
                          <a:ea typeface="Calibri"/>
                          <a:cs typeface="Calibri"/>
                          <a:sym typeface="Calibri"/>
                        </a:rPr>
                        <a:t>Sfida</a:t>
                      </a:r>
                      <a:endParaRPr sz="1200">
                        <a:latin typeface="Calibri"/>
                        <a:ea typeface="Calibri"/>
                        <a:cs typeface="Calibri"/>
                        <a:sym typeface="Calibri"/>
                      </a:endParaRPr>
                    </a:p>
                  </a:txBody>
                  <a:tcPr marT="0" marB="0" marR="0" marL="0">
                    <a:lnR cap="flat" cmpd="sng" w="13450">
                      <a:solidFill>
                        <a:srgbClr val="FFFFFF"/>
                      </a:solidFill>
                      <a:prstDash val="solid"/>
                      <a:round/>
                      <a:headEnd len="sm" w="sm" type="none"/>
                      <a:tailEnd len="sm" w="sm" type="none"/>
                    </a:lnR>
                    <a:lnT cap="flat" cmpd="sng" w="89650">
                      <a:solidFill>
                        <a:srgbClr val="A6B6CB"/>
                      </a:solidFill>
                      <a:prstDash val="solid"/>
                      <a:round/>
                      <a:headEnd len="sm" w="sm" type="none"/>
                      <a:tailEnd len="sm" w="sm" type="none"/>
                    </a:lnT>
                    <a:lnB cap="flat" cmpd="sng" w="37825">
                      <a:solidFill>
                        <a:srgbClr val="A6B6CB"/>
                      </a:solidFill>
                      <a:prstDash val="solid"/>
                      <a:round/>
                      <a:headEnd len="sm" w="sm" type="none"/>
                      <a:tailEnd len="sm" w="sm" type="none"/>
                    </a:lnB>
                    <a:solidFill>
                      <a:srgbClr val="A6B6CB"/>
                    </a:solidFill>
                  </a:tcPr>
                </a:tc>
                <a:tc>
                  <a:txBody>
                    <a:bodyPr/>
                    <a:lstStyle/>
                    <a:p>
                      <a:pPr indent="0" lvl="0" marL="29209" marR="0" rtl="0" algn="l">
                        <a:lnSpc>
                          <a:spcPct val="100000"/>
                        </a:lnSpc>
                        <a:spcBef>
                          <a:spcPts val="0"/>
                        </a:spcBef>
                        <a:spcAft>
                          <a:spcPts val="0"/>
                        </a:spcAft>
                        <a:buNone/>
                      </a:pPr>
                      <a:r>
                        <a:rPr lang="it-CH" sz="1200">
                          <a:latin typeface="Calibri"/>
                          <a:ea typeface="Calibri"/>
                          <a:cs typeface="Calibri"/>
                          <a:sym typeface="Calibri"/>
                        </a:rPr>
                        <a:t>"No!"; "Ma..."; "Non può essere...";</a:t>
                      </a:r>
                      <a:endParaRPr/>
                    </a:p>
                  </a:txBody>
                  <a:tcPr marT="0" marB="0" marR="0" marL="0">
                    <a:lnL cap="flat" cmpd="sng" w="13450">
                      <a:solidFill>
                        <a:srgbClr val="FFFFFF"/>
                      </a:solidFill>
                      <a:prstDash val="solid"/>
                      <a:round/>
                      <a:headEnd len="sm" w="sm" type="none"/>
                      <a:tailEnd len="sm" w="sm" type="none"/>
                    </a:lnL>
                    <a:lnR cap="flat" cmpd="sng" w="13450">
                      <a:solidFill>
                        <a:srgbClr val="FFFFFF"/>
                      </a:solidFill>
                      <a:prstDash val="solid"/>
                      <a:round/>
                      <a:headEnd len="sm" w="sm" type="none"/>
                      <a:tailEnd len="sm" w="sm" type="none"/>
                    </a:lnR>
                    <a:lnT cap="flat" cmpd="sng" w="89650">
                      <a:solidFill>
                        <a:srgbClr val="A6B6CB"/>
                      </a:solidFill>
                      <a:prstDash val="solid"/>
                      <a:round/>
                      <a:headEnd len="sm" w="sm" type="none"/>
                      <a:tailEnd len="sm" w="sm" type="none"/>
                    </a:lnT>
                    <a:lnB cap="flat" cmpd="sng" w="37825">
                      <a:solidFill>
                        <a:srgbClr val="A6B6CB"/>
                      </a:solidFill>
                      <a:prstDash val="solid"/>
                      <a:round/>
                      <a:headEnd len="sm" w="sm" type="none"/>
                      <a:tailEnd len="sm" w="sm" type="none"/>
                    </a:lnB>
                    <a:solidFill>
                      <a:srgbClr val="A6B6CB"/>
                    </a:solidFill>
                  </a:tcPr>
                </a:tc>
                <a:tc>
                  <a:txBody>
                    <a:bodyPr/>
                    <a:lstStyle/>
                    <a:p>
                      <a:pPr indent="0" lvl="0" marL="29209" marR="22860" rtl="0" algn="l">
                        <a:lnSpc>
                          <a:spcPct val="120800"/>
                        </a:lnSpc>
                        <a:spcBef>
                          <a:spcPts val="0"/>
                        </a:spcBef>
                        <a:spcAft>
                          <a:spcPts val="0"/>
                        </a:spcAft>
                        <a:buNone/>
                      </a:pPr>
                      <a:r>
                        <a:rPr lang="it-CH" sz="1200">
                          <a:latin typeface="Calibri"/>
                          <a:ea typeface="Calibri"/>
                          <a:cs typeface="Calibri"/>
                          <a:sym typeface="Calibri"/>
                        </a:rPr>
                        <a:t>"Non  sono  d'accordo  che..."; "Non  mi  sembra  giusto";  "Non  è  possibile, perché..."; "Penso che sia giusto a metà"; "Non è possibile".</a:t>
                      </a:r>
                      <a:endParaRPr/>
                    </a:p>
                  </a:txBody>
                  <a:tcPr marT="0" marB="0" marR="0" marL="0">
                    <a:lnL cap="flat" cmpd="sng" w="13450">
                      <a:solidFill>
                        <a:srgbClr val="FFFFFF"/>
                      </a:solidFill>
                      <a:prstDash val="solid"/>
                      <a:round/>
                      <a:headEnd len="sm" w="sm" type="none"/>
                      <a:tailEnd len="sm" w="sm" type="none"/>
                    </a:lnL>
                    <a:lnT cap="flat" cmpd="sng" w="89650">
                      <a:solidFill>
                        <a:srgbClr val="A6B6CB"/>
                      </a:solidFill>
                      <a:prstDash val="solid"/>
                      <a:round/>
                      <a:headEnd len="sm" w="sm" type="none"/>
                      <a:tailEnd len="sm" w="sm" type="none"/>
                    </a:lnT>
                    <a:lnB cap="flat" cmpd="sng" w="37825">
                      <a:solidFill>
                        <a:srgbClr val="A6B6CB"/>
                      </a:solidFill>
                      <a:prstDash val="solid"/>
                      <a:round/>
                      <a:headEnd len="sm" w="sm" type="none"/>
                      <a:tailEnd len="sm" w="sm" type="none"/>
                    </a:lnB>
                    <a:solidFill>
                      <a:srgbClr val="A6B6CB"/>
                    </a:solidFill>
                  </a:tcPr>
                </a:tc>
              </a:tr>
              <a:tr h="581525">
                <a:tc>
                  <a:txBody>
                    <a:bodyPr/>
                    <a:lstStyle/>
                    <a:p>
                      <a:pPr indent="0" lvl="0" marL="29844" marR="0" rtl="0" algn="l">
                        <a:lnSpc>
                          <a:spcPct val="100000"/>
                        </a:lnSpc>
                        <a:spcBef>
                          <a:spcPts val="0"/>
                        </a:spcBef>
                        <a:spcAft>
                          <a:spcPts val="0"/>
                        </a:spcAft>
                        <a:buNone/>
                      </a:pPr>
                      <a:r>
                        <a:rPr lang="it-CH" sz="1200">
                          <a:latin typeface="Calibri"/>
                          <a:ea typeface="Calibri"/>
                          <a:cs typeface="Calibri"/>
                          <a:sym typeface="Calibri"/>
                        </a:rPr>
                        <a:t>Ragionamento</a:t>
                      </a:r>
                      <a:endParaRPr sz="1200">
                        <a:latin typeface="Calibri"/>
                        <a:ea typeface="Calibri"/>
                        <a:cs typeface="Calibri"/>
                        <a:sym typeface="Calibri"/>
                      </a:endParaRPr>
                    </a:p>
                  </a:txBody>
                  <a:tcPr marT="0" marB="0" marR="0" marL="0">
                    <a:lnR cap="flat" cmpd="sng" w="13450">
                      <a:solidFill>
                        <a:srgbClr val="FFFFFF"/>
                      </a:solidFill>
                      <a:prstDash val="solid"/>
                      <a:round/>
                      <a:headEnd len="sm" w="sm" type="none"/>
                      <a:tailEnd len="sm" w="sm" type="none"/>
                    </a:lnR>
                    <a:lnT cap="flat" cmpd="sng" w="37825">
                      <a:solidFill>
                        <a:srgbClr val="A6B6CB"/>
                      </a:solidFill>
                      <a:prstDash val="solid"/>
                      <a:round/>
                      <a:headEnd len="sm" w="sm" type="none"/>
                      <a:tailEnd len="sm" w="sm" type="none"/>
                    </a:lnT>
                    <a:lnB cap="flat" cmpd="sng" w="37825">
                      <a:solidFill>
                        <a:srgbClr val="A6B6CB"/>
                      </a:solidFill>
                      <a:prstDash val="solid"/>
                      <a:round/>
                      <a:headEnd len="sm" w="sm" type="none"/>
                      <a:tailEnd len="sm" w="sm" type="none"/>
                    </a:lnB>
                    <a:solidFill>
                      <a:srgbClr val="A6B6CB"/>
                    </a:solidFill>
                  </a:tcPr>
                </a:tc>
                <a:tc>
                  <a:txBody>
                    <a:bodyPr/>
                    <a:lstStyle/>
                    <a:p>
                      <a:pPr indent="0" lvl="0" marL="29209" marR="0" rtl="0" algn="l">
                        <a:lnSpc>
                          <a:spcPct val="100000"/>
                        </a:lnSpc>
                        <a:spcBef>
                          <a:spcPts val="0"/>
                        </a:spcBef>
                        <a:spcAft>
                          <a:spcPts val="0"/>
                        </a:spcAft>
                        <a:buNone/>
                      </a:pPr>
                      <a:r>
                        <a:rPr lang="it-CH" sz="1200">
                          <a:latin typeface="Calibri"/>
                          <a:ea typeface="Calibri"/>
                          <a:cs typeface="Calibri"/>
                          <a:sym typeface="Calibri"/>
                        </a:rPr>
                        <a:t>"Perché..." </a:t>
                      </a:r>
                      <a:endParaRPr/>
                    </a:p>
                  </a:txBody>
                  <a:tcPr marT="0" marB="0" marR="0" marL="0">
                    <a:lnL cap="flat" cmpd="sng" w="13450">
                      <a:solidFill>
                        <a:srgbClr val="FFFFFF"/>
                      </a:solidFill>
                      <a:prstDash val="solid"/>
                      <a:round/>
                      <a:headEnd len="sm" w="sm" type="none"/>
                      <a:tailEnd len="sm" w="sm" type="none"/>
                    </a:lnL>
                    <a:lnR cap="flat" cmpd="sng" w="13450">
                      <a:solidFill>
                        <a:srgbClr val="FFFFFF"/>
                      </a:solidFill>
                      <a:prstDash val="solid"/>
                      <a:round/>
                      <a:headEnd len="sm" w="sm" type="none"/>
                      <a:tailEnd len="sm" w="sm" type="none"/>
                    </a:lnR>
                    <a:lnT cap="flat" cmpd="sng" w="37825">
                      <a:solidFill>
                        <a:srgbClr val="A6B6CB"/>
                      </a:solidFill>
                      <a:prstDash val="solid"/>
                      <a:round/>
                      <a:headEnd len="sm" w="sm" type="none"/>
                      <a:tailEnd len="sm" w="sm" type="none"/>
                    </a:lnT>
                    <a:lnB cap="flat" cmpd="sng" w="37825">
                      <a:solidFill>
                        <a:srgbClr val="A6B6CB"/>
                      </a:solidFill>
                      <a:prstDash val="solid"/>
                      <a:round/>
                      <a:headEnd len="sm" w="sm" type="none"/>
                      <a:tailEnd len="sm" w="sm" type="none"/>
                    </a:lnB>
                    <a:solidFill>
                      <a:srgbClr val="A6B6CB"/>
                    </a:solidFill>
                  </a:tcPr>
                </a:tc>
                <a:tc>
                  <a:txBody>
                    <a:bodyPr/>
                    <a:lstStyle/>
                    <a:p>
                      <a:pPr indent="0" lvl="0" marL="0" marR="0" rtl="0" algn="l">
                        <a:spcBef>
                          <a:spcPts val="0"/>
                        </a:spcBef>
                        <a:spcAft>
                          <a:spcPts val="0"/>
                        </a:spcAft>
                        <a:buNone/>
                      </a:pPr>
                      <a:r>
                        <a:t/>
                      </a:r>
                      <a:endParaRPr sz="1200">
                        <a:latin typeface="Calibri"/>
                        <a:ea typeface="Calibri"/>
                        <a:cs typeface="Calibri"/>
                        <a:sym typeface="Calibri"/>
                      </a:endParaRPr>
                    </a:p>
                  </a:txBody>
                  <a:tcPr marT="0" marB="0" marR="0" marL="0">
                    <a:lnL cap="flat" cmpd="sng" w="13450">
                      <a:solidFill>
                        <a:srgbClr val="FFFFFF"/>
                      </a:solidFill>
                      <a:prstDash val="solid"/>
                      <a:round/>
                      <a:headEnd len="sm" w="sm" type="none"/>
                      <a:tailEnd len="sm" w="sm" type="none"/>
                    </a:lnL>
                    <a:lnT cap="flat" cmpd="sng" w="37825">
                      <a:solidFill>
                        <a:srgbClr val="A6B6CB"/>
                      </a:solidFill>
                      <a:prstDash val="solid"/>
                      <a:round/>
                      <a:headEnd len="sm" w="sm" type="none"/>
                      <a:tailEnd len="sm" w="sm" type="none"/>
                    </a:lnT>
                    <a:lnB cap="flat" cmpd="sng" w="37825">
                      <a:solidFill>
                        <a:srgbClr val="A6B6CB"/>
                      </a:solidFill>
                      <a:prstDash val="solid"/>
                      <a:round/>
                      <a:headEnd len="sm" w="sm" type="none"/>
                      <a:tailEnd len="sm" w="sm" type="none"/>
                    </a:lnB>
                    <a:solidFill>
                      <a:srgbClr val="A6B6CB"/>
                    </a:solidFill>
                  </a:tcPr>
                </a:tc>
              </a:tr>
            </a:tbl>
          </a:graphicData>
        </a:graphic>
      </p:graphicFrame>
      <p:sp>
        <p:nvSpPr>
          <p:cNvPr id="280" name="Google Shape;280;p25"/>
          <p:cNvSpPr/>
          <p:nvPr/>
        </p:nvSpPr>
        <p:spPr>
          <a:xfrm>
            <a:off x="546100" y="2170735"/>
            <a:ext cx="353015" cy="3530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25"/>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5" name="Shape 285"/>
        <p:cNvGrpSpPr/>
        <p:nvPr/>
      </p:nvGrpSpPr>
      <p:grpSpPr>
        <a:xfrm>
          <a:off x="0" y="0"/>
          <a:ext cx="0" cy="0"/>
          <a:chOff x="0" y="0"/>
          <a:chExt cx="0" cy="0"/>
        </a:xfrm>
      </p:grpSpPr>
      <p:sp>
        <p:nvSpPr>
          <p:cNvPr id="286" name="Google Shape;286;p26"/>
          <p:cNvSpPr txBox="1"/>
          <p:nvPr/>
        </p:nvSpPr>
        <p:spPr>
          <a:xfrm>
            <a:off x="474726" y="569976"/>
            <a:ext cx="5832475" cy="1556956"/>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36000" wrap="square" tIns="36000">
            <a:spAutoFit/>
          </a:bodyPr>
          <a:lstStyle/>
          <a:p>
            <a:pPr indent="0" lvl="0" marL="92075" marR="0" rtl="0" algn="just">
              <a:lnSpc>
                <a:spcPct val="100000"/>
              </a:lnSpc>
              <a:spcBef>
                <a:spcPts val="0"/>
              </a:spcBef>
              <a:spcAft>
                <a:spcPts val="0"/>
              </a:spcAft>
              <a:buNone/>
            </a:pPr>
            <a:r>
              <a:rPr b="1" lang="it-CH" sz="1400">
                <a:solidFill>
                  <a:srgbClr val="215868"/>
                </a:solidFill>
                <a:latin typeface="Calibri"/>
                <a:ea typeface="Calibri"/>
                <a:cs typeface="Calibri"/>
                <a:sym typeface="Calibri"/>
              </a:rPr>
              <a:t>Dialogo con bambine-i piccole-i</a:t>
            </a:r>
            <a:endParaRPr sz="1400">
              <a:solidFill>
                <a:schemeClr val="dk1"/>
              </a:solidFill>
              <a:latin typeface="Calibri"/>
              <a:ea typeface="Calibri"/>
              <a:cs typeface="Calibri"/>
              <a:sym typeface="Calibri"/>
            </a:endParaRPr>
          </a:p>
          <a:p>
            <a:pPr indent="0" lvl="0" marL="92075" marR="84455" rtl="0" algn="just">
              <a:lnSpc>
                <a:spcPct val="121100"/>
              </a:lnSpc>
              <a:spcBef>
                <a:spcPts val="1250"/>
              </a:spcBef>
              <a:spcAft>
                <a:spcPts val="0"/>
              </a:spcAft>
              <a:buNone/>
            </a:pPr>
            <a:r>
              <a:rPr lang="it-CH" sz="1200">
                <a:solidFill>
                  <a:schemeClr val="dk1"/>
                </a:solidFill>
                <a:latin typeface="Calibri"/>
                <a:ea typeface="Calibri"/>
                <a:cs typeface="Calibri"/>
                <a:sym typeface="Calibri"/>
              </a:rPr>
              <a:t>Il dialogo è al centro dell'educazione negli anni prescolari (2-5 anni). Ci sono diversi modi in cui condurre un'inchiesta T-SEDA aiuterà a identificare i tipi di dialogo che le/i bambine-i stanno usando in questa fase. La tabella qui sotto mostra le abilità di parlare e ascoltare prese da un curriculum nazionale (Inghilterra). Potreste applicarle nel vostro contesto nazionale?</a:t>
            </a:r>
            <a:endParaRPr/>
          </a:p>
        </p:txBody>
      </p:sp>
      <p:sp>
        <p:nvSpPr>
          <p:cNvPr id="287" name="Google Shape;287;p26"/>
          <p:cNvSpPr/>
          <p:nvPr/>
        </p:nvSpPr>
        <p:spPr>
          <a:xfrm>
            <a:off x="6715125" y="465455"/>
            <a:ext cx="2973704" cy="175386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88" name="Google Shape;288;p26"/>
          <p:cNvGraphicFramePr/>
          <p:nvPr/>
        </p:nvGraphicFramePr>
        <p:xfrm>
          <a:off x="456565" y="2455164"/>
          <a:ext cx="3000000" cy="3000000"/>
        </p:xfrm>
        <a:graphic>
          <a:graphicData uri="http://schemas.openxmlformats.org/drawingml/2006/table">
            <a:tbl>
              <a:tblPr bandRow="1" firstRow="1">
                <a:noFill/>
                <a:tableStyleId>{D7016B61-C5C3-4E6D-A61F-10CCEA2B680B}</a:tableStyleId>
              </a:tblPr>
              <a:tblGrid>
                <a:gridCol w="3256800"/>
                <a:gridCol w="3256775"/>
                <a:gridCol w="3258325"/>
              </a:tblGrid>
              <a:tr h="376425">
                <a:tc>
                  <a:txBody>
                    <a:bodyPr/>
                    <a:lstStyle/>
                    <a:p>
                      <a:pPr indent="0" lvl="0" marL="64769" marR="169545" rtl="0" algn="l">
                        <a:lnSpc>
                          <a:spcPct val="122000"/>
                        </a:lnSpc>
                        <a:spcBef>
                          <a:spcPts val="0"/>
                        </a:spcBef>
                        <a:spcAft>
                          <a:spcPts val="0"/>
                        </a:spcAft>
                        <a:buNone/>
                      </a:pPr>
                      <a:r>
                        <a:rPr lang="it-CH" sz="1000">
                          <a:latin typeface="Calibri"/>
                          <a:ea typeface="Calibri"/>
                          <a:cs typeface="Calibri"/>
                          <a:sym typeface="Calibri"/>
                        </a:rPr>
                        <a:t>Ascolto, attenzione e comprensione – Bambine-i al livello di sviluppo previsto:</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B0FE"/>
                    </a:solidFill>
                  </a:tcPr>
                </a:tc>
                <a:tc>
                  <a:txBody>
                    <a:bodyPr/>
                    <a:lstStyle/>
                    <a:p>
                      <a:pPr indent="0" lvl="0" marL="64769" marR="0" rtl="0" algn="l">
                        <a:lnSpc>
                          <a:spcPct val="100000"/>
                        </a:lnSpc>
                        <a:spcBef>
                          <a:spcPts val="0"/>
                        </a:spcBef>
                        <a:spcAft>
                          <a:spcPts val="0"/>
                        </a:spcAft>
                        <a:buNone/>
                      </a:pPr>
                      <a:r>
                        <a:rPr lang="it-CH" sz="1000">
                          <a:latin typeface="Calibri"/>
                          <a:ea typeface="Calibri"/>
                          <a:cs typeface="Calibri"/>
                          <a:sym typeface="Calibri"/>
                        </a:rPr>
                        <a:t>Possibile codice di dialogo T-SEDA</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B0FE"/>
                    </a:solidFill>
                  </a:tcPr>
                </a:tc>
                <a:tc>
                  <a:txBody>
                    <a:bodyPr/>
                    <a:lstStyle/>
                    <a:p>
                      <a:pPr indent="0" lvl="0" marL="64769" marR="0" rtl="0" algn="l">
                        <a:lnSpc>
                          <a:spcPct val="100000"/>
                        </a:lnSpc>
                        <a:spcBef>
                          <a:spcPts val="0"/>
                        </a:spcBef>
                        <a:spcAft>
                          <a:spcPts val="0"/>
                        </a:spcAft>
                        <a:buNone/>
                      </a:pPr>
                      <a:r>
                        <a:rPr lang="it-CH" sz="1000">
                          <a:latin typeface="Calibri"/>
                          <a:ea typeface="Calibri"/>
                          <a:cs typeface="Calibri"/>
                          <a:sym typeface="Calibri"/>
                        </a:rPr>
                        <a:t>Cosa potreste sentire</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B0FE"/>
                    </a:solidFill>
                  </a:tcPr>
                </a:tc>
              </a:tr>
              <a:tr h="929650">
                <a:tc>
                  <a:txBody>
                    <a:bodyPr/>
                    <a:lstStyle/>
                    <a:p>
                      <a:pPr indent="0" lvl="0" marL="64769" marR="135890" rtl="0" algn="l">
                        <a:lnSpc>
                          <a:spcPct val="121000"/>
                        </a:lnSpc>
                        <a:spcBef>
                          <a:spcPts val="0"/>
                        </a:spcBef>
                        <a:spcAft>
                          <a:spcPts val="0"/>
                        </a:spcAft>
                        <a:buNone/>
                      </a:pPr>
                      <a:r>
                        <a:rPr lang="it-CH" sz="1000">
                          <a:latin typeface="Calibri"/>
                          <a:ea typeface="Calibri"/>
                          <a:cs typeface="Calibri"/>
                          <a:sym typeface="Calibri"/>
                        </a:rPr>
                        <a:t>Ascoltare con attenzione e rispondere a ciò che ascoltano con domande, commenti e azioni pertinenti quando gli/le viene letto e durante le discussioni in classe e le interazioni in piccoli gruppi</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356235" rtl="0" algn="l">
                        <a:lnSpc>
                          <a:spcPct val="121000"/>
                        </a:lnSpc>
                        <a:spcBef>
                          <a:spcPts val="0"/>
                        </a:spcBef>
                        <a:spcAft>
                          <a:spcPts val="0"/>
                        </a:spcAft>
                        <a:buNone/>
                      </a:pPr>
                      <a:r>
                        <a:rPr lang="it-CH" sz="1000">
                          <a:latin typeface="Calibri"/>
                          <a:ea typeface="Calibri"/>
                          <a:cs typeface="Calibri"/>
                          <a:sym typeface="Calibri"/>
                        </a:rPr>
                        <a:t>Sviluppare le idee (S): costruire su, elaborare, chiarire o commentare le idee proprie o altrui espresse in turni o contributi precedenti</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145415" rtl="0" algn="l">
                        <a:lnSpc>
                          <a:spcPct val="121000"/>
                        </a:lnSpc>
                        <a:spcBef>
                          <a:spcPts val="0"/>
                        </a:spcBef>
                        <a:spcAft>
                          <a:spcPts val="0"/>
                        </a:spcAft>
                        <a:buNone/>
                      </a:pPr>
                      <a:r>
                        <a:rPr lang="it-CH" sz="1000">
                          <a:latin typeface="Calibri"/>
                          <a:ea typeface="Calibri"/>
                          <a:cs typeface="Calibri"/>
                          <a:sym typeface="Calibri"/>
                        </a:rPr>
                        <a:t>Sono contento di non aver visto un Gruffalo. Il topo è stato coraggioso.</a:t>
                      </a:r>
                      <a:endParaRPr sz="1000">
                        <a:latin typeface="Calibri"/>
                        <a:ea typeface="Calibri"/>
                        <a:cs typeface="Calibri"/>
                        <a:sym typeface="Calibri"/>
                      </a:endParaRPr>
                    </a:p>
                    <a:p>
                      <a:pPr indent="0" lvl="0" marL="0" marR="0" rtl="0" algn="l">
                        <a:lnSpc>
                          <a:spcPct val="100000"/>
                        </a:lnSpc>
                        <a:spcBef>
                          <a:spcPts val="36"/>
                        </a:spcBef>
                        <a:spcAft>
                          <a:spcPts val="0"/>
                        </a:spcAft>
                        <a:buNone/>
                      </a:pPr>
                      <a:r>
                        <a:t/>
                      </a:r>
                      <a:endParaRPr sz="1450">
                        <a:latin typeface="Times New Roman"/>
                        <a:ea typeface="Times New Roman"/>
                        <a:cs typeface="Times New Roman"/>
                        <a:sym typeface="Times New Roman"/>
                      </a:endParaRPr>
                    </a:p>
                    <a:p>
                      <a:pPr indent="0" lvl="0" marL="64769" marR="0" rtl="0" algn="l">
                        <a:lnSpc>
                          <a:spcPct val="100000"/>
                        </a:lnSpc>
                        <a:spcBef>
                          <a:spcPts val="0"/>
                        </a:spcBef>
                        <a:spcAft>
                          <a:spcPts val="0"/>
                        </a:spcAft>
                        <a:buNone/>
                      </a:pPr>
                      <a:r>
                        <a:rPr lang="it-CH" sz="1000">
                          <a:latin typeface="Calibri"/>
                          <a:ea typeface="Calibri"/>
                          <a:cs typeface="Calibri"/>
                          <a:sym typeface="Calibri"/>
                        </a:rPr>
                        <a:t>Sì, il topo è stato coraggioso e furtivo</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5575">
                <a:tc>
                  <a:txBody>
                    <a:bodyPr/>
                    <a:lstStyle/>
                    <a:p>
                      <a:pPr indent="0" lvl="0" marL="64769" marR="61594" rtl="0" algn="l">
                        <a:lnSpc>
                          <a:spcPct val="121000"/>
                        </a:lnSpc>
                        <a:spcBef>
                          <a:spcPts val="0"/>
                        </a:spcBef>
                        <a:spcAft>
                          <a:spcPts val="0"/>
                        </a:spcAft>
                        <a:buNone/>
                      </a:pPr>
                      <a:r>
                        <a:rPr lang="it-CH" sz="1000">
                          <a:latin typeface="Calibri"/>
                          <a:ea typeface="Calibri"/>
                          <a:cs typeface="Calibri"/>
                          <a:sym typeface="Calibri"/>
                        </a:rPr>
                        <a:t>Fare commenti su ciò che hanno sentito e fare domande per chiarire la loro comprensione</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356235" rtl="0" algn="l">
                        <a:lnSpc>
                          <a:spcPct val="121500"/>
                        </a:lnSpc>
                        <a:spcBef>
                          <a:spcPts val="0"/>
                        </a:spcBef>
                        <a:spcAft>
                          <a:spcPts val="0"/>
                        </a:spcAft>
                        <a:buNone/>
                      </a:pPr>
                      <a:r>
                        <a:rPr lang="it-CH" sz="1000">
                          <a:latin typeface="Calibri"/>
                          <a:ea typeface="Calibri"/>
                          <a:cs typeface="Calibri"/>
                          <a:sym typeface="Calibri"/>
                        </a:rPr>
                        <a:t>Sviluppare le idee (S): costruire su, elaborare, chiarire o commentare le idee proprie o altrui espresse in turni o contributi precedenti</a:t>
                      </a:r>
                      <a:endParaRPr/>
                    </a:p>
                    <a:p>
                      <a:pPr indent="0" lvl="0" marL="0" marR="0" rtl="0" algn="l">
                        <a:lnSpc>
                          <a:spcPct val="100000"/>
                        </a:lnSpc>
                        <a:spcBef>
                          <a:spcPts val="14"/>
                        </a:spcBef>
                        <a:spcAft>
                          <a:spcPts val="0"/>
                        </a:spcAft>
                        <a:buNone/>
                      </a:pPr>
                      <a:r>
                        <a:t/>
                      </a:r>
                      <a:endParaRPr sz="1250">
                        <a:latin typeface="Times New Roman"/>
                        <a:ea typeface="Times New Roman"/>
                        <a:cs typeface="Times New Roman"/>
                        <a:sym typeface="Times New Roman"/>
                      </a:endParaRPr>
                    </a:p>
                    <a:p>
                      <a:pPr indent="0" lvl="0" marL="64769" marR="182245" rtl="0" algn="l">
                        <a:lnSpc>
                          <a:spcPct val="121000"/>
                        </a:lnSpc>
                        <a:spcBef>
                          <a:spcPts val="0"/>
                        </a:spcBef>
                        <a:spcAft>
                          <a:spcPts val="0"/>
                        </a:spcAft>
                        <a:buNone/>
                      </a:pPr>
                      <a:r>
                        <a:rPr lang="it-CH" sz="1000">
                          <a:latin typeface="Calibri"/>
                          <a:ea typeface="Calibri"/>
                          <a:cs typeface="Calibri"/>
                          <a:sym typeface="Calibri"/>
                        </a:rPr>
                        <a:t>Mettere in discussione (M): Mettere in discussione, non essere d'accordo o sfidare un'idea</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000">
                          <a:latin typeface="Calibri"/>
                          <a:ea typeface="Calibri"/>
                          <a:cs typeface="Calibri"/>
                          <a:sym typeface="Calibri"/>
                        </a:rPr>
                        <a:t>Da dove vengono allora gli scheletri?</a:t>
                      </a:r>
                      <a:endParaRPr sz="1000">
                        <a:latin typeface="Calibri"/>
                        <a:ea typeface="Calibri"/>
                        <a:cs typeface="Calibri"/>
                        <a:sym typeface="Calibri"/>
                      </a:endParaRPr>
                    </a:p>
                    <a:p>
                      <a:pPr indent="0" lvl="0" marL="0" marR="0" rtl="0" algn="l">
                        <a:lnSpc>
                          <a:spcPct val="100000"/>
                        </a:lnSpc>
                        <a:spcBef>
                          <a:spcPts val="48"/>
                        </a:spcBef>
                        <a:spcAft>
                          <a:spcPts val="0"/>
                        </a:spcAft>
                        <a:buNone/>
                      </a:pPr>
                      <a:r>
                        <a:t/>
                      </a:r>
                      <a:endParaRPr sz="1450">
                        <a:latin typeface="Times New Roman"/>
                        <a:ea typeface="Times New Roman"/>
                        <a:cs typeface="Times New Roman"/>
                        <a:sym typeface="Times New Roman"/>
                      </a:endParaRPr>
                    </a:p>
                    <a:p>
                      <a:pPr indent="0" lvl="0" marL="64769" marR="0" rtl="0" algn="l">
                        <a:lnSpc>
                          <a:spcPct val="100000"/>
                        </a:lnSpc>
                        <a:spcBef>
                          <a:spcPts val="0"/>
                        </a:spcBef>
                        <a:spcAft>
                          <a:spcPts val="0"/>
                        </a:spcAft>
                        <a:buNone/>
                      </a:pPr>
                      <a:r>
                        <a:rPr lang="it-CH" sz="1000">
                          <a:latin typeface="Calibri"/>
                          <a:ea typeface="Calibri"/>
                          <a:cs typeface="Calibri"/>
                          <a:sym typeface="Calibri"/>
                        </a:rPr>
                        <a:t>No, non ho paura degli scheletri, sembrano amichevoli</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64769" marR="234315" rtl="0" algn="l">
                        <a:lnSpc>
                          <a:spcPct val="121000"/>
                        </a:lnSpc>
                        <a:spcBef>
                          <a:spcPts val="0"/>
                        </a:spcBef>
                        <a:spcAft>
                          <a:spcPts val="0"/>
                        </a:spcAft>
                        <a:buNone/>
                      </a:pPr>
                      <a:r>
                        <a:rPr lang="it-CH" sz="1000">
                          <a:latin typeface="Calibri"/>
                          <a:ea typeface="Calibri"/>
                          <a:cs typeface="Calibri"/>
                          <a:sym typeface="Calibri"/>
                        </a:rPr>
                        <a:t>Mantenere la conversazione quando sono impegnate-i in scambi di opinioni con insegnante e compagne-i</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420369" rtl="0" algn="l">
                        <a:lnSpc>
                          <a:spcPct val="121000"/>
                        </a:lnSpc>
                        <a:spcBef>
                          <a:spcPts val="0"/>
                        </a:spcBef>
                        <a:spcAft>
                          <a:spcPts val="0"/>
                        </a:spcAft>
                        <a:buNone/>
                      </a:pPr>
                      <a:r>
                        <a:rPr lang="it-CH" sz="1000">
                          <a:latin typeface="Calibri"/>
                          <a:ea typeface="Calibri"/>
                          <a:cs typeface="Calibri"/>
                          <a:sym typeface="Calibri"/>
                        </a:rPr>
                        <a:t>Tessere (T): Collegamento a contributi, conoscenze, esperienze al di là del dialogo immediato</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624205" rtl="0" algn="l">
                        <a:lnSpc>
                          <a:spcPct val="121000"/>
                        </a:lnSpc>
                        <a:spcBef>
                          <a:spcPts val="0"/>
                        </a:spcBef>
                        <a:spcAft>
                          <a:spcPts val="0"/>
                        </a:spcAft>
                        <a:buNone/>
                      </a:pPr>
                      <a:r>
                        <a:rPr lang="it-CH" sz="1000">
                          <a:latin typeface="Calibri"/>
                          <a:ea typeface="Calibri"/>
                          <a:cs typeface="Calibri"/>
                          <a:sym typeface="Calibri"/>
                        </a:rPr>
                        <a:t>Siamo andati nel bosco, quando siamo andati a camminare, in gita</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2025">
                <a:tc>
                  <a:txBody>
                    <a:bodyPr/>
                    <a:lstStyle/>
                    <a:p>
                      <a:pPr indent="0" lvl="0" marL="64769" marR="0" rtl="0" algn="l">
                        <a:lnSpc>
                          <a:spcPct val="100000"/>
                        </a:lnSpc>
                        <a:spcBef>
                          <a:spcPts val="0"/>
                        </a:spcBef>
                        <a:spcAft>
                          <a:spcPts val="0"/>
                        </a:spcAft>
                        <a:buNone/>
                      </a:pPr>
                      <a:r>
                        <a:rPr lang="it-CH" sz="1000">
                          <a:latin typeface="Calibri"/>
                          <a:ea typeface="Calibri"/>
                          <a:cs typeface="Calibri"/>
                          <a:sym typeface="Calibri"/>
                        </a:rPr>
                        <a:t>Oralità – Bambine-i al livello di sviluppo previsto:</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B0FE"/>
                    </a:solidFill>
                  </a:tcPr>
                </a:tc>
                <a:tc>
                  <a:txBody>
                    <a:bodyPr/>
                    <a:lstStyle/>
                    <a:p>
                      <a:pPr indent="0" lvl="0" marL="0" marR="0" rtl="0" algn="l">
                        <a:spcBef>
                          <a:spcPts val="0"/>
                        </a:spcBef>
                        <a:spcAft>
                          <a:spcPts val="0"/>
                        </a:spcAft>
                        <a:buNone/>
                      </a:pPr>
                      <a:r>
                        <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B0FE"/>
                    </a:solidFill>
                  </a:tcPr>
                </a:tc>
                <a:tc>
                  <a:txBody>
                    <a:bodyPr/>
                    <a:lstStyle/>
                    <a:p>
                      <a:pPr indent="0" lvl="0" marL="0" marR="0" rtl="0" algn="l">
                        <a:spcBef>
                          <a:spcPts val="0"/>
                        </a:spcBef>
                        <a:spcAft>
                          <a:spcPts val="0"/>
                        </a:spcAft>
                        <a:buNone/>
                      </a:pPr>
                      <a:r>
                        <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4B0FE"/>
                    </a:solidFill>
                  </a:tcPr>
                </a:tc>
              </a:tr>
              <a:tr h="559300">
                <a:tc>
                  <a:txBody>
                    <a:bodyPr/>
                    <a:lstStyle/>
                    <a:p>
                      <a:pPr indent="0" lvl="0" marL="64769" marR="252729" rtl="0" algn="l">
                        <a:lnSpc>
                          <a:spcPct val="121000"/>
                        </a:lnSpc>
                        <a:spcBef>
                          <a:spcPts val="0"/>
                        </a:spcBef>
                        <a:spcAft>
                          <a:spcPts val="0"/>
                        </a:spcAft>
                        <a:buNone/>
                      </a:pPr>
                      <a:r>
                        <a:rPr lang="it-CH" sz="1000">
                          <a:latin typeface="Calibri"/>
                          <a:ea typeface="Calibri"/>
                          <a:cs typeface="Calibri"/>
                          <a:sym typeface="Calibri"/>
                        </a:rPr>
                        <a:t>Partecipare a discussioni in piccoli gruppi, in classe e a tu per tu, offrendo le proprie idee, usando il vocabolario recentemente introdotto</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76200" rtl="0" algn="l">
                        <a:lnSpc>
                          <a:spcPct val="121000"/>
                        </a:lnSpc>
                        <a:spcBef>
                          <a:spcPts val="0"/>
                        </a:spcBef>
                        <a:spcAft>
                          <a:spcPts val="0"/>
                        </a:spcAft>
                        <a:buNone/>
                      </a:pPr>
                      <a:r>
                        <a:rPr lang="it-CH" sz="1000">
                          <a:latin typeface="Calibri"/>
                          <a:ea typeface="Calibri"/>
                          <a:cs typeface="Calibri"/>
                          <a:sym typeface="Calibri"/>
                        </a:rPr>
                        <a:t>Guidare la direzione del dialogo o dell'attività (G): Assumere la responsabilità di dare forma all'attività o di focalizzare il dialogo in una direzione desiderata</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236854" rtl="0" algn="l">
                        <a:lnSpc>
                          <a:spcPct val="122000"/>
                        </a:lnSpc>
                        <a:spcBef>
                          <a:spcPts val="0"/>
                        </a:spcBef>
                        <a:spcAft>
                          <a:spcPts val="0"/>
                        </a:spcAft>
                        <a:buNone/>
                      </a:pPr>
                      <a:r>
                        <a:rPr lang="it-CH" sz="1000">
                          <a:latin typeface="Calibri"/>
                          <a:ea typeface="Calibri"/>
                          <a:cs typeface="Calibri"/>
                          <a:sym typeface="Calibri"/>
                        </a:rPr>
                        <a:t>Prendi quella grande ciotola e potrai essere papà orso. Io sarò mamma orso.</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0825">
                <a:tc>
                  <a:txBody>
                    <a:bodyPr/>
                    <a:lstStyle/>
                    <a:p>
                      <a:pPr indent="0" lvl="0" marL="64769" marR="101600" rtl="0" algn="l">
                        <a:lnSpc>
                          <a:spcPct val="121000"/>
                        </a:lnSpc>
                        <a:spcBef>
                          <a:spcPts val="0"/>
                        </a:spcBef>
                        <a:spcAft>
                          <a:spcPts val="0"/>
                        </a:spcAft>
                        <a:buNone/>
                      </a:pPr>
                      <a:r>
                        <a:rPr lang="it-CH" sz="1000">
                          <a:latin typeface="Calibri"/>
                          <a:ea typeface="Calibri"/>
                          <a:cs typeface="Calibri"/>
                          <a:sym typeface="Calibri"/>
                        </a:rPr>
                        <a:t>Offrire spiegazioni sul perché le cose potrebbero accadere, facendo uso del vocabolario introdotto di recente da storie, saggistica, rime e poesie, quando appropriato</a:t>
                      </a:r>
                      <a:endParaRPr sz="1000">
                        <a:latin typeface="Calibri"/>
                        <a:ea typeface="Calibri"/>
                        <a:cs typeface="Calibri"/>
                        <a:sym typeface="Calibri"/>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135890" rtl="0" algn="l">
                        <a:lnSpc>
                          <a:spcPct val="121000"/>
                        </a:lnSpc>
                        <a:spcBef>
                          <a:spcPts val="0"/>
                        </a:spcBef>
                        <a:spcAft>
                          <a:spcPts val="0"/>
                        </a:spcAft>
                        <a:buNone/>
                      </a:pPr>
                      <a:r>
                        <a:rPr lang="it-CH" sz="1000">
                          <a:latin typeface="Calibri"/>
                          <a:ea typeface="Calibri"/>
                          <a:cs typeface="Calibri"/>
                          <a:sym typeface="Calibri"/>
                        </a:rPr>
                        <a:t>Ragionare a voce alta (R): spiegare, giustificare o usare la possibilità di pensare in relazione alle proprie o altrui idee</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262255" rtl="0" algn="l">
                        <a:lnSpc>
                          <a:spcPct val="121000"/>
                        </a:lnSpc>
                        <a:spcBef>
                          <a:spcPts val="0"/>
                        </a:spcBef>
                        <a:spcAft>
                          <a:spcPts val="0"/>
                        </a:spcAft>
                        <a:buNone/>
                      </a:pPr>
                      <a:r>
                        <a:rPr lang="it-CH" sz="1000">
                          <a:latin typeface="Calibri"/>
                          <a:ea typeface="Calibri"/>
                          <a:cs typeface="Calibri"/>
                          <a:sym typeface="Calibri"/>
                        </a:rPr>
                        <a:t>Penso che se facessi un panino gigante alla marmellata il pane diventerebbe troppo molle</a:t>
                      </a:r>
                      <a:endParaRPr/>
                    </a:p>
                  </a:txBody>
                  <a:tcPr marT="36000" marB="36000" marR="36000" marL="360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89" name="Google Shape;289;p26"/>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3" name="Shape 293"/>
        <p:cNvGrpSpPr/>
        <p:nvPr/>
      </p:nvGrpSpPr>
      <p:grpSpPr>
        <a:xfrm>
          <a:off x="0" y="0"/>
          <a:ext cx="0" cy="0"/>
          <a:chOff x="0" y="0"/>
          <a:chExt cx="0" cy="0"/>
        </a:xfrm>
      </p:grpSpPr>
      <p:sp>
        <p:nvSpPr>
          <p:cNvPr id="294" name="Google Shape;294;p27"/>
          <p:cNvSpPr/>
          <p:nvPr/>
        </p:nvSpPr>
        <p:spPr>
          <a:xfrm>
            <a:off x="469900" y="1038225"/>
            <a:ext cx="4875823" cy="6241324"/>
          </a:xfrm>
          <a:custGeom>
            <a:rect b="b" l="l" r="r" t="t"/>
            <a:pathLst>
              <a:path extrusionOk="0" h="6073775" w="4749800">
                <a:moveTo>
                  <a:pt x="0" y="0"/>
                </a:moveTo>
                <a:lnTo>
                  <a:pt x="4749673" y="0"/>
                </a:lnTo>
                <a:lnTo>
                  <a:pt x="4749673" y="6073648"/>
                </a:lnTo>
                <a:lnTo>
                  <a:pt x="0" y="6073648"/>
                </a:lnTo>
                <a:lnTo>
                  <a:pt x="0" y="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27"/>
          <p:cNvSpPr txBox="1"/>
          <p:nvPr/>
        </p:nvSpPr>
        <p:spPr>
          <a:xfrm>
            <a:off x="546100" y="1038225"/>
            <a:ext cx="4643117" cy="6241324"/>
          </a:xfrm>
          <a:prstGeom prst="rect">
            <a:avLst/>
          </a:prstGeom>
          <a:noFill/>
          <a:ln>
            <a:noFill/>
          </a:ln>
        </p:spPr>
        <p:txBody>
          <a:bodyPr anchorCtr="0" anchor="t" bIns="0" lIns="0" spcFirstLastPara="1" rIns="0" wrap="square" tIns="0">
            <a:spAutoFit/>
          </a:bodyPr>
          <a:lstStyle/>
          <a:p>
            <a:pPr indent="0" lvl="0" marL="12700" marR="5080" rtl="0" algn="just">
              <a:lnSpc>
                <a:spcPct val="121100"/>
              </a:lnSpc>
              <a:spcBef>
                <a:spcPts val="0"/>
              </a:spcBef>
              <a:spcAft>
                <a:spcPts val="0"/>
              </a:spcAft>
              <a:buNone/>
            </a:pPr>
            <a:r>
              <a:rPr lang="it-CH" sz="1200">
                <a:solidFill>
                  <a:schemeClr val="dk1"/>
                </a:solidFill>
                <a:latin typeface="Calibri"/>
                <a:ea typeface="Calibri"/>
                <a:cs typeface="Calibri"/>
                <a:sym typeface="Calibri"/>
              </a:rPr>
              <a:t>Il dialogo educativo ha anche un ruolo prezioso da svolgere nell'istruzione superiore  (HE)  e  nell'apprendimento  degli  adulti.     I/le  docenti  in  diversi paesi hanno condotto con successo indagini T-SEDA nelle loro università dove    credevano    che    più    dialogo    sarebbe    stato    prezioso    per l'apprendimento. Qui ci sono alcuni esempi da contesti HE. Steven è un docente di diritto che ha usato le risorse T-SEDA per portare avanti la sua inchiesta. Ha notato che il valore dell'educazione dialogica è che  aiuta  a  promuovere  le  capacità  di  apprendimento  autonomo  che sono importanti nei contesti di istruzione superiore.</a:t>
            </a:r>
            <a:endParaRPr/>
          </a:p>
          <a:p>
            <a:pPr indent="0" lvl="0" marL="12700" marR="6350" rtl="0" algn="just">
              <a:lnSpc>
                <a:spcPct val="121300"/>
              </a:lnSpc>
              <a:spcBef>
                <a:spcPts val="5"/>
              </a:spcBef>
              <a:spcAft>
                <a:spcPts val="0"/>
              </a:spcAft>
              <a:buNone/>
            </a:pPr>
            <a:r>
              <a:rPr lang="it-CH" sz="1200">
                <a:solidFill>
                  <a:schemeClr val="dk1"/>
                </a:solidFill>
                <a:latin typeface="Calibri"/>
                <a:ea typeface="Calibri"/>
                <a:cs typeface="Calibri"/>
                <a:sym typeface="Calibri"/>
              </a:rPr>
              <a:t>Steven si è anche reso conto che i diversi tipi di setting di apprendimento nella HE potrebbero promuovere diverse forme di interazione dialogica. In  una  situazione  più  grande  in  stile  lezione,  ha  scoperto  che  fare domande aperte era un modo per incoraggiare studentesse e studenti a impegnarsi nel dialogo.</a:t>
            </a:r>
            <a:endParaRPr sz="1200">
              <a:solidFill>
                <a:schemeClr val="dk1"/>
              </a:solidFill>
              <a:latin typeface="Calibri"/>
              <a:ea typeface="Calibri"/>
              <a:cs typeface="Calibri"/>
              <a:sym typeface="Calibri"/>
            </a:endParaRPr>
          </a:p>
          <a:p>
            <a:pPr indent="0" lvl="0" marL="12700" marR="0" rtl="0" algn="just">
              <a:lnSpc>
                <a:spcPct val="100000"/>
              </a:lnSpc>
              <a:spcBef>
                <a:spcPts val="300"/>
              </a:spcBef>
              <a:spcAft>
                <a:spcPts val="0"/>
              </a:spcAft>
              <a:buNone/>
            </a:pPr>
            <a:r>
              <a:rPr lang="it-CH" sz="1200">
                <a:solidFill>
                  <a:schemeClr val="dk1"/>
                </a:solidFill>
                <a:latin typeface="Calibri"/>
                <a:ea typeface="Calibri"/>
                <a:cs typeface="Calibri"/>
                <a:sym typeface="Calibri"/>
              </a:rPr>
              <a:t>Per  esempio,  quando in una lezione ha  posto  la  domanda </a:t>
            </a:r>
            <a:r>
              <a:rPr i="1" lang="it-CH" sz="1200">
                <a:solidFill>
                  <a:schemeClr val="dk1"/>
                </a:solidFill>
                <a:latin typeface="Calibri"/>
                <a:ea typeface="Calibri"/>
                <a:cs typeface="Calibri"/>
                <a:sym typeface="Calibri"/>
              </a:rPr>
              <a:t>"Il  diritto</a:t>
            </a:r>
            <a:endParaRPr/>
          </a:p>
          <a:p>
            <a:pPr indent="0" lvl="0" marL="12700" marR="5715" rtl="0" algn="just">
              <a:lnSpc>
                <a:spcPct val="121100"/>
              </a:lnSpc>
              <a:spcBef>
                <a:spcPts val="5"/>
              </a:spcBef>
              <a:spcAft>
                <a:spcPts val="0"/>
              </a:spcAft>
              <a:buNone/>
            </a:pPr>
            <a:r>
              <a:rPr i="1" lang="it-CH" sz="1200">
                <a:solidFill>
                  <a:schemeClr val="dk1"/>
                </a:solidFill>
                <a:latin typeface="Calibri"/>
                <a:ea typeface="Calibri"/>
                <a:cs typeface="Calibri"/>
                <a:sym typeface="Calibri"/>
              </a:rPr>
              <a:t>internazionale  degli  investimenti  dovrebbe  essere  coinvolto  in  qualche modo con gli sforzi per la lotta al riciclaggio di denaro e al finanziamento del  terrorismo,  o  dovrebbero  essere  reciprocamente  esclusivi?"</a:t>
            </a:r>
            <a:r>
              <a:rPr lang="it-CH" sz="1200">
                <a:solidFill>
                  <a:schemeClr val="dk1"/>
                </a:solidFill>
                <a:latin typeface="Calibri"/>
                <a:ea typeface="Calibri"/>
                <a:cs typeface="Calibri"/>
                <a:sym typeface="Calibri"/>
              </a:rPr>
              <a:t> non cercava una risposta predefinita. Piuttosto, voleva che le studentesse e gli studenti </a:t>
            </a:r>
            <a:r>
              <a:rPr i="1" lang="it-CH" sz="1200">
                <a:solidFill>
                  <a:schemeClr val="dk1"/>
                </a:solidFill>
                <a:latin typeface="Calibri"/>
                <a:ea typeface="Calibri"/>
                <a:cs typeface="Calibri"/>
                <a:sym typeface="Calibri"/>
              </a:rPr>
              <a:t>"cominciassero a esplorare, analizzare e valutare la domanda usando il loro dialogo interno"</a:t>
            </a:r>
            <a:r>
              <a:rPr lang="it-CH" sz="1200">
                <a:solidFill>
                  <a:schemeClr val="dk1"/>
                </a:solidFill>
                <a:latin typeface="Calibri"/>
                <a:ea typeface="Calibri"/>
                <a:cs typeface="Calibri"/>
                <a:sym typeface="Calibri"/>
              </a:rPr>
              <a:t>. Poi avrebbero potuto discutere la  domanda  in  un  gruppo  di  seminario  più  piccolo  in  un  momento successivo e considerare come altre-i avevano pensato alla domanda.</a:t>
            </a:r>
            <a:endParaRPr/>
          </a:p>
          <a:p>
            <a:pPr indent="0" lvl="0" marL="12700" marR="5715" rtl="0" algn="just">
              <a:lnSpc>
                <a:spcPct val="121100"/>
              </a:lnSpc>
              <a:spcBef>
                <a:spcPts val="5"/>
              </a:spcBef>
              <a:spcAft>
                <a:spcPts val="0"/>
              </a:spcAft>
              <a:buNone/>
            </a:pPr>
            <a:r>
              <a:rPr lang="it-CH" sz="1200">
                <a:solidFill>
                  <a:schemeClr val="dk1"/>
                </a:solidFill>
                <a:latin typeface="Calibri"/>
                <a:ea typeface="Calibri"/>
                <a:cs typeface="Calibri"/>
                <a:sym typeface="Calibri"/>
              </a:rPr>
              <a:t>Steven ha concluso che le pratiche dialogiche suggerite nel pacchetto T- SEDA potrebbero essere usate insieme al contenuto della materia HE per permettere   a studentesse e studenti di   discutere   le   questioni   in   modo   più approfondito e di sviluppare una maggiore criticità della materia.</a:t>
            </a:r>
            <a:endParaRPr/>
          </a:p>
        </p:txBody>
      </p:sp>
      <p:sp>
        <p:nvSpPr>
          <p:cNvPr id="296" name="Google Shape;296;p27"/>
          <p:cNvSpPr txBox="1"/>
          <p:nvPr/>
        </p:nvSpPr>
        <p:spPr>
          <a:xfrm>
            <a:off x="5904610" y="1280541"/>
            <a:ext cx="4476750" cy="2515551"/>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36000" wrap="square" tIns="36000">
            <a:spAutoFit/>
          </a:bodyPr>
          <a:lstStyle/>
          <a:p>
            <a:pPr indent="0" lvl="0" marL="92075" marR="83820" rtl="0" algn="just">
              <a:lnSpc>
                <a:spcPct val="121200"/>
              </a:lnSpc>
              <a:spcBef>
                <a:spcPts val="0"/>
              </a:spcBef>
              <a:spcAft>
                <a:spcPts val="0"/>
              </a:spcAft>
              <a:buNone/>
            </a:pPr>
            <a:r>
              <a:rPr lang="it-CH" sz="1200">
                <a:solidFill>
                  <a:schemeClr val="dk1"/>
                </a:solidFill>
                <a:latin typeface="Calibri"/>
                <a:ea typeface="Calibri"/>
                <a:cs typeface="Calibri"/>
                <a:sym typeface="Calibri"/>
              </a:rPr>
              <a:t>Kathren insegna inglese come seconda lingua (ESL) a persone adulte. Ha  condotto  un'inchiesta  T-SEDA  al  fine  di  creare  un  ambiente  di classe  di  supporto  per  aumentare  l'impegno  e  permettere  a studentesse e studenti di  esplorare  il  contenuto  delle  loro  lezioni  in  modo  più creativo. Era particolarmente interessata all'uso di regole di base per parlare.</a:t>
            </a:r>
            <a:endParaRPr/>
          </a:p>
          <a:p>
            <a:pPr indent="0" lvl="0" marL="92075" marR="82550" rtl="0" algn="just">
              <a:lnSpc>
                <a:spcPct val="121200"/>
              </a:lnSpc>
              <a:spcBef>
                <a:spcPts val="5"/>
              </a:spcBef>
              <a:spcAft>
                <a:spcPts val="0"/>
              </a:spcAft>
              <a:buNone/>
            </a:pPr>
            <a:r>
              <a:rPr lang="it-CH" sz="1200">
                <a:solidFill>
                  <a:schemeClr val="dk1"/>
                </a:solidFill>
                <a:latin typeface="Calibri"/>
                <a:ea typeface="Calibri"/>
                <a:cs typeface="Calibri"/>
                <a:sym typeface="Calibri"/>
              </a:rPr>
              <a:t>Kathren  ha  scoperto  che  l'inchiesta  le  ha  permesso  di  prestare maggiore attenzione agli aspetti del suo insegnamento, come i tipi di domande che faceva. Le sue studentesse e i suoi studenti hanno parlato molto durante le sue lezioni, mettendo in discussione le idee altrui e ampliando ciò che altre o altri avevano detto.</a:t>
            </a:r>
            <a:endParaRPr/>
          </a:p>
        </p:txBody>
      </p:sp>
      <p:sp>
        <p:nvSpPr>
          <p:cNvPr id="297" name="Google Shape;297;p27"/>
          <p:cNvSpPr/>
          <p:nvPr/>
        </p:nvSpPr>
        <p:spPr>
          <a:xfrm>
            <a:off x="7212965" y="5346486"/>
            <a:ext cx="2632708" cy="19748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27"/>
          <p:cNvSpPr/>
          <p:nvPr/>
        </p:nvSpPr>
        <p:spPr>
          <a:xfrm>
            <a:off x="5475603" y="4093847"/>
            <a:ext cx="3318510" cy="2125980"/>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211505" y="763"/>
                </a:lnTo>
                <a:lnTo>
                  <a:pt x="157575" y="11745"/>
                </a:lnTo>
                <a:lnTo>
                  <a:pt x="109034" y="34518"/>
                </a:lnTo>
                <a:lnTo>
                  <a:pt x="67481" y="67481"/>
                </a:lnTo>
                <a:lnTo>
                  <a:pt x="34518" y="109034"/>
                </a:lnTo>
                <a:lnTo>
                  <a:pt x="11745" y="157575"/>
                </a:lnTo>
                <a:lnTo>
                  <a:pt x="763" y="211505"/>
                </a:lnTo>
                <a:lnTo>
                  <a:pt x="0" y="230403"/>
                </a:lnTo>
                <a:lnTo>
                  <a:pt x="0" y="1151991"/>
                </a:lnTo>
                <a:lnTo>
                  <a:pt x="6695" y="1207357"/>
                </a:lnTo>
                <a:lnTo>
                  <a:pt x="25716" y="1257872"/>
                </a:lnTo>
                <a:lnTo>
                  <a:pt x="55460" y="1301932"/>
                </a:lnTo>
                <a:lnTo>
                  <a:pt x="94327" y="1337938"/>
                </a:lnTo>
                <a:lnTo>
                  <a:pt x="140717" y="1364287"/>
                </a:lnTo>
                <a:lnTo>
                  <a:pt x="193029" y="1379379"/>
                </a:lnTo>
                <a:lnTo>
                  <a:pt x="230403" y="1382395"/>
                </a:lnTo>
                <a:lnTo>
                  <a:pt x="3088106" y="1382395"/>
                </a:lnTo>
                <a:lnTo>
                  <a:pt x="3143472" y="1375698"/>
                </a:lnTo>
                <a:lnTo>
                  <a:pt x="3193987" y="1356676"/>
                </a:lnTo>
                <a:lnTo>
                  <a:pt x="3238047" y="1326930"/>
                </a:lnTo>
                <a:lnTo>
                  <a:pt x="3274053" y="1288061"/>
                </a:lnTo>
                <a:lnTo>
                  <a:pt x="3300402" y="1241672"/>
                </a:lnTo>
                <a:lnTo>
                  <a:pt x="3315494" y="1189362"/>
                </a:lnTo>
                <a:lnTo>
                  <a:pt x="3318510" y="1151991"/>
                </a:lnTo>
                <a:lnTo>
                  <a:pt x="3318510" y="230403"/>
                </a:lnTo>
                <a:lnTo>
                  <a:pt x="3311813" y="175032"/>
                </a:lnTo>
                <a:lnTo>
                  <a:pt x="3292791" y="124517"/>
                </a:lnTo>
                <a:lnTo>
                  <a:pt x="3263045" y="80457"/>
                </a:lnTo>
                <a:lnTo>
                  <a:pt x="3224176" y="44452"/>
                </a:lnTo>
                <a:lnTo>
                  <a:pt x="3177787" y="18105"/>
                </a:lnTo>
                <a:lnTo>
                  <a:pt x="3125477" y="3015"/>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27"/>
          <p:cNvSpPr/>
          <p:nvPr/>
        </p:nvSpPr>
        <p:spPr>
          <a:xfrm>
            <a:off x="5475602" y="4093847"/>
            <a:ext cx="3528697" cy="2125980"/>
          </a:xfrm>
          <a:custGeom>
            <a:rect b="b" l="l" r="r" t="t"/>
            <a:pathLst>
              <a:path extrusionOk="0" h="2125979" w="3318509">
                <a:moveTo>
                  <a:pt x="0" y="230403"/>
                </a:moveTo>
                <a:lnTo>
                  <a:pt x="6695" y="175032"/>
                </a:lnTo>
                <a:lnTo>
                  <a:pt x="25716" y="124517"/>
                </a:lnTo>
                <a:lnTo>
                  <a:pt x="55460" y="80457"/>
                </a:lnTo>
                <a:lnTo>
                  <a:pt x="94327" y="44452"/>
                </a:lnTo>
                <a:lnTo>
                  <a:pt x="140717" y="18105"/>
                </a:lnTo>
                <a:lnTo>
                  <a:pt x="193029" y="3015"/>
                </a:lnTo>
                <a:lnTo>
                  <a:pt x="230403" y="0"/>
                </a:lnTo>
                <a:lnTo>
                  <a:pt x="553085" y="0"/>
                </a:lnTo>
                <a:lnTo>
                  <a:pt x="1382712" y="0"/>
                </a:lnTo>
                <a:lnTo>
                  <a:pt x="3088106" y="0"/>
                </a:lnTo>
                <a:lnTo>
                  <a:pt x="3107002" y="763"/>
                </a:lnTo>
                <a:lnTo>
                  <a:pt x="3160929" y="11745"/>
                </a:lnTo>
                <a:lnTo>
                  <a:pt x="3209470" y="34518"/>
                </a:lnTo>
                <a:lnTo>
                  <a:pt x="3251023" y="67481"/>
                </a:lnTo>
                <a:lnTo>
                  <a:pt x="3283988" y="109034"/>
                </a:lnTo>
                <a:lnTo>
                  <a:pt x="3306763" y="157575"/>
                </a:lnTo>
                <a:lnTo>
                  <a:pt x="3317746" y="211505"/>
                </a:lnTo>
                <a:lnTo>
                  <a:pt x="3318510" y="230403"/>
                </a:lnTo>
                <a:lnTo>
                  <a:pt x="3318510" y="806399"/>
                </a:lnTo>
                <a:lnTo>
                  <a:pt x="3318510" y="1151991"/>
                </a:lnTo>
                <a:lnTo>
                  <a:pt x="3317746" y="1170887"/>
                </a:lnTo>
                <a:lnTo>
                  <a:pt x="3315494" y="1189362"/>
                </a:lnTo>
                <a:lnTo>
                  <a:pt x="3300402" y="1241672"/>
                </a:lnTo>
                <a:lnTo>
                  <a:pt x="3274053" y="1288061"/>
                </a:lnTo>
                <a:lnTo>
                  <a:pt x="3238047" y="1326930"/>
                </a:lnTo>
                <a:lnTo>
                  <a:pt x="3193987" y="1356676"/>
                </a:lnTo>
                <a:lnTo>
                  <a:pt x="3143472" y="1375698"/>
                </a:lnTo>
                <a:lnTo>
                  <a:pt x="3088106" y="1382395"/>
                </a:lnTo>
                <a:lnTo>
                  <a:pt x="1382712" y="1382395"/>
                </a:lnTo>
                <a:lnTo>
                  <a:pt x="1635760" y="2125751"/>
                </a:lnTo>
                <a:lnTo>
                  <a:pt x="553085" y="1382395"/>
                </a:lnTo>
                <a:lnTo>
                  <a:pt x="230403" y="1382395"/>
                </a:lnTo>
                <a:lnTo>
                  <a:pt x="211505" y="1381631"/>
                </a:lnTo>
                <a:lnTo>
                  <a:pt x="157575" y="1370648"/>
                </a:lnTo>
                <a:lnTo>
                  <a:pt x="109034" y="1347873"/>
                </a:lnTo>
                <a:lnTo>
                  <a:pt x="67481" y="1314908"/>
                </a:lnTo>
                <a:lnTo>
                  <a:pt x="34518" y="1273355"/>
                </a:lnTo>
                <a:lnTo>
                  <a:pt x="11745" y="1224814"/>
                </a:lnTo>
                <a:lnTo>
                  <a:pt x="763" y="1170887"/>
                </a:lnTo>
                <a:lnTo>
                  <a:pt x="0" y="1151991"/>
                </a:lnTo>
                <a:lnTo>
                  <a:pt x="0" y="806399"/>
                </a:lnTo>
                <a:lnTo>
                  <a:pt x="0" y="230403"/>
                </a:lnTo>
                <a:close/>
              </a:path>
            </a:pathLst>
          </a:custGeom>
          <a:noFill/>
          <a:ln cap="flat" cmpd="sng" w="63500">
            <a:solidFill>
              <a:srgbClr val="1A616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27"/>
          <p:cNvSpPr txBox="1"/>
          <p:nvPr/>
        </p:nvSpPr>
        <p:spPr>
          <a:xfrm>
            <a:off x="5575300" y="4238625"/>
            <a:ext cx="3318510" cy="1102097"/>
          </a:xfrm>
          <a:prstGeom prst="rect">
            <a:avLst/>
          </a:prstGeom>
          <a:noFill/>
          <a:ln>
            <a:noFill/>
          </a:ln>
        </p:spPr>
        <p:txBody>
          <a:bodyPr anchorCtr="0" anchor="t" bIns="0" lIns="0" spcFirstLastPara="1" rIns="0" wrap="square" tIns="0">
            <a:spAutoFit/>
          </a:bodyPr>
          <a:lstStyle/>
          <a:p>
            <a:pPr indent="0" lvl="0" marL="12700" marR="5080" rtl="0" algn="just">
              <a:lnSpc>
                <a:spcPct val="121200"/>
              </a:lnSpc>
              <a:spcBef>
                <a:spcPts val="0"/>
              </a:spcBef>
              <a:spcAft>
                <a:spcPts val="0"/>
              </a:spcAft>
              <a:buNone/>
            </a:pPr>
            <a:r>
              <a:rPr lang="it-CH" sz="1200">
                <a:solidFill>
                  <a:schemeClr val="dk1"/>
                </a:solidFill>
                <a:latin typeface="Calibri"/>
                <a:ea typeface="Calibri"/>
                <a:cs typeface="Calibri"/>
                <a:sym typeface="Calibri"/>
              </a:rPr>
              <a:t>Penso che una volta che gli e le insegnanti si rendono conto  del  potere  di  cambiare  semplicemente  il modo in cui si fanno le domande, o di cambiare il modo   in   cui   le/gli allieve-i fanno   le   domande, potrebbe essere davvero un momento wow.</a:t>
            </a:r>
            <a:endParaRPr/>
          </a:p>
        </p:txBody>
      </p:sp>
      <p:sp>
        <p:nvSpPr>
          <p:cNvPr id="301" name="Google Shape;301;p27"/>
          <p:cNvSpPr txBox="1"/>
          <p:nvPr/>
        </p:nvSpPr>
        <p:spPr>
          <a:xfrm>
            <a:off x="444500" y="481457"/>
            <a:ext cx="4140200" cy="21544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Educazione superiore e persone adulte in formazione</a:t>
            </a:r>
            <a:endParaRPr sz="1400">
              <a:solidFill>
                <a:schemeClr val="dk1"/>
              </a:solidFill>
              <a:latin typeface="Calibri"/>
              <a:ea typeface="Calibri"/>
              <a:cs typeface="Calibri"/>
              <a:sym typeface="Calibri"/>
            </a:endParaRPr>
          </a:p>
        </p:txBody>
      </p:sp>
      <p:sp>
        <p:nvSpPr>
          <p:cNvPr id="302" name="Google Shape;302;p27"/>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6" name="Shape 306"/>
        <p:cNvGrpSpPr/>
        <p:nvPr/>
      </p:nvGrpSpPr>
      <p:grpSpPr>
        <a:xfrm>
          <a:off x="0" y="0"/>
          <a:ext cx="0" cy="0"/>
          <a:chOff x="0" y="0"/>
          <a:chExt cx="0" cy="0"/>
        </a:xfrm>
      </p:grpSpPr>
      <p:sp>
        <p:nvSpPr>
          <p:cNvPr id="307" name="Google Shape;307;p28"/>
          <p:cNvSpPr txBox="1"/>
          <p:nvPr/>
        </p:nvSpPr>
        <p:spPr>
          <a:xfrm>
            <a:off x="444500" y="481457"/>
            <a:ext cx="2395220"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Dialogo nelle materie curricolari</a:t>
            </a:r>
            <a:endParaRPr sz="1400">
              <a:solidFill>
                <a:schemeClr val="dk1"/>
              </a:solidFill>
              <a:latin typeface="Calibri"/>
              <a:ea typeface="Calibri"/>
              <a:cs typeface="Calibri"/>
              <a:sym typeface="Calibri"/>
            </a:endParaRPr>
          </a:p>
        </p:txBody>
      </p:sp>
      <p:sp>
        <p:nvSpPr>
          <p:cNvPr id="308" name="Google Shape;308;p28"/>
          <p:cNvSpPr txBox="1"/>
          <p:nvPr/>
        </p:nvSpPr>
        <p:spPr>
          <a:xfrm>
            <a:off x="444500" y="6427723"/>
            <a:ext cx="72644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it-CH" sz="1200" u="sng">
                <a:solidFill>
                  <a:schemeClr val="hlink"/>
                </a:solidFill>
                <a:latin typeface="Calibri"/>
                <a:ea typeface="Calibri"/>
                <a:cs typeface="Calibri"/>
                <a:sym typeface="Calibri"/>
                <a:hlinkClick r:id="rId3"/>
              </a:rPr>
              <a:t>http://www.gov.uk/government/publications/national-curriculum-in-england-english-programmes-of-study</a:t>
            </a:r>
            <a:endParaRPr sz="1200">
              <a:solidFill>
                <a:schemeClr val="dk1"/>
              </a:solidFill>
              <a:latin typeface="Calibri"/>
              <a:ea typeface="Calibri"/>
              <a:cs typeface="Calibri"/>
              <a:sym typeface="Calibri"/>
            </a:endParaRPr>
          </a:p>
        </p:txBody>
      </p:sp>
      <p:sp>
        <p:nvSpPr>
          <p:cNvPr id="309" name="Google Shape;309;p28"/>
          <p:cNvSpPr txBox="1"/>
          <p:nvPr/>
        </p:nvSpPr>
        <p:spPr>
          <a:xfrm>
            <a:off x="5470905" y="1111910"/>
            <a:ext cx="4744085" cy="4764885"/>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36000" wrap="square" tIns="36000">
            <a:spAutoFit/>
          </a:bodyPr>
          <a:lstStyle/>
          <a:p>
            <a:pPr indent="0" lvl="0" marL="93345" marR="83185" rtl="0" algn="just">
              <a:lnSpc>
                <a:spcPct val="121300"/>
              </a:lnSpc>
              <a:spcBef>
                <a:spcPts val="0"/>
              </a:spcBef>
              <a:spcAft>
                <a:spcPts val="0"/>
              </a:spcAft>
              <a:buNone/>
            </a:pPr>
            <a:r>
              <a:rPr lang="it-CH" sz="1200">
                <a:solidFill>
                  <a:schemeClr val="dk1"/>
                </a:solidFill>
                <a:latin typeface="Calibri"/>
                <a:ea typeface="Calibri"/>
                <a:cs typeface="Calibri"/>
                <a:sym typeface="Calibri"/>
              </a:rPr>
              <a:t>In  Inghilterra,  il  documento  del  Curriculum  Nazionale¹  per  le  età  5-16 afferma che le persone in formazione dovrebbero diventare abili nella lingua parlata durante il loro tempo a scuola:</a:t>
            </a:r>
            <a:endParaRPr sz="1200">
              <a:solidFill>
                <a:schemeClr val="dk1"/>
              </a:solidFill>
              <a:latin typeface="Calibri"/>
              <a:ea typeface="Calibri"/>
              <a:cs typeface="Calibri"/>
              <a:sym typeface="Calibri"/>
            </a:endParaRPr>
          </a:p>
          <a:p>
            <a:pPr indent="0" lvl="0" marL="0" marR="0" rtl="0" algn="l">
              <a:lnSpc>
                <a:spcPct val="100000"/>
              </a:lnSpc>
              <a:spcBef>
                <a:spcPts val="21"/>
              </a:spcBef>
              <a:spcAft>
                <a:spcPts val="0"/>
              </a:spcAft>
              <a:buNone/>
            </a:pPr>
            <a:r>
              <a:t/>
            </a:r>
            <a:endParaRPr sz="1500">
              <a:solidFill>
                <a:schemeClr val="dk1"/>
              </a:solidFill>
              <a:latin typeface="Times New Roman"/>
              <a:ea typeface="Times New Roman"/>
              <a:cs typeface="Times New Roman"/>
              <a:sym typeface="Times New Roman"/>
            </a:endParaRPr>
          </a:p>
          <a:p>
            <a:pPr indent="0" lvl="0" marL="93345" marR="81915" rtl="0" algn="just">
              <a:lnSpc>
                <a:spcPct val="121200"/>
              </a:lnSpc>
              <a:spcBef>
                <a:spcPts val="0"/>
              </a:spcBef>
              <a:spcAft>
                <a:spcPts val="0"/>
              </a:spcAft>
              <a:buNone/>
            </a:pPr>
            <a:r>
              <a:rPr lang="it-CH" sz="1200">
                <a:solidFill>
                  <a:schemeClr val="dk1"/>
                </a:solidFill>
                <a:latin typeface="Calibri"/>
                <a:ea typeface="Calibri"/>
                <a:cs typeface="Calibri"/>
                <a:sym typeface="Calibri"/>
              </a:rPr>
              <a:t>6.2  Agli studenti e alle studentesse dovrebbe  essere  insegnato a parlare  chiaramente e a </a:t>
            </a:r>
            <a:r>
              <a:rPr b="1" lang="it-CH" sz="1200">
                <a:solidFill>
                  <a:schemeClr val="dk1"/>
                </a:solidFill>
                <a:latin typeface="Calibri"/>
                <a:ea typeface="Calibri"/>
                <a:cs typeface="Calibri"/>
                <a:sym typeface="Calibri"/>
              </a:rPr>
              <a:t>trasmettere  idee  con  sicurezza  </a:t>
            </a:r>
            <a:r>
              <a:rPr lang="it-CH" sz="1200">
                <a:solidFill>
                  <a:schemeClr val="dk1"/>
                </a:solidFill>
                <a:latin typeface="Calibri"/>
                <a:ea typeface="Calibri"/>
                <a:cs typeface="Calibri"/>
                <a:sym typeface="Calibri"/>
              </a:rPr>
              <a:t>usando  l'inglese  standard.  Dovrebbero imparare a </a:t>
            </a:r>
            <a:r>
              <a:rPr b="1" lang="it-CH" sz="1200">
                <a:solidFill>
                  <a:schemeClr val="dk1"/>
                </a:solidFill>
                <a:latin typeface="Calibri"/>
                <a:ea typeface="Calibri"/>
                <a:cs typeface="Calibri"/>
                <a:sym typeface="Calibri"/>
              </a:rPr>
              <a:t>giustificare le idee con ragioni</a:t>
            </a:r>
            <a:r>
              <a:rPr lang="it-CH" sz="1200">
                <a:solidFill>
                  <a:schemeClr val="dk1"/>
                </a:solidFill>
                <a:latin typeface="Calibri"/>
                <a:ea typeface="Calibri"/>
                <a:cs typeface="Calibri"/>
                <a:sym typeface="Calibri"/>
              </a:rPr>
              <a:t>, a fare domande per verificare la comprensione, a sviluppare il vocabolario e a costruire la conoscenza, a negoziare, a valutare e </a:t>
            </a:r>
            <a:r>
              <a:rPr b="1" lang="it-CH" sz="1200">
                <a:solidFill>
                  <a:schemeClr val="dk1"/>
                </a:solidFill>
                <a:latin typeface="Calibri"/>
                <a:ea typeface="Calibri"/>
                <a:cs typeface="Calibri"/>
                <a:sym typeface="Calibri"/>
              </a:rPr>
              <a:t>sviluppare le idee altrui </a:t>
            </a:r>
            <a:r>
              <a:rPr lang="it-CH" sz="1200">
                <a:solidFill>
                  <a:schemeClr val="dk1"/>
                </a:solidFill>
                <a:latin typeface="Calibri"/>
                <a:ea typeface="Calibri"/>
                <a:cs typeface="Calibri"/>
                <a:sym typeface="Calibri"/>
              </a:rPr>
              <a:t>e a selezionare il registro   appropriato   per   una   comunicazione   efficace.   Si   dovrebbe insegnare  loro  a  dare  descrizioni  e  spiegazioni  ben  strutturate  e  a sviluppare   la  loro   comprensione  attraverso  speculazioni,  ipotesi  ed esplorazione di idee. Questo permetterà loro di chiarire il loro pensiero e di organizzare le loro idee per la scrittura.</a:t>
            </a:r>
            <a:endParaRPr/>
          </a:p>
          <a:p>
            <a:pPr indent="0" lvl="0" marL="0" marR="0" rtl="0" algn="l">
              <a:lnSpc>
                <a:spcPct val="100000"/>
              </a:lnSpc>
              <a:spcBef>
                <a:spcPts val="24"/>
              </a:spcBef>
              <a:spcAft>
                <a:spcPts val="0"/>
              </a:spcAft>
              <a:buNone/>
            </a:pPr>
            <a:r>
              <a:t/>
            </a:r>
            <a:endParaRPr sz="1500">
              <a:solidFill>
                <a:schemeClr val="dk1"/>
              </a:solidFill>
              <a:latin typeface="Times New Roman"/>
              <a:ea typeface="Times New Roman"/>
              <a:cs typeface="Times New Roman"/>
              <a:sym typeface="Times New Roman"/>
            </a:endParaRPr>
          </a:p>
          <a:p>
            <a:pPr indent="0" lvl="0" marL="93345" marR="83185" rtl="0" algn="just">
              <a:lnSpc>
                <a:spcPct val="121000"/>
              </a:lnSpc>
              <a:spcBef>
                <a:spcPts val="0"/>
              </a:spcBef>
              <a:spcAft>
                <a:spcPts val="0"/>
              </a:spcAft>
              <a:buNone/>
            </a:pPr>
            <a:r>
              <a:rPr lang="it-CH" sz="1200">
                <a:solidFill>
                  <a:schemeClr val="dk1"/>
                </a:solidFill>
                <a:latin typeface="Calibri"/>
                <a:ea typeface="Calibri"/>
                <a:cs typeface="Calibri"/>
                <a:sym typeface="Calibri"/>
              </a:rPr>
              <a:t>Le   frasi   evidenziate   nella   dichiarazione   di   cui   sopra   mostrano   le somiglianze tra gli obiettivi della lingua parlata e il dialogo che è la chiave per  l'apprendimento  mostrato  nella  Parte  B.  Naturalmente,  ciò  che sentirete  nella  vostra  classe  dipende  dall'età  e  dal  livello  delle  vostre studentesse e dei vostri studenti.</a:t>
            </a:r>
            <a:endParaRPr/>
          </a:p>
        </p:txBody>
      </p:sp>
      <p:sp>
        <p:nvSpPr>
          <p:cNvPr id="310" name="Google Shape;310;p28"/>
          <p:cNvSpPr txBox="1"/>
          <p:nvPr/>
        </p:nvSpPr>
        <p:spPr>
          <a:xfrm>
            <a:off x="474726" y="1109992"/>
            <a:ext cx="4730115" cy="4973597"/>
          </a:xfrm>
          <a:prstGeom prst="rect">
            <a:avLst/>
          </a:prstGeom>
          <a:noFill/>
          <a:ln cap="flat" cmpd="sng" w="63500">
            <a:solidFill>
              <a:srgbClr val="2791A6"/>
            </a:solidFill>
            <a:prstDash val="solid"/>
            <a:round/>
            <a:headEnd len="sm" w="sm" type="none"/>
            <a:tailEnd len="sm" w="sm" type="none"/>
          </a:ln>
        </p:spPr>
        <p:txBody>
          <a:bodyPr anchorCtr="0" anchor="t" bIns="36000" lIns="36000" spcFirstLastPara="1" rIns="36000" wrap="square" tIns="36000">
            <a:spAutoFit/>
          </a:bodyPr>
          <a:lstStyle/>
          <a:p>
            <a:pPr indent="0" lvl="0" marL="92075" marR="83185" rtl="0" algn="just">
              <a:lnSpc>
                <a:spcPct val="121100"/>
              </a:lnSpc>
              <a:spcBef>
                <a:spcPts val="0"/>
              </a:spcBef>
              <a:spcAft>
                <a:spcPts val="0"/>
              </a:spcAft>
              <a:buNone/>
            </a:pPr>
            <a:r>
              <a:rPr lang="it-CH" sz="1200">
                <a:solidFill>
                  <a:schemeClr val="dk1"/>
                </a:solidFill>
                <a:latin typeface="Calibri"/>
                <a:ea typeface="Calibri"/>
                <a:cs typeface="Calibri"/>
                <a:sym typeface="Calibri"/>
              </a:rPr>
              <a:t>Le  indagini  T-SEDA  possono  essere  effettuate  in  tutte  le  materie  con allieve-i di qualsiasi età. Aiutare le persone in formazione a migliorare il loro dialogo può     aiutare     l'apprendimento     dai     primi     anni     della     scuola primaria/elementare fino alla fine dell’obbligo scolastico.</a:t>
            </a:r>
            <a:endParaRPr sz="1200">
              <a:solidFill>
                <a:schemeClr val="dk1"/>
              </a:solidFill>
              <a:latin typeface="Calibri"/>
              <a:ea typeface="Calibri"/>
              <a:cs typeface="Calibri"/>
              <a:sym typeface="Calibri"/>
            </a:endParaRPr>
          </a:p>
          <a:p>
            <a:pPr indent="0" lvl="0" marL="92075" marR="82550" rtl="0" algn="just">
              <a:lnSpc>
                <a:spcPct val="121100"/>
              </a:lnSpc>
              <a:spcBef>
                <a:spcPts val="5"/>
              </a:spcBef>
              <a:spcAft>
                <a:spcPts val="0"/>
              </a:spcAft>
              <a:buNone/>
            </a:pPr>
            <a:r>
              <a:rPr lang="it-CH" sz="1200">
                <a:solidFill>
                  <a:schemeClr val="dk1"/>
                </a:solidFill>
                <a:latin typeface="Calibri"/>
                <a:ea typeface="Calibri"/>
                <a:cs typeface="Calibri"/>
                <a:sym typeface="Calibri"/>
              </a:rPr>
              <a:t>Gli/le insegnanti hanno usato il pacchetto T-SEDA in molti modi: matematica primaria;  classi  di  fisica  con  ragazzi  di  16  anni;  classi  di  psicologia  con ragazze-i di 16 anni; nelle classi secondarie di storia e inglese. Questi sono solo alcuni esempi.</a:t>
            </a:r>
            <a:endParaRPr/>
          </a:p>
          <a:p>
            <a:pPr indent="0" lvl="0" marL="92075" marR="83185" rtl="0" algn="just">
              <a:lnSpc>
                <a:spcPct val="121100"/>
              </a:lnSpc>
              <a:spcBef>
                <a:spcPts val="5"/>
              </a:spcBef>
              <a:spcAft>
                <a:spcPts val="0"/>
              </a:spcAft>
              <a:buNone/>
            </a:pPr>
            <a:r>
              <a:rPr lang="it-CH" sz="1200">
                <a:solidFill>
                  <a:schemeClr val="dk1"/>
                </a:solidFill>
                <a:latin typeface="Calibri"/>
                <a:ea typeface="Calibri"/>
                <a:cs typeface="Calibri"/>
                <a:sym typeface="Calibri"/>
              </a:rPr>
              <a:t>Una  risposta  tipica  di  queste-i  insegnanti  è  che  le  pratiche  dialogiche </a:t>
            </a:r>
            <a:r>
              <a:rPr i="1" lang="it-CH" sz="1200">
                <a:solidFill>
                  <a:schemeClr val="dk1"/>
                </a:solidFill>
                <a:latin typeface="Calibri"/>
                <a:ea typeface="Calibri"/>
                <a:cs typeface="Calibri"/>
                <a:sym typeface="Calibri"/>
              </a:rPr>
              <a:t>"aiutano   davvero   a   sviluppare   la   conoscenza   [di studentesse e studenti]   in quell'argomento"</a:t>
            </a:r>
            <a:r>
              <a:rPr lang="it-CH" sz="1200">
                <a:solidFill>
                  <a:schemeClr val="dk1"/>
                </a:solidFill>
                <a:latin typeface="Calibri"/>
                <a:ea typeface="Calibri"/>
                <a:cs typeface="Calibri"/>
                <a:sym typeface="Calibri"/>
              </a:rPr>
              <a:t>, e che </a:t>
            </a:r>
            <a:r>
              <a:rPr i="1" lang="it-CH" sz="1200">
                <a:solidFill>
                  <a:schemeClr val="dk1"/>
                </a:solidFill>
                <a:latin typeface="Calibri"/>
                <a:ea typeface="Calibri"/>
                <a:cs typeface="Calibri"/>
                <a:sym typeface="Calibri"/>
              </a:rPr>
              <a:t>"avere le loro idee sfidate li ha fatti pensare in una prospettiva diversa</a:t>
            </a:r>
            <a:r>
              <a:rPr i="1" lang="it-CH" sz="1200">
                <a:solidFill>
                  <a:schemeClr val="dk1"/>
                </a:solidFill>
                <a:latin typeface="Times New Roman"/>
                <a:ea typeface="Times New Roman"/>
                <a:cs typeface="Times New Roman"/>
                <a:sym typeface="Times New Roman"/>
              </a:rPr>
              <a:t>" </a:t>
            </a:r>
            <a:r>
              <a:rPr lang="it-CH" sz="1200">
                <a:solidFill>
                  <a:schemeClr val="dk1"/>
                </a:solidFill>
                <a:latin typeface="Calibri"/>
                <a:ea typeface="Calibri"/>
                <a:cs typeface="Calibri"/>
                <a:sym typeface="Calibri"/>
              </a:rPr>
              <a:t>(Jacob)</a:t>
            </a:r>
            <a:endParaRPr/>
          </a:p>
          <a:p>
            <a:pPr indent="0" lvl="0" marL="92075" marR="81915" rtl="0" algn="just">
              <a:lnSpc>
                <a:spcPct val="121200"/>
              </a:lnSpc>
              <a:spcBef>
                <a:spcPts val="5"/>
              </a:spcBef>
              <a:spcAft>
                <a:spcPts val="0"/>
              </a:spcAft>
              <a:buNone/>
            </a:pPr>
            <a:r>
              <a:rPr lang="it-CH" sz="1200">
                <a:solidFill>
                  <a:schemeClr val="dk1"/>
                </a:solidFill>
                <a:latin typeface="Calibri"/>
                <a:ea typeface="Calibri"/>
                <a:cs typeface="Calibri"/>
                <a:sym typeface="Calibri"/>
              </a:rPr>
              <a:t>Altre-i  insegnanti hanno voluto  osservare  e migliorare  il dialogo delle loro studentesse e dei loro studenti come  parte  della  cultura  della  classe  piuttosto  che  per  una materia  specifica.  Per  esempio,  Nadia  voleva  indagare  se  le bambine e i bambini potessero  basarsi  sulle  idee  altrui in  una  serie  di  materie  come inglese,  matematica,  geografia  e  storia.  Un'altra  insegnante,  Lucy,  ha scoperto che le studentesse e gli studenti della sua classe usavano regole di conversazione e   spunti   di   ascolto   per   costruire   sulle   idee   altrui durante   la discussione in classe.</a:t>
            </a:r>
            <a:endParaRPr/>
          </a:p>
        </p:txBody>
      </p:sp>
      <p:sp>
        <p:nvSpPr>
          <p:cNvPr id="311" name="Google Shape;311;p28"/>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5" name="Shape 315"/>
        <p:cNvGrpSpPr/>
        <p:nvPr/>
      </p:nvGrpSpPr>
      <p:grpSpPr>
        <a:xfrm>
          <a:off x="0" y="0"/>
          <a:ext cx="0" cy="0"/>
          <a:chOff x="0" y="0"/>
          <a:chExt cx="0" cy="0"/>
        </a:xfrm>
      </p:grpSpPr>
      <p:sp>
        <p:nvSpPr>
          <p:cNvPr id="316" name="Google Shape;316;p29"/>
          <p:cNvSpPr/>
          <p:nvPr/>
        </p:nvSpPr>
        <p:spPr>
          <a:xfrm>
            <a:off x="541019" y="1117104"/>
            <a:ext cx="3112135" cy="355600"/>
          </a:xfrm>
          <a:custGeom>
            <a:rect b="b" l="l" r="r" t="t"/>
            <a:pathLst>
              <a:path extrusionOk="0" h="355600" w="3112135">
                <a:moveTo>
                  <a:pt x="0" y="355079"/>
                </a:moveTo>
                <a:lnTo>
                  <a:pt x="3112008" y="355079"/>
                </a:lnTo>
                <a:lnTo>
                  <a:pt x="3112008" y="0"/>
                </a:lnTo>
                <a:lnTo>
                  <a:pt x="0" y="0"/>
                </a:lnTo>
                <a:lnTo>
                  <a:pt x="0" y="355079"/>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29"/>
          <p:cNvSpPr/>
          <p:nvPr/>
        </p:nvSpPr>
        <p:spPr>
          <a:xfrm>
            <a:off x="541019" y="1472184"/>
            <a:ext cx="3112135" cy="210820"/>
          </a:xfrm>
          <a:custGeom>
            <a:rect b="b" l="l" r="r" t="t"/>
            <a:pathLst>
              <a:path extrusionOk="0" h="210819" w="3112135">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9"/>
          <p:cNvSpPr/>
          <p:nvPr/>
        </p:nvSpPr>
        <p:spPr>
          <a:xfrm>
            <a:off x="541019" y="1682496"/>
            <a:ext cx="3112135" cy="204470"/>
          </a:xfrm>
          <a:custGeom>
            <a:rect b="b" l="l" r="r" t="t"/>
            <a:pathLst>
              <a:path extrusionOk="0" h="204469" w="3112135">
                <a:moveTo>
                  <a:pt x="0" y="204215"/>
                </a:moveTo>
                <a:lnTo>
                  <a:pt x="3112008" y="204215"/>
                </a:lnTo>
                <a:lnTo>
                  <a:pt x="3112008" y="0"/>
                </a:lnTo>
                <a:lnTo>
                  <a:pt x="0" y="0"/>
                </a:lnTo>
                <a:lnTo>
                  <a:pt x="0" y="2042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29"/>
          <p:cNvSpPr/>
          <p:nvPr/>
        </p:nvSpPr>
        <p:spPr>
          <a:xfrm>
            <a:off x="541019" y="1886712"/>
            <a:ext cx="3112135" cy="203200"/>
          </a:xfrm>
          <a:custGeom>
            <a:rect b="b" l="l" r="r" t="t"/>
            <a:pathLst>
              <a:path extrusionOk="0" h="203200" w="3112135">
                <a:moveTo>
                  <a:pt x="0" y="202691"/>
                </a:moveTo>
                <a:lnTo>
                  <a:pt x="3112008" y="202691"/>
                </a:lnTo>
                <a:lnTo>
                  <a:pt x="3112008"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9"/>
          <p:cNvSpPr/>
          <p:nvPr/>
        </p:nvSpPr>
        <p:spPr>
          <a:xfrm>
            <a:off x="541019" y="2089404"/>
            <a:ext cx="3112135" cy="210820"/>
          </a:xfrm>
          <a:custGeom>
            <a:rect b="b" l="l" r="r" t="t"/>
            <a:pathLst>
              <a:path extrusionOk="0" h="210819" w="3112135">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9"/>
          <p:cNvSpPr/>
          <p:nvPr/>
        </p:nvSpPr>
        <p:spPr>
          <a:xfrm>
            <a:off x="541019" y="2299716"/>
            <a:ext cx="3112135" cy="212090"/>
          </a:xfrm>
          <a:custGeom>
            <a:rect b="b" l="l" r="r" t="t"/>
            <a:pathLst>
              <a:path extrusionOk="0" h="212089" w="3112135">
                <a:moveTo>
                  <a:pt x="0" y="211836"/>
                </a:moveTo>
                <a:lnTo>
                  <a:pt x="3112008" y="211836"/>
                </a:lnTo>
                <a:lnTo>
                  <a:pt x="3112008" y="0"/>
                </a:lnTo>
                <a:lnTo>
                  <a:pt x="0" y="0"/>
                </a:lnTo>
                <a:lnTo>
                  <a:pt x="0" y="211836"/>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29"/>
          <p:cNvSpPr/>
          <p:nvPr/>
        </p:nvSpPr>
        <p:spPr>
          <a:xfrm>
            <a:off x="541019" y="2511552"/>
            <a:ext cx="3112135" cy="203200"/>
          </a:xfrm>
          <a:custGeom>
            <a:rect b="b" l="l" r="r" t="t"/>
            <a:pathLst>
              <a:path extrusionOk="0" h="203200" w="3112135">
                <a:moveTo>
                  <a:pt x="0" y="202691"/>
                </a:moveTo>
                <a:lnTo>
                  <a:pt x="3112008" y="202691"/>
                </a:lnTo>
                <a:lnTo>
                  <a:pt x="3112008"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29"/>
          <p:cNvSpPr/>
          <p:nvPr/>
        </p:nvSpPr>
        <p:spPr>
          <a:xfrm>
            <a:off x="541019" y="2714244"/>
            <a:ext cx="3112135" cy="210820"/>
          </a:xfrm>
          <a:custGeom>
            <a:rect b="b" l="l" r="r" t="t"/>
            <a:pathLst>
              <a:path extrusionOk="0" h="210819" w="3112135">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29"/>
          <p:cNvSpPr/>
          <p:nvPr/>
        </p:nvSpPr>
        <p:spPr>
          <a:xfrm>
            <a:off x="541019" y="2924556"/>
            <a:ext cx="3112135" cy="203200"/>
          </a:xfrm>
          <a:custGeom>
            <a:rect b="b" l="l" r="r" t="t"/>
            <a:pathLst>
              <a:path extrusionOk="0" h="203200" w="3112135">
                <a:moveTo>
                  <a:pt x="0" y="202691"/>
                </a:moveTo>
                <a:lnTo>
                  <a:pt x="3112008" y="202691"/>
                </a:lnTo>
                <a:lnTo>
                  <a:pt x="3112008"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29"/>
          <p:cNvSpPr/>
          <p:nvPr/>
        </p:nvSpPr>
        <p:spPr>
          <a:xfrm>
            <a:off x="541019" y="3127248"/>
            <a:ext cx="3112135" cy="356870"/>
          </a:xfrm>
          <a:custGeom>
            <a:rect b="b" l="l" r="r" t="t"/>
            <a:pathLst>
              <a:path extrusionOk="0" h="356870" w="3112135">
                <a:moveTo>
                  <a:pt x="0" y="356615"/>
                </a:moveTo>
                <a:lnTo>
                  <a:pt x="3112008" y="356615"/>
                </a:lnTo>
                <a:lnTo>
                  <a:pt x="3112008" y="0"/>
                </a:lnTo>
                <a:lnTo>
                  <a:pt x="0" y="0"/>
                </a:lnTo>
                <a:lnTo>
                  <a:pt x="0" y="3566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9"/>
          <p:cNvSpPr/>
          <p:nvPr/>
        </p:nvSpPr>
        <p:spPr>
          <a:xfrm>
            <a:off x="541019" y="3483864"/>
            <a:ext cx="3112135" cy="196850"/>
          </a:xfrm>
          <a:custGeom>
            <a:rect b="b" l="l" r="r" t="t"/>
            <a:pathLst>
              <a:path extrusionOk="0" h="196850" w="3112135">
                <a:moveTo>
                  <a:pt x="0" y="196596"/>
                </a:moveTo>
                <a:lnTo>
                  <a:pt x="3112008" y="196596"/>
                </a:lnTo>
                <a:lnTo>
                  <a:pt x="3112008" y="0"/>
                </a:lnTo>
                <a:lnTo>
                  <a:pt x="0" y="0"/>
                </a:lnTo>
                <a:lnTo>
                  <a:pt x="0" y="196596"/>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29"/>
          <p:cNvSpPr/>
          <p:nvPr/>
        </p:nvSpPr>
        <p:spPr>
          <a:xfrm>
            <a:off x="3790188" y="1117092"/>
            <a:ext cx="3112135" cy="203200"/>
          </a:xfrm>
          <a:custGeom>
            <a:rect b="b" l="l" r="r" t="t"/>
            <a:pathLst>
              <a:path extrusionOk="0" h="203200" w="3112134">
                <a:moveTo>
                  <a:pt x="0" y="202691"/>
                </a:moveTo>
                <a:lnTo>
                  <a:pt x="3112008" y="202691"/>
                </a:lnTo>
                <a:lnTo>
                  <a:pt x="3112008"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29"/>
          <p:cNvSpPr/>
          <p:nvPr/>
        </p:nvSpPr>
        <p:spPr>
          <a:xfrm>
            <a:off x="3790188" y="1319784"/>
            <a:ext cx="3112135" cy="356870"/>
          </a:xfrm>
          <a:custGeom>
            <a:rect b="b" l="l" r="r" t="t"/>
            <a:pathLst>
              <a:path extrusionOk="0" h="356869" w="3112134">
                <a:moveTo>
                  <a:pt x="0" y="356615"/>
                </a:moveTo>
                <a:lnTo>
                  <a:pt x="3112008" y="356615"/>
                </a:lnTo>
                <a:lnTo>
                  <a:pt x="3112008" y="0"/>
                </a:lnTo>
                <a:lnTo>
                  <a:pt x="0" y="0"/>
                </a:lnTo>
                <a:lnTo>
                  <a:pt x="0" y="3566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29"/>
          <p:cNvSpPr/>
          <p:nvPr/>
        </p:nvSpPr>
        <p:spPr>
          <a:xfrm>
            <a:off x="3790188" y="1676400"/>
            <a:ext cx="3112135" cy="210820"/>
          </a:xfrm>
          <a:custGeom>
            <a:rect b="b" l="l" r="r" t="t"/>
            <a:pathLst>
              <a:path extrusionOk="0" h="210819" w="3112134">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29"/>
          <p:cNvSpPr/>
          <p:nvPr/>
        </p:nvSpPr>
        <p:spPr>
          <a:xfrm>
            <a:off x="3790188" y="1886712"/>
            <a:ext cx="3112135" cy="210820"/>
          </a:xfrm>
          <a:custGeom>
            <a:rect b="b" l="l" r="r" t="t"/>
            <a:pathLst>
              <a:path extrusionOk="0" h="210819" w="3112134">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29"/>
          <p:cNvSpPr/>
          <p:nvPr/>
        </p:nvSpPr>
        <p:spPr>
          <a:xfrm>
            <a:off x="3790188" y="2097024"/>
            <a:ext cx="3112135" cy="210820"/>
          </a:xfrm>
          <a:custGeom>
            <a:rect b="b" l="l" r="r" t="t"/>
            <a:pathLst>
              <a:path extrusionOk="0" h="210819" w="3112134">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29"/>
          <p:cNvSpPr/>
          <p:nvPr/>
        </p:nvSpPr>
        <p:spPr>
          <a:xfrm>
            <a:off x="3790188" y="2307336"/>
            <a:ext cx="3112135" cy="204470"/>
          </a:xfrm>
          <a:custGeom>
            <a:rect b="b" l="l" r="r" t="t"/>
            <a:pathLst>
              <a:path extrusionOk="0" h="204469" w="3112134">
                <a:moveTo>
                  <a:pt x="0" y="204215"/>
                </a:moveTo>
                <a:lnTo>
                  <a:pt x="3112008" y="204215"/>
                </a:lnTo>
                <a:lnTo>
                  <a:pt x="3112008" y="0"/>
                </a:lnTo>
                <a:lnTo>
                  <a:pt x="0" y="0"/>
                </a:lnTo>
                <a:lnTo>
                  <a:pt x="0" y="2042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29"/>
          <p:cNvSpPr/>
          <p:nvPr/>
        </p:nvSpPr>
        <p:spPr>
          <a:xfrm>
            <a:off x="3790188" y="2511552"/>
            <a:ext cx="3112135" cy="210820"/>
          </a:xfrm>
          <a:custGeom>
            <a:rect b="b" l="l" r="r" t="t"/>
            <a:pathLst>
              <a:path extrusionOk="0" h="210819" w="3112134">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9"/>
          <p:cNvSpPr/>
          <p:nvPr/>
        </p:nvSpPr>
        <p:spPr>
          <a:xfrm>
            <a:off x="3790188" y="2721864"/>
            <a:ext cx="3112135" cy="203200"/>
          </a:xfrm>
          <a:custGeom>
            <a:rect b="b" l="l" r="r" t="t"/>
            <a:pathLst>
              <a:path extrusionOk="0" h="203200" w="3112134">
                <a:moveTo>
                  <a:pt x="0" y="202691"/>
                </a:moveTo>
                <a:lnTo>
                  <a:pt x="3112008" y="202691"/>
                </a:lnTo>
                <a:lnTo>
                  <a:pt x="3112008"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29"/>
          <p:cNvSpPr/>
          <p:nvPr/>
        </p:nvSpPr>
        <p:spPr>
          <a:xfrm>
            <a:off x="3790188" y="2924556"/>
            <a:ext cx="3112135" cy="210820"/>
          </a:xfrm>
          <a:custGeom>
            <a:rect b="b" l="l" r="r" t="t"/>
            <a:pathLst>
              <a:path extrusionOk="0" h="210819" w="3112134">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9"/>
          <p:cNvSpPr/>
          <p:nvPr/>
        </p:nvSpPr>
        <p:spPr>
          <a:xfrm>
            <a:off x="3790188" y="3134868"/>
            <a:ext cx="3112135" cy="204470"/>
          </a:xfrm>
          <a:custGeom>
            <a:rect b="b" l="l" r="r" t="t"/>
            <a:pathLst>
              <a:path extrusionOk="0" h="204470" w="3112134">
                <a:moveTo>
                  <a:pt x="0" y="204215"/>
                </a:moveTo>
                <a:lnTo>
                  <a:pt x="3112008" y="204215"/>
                </a:lnTo>
                <a:lnTo>
                  <a:pt x="3112008" y="0"/>
                </a:lnTo>
                <a:lnTo>
                  <a:pt x="0" y="0"/>
                </a:lnTo>
                <a:lnTo>
                  <a:pt x="0" y="2042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29"/>
          <p:cNvSpPr/>
          <p:nvPr/>
        </p:nvSpPr>
        <p:spPr>
          <a:xfrm>
            <a:off x="3790188" y="3339084"/>
            <a:ext cx="3112135" cy="210820"/>
          </a:xfrm>
          <a:custGeom>
            <a:rect b="b" l="l" r="r" t="t"/>
            <a:pathLst>
              <a:path extrusionOk="0" h="210820" w="3112134">
                <a:moveTo>
                  <a:pt x="0" y="210312"/>
                </a:moveTo>
                <a:lnTo>
                  <a:pt x="3112008" y="210312"/>
                </a:lnTo>
                <a:lnTo>
                  <a:pt x="3112008"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29"/>
          <p:cNvSpPr/>
          <p:nvPr/>
        </p:nvSpPr>
        <p:spPr>
          <a:xfrm>
            <a:off x="3790188" y="3549396"/>
            <a:ext cx="3112135" cy="203200"/>
          </a:xfrm>
          <a:custGeom>
            <a:rect b="b" l="l" r="r" t="t"/>
            <a:pathLst>
              <a:path extrusionOk="0" h="203200" w="3112134">
                <a:moveTo>
                  <a:pt x="0" y="202691"/>
                </a:moveTo>
                <a:lnTo>
                  <a:pt x="3112008" y="202691"/>
                </a:lnTo>
                <a:lnTo>
                  <a:pt x="3112008"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29"/>
          <p:cNvSpPr/>
          <p:nvPr/>
        </p:nvSpPr>
        <p:spPr>
          <a:xfrm>
            <a:off x="3790188" y="3752088"/>
            <a:ext cx="3112135" cy="364490"/>
          </a:xfrm>
          <a:custGeom>
            <a:rect b="b" l="l" r="r" t="t"/>
            <a:pathLst>
              <a:path extrusionOk="0" h="364489" w="3112134">
                <a:moveTo>
                  <a:pt x="0" y="364236"/>
                </a:moveTo>
                <a:lnTo>
                  <a:pt x="3112008" y="364236"/>
                </a:lnTo>
                <a:lnTo>
                  <a:pt x="3112008" y="0"/>
                </a:lnTo>
                <a:lnTo>
                  <a:pt x="0" y="0"/>
                </a:lnTo>
                <a:lnTo>
                  <a:pt x="0" y="364236"/>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29"/>
          <p:cNvSpPr/>
          <p:nvPr/>
        </p:nvSpPr>
        <p:spPr>
          <a:xfrm>
            <a:off x="3790188" y="4116323"/>
            <a:ext cx="3112135" cy="195580"/>
          </a:xfrm>
          <a:custGeom>
            <a:rect b="b" l="l" r="r" t="t"/>
            <a:pathLst>
              <a:path extrusionOk="0" h="195579" w="3112134">
                <a:moveTo>
                  <a:pt x="0" y="195071"/>
                </a:moveTo>
                <a:lnTo>
                  <a:pt x="3112008" y="195071"/>
                </a:lnTo>
                <a:lnTo>
                  <a:pt x="3112008" y="0"/>
                </a:lnTo>
                <a:lnTo>
                  <a:pt x="0" y="0"/>
                </a:lnTo>
                <a:lnTo>
                  <a:pt x="0" y="19507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29"/>
          <p:cNvSpPr/>
          <p:nvPr/>
        </p:nvSpPr>
        <p:spPr>
          <a:xfrm>
            <a:off x="7039356" y="1117092"/>
            <a:ext cx="3112135" cy="203200"/>
          </a:xfrm>
          <a:custGeom>
            <a:rect b="b" l="l" r="r" t="t"/>
            <a:pathLst>
              <a:path extrusionOk="0" h="203200" w="3112134">
                <a:moveTo>
                  <a:pt x="0" y="202691"/>
                </a:moveTo>
                <a:lnTo>
                  <a:pt x="3111995" y="202691"/>
                </a:lnTo>
                <a:lnTo>
                  <a:pt x="3111995"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9"/>
          <p:cNvSpPr/>
          <p:nvPr/>
        </p:nvSpPr>
        <p:spPr>
          <a:xfrm>
            <a:off x="7039356" y="1319784"/>
            <a:ext cx="3112135" cy="204470"/>
          </a:xfrm>
          <a:custGeom>
            <a:rect b="b" l="l" r="r" t="t"/>
            <a:pathLst>
              <a:path extrusionOk="0" h="204469" w="3112134">
                <a:moveTo>
                  <a:pt x="0" y="204215"/>
                </a:moveTo>
                <a:lnTo>
                  <a:pt x="3112007" y="204215"/>
                </a:lnTo>
                <a:lnTo>
                  <a:pt x="3112007" y="0"/>
                </a:lnTo>
                <a:lnTo>
                  <a:pt x="0" y="0"/>
                </a:lnTo>
                <a:lnTo>
                  <a:pt x="0" y="2042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29"/>
          <p:cNvSpPr/>
          <p:nvPr/>
        </p:nvSpPr>
        <p:spPr>
          <a:xfrm>
            <a:off x="7039356" y="1524000"/>
            <a:ext cx="3112135" cy="355600"/>
          </a:xfrm>
          <a:custGeom>
            <a:rect b="b" l="l" r="r" t="t"/>
            <a:pathLst>
              <a:path extrusionOk="0" h="355600" w="3112134">
                <a:moveTo>
                  <a:pt x="0" y="355091"/>
                </a:moveTo>
                <a:lnTo>
                  <a:pt x="3112007" y="355091"/>
                </a:lnTo>
                <a:lnTo>
                  <a:pt x="3112007" y="0"/>
                </a:lnTo>
                <a:lnTo>
                  <a:pt x="0" y="0"/>
                </a:lnTo>
                <a:lnTo>
                  <a:pt x="0" y="3550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29"/>
          <p:cNvSpPr/>
          <p:nvPr/>
        </p:nvSpPr>
        <p:spPr>
          <a:xfrm>
            <a:off x="7039356" y="1879092"/>
            <a:ext cx="3112135" cy="210820"/>
          </a:xfrm>
          <a:custGeom>
            <a:rect b="b" l="l" r="r" t="t"/>
            <a:pathLst>
              <a:path extrusionOk="0" h="210819" w="3112134">
                <a:moveTo>
                  <a:pt x="0" y="210312"/>
                </a:moveTo>
                <a:lnTo>
                  <a:pt x="3112007" y="210312"/>
                </a:lnTo>
                <a:lnTo>
                  <a:pt x="3112007"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29"/>
          <p:cNvSpPr/>
          <p:nvPr/>
        </p:nvSpPr>
        <p:spPr>
          <a:xfrm>
            <a:off x="7039356" y="2089404"/>
            <a:ext cx="3112135" cy="203200"/>
          </a:xfrm>
          <a:custGeom>
            <a:rect b="b" l="l" r="r" t="t"/>
            <a:pathLst>
              <a:path extrusionOk="0" h="203200" w="3112134">
                <a:moveTo>
                  <a:pt x="0" y="202691"/>
                </a:moveTo>
                <a:lnTo>
                  <a:pt x="3112007" y="202691"/>
                </a:lnTo>
                <a:lnTo>
                  <a:pt x="3112007"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9"/>
          <p:cNvSpPr/>
          <p:nvPr/>
        </p:nvSpPr>
        <p:spPr>
          <a:xfrm>
            <a:off x="7039356" y="2292096"/>
            <a:ext cx="3112135" cy="212090"/>
          </a:xfrm>
          <a:custGeom>
            <a:rect b="b" l="l" r="r" t="t"/>
            <a:pathLst>
              <a:path extrusionOk="0" h="212089" w="3112134">
                <a:moveTo>
                  <a:pt x="0" y="211836"/>
                </a:moveTo>
                <a:lnTo>
                  <a:pt x="3112007" y="211836"/>
                </a:lnTo>
                <a:lnTo>
                  <a:pt x="3112007" y="0"/>
                </a:lnTo>
                <a:lnTo>
                  <a:pt x="0" y="0"/>
                </a:lnTo>
                <a:lnTo>
                  <a:pt x="0" y="211836"/>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29"/>
          <p:cNvSpPr/>
          <p:nvPr/>
        </p:nvSpPr>
        <p:spPr>
          <a:xfrm>
            <a:off x="7039356" y="2503932"/>
            <a:ext cx="3112135" cy="210820"/>
          </a:xfrm>
          <a:custGeom>
            <a:rect b="b" l="l" r="r" t="t"/>
            <a:pathLst>
              <a:path extrusionOk="0" h="210819" w="3112134">
                <a:moveTo>
                  <a:pt x="0" y="210312"/>
                </a:moveTo>
                <a:lnTo>
                  <a:pt x="3112007" y="210312"/>
                </a:lnTo>
                <a:lnTo>
                  <a:pt x="3112007"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29"/>
          <p:cNvSpPr/>
          <p:nvPr/>
        </p:nvSpPr>
        <p:spPr>
          <a:xfrm>
            <a:off x="7039356" y="2714244"/>
            <a:ext cx="3112135" cy="203200"/>
          </a:xfrm>
          <a:custGeom>
            <a:rect b="b" l="l" r="r" t="t"/>
            <a:pathLst>
              <a:path extrusionOk="0" h="203200" w="3112134">
                <a:moveTo>
                  <a:pt x="0" y="202691"/>
                </a:moveTo>
                <a:lnTo>
                  <a:pt x="3112007" y="202691"/>
                </a:lnTo>
                <a:lnTo>
                  <a:pt x="3112007"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29"/>
          <p:cNvSpPr/>
          <p:nvPr/>
        </p:nvSpPr>
        <p:spPr>
          <a:xfrm>
            <a:off x="7039356" y="2916936"/>
            <a:ext cx="3112135" cy="210820"/>
          </a:xfrm>
          <a:custGeom>
            <a:rect b="b" l="l" r="r" t="t"/>
            <a:pathLst>
              <a:path extrusionOk="0" h="210819" w="3112134">
                <a:moveTo>
                  <a:pt x="0" y="210312"/>
                </a:moveTo>
                <a:lnTo>
                  <a:pt x="3112007" y="210312"/>
                </a:lnTo>
                <a:lnTo>
                  <a:pt x="3112007"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29"/>
          <p:cNvSpPr/>
          <p:nvPr/>
        </p:nvSpPr>
        <p:spPr>
          <a:xfrm>
            <a:off x="7039356" y="3127248"/>
            <a:ext cx="3112135" cy="212090"/>
          </a:xfrm>
          <a:custGeom>
            <a:rect b="b" l="l" r="r" t="t"/>
            <a:pathLst>
              <a:path extrusionOk="0" h="212089" w="3112134">
                <a:moveTo>
                  <a:pt x="0" y="211836"/>
                </a:moveTo>
                <a:lnTo>
                  <a:pt x="3112007" y="211836"/>
                </a:lnTo>
                <a:lnTo>
                  <a:pt x="3112007" y="0"/>
                </a:lnTo>
                <a:lnTo>
                  <a:pt x="0" y="0"/>
                </a:lnTo>
                <a:lnTo>
                  <a:pt x="0" y="211836"/>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29"/>
          <p:cNvSpPr/>
          <p:nvPr/>
        </p:nvSpPr>
        <p:spPr>
          <a:xfrm>
            <a:off x="7039356" y="3339084"/>
            <a:ext cx="3112135" cy="203200"/>
          </a:xfrm>
          <a:custGeom>
            <a:rect b="b" l="l" r="r" t="t"/>
            <a:pathLst>
              <a:path extrusionOk="0" h="203200" w="3112134">
                <a:moveTo>
                  <a:pt x="0" y="202691"/>
                </a:moveTo>
                <a:lnTo>
                  <a:pt x="3112007" y="202691"/>
                </a:lnTo>
                <a:lnTo>
                  <a:pt x="3112007"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29"/>
          <p:cNvSpPr/>
          <p:nvPr/>
        </p:nvSpPr>
        <p:spPr>
          <a:xfrm>
            <a:off x="7039356" y="3541776"/>
            <a:ext cx="3112135" cy="210820"/>
          </a:xfrm>
          <a:custGeom>
            <a:rect b="b" l="l" r="r" t="t"/>
            <a:pathLst>
              <a:path extrusionOk="0" h="210820" w="3112134">
                <a:moveTo>
                  <a:pt x="0" y="210312"/>
                </a:moveTo>
                <a:lnTo>
                  <a:pt x="3112007" y="210312"/>
                </a:lnTo>
                <a:lnTo>
                  <a:pt x="3112007" y="0"/>
                </a:lnTo>
                <a:lnTo>
                  <a:pt x="0" y="0"/>
                </a:lnTo>
                <a:lnTo>
                  <a:pt x="0" y="21031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29"/>
          <p:cNvSpPr/>
          <p:nvPr/>
        </p:nvSpPr>
        <p:spPr>
          <a:xfrm>
            <a:off x="7039356" y="3752088"/>
            <a:ext cx="3112135" cy="204470"/>
          </a:xfrm>
          <a:custGeom>
            <a:rect b="b" l="l" r="r" t="t"/>
            <a:pathLst>
              <a:path extrusionOk="0" h="204470" w="3112134">
                <a:moveTo>
                  <a:pt x="0" y="204215"/>
                </a:moveTo>
                <a:lnTo>
                  <a:pt x="3112007" y="204215"/>
                </a:lnTo>
                <a:lnTo>
                  <a:pt x="3112007" y="0"/>
                </a:lnTo>
                <a:lnTo>
                  <a:pt x="0" y="0"/>
                </a:lnTo>
                <a:lnTo>
                  <a:pt x="0" y="204215"/>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29"/>
          <p:cNvSpPr/>
          <p:nvPr/>
        </p:nvSpPr>
        <p:spPr>
          <a:xfrm>
            <a:off x="7039356" y="3956304"/>
            <a:ext cx="3112135" cy="203200"/>
          </a:xfrm>
          <a:custGeom>
            <a:rect b="b" l="l" r="r" t="t"/>
            <a:pathLst>
              <a:path extrusionOk="0" h="203200" w="3112134">
                <a:moveTo>
                  <a:pt x="0" y="202691"/>
                </a:moveTo>
                <a:lnTo>
                  <a:pt x="3112007" y="202691"/>
                </a:lnTo>
                <a:lnTo>
                  <a:pt x="3112007"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29"/>
          <p:cNvSpPr/>
          <p:nvPr/>
        </p:nvSpPr>
        <p:spPr>
          <a:xfrm>
            <a:off x="7039356" y="4158996"/>
            <a:ext cx="3112135" cy="203200"/>
          </a:xfrm>
          <a:custGeom>
            <a:rect b="b" l="l" r="r" t="t"/>
            <a:pathLst>
              <a:path extrusionOk="0" h="203200" w="3112134">
                <a:moveTo>
                  <a:pt x="0" y="202691"/>
                </a:moveTo>
                <a:lnTo>
                  <a:pt x="3112007" y="202691"/>
                </a:lnTo>
                <a:lnTo>
                  <a:pt x="3112007" y="0"/>
                </a:lnTo>
                <a:lnTo>
                  <a:pt x="0" y="0"/>
                </a:lnTo>
                <a:lnTo>
                  <a:pt x="0" y="202691"/>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29"/>
          <p:cNvSpPr/>
          <p:nvPr/>
        </p:nvSpPr>
        <p:spPr>
          <a:xfrm>
            <a:off x="7039356" y="4361688"/>
            <a:ext cx="3112135" cy="212090"/>
          </a:xfrm>
          <a:custGeom>
            <a:rect b="b" l="l" r="r" t="t"/>
            <a:pathLst>
              <a:path extrusionOk="0" h="212089" w="3112134">
                <a:moveTo>
                  <a:pt x="0" y="211836"/>
                </a:moveTo>
                <a:lnTo>
                  <a:pt x="3112007" y="211836"/>
                </a:lnTo>
                <a:lnTo>
                  <a:pt x="3112007" y="0"/>
                </a:lnTo>
                <a:lnTo>
                  <a:pt x="0" y="0"/>
                </a:lnTo>
                <a:lnTo>
                  <a:pt x="0" y="211836"/>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9"/>
          <p:cNvSpPr/>
          <p:nvPr/>
        </p:nvSpPr>
        <p:spPr>
          <a:xfrm>
            <a:off x="7039356" y="4573523"/>
            <a:ext cx="3112135" cy="203200"/>
          </a:xfrm>
          <a:custGeom>
            <a:rect b="b" l="l" r="r" t="t"/>
            <a:pathLst>
              <a:path extrusionOk="0" h="203200" w="3112134">
                <a:moveTo>
                  <a:pt x="0" y="202692"/>
                </a:moveTo>
                <a:lnTo>
                  <a:pt x="3112007" y="202692"/>
                </a:lnTo>
                <a:lnTo>
                  <a:pt x="3112007" y="0"/>
                </a:lnTo>
                <a:lnTo>
                  <a:pt x="0" y="0"/>
                </a:lnTo>
                <a:lnTo>
                  <a:pt x="0" y="20269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29"/>
          <p:cNvSpPr/>
          <p:nvPr/>
        </p:nvSpPr>
        <p:spPr>
          <a:xfrm>
            <a:off x="7039356" y="4776216"/>
            <a:ext cx="3112135" cy="355600"/>
          </a:xfrm>
          <a:custGeom>
            <a:rect b="b" l="l" r="r" t="t"/>
            <a:pathLst>
              <a:path extrusionOk="0" h="355600" w="3112134">
                <a:moveTo>
                  <a:pt x="0" y="355092"/>
                </a:moveTo>
                <a:lnTo>
                  <a:pt x="3111995" y="355092"/>
                </a:lnTo>
                <a:lnTo>
                  <a:pt x="3111995" y="0"/>
                </a:lnTo>
                <a:lnTo>
                  <a:pt x="0" y="0"/>
                </a:lnTo>
                <a:lnTo>
                  <a:pt x="0" y="355092"/>
                </a:lnTo>
                <a:close/>
              </a:path>
            </a:pathLst>
          </a:custGeom>
          <a:solidFill>
            <a:srgbClr val="C4B0F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59" name="Google Shape;359;p29"/>
          <p:cNvGraphicFramePr/>
          <p:nvPr/>
        </p:nvGraphicFramePr>
        <p:xfrm>
          <a:off x="393700" y="276225"/>
          <a:ext cx="3000000" cy="3000000"/>
        </p:xfrm>
        <a:graphic>
          <a:graphicData uri="http://schemas.openxmlformats.org/drawingml/2006/table">
            <a:tbl>
              <a:tblPr bandRow="1" firstRow="1">
                <a:noFill/>
                <a:tableStyleId>{D7016B61-C5C3-4E6D-A61F-10CCEA2B680B}</a:tableStyleId>
              </a:tblPr>
              <a:tblGrid>
                <a:gridCol w="3248725"/>
                <a:gridCol w="3249600"/>
                <a:gridCol w="3249175"/>
              </a:tblGrid>
              <a:tr h="630925">
                <a:tc gridSpan="3">
                  <a:txBody>
                    <a:bodyPr/>
                    <a:lstStyle/>
                    <a:p>
                      <a:pPr indent="0" lvl="0" marL="0" marR="0" rtl="0" algn="ctr">
                        <a:lnSpc>
                          <a:spcPct val="100000"/>
                        </a:lnSpc>
                        <a:spcBef>
                          <a:spcPts val="0"/>
                        </a:spcBef>
                        <a:spcAft>
                          <a:spcPts val="0"/>
                        </a:spcAft>
                        <a:buNone/>
                      </a:pPr>
                      <a:r>
                        <a:rPr b="1" lang="it-CH" sz="1100">
                          <a:latin typeface="Calibri"/>
                          <a:ea typeface="Calibri"/>
                          <a:cs typeface="Calibri"/>
                          <a:sym typeface="Calibri"/>
                        </a:rPr>
                        <a:t>Equità e partecipazione di tutte le persone in formazione</a:t>
                      </a:r>
                      <a:endParaRPr sz="1100">
                        <a:latin typeface="Calibri"/>
                        <a:ea typeface="Calibri"/>
                        <a:cs typeface="Calibri"/>
                        <a:sym typeface="Calibri"/>
                      </a:endParaRPr>
                    </a:p>
                    <a:p>
                      <a:pPr indent="0" lvl="0" marL="1905" marR="0" rtl="0" algn="ctr">
                        <a:lnSpc>
                          <a:spcPct val="100000"/>
                        </a:lnSpc>
                        <a:spcBef>
                          <a:spcPts val="275"/>
                        </a:spcBef>
                        <a:spcAft>
                          <a:spcPts val="0"/>
                        </a:spcAft>
                        <a:buNone/>
                      </a:pPr>
                      <a:r>
                        <a:rPr lang="it-CH" sz="1100">
                          <a:latin typeface="Calibri"/>
                          <a:ea typeface="Calibri"/>
                          <a:cs typeface="Calibri"/>
                          <a:sym typeface="Calibri"/>
                        </a:rPr>
                        <a:t>Il dialogo educativo può aiutare a creare spazio per le voci di tutte-i e un ethos di classe più inclusivo.</a:t>
                      </a:r>
                      <a:endParaRPr/>
                    </a:p>
                  </a:txBody>
                  <a:tcPr marT="36000" marB="36000" marR="36000" marL="36000">
                    <a:lnL cap="flat" cmpd="sng" w="28700">
                      <a:solidFill>
                        <a:srgbClr val="2791A6"/>
                      </a:solidFill>
                      <a:prstDash val="solid"/>
                      <a:round/>
                      <a:headEnd len="sm" w="sm" type="none"/>
                      <a:tailEnd len="sm" w="sm" type="none"/>
                    </a:lnL>
                    <a:lnR cap="flat" cmpd="sng" w="28700">
                      <a:solidFill>
                        <a:srgbClr val="2791A6"/>
                      </a:solidFill>
                      <a:prstDash val="solid"/>
                      <a:round/>
                      <a:headEnd len="sm" w="sm" type="none"/>
                      <a:tailEnd len="sm" w="sm" type="none"/>
                    </a:lnR>
                    <a:lnT cap="flat" cmpd="sng" w="30225">
                      <a:solidFill>
                        <a:srgbClr val="2791A6"/>
                      </a:solidFill>
                      <a:prstDash val="solid"/>
                      <a:round/>
                      <a:headEnd len="sm" w="sm" type="none"/>
                      <a:tailEnd len="sm" w="sm" type="none"/>
                    </a:lnT>
                    <a:lnB cap="flat" cmpd="sng" w="30225">
                      <a:solidFill>
                        <a:srgbClr val="2791A6"/>
                      </a:solidFill>
                      <a:prstDash val="solid"/>
                      <a:round/>
                      <a:headEnd len="sm" w="sm" type="none"/>
                      <a:tailEnd len="sm" w="sm" type="none"/>
                    </a:lnB>
                  </a:tcPr>
                </a:tc>
                <a:tc hMerge="1"/>
                <a:tc hMerge="1"/>
              </a:tr>
              <a:tr h="4043175">
                <a:tc>
                  <a:txBody>
                    <a:bodyPr/>
                    <a:lstStyle/>
                    <a:p>
                      <a:pPr indent="0" lvl="0" marL="53975" marR="0" rtl="0" algn="l">
                        <a:lnSpc>
                          <a:spcPct val="100000"/>
                        </a:lnSpc>
                        <a:spcBef>
                          <a:spcPts val="0"/>
                        </a:spcBef>
                        <a:spcAft>
                          <a:spcPts val="0"/>
                        </a:spcAft>
                        <a:buNone/>
                      </a:pPr>
                      <a:r>
                        <a:rPr b="1" lang="it-CH" sz="1100">
                          <a:latin typeface="Calibri"/>
                          <a:ea typeface="Calibri"/>
                          <a:cs typeface="Calibri"/>
                          <a:sym typeface="Calibri"/>
                        </a:rPr>
                        <a:t>Principi dialogici per una partecipazione equa</a:t>
                      </a:r>
                      <a:endParaRPr sz="1100">
                        <a:latin typeface="Calibri"/>
                        <a:ea typeface="Calibri"/>
                        <a:cs typeface="Calibri"/>
                        <a:sym typeface="Calibri"/>
                      </a:endParaRPr>
                    </a:p>
                    <a:p>
                      <a:pPr indent="0" lvl="0" marL="0" marR="0" rtl="0" algn="l">
                        <a:lnSpc>
                          <a:spcPct val="100000"/>
                        </a:lnSpc>
                        <a:spcBef>
                          <a:spcPts val="46"/>
                        </a:spcBef>
                        <a:spcAft>
                          <a:spcPts val="0"/>
                        </a:spcAft>
                        <a:buNone/>
                      </a:pPr>
                      <a:r>
                        <a:t/>
                      </a:r>
                      <a:endParaRPr sz="1050">
                        <a:latin typeface="Times New Roman"/>
                        <a:ea typeface="Times New Roman"/>
                        <a:cs typeface="Times New Roman"/>
                        <a:sym typeface="Times New Roman"/>
                      </a:endParaRPr>
                    </a:p>
                    <a:p>
                      <a:pPr indent="-228600" lvl="0" marL="360000" marR="45085" rtl="0" algn="l">
                        <a:lnSpc>
                          <a:spcPct val="150000"/>
                        </a:lnSpc>
                        <a:spcBef>
                          <a:spcPts val="0"/>
                        </a:spcBef>
                        <a:spcAft>
                          <a:spcPts val="0"/>
                        </a:spcAft>
                        <a:buSzPts val="1100"/>
                        <a:buFont typeface="Noto Sans Symbols"/>
                        <a:buChar char="∙"/>
                      </a:pPr>
                      <a:r>
                        <a:rPr lang="it-CH" sz="1100">
                          <a:latin typeface="Calibri"/>
                          <a:ea typeface="Calibri"/>
                          <a:cs typeface="Calibri"/>
                          <a:sym typeface="Calibri"/>
                        </a:rPr>
                        <a:t>la nozione di dialogo è intrinsecamente inclusiva  delle  diverse  opinioni  e  conoscenze delle persone</a:t>
                      </a:r>
                      <a:endParaRPr/>
                    </a:p>
                    <a:p>
                      <a:pPr indent="-228600" lvl="0" marL="360000" marR="0" rtl="0" algn="l">
                        <a:lnSpc>
                          <a:spcPct val="150000"/>
                        </a:lnSpc>
                        <a:spcBef>
                          <a:spcPts val="335"/>
                        </a:spcBef>
                        <a:spcAft>
                          <a:spcPts val="0"/>
                        </a:spcAft>
                        <a:buSzPts val="1100"/>
                        <a:buFont typeface="Noto Sans Symbols"/>
                        <a:buChar char="∙"/>
                      </a:pPr>
                      <a:r>
                        <a:rPr lang="it-CH" sz="1100">
                          <a:latin typeface="Calibri"/>
                          <a:ea typeface="Calibri"/>
                          <a:cs typeface="Calibri"/>
                          <a:sym typeface="Calibri"/>
                        </a:rPr>
                        <a:t>tutti hanno il diritto di essere ascoltati</a:t>
                      </a:r>
                      <a:endParaRPr/>
                    </a:p>
                    <a:p>
                      <a:pPr indent="-228600" lvl="0" marL="360000" marR="44450" rtl="0" algn="l">
                        <a:lnSpc>
                          <a:spcPct val="150000"/>
                        </a:lnSpc>
                        <a:spcBef>
                          <a:spcPts val="45"/>
                        </a:spcBef>
                        <a:spcAft>
                          <a:spcPts val="0"/>
                        </a:spcAft>
                        <a:buSzPts val="1100"/>
                        <a:buFont typeface="Noto Sans Symbols"/>
                        <a:buChar char="∙"/>
                      </a:pPr>
                      <a:r>
                        <a:rPr lang="it-CH" sz="1100">
                          <a:latin typeface="Calibri"/>
                          <a:ea typeface="Calibri"/>
                          <a:cs typeface="Calibri"/>
                          <a:sym typeface="Calibri"/>
                        </a:rPr>
                        <a:t>tutti devono partecipare per promuovere l'apprendimento di tutti</a:t>
                      </a:r>
                      <a:endParaRPr/>
                    </a:p>
                    <a:p>
                      <a:pPr indent="-228600" lvl="0" marL="360000" marR="43815" rtl="0" algn="l">
                        <a:lnSpc>
                          <a:spcPct val="150000"/>
                        </a:lnSpc>
                        <a:spcBef>
                          <a:spcPts val="60"/>
                        </a:spcBef>
                        <a:spcAft>
                          <a:spcPts val="0"/>
                        </a:spcAft>
                        <a:buSzPts val="1100"/>
                        <a:buFont typeface="Noto Sans Symbols"/>
                        <a:buChar char="∙"/>
                      </a:pPr>
                      <a:r>
                        <a:rPr lang="it-CH" sz="1100">
                          <a:latin typeface="Calibri"/>
                          <a:ea typeface="Calibri"/>
                          <a:cs typeface="Calibri"/>
                          <a:sym typeface="Calibri"/>
                        </a:rPr>
                        <a:t>l'inclusione di voci  e prospettive  diverse arricchirà la comprensione  di ciò che il dialogo significa in pratica</a:t>
                      </a:r>
                      <a:endParaRPr/>
                    </a:p>
                  </a:txBody>
                  <a:tcPr marT="36000" marB="36000" marR="36000" marL="36000">
                    <a:lnL cap="flat" cmpd="sng" w="28700">
                      <a:solidFill>
                        <a:srgbClr val="2791A6"/>
                      </a:solidFill>
                      <a:prstDash val="solid"/>
                      <a:round/>
                      <a:headEnd len="sm" w="sm" type="none"/>
                      <a:tailEnd len="sm" w="sm" type="none"/>
                    </a:lnL>
                    <a:lnR cap="flat" cmpd="sng" w="28700">
                      <a:solidFill>
                        <a:srgbClr val="2791A6"/>
                      </a:solidFill>
                      <a:prstDash val="solid"/>
                      <a:round/>
                      <a:headEnd len="sm" w="sm" type="none"/>
                      <a:tailEnd len="sm" w="sm" type="none"/>
                    </a:lnR>
                    <a:lnT cap="flat" cmpd="sng" w="30225">
                      <a:solidFill>
                        <a:srgbClr val="2791A6"/>
                      </a:solidFill>
                      <a:prstDash val="solid"/>
                      <a:round/>
                      <a:headEnd len="sm" w="sm" type="none"/>
                      <a:tailEnd len="sm" w="sm" type="none"/>
                    </a:lnT>
                    <a:lnB cap="flat" cmpd="sng" w="30225">
                      <a:solidFill>
                        <a:srgbClr val="2791A6"/>
                      </a:solidFill>
                      <a:prstDash val="solid"/>
                      <a:round/>
                      <a:headEnd len="sm" w="sm" type="none"/>
                      <a:tailEnd len="sm" w="sm" type="none"/>
                    </a:lnB>
                    <a:solidFill>
                      <a:srgbClr val="C4B0FE"/>
                    </a:solidFill>
                  </a:tcPr>
                </a:tc>
                <a:tc>
                  <a:txBody>
                    <a:bodyPr/>
                    <a:lstStyle/>
                    <a:p>
                      <a:pPr indent="0" lvl="0" marL="54610" marR="45720" rtl="0" algn="l">
                        <a:lnSpc>
                          <a:spcPct val="120900"/>
                        </a:lnSpc>
                        <a:spcBef>
                          <a:spcPts val="0"/>
                        </a:spcBef>
                        <a:spcAft>
                          <a:spcPts val="0"/>
                        </a:spcAft>
                        <a:buNone/>
                      </a:pPr>
                      <a:r>
                        <a:rPr b="1" lang="it-CH" sz="1100">
                          <a:latin typeface="Calibri"/>
                          <a:ea typeface="Calibri"/>
                          <a:cs typeface="Calibri"/>
                          <a:sym typeface="Calibri"/>
                        </a:rPr>
                        <a:t>MA le barriere alla partecipazione dialogica per tutte e tutti possono esistere in:</a:t>
                      </a:r>
                      <a:endParaRPr sz="1100">
                        <a:latin typeface="Calibri"/>
                        <a:ea typeface="Calibri"/>
                        <a:cs typeface="Calibri"/>
                        <a:sym typeface="Calibri"/>
                      </a:endParaRPr>
                    </a:p>
                    <a:p>
                      <a:pPr indent="0" lvl="0" marL="0" marR="0" rtl="0" algn="l">
                        <a:lnSpc>
                          <a:spcPct val="100000"/>
                        </a:lnSpc>
                        <a:spcBef>
                          <a:spcPts val="53"/>
                        </a:spcBef>
                        <a:spcAft>
                          <a:spcPts val="0"/>
                        </a:spcAft>
                        <a:buNone/>
                      </a:pPr>
                      <a:r>
                        <a:t/>
                      </a:r>
                      <a:endParaRPr sz="1300">
                        <a:latin typeface="Times New Roman"/>
                        <a:ea typeface="Times New Roman"/>
                        <a:cs typeface="Times New Roman"/>
                        <a:sym typeface="Times New Roman"/>
                      </a:endParaRPr>
                    </a:p>
                    <a:p>
                      <a:pPr indent="-228600" lvl="0" marL="360000" marR="0" rtl="0" algn="l">
                        <a:lnSpc>
                          <a:spcPct val="150000"/>
                        </a:lnSpc>
                        <a:spcBef>
                          <a:spcPts val="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modi di comunicare</a:t>
                      </a:r>
                      <a:endParaRPr/>
                    </a:p>
                    <a:p>
                      <a:pPr indent="-228600" lvl="0" marL="360000" marR="0" rtl="0" algn="l">
                        <a:lnSpc>
                          <a:spcPct val="150000"/>
                        </a:lnSpc>
                        <a:spcBef>
                          <a:spcPts val="335"/>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mancanza di fiducia per partecipare</a:t>
                      </a:r>
                      <a:endParaRPr/>
                    </a:p>
                    <a:p>
                      <a:pPr indent="-228600" lvl="0" marL="360000" marR="44450" rtl="0" algn="l">
                        <a:lnSpc>
                          <a:spcPct val="150000"/>
                        </a:lnSpc>
                        <a:spcBef>
                          <a:spcPts val="6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comprensione di diverse prospettive e modi di pensare</a:t>
                      </a:r>
                      <a:endParaRPr/>
                    </a:p>
                    <a:p>
                      <a:pPr indent="-228600" lvl="0" marL="360000" marR="44450" rtl="0" algn="l">
                        <a:lnSpc>
                          <a:spcPct val="150000"/>
                        </a:lnSpc>
                        <a:spcBef>
                          <a:spcPts val="7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accettazione e valorizzazione dei diversi punti di vista</a:t>
                      </a:r>
                      <a:endParaRPr/>
                    </a:p>
                    <a:p>
                      <a:pPr indent="-228600" lvl="0" marL="360000" marR="45085" rtl="0" algn="l">
                        <a:lnSpc>
                          <a:spcPct val="150000"/>
                        </a:lnSpc>
                        <a:spcBef>
                          <a:spcPts val="6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percezioni  e  motivazioni  contrastanti  per  la partecipazione</a:t>
                      </a:r>
                      <a:endParaRPr/>
                    </a:p>
                    <a:p>
                      <a:pPr indent="-228600" lvl="0" marL="360000" marR="45085" rtl="0" algn="l">
                        <a:lnSpc>
                          <a:spcPct val="150000"/>
                        </a:lnSpc>
                        <a:spcBef>
                          <a:spcPts val="7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idee preconcette su "abilità" e capacità di partecipare</a:t>
                      </a:r>
                      <a:endParaRPr/>
                    </a:p>
                    <a:p>
                      <a:pPr indent="-228600" lvl="0" marL="360000" marR="0" rtl="0" algn="l">
                        <a:lnSpc>
                          <a:spcPct val="150000"/>
                        </a:lnSpc>
                        <a:spcBef>
                          <a:spcPts val="335"/>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sfida cognitiva</a:t>
                      </a:r>
                      <a:endParaRPr/>
                    </a:p>
                  </a:txBody>
                  <a:tcPr marT="36000" marB="36000" marR="36000" marL="36000">
                    <a:lnL cap="flat" cmpd="sng" w="28700">
                      <a:solidFill>
                        <a:srgbClr val="2791A6"/>
                      </a:solidFill>
                      <a:prstDash val="solid"/>
                      <a:round/>
                      <a:headEnd len="sm" w="sm" type="none"/>
                      <a:tailEnd len="sm" w="sm" type="none"/>
                    </a:lnL>
                    <a:lnR cap="flat" cmpd="sng" w="28700">
                      <a:solidFill>
                        <a:srgbClr val="2791A6"/>
                      </a:solidFill>
                      <a:prstDash val="solid"/>
                      <a:round/>
                      <a:headEnd len="sm" w="sm" type="none"/>
                      <a:tailEnd len="sm" w="sm" type="none"/>
                    </a:lnR>
                    <a:lnT cap="flat" cmpd="sng" w="30225">
                      <a:solidFill>
                        <a:srgbClr val="2791A6"/>
                      </a:solidFill>
                      <a:prstDash val="solid"/>
                      <a:round/>
                      <a:headEnd len="sm" w="sm" type="none"/>
                      <a:tailEnd len="sm" w="sm" type="none"/>
                    </a:lnT>
                    <a:lnB cap="flat" cmpd="sng" w="30225">
                      <a:solidFill>
                        <a:srgbClr val="2791A6"/>
                      </a:solidFill>
                      <a:prstDash val="solid"/>
                      <a:round/>
                      <a:headEnd len="sm" w="sm" type="none"/>
                      <a:tailEnd len="sm" w="sm" type="none"/>
                    </a:lnB>
                    <a:solidFill>
                      <a:srgbClr val="C4B0FE"/>
                    </a:solidFill>
                  </a:tcPr>
                </a:tc>
                <a:tc>
                  <a:txBody>
                    <a:bodyPr/>
                    <a:lstStyle/>
                    <a:p>
                      <a:pPr indent="0" lvl="0" marL="53975" marR="43815" rtl="0" algn="just">
                        <a:lnSpc>
                          <a:spcPct val="121400"/>
                        </a:lnSpc>
                        <a:spcBef>
                          <a:spcPts val="0"/>
                        </a:spcBef>
                        <a:spcAft>
                          <a:spcPts val="0"/>
                        </a:spcAft>
                        <a:buNone/>
                      </a:pPr>
                      <a:r>
                        <a:rPr b="1" lang="it-CH" sz="1100">
                          <a:latin typeface="Calibri"/>
                          <a:ea typeface="Calibri"/>
                          <a:cs typeface="Calibri"/>
                          <a:sym typeface="Calibri"/>
                        </a:rPr>
                        <a:t>QUINDI, è importante considerare i fattori relativi alle persone   che   partecipano   e   al   contesto,   come  ad esempio:</a:t>
                      </a:r>
                      <a:endParaRPr sz="1100">
                        <a:latin typeface="Calibri"/>
                        <a:ea typeface="Calibri"/>
                        <a:cs typeface="Calibri"/>
                        <a:sym typeface="Calibri"/>
                      </a:endParaRPr>
                    </a:p>
                    <a:p>
                      <a:pPr indent="-158750" lvl="0" marL="360000" marR="0" rtl="0" algn="l">
                        <a:lnSpc>
                          <a:spcPct val="150000"/>
                        </a:lnSpc>
                        <a:spcBef>
                          <a:spcPts val="52"/>
                        </a:spcBef>
                        <a:spcAft>
                          <a:spcPts val="0"/>
                        </a:spcAft>
                        <a:buSzPts val="1100"/>
                        <a:buFont typeface="Noto Sans Symbols"/>
                        <a:buNone/>
                      </a:pPr>
                      <a:r>
                        <a:t/>
                      </a:r>
                      <a:endParaRPr sz="1100">
                        <a:solidFill>
                          <a:schemeClr val="dk1"/>
                        </a:solidFill>
                        <a:latin typeface="Calibri"/>
                        <a:ea typeface="Calibri"/>
                        <a:cs typeface="Calibri"/>
                        <a:sym typeface="Calibri"/>
                      </a:endParaRPr>
                    </a:p>
                    <a:p>
                      <a:pPr indent="-228600" lvl="0" marL="360000" marR="45720" rtl="0" algn="l">
                        <a:lnSpc>
                          <a:spcPct val="150000"/>
                        </a:lnSpc>
                        <a:spcBef>
                          <a:spcPts val="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differenze individuali nella comunicazione, comprese quelle non verbali</a:t>
                      </a:r>
                      <a:endParaRPr/>
                    </a:p>
                    <a:p>
                      <a:pPr indent="-228600" lvl="0" marL="360000" marR="0" rtl="0" algn="l">
                        <a:lnSpc>
                          <a:spcPct val="150000"/>
                        </a:lnSpc>
                        <a:spcBef>
                          <a:spcPts val="335"/>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differenze culturali e punti in comune</a:t>
                      </a:r>
                      <a:endParaRPr/>
                    </a:p>
                    <a:p>
                      <a:pPr indent="-228600" lvl="0" marL="360000" marR="43815" rtl="0" algn="l">
                        <a:lnSpc>
                          <a:spcPct val="150000"/>
                        </a:lnSpc>
                        <a:spcBef>
                          <a:spcPts val="7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strutture della classe, routine, attività e ambiente (fisico e sociale)</a:t>
                      </a:r>
                      <a:endParaRPr/>
                    </a:p>
                    <a:p>
                      <a:pPr indent="-228600" lvl="0" marL="360000" marR="0" rtl="0" algn="l">
                        <a:lnSpc>
                          <a:spcPct val="150000"/>
                        </a:lnSpc>
                        <a:spcBef>
                          <a:spcPts val="335"/>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le MISURE PRATICHE potrebbero includere:</a:t>
                      </a:r>
                      <a:endParaRPr/>
                    </a:p>
                    <a:p>
                      <a:pPr indent="-228600" lvl="0" marL="360000" marR="45085" rtl="0" algn="l">
                        <a:lnSpc>
                          <a:spcPct val="150000"/>
                        </a:lnSpc>
                        <a:spcBef>
                          <a:spcPts val="45"/>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discutere il valore dell'ascolto di altre voci nel tuo ambiente</a:t>
                      </a:r>
                      <a:endParaRPr/>
                    </a:p>
                    <a:p>
                      <a:pPr indent="-228600" lvl="0" marL="360000" marR="43180" rtl="0" algn="l">
                        <a:lnSpc>
                          <a:spcPct val="150000"/>
                        </a:lnSpc>
                        <a:spcBef>
                          <a:spcPts val="55"/>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adattare ed estendere i modelli di osservazione     nel  pacchetto T-SEDA per rispondere a         domande specifiche sull'inclusione</a:t>
                      </a:r>
                      <a:endParaRPr/>
                    </a:p>
                    <a:p>
                      <a:pPr indent="-171450" lvl="0" marL="302850" marR="43180" rtl="0" algn="l">
                        <a:lnSpc>
                          <a:spcPct val="150000"/>
                        </a:lnSpc>
                        <a:spcBef>
                          <a:spcPts val="50"/>
                        </a:spcBef>
                        <a:spcAft>
                          <a:spcPts val="0"/>
                        </a:spcAft>
                        <a:buClr>
                          <a:schemeClr val="dk1"/>
                        </a:buClr>
                        <a:buSzPts val="1100"/>
                        <a:buFont typeface="Noto Sans Symbols"/>
                        <a:buChar char="⮚"/>
                      </a:pPr>
                      <a:r>
                        <a:rPr lang="it-CH" sz="1100">
                          <a:solidFill>
                            <a:schemeClr val="dk1"/>
                          </a:solidFill>
                          <a:latin typeface="Calibri"/>
                          <a:ea typeface="Calibri"/>
                          <a:cs typeface="Calibri"/>
                          <a:sym typeface="Calibri"/>
                        </a:rPr>
                        <a:t>sviluppare nuove strutture di supporto  per l'interazione di gruppo e la consapevolezza culturale</a:t>
                      </a:r>
                      <a:endParaRPr/>
                    </a:p>
                  </a:txBody>
                  <a:tcPr marT="36000" marB="36000" marR="36000" marL="36000">
                    <a:lnL cap="flat" cmpd="sng" w="28700">
                      <a:solidFill>
                        <a:srgbClr val="2791A6"/>
                      </a:solidFill>
                      <a:prstDash val="solid"/>
                      <a:round/>
                      <a:headEnd len="sm" w="sm" type="none"/>
                      <a:tailEnd len="sm" w="sm" type="none"/>
                    </a:lnL>
                    <a:lnR cap="flat" cmpd="sng" w="28700">
                      <a:solidFill>
                        <a:srgbClr val="2791A6"/>
                      </a:solidFill>
                      <a:prstDash val="solid"/>
                      <a:round/>
                      <a:headEnd len="sm" w="sm" type="none"/>
                      <a:tailEnd len="sm" w="sm" type="none"/>
                    </a:lnR>
                    <a:lnT cap="flat" cmpd="sng" w="30225">
                      <a:solidFill>
                        <a:srgbClr val="2791A6"/>
                      </a:solidFill>
                      <a:prstDash val="solid"/>
                      <a:round/>
                      <a:headEnd len="sm" w="sm" type="none"/>
                      <a:tailEnd len="sm" w="sm" type="none"/>
                    </a:lnT>
                    <a:lnB cap="flat" cmpd="sng" w="30225">
                      <a:solidFill>
                        <a:srgbClr val="2791A6"/>
                      </a:solidFill>
                      <a:prstDash val="solid"/>
                      <a:round/>
                      <a:headEnd len="sm" w="sm" type="none"/>
                      <a:tailEnd len="sm" w="sm" type="none"/>
                    </a:lnB>
                    <a:solidFill>
                      <a:srgbClr val="C4B0FE"/>
                    </a:solidFill>
                  </a:tcPr>
                </a:tc>
              </a:tr>
              <a:tr h="1450850">
                <a:tc gridSpan="3">
                  <a:txBody>
                    <a:bodyPr/>
                    <a:lstStyle/>
                    <a:p>
                      <a:pPr indent="0" lvl="0" marL="53975" marR="0" rtl="0" algn="just">
                        <a:lnSpc>
                          <a:spcPct val="100000"/>
                        </a:lnSpc>
                        <a:spcBef>
                          <a:spcPts val="0"/>
                        </a:spcBef>
                        <a:spcAft>
                          <a:spcPts val="0"/>
                        </a:spcAft>
                        <a:buNone/>
                      </a:pPr>
                      <a:r>
                        <a:rPr b="1" lang="it-CH" sz="1100">
                          <a:latin typeface="Calibri"/>
                          <a:ea typeface="Calibri"/>
                          <a:cs typeface="Calibri"/>
                          <a:sym typeface="Calibri"/>
                        </a:rPr>
                        <a:t>Coinvolgere nel dialogo studentesse e studenti con disturbi dello spettro autistico</a:t>
                      </a:r>
                      <a:endParaRPr sz="1100">
                        <a:latin typeface="Calibri"/>
                        <a:ea typeface="Calibri"/>
                        <a:cs typeface="Calibri"/>
                        <a:sym typeface="Calibri"/>
                      </a:endParaRPr>
                    </a:p>
                    <a:p>
                      <a:pPr indent="0" lvl="0" marL="53975" marR="0" rtl="0" algn="l">
                        <a:lnSpc>
                          <a:spcPct val="100000"/>
                        </a:lnSpc>
                        <a:spcBef>
                          <a:spcPts val="275"/>
                        </a:spcBef>
                        <a:spcAft>
                          <a:spcPts val="0"/>
                        </a:spcAft>
                        <a:buNone/>
                      </a:pPr>
                      <a:r>
                        <a:rPr lang="it-CH" sz="1100">
                          <a:latin typeface="Calibri"/>
                          <a:ea typeface="Calibri"/>
                          <a:cs typeface="Calibri"/>
                          <a:sym typeface="Calibri"/>
                        </a:rPr>
                        <a:t>Per esempio, Ana Laura Trigo Clapés ha ideato modi per adattare lo schema di codifica T-SEDA alle caratteristiche di comunicazione associate all'autismo. Alcune delle</a:t>
                      </a:r>
                      <a:endParaRPr sz="1100">
                        <a:latin typeface="Calibri"/>
                        <a:ea typeface="Calibri"/>
                        <a:cs typeface="Calibri"/>
                        <a:sym typeface="Calibri"/>
                      </a:endParaRPr>
                    </a:p>
                    <a:p>
                      <a:pPr indent="0" lvl="0" marL="53975" marR="43180" rtl="0" algn="l">
                        <a:lnSpc>
                          <a:spcPct val="121100"/>
                        </a:lnSpc>
                        <a:spcBef>
                          <a:spcPts val="10"/>
                        </a:spcBef>
                        <a:spcAft>
                          <a:spcPts val="0"/>
                        </a:spcAft>
                        <a:buNone/>
                      </a:pPr>
                      <a:r>
                        <a:rPr lang="it-CH" sz="1100">
                          <a:latin typeface="Calibri"/>
                          <a:ea typeface="Calibri"/>
                          <a:cs typeface="Calibri"/>
                          <a:sym typeface="Calibri"/>
                        </a:rPr>
                        <a:t>strategie sono state arricchite, aggiungendo suggerimenti su come potrebbero essere implementate per sostenere la comprensione del contenuto e della struttura del dialogo e ciò che ci si aspetta dalla loro partecipazione. Sono state aggiunte sei caratteristiche principali, tra cui incorporare rappresentazioni visive o fisiche, essere espliciti, suddividere le informazioni in fasi, fornire opzioni, mediare il dialogo con compagne e compagni, e fornire un supporto </a:t>
                      </a:r>
                      <a:r>
                        <a:rPr lang="it-CH" sz="1100">
                          <a:solidFill>
                            <a:schemeClr val="dk1"/>
                          </a:solidFill>
                          <a:latin typeface="Calibri"/>
                          <a:ea typeface="Calibri"/>
                          <a:cs typeface="Calibri"/>
                          <a:sym typeface="Calibri"/>
                        </a:rPr>
                        <a:t>uno-a-uno</a:t>
                      </a:r>
                      <a:r>
                        <a:rPr lang="it-CH" sz="1100">
                          <a:latin typeface="Calibri"/>
                          <a:ea typeface="Calibri"/>
                          <a:cs typeface="Calibri"/>
                          <a:sym typeface="Calibri"/>
                        </a:rPr>
                        <a:t>. Altre nuove strategie riguardano la configurazione  dell'ambiente  fisico  della  classe  e  la  pianificazione  di  attività  più  amichevoli  che  aprono  opportunità  per  diverse  forme  di  contributo. Contatta </a:t>
                      </a:r>
                      <a:r>
                        <a:rPr lang="it-CH" sz="1100" u="sng">
                          <a:solidFill>
                            <a:schemeClr val="hlink"/>
                          </a:solidFill>
                          <a:latin typeface="Calibri"/>
                          <a:ea typeface="Calibri"/>
                          <a:cs typeface="Calibri"/>
                          <a:sym typeface="Calibri"/>
                          <a:hlinkClick r:id="rId3"/>
                        </a:rPr>
                        <a:t>t-seda@educ.cam.ac.uk </a:t>
                      </a:r>
                      <a:r>
                        <a:rPr lang="it-CH" sz="1100">
                          <a:latin typeface="Calibri"/>
                          <a:ea typeface="Calibri"/>
                          <a:cs typeface="Calibri"/>
                          <a:sym typeface="Calibri"/>
                        </a:rPr>
                        <a:t>per ulteriori informazioni sulle risorse gratuite disponibili.</a:t>
                      </a:r>
                      <a:endParaRPr sz="1100">
                        <a:latin typeface="Calibri"/>
                        <a:ea typeface="Calibri"/>
                        <a:cs typeface="Calibri"/>
                        <a:sym typeface="Calibri"/>
                      </a:endParaRPr>
                    </a:p>
                  </a:txBody>
                  <a:tcPr marT="36000" marB="36000" marR="36000" marL="36000">
                    <a:lnL cap="flat" cmpd="sng" w="28700">
                      <a:solidFill>
                        <a:srgbClr val="2791A6"/>
                      </a:solidFill>
                      <a:prstDash val="solid"/>
                      <a:round/>
                      <a:headEnd len="sm" w="sm" type="none"/>
                      <a:tailEnd len="sm" w="sm" type="none"/>
                    </a:lnL>
                    <a:lnR cap="flat" cmpd="sng" w="28700">
                      <a:solidFill>
                        <a:srgbClr val="2791A6"/>
                      </a:solidFill>
                      <a:prstDash val="solid"/>
                      <a:round/>
                      <a:headEnd len="sm" w="sm" type="none"/>
                      <a:tailEnd len="sm" w="sm" type="none"/>
                    </a:lnR>
                    <a:lnT cap="flat" cmpd="sng" w="30225">
                      <a:solidFill>
                        <a:srgbClr val="2791A6"/>
                      </a:solidFill>
                      <a:prstDash val="solid"/>
                      <a:round/>
                      <a:headEnd len="sm" w="sm" type="none"/>
                      <a:tailEnd len="sm" w="sm" type="none"/>
                    </a:lnT>
                    <a:lnB cap="flat" cmpd="sng" w="28700">
                      <a:solidFill>
                        <a:srgbClr val="2791A6"/>
                      </a:solidFill>
                      <a:prstDash val="solid"/>
                      <a:round/>
                      <a:headEnd len="sm" w="sm" type="none"/>
                      <a:tailEnd len="sm" w="sm" type="none"/>
                    </a:lnB>
                  </a:tcPr>
                </a:tc>
                <a:tc hMerge="1"/>
                <a:tc hMerge="1"/>
              </a:tr>
            </a:tbl>
          </a:graphicData>
        </a:graphic>
      </p:graphicFrame>
      <p:sp>
        <p:nvSpPr>
          <p:cNvPr id="360" name="Google Shape;360;p29"/>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4" name="Shape 364"/>
        <p:cNvGrpSpPr/>
        <p:nvPr/>
      </p:nvGrpSpPr>
      <p:grpSpPr>
        <a:xfrm>
          <a:off x="0" y="0"/>
          <a:ext cx="0" cy="0"/>
          <a:chOff x="0" y="0"/>
          <a:chExt cx="0" cy="0"/>
        </a:xfrm>
      </p:grpSpPr>
      <p:sp>
        <p:nvSpPr>
          <p:cNvPr id="365" name="Google Shape;365;p30"/>
          <p:cNvSpPr txBox="1"/>
          <p:nvPr/>
        </p:nvSpPr>
        <p:spPr>
          <a:xfrm>
            <a:off x="4883911" y="754253"/>
            <a:ext cx="1703705" cy="20383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chemeClr val="dk1"/>
                </a:solidFill>
                <a:latin typeface="Calibri"/>
                <a:ea typeface="Calibri"/>
                <a:cs typeface="Calibri"/>
                <a:sym typeface="Calibri"/>
              </a:rPr>
              <a:t>La tua autovalutazione</a:t>
            </a:r>
            <a:endParaRPr sz="1400">
              <a:solidFill>
                <a:schemeClr val="dk1"/>
              </a:solidFill>
              <a:latin typeface="Calibri"/>
              <a:ea typeface="Calibri"/>
              <a:cs typeface="Calibri"/>
              <a:sym typeface="Calibri"/>
            </a:endParaRPr>
          </a:p>
        </p:txBody>
      </p:sp>
      <p:sp>
        <p:nvSpPr>
          <p:cNvPr id="366" name="Google Shape;366;p30"/>
          <p:cNvSpPr txBox="1"/>
          <p:nvPr/>
        </p:nvSpPr>
        <p:spPr>
          <a:xfrm>
            <a:off x="619759" y="6621271"/>
            <a:ext cx="9309735" cy="819199"/>
          </a:xfrm>
          <a:prstGeom prst="rect">
            <a:avLst/>
          </a:prstGeom>
          <a:noFill/>
          <a:ln>
            <a:noFill/>
          </a:ln>
        </p:spPr>
        <p:txBody>
          <a:bodyPr anchorCtr="0" anchor="t" bIns="0" lIns="0" spcFirstLastPara="1" rIns="0" wrap="square" tIns="0">
            <a:spAutoFit/>
          </a:bodyPr>
          <a:lstStyle/>
          <a:p>
            <a:pPr indent="-69850" lvl="0" marL="12700" marR="5080" rtl="0" algn="l">
              <a:lnSpc>
                <a:spcPct val="120900"/>
              </a:lnSpc>
              <a:spcBef>
                <a:spcPts val="0"/>
              </a:spcBef>
              <a:spcAft>
                <a:spcPts val="0"/>
              </a:spcAft>
              <a:buClr>
                <a:schemeClr val="dk1"/>
              </a:buClr>
              <a:buSzPts val="1100"/>
              <a:buFont typeface="Calibri"/>
              <a:buAutoNum type="arabicPeriod"/>
            </a:pPr>
            <a:r>
              <a:rPr lang="it-CH" sz="1100">
                <a:solidFill>
                  <a:schemeClr val="dk1"/>
                </a:solidFill>
                <a:latin typeface="Calibri"/>
                <a:ea typeface="Calibri"/>
                <a:cs typeface="Calibri"/>
                <a:sym typeface="Calibri"/>
              </a:rPr>
              <a:t>Questo strumento di autovalutazione si basa su una tabella originale scritta da Diane Rawlins, una delle nostre insegnanti co-ricercatrici a Cambridge. (Sovvenzione del Consiglio di ricerca economica e sociale n. RES063270081).</a:t>
            </a:r>
            <a:endParaRPr/>
          </a:p>
          <a:p>
            <a:pPr indent="-69850" lvl="0" marL="12700" marR="5715" rtl="0" algn="l">
              <a:lnSpc>
                <a:spcPct val="120900"/>
              </a:lnSpc>
              <a:spcBef>
                <a:spcPts val="10"/>
              </a:spcBef>
              <a:spcAft>
                <a:spcPts val="0"/>
              </a:spcAft>
              <a:buClr>
                <a:schemeClr val="dk1"/>
              </a:buClr>
              <a:buSzPts val="1100"/>
              <a:buFont typeface="Calibri"/>
              <a:buAutoNum type="arabicPeriod"/>
            </a:pPr>
            <a:r>
              <a:rPr lang="it-CH" sz="1100">
                <a:solidFill>
                  <a:schemeClr val="dk1"/>
                </a:solidFill>
                <a:latin typeface="Calibri"/>
                <a:ea typeface="Calibri"/>
                <a:cs typeface="Calibri"/>
                <a:sym typeface="Calibri"/>
              </a:rPr>
              <a:t>Questa distinzione tra i tre diversi livelli ed elementi del dialogo in classe è stata evidenziata in uno studio di intervento su larga scala con metodi misti sul dialogo in classe nell'insegnamento delle scienze e della matematica (</a:t>
            </a:r>
            <a:r>
              <a:rPr lang="it-CH" sz="1100" u="sng">
                <a:solidFill>
                  <a:schemeClr val="hlink"/>
                </a:solidFill>
                <a:latin typeface="Calibri"/>
                <a:ea typeface="Calibri"/>
                <a:cs typeface="Calibri"/>
                <a:sym typeface="Calibri"/>
                <a:hlinkClick r:id="rId3"/>
              </a:rPr>
              <a:t>www.educ.cam.ac.uk/research/projects/episteme/</a:t>
            </a:r>
            <a:r>
              <a:rPr lang="it-CH" sz="1100">
                <a:solidFill>
                  <a:schemeClr val="dk1"/>
                </a:solidFill>
                <a:latin typeface="Calibri"/>
                <a:ea typeface="Calibri"/>
                <a:cs typeface="Calibri"/>
                <a:sym typeface="Calibri"/>
              </a:rPr>
              <a:t>).</a:t>
            </a:r>
            <a:endParaRPr/>
          </a:p>
        </p:txBody>
      </p:sp>
      <p:sp>
        <p:nvSpPr>
          <p:cNvPr id="367" name="Google Shape;367;p30"/>
          <p:cNvSpPr txBox="1"/>
          <p:nvPr/>
        </p:nvSpPr>
        <p:spPr>
          <a:xfrm>
            <a:off x="8544559" y="1710944"/>
            <a:ext cx="1609090"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it-CH" sz="1100">
                <a:solidFill>
                  <a:schemeClr val="dk1"/>
                </a:solidFill>
                <a:latin typeface="Calibri"/>
                <a:ea typeface="Calibri"/>
                <a:cs typeface="Calibri"/>
                <a:sym typeface="Calibri"/>
              </a:rPr>
              <a:t>Sezione di ciclo d’inchiesta</a:t>
            </a:r>
            <a:endParaRPr sz="1100">
              <a:solidFill>
                <a:schemeClr val="dk1"/>
              </a:solidFill>
              <a:latin typeface="Calibri"/>
              <a:ea typeface="Calibri"/>
              <a:cs typeface="Calibri"/>
              <a:sym typeface="Calibri"/>
            </a:endParaRPr>
          </a:p>
        </p:txBody>
      </p:sp>
      <p:sp>
        <p:nvSpPr>
          <p:cNvPr id="368" name="Google Shape;368;p30"/>
          <p:cNvSpPr/>
          <p:nvPr/>
        </p:nvSpPr>
        <p:spPr>
          <a:xfrm>
            <a:off x="8080375" y="626748"/>
            <a:ext cx="2264410" cy="1009650"/>
          </a:xfrm>
          <a:custGeom>
            <a:rect b="b" l="l" r="r" t="t"/>
            <a:pathLst>
              <a:path extrusionOk="0" h="1009650" w="2264409">
                <a:moveTo>
                  <a:pt x="2096135" y="0"/>
                </a:moveTo>
                <a:lnTo>
                  <a:pt x="157374" y="347"/>
                </a:lnTo>
                <a:lnTo>
                  <a:pt x="115210" y="8536"/>
                </a:lnTo>
                <a:lnTo>
                  <a:pt x="77525" y="26541"/>
                </a:lnTo>
                <a:lnTo>
                  <a:pt x="45740" y="52938"/>
                </a:lnTo>
                <a:lnTo>
                  <a:pt x="21276" y="86307"/>
                </a:lnTo>
                <a:lnTo>
                  <a:pt x="5556" y="125227"/>
                </a:lnTo>
                <a:lnTo>
                  <a:pt x="0" y="168275"/>
                </a:lnTo>
                <a:lnTo>
                  <a:pt x="347" y="852274"/>
                </a:lnTo>
                <a:lnTo>
                  <a:pt x="8536" y="894434"/>
                </a:lnTo>
                <a:lnTo>
                  <a:pt x="26541" y="932118"/>
                </a:lnTo>
                <a:lnTo>
                  <a:pt x="52938" y="963904"/>
                </a:lnTo>
                <a:lnTo>
                  <a:pt x="86307" y="988370"/>
                </a:lnTo>
                <a:lnTo>
                  <a:pt x="125227" y="1004093"/>
                </a:lnTo>
                <a:lnTo>
                  <a:pt x="168275" y="1009650"/>
                </a:lnTo>
                <a:lnTo>
                  <a:pt x="2107035" y="1009302"/>
                </a:lnTo>
                <a:lnTo>
                  <a:pt x="2149199" y="1001111"/>
                </a:lnTo>
                <a:lnTo>
                  <a:pt x="2186884" y="983105"/>
                </a:lnTo>
                <a:lnTo>
                  <a:pt x="2218669" y="956706"/>
                </a:lnTo>
                <a:lnTo>
                  <a:pt x="2243133" y="923336"/>
                </a:lnTo>
                <a:lnTo>
                  <a:pt x="2258853" y="884418"/>
                </a:lnTo>
                <a:lnTo>
                  <a:pt x="2264410" y="841375"/>
                </a:lnTo>
                <a:lnTo>
                  <a:pt x="2264062" y="157374"/>
                </a:lnTo>
                <a:lnTo>
                  <a:pt x="2255873" y="115210"/>
                </a:lnTo>
                <a:lnTo>
                  <a:pt x="2237868" y="77525"/>
                </a:lnTo>
                <a:lnTo>
                  <a:pt x="2211471" y="45740"/>
                </a:lnTo>
                <a:lnTo>
                  <a:pt x="2178102" y="21276"/>
                </a:lnTo>
                <a:lnTo>
                  <a:pt x="2139182" y="5556"/>
                </a:lnTo>
                <a:lnTo>
                  <a:pt x="2096135"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30"/>
          <p:cNvSpPr/>
          <p:nvPr/>
        </p:nvSpPr>
        <p:spPr>
          <a:xfrm>
            <a:off x="8080375" y="626748"/>
            <a:ext cx="2264410" cy="1009650"/>
          </a:xfrm>
          <a:custGeom>
            <a:rect b="b" l="l" r="r" t="t"/>
            <a:pathLst>
              <a:path extrusionOk="0" h="1009650" w="2264409">
                <a:moveTo>
                  <a:pt x="0" y="168275"/>
                </a:moveTo>
                <a:lnTo>
                  <a:pt x="5556" y="125227"/>
                </a:lnTo>
                <a:lnTo>
                  <a:pt x="21276" y="86307"/>
                </a:lnTo>
                <a:lnTo>
                  <a:pt x="45740" y="52938"/>
                </a:lnTo>
                <a:lnTo>
                  <a:pt x="77525" y="26541"/>
                </a:lnTo>
                <a:lnTo>
                  <a:pt x="115210" y="8536"/>
                </a:lnTo>
                <a:lnTo>
                  <a:pt x="157374" y="347"/>
                </a:lnTo>
                <a:lnTo>
                  <a:pt x="2096135" y="0"/>
                </a:lnTo>
                <a:lnTo>
                  <a:pt x="2110855" y="634"/>
                </a:lnTo>
                <a:lnTo>
                  <a:pt x="2152684" y="9737"/>
                </a:lnTo>
                <a:lnTo>
                  <a:pt x="2189912" y="28530"/>
                </a:lnTo>
                <a:lnTo>
                  <a:pt x="2221115" y="55592"/>
                </a:lnTo>
                <a:lnTo>
                  <a:pt x="2244872" y="89502"/>
                </a:lnTo>
                <a:lnTo>
                  <a:pt x="2259763" y="128838"/>
                </a:lnTo>
                <a:lnTo>
                  <a:pt x="2264410" y="841375"/>
                </a:lnTo>
                <a:lnTo>
                  <a:pt x="2263775" y="856093"/>
                </a:lnTo>
                <a:lnTo>
                  <a:pt x="2254672" y="897919"/>
                </a:lnTo>
                <a:lnTo>
                  <a:pt x="2235879" y="935146"/>
                </a:lnTo>
                <a:lnTo>
                  <a:pt x="2208817" y="966350"/>
                </a:lnTo>
                <a:lnTo>
                  <a:pt x="2174907" y="990110"/>
                </a:lnTo>
                <a:lnTo>
                  <a:pt x="2135571" y="1005002"/>
                </a:lnTo>
                <a:lnTo>
                  <a:pt x="168275" y="1009650"/>
                </a:lnTo>
                <a:lnTo>
                  <a:pt x="153554" y="1009015"/>
                </a:lnTo>
                <a:lnTo>
                  <a:pt x="111725" y="999911"/>
                </a:lnTo>
                <a:lnTo>
                  <a:pt x="74497" y="981116"/>
                </a:lnTo>
                <a:lnTo>
                  <a:pt x="43294" y="954052"/>
                </a:lnTo>
                <a:lnTo>
                  <a:pt x="19537" y="920142"/>
                </a:lnTo>
                <a:lnTo>
                  <a:pt x="4646" y="880807"/>
                </a:lnTo>
                <a:lnTo>
                  <a:pt x="0" y="168275"/>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30"/>
          <p:cNvSpPr/>
          <p:nvPr/>
        </p:nvSpPr>
        <p:spPr>
          <a:xfrm>
            <a:off x="8335010" y="869896"/>
            <a:ext cx="539749" cy="53974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30"/>
          <p:cNvSpPr txBox="1"/>
          <p:nvPr/>
        </p:nvSpPr>
        <p:spPr>
          <a:xfrm>
            <a:off x="9038335" y="887222"/>
            <a:ext cx="954405" cy="586740"/>
          </a:xfrm>
          <a:prstGeom prst="rect">
            <a:avLst/>
          </a:prstGeom>
          <a:noFill/>
          <a:ln>
            <a:noFill/>
          </a:ln>
        </p:spPr>
        <p:txBody>
          <a:bodyPr anchorCtr="0" anchor="t" bIns="0" lIns="0" spcFirstLastPara="1" rIns="0" wrap="square" tIns="0">
            <a:spAutoFit/>
          </a:bodyPr>
          <a:lstStyle/>
          <a:p>
            <a:pPr indent="0" lvl="0" marL="12700" marR="5080" rtl="0" algn="l">
              <a:lnSpc>
                <a:spcPct val="121100"/>
              </a:lnSpc>
              <a:spcBef>
                <a:spcPts val="0"/>
              </a:spcBef>
              <a:spcAft>
                <a:spcPts val="0"/>
              </a:spcAft>
              <a:buNone/>
            </a:pPr>
            <a:r>
              <a:rPr lang="it-CH" sz="1800">
                <a:solidFill>
                  <a:srgbClr val="FFFFFF"/>
                </a:solidFill>
                <a:latin typeface="Calibri"/>
                <a:ea typeface="Calibri"/>
                <a:cs typeface="Calibri"/>
                <a:sym typeface="Calibri"/>
              </a:rPr>
              <a:t>Interessi e obiettivi</a:t>
            </a:r>
            <a:endParaRPr sz="1800">
              <a:solidFill>
                <a:schemeClr val="dk1"/>
              </a:solidFill>
              <a:latin typeface="Calibri"/>
              <a:ea typeface="Calibri"/>
              <a:cs typeface="Calibri"/>
              <a:sym typeface="Calibri"/>
            </a:endParaRPr>
          </a:p>
        </p:txBody>
      </p:sp>
      <p:sp>
        <p:nvSpPr>
          <p:cNvPr id="372" name="Google Shape;372;p30"/>
          <p:cNvSpPr txBox="1"/>
          <p:nvPr/>
        </p:nvSpPr>
        <p:spPr>
          <a:xfrm>
            <a:off x="437897" y="458699"/>
            <a:ext cx="3168015" cy="1318260"/>
          </a:xfrm>
          <a:prstGeom prst="rect">
            <a:avLst/>
          </a:prstGeom>
          <a:solidFill>
            <a:srgbClr val="D9F1F6"/>
          </a:solidFill>
          <a:ln>
            <a:noFill/>
          </a:ln>
        </p:spPr>
        <p:txBody>
          <a:bodyPr anchorCtr="0" anchor="t" bIns="36575" lIns="36575" spcFirstLastPara="1" rIns="36575" wrap="square" tIns="36575">
            <a:noAutofit/>
          </a:bodyPr>
          <a:lstStyle/>
          <a:p>
            <a:pPr indent="0" lvl="0" marL="0" marR="0" rtl="0" algn="l">
              <a:lnSpc>
                <a:spcPct val="119000"/>
              </a:lnSpc>
              <a:spcBef>
                <a:spcPts val="0"/>
              </a:spcBef>
              <a:spcAft>
                <a:spcPts val="0"/>
              </a:spcAft>
              <a:buNone/>
            </a:pPr>
            <a:r>
              <a:rPr b="1" lang="it-CH" sz="1800">
                <a:solidFill>
                  <a:srgbClr val="1A616F"/>
                </a:solidFill>
                <a:latin typeface="Calibri"/>
                <a:ea typeface="Calibri"/>
                <a:cs typeface="Calibri"/>
                <a:sym typeface="Calibri"/>
              </a:rPr>
              <a:t>Parte d. Quanto è produttivo il dialogo nella mia classe? Un'autovalutazione per gli/le insegnanti</a:t>
            </a:r>
            <a:endParaRPr sz="1200">
              <a:solidFill>
                <a:srgbClr val="000000"/>
              </a:solidFill>
              <a:latin typeface="Calibri"/>
              <a:ea typeface="Calibri"/>
              <a:cs typeface="Calibri"/>
              <a:sym typeface="Calibri"/>
            </a:endParaRPr>
          </a:p>
        </p:txBody>
      </p:sp>
      <p:sp>
        <p:nvSpPr>
          <p:cNvPr id="373" name="Google Shape;373;p30"/>
          <p:cNvSpPr txBox="1"/>
          <p:nvPr/>
        </p:nvSpPr>
        <p:spPr>
          <a:xfrm>
            <a:off x="458153" y="2083435"/>
            <a:ext cx="9777095" cy="4441190"/>
          </a:xfrm>
          <a:prstGeom prst="rect">
            <a:avLst/>
          </a:prstGeom>
          <a:solidFill>
            <a:srgbClr val="FFFFFF"/>
          </a:solidFill>
          <a:ln cap="flat" cmpd="sng" w="31750">
            <a:solidFill>
              <a:srgbClr val="2791A6"/>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just">
              <a:lnSpc>
                <a:spcPct val="119000"/>
              </a:lnSpc>
              <a:spcBef>
                <a:spcPts val="0"/>
              </a:spcBef>
              <a:spcAft>
                <a:spcPts val="0"/>
              </a:spcAft>
              <a:buNone/>
            </a:pPr>
            <a:r>
              <a:rPr lang="it-CH" sz="1200">
                <a:solidFill>
                  <a:srgbClr val="000000"/>
                </a:solidFill>
                <a:latin typeface="Calibri"/>
                <a:ea typeface="Calibri"/>
                <a:cs typeface="Calibri"/>
                <a:sym typeface="Calibri"/>
              </a:rPr>
              <a:t>Potreste iniziare conducendo un'autovalutazione</a:t>
            </a:r>
            <a:r>
              <a:rPr baseline="30000" lang="it-CH" sz="1200">
                <a:solidFill>
                  <a:srgbClr val="000000"/>
                </a:solidFill>
                <a:latin typeface="Calibri"/>
                <a:ea typeface="Calibri"/>
                <a:cs typeface="Calibri"/>
                <a:sym typeface="Calibri"/>
              </a:rPr>
              <a:t>1</a:t>
            </a:r>
            <a:r>
              <a:rPr lang="it-CH" sz="1200">
                <a:solidFill>
                  <a:srgbClr val="000000"/>
                </a:solidFill>
                <a:latin typeface="Calibri"/>
                <a:ea typeface="Calibri"/>
                <a:cs typeface="Calibri"/>
                <a:sym typeface="Calibri"/>
              </a:rPr>
              <a:t>. Ma ricordate che a volte comprendiamo le affermazioni contenute nel formulario in maniera differente. Per esempio, una regola di base, come </a:t>
            </a:r>
            <a:r>
              <a:rPr b="1" i="1" lang="it-CH" sz="1200">
                <a:solidFill>
                  <a:srgbClr val="000000"/>
                </a:solidFill>
                <a:latin typeface="Calibri"/>
                <a:ea typeface="Calibri"/>
                <a:cs typeface="Calibri"/>
                <a:sym typeface="Calibri"/>
              </a:rPr>
              <a:t>ci fidiamo e ci ascoltiamo a vicenda</a:t>
            </a:r>
            <a:r>
              <a:rPr lang="it-CH" sz="1200">
                <a:solidFill>
                  <a:srgbClr val="000000"/>
                </a:solidFill>
                <a:latin typeface="Calibri"/>
                <a:ea typeface="Calibri"/>
                <a:cs typeface="Calibri"/>
                <a:sym typeface="Calibri"/>
              </a:rPr>
              <a:t>, ha diversi possibili significati, come</a:t>
            </a:r>
            <a:r>
              <a:rPr baseline="30000" lang="it-CH" sz="1200">
                <a:solidFill>
                  <a:srgbClr val="000000"/>
                </a:solidFill>
                <a:latin typeface="Calibri"/>
                <a:ea typeface="Calibri"/>
                <a:cs typeface="Calibri"/>
                <a:sym typeface="Calibri"/>
              </a:rPr>
              <a:t>2</a:t>
            </a:r>
            <a:r>
              <a:rPr lang="it-CH"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228600" lvl="0" marL="457200" marR="0" rtl="0" algn="just">
              <a:lnSpc>
                <a:spcPct val="119000"/>
              </a:lnSpc>
              <a:spcBef>
                <a:spcPts val="1200"/>
              </a:spcBef>
              <a:spcAft>
                <a:spcPts val="0"/>
              </a:spcAft>
              <a:buClr>
                <a:srgbClr val="000000"/>
              </a:buClr>
              <a:buSzPts val="1200"/>
              <a:buFont typeface="Arial"/>
              <a:buChar char="•"/>
            </a:pPr>
            <a:r>
              <a:rPr lang="it-CH" sz="1200">
                <a:solidFill>
                  <a:srgbClr val="000000"/>
                </a:solidFill>
                <a:latin typeface="Calibri"/>
                <a:ea typeface="Calibri"/>
                <a:cs typeface="Calibri"/>
                <a:sym typeface="Calibri"/>
              </a:rPr>
              <a:t>favorire le relazioni interpersonali;</a:t>
            </a:r>
            <a:endParaRPr sz="1200">
              <a:solidFill>
                <a:srgbClr val="000000"/>
              </a:solidFill>
              <a:latin typeface="Calibri"/>
              <a:ea typeface="Calibri"/>
              <a:cs typeface="Calibri"/>
              <a:sym typeface="Calibri"/>
            </a:endParaRPr>
          </a:p>
          <a:p>
            <a:pPr indent="-228600" lvl="0" marL="457200" marR="0" rtl="0" algn="just">
              <a:lnSpc>
                <a:spcPct val="119000"/>
              </a:lnSpc>
              <a:spcBef>
                <a:spcPts val="0"/>
              </a:spcBef>
              <a:spcAft>
                <a:spcPts val="0"/>
              </a:spcAft>
              <a:buClr>
                <a:srgbClr val="000000"/>
              </a:buClr>
              <a:buSzPts val="1200"/>
              <a:buFont typeface="Arial"/>
              <a:buChar char="•"/>
            </a:pPr>
            <a:r>
              <a:rPr lang="it-CH" sz="1200">
                <a:solidFill>
                  <a:srgbClr val="000000"/>
                </a:solidFill>
                <a:latin typeface="Calibri"/>
                <a:ea typeface="Calibri"/>
                <a:cs typeface="Calibri"/>
                <a:sym typeface="Calibri"/>
              </a:rPr>
              <a:t>ascoltare le idee di tutte e tutti;</a:t>
            </a:r>
            <a:endParaRPr sz="1200">
              <a:solidFill>
                <a:srgbClr val="000000"/>
              </a:solidFill>
              <a:latin typeface="Calibri"/>
              <a:ea typeface="Calibri"/>
              <a:cs typeface="Calibri"/>
              <a:sym typeface="Calibri"/>
            </a:endParaRPr>
          </a:p>
          <a:p>
            <a:pPr indent="-228600" lvl="0" marL="457200" marR="0" rtl="0" algn="just">
              <a:lnSpc>
                <a:spcPct val="119000"/>
              </a:lnSpc>
              <a:spcBef>
                <a:spcPts val="0"/>
              </a:spcBef>
              <a:spcAft>
                <a:spcPts val="0"/>
              </a:spcAft>
              <a:buClr>
                <a:srgbClr val="000000"/>
              </a:buClr>
              <a:buSzPts val="1200"/>
              <a:buFont typeface="Arial"/>
              <a:buChar char="•"/>
            </a:pPr>
            <a:r>
              <a:rPr lang="it-CH" sz="1200">
                <a:solidFill>
                  <a:srgbClr val="000000"/>
                </a:solidFill>
                <a:latin typeface="Calibri"/>
                <a:ea typeface="Calibri"/>
                <a:cs typeface="Calibri"/>
                <a:sym typeface="Calibri"/>
              </a:rPr>
              <a:t>imparare dal pensiero altrui.</a:t>
            </a:r>
            <a:endParaRPr sz="1200">
              <a:solidFill>
                <a:srgbClr val="000000"/>
              </a:solidFill>
              <a:latin typeface="Calibri"/>
              <a:ea typeface="Calibri"/>
              <a:cs typeface="Calibri"/>
              <a:sym typeface="Calibri"/>
            </a:endParaRPr>
          </a:p>
          <a:p>
            <a:pPr indent="0" lvl="0" marL="0" marR="0" rtl="0" algn="just">
              <a:lnSpc>
                <a:spcPct val="119000"/>
              </a:lnSpc>
              <a:spcBef>
                <a:spcPts val="1200"/>
              </a:spcBef>
              <a:spcAft>
                <a:spcPts val="0"/>
              </a:spcAft>
              <a:buNone/>
            </a:pPr>
            <a:r>
              <a:rPr lang="it-CH"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0" lvl="0" marL="0" marR="0" rtl="0" algn="just">
              <a:lnSpc>
                <a:spcPct val="119000"/>
              </a:lnSpc>
              <a:spcBef>
                <a:spcPts val="0"/>
              </a:spcBef>
              <a:spcAft>
                <a:spcPts val="0"/>
              </a:spcAft>
              <a:buNone/>
            </a:pPr>
            <a:r>
              <a:rPr lang="it-CH" sz="1200">
                <a:solidFill>
                  <a:srgbClr val="000000"/>
                </a:solidFill>
                <a:latin typeface="Calibri"/>
                <a:ea typeface="Calibri"/>
                <a:cs typeface="Calibri"/>
                <a:sym typeface="Calibri"/>
              </a:rPr>
              <a:t>L’autovalutazione ti aiuterà a identificare le caratteristiche della tua attuale pratica in classe. Ti aiuterà anche a:</a:t>
            </a:r>
            <a:endParaRPr sz="1200">
              <a:solidFill>
                <a:srgbClr val="000000"/>
              </a:solidFill>
              <a:latin typeface="Calibri"/>
              <a:ea typeface="Calibri"/>
              <a:cs typeface="Calibri"/>
              <a:sym typeface="Calibri"/>
            </a:endParaRPr>
          </a:p>
          <a:p>
            <a:pPr indent="-228600" lvl="0" marL="457200" marR="0" rtl="0" algn="just">
              <a:lnSpc>
                <a:spcPct val="119000"/>
              </a:lnSpc>
              <a:spcBef>
                <a:spcPts val="1200"/>
              </a:spcBef>
              <a:spcAft>
                <a:spcPts val="0"/>
              </a:spcAft>
              <a:buClr>
                <a:srgbClr val="000000"/>
              </a:buClr>
              <a:buSzPts val="1200"/>
              <a:buFont typeface="Arial"/>
              <a:buChar char="•"/>
            </a:pPr>
            <a:r>
              <a:rPr lang="it-CH" sz="1200">
                <a:solidFill>
                  <a:srgbClr val="000000"/>
                </a:solidFill>
                <a:latin typeface="Calibri"/>
                <a:ea typeface="Calibri"/>
                <a:cs typeface="Calibri"/>
                <a:sym typeface="Calibri"/>
              </a:rPr>
              <a:t>iniziare il tuo ciclo di riflessione concentrandoti sui tuoi interessi e obiettivi per iniziare a pensare alla tua inchiesta; </a:t>
            </a:r>
            <a:endParaRPr sz="1200">
              <a:solidFill>
                <a:srgbClr val="000000"/>
              </a:solidFill>
              <a:latin typeface="Calibri"/>
              <a:ea typeface="Calibri"/>
              <a:cs typeface="Calibri"/>
              <a:sym typeface="Calibri"/>
            </a:endParaRPr>
          </a:p>
          <a:p>
            <a:pPr indent="-228600" lvl="0" marL="457200" marR="0" rtl="0" algn="just">
              <a:lnSpc>
                <a:spcPct val="119000"/>
              </a:lnSpc>
              <a:spcBef>
                <a:spcPts val="0"/>
              </a:spcBef>
              <a:spcAft>
                <a:spcPts val="0"/>
              </a:spcAft>
              <a:buClr>
                <a:srgbClr val="000000"/>
              </a:buClr>
              <a:buSzPts val="1200"/>
              <a:buFont typeface="Arial"/>
              <a:buChar char="•"/>
            </a:pPr>
            <a:r>
              <a:rPr lang="it-CH" sz="1200">
                <a:solidFill>
                  <a:srgbClr val="000000"/>
                </a:solidFill>
                <a:latin typeface="Calibri"/>
                <a:ea typeface="Calibri"/>
                <a:cs typeface="Calibri"/>
                <a:sym typeface="Calibri"/>
              </a:rPr>
              <a:t>riflettere e monitorare ciò che accade man mano che si procede;</a:t>
            </a:r>
            <a:endParaRPr sz="1200">
              <a:solidFill>
                <a:srgbClr val="000000"/>
              </a:solidFill>
              <a:latin typeface="Calibri"/>
              <a:ea typeface="Calibri"/>
              <a:cs typeface="Calibri"/>
              <a:sym typeface="Calibri"/>
            </a:endParaRPr>
          </a:p>
          <a:p>
            <a:pPr indent="-228600" lvl="0" marL="457200" marR="0" rtl="0" algn="just">
              <a:lnSpc>
                <a:spcPct val="119000"/>
              </a:lnSpc>
              <a:spcBef>
                <a:spcPts val="0"/>
              </a:spcBef>
              <a:spcAft>
                <a:spcPts val="0"/>
              </a:spcAft>
              <a:buClr>
                <a:srgbClr val="000000"/>
              </a:buClr>
              <a:buSzPts val="1200"/>
              <a:buFont typeface="Arial"/>
              <a:buChar char="•"/>
            </a:pPr>
            <a:r>
              <a:rPr lang="it-CH" sz="1200">
                <a:solidFill>
                  <a:srgbClr val="000000"/>
                </a:solidFill>
                <a:latin typeface="Calibri"/>
                <a:ea typeface="Calibri"/>
                <a:cs typeface="Calibri"/>
                <a:sym typeface="Calibri"/>
              </a:rPr>
              <a:t>vedere come è cambiato il dialogo nella tua classe ripetendo la verifica dopo la tua inchiesta.</a:t>
            </a:r>
            <a:endParaRPr sz="1200">
              <a:solidFill>
                <a:srgbClr val="000000"/>
              </a:solidFill>
              <a:latin typeface="Calibri"/>
              <a:ea typeface="Calibri"/>
              <a:cs typeface="Calibri"/>
              <a:sym typeface="Calibri"/>
            </a:endParaRPr>
          </a:p>
          <a:p>
            <a:pPr indent="0" lvl="0" marL="0" marR="0" rtl="0" algn="just">
              <a:lnSpc>
                <a:spcPct val="119000"/>
              </a:lnSpc>
              <a:spcBef>
                <a:spcPts val="1200"/>
              </a:spcBef>
              <a:spcAft>
                <a:spcPts val="0"/>
              </a:spcAft>
              <a:buNone/>
            </a:pPr>
            <a:r>
              <a:rPr lang="it-CH" sz="1200">
                <a:solidFill>
                  <a:srgbClr val="000000"/>
                </a:solidFill>
                <a:latin typeface="Calibri"/>
                <a:ea typeface="Calibri"/>
                <a:cs typeface="Calibri"/>
                <a:sym typeface="Calibri"/>
              </a:rPr>
              <a:t>Troverai l'auto-verifica nella pagina successiva, e una versione scaricabile è disponibile sul sito web T-SEDA per essere completata.</a:t>
            </a:r>
            <a:endParaRPr sz="1200">
              <a:solidFill>
                <a:srgbClr val="000000"/>
              </a:solidFill>
              <a:latin typeface="Calibri"/>
              <a:ea typeface="Calibri"/>
              <a:cs typeface="Calibri"/>
              <a:sym typeface="Calibri"/>
            </a:endParaRPr>
          </a:p>
          <a:p>
            <a:pPr indent="0" lvl="0" marL="0" marR="0" rtl="0" algn="just">
              <a:lnSpc>
                <a:spcPct val="119000"/>
              </a:lnSpc>
              <a:spcBef>
                <a:spcPts val="0"/>
              </a:spcBef>
              <a:spcAft>
                <a:spcPts val="0"/>
              </a:spcAft>
              <a:buNone/>
            </a:pPr>
            <a:r>
              <a:rPr lang="it-CH" sz="1200">
                <a:solidFill>
                  <a:srgbClr val="000000"/>
                </a:solidFill>
                <a:latin typeface="Calibri"/>
                <a:ea typeface="Calibri"/>
                <a:cs typeface="Calibri"/>
                <a:sym typeface="Calibri"/>
              </a:rPr>
              <a:t>Lo strumento </a:t>
            </a:r>
            <a:r>
              <a:rPr b="1" lang="it-CH" sz="1200">
                <a:solidFill>
                  <a:srgbClr val="000000"/>
                </a:solidFill>
                <a:latin typeface="Calibri"/>
                <a:ea typeface="Calibri"/>
                <a:cs typeface="Calibri"/>
                <a:sym typeface="Calibri"/>
              </a:rPr>
              <a:t>2H, Questionario sull'insegnamento dialogico-Valutazione della propria pratica</a:t>
            </a:r>
            <a:r>
              <a:rPr lang="it-CH" sz="1200">
                <a:solidFill>
                  <a:srgbClr val="000000"/>
                </a:solidFill>
                <a:latin typeface="Calibri"/>
                <a:ea typeface="Calibri"/>
                <a:cs typeface="Calibri"/>
                <a:sym typeface="Calibri"/>
              </a:rPr>
              <a:t> ti offre anche l'opportunità di riflettere sulla tua pratica. Potresti compilarlo in diversi momenti mentre svolgi l'inchiesta per monitorare le trasformazioni della tua pratica.</a:t>
            </a:r>
            <a:r>
              <a:rPr b="1" lang="it-CH"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0" lvl="0" marL="0" marR="0" rtl="0" algn="just">
              <a:lnSpc>
                <a:spcPct val="119000"/>
              </a:lnSpc>
              <a:spcBef>
                <a:spcPts val="0"/>
              </a:spcBef>
              <a:spcAft>
                <a:spcPts val="0"/>
              </a:spcAft>
              <a:buNone/>
            </a:pPr>
            <a:r>
              <a:rPr b="1" lang="it-CH"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0" lvl="0" marL="0" marR="0" rtl="0" algn="just">
              <a:lnSpc>
                <a:spcPct val="119000"/>
              </a:lnSpc>
              <a:spcBef>
                <a:spcPts val="0"/>
              </a:spcBef>
              <a:spcAft>
                <a:spcPts val="0"/>
              </a:spcAft>
              <a:buNone/>
            </a:pPr>
            <a:r>
              <a:rPr b="1" lang="it-CH"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indent="0" lvl="0" marL="0" marR="0" rtl="0" algn="just">
              <a:lnSpc>
                <a:spcPct val="119000"/>
              </a:lnSpc>
              <a:spcBef>
                <a:spcPts val="0"/>
              </a:spcBef>
              <a:spcAft>
                <a:spcPts val="0"/>
              </a:spcAft>
              <a:buNone/>
            </a:pPr>
            <a:r>
              <a:rPr b="1" lang="it-CH" sz="1200" u="sng">
                <a:solidFill>
                  <a:schemeClr val="hlink"/>
                </a:solidFill>
                <a:latin typeface="Calibri"/>
                <a:ea typeface="Calibri"/>
                <a:cs typeface="Calibri"/>
                <a:sym typeface="Calibri"/>
                <a:hlinkClick r:id="rId5"/>
              </a:rPr>
              <a:t>Video 6: Completare l’autovalutazione</a:t>
            </a:r>
            <a:r>
              <a:rPr b="1" lang="it-CH"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p:txBody>
      </p:sp>
      <p:pic>
        <p:nvPicPr>
          <p:cNvPr id="374" name="Google Shape;374;p30"/>
          <p:cNvPicPr preferRelativeResize="0"/>
          <p:nvPr/>
        </p:nvPicPr>
        <p:blipFill rotWithShape="1">
          <a:blip r:embed="rId6">
            <a:alphaModFix/>
          </a:blip>
          <a:srcRect b="0" l="0" r="0" t="0"/>
          <a:stretch/>
        </p:blipFill>
        <p:spPr>
          <a:xfrm>
            <a:off x="564198" y="5704205"/>
            <a:ext cx="439420" cy="439420"/>
          </a:xfrm>
          <a:prstGeom prst="rect">
            <a:avLst/>
          </a:prstGeom>
          <a:noFill/>
          <a:ln>
            <a:noFill/>
          </a:ln>
        </p:spPr>
      </p:pic>
      <p:sp>
        <p:nvSpPr>
          <p:cNvPr id="375" name="Google Shape;375;p30"/>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1"/>
          <p:cNvSpPr txBox="1"/>
          <p:nvPr/>
        </p:nvSpPr>
        <p:spPr>
          <a:xfrm>
            <a:off x="585469" y="352425"/>
            <a:ext cx="9799320" cy="963294"/>
          </a:xfrm>
          <a:prstGeom prst="rect">
            <a:avLst/>
          </a:prstGeom>
          <a:solidFill>
            <a:srgbClr val="CCCCFF"/>
          </a:solidFill>
          <a:ln>
            <a:noFill/>
          </a:ln>
        </p:spPr>
        <p:txBody>
          <a:bodyPr anchorCtr="0" anchor="t" bIns="0" lIns="0" spcFirstLastPara="1" rIns="0" wrap="square" tIns="0">
            <a:spAutoFit/>
          </a:bodyPr>
          <a:lstStyle/>
          <a:p>
            <a:pPr indent="0" lvl="0" marL="90805" marR="0" rtl="0" algn="l">
              <a:lnSpc>
                <a:spcPct val="100000"/>
              </a:lnSpc>
              <a:spcBef>
                <a:spcPts val="0"/>
              </a:spcBef>
              <a:spcAft>
                <a:spcPts val="0"/>
              </a:spcAft>
              <a:buNone/>
            </a:pPr>
            <a:r>
              <a:rPr lang="it-CH" sz="1200">
                <a:solidFill>
                  <a:schemeClr val="dk1"/>
                </a:solidFill>
                <a:latin typeface="Calibri"/>
                <a:ea typeface="Calibri"/>
                <a:cs typeface="Calibri"/>
                <a:sym typeface="Calibri"/>
              </a:rPr>
              <a:t>Spunto di riflessione. Nel guardare gli elementi dell'autovalutazione, chiedetevi:</a:t>
            </a:r>
            <a:endParaRPr sz="1200">
              <a:solidFill>
                <a:schemeClr val="dk1"/>
              </a:solidFill>
              <a:latin typeface="Calibri"/>
              <a:ea typeface="Calibri"/>
              <a:cs typeface="Calibri"/>
              <a:sym typeface="Calibri"/>
            </a:endParaRPr>
          </a:p>
          <a:p>
            <a:pPr indent="-228600" lvl="0" marL="776605" marR="0" rtl="0" algn="l">
              <a:lnSpc>
                <a:spcPct val="100000"/>
              </a:lnSpc>
              <a:spcBef>
                <a:spcPts val="80"/>
              </a:spcBef>
              <a:spcAft>
                <a:spcPts val="0"/>
              </a:spcAft>
              <a:buClr>
                <a:schemeClr val="dk1"/>
              </a:buClr>
              <a:buSzPts val="1200"/>
              <a:buFont typeface="Noto Sans Symbols"/>
              <a:buChar char="∙"/>
            </a:pPr>
            <a:r>
              <a:rPr b="1" lang="it-CH" sz="1200">
                <a:solidFill>
                  <a:schemeClr val="dk1"/>
                </a:solidFill>
                <a:latin typeface="Calibri"/>
                <a:ea typeface="Calibri"/>
                <a:cs typeface="Calibri"/>
                <a:sym typeface="Calibri"/>
              </a:rPr>
              <a:t>Cosa significano nella mia pratica e come faccio a sapere che stanno effettivamente accadendo?</a:t>
            </a:r>
            <a:endParaRPr sz="1200">
              <a:solidFill>
                <a:schemeClr val="dk1"/>
              </a:solidFill>
              <a:latin typeface="Calibri"/>
              <a:ea typeface="Calibri"/>
              <a:cs typeface="Calibri"/>
              <a:sym typeface="Calibri"/>
            </a:endParaRPr>
          </a:p>
          <a:p>
            <a:pPr indent="-228600" lvl="0" marL="776605" marR="0" rtl="0" algn="l">
              <a:lnSpc>
                <a:spcPct val="100000"/>
              </a:lnSpc>
              <a:spcBef>
                <a:spcPts val="80"/>
              </a:spcBef>
              <a:spcAft>
                <a:spcPts val="0"/>
              </a:spcAft>
              <a:buClr>
                <a:schemeClr val="dk1"/>
              </a:buClr>
              <a:buSzPts val="1200"/>
              <a:buFont typeface="Noto Sans Symbols"/>
              <a:buChar char="∙"/>
            </a:pPr>
            <a:r>
              <a:rPr b="1" lang="it-CH" sz="1200">
                <a:solidFill>
                  <a:schemeClr val="dk1"/>
                </a:solidFill>
                <a:latin typeface="Calibri"/>
                <a:ea typeface="Calibri"/>
                <a:cs typeface="Calibri"/>
                <a:sym typeface="Calibri"/>
              </a:rPr>
              <a:t>Fino a che punto l'ethos nella mia classe sostiene il dialogo per l'apprendimento?</a:t>
            </a:r>
            <a:endParaRPr sz="1200">
              <a:solidFill>
                <a:schemeClr val="dk1"/>
              </a:solidFill>
              <a:latin typeface="Calibri"/>
              <a:ea typeface="Calibri"/>
              <a:cs typeface="Calibri"/>
              <a:sym typeface="Calibri"/>
            </a:endParaRPr>
          </a:p>
          <a:p>
            <a:pPr indent="-228600" lvl="0" marL="776605" marR="0" rtl="0" algn="l">
              <a:lnSpc>
                <a:spcPct val="100000"/>
              </a:lnSpc>
              <a:spcBef>
                <a:spcPts val="95"/>
              </a:spcBef>
              <a:spcAft>
                <a:spcPts val="0"/>
              </a:spcAft>
              <a:buClr>
                <a:schemeClr val="dk1"/>
              </a:buClr>
              <a:buSzPts val="1200"/>
              <a:buFont typeface="Noto Sans Symbols"/>
              <a:buChar char="∙"/>
            </a:pPr>
            <a:r>
              <a:rPr b="1" lang="it-CH" sz="1200">
                <a:solidFill>
                  <a:schemeClr val="dk1"/>
                </a:solidFill>
                <a:latin typeface="Calibri"/>
                <a:ea typeface="Calibri"/>
                <a:cs typeface="Calibri"/>
                <a:sym typeface="Calibri"/>
              </a:rPr>
              <a:t>Qual è la differenza tra le colonne "io" e "noi"?  C'è una differenza tra la mia pianificazione e ciò che accade nella pratica?</a:t>
            </a:r>
            <a:endParaRPr sz="1200">
              <a:solidFill>
                <a:schemeClr val="dk1"/>
              </a:solidFill>
              <a:latin typeface="Calibri"/>
              <a:ea typeface="Calibri"/>
              <a:cs typeface="Calibri"/>
              <a:sym typeface="Calibri"/>
            </a:endParaRPr>
          </a:p>
        </p:txBody>
      </p:sp>
      <p:graphicFrame>
        <p:nvGraphicFramePr>
          <p:cNvPr id="381" name="Google Shape;381;p31"/>
          <p:cNvGraphicFramePr/>
          <p:nvPr/>
        </p:nvGraphicFramePr>
        <p:xfrm>
          <a:off x="585468" y="1419225"/>
          <a:ext cx="3000000" cy="3000000"/>
        </p:xfrm>
        <a:graphic>
          <a:graphicData uri="http://schemas.openxmlformats.org/drawingml/2006/table">
            <a:tbl>
              <a:tblPr bandRow="1" firstRow="1">
                <a:noFill/>
                <a:tableStyleId>{D731A2CE-27A1-479F-8B16-1F9AFBD37913}</a:tableStyleId>
              </a:tblPr>
              <a:tblGrid>
                <a:gridCol w="4060800"/>
                <a:gridCol w="828000"/>
                <a:gridCol w="4060800"/>
                <a:gridCol w="828000"/>
              </a:tblGrid>
              <a:tr h="370850">
                <a:tc gridSpan="4">
                  <a:txBody>
                    <a:bodyPr/>
                    <a:lstStyle/>
                    <a:p>
                      <a:pPr indent="0" lvl="0" marL="0" marR="0" rtl="0" algn="l">
                        <a:spcBef>
                          <a:spcPts val="0"/>
                        </a:spcBef>
                        <a:spcAft>
                          <a:spcPts val="0"/>
                        </a:spcAft>
                        <a:buNone/>
                      </a:pPr>
                      <a:r>
                        <a:rPr b="1" lang="it-CH" sz="1100"/>
                        <a:t>Autovalutazione: Supportare lo sviluppo del dialogo in classe</a:t>
                      </a:r>
                      <a:endParaRPr/>
                    </a:p>
                    <a:p>
                      <a:pPr indent="0" lvl="0" marL="0" marR="0" rtl="0" algn="l">
                        <a:spcBef>
                          <a:spcPts val="0"/>
                        </a:spcBef>
                        <a:spcAft>
                          <a:spcPts val="0"/>
                        </a:spcAft>
                        <a:buNone/>
                      </a:pPr>
                      <a:r>
                        <a:rPr lang="it-CH" sz="1100"/>
                        <a:t>Rifletti sull’apprendimento e sull’insegnamento nella tua classe e attribuisci un punteggio a ciascuna affermazione usando: (1) raramente, (2) alcune volte, (3) usualmente, (4) regolarmente</a:t>
                      </a:r>
                      <a:endParaRPr/>
                    </a:p>
                  </a:txBody>
                  <a:tcPr marT="45725" marB="45725" marR="91450" marL="91450"/>
                </a:tc>
                <a:tc hMerge="1"/>
                <a:tc hMerge="1"/>
                <a:tc hMerge="1"/>
              </a:tr>
              <a:tr h="370850">
                <a:tc>
                  <a:txBody>
                    <a:bodyPr/>
                    <a:lstStyle/>
                    <a:p>
                      <a:pPr indent="0" lvl="0" marL="0" marR="0" rtl="0" algn="l">
                        <a:spcBef>
                          <a:spcPts val="0"/>
                        </a:spcBef>
                        <a:spcAft>
                          <a:spcPts val="0"/>
                        </a:spcAft>
                        <a:buNone/>
                      </a:pPr>
                      <a:r>
                        <a:rPr b="1" lang="it-CH" sz="1100"/>
                        <a:t>Nel mio insegnamento…?</a:t>
                      </a:r>
                      <a:endParaRPr/>
                    </a:p>
                  </a:txBody>
                  <a:tcPr marT="45725" marB="45725" marR="91450" marL="91450"/>
                </a:tc>
                <a:tc>
                  <a:txBody>
                    <a:bodyPr/>
                    <a:lstStyle/>
                    <a:p>
                      <a:pPr indent="0" lvl="0" marL="0" marR="0" rtl="0" algn="l">
                        <a:spcBef>
                          <a:spcPts val="0"/>
                        </a:spcBef>
                        <a:spcAft>
                          <a:spcPts val="0"/>
                        </a:spcAft>
                        <a:buNone/>
                      </a:pPr>
                      <a:r>
                        <a:rPr b="1" lang="it-CH" sz="1100"/>
                        <a:t>Il mio punteggio</a:t>
                      </a:r>
                      <a:endParaRPr/>
                    </a:p>
                  </a:txBody>
                  <a:tcPr marT="45725" marB="45725" marR="91450" marL="91450"/>
                </a:tc>
                <a:tc>
                  <a:txBody>
                    <a:bodyPr/>
                    <a:lstStyle/>
                    <a:p>
                      <a:pPr indent="0" lvl="0" marL="0" marR="0" rtl="0" algn="l">
                        <a:spcBef>
                          <a:spcPts val="0"/>
                        </a:spcBef>
                        <a:spcAft>
                          <a:spcPts val="0"/>
                        </a:spcAft>
                        <a:buNone/>
                      </a:pPr>
                      <a:r>
                        <a:rPr b="1" lang="it-CH" sz="1100"/>
                        <a:t>Nella nostra classe noi…?</a:t>
                      </a:r>
                      <a:endParaRPr/>
                    </a:p>
                  </a:txBody>
                  <a:tcPr marT="45725" marB="45725" marR="91450" marL="91450"/>
                </a:tc>
                <a:tc>
                  <a:txBody>
                    <a:bodyPr/>
                    <a:lstStyle/>
                    <a:p>
                      <a:pPr indent="0" lvl="0" marL="0" marR="0" rtl="0" algn="l">
                        <a:spcBef>
                          <a:spcPts val="0"/>
                        </a:spcBef>
                        <a:spcAft>
                          <a:spcPts val="0"/>
                        </a:spcAft>
                        <a:buNone/>
                      </a:pPr>
                      <a:r>
                        <a:rPr b="1" lang="it-CH" sz="1100"/>
                        <a:t>Il mio punteggio</a:t>
                      </a:r>
                      <a:endParaRPr/>
                    </a:p>
                  </a:txBody>
                  <a:tcPr marT="45725" marB="45725" marR="91450" marL="91450"/>
                </a:tc>
              </a:tr>
              <a:tr h="370850">
                <a:tc>
                  <a:txBody>
                    <a:bodyPr/>
                    <a:lstStyle/>
                    <a:p>
                      <a:pPr indent="-171450" lvl="0" marL="171450" marR="0" rtl="0" algn="l">
                        <a:spcBef>
                          <a:spcPts val="0"/>
                        </a:spcBef>
                        <a:spcAft>
                          <a:spcPts val="0"/>
                        </a:spcAft>
                        <a:buSzPts val="1100"/>
                        <a:buFont typeface="Arial"/>
                        <a:buChar char="•"/>
                      </a:pPr>
                      <a:r>
                        <a:rPr lang="it-CH" sz="1100"/>
                        <a:t>valorizzo i contributi di allieve e allievi e progetto la lezione in maniera da stimolare le discussioni entro piccoli gruppi e in plenaria</a:t>
                      </a:r>
                      <a:endParaRPr/>
                    </a:p>
                    <a:p>
                      <a:pPr indent="-171450" lvl="0" marL="171450" marR="0" rtl="0" algn="l">
                        <a:spcBef>
                          <a:spcPts val="0"/>
                        </a:spcBef>
                        <a:spcAft>
                          <a:spcPts val="0"/>
                        </a:spcAft>
                        <a:buSzPts val="1100"/>
                        <a:buFont typeface="Arial"/>
                        <a:buChar char="•"/>
                      </a:pPr>
                      <a:r>
                        <a:rPr lang="it-CH" sz="1100"/>
                        <a:t>mi assicuro che ciascuno partecipi alcune volte al dialogo in classe, incluso-a me stesso-a</a:t>
                      </a:r>
                      <a:endParaRPr/>
                    </a:p>
                    <a:p>
                      <a:pPr indent="-171450" lvl="0" marL="171450" marR="0" rtl="0" algn="l">
                        <a:spcBef>
                          <a:spcPts val="0"/>
                        </a:spcBef>
                        <a:spcAft>
                          <a:spcPts val="0"/>
                        </a:spcAft>
                        <a:buSzPts val="1100"/>
                        <a:buFont typeface="Arial"/>
                        <a:buChar char="•"/>
                      </a:pPr>
                      <a:r>
                        <a:rPr lang="it-CH" sz="1100"/>
                        <a:t>quando sviluppo il dialogo, tengo conto dei bisogni e degli interessi individuali di ciascun allievo-a</a:t>
                      </a:r>
                      <a:endParaRPr/>
                    </a:p>
                    <a:p>
                      <a:pPr indent="-171450" lvl="0" marL="171450" marR="0" rtl="0" algn="l">
                        <a:spcBef>
                          <a:spcPts val="0"/>
                        </a:spcBef>
                        <a:spcAft>
                          <a:spcPts val="0"/>
                        </a:spcAft>
                        <a:buSzPts val="1100"/>
                        <a:buFont typeface="Arial"/>
                        <a:buChar char="•"/>
                      </a:pPr>
                      <a:r>
                        <a:rPr lang="it-CH" sz="1100"/>
                        <a:t>incoraggio le/gli allieve-i a essere responsabili del proprio apprendimento (individualmente e collettivamente)</a:t>
                      </a:r>
                      <a:endParaRPr/>
                    </a:p>
                    <a:p>
                      <a:pPr indent="-171450" lvl="0" marL="171450" marR="0" rtl="0" algn="l">
                        <a:spcBef>
                          <a:spcPts val="0"/>
                        </a:spcBef>
                        <a:spcAft>
                          <a:spcPts val="0"/>
                        </a:spcAft>
                        <a:buSzPts val="1100"/>
                        <a:buFont typeface="Arial"/>
                        <a:buChar char="•"/>
                      </a:pPr>
                      <a:r>
                        <a:rPr lang="it-CH" sz="1100"/>
                        <a:t>invito le/gli allieve-i a basarsi sia sulle proprie idee sia sulle idee altrui nello sviluppare idee</a:t>
                      </a:r>
                      <a:endParaRPr/>
                    </a:p>
                    <a:p>
                      <a:pPr indent="-171450" lvl="0" marL="171450" marR="0" rtl="0" algn="l">
                        <a:spcBef>
                          <a:spcPts val="0"/>
                        </a:spcBef>
                        <a:spcAft>
                          <a:spcPts val="0"/>
                        </a:spcAft>
                        <a:buSzPts val="1100"/>
                        <a:buFont typeface="Arial"/>
                        <a:buChar char="•"/>
                      </a:pPr>
                      <a:r>
                        <a:rPr lang="it-CH" sz="1100"/>
                        <a:t>invito le/gli allieve-i a giustificare le proprie idee e opinioni</a:t>
                      </a:r>
                      <a:endParaRPr/>
                    </a:p>
                    <a:p>
                      <a:pPr indent="-171450" lvl="0" marL="171450" marR="0" rtl="0" algn="l">
                        <a:spcBef>
                          <a:spcPts val="0"/>
                        </a:spcBef>
                        <a:spcAft>
                          <a:spcPts val="0"/>
                        </a:spcAft>
                        <a:buSzPts val="1100"/>
                        <a:buFont typeface="Arial"/>
                        <a:buChar char="•"/>
                      </a:pPr>
                      <a:r>
                        <a:rPr lang="it-CH" sz="1100"/>
                        <a:t>invito le/gli allieve-i a porsi domande stimolanti sulle loro idee</a:t>
                      </a:r>
                      <a:endParaRPr/>
                    </a:p>
                    <a:p>
                      <a:pPr indent="-171450" lvl="0" marL="171450" marR="0" rtl="0" algn="l">
                        <a:spcBef>
                          <a:spcPts val="0"/>
                        </a:spcBef>
                        <a:spcAft>
                          <a:spcPts val="0"/>
                        </a:spcAft>
                        <a:buSzPts val="1100"/>
                        <a:buFont typeface="Arial"/>
                        <a:buChar char="•"/>
                      </a:pPr>
                      <a:r>
                        <a:rPr lang="it-CH" sz="1100"/>
                        <a:t>invito e incoraggio le/gli allieve-i a confrontare/coordinare idee differenti</a:t>
                      </a:r>
                      <a:endParaRPr/>
                    </a:p>
                    <a:p>
                      <a:pPr indent="-171450" lvl="0" marL="171450" marR="0" rtl="0" algn="l">
                        <a:spcBef>
                          <a:spcPts val="0"/>
                        </a:spcBef>
                        <a:spcAft>
                          <a:spcPts val="0"/>
                        </a:spcAft>
                        <a:buSzPts val="1100"/>
                        <a:buFont typeface="Arial"/>
                        <a:buChar char="•"/>
                      </a:pPr>
                      <a:r>
                        <a:rPr lang="it-CH" sz="1100"/>
                        <a:t>supporto le/gli allieve-i – in una serie di modi – affinché riescano a condividere le loro idee, punti di vista e percezioni</a:t>
                      </a:r>
                      <a:endParaRPr/>
                    </a:p>
                    <a:p>
                      <a:pPr indent="-171450" lvl="0" marL="171450" marR="0" rtl="0" algn="l">
                        <a:spcBef>
                          <a:spcPts val="0"/>
                        </a:spcBef>
                        <a:spcAft>
                          <a:spcPts val="0"/>
                        </a:spcAft>
                        <a:buSzPts val="1100"/>
                        <a:buFont typeface="Arial"/>
                        <a:buChar char="•"/>
                      </a:pPr>
                      <a:r>
                        <a:rPr lang="it-CH" sz="1100"/>
                        <a:t>faccio riferimento ai contributi di allieve e allievi per portare avanti il dialogo utilizzando la mia conoscenza e comprensione della materia</a:t>
                      </a:r>
                      <a:endParaRPr/>
                    </a:p>
                    <a:p>
                      <a:pPr indent="-171450" lvl="0" marL="171450" marR="0" rtl="0" algn="l">
                        <a:spcBef>
                          <a:spcPts val="0"/>
                        </a:spcBef>
                        <a:spcAft>
                          <a:spcPts val="0"/>
                        </a:spcAft>
                        <a:buSzPts val="1100"/>
                        <a:buFont typeface="Arial"/>
                        <a:buChar char="•"/>
                      </a:pPr>
                      <a:r>
                        <a:rPr lang="it-CH" sz="1100"/>
                        <a:t>mi assumo dei rischi e sperimento, provando nuovi approcci di insegnamento dialogico</a:t>
                      </a:r>
                      <a:endParaRPr/>
                    </a:p>
                    <a:p>
                      <a:pPr indent="-171450" lvl="0" marL="171450" marR="0" rtl="0" algn="l">
                        <a:spcBef>
                          <a:spcPts val="0"/>
                        </a:spcBef>
                        <a:spcAft>
                          <a:spcPts val="0"/>
                        </a:spcAft>
                        <a:buSzPts val="1100"/>
                        <a:buFont typeface="Arial"/>
                        <a:buChar char="•"/>
                      </a:pPr>
                      <a:r>
                        <a:rPr lang="it-CH" sz="1100"/>
                        <a:t>ascolto le/gli allieve-i, do feedback e rispondo in maniera costruttiva</a:t>
                      </a:r>
                      <a:endParaRPr/>
                    </a:p>
                    <a:p>
                      <a:pPr indent="-171450" lvl="0" marL="171450" marR="0" rtl="0" algn="l">
                        <a:spcBef>
                          <a:spcPts val="0"/>
                        </a:spcBef>
                        <a:spcAft>
                          <a:spcPts val="0"/>
                        </a:spcAft>
                        <a:buSzPts val="1100"/>
                        <a:buFont typeface="Arial"/>
                        <a:buChar char="•"/>
                      </a:pPr>
                      <a:r>
                        <a:rPr lang="it-CH" sz="1100"/>
                        <a:t>uso le risorse della classe, incluse le tecnologie, in modi dialogici per aiutare le/gli allieve-i nell’apprendimento</a:t>
                      </a:r>
                      <a:endParaRPr/>
                    </a:p>
                  </a:txBody>
                  <a:tcPr marT="45725" marB="45725" marR="91450" marL="91450"/>
                </a:tc>
                <a:tc>
                  <a:txBody>
                    <a:bodyPr/>
                    <a:lstStyle/>
                    <a:p>
                      <a:pPr indent="0" lvl="0" marL="0" marR="0" rtl="0" algn="l">
                        <a:spcBef>
                          <a:spcPts val="0"/>
                        </a:spcBef>
                        <a:spcAft>
                          <a:spcPts val="0"/>
                        </a:spcAft>
                        <a:buNone/>
                      </a:pPr>
                      <a:r>
                        <a:t/>
                      </a:r>
                      <a:endParaRPr sz="1100"/>
                    </a:p>
                  </a:txBody>
                  <a:tcPr marT="45725" marB="45725" marR="91450" marL="91450"/>
                </a:tc>
                <a:tc>
                  <a:txBody>
                    <a:bodyPr/>
                    <a:lstStyle/>
                    <a:p>
                      <a:pPr indent="-171450" lvl="0" marL="171450" marR="0" rtl="0" algn="l">
                        <a:spcBef>
                          <a:spcPts val="0"/>
                        </a:spcBef>
                        <a:spcAft>
                          <a:spcPts val="0"/>
                        </a:spcAft>
                        <a:buSzPts val="1100"/>
                        <a:buFont typeface="Arial"/>
                        <a:buChar char="•"/>
                      </a:pPr>
                      <a:r>
                        <a:rPr lang="it-CH" sz="1100"/>
                        <a:t>creiamo una conversazione di classe inclusiva</a:t>
                      </a:r>
                      <a:endParaRPr/>
                    </a:p>
                    <a:p>
                      <a:pPr indent="-171450" lvl="0" marL="171450" marR="0" rtl="0" algn="l">
                        <a:spcBef>
                          <a:spcPts val="0"/>
                        </a:spcBef>
                        <a:spcAft>
                          <a:spcPts val="0"/>
                        </a:spcAft>
                        <a:buSzPts val="1100"/>
                        <a:buFont typeface="Arial"/>
                        <a:buChar char="•"/>
                      </a:pPr>
                      <a:r>
                        <a:rPr lang="it-CH" sz="1100"/>
                        <a:t>ci diamo fiducia e ci ascoltiamo reciprocamente</a:t>
                      </a:r>
                      <a:endParaRPr/>
                    </a:p>
                    <a:p>
                      <a:pPr indent="-171450" lvl="0" marL="171450" marR="0" rtl="0" algn="l">
                        <a:spcBef>
                          <a:spcPts val="0"/>
                        </a:spcBef>
                        <a:spcAft>
                          <a:spcPts val="0"/>
                        </a:spcAft>
                        <a:buSzPts val="1100"/>
                        <a:buFont typeface="Arial"/>
                        <a:buChar char="•"/>
                      </a:pPr>
                      <a:r>
                        <a:rPr lang="it-CH" sz="1100"/>
                        <a:t>esprimiamo una pluralità di prospettive</a:t>
                      </a:r>
                      <a:endParaRPr/>
                    </a:p>
                    <a:p>
                      <a:pPr indent="-171450" lvl="0" marL="171450" marR="0" rtl="0" algn="l">
                        <a:spcBef>
                          <a:spcPts val="0"/>
                        </a:spcBef>
                        <a:spcAft>
                          <a:spcPts val="0"/>
                        </a:spcAft>
                        <a:buSzPts val="1100"/>
                        <a:buFont typeface="Arial"/>
                        <a:buChar char="•"/>
                      </a:pPr>
                      <a:r>
                        <a:rPr lang="it-CH" sz="1100"/>
                        <a:t>ci sfidiamo reciprocamente con rispetto</a:t>
                      </a:r>
                      <a:endParaRPr/>
                    </a:p>
                    <a:p>
                      <a:pPr indent="-171450" lvl="0" marL="171450" marR="0" rtl="0" algn="l">
                        <a:spcBef>
                          <a:spcPts val="0"/>
                        </a:spcBef>
                        <a:spcAft>
                          <a:spcPts val="0"/>
                        </a:spcAft>
                        <a:buSzPts val="1100"/>
                        <a:buFont typeface="Arial"/>
                        <a:buChar char="•"/>
                      </a:pPr>
                      <a:r>
                        <a:rPr lang="it-CH" sz="1100"/>
                        <a:t>spieghiamo il nostro ragionamento in modo chiaro</a:t>
                      </a:r>
                      <a:endParaRPr/>
                    </a:p>
                    <a:p>
                      <a:pPr indent="-171450" lvl="0" marL="171450" marR="0" rtl="0" algn="l">
                        <a:spcBef>
                          <a:spcPts val="0"/>
                        </a:spcBef>
                        <a:spcAft>
                          <a:spcPts val="0"/>
                        </a:spcAft>
                        <a:buSzPts val="1100"/>
                        <a:buFont typeface="Arial"/>
                        <a:buChar char="•"/>
                      </a:pPr>
                      <a:r>
                        <a:rPr lang="it-CH" sz="1100"/>
                        <a:t>poniamo domande per approfondire</a:t>
                      </a:r>
                      <a:endParaRPr/>
                    </a:p>
                    <a:p>
                      <a:pPr indent="-171450" lvl="0" marL="171450" marR="0" rtl="0" algn="l">
                        <a:spcBef>
                          <a:spcPts val="0"/>
                        </a:spcBef>
                        <a:spcAft>
                          <a:spcPts val="0"/>
                        </a:spcAft>
                        <a:buSzPts val="1100"/>
                        <a:buFont typeface="Arial"/>
                        <a:buChar char="•"/>
                      </a:pPr>
                      <a:r>
                        <a:rPr lang="it-CH" sz="1100"/>
                        <a:t>abbiamo la disponibilità a cambiare a volte idea</a:t>
                      </a:r>
                      <a:endParaRPr/>
                    </a:p>
                    <a:p>
                      <a:pPr indent="-171450" lvl="0" marL="171450" marR="0" rtl="0" algn="l">
                        <a:spcBef>
                          <a:spcPts val="0"/>
                        </a:spcBef>
                        <a:spcAft>
                          <a:spcPts val="0"/>
                        </a:spcAft>
                        <a:buSzPts val="1100"/>
                        <a:buFont typeface="Arial"/>
                        <a:buChar char="•"/>
                      </a:pPr>
                      <a:r>
                        <a:rPr lang="it-CH" sz="1100"/>
                        <a:t>alcune volte giungiamo a un accordo</a:t>
                      </a:r>
                      <a:endParaRPr/>
                    </a:p>
                    <a:p>
                      <a:pPr indent="-171450" lvl="0" marL="171450" marR="0" rtl="0" algn="l">
                        <a:spcBef>
                          <a:spcPts val="0"/>
                        </a:spcBef>
                        <a:spcAft>
                          <a:spcPts val="0"/>
                        </a:spcAft>
                        <a:buSzPts val="1100"/>
                        <a:buFont typeface="Arial"/>
                        <a:buChar char="•"/>
                      </a:pPr>
                      <a:r>
                        <a:rPr lang="it-CH" sz="1100"/>
                        <a:t>ci aiutiamo a vicenda a comprendere le cose in un modo nuovo, a migliorare insieme le idee</a:t>
                      </a:r>
                      <a:endParaRPr/>
                    </a:p>
                    <a:p>
                      <a:pPr indent="-171450" lvl="0" marL="171450" marR="0" rtl="0" algn="l">
                        <a:spcBef>
                          <a:spcPts val="0"/>
                        </a:spcBef>
                        <a:spcAft>
                          <a:spcPts val="0"/>
                        </a:spcAft>
                        <a:buSzPts val="1100"/>
                        <a:buFont typeface="Arial"/>
                        <a:buChar char="•"/>
                      </a:pPr>
                      <a:r>
                        <a:rPr lang="it-CH" sz="1100"/>
                        <a:t>ampliamo e precisiamo ciò che già sappiamo</a:t>
                      </a:r>
                      <a:endParaRPr/>
                    </a:p>
                    <a:p>
                      <a:pPr indent="-171450" lvl="0" marL="171450" marR="0" rtl="0" algn="l">
                        <a:spcBef>
                          <a:spcPts val="0"/>
                        </a:spcBef>
                        <a:spcAft>
                          <a:spcPts val="0"/>
                        </a:spcAft>
                        <a:buSzPts val="1100"/>
                        <a:buFont typeface="Arial"/>
                        <a:buChar char="•"/>
                      </a:pPr>
                      <a:r>
                        <a:rPr lang="it-CH" sz="1100"/>
                        <a:t>continuiamo un dialogo nel tempo, di lezione in lezione</a:t>
                      </a:r>
                      <a:endParaRPr/>
                    </a:p>
                    <a:p>
                      <a:pPr indent="-171450" lvl="0" marL="171450" marR="0" rtl="0" algn="l">
                        <a:spcBef>
                          <a:spcPts val="0"/>
                        </a:spcBef>
                        <a:spcAft>
                          <a:spcPts val="0"/>
                        </a:spcAft>
                        <a:buSzPts val="1100"/>
                        <a:buFont typeface="Arial"/>
                        <a:buChar char="•"/>
                      </a:pPr>
                      <a:r>
                        <a:rPr lang="it-CH" sz="1100"/>
                        <a:t>ricapitoliamo quello che abbiamo imparato</a:t>
                      </a:r>
                      <a:endParaRPr/>
                    </a:p>
                    <a:p>
                      <a:pPr indent="-171450" lvl="0" marL="171450" marR="0" rtl="0" algn="l">
                        <a:spcBef>
                          <a:spcPts val="0"/>
                        </a:spcBef>
                        <a:spcAft>
                          <a:spcPts val="0"/>
                        </a:spcAft>
                        <a:buSzPts val="1100"/>
                        <a:buFont typeface="Arial"/>
                        <a:buChar char="•"/>
                      </a:pPr>
                      <a:r>
                        <a:rPr lang="it-CH" sz="1100"/>
                        <a:t>ci rendiamo conto di ciò che abbiamo ancora bisogno di imparare o vogliamo imparare, e di come potremmo farlo</a:t>
                      </a:r>
                      <a:endParaRPr/>
                    </a:p>
                  </a:txBody>
                  <a:tcPr marT="45725" marB="45725" marR="91450" marL="91450"/>
                </a:tc>
                <a:tc>
                  <a:txBody>
                    <a:bodyPr/>
                    <a:lstStyle/>
                    <a:p>
                      <a:pPr indent="0" lvl="0" marL="0" marR="0" rtl="0" algn="l">
                        <a:spcBef>
                          <a:spcPts val="0"/>
                        </a:spcBef>
                        <a:spcAft>
                          <a:spcPts val="0"/>
                        </a:spcAft>
                        <a:buNone/>
                      </a:pPr>
                      <a:r>
                        <a:t/>
                      </a:r>
                      <a:endParaRPr sz="1100"/>
                    </a:p>
                  </a:txBody>
                  <a:tcPr marT="45725" marB="45725" marR="91450" marL="91450"/>
                </a:tc>
              </a:tr>
            </a:tbl>
          </a:graphicData>
        </a:graphic>
      </p:graphicFrame>
      <p:sp>
        <p:nvSpPr>
          <p:cNvPr id="382" name="Google Shape;382;p31"/>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6" name="Shape 386"/>
        <p:cNvGrpSpPr/>
        <p:nvPr/>
      </p:nvGrpSpPr>
      <p:grpSpPr>
        <a:xfrm>
          <a:off x="0" y="0"/>
          <a:ext cx="0" cy="0"/>
          <a:chOff x="0" y="0"/>
          <a:chExt cx="0" cy="0"/>
        </a:xfrm>
      </p:grpSpPr>
      <p:sp>
        <p:nvSpPr>
          <p:cNvPr id="387" name="Google Shape;387;p32"/>
          <p:cNvSpPr txBox="1"/>
          <p:nvPr/>
        </p:nvSpPr>
        <p:spPr>
          <a:xfrm>
            <a:off x="598805" y="596900"/>
            <a:ext cx="2211070" cy="647485"/>
          </a:xfrm>
          <a:prstGeom prst="rect">
            <a:avLst/>
          </a:prstGeom>
          <a:solidFill>
            <a:srgbClr val="D9F1F6"/>
          </a:solidFill>
          <a:ln>
            <a:noFill/>
          </a:ln>
        </p:spPr>
        <p:txBody>
          <a:bodyPr anchorCtr="0" anchor="t" bIns="0" lIns="0" spcFirstLastPara="1" rIns="0" wrap="square" tIns="0">
            <a:spAutoFit/>
          </a:bodyPr>
          <a:lstStyle/>
          <a:p>
            <a:pPr indent="0" lvl="0" marL="36195" marR="31115" rtl="0" algn="l">
              <a:lnSpc>
                <a:spcPct val="121100"/>
              </a:lnSpc>
              <a:spcBef>
                <a:spcPts val="0"/>
              </a:spcBef>
              <a:spcAft>
                <a:spcPts val="0"/>
              </a:spcAft>
              <a:buNone/>
            </a:pPr>
            <a:r>
              <a:rPr b="1" lang="it-CH" sz="1800">
                <a:solidFill>
                  <a:srgbClr val="1A616F"/>
                </a:solidFill>
                <a:latin typeface="Calibri"/>
                <a:ea typeface="Calibri"/>
                <a:cs typeface="Calibri"/>
                <a:sym typeface="Calibri"/>
              </a:rPr>
              <a:t>Parte e. Ciclo riflessivo dell’inchiesta in classe</a:t>
            </a:r>
            <a:endParaRPr sz="1800">
              <a:solidFill>
                <a:schemeClr val="dk1"/>
              </a:solidFill>
              <a:latin typeface="Calibri"/>
              <a:ea typeface="Calibri"/>
              <a:cs typeface="Calibri"/>
              <a:sym typeface="Calibri"/>
            </a:endParaRPr>
          </a:p>
        </p:txBody>
      </p:sp>
      <p:sp>
        <p:nvSpPr>
          <p:cNvPr id="388" name="Google Shape;388;p32"/>
          <p:cNvSpPr txBox="1"/>
          <p:nvPr/>
        </p:nvSpPr>
        <p:spPr>
          <a:xfrm>
            <a:off x="601726" y="1622590"/>
            <a:ext cx="4752340" cy="4237891"/>
          </a:xfrm>
          <a:prstGeom prst="rect">
            <a:avLst/>
          </a:prstGeom>
          <a:noFill/>
          <a:ln cap="flat" cmpd="sng" w="63475">
            <a:solidFill>
              <a:srgbClr val="2791A6"/>
            </a:solidFill>
            <a:prstDash val="solid"/>
            <a:round/>
            <a:headEnd len="sm" w="sm" type="none"/>
            <a:tailEnd len="sm" w="sm" type="none"/>
          </a:ln>
        </p:spPr>
        <p:txBody>
          <a:bodyPr anchorCtr="0" anchor="t" bIns="0" lIns="0" spcFirstLastPara="1" rIns="0" wrap="square" tIns="0">
            <a:spAutoFit/>
          </a:bodyPr>
          <a:lstStyle/>
          <a:p>
            <a:pPr indent="0" lvl="0" marL="93345" marR="80645" rtl="0" algn="just">
              <a:lnSpc>
                <a:spcPct val="121200"/>
              </a:lnSpc>
              <a:spcBef>
                <a:spcPts val="0"/>
              </a:spcBef>
              <a:spcAft>
                <a:spcPts val="0"/>
              </a:spcAft>
              <a:buNone/>
            </a:pPr>
            <a:r>
              <a:rPr lang="it-CH" sz="1200">
                <a:solidFill>
                  <a:schemeClr val="dk1"/>
                </a:solidFill>
                <a:latin typeface="Calibri"/>
                <a:ea typeface="Calibri"/>
                <a:cs typeface="Calibri"/>
                <a:sym typeface="Calibri"/>
              </a:rPr>
              <a:t>T-SEDA  è  particolarmente  adatto  a  situazioni  in  cui  le  insegnanti  e  gli insegnanti hanno identificato un </a:t>
            </a:r>
            <a:r>
              <a:rPr b="1" lang="it-CH" sz="1200">
                <a:solidFill>
                  <a:schemeClr val="dk1"/>
                </a:solidFill>
                <a:latin typeface="Calibri"/>
                <a:ea typeface="Calibri"/>
                <a:cs typeface="Calibri"/>
                <a:sym typeface="Calibri"/>
              </a:rPr>
              <a:t>particolare interesse o preoccupazione </a:t>
            </a:r>
            <a:r>
              <a:rPr lang="it-CH" sz="1200">
                <a:solidFill>
                  <a:schemeClr val="dk1"/>
                </a:solidFill>
                <a:latin typeface="Calibri"/>
                <a:ea typeface="Calibri"/>
                <a:cs typeface="Calibri"/>
                <a:sym typeface="Calibri"/>
              </a:rPr>
              <a:t>per il discorso e l'apprendimento in classe. A questo punto, potresti aver identificato dalla tua auto-analisi che hai un particolare scopo o obiettivo per il tuo contesto, o potresti averlo identificato durante le conversazioni con le/i colleghe-i o anche con le persone in formazione.</a:t>
            </a:r>
            <a:endParaRPr/>
          </a:p>
          <a:p>
            <a:pPr indent="0" lvl="0" marL="0" marR="0" rtl="0" algn="l">
              <a:lnSpc>
                <a:spcPct val="100000"/>
              </a:lnSpc>
              <a:spcBef>
                <a:spcPts val="21"/>
              </a:spcBef>
              <a:spcAft>
                <a:spcPts val="0"/>
              </a:spcAft>
              <a:buNone/>
            </a:pPr>
            <a:r>
              <a:t/>
            </a:r>
            <a:endParaRPr sz="1500">
              <a:solidFill>
                <a:schemeClr val="dk1"/>
              </a:solidFill>
              <a:latin typeface="Times New Roman"/>
              <a:ea typeface="Times New Roman"/>
              <a:cs typeface="Times New Roman"/>
              <a:sym typeface="Times New Roman"/>
            </a:endParaRPr>
          </a:p>
          <a:p>
            <a:pPr indent="0" lvl="0" marL="93345" marR="81915" rtl="0" algn="just">
              <a:lnSpc>
                <a:spcPct val="121200"/>
              </a:lnSpc>
              <a:spcBef>
                <a:spcPts val="0"/>
              </a:spcBef>
              <a:spcAft>
                <a:spcPts val="0"/>
              </a:spcAft>
              <a:buNone/>
            </a:pPr>
            <a:r>
              <a:rPr lang="it-CH" sz="1200">
                <a:solidFill>
                  <a:schemeClr val="dk1"/>
                </a:solidFill>
                <a:latin typeface="Calibri"/>
                <a:ea typeface="Calibri"/>
                <a:cs typeface="Calibri"/>
                <a:sym typeface="Calibri"/>
              </a:rPr>
              <a:t>Gli approcci delineati nel pacchetto T-SEDA sono basati sulla convinzione che  l'</a:t>
            </a:r>
            <a:r>
              <a:rPr b="1" lang="it-CH" sz="1200">
                <a:solidFill>
                  <a:schemeClr val="dk1"/>
                </a:solidFill>
                <a:latin typeface="Calibri"/>
                <a:ea typeface="Calibri"/>
                <a:cs typeface="Calibri"/>
                <a:sym typeface="Calibri"/>
              </a:rPr>
              <a:t>inchiesta  riflessiva  </a:t>
            </a:r>
            <a:r>
              <a:rPr lang="it-CH" sz="1200">
                <a:solidFill>
                  <a:schemeClr val="dk1"/>
                </a:solidFill>
                <a:latin typeface="Calibri"/>
                <a:ea typeface="Calibri"/>
                <a:cs typeface="Calibri"/>
                <a:sym typeface="Calibri"/>
              </a:rPr>
              <a:t>è  il  cuore  dell'insegnamento.  Focalizzare  le </a:t>
            </a:r>
            <a:r>
              <a:rPr b="1" lang="it-CH" sz="1200">
                <a:solidFill>
                  <a:schemeClr val="dk1"/>
                </a:solidFill>
                <a:latin typeface="Calibri"/>
                <a:ea typeface="Calibri"/>
                <a:cs typeface="Calibri"/>
                <a:sym typeface="Calibri"/>
              </a:rPr>
              <a:t>domande  di  inchiesta  </a:t>
            </a:r>
            <a:r>
              <a:rPr lang="it-CH" sz="1200">
                <a:solidFill>
                  <a:schemeClr val="dk1"/>
                </a:solidFill>
                <a:latin typeface="Calibri"/>
                <a:ea typeface="Calibri"/>
                <a:cs typeface="Calibri"/>
                <a:sym typeface="Calibri"/>
              </a:rPr>
              <a:t>e  condurre  una  </a:t>
            </a:r>
            <a:r>
              <a:rPr b="1" lang="it-CH" sz="1200">
                <a:solidFill>
                  <a:schemeClr val="dk1"/>
                </a:solidFill>
                <a:latin typeface="Calibri"/>
                <a:ea typeface="Calibri"/>
                <a:cs typeface="Calibri"/>
                <a:sym typeface="Calibri"/>
              </a:rPr>
              <a:t>breve  inchiesta  in  classe  </a:t>
            </a:r>
            <a:r>
              <a:rPr lang="it-CH" sz="1200">
                <a:solidFill>
                  <a:schemeClr val="dk1"/>
                </a:solidFill>
                <a:latin typeface="Calibri"/>
                <a:ea typeface="Calibri"/>
                <a:cs typeface="Calibri"/>
                <a:sym typeface="Calibri"/>
              </a:rPr>
              <a:t>può aiutare a focalizzare l'attenzione, affinare la consapevolezza e costruire la comprensione di ciò che sta </a:t>
            </a:r>
            <a:r>
              <a:rPr b="1" lang="it-CH" sz="1200">
                <a:solidFill>
                  <a:schemeClr val="dk1"/>
                </a:solidFill>
                <a:latin typeface="Calibri"/>
                <a:ea typeface="Calibri"/>
                <a:cs typeface="Calibri"/>
                <a:sym typeface="Calibri"/>
              </a:rPr>
              <a:t>effettivamente accadendo </a:t>
            </a:r>
            <a:r>
              <a:rPr lang="it-CH" sz="1200">
                <a:solidFill>
                  <a:schemeClr val="dk1"/>
                </a:solidFill>
                <a:latin typeface="Calibri"/>
                <a:ea typeface="Calibri"/>
                <a:cs typeface="Calibri"/>
                <a:sym typeface="Calibri"/>
              </a:rPr>
              <a:t>in un ambiente di classe   altrimenti   frenetico.   La   riflessione   sulle   prove   osservative   e l'ulteriore  discussione  con  colleghe  e  colleghi,  supporta  il  successivo processo  decisionale  sulla  definizione  delle  priorità  e  la  decisione  se  e come  intervenire.  Questo  processo  di  inchiesta  assomiglia  alla  ricerca- azione in contesto scolastico, in cui la conoscenza e la comprensione sono sviluppate attraverso cicli  iterativi di pianificazione,  sperimentazione in classe, osservazione, valutazione, riflessione e modifica.</a:t>
            </a:r>
            <a:endParaRPr/>
          </a:p>
        </p:txBody>
      </p:sp>
      <p:sp>
        <p:nvSpPr>
          <p:cNvPr id="389" name="Google Shape;389;p32"/>
          <p:cNvSpPr txBox="1"/>
          <p:nvPr/>
        </p:nvSpPr>
        <p:spPr>
          <a:xfrm>
            <a:off x="4832096" y="767969"/>
            <a:ext cx="1334770" cy="461645"/>
          </a:xfrm>
          <a:prstGeom prst="rect">
            <a:avLst/>
          </a:prstGeom>
          <a:noFill/>
          <a:ln>
            <a:noFill/>
          </a:ln>
        </p:spPr>
        <p:txBody>
          <a:bodyPr anchorCtr="0" anchor="t" bIns="0" lIns="0" spcFirstLastPara="1" rIns="0" wrap="square" tIns="0">
            <a:spAutoFit/>
          </a:bodyPr>
          <a:lstStyle/>
          <a:p>
            <a:pPr indent="114300" lvl="0" marL="12700" marR="5080" rtl="0" algn="l">
              <a:lnSpc>
                <a:spcPct val="120700"/>
              </a:lnSpc>
              <a:spcBef>
                <a:spcPts val="0"/>
              </a:spcBef>
              <a:spcAft>
                <a:spcPts val="0"/>
              </a:spcAft>
              <a:buNone/>
            </a:pPr>
            <a:r>
              <a:rPr b="1" lang="it-CH" sz="1400">
                <a:solidFill>
                  <a:schemeClr val="dk1"/>
                </a:solidFill>
                <a:latin typeface="Calibri"/>
                <a:ea typeface="Calibri"/>
                <a:cs typeface="Calibri"/>
                <a:sym typeface="Calibri"/>
              </a:rPr>
              <a:t>Focalizzarsi sul dialogo educativo</a:t>
            </a:r>
            <a:endParaRPr sz="1400">
              <a:solidFill>
                <a:schemeClr val="dk1"/>
              </a:solidFill>
              <a:latin typeface="Calibri"/>
              <a:ea typeface="Calibri"/>
              <a:cs typeface="Calibri"/>
              <a:sym typeface="Calibri"/>
            </a:endParaRPr>
          </a:p>
        </p:txBody>
      </p:sp>
      <p:sp>
        <p:nvSpPr>
          <p:cNvPr id="390" name="Google Shape;390;p32"/>
          <p:cNvSpPr txBox="1"/>
          <p:nvPr/>
        </p:nvSpPr>
        <p:spPr>
          <a:xfrm>
            <a:off x="5739129" y="1631950"/>
            <a:ext cx="4640580" cy="3967305"/>
          </a:xfrm>
          <a:prstGeom prst="rect">
            <a:avLst/>
          </a:prstGeom>
          <a:solidFill>
            <a:srgbClr val="D9F1F6"/>
          </a:solidFill>
          <a:ln>
            <a:noFill/>
          </a:ln>
        </p:spPr>
        <p:txBody>
          <a:bodyPr anchorCtr="0" anchor="t" bIns="0" lIns="0" spcFirstLastPara="1" rIns="0" wrap="square" tIns="0">
            <a:spAutoFit/>
          </a:bodyPr>
          <a:lstStyle/>
          <a:p>
            <a:pPr indent="0" lvl="0" marL="91440" marR="0" rtl="0" algn="just">
              <a:lnSpc>
                <a:spcPct val="100000"/>
              </a:lnSpc>
              <a:spcBef>
                <a:spcPts val="0"/>
              </a:spcBef>
              <a:spcAft>
                <a:spcPts val="0"/>
              </a:spcAft>
              <a:buNone/>
            </a:pPr>
            <a:r>
              <a:rPr b="1" lang="it-CH" sz="1200">
                <a:solidFill>
                  <a:schemeClr val="dk1"/>
                </a:solidFill>
                <a:latin typeface="Calibri"/>
                <a:ea typeface="Calibri"/>
                <a:cs typeface="Calibri"/>
                <a:sym typeface="Calibri"/>
              </a:rPr>
              <a:t>Spunti di riflessione:</a:t>
            </a:r>
            <a:endParaRPr sz="1200">
              <a:solidFill>
                <a:schemeClr val="dk1"/>
              </a:solidFill>
              <a:latin typeface="Calibri"/>
              <a:ea typeface="Calibri"/>
              <a:cs typeface="Calibri"/>
              <a:sym typeface="Calibri"/>
            </a:endParaRPr>
          </a:p>
          <a:p>
            <a:pPr indent="-76200" lvl="0" marL="91440" marR="0" rtl="0" algn="just">
              <a:lnSpc>
                <a:spcPct val="100000"/>
              </a:lnSpc>
              <a:spcBef>
                <a:spcPts val="300"/>
              </a:spcBef>
              <a:spcAft>
                <a:spcPts val="0"/>
              </a:spcAft>
              <a:buClr>
                <a:schemeClr val="dk1"/>
              </a:buClr>
              <a:buSzPts val="1200"/>
              <a:buFont typeface="Calibri"/>
              <a:buAutoNum type="arabicPeriod"/>
            </a:pPr>
            <a:r>
              <a:rPr lang="it-CH" sz="1200">
                <a:solidFill>
                  <a:schemeClr val="dk1"/>
                </a:solidFill>
                <a:latin typeface="Calibri"/>
                <a:ea typeface="Calibri"/>
                <a:cs typeface="Calibri"/>
                <a:sym typeface="Calibri"/>
              </a:rPr>
              <a:t>Ora che hai completato la tua auto-analisi, quali sono gli aspetti su cui</a:t>
            </a:r>
            <a:endParaRPr/>
          </a:p>
          <a:p>
            <a:pPr indent="0" lvl="0" marL="91440" marR="81915" rtl="0" algn="just">
              <a:lnSpc>
                <a:spcPct val="121300"/>
              </a:lnSpc>
              <a:spcBef>
                <a:spcPts val="5"/>
              </a:spcBef>
              <a:spcAft>
                <a:spcPts val="0"/>
              </a:spcAft>
              <a:buNone/>
            </a:pPr>
            <a:r>
              <a:rPr lang="it-CH" sz="1200">
                <a:solidFill>
                  <a:schemeClr val="dk1"/>
                </a:solidFill>
                <a:latin typeface="Calibri"/>
                <a:ea typeface="Calibri"/>
                <a:cs typeface="Calibri"/>
                <a:sym typeface="Calibri"/>
              </a:rPr>
              <a:t>sei più interessata-o a svolgere un'inchiesta? Cosa vuoi scoprire o cambiare del  dialogo  nel  tuo  contesto?  Annota  alcune  idee  per  una  potenziale inchiesta.</a:t>
            </a:r>
            <a:endParaRPr/>
          </a:p>
          <a:p>
            <a:pPr indent="-161290" lvl="0" marL="252729" marR="0" rtl="0" algn="just">
              <a:lnSpc>
                <a:spcPct val="100000"/>
              </a:lnSpc>
              <a:spcBef>
                <a:spcPts val="300"/>
              </a:spcBef>
              <a:spcAft>
                <a:spcPts val="0"/>
              </a:spcAft>
              <a:buClr>
                <a:schemeClr val="dk1"/>
              </a:buClr>
              <a:buSzPts val="1200"/>
              <a:buFont typeface="Calibri"/>
              <a:buAutoNum type="arabicPeriod" startAt="2"/>
            </a:pPr>
            <a:r>
              <a:rPr lang="it-CH" sz="1200">
                <a:solidFill>
                  <a:schemeClr val="dk1"/>
                </a:solidFill>
                <a:latin typeface="Calibri"/>
                <a:ea typeface="Calibri"/>
                <a:cs typeface="Calibri"/>
                <a:sym typeface="Calibri"/>
              </a:rPr>
              <a:t>Torna indietro e dai un'occhiata allo schema di codifica T-SEDA nella</a:t>
            </a:r>
            <a:endParaRPr/>
          </a:p>
          <a:p>
            <a:pPr indent="0" lvl="0" marL="91440" marR="80645" rtl="0" algn="just">
              <a:lnSpc>
                <a:spcPct val="120800"/>
              </a:lnSpc>
              <a:spcBef>
                <a:spcPts val="10"/>
              </a:spcBef>
              <a:spcAft>
                <a:spcPts val="0"/>
              </a:spcAft>
              <a:buNone/>
            </a:pPr>
            <a:r>
              <a:rPr lang="it-CH" sz="1200">
                <a:solidFill>
                  <a:schemeClr val="dk1"/>
                </a:solidFill>
                <a:latin typeface="Calibri"/>
                <a:ea typeface="Calibri"/>
                <a:cs typeface="Calibri"/>
                <a:sym typeface="Calibri"/>
              </a:rPr>
              <a:t>parte b. Quali dei codici pensi siano più rilevanti per te? Scrivi i codici accanto alle tue idee per una potenziale inchiesta.</a:t>
            </a:r>
            <a:endParaRPr/>
          </a:p>
          <a:p>
            <a:pPr indent="-76200" lvl="0" marL="91440" marR="81915" rtl="0" algn="just">
              <a:lnSpc>
                <a:spcPct val="121100"/>
              </a:lnSpc>
              <a:spcBef>
                <a:spcPts val="5"/>
              </a:spcBef>
              <a:spcAft>
                <a:spcPts val="0"/>
              </a:spcAft>
              <a:buClr>
                <a:schemeClr val="dk1"/>
              </a:buClr>
              <a:buSzPts val="1200"/>
              <a:buFont typeface="Calibri"/>
              <a:buAutoNum type="arabicPeriod" startAt="3"/>
            </a:pPr>
            <a:r>
              <a:rPr lang="it-CH" sz="1200">
                <a:solidFill>
                  <a:schemeClr val="dk1"/>
                </a:solidFill>
                <a:latin typeface="Calibri"/>
                <a:ea typeface="Calibri"/>
                <a:cs typeface="Calibri"/>
                <a:sym typeface="Calibri"/>
              </a:rPr>
              <a:t>Potresti anche essere interessato ad altri aspetti del dialogo, come le regole  di  conversazione  e/o  i  livelli  generali  di  partecipazione  in  una sessione (modello 2F) o l'autovalutazione di studentesse e studenti sulla qualità del lavoro di gruppo (modello 2G)</a:t>
            </a:r>
            <a:endParaRPr/>
          </a:p>
          <a:p>
            <a:pPr indent="-172085" lvl="0" marL="263525" marR="0" rtl="0" algn="just">
              <a:lnSpc>
                <a:spcPct val="100000"/>
              </a:lnSpc>
              <a:spcBef>
                <a:spcPts val="300"/>
              </a:spcBef>
              <a:spcAft>
                <a:spcPts val="0"/>
              </a:spcAft>
              <a:buClr>
                <a:schemeClr val="dk1"/>
              </a:buClr>
              <a:buSzPts val="1200"/>
              <a:buFont typeface="Calibri"/>
              <a:buAutoNum type="arabicPeriod" startAt="3"/>
            </a:pPr>
            <a:r>
              <a:rPr lang="it-CH" sz="1200">
                <a:solidFill>
                  <a:schemeClr val="dk1"/>
                </a:solidFill>
                <a:latin typeface="Calibri"/>
                <a:ea typeface="Calibri"/>
                <a:cs typeface="Calibri"/>
                <a:sym typeface="Calibri"/>
              </a:rPr>
              <a:t>Ora  guarda  il  ciclo  di  inchiesta  nella  pagina  successiva.  Hai  lavorato</a:t>
            </a:r>
            <a:endParaRPr/>
          </a:p>
          <a:p>
            <a:pPr indent="0" lvl="0" marL="91440" marR="81915" rtl="0" algn="just">
              <a:lnSpc>
                <a:spcPct val="121200"/>
              </a:lnSpc>
              <a:spcBef>
                <a:spcPts val="5"/>
              </a:spcBef>
              <a:spcAft>
                <a:spcPts val="0"/>
              </a:spcAft>
              <a:buNone/>
            </a:pPr>
            <a:r>
              <a:rPr lang="it-CH" sz="1200">
                <a:solidFill>
                  <a:schemeClr val="dk1"/>
                </a:solidFill>
                <a:latin typeface="Calibri"/>
                <a:ea typeface="Calibri"/>
                <a:cs typeface="Calibri"/>
                <a:sym typeface="Calibri"/>
              </a:rPr>
              <a:t>sulla sezione superiore, Interessi e obiettivi, per la quale hai identificato punti  di  interesse  e  possibili  obiettivi.  Hai  anche  iniziato  a  pensare  ai codici T-SEDA rilevanti dello schema. La prossima sezione del pacchetto ti aiuterà a restringere il tuo obiettivo in modo da poter pianificare la tua inchiesta.</a:t>
            </a:r>
            <a:endParaRPr/>
          </a:p>
        </p:txBody>
      </p:sp>
      <p:sp>
        <p:nvSpPr>
          <p:cNvPr id="391" name="Google Shape;391;p32"/>
          <p:cNvSpPr txBox="1"/>
          <p:nvPr/>
        </p:nvSpPr>
        <p:spPr>
          <a:xfrm>
            <a:off x="5739129" y="5876261"/>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Arial"/>
                <a:ea typeface="Arial"/>
                <a:cs typeface="Arial"/>
                <a:sym typeface="Arial"/>
              </a:rPr>
              <a:t>Un modello scaricabile è disponibile sul nostro </a:t>
            </a:r>
            <a:r>
              <a:rPr lang="it-CH" sz="1200" u="sng">
                <a:solidFill>
                  <a:schemeClr val="hlink"/>
                </a:solidFill>
                <a:latin typeface="Arial"/>
                <a:ea typeface="Arial"/>
                <a:cs typeface="Arial"/>
                <a:sym typeface="Arial"/>
                <a:hlinkClick r:id="rId3"/>
              </a:rPr>
              <a:t>sito web</a:t>
            </a:r>
            <a:r>
              <a:rPr lang="it-CH" sz="1200">
                <a:solidFill>
                  <a:schemeClr val="dk1"/>
                </a:solidFill>
                <a:latin typeface="Arial"/>
                <a:ea typeface="Arial"/>
                <a:cs typeface="Arial"/>
                <a:sym typeface="Arial"/>
              </a:rPr>
              <a:t>.</a:t>
            </a:r>
            <a:endParaRPr/>
          </a:p>
        </p:txBody>
      </p:sp>
      <p:sp>
        <p:nvSpPr>
          <p:cNvPr id="392" name="Google Shape;392;p32"/>
          <p:cNvSpPr/>
          <p:nvPr/>
        </p:nvSpPr>
        <p:spPr>
          <a:xfrm>
            <a:off x="9838712" y="5898558"/>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32"/>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17</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7" name="Shape 397"/>
        <p:cNvGrpSpPr/>
        <p:nvPr/>
      </p:nvGrpSpPr>
      <p:grpSpPr>
        <a:xfrm>
          <a:off x="0" y="0"/>
          <a:ext cx="0" cy="0"/>
          <a:chOff x="0" y="0"/>
          <a:chExt cx="0" cy="0"/>
        </a:xfrm>
      </p:grpSpPr>
      <p:sp>
        <p:nvSpPr>
          <p:cNvPr id="398" name="Google Shape;398;p33"/>
          <p:cNvSpPr txBox="1"/>
          <p:nvPr/>
        </p:nvSpPr>
        <p:spPr>
          <a:xfrm>
            <a:off x="515880" y="352425"/>
            <a:ext cx="2869565" cy="922323"/>
          </a:xfrm>
          <a:prstGeom prst="rect">
            <a:avLst/>
          </a:prstGeom>
          <a:noFill/>
          <a:ln cap="flat" cmpd="sng" w="63500">
            <a:solidFill>
              <a:srgbClr val="2791A6"/>
            </a:solidFill>
            <a:prstDash val="solid"/>
            <a:round/>
            <a:headEnd len="sm" w="sm" type="none"/>
            <a:tailEnd len="sm" w="sm" type="none"/>
          </a:ln>
        </p:spPr>
        <p:txBody>
          <a:bodyPr anchorCtr="0" anchor="ctr" bIns="0" lIns="0" spcFirstLastPara="1" rIns="0" wrap="square" tIns="0">
            <a:noAutofit/>
          </a:bodyPr>
          <a:lstStyle/>
          <a:p>
            <a:pPr indent="0" lvl="0" marL="92710" marR="82550" rtl="0" algn="just">
              <a:lnSpc>
                <a:spcPct val="121300"/>
              </a:lnSpc>
              <a:spcBef>
                <a:spcPts val="0"/>
              </a:spcBef>
              <a:spcAft>
                <a:spcPts val="0"/>
              </a:spcAft>
              <a:buNone/>
            </a:pPr>
            <a:r>
              <a:rPr lang="it-CH" sz="1200">
                <a:solidFill>
                  <a:schemeClr val="dk1"/>
                </a:solidFill>
                <a:latin typeface="Calibri"/>
                <a:ea typeface="Calibri"/>
                <a:cs typeface="Calibri"/>
                <a:sym typeface="Calibri"/>
              </a:rPr>
              <a:t>Questa  pagina  mostra  il  ciclo  di  inchiesta riflessiva con ulteriori informazioni su ogni fase, per aiutarti a compilare il tuo ciclo d'inchiesta.</a:t>
            </a:r>
            <a:endParaRPr/>
          </a:p>
        </p:txBody>
      </p:sp>
      <p:sp>
        <p:nvSpPr>
          <p:cNvPr id="399" name="Google Shape;399;p33"/>
          <p:cNvSpPr/>
          <p:nvPr/>
        </p:nvSpPr>
        <p:spPr>
          <a:xfrm>
            <a:off x="4243316" y="3155783"/>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33"/>
          <p:cNvSpPr txBox="1"/>
          <p:nvPr/>
        </p:nvSpPr>
        <p:spPr>
          <a:xfrm>
            <a:off x="7815264" y="3985883"/>
            <a:ext cx="2649152" cy="523220"/>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70413C"/>
                </a:solidFill>
                <a:latin typeface="Calibri"/>
                <a:ea typeface="Calibri"/>
                <a:cs typeface="Calibri"/>
                <a:sym typeface="Calibri"/>
              </a:rPr>
              <a:t>Pianificare l’inchiesta,</a:t>
            </a:r>
            <a:br>
              <a:rPr lang="it-CH" sz="1400">
                <a:solidFill>
                  <a:srgbClr val="70413C"/>
                </a:solidFill>
                <a:latin typeface="Calibri"/>
                <a:ea typeface="Calibri"/>
                <a:cs typeface="Calibri"/>
                <a:sym typeface="Calibri"/>
              </a:rPr>
            </a:br>
            <a:r>
              <a:rPr lang="it-CH" sz="1400">
                <a:solidFill>
                  <a:srgbClr val="70413C"/>
                </a:solidFill>
                <a:latin typeface="Calibri"/>
                <a:ea typeface="Calibri"/>
                <a:cs typeface="Calibri"/>
                <a:sym typeface="Calibri"/>
              </a:rPr>
              <a:t>scegliere metodi e strumenti</a:t>
            </a:r>
            <a:endParaRPr/>
          </a:p>
        </p:txBody>
      </p:sp>
      <p:sp>
        <p:nvSpPr>
          <p:cNvPr id="401" name="Google Shape;401;p33"/>
          <p:cNvSpPr txBox="1"/>
          <p:nvPr/>
        </p:nvSpPr>
        <p:spPr>
          <a:xfrm>
            <a:off x="5821046" y="1126792"/>
            <a:ext cx="2705838" cy="523220"/>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B38834"/>
                </a:solidFill>
                <a:latin typeface="Calibri"/>
                <a:ea typeface="Calibri"/>
                <a:cs typeface="Calibri"/>
                <a:sym typeface="Calibri"/>
              </a:rPr>
              <a:t>Identificare punti di interesse e possibili obiettivi</a:t>
            </a:r>
            <a:endParaRPr/>
          </a:p>
        </p:txBody>
      </p:sp>
      <p:sp>
        <p:nvSpPr>
          <p:cNvPr id="402" name="Google Shape;402;p33"/>
          <p:cNvSpPr txBox="1"/>
          <p:nvPr/>
        </p:nvSpPr>
        <p:spPr>
          <a:xfrm>
            <a:off x="7355084" y="1917577"/>
            <a:ext cx="3173216" cy="523220"/>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507696"/>
                </a:solidFill>
                <a:latin typeface="Calibri"/>
                <a:ea typeface="Calibri"/>
                <a:cs typeface="Calibri"/>
                <a:sym typeface="Calibri"/>
              </a:rPr>
              <a:t>Restringere focus e domande d’inchiesta, identificare collegamenti con T-SEDA</a:t>
            </a:r>
            <a:endParaRPr sz="1400">
              <a:solidFill>
                <a:srgbClr val="507696"/>
              </a:solidFill>
              <a:latin typeface="Calibri"/>
              <a:ea typeface="Calibri"/>
              <a:cs typeface="Calibri"/>
              <a:sym typeface="Calibri"/>
            </a:endParaRPr>
          </a:p>
        </p:txBody>
      </p:sp>
      <p:sp>
        <p:nvSpPr>
          <p:cNvPr id="403" name="Google Shape;403;p33"/>
          <p:cNvSpPr txBox="1"/>
          <p:nvPr/>
        </p:nvSpPr>
        <p:spPr>
          <a:xfrm>
            <a:off x="6855337" y="5317362"/>
            <a:ext cx="2649153" cy="523220"/>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812C75"/>
                </a:solidFill>
                <a:latin typeface="Calibri"/>
                <a:ea typeface="Calibri"/>
                <a:cs typeface="Calibri"/>
                <a:sym typeface="Calibri"/>
              </a:rPr>
              <a:t>Condurre l’inchiesta </a:t>
            </a:r>
            <a:br>
              <a:rPr lang="it-CH" sz="1400">
                <a:solidFill>
                  <a:srgbClr val="812C75"/>
                </a:solidFill>
                <a:latin typeface="Calibri"/>
                <a:ea typeface="Calibri"/>
                <a:cs typeface="Calibri"/>
                <a:sym typeface="Calibri"/>
              </a:rPr>
            </a:br>
            <a:r>
              <a:rPr lang="it-CH" sz="1400">
                <a:solidFill>
                  <a:srgbClr val="812C75"/>
                </a:solidFill>
                <a:latin typeface="Calibri"/>
                <a:ea typeface="Calibri"/>
                <a:cs typeface="Calibri"/>
                <a:sym typeface="Calibri"/>
              </a:rPr>
              <a:t>e raccogliere evidenze</a:t>
            </a:r>
            <a:endParaRPr sz="1400">
              <a:solidFill>
                <a:srgbClr val="812C75"/>
              </a:solidFill>
              <a:latin typeface="Calibri"/>
              <a:ea typeface="Calibri"/>
              <a:cs typeface="Calibri"/>
              <a:sym typeface="Calibri"/>
            </a:endParaRPr>
          </a:p>
        </p:txBody>
      </p:sp>
      <p:sp>
        <p:nvSpPr>
          <p:cNvPr id="404" name="Google Shape;404;p33"/>
          <p:cNvSpPr txBox="1"/>
          <p:nvPr/>
        </p:nvSpPr>
        <p:spPr>
          <a:xfrm>
            <a:off x="542952" y="5317362"/>
            <a:ext cx="3054927" cy="523220"/>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0F857B"/>
                </a:solidFill>
                <a:latin typeface="Calibri"/>
                <a:ea typeface="Calibri"/>
                <a:cs typeface="Calibri"/>
                <a:sym typeface="Calibri"/>
              </a:rPr>
              <a:t>Considerare i risultati e riflettere sul loro significato</a:t>
            </a:r>
            <a:endParaRPr/>
          </a:p>
        </p:txBody>
      </p:sp>
      <p:sp>
        <p:nvSpPr>
          <p:cNvPr id="405" name="Google Shape;405;p33"/>
          <p:cNvSpPr txBox="1"/>
          <p:nvPr/>
        </p:nvSpPr>
        <p:spPr>
          <a:xfrm>
            <a:off x="263141" y="3974962"/>
            <a:ext cx="2397284" cy="738664"/>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CE6328"/>
                </a:solidFill>
                <a:latin typeface="Calibri"/>
                <a:ea typeface="Calibri"/>
                <a:cs typeface="Calibri"/>
                <a:sym typeface="Calibri"/>
              </a:rPr>
              <a:t>Decidere gli interventi da implementare sulla base dei risultati</a:t>
            </a:r>
            <a:endParaRPr/>
          </a:p>
        </p:txBody>
      </p:sp>
      <p:sp>
        <p:nvSpPr>
          <p:cNvPr id="406" name="Google Shape;406;p33"/>
          <p:cNvSpPr txBox="1"/>
          <p:nvPr/>
        </p:nvSpPr>
        <p:spPr>
          <a:xfrm>
            <a:off x="263141" y="2315518"/>
            <a:ext cx="2604607" cy="523220"/>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400">
                <a:solidFill>
                  <a:srgbClr val="C61624"/>
                </a:solidFill>
                <a:latin typeface="Calibri"/>
                <a:ea typeface="Calibri"/>
                <a:cs typeface="Calibri"/>
                <a:sym typeface="Calibri"/>
              </a:rPr>
              <a:t>Fare un bilancio sull’intero processo</a:t>
            </a:r>
            <a:endParaRPr/>
          </a:p>
        </p:txBody>
      </p:sp>
      <p:sp>
        <p:nvSpPr>
          <p:cNvPr id="407" name="Google Shape;407;p33"/>
          <p:cNvSpPr/>
          <p:nvPr/>
        </p:nvSpPr>
        <p:spPr>
          <a:xfrm>
            <a:off x="1841500" y="1586818"/>
            <a:ext cx="1455417"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Condivisione</a:t>
            </a:r>
            <a:endParaRPr sz="1200">
              <a:solidFill>
                <a:schemeClr val="lt1"/>
              </a:solidFill>
              <a:latin typeface="Calibri"/>
              <a:ea typeface="Calibri"/>
              <a:cs typeface="Calibri"/>
              <a:sym typeface="Calibri"/>
            </a:endParaRPr>
          </a:p>
        </p:txBody>
      </p:sp>
      <p:sp>
        <p:nvSpPr>
          <p:cNvPr id="408" name="Google Shape;408;p33"/>
          <p:cNvSpPr/>
          <p:nvPr/>
        </p:nvSpPr>
        <p:spPr>
          <a:xfrm>
            <a:off x="7469899" y="3165136"/>
            <a:ext cx="1217830"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Schema di codifica</a:t>
            </a:r>
            <a:endParaRPr sz="1200">
              <a:solidFill>
                <a:schemeClr val="lt1"/>
              </a:solidFill>
              <a:latin typeface="Calibri"/>
              <a:ea typeface="Calibri"/>
              <a:cs typeface="Calibri"/>
              <a:sym typeface="Calibri"/>
            </a:endParaRPr>
          </a:p>
        </p:txBody>
      </p:sp>
      <p:sp>
        <p:nvSpPr>
          <p:cNvPr id="409" name="Google Shape;409;p33"/>
          <p:cNvSpPr/>
          <p:nvPr/>
        </p:nvSpPr>
        <p:spPr>
          <a:xfrm>
            <a:off x="3573498" y="939834"/>
            <a:ext cx="1295400" cy="520077"/>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Auto</a:t>
            </a:r>
            <a:endParaRPr/>
          </a:p>
          <a:p>
            <a:pPr indent="0" lvl="0" marL="0" marR="0" rtl="0" algn="ctr">
              <a:spcBef>
                <a:spcPts val="0"/>
              </a:spcBef>
              <a:spcAft>
                <a:spcPts val="0"/>
              </a:spcAft>
              <a:buNone/>
            </a:pPr>
            <a:r>
              <a:rPr lang="it-CH" sz="1200">
                <a:solidFill>
                  <a:schemeClr val="lt1"/>
                </a:solidFill>
                <a:latin typeface="Calibri"/>
                <a:ea typeface="Calibri"/>
                <a:cs typeface="Calibri"/>
                <a:sym typeface="Calibri"/>
              </a:rPr>
              <a:t>valutazione</a:t>
            </a:r>
            <a:endParaRPr sz="1200">
              <a:solidFill>
                <a:schemeClr val="lt1"/>
              </a:solidFill>
              <a:latin typeface="Calibri"/>
              <a:ea typeface="Calibri"/>
              <a:cs typeface="Calibri"/>
              <a:sym typeface="Calibri"/>
            </a:endParaRPr>
          </a:p>
        </p:txBody>
      </p:sp>
      <p:sp>
        <p:nvSpPr>
          <p:cNvPr id="410" name="Google Shape;410;p33"/>
          <p:cNvSpPr/>
          <p:nvPr/>
        </p:nvSpPr>
        <p:spPr>
          <a:xfrm>
            <a:off x="2373472" y="6259536"/>
            <a:ext cx="1380970"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Condivisione</a:t>
            </a:r>
            <a:endParaRPr sz="1200">
              <a:solidFill>
                <a:schemeClr val="lt1"/>
              </a:solidFill>
              <a:latin typeface="Calibri"/>
              <a:ea typeface="Calibri"/>
              <a:cs typeface="Calibri"/>
              <a:sym typeface="Calibri"/>
            </a:endParaRPr>
          </a:p>
        </p:txBody>
      </p:sp>
      <p:cxnSp>
        <p:nvCxnSpPr>
          <p:cNvPr id="411" name="Google Shape;411;p33"/>
          <p:cNvCxnSpPr>
            <a:stCxn id="409" idx="5"/>
          </p:cNvCxnSpPr>
          <p:nvPr/>
        </p:nvCxnSpPr>
        <p:spPr>
          <a:xfrm>
            <a:off x="4679191" y="1383747"/>
            <a:ext cx="43500" cy="348900"/>
          </a:xfrm>
          <a:prstGeom prst="straightConnector1">
            <a:avLst/>
          </a:prstGeom>
          <a:noFill/>
          <a:ln cap="flat" cmpd="sng" w="9525">
            <a:solidFill>
              <a:srgbClr val="262626"/>
            </a:solidFill>
            <a:prstDash val="solid"/>
            <a:round/>
            <a:headEnd len="sm" w="sm" type="none"/>
            <a:tailEnd len="med" w="med" type="triangle"/>
          </a:ln>
        </p:spPr>
      </p:cxnSp>
      <p:cxnSp>
        <p:nvCxnSpPr>
          <p:cNvPr id="412" name="Google Shape;412;p33"/>
          <p:cNvCxnSpPr>
            <a:stCxn id="407" idx="5"/>
          </p:cNvCxnSpPr>
          <p:nvPr/>
        </p:nvCxnSpPr>
        <p:spPr>
          <a:xfrm>
            <a:off x="3083776" y="2017589"/>
            <a:ext cx="207900" cy="180300"/>
          </a:xfrm>
          <a:prstGeom prst="straightConnector1">
            <a:avLst/>
          </a:prstGeom>
          <a:noFill/>
          <a:ln cap="flat" cmpd="sng" w="9525">
            <a:solidFill>
              <a:srgbClr val="262626"/>
            </a:solidFill>
            <a:prstDash val="solid"/>
            <a:round/>
            <a:headEnd len="sm" w="sm" type="none"/>
            <a:tailEnd len="med" w="med" type="triangle"/>
          </a:ln>
        </p:spPr>
      </p:cxnSp>
      <p:cxnSp>
        <p:nvCxnSpPr>
          <p:cNvPr id="413" name="Google Shape;413;p33"/>
          <p:cNvCxnSpPr>
            <a:stCxn id="410" idx="7"/>
          </p:cNvCxnSpPr>
          <p:nvPr/>
        </p:nvCxnSpPr>
        <p:spPr>
          <a:xfrm flipH="1" rot="10800000">
            <a:off x="3552204" y="6216564"/>
            <a:ext cx="311700" cy="115500"/>
          </a:xfrm>
          <a:prstGeom prst="straightConnector1">
            <a:avLst/>
          </a:prstGeom>
          <a:noFill/>
          <a:ln cap="flat" cmpd="sng" w="9525">
            <a:solidFill>
              <a:srgbClr val="262626"/>
            </a:solidFill>
            <a:prstDash val="solid"/>
            <a:round/>
            <a:headEnd len="sm" w="sm" type="none"/>
            <a:tailEnd len="med" w="med" type="triangle"/>
          </a:ln>
        </p:spPr>
      </p:cxnSp>
      <p:cxnSp>
        <p:nvCxnSpPr>
          <p:cNvPr id="414" name="Google Shape;414;p33"/>
          <p:cNvCxnSpPr/>
          <p:nvPr/>
        </p:nvCxnSpPr>
        <p:spPr>
          <a:xfrm flipH="1">
            <a:off x="7569054" y="3593160"/>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415" name="Google Shape;415;p33"/>
          <p:cNvCxnSpPr/>
          <p:nvPr/>
        </p:nvCxnSpPr>
        <p:spPr>
          <a:xfrm rot="10800000">
            <a:off x="7495344" y="2965081"/>
            <a:ext cx="213694" cy="237606"/>
          </a:xfrm>
          <a:prstGeom prst="straightConnector1">
            <a:avLst/>
          </a:prstGeom>
          <a:noFill/>
          <a:ln cap="flat" cmpd="sng" w="9525">
            <a:solidFill>
              <a:srgbClr val="262626"/>
            </a:solidFill>
            <a:prstDash val="solid"/>
            <a:round/>
            <a:headEnd len="sm" w="sm" type="none"/>
            <a:tailEnd len="med" w="med" type="triangle"/>
          </a:ln>
        </p:spPr>
      </p:cxnSp>
      <p:grpSp>
        <p:nvGrpSpPr>
          <p:cNvPr id="416" name="Google Shape;416;p33"/>
          <p:cNvGrpSpPr/>
          <p:nvPr/>
        </p:nvGrpSpPr>
        <p:grpSpPr>
          <a:xfrm>
            <a:off x="2779680" y="1379697"/>
            <a:ext cx="4823617" cy="4896894"/>
            <a:chOff x="2999629" y="142646"/>
            <a:chExt cx="6440261" cy="6538097"/>
          </a:xfrm>
        </p:grpSpPr>
        <p:pic>
          <p:nvPicPr>
            <p:cNvPr id="417" name="Google Shape;417;p33"/>
            <p:cNvPicPr preferRelativeResize="0"/>
            <p:nvPr/>
          </p:nvPicPr>
          <p:blipFill rotWithShape="1">
            <a:blip r:embed="rId3">
              <a:alphaModFix/>
            </a:blip>
            <a:srcRect b="0" l="0" r="0" t="0"/>
            <a:stretch/>
          </p:blipFill>
          <p:spPr>
            <a:xfrm>
              <a:off x="3526785" y="1075531"/>
              <a:ext cx="1385965" cy="1385965"/>
            </a:xfrm>
            <a:prstGeom prst="rect">
              <a:avLst/>
            </a:prstGeom>
            <a:noFill/>
            <a:ln>
              <a:noFill/>
            </a:ln>
          </p:spPr>
        </p:pic>
        <p:sp>
          <p:nvSpPr>
            <p:cNvPr id="418" name="Google Shape;418;p33"/>
            <p:cNvSpPr/>
            <p:nvPr/>
          </p:nvSpPr>
          <p:spPr>
            <a:xfrm>
              <a:off x="3304008" y="1174211"/>
              <a:ext cx="1845476" cy="1564289"/>
            </a:xfrm>
            <a:prstGeom prst="rect">
              <a:avLst/>
            </a:prstGeom>
          </p:spPr>
          <p:txBody>
            <a:bodyPr>
              <a:prstTxWarp prst="textPlain"/>
            </a:bodyPr>
            <a:lstStyle/>
            <a:p>
              <a:pPr lvl="0" algn="ctr"/>
              <a:r>
                <a:rPr b="0" i="0">
                  <a:ln>
                    <a:noFill/>
                  </a:ln>
                  <a:solidFill>
                    <a:schemeClr val="dk1"/>
                  </a:solidFill>
                  <a:latin typeface="Calibri"/>
                </a:rPr>
                <a:t>Revisione e riflessione</a:t>
              </a:r>
            </a:p>
          </p:txBody>
        </p:sp>
        <p:pic>
          <p:nvPicPr>
            <p:cNvPr id="419" name="Google Shape;419;p33"/>
            <p:cNvPicPr preferRelativeResize="0"/>
            <p:nvPr/>
          </p:nvPicPr>
          <p:blipFill rotWithShape="1">
            <a:blip r:embed="rId4">
              <a:alphaModFix/>
            </a:blip>
            <a:srcRect b="0" l="0" r="0" t="0"/>
            <a:stretch/>
          </p:blipFill>
          <p:spPr>
            <a:xfrm>
              <a:off x="3141759" y="3224830"/>
              <a:ext cx="1386000" cy="1386000"/>
            </a:xfrm>
            <a:prstGeom prst="rect">
              <a:avLst/>
            </a:prstGeom>
            <a:noFill/>
            <a:ln>
              <a:noFill/>
            </a:ln>
          </p:spPr>
        </p:pic>
        <p:sp>
          <p:nvSpPr>
            <p:cNvPr id="420" name="Google Shape;420;p33"/>
            <p:cNvSpPr/>
            <p:nvPr/>
          </p:nvSpPr>
          <p:spPr>
            <a:xfrm>
              <a:off x="2999629" y="3850206"/>
              <a:ext cx="1670259" cy="986229"/>
            </a:xfrm>
            <a:prstGeom prst="rect">
              <a:avLst/>
            </a:prstGeom>
          </p:spPr>
          <p:txBody>
            <a:bodyPr>
              <a:prstTxWarp prst="textPlain"/>
            </a:bodyPr>
            <a:lstStyle/>
            <a:p>
              <a:pPr lvl="0" algn="ctr"/>
              <a:r>
                <a:rPr b="0" i="0">
                  <a:ln>
                    <a:noFill/>
                  </a:ln>
                  <a:solidFill>
                    <a:schemeClr val="dk1"/>
                  </a:solidFill>
                  <a:latin typeface="Calibri"/>
                </a:rPr>
                <a:t>Piano d’azione</a:t>
              </a:r>
            </a:p>
          </p:txBody>
        </p:sp>
        <p:pic>
          <p:nvPicPr>
            <p:cNvPr id="421" name="Google Shape;421;p33"/>
            <p:cNvPicPr preferRelativeResize="0"/>
            <p:nvPr/>
          </p:nvPicPr>
          <p:blipFill rotWithShape="1">
            <a:blip r:embed="rId5">
              <a:alphaModFix/>
            </a:blip>
            <a:srcRect b="0" l="0" r="0" t="0"/>
            <a:stretch/>
          </p:blipFill>
          <p:spPr>
            <a:xfrm>
              <a:off x="6716958" y="5091357"/>
              <a:ext cx="1385965" cy="1385965"/>
            </a:xfrm>
            <a:prstGeom prst="rect">
              <a:avLst/>
            </a:prstGeom>
            <a:noFill/>
            <a:ln>
              <a:noFill/>
            </a:ln>
          </p:spPr>
        </p:pic>
        <p:sp>
          <p:nvSpPr>
            <p:cNvPr id="422" name="Google Shape;422;p33"/>
            <p:cNvSpPr/>
            <p:nvPr/>
          </p:nvSpPr>
          <p:spPr>
            <a:xfrm>
              <a:off x="6500224" y="5078873"/>
              <a:ext cx="1858901" cy="1601870"/>
            </a:xfrm>
            <a:prstGeom prst="rect">
              <a:avLst/>
            </a:prstGeom>
          </p:spPr>
          <p:txBody>
            <a:bodyPr>
              <a:prstTxWarp prst="textPlain"/>
            </a:bodyPr>
            <a:lstStyle/>
            <a:p>
              <a:pPr lvl="0" algn="ctr"/>
              <a:r>
                <a:rPr b="0" i="0">
                  <a:ln>
                    <a:noFill/>
                  </a:ln>
                  <a:solidFill>
                    <a:schemeClr val="dk1"/>
                  </a:solidFill>
                  <a:latin typeface="Calibri"/>
                </a:rPr>
                <a:t>Raccolta dati</a:t>
              </a:r>
            </a:p>
          </p:txBody>
        </p:sp>
        <p:pic>
          <p:nvPicPr>
            <p:cNvPr id="423" name="Google Shape;423;p33"/>
            <p:cNvPicPr preferRelativeResize="0"/>
            <p:nvPr/>
          </p:nvPicPr>
          <p:blipFill rotWithShape="1">
            <a:blip r:embed="rId6">
              <a:alphaModFix/>
            </a:blip>
            <a:srcRect b="0" l="0" r="0" t="0"/>
            <a:stretch/>
          </p:blipFill>
          <p:spPr>
            <a:xfrm>
              <a:off x="7730523" y="1093008"/>
              <a:ext cx="1386000" cy="1386000"/>
            </a:xfrm>
            <a:prstGeom prst="rect">
              <a:avLst/>
            </a:prstGeom>
            <a:noFill/>
            <a:ln>
              <a:noFill/>
            </a:ln>
          </p:spPr>
        </p:pic>
        <p:sp>
          <p:nvSpPr>
            <p:cNvPr id="424" name="Google Shape;424;p33"/>
            <p:cNvSpPr/>
            <p:nvPr/>
          </p:nvSpPr>
          <p:spPr>
            <a:xfrm>
              <a:off x="7628255" y="1304293"/>
              <a:ext cx="1625988" cy="1386000"/>
            </a:xfrm>
            <a:prstGeom prst="rect">
              <a:avLst/>
            </a:prstGeom>
          </p:spPr>
          <p:txBody>
            <a:bodyPr>
              <a:prstTxWarp prst="textPlain"/>
            </a:bodyPr>
            <a:lstStyle/>
            <a:p>
              <a:pPr lvl="0" algn="ctr"/>
              <a:r>
                <a:rPr b="0" i="0">
                  <a:ln>
                    <a:noFill/>
                  </a:ln>
                  <a:solidFill>
                    <a:schemeClr val="dk1"/>
                  </a:solidFill>
                  <a:latin typeface="Calibri"/>
                </a:rPr>
                <a:t>Focus e domande</a:t>
              </a:r>
            </a:p>
          </p:txBody>
        </p:sp>
        <p:pic>
          <p:nvPicPr>
            <p:cNvPr id="425" name="Google Shape;425;p33"/>
            <p:cNvPicPr preferRelativeResize="0"/>
            <p:nvPr/>
          </p:nvPicPr>
          <p:blipFill rotWithShape="1">
            <a:blip r:embed="rId7">
              <a:alphaModFix/>
            </a:blip>
            <a:srcRect b="0" l="0" r="0" t="0"/>
            <a:stretch/>
          </p:blipFill>
          <p:spPr>
            <a:xfrm>
              <a:off x="5593834" y="142646"/>
              <a:ext cx="1386000" cy="1386000"/>
            </a:xfrm>
            <a:prstGeom prst="rect">
              <a:avLst/>
            </a:prstGeom>
            <a:noFill/>
            <a:ln>
              <a:noFill/>
            </a:ln>
          </p:spPr>
        </p:pic>
        <p:sp>
          <p:nvSpPr>
            <p:cNvPr id="426" name="Google Shape;426;p33"/>
            <p:cNvSpPr/>
            <p:nvPr/>
          </p:nvSpPr>
          <p:spPr>
            <a:xfrm>
              <a:off x="5465481" y="462687"/>
              <a:ext cx="1729556" cy="1331607"/>
            </a:xfrm>
            <a:prstGeom prst="rect">
              <a:avLst/>
            </a:prstGeom>
          </p:spPr>
          <p:txBody>
            <a:bodyPr>
              <a:prstTxWarp prst="textPlain"/>
            </a:bodyPr>
            <a:lstStyle/>
            <a:p>
              <a:pPr lvl="0" algn="ctr"/>
              <a:r>
                <a:rPr b="0" i="0">
                  <a:ln>
                    <a:noFill/>
                  </a:ln>
                  <a:solidFill>
                    <a:schemeClr val="dk1"/>
                  </a:solidFill>
                  <a:latin typeface="Calibri"/>
                </a:rPr>
                <a:t>Interessi e obiettivi</a:t>
              </a:r>
            </a:p>
          </p:txBody>
        </p:sp>
        <p:pic>
          <p:nvPicPr>
            <p:cNvPr id="427" name="Google Shape;427;p33"/>
            <p:cNvPicPr preferRelativeResize="0"/>
            <p:nvPr/>
          </p:nvPicPr>
          <p:blipFill rotWithShape="1">
            <a:blip r:embed="rId8">
              <a:alphaModFix/>
            </a:blip>
            <a:srcRect b="0" l="0" r="0" t="0"/>
            <a:stretch/>
          </p:blipFill>
          <p:spPr>
            <a:xfrm>
              <a:off x="4431870" y="5062038"/>
              <a:ext cx="1386000" cy="1386000"/>
            </a:xfrm>
            <a:prstGeom prst="rect">
              <a:avLst/>
            </a:prstGeom>
            <a:noFill/>
            <a:ln>
              <a:noFill/>
            </a:ln>
          </p:spPr>
        </p:pic>
        <p:sp>
          <p:nvSpPr>
            <p:cNvPr id="428" name="Google Shape;428;p33"/>
            <p:cNvSpPr/>
            <p:nvPr/>
          </p:nvSpPr>
          <p:spPr>
            <a:xfrm>
              <a:off x="4199982" y="5621383"/>
              <a:ext cx="1858901" cy="1056367"/>
            </a:xfrm>
            <a:prstGeom prst="rect">
              <a:avLst/>
            </a:prstGeom>
          </p:spPr>
          <p:txBody>
            <a:bodyPr>
              <a:prstTxWarp prst="textPlain"/>
            </a:bodyPr>
            <a:lstStyle/>
            <a:p>
              <a:pPr lvl="0" algn="ctr"/>
              <a:r>
                <a:rPr b="0" i="0">
                  <a:ln>
                    <a:noFill/>
                  </a:ln>
                  <a:solidFill>
                    <a:schemeClr val="dk1"/>
                  </a:solidFill>
                  <a:latin typeface="Calibri"/>
                </a:rPr>
                <a:t>Interpretazione</a:t>
              </a:r>
            </a:p>
          </p:txBody>
        </p:sp>
        <p:pic>
          <p:nvPicPr>
            <p:cNvPr id="429" name="Google Shape;429;p33"/>
            <p:cNvPicPr preferRelativeResize="0"/>
            <p:nvPr/>
          </p:nvPicPr>
          <p:blipFill rotWithShape="1">
            <a:blip r:embed="rId9">
              <a:alphaModFix/>
            </a:blip>
            <a:srcRect b="0" l="0" r="0" t="0"/>
            <a:stretch/>
          </p:blipFill>
          <p:spPr>
            <a:xfrm>
              <a:off x="8008170" y="3224830"/>
              <a:ext cx="1386000" cy="1386000"/>
            </a:xfrm>
            <a:prstGeom prst="rect">
              <a:avLst/>
            </a:prstGeom>
            <a:noFill/>
            <a:ln>
              <a:noFill/>
            </a:ln>
          </p:spPr>
        </p:pic>
        <p:sp>
          <p:nvSpPr>
            <p:cNvPr id="430" name="Google Shape;430;p33"/>
            <p:cNvSpPr/>
            <p:nvPr/>
          </p:nvSpPr>
          <p:spPr>
            <a:xfrm>
              <a:off x="7957758" y="3694176"/>
              <a:ext cx="1482132" cy="1131533"/>
            </a:xfrm>
            <a:prstGeom prst="rect">
              <a:avLst/>
            </a:prstGeom>
          </p:spPr>
          <p:txBody>
            <a:bodyPr>
              <a:prstTxWarp prst="textPlain"/>
            </a:bodyPr>
            <a:lstStyle/>
            <a:p>
              <a:pPr lvl="0" algn="ctr"/>
              <a:r>
                <a:rPr b="0" i="0">
                  <a:ln>
                    <a:noFill/>
                  </a:ln>
                  <a:solidFill>
                    <a:schemeClr val="dk1"/>
                  </a:solidFill>
                  <a:latin typeface="Calibri"/>
                </a:rPr>
                <a:t>Piani e metodi</a:t>
              </a:r>
            </a:p>
          </p:txBody>
        </p:sp>
      </p:grpSp>
      <p:grpSp>
        <p:nvGrpSpPr>
          <p:cNvPr id="431" name="Google Shape;431;p33"/>
          <p:cNvGrpSpPr/>
          <p:nvPr/>
        </p:nvGrpSpPr>
        <p:grpSpPr>
          <a:xfrm>
            <a:off x="4250321" y="2865376"/>
            <a:ext cx="2041604" cy="2041604"/>
            <a:chOff x="9843904" y="229526"/>
            <a:chExt cx="2041604" cy="2041604"/>
          </a:xfrm>
        </p:grpSpPr>
        <p:sp>
          <p:nvSpPr>
            <p:cNvPr id="432" name="Google Shape;432;p33"/>
            <p:cNvSpPr/>
            <p:nvPr/>
          </p:nvSpPr>
          <p:spPr>
            <a:xfrm>
              <a:off x="10244069" y="899702"/>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200">
                  <a:solidFill>
                    <a:schemeClr val="lt1"/>
                  </a:solidFill>
                  <a:latin typeface="Calibri"/>
                  <a:ea typeface="Calibri"/>
                  <a:cs typeface="Calibri"/>
                  <a:sym typeface="Calibri"/>
                </a:rPr>
                <a:t>Ripetere se necessario</a:t>
              </a:r>
              <a:endParaRPr sz="1200">
                <a:solidFill>
                  <a:schemeClr val="lt1"/>
                </a:solidFill>
                <a:latin typeface="Calibri"/>
                <a:ea typeface="Calibri"/>
                <a:cs typeface="Calibri"/>
                <a:sym typeface="Calibri"/>
              </a:endParaRPr>
            </a:p>
          </p:txBody>
        </p:sp>
        <p:pic>
          <p:nvPicPr>
            <p:cNvPr id="433" name="Google Shape;433;p33"/>
            <p:cNvPicPr preferRelativeResize="0"/>
            <p:nvPr/>
          </p:nvPicPr>
          <p:blipFill rotWithShape="1">
            <a:blip r:embed="rId10">
              <a:alphaModFix/>
            </a:blip>
            <a:srcRect b="0" l="0" r="0" t="0"/>
            <a:stretch/>
          </p:blipFill>
          <p:spPr>
            <a:xfrm>
              <a:off x="9843904" y="229526"/>
              <a:ext cx="2041604" cy="2041604"/>
            </a:xfrm>
            <a:prstGeom prst="rect">
              <a:avLst/>
            </a:prstGeom>
            <a:noFill/>
            <a:ln>
              <a:noFill/>
            </a:ln>
          </p:spPr>
        </p:pic>
      </p:grpSp>
      <p:sp>
        <p:nvSpPr>
          <p:cNvPr id="434" name="Google Shape;434;p33"/>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8" name="Shape 438"/>
        <p:cNvGrpSpPr/>
        <p:nvPr/>
      </p:nvGrpSpPr>
      <p:grpSpPr>
        <a:xfrm>
          <a:off x="0" y="0"/>
          <a:ext cx="0" cy="0"/>
          <a:chOff x="0" y="0"/>
          <a:chExt cx="0" cy="0"/>
        </a:xfrm>
      </p:grpSpPr>
      <p:sp>
        <p:nvSpPr>
          <p:cNvPr id="439" name="Google Shape;439;p34"/>
          <p:cNvSpPr txBox="1"/>
          <p:nvPr/>
        </p:nvSpPr>
        <p:spPr>
          <a:xfrm>
            <a:off x="444500" y="1012190"/>
            <a:ext cx="2483485" cy="27699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800">
                <a:solidFill>
                  <a:srgbClr val="800000"/>
                </a:solidFill>
                <a:latin typeface="Calibri"/>
                <a:ea typeface="Calibri"/>
                <a:cs typeface="Calibri"/>
                <a:sym typeface="Calibri"/>
              </a:rPr>
              <a:t>Ciclo Riflessivo d’inchiesta</a:t>
            </a:r>
            <a:endParaRPr sz="1800">
              <a:solidFill>
                <a:schemeClr val="dk1"/>
              </a:solidFill>
              <a:latin typeface="Calibri"/>
              <a:ea typeface="Calibri"/>
              <a:cs typeface="Calibri"/>
              <a:sym typeface="Calibri"/>
            </a:endParaRPr>
          </a:p>
        </p:txBody>
      </p:sp>
      <p:sp>
        <p:nvSpPr>
          <p:cNvPr id="440" name="Google Shape;440;p34"/>
          <p:cNvSpPr txBox="1"/>
          <p:nvPr/>
        </p:nvSpPr>
        <p:spPr>
          <a:xfrm>
            <a:off x="6630187" y="1012190"/>
            <a:ext cx="1833245" cy="2540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800">
                <a:solidFill>
                  <a:srgbClr val="800000"/>
                </a:solidFill>
                <a:latin typeface="Calibri"/>
                <a:ea typeface="Calibri"/>
                <a:cs typeface="Calibri"/>
                <a:sym typeface="Calibri"/>
              </a:rPr>
              <a:t>Nome: Julia Monks</a:t>
            </a:r>
            <a:endParaRPr sz="1800">
              <a:solidFill>
                <a:schemeClr val="dk1"/>
              </a:solidFill>
              <a:latin typeface="Calibri"/>
              <a:ea typeface="Calibri"/>
              <a:cs typeface="Calibri"/>
              <a:sym typeface="Calibri"/>
            </a:endParaRPr>
          </a:p>
        </p:txBody>
      </p:sp>
      <p:sp>
        <p:nvSpPr>
          <p:cNvPr id="441" name="Google Shape;441;p34"/>
          <p:cNvSpPr txBox="1"/>
          <p:nvPr/>
        </p:nvSpPr>
        <p:spPr>
          <a:xfrm>
            <a:off x="294386" y="371691"/>
            <a:ext cx="3343910" cy="347450"/>
          </a:xfrm>
          <a:prstGeom prst="rect">
            <a:avLst/>
          </a:prstGeom>
          <a:noFill/>
          <a:ln cap="flat" cmpd="sng" w="63475">
            <a:solidFill>
              <a:srgbClr val="2791A6"/>
            </a:solidFill>
            <a:prstDash val="solid"/>
            <a:round/>
            <a:headEnd len="sm" w="sm" type="none"/>
            <a:tailEnd len="sm" w="sm" type="none"/>
          </a:ln>
        </p:spPr>
        <p:txBody>
          <a:bodyPr anchorCtr="0" anchor="ctr" bIns="0" lIns="0" spcFirstLastPara="1" rIns="0" wrap="square" tIns="0">
            <a:noAutofit/>
          </a:bodyPr>
          <a:lstStyle/>
          <a:p>
            <a:pPr indent="0" lvl="0" marL="92710" marR="0" rtl="0" algn="l">
              <a:lnSpc>
                <a:spcPct val="100000"/>
              </a:lnSpc>
              <a:spcBef>
                <a:spcPts val="0"/>
              </a:spcBef>
              <a:spcAft>
                <a:spcPts val="0"/>
              </a:spcAft>
              <a:buNone/>
            </a:pPr>
            <a:r>
              <a:rPr lang="it-CH" sz="1200">
                <a:solidFill>
                  <a:schemeClr val="dk1"/>
                </a:solidFill>
                <a:latin typeface="Calibri"/>
                <a:ea typeface="Calibri"/>
                <a:cs typeface="Calibri"/>
                <a:sym typeface="Calibri"/>
              </a:rPr>
              <a:t>Qui trovi un esempio di ciclo d’inchiesta</a:t>
            </a:r>
            <a:endParaRPr sz="1200">
              <a:solidFill>
                <a:schemeClr val="dk1"/>
              </a:solidFill>
              <a:latin typeface="Calibri"/>
              <a:ea typeface="Calibri"/>
              <a:cs typeface="Calibri"/>
              <a:sym typeface="Calibri"/>
            </a:endParaRPr>
          </a:p>
        </p:txBody>
      </p:sp>
      <p:sp>
        <p:nvSpPr>
          <p:cNvPr id="442" name="Google Shape;442;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34"/>
          <p:cNvSpPr/>
          <p:nvPr/>
        </p:nvSpPr>
        <p:spPr>
          <a:xfrm>
            <a:off x="7057774" y="2165443"/>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34"/>
          <p:cNvSpPr/>
          <p:nvPr/>
        </p:nvSpPr>
        <p:spPr>
          <a:xfrm>
            <a:off x="2210743" y="5712910"/>
            <a:ext cx="2886450" cy="11626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34"/>
          <p:cNvSpPr/>
          <p:nvPr/>
        </p:nvSpPr>
        <p:spPr>
          <a:xfrm>
            <a:off x="7005429" y="2203929"/>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49" name="Google Shape;449;p34"/>
          <p:cNvGrpSpPr/>
          <p:nvPr/>
        </p:nvGrpSpPr>
        <p:grpSpPr>
          <a:xfrm>
            <a:off x="724148" y="1577650"/>
            <a:ext cx="9078692" cy="5223542"/>
            <a:chOff x="1569213" y="1027685"/>
            <a:chExt cx="9078692" cy="5223542"/>
          </a:xfrm>
        </p:grpSpPr>
        <p:grpSp>
          <p:nvGrpSpPr>
            <p:cNvPr id="450" name="Google Shape;450;p34"/>
            <p:cNvGrpSpPr/>
            <p:nvPr/>
          </p:nvGrpSpPr>
          <p:grpSpPr>
            <a:xfrm>
              <a:off x="4649872" y="1027685"/>
              <a:ext cx="2917373" cy="1445422"/>
              <a:chOff x="4408711" y="897056"/>
              <a:chExt cx="2917373" cy="1445422"/>
            </a:xfrm>
          </p:grpSpPr>
          <p:sp>
            <p:nvSpPr>
              <p:cNvPr id="451" name="Google Shape;451;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34"/>
              <p:cNvSpPr txBox="1"/>
              <p:nvPr/>
            </p:nvSpPr>
            <p:spPr>
              <a:xfrm>
                <a:off x="4434405" y="1126761"/>
                <a:ext cx="2667324" cy="12157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100">
                    <a:solidFill>
                      <a:schemeClr val="dk1"/>
                    </a:solidFill>
                    <a:latin typeface="Calibri"/>
                    <a:ea typeface="Calibri"/>
                    <a:cs typeface="Calibri"/>
                    <a:sym typeface="Calibri"/>
                  </a:rPr>
                  <a:t>Quando cerco di incoraggiare le persone in formazione a lavorare insieme, quelle che riescono meglio (alto rendimento) tendono a dire la risposta alle persone in</a:t>
                </a:r>
                <a:endParaRPr/>
              </a:p>
              <a:p>
                <a:pPr indent="0" lvl="0" marL="0" marR="0" rtl="0" algn="ctr">
                  <a:spcBef>
                    <a:spcPts val="0"/>
                  </a:spcBef>
                  <a:spcAft>
                    <a:spcPts val="0"/>
                  </a:spcAft>
                  <a:buNone/>
                </a:pPr>
                <a:r>
                  <a:rPr lang="it-CH" sz="1100">
                    <a:solidFill>
                      <a:schemeClr val="dk1"/>
                    </a:solidFill>
                    <a:latin typeface="Calibri"/>
                    <a:ea typeface="Calibri"/>
                    <a:cs typeface="Calibri"/>
                    <a:sym typeface="Calibri"/>
                  </a:rPr>
                  <a:t>difficoltà (basso rendimento).</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3" name="Google Shape;453;p34"/>
            <p:cNvGrpSpPr/>
            <p:nvPr/>
          </p:nvGrpSpPr>
          <p:grpSpPr>
            <a:xfrm>
              <a:off x="7709615" y="1980960"/>
              <a:ext cx="2938290" cy="1291764"/>
              <a:chOff x="7468454" y="1850331"/>
              <a:chExt cx="2938290" cy="1291764"/>
            </a:xfrm>
          </p:grpSpPr>
          <p:sp>
            <p:nvSpPr>
              <p:cNvPr id="454" name="Google Shape;454;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34"/>
              <p:cNvSpPr txBox="1"/>
              <p:nvPr/>
            </p:nvSpPr>
            <p:spPr>
              <a:xfrm>
                <a:off x="7468454" y="1850331"/>
                <a:ext cx="2603983" cy="1291764"/>
              </a:xfrm>
              <a:prstGeom prst="rect">
                <a:avLst/>
              </a:prstGeom>
              <a:noFill/>
              <a:ln>
                <a:noFill/>
              </a:ln>
            </p:spPr>
            <p:txBody>
              <a:bodyPr anchorCtr="0" anchor="t" bIns="45700" lIns="91425" spcFirstLastPara="1" rIns="91425" wrap="square" tIns="45700">
                <a:spAutoFit/>
              </a:bodyPr>
              <a:lstStyle/>
              <a:p>
                <a:pPr indent="0" lvl="0" marL="155575" marR="144780" rtl="0" algn="ctr">
                  <a:lnSpc>
                    <a:spcPct val="101800"/>
                  </a:lnSpc>
                  <a:spcBef>
                    <a:spcPts val="0"/>
                  </a:spcBef>
                  <a:spcAft>
                    <a:spcPts val="0"/>
                  </a:spcAft>
                  <a:buNone/>
                </a:pPr>
                <a:r>
                  <a:rPr lang="it-CH" sz="1100">
                    <a:solidFill>
                      <a:schemeClr val="dk1"/>
                    </a:solidFill>
                    <a:latin typeface="Calibri"/>
                    <a:ea typeface="Calibri"/>
                    <a:cs typeface="Calibri"/>
                    <a:sym typeface="Calibri"/>
                  </a:rPr>
                  <a:t>Studentesse e studenti stanno costruendo sulle idee?</a:t>
                </a:r>
                <a:endParaRPr/>
              </a:p>
              <a:p>
                <a:pPr indent="100330" lvl="0" marL="368935" marR="0" rtl="0" algn="l">
                  <a:lnSpc>
                    <a:spcPct val="100000"/>
                  </a:lnSpc>
                  <a:spcBef>
                    <a:spcPts val="35"/>
                  </a:spcBef>
                  <a:spcAft>
                    <a:spcPts val="0"/>
                  </a:spcAft>
                  <a:buNone/>
                </a:pPr>
                <a:r>
                  <a:rPr lang="it-CH" sz="1100">
                    <a:solidFill>
                      <a:schemeClr val="dk1"/>
                    </a:solidFill>
                    <a:latin typeface="Calibri"/>
                    <a:ea typeface="Calibri"/>
                    <a:cs typeface="Calibri"/>
                    <a:sym typeface="Calibri"/>
                  </a:rPr>
                  <a:t>Tutte-i contribuiscono?</a:t>
                </a:r>
                <a:endParaRPr/>
              </a:p>
              <a:p>
                <a:pPr indent="0" lvl="0" marL="368935" marR="359410" rtl="0" algn="ctr">
                  <a:lnSpc>
                    <a:spcPct val="101699"/>
                  </a:lnSpc>
                  <a:spcBef>
                    <a:spcPts val="0"/>
                  </a:spcBef>
                  <a:spcAft>
                    <a:spcPts val="0"/>
                  </a:spcAft>
                  <a:buNone/>
                </a:pPr>
                <a:r>
                  <a:rPr lang="it-CH" sz="1100">
                    <a:solidFill>
                      <a:schemeClr val="dk1"/>
                    </a:solidFill>
                    <a:latin typeface="Calibri"/>
                    <a:ea typeface="Calibri"/>
                    <a:cs typeface="Calibri"/>
                    <a:sym typeface="Calibri"/>
                  </a:rPr>
                  <a:t>Le persone silenziose sono impegnate?</a:t>
                </a:r>
                <a:endParaRPr/>
              </a:p>
              <a:p>
                <a:pPr indent="0" lvl="0" marL="12700" marR="5080" rtl="0" algn="ctr">
                  <a:lnSpc>
                    <a:spcPct val="101699"/>
                  </a:lnSpc>
                  <a:spcBef>
                    <a:spcPts val="0"/>
                  </a:spcBef>
                  <a:spcAft>
                    <a:spcPts val="0"/>
                  </a:spcAft>
                  <a:buNone/>
                </a:pPr>
                <a:r>
                  <a:rPr lang="it-CH" sz="1100">
                    <a:solidFill>
                      <a:schemeClr val="dk1"/>
                    </a:solidFill>
                    <a:latin typeface="Calibri"/>
                    <a:ea typeface="Calibri"/>
                    <a:cs typeface="Calibri"/>
                    <a:sym typeface="Calibri"/>
                  </a:rPr>
                  <a:t>Le idee sono messe in discussione con rispetto?</a:t>
                </a:r>
                <a:endParaRPr/>
              </a:p>
            </p:txBody>
          </p:sp>
        </p:grpSp>
        <p:grpSp>
          <p:nvGrpSpPr>
            <p:cNvPr id="456" name="Google Shape;456;p34"/>
            <p:cNvGrpSpPr/>
            <p:nvPr/>
          </p:nvGrpSpPr>
          <p:grpSpPr>
            <a:xfrm>
              <a:off x="7730532" y="3528836"/>
              <a:ext cx="2917373" cy="1240067"/>
              <a:chOff x="7650452" y="3389586"/>
              <a:chExt cx="2917373" cy="1240067"/>
            </a:xfrm>
          </p:grpSpPr>
          <p:sp>
            <p:nvSpPr>
              <p:cNvPr id="457" name="Google Shape;457;p34"/>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34"/>
              <p:cNvSpPr txBox="1"/>
              <p:nvPr/>
            </p:nvSpPr>
            <p:spPr>
              <a:xfrm>
                <a:off x="7740385" y="3603427"/>
                <a:ext cx="2156051" cy="777136"/>
              </a:xfrm>
              <a:prstGeom prst="rect">
                <a:avLst/>
              </a:prstGeom>
              <a:noFill/>
              <a:ln>
                <a:noFill/>
              </a:ln>
            </p:spPr>
            <p:txBody>
              <a:bodyPr anchorCtr="0" anchor="t" bIns="45700" lIns="91425" spcFirstLastPara="1" rIns="91425" wrap="square" tIns="45700">
                <a:spAutoFit/>
              </a:bodyPr>
              <a:lstStyle/>
              <a:p>
                <a:pPr indent="-635" lvl="0" marL="12065" marR="5080" rtl="0" algn="ctr">
                  <a:lnSpc>
                    <a:spcPct val="101699"/>
                  </a:lnSpc>
                  <a:spcBef>
                    <a:spcPts val="0"/>
                  </a:spcBef>
                  <a:spcAft>
                    <a:spcPts val="0"/>
                  </a:spcAft>
                  <a:buNone/>
                </a:pPr>
                <a:r>
                  <a:rPr lang="it-CH" sz="1100">
                    <a:solidFill>
                      <a:schemeClr val="dk1"/>
                    </a:solidFill>
                    <a:latin typeface="Calibri"/>
                    <a:ea typeface="Calibri"/>
                    <a:cs typeface="Calibri"/>
                    <a:sym typeface="Calibri"/>
                  </a:rPr>
                  <a:t>Osservare bambine e bambini che lavorano in coppie di abilità miste usando 2A e 2C per identificare la partecipazione e la qualità del dialogo.</a:t>
                </a:r>
                <a:endParaRPr sz="1100">
                  <a:solidFill>
                    <a:schemeClr val="dk1"/>
                  </a:solidFill>
                  <a:latin typeface="Calibri"/>
                  <a:ea typeface="Calibri"/>
                  <a:cs typeface="Calibri"/>
                  <a:sym typeface="Calibri"/>
                </a:endParaRPr>
              </a:p>
            </p:txBody>
          </p:sp>
        </p:grpSp>
        <p:grpSp>
          <p:nvGrpSpPr>
            <p:cNvPr id="459" name="Google Shape;459;p34"/>
            <p:cNvGrpSpPr/>
            <p:nvPr/>
          </p:nvGrpSpPr>
          <p:grpSpPr>
            <a:xfrm>
              <a:off x="3087373" y="4973954"/>
              <a:ext cx="2922480" cy="1277273"/>
              <a:chOff x="2701210" y="4916739"/>
              <a:chExt cx="2922480" cy="1277273"/>
            </a:xfrm>
          </p:grpSpPr>
          <p:sp>
            <p:nvSpPr>
              <p:cNvPr id="460" name="Google Shape;460;p34"/>
              <p:cNvSpPr/>
              <p:nvPr/>
            </p:nvSpPr>
            <p:spPr>
              <a:xfrm>
                <a:off x="2701210" y="4949458"/>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34"/>
              <p:cNvSpPr txBox="1"/>
              <p:nvPr/>
            </p:nvSpPr>
            <p:spPr>
              <a:xfrm>
                <a:off x="3011040" y="4916739"/>
                <a:ext cx="2612650" cy="12772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100">
                    <a:solidFill>
                      <a:schemeClr val="dk1"/>
                    </a:solidFill>
                    <a:latin typeface="Calibri"/>
                    <a:ea typeface="Calibri"/>
                    <a:cs typeface="Calibri"/>
                    <a:sym typeface="Calibri"/>
                  </a:rPr>
                  <a:t>Bambine e bambini raramente costruiscono le idee, bambine-i con alto rendimento spiegano o affermano le risposte.</a:t>
                </a:r>
                <a:endParaRPr/>
              </a:p>
              <a:p>
                <a:pPr indent="0" lvl="0" marL="0" marR="0" rtl="0" algn="ctr">
                  <a:spcBef>
                    <a:spcPts val="0"/>
                  </a:spcBef>
                  <a:spcAft>
                    <a:spcPts val="0"/>
                  </a:spcAft>
                  <a:buNone/>
                </a:pPr>
                <a:r>
                  <a:rPr lang="it-CH" sz="1100">
                    <a:solidFill>
                      <a:schemeClr val="dk1"/>
                    </a:solidFill>
                    <a:latin typeface="Calibri"/>
                    <a:ea typeface="Calibri"/>
                    <a:cs typeface="Calibri"/>
                    <a:sym typeface="Calibri"/>
                  </a:rPr>
                  <a:t>Pochissima partecipazione da parte di bambine-i con basso rendimento, tutto è guidato da bambine-i con alto rendimento (efficaci o impegnati).</a:t>
                </a:r>
                <a:endParaRPr/>
              </a:p>
            </p:txBody>
          </p:sp>
        </p:grpSp>
        <p:grpSp>
          <p:nvGrpSpPr>
            <p:cNvPr id="462" name="Google Shape;462;p34"/>
            <p:cNvGrpSpPr/>
            <p:nvPr/>
          </p:nvGrpSpPr>
          <p:grpSpPr>
            <a:xfrm>
              <a:off x="6228235" y="4980930"/>
              <a:ext cx="2922003" cy="1240065"/>
              <a:chOff x="6120905" y="4971642"/>
              <a:chExt cx="2922003" cy="1240065"/>
            </a:xfrm>
          </p:grpSpPr>
          <p:sp>
            <p:nvSpPr>
              <p:cNvPr id="463" name="Google Shape;463;p34"/>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34"/>
              <p:cNvSpPr txBox="1"/>
              <p:nvPr/>
            </p:nvSpPr>
            <p:spPr>
              <a:xfrm>
                <a:off x="6120905" y="5350183"/>
                <a:ext cx="2402904"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100">
                    <a:solidFill>
                      <a:schemeClr val="dk1"/>
                    </a:solidFill>
                    <a:latin typeface="Calibri"/>
                    <a:ea typeface="Calibri"/>
                    <a:cs typeface="Calibri"/>
                    <a:sym typeface="Calibri"/>
                  </a:rPr>
                  <a:t>Trascrivere e codificare brevi episodi, identificando e conteggiando le occorrenze di ciascun codice (E, R, IR &amp; M).</a:t>
                </a:r>
                <a:endParaRPr sz="1100">
                  <a:solidFill>
                    <a:schemeClr val="dk1"/>
                  </a:solidFill>
                  <a:latin typeface="Calibri"/>
                  <a:ea typeface="Calibri"/>
                  <a:cs typeface="Calibri"/>
                  <a:sym typeface="Calibri"/>
                </a:endParaRPr>
              </a:p>
            </p:txBody>
          </p:sp>
        </p:grpSp>
        <p:grpSp>
          <p:nvGrpSpPr>
            <p:cNvPr id="465" name="Google Shape;465;p34"/>
            <p:cNvGrpSpPr/>
            <p:nvPr/>
          </p:nvGrpSpPr>
          <p:grpSpPr>
            <a:xfrm>
              <a:off x="1569213" y="3464076"/>
              <a:ext cx="2917373" cy="1464853"/>
              <a:chOff x="1104897" y="3322834"/>
              <a:chExt cx="2917373" cy="1464853"/>
            </a:xfrm>
          </p:grpSpPr>
          <p:sp>
            <p:nvSpPr>
              <p:cNvPr id="466" name="Google Shape;466;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34"/>
              <p:cNvSpPr txBox="1"/>
              <p:nvPr/>
            </p:nvSpPr>
            <p:spPr>
              <a:xfrm>
                <a:off x="1491924" y="3482330"/>
                <a:ext cx="2316966" cy="13053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it-CH" sz="1100">
                    <a:solidFill>
                      <a:schemeClr val="dk1"/>
                    </a:solidFill>
                    <a:latin typeface="Calibri"/>
                    <a:ea typeface="Calibri"/>
                    <a:cs typeface="Calibri"/>
                    <a:sym typeface="Calibri"/>
                  </a:rPr>
                  <a:t>Creare insieme delle regole di base Parlare di come il dialogo può aiutare tutte e tutti.</a:t>
                </a:r>
                <a:endParaRPr/>
              </a:p>
              <a:p>
                <a:pPr indent="0" lvl="0" marL="0" marR="0" rtl="0" algn="ctr">
                  <a:lnSpc>
                    <a:spcPct val="100000"/>
                  </a:lnSpc>
                  <a:spcBef>
                    <a:spcPts val="0"/>
                  </a:spcBef>
                  <a:spcAft>
                    <a:spcPts val="0"/>
                  </a:spcAft>
                  <a:buNone/>
                </a:pPr>
                <a:r>
                  <a:rPr lang="it-CH" sz="1100">
                    <a:solidFill>
                      <a:schemeClr val="dk1"/>
                    </a:solidFill>
                    <a:latin typeface="Calibri"/>
                    <a:ea typeface="Calibri"/>
                    <a:cs typeface="Calibri"/>
                    <a:sym typeface="Calibri"/>
                  </a:rPr>
                  <a:t>Introdurre “frasi seme”.</a:t>
                </a:r>
                <a:endParaRPr/>
              </a:p>
              <a:p>
                <a:pPr indent="0" lvl="0" marL="0" marR="0" rtl="0" algn="ctr">
                  <a:lnSpc>
                    <a:spcPct val="100000"/>
                  </a:lnSpc>
                  <a:spcBef>
                    <a:spcPts val="0"/>
                  </a:spcBef>
                  <a:spcAft>
                    <a:spcPts val="0"/>
                  </a:spcAft>
                  <a:buNone/>
                </a:pPr>
                <a:r>
                  <a:rPr lang="it-CH" sz="1100">
                    <a:solidFill>
                      <a:schemeClr val="dk1"/>
                    </a:solidFill>
                    <a:latin typeface="Calibri"/>
                    <a:ea typeface="Calibri"/>
                    <a:cs typeface="Calibri"/>
                    <a:sym typeface="Calibri"/>
                  </a:rPr>
                  <a:t>Sviluppare la consapevolezza dei benefici del dialogo.</a:t>
                </a:r>
                <a:endParaRPr/>
              </a:p>
              <a:p>
                <a:pPr indent="0" lvl="0" marL="0" marR="0" rtl="0" algn="ctr">
                  <a:lnSpc>
                    <a:spcPct val="100000"/>
                  </a:lnSpc>
                  <a:spcBef>
                    <a:spcPts val="20"/>
                  </a:spcBef>
                  <a:spcAft>
                    <a:spcPts val="0"/>
                  </a:spcAft>
                  <a:buNone/>
                </a:pPr>
                <a:r>
                  <a:t/>
                </a:r>
                <a:endParaRPr sz="1200">
                  <a:solidFill>
                    <a:schemeClr val="dk1"/>
                  </a:solidFill>
                  <a:latin typeface="Calibri"/>
                  <a:ea typeface="Calibri"/>
                  <a:cs typeface="Calibri"/>
                  <a:sym typeface="Calibri"/>
                </a:endParaRPr>
              </a:p>
              <a:p>
                <a:pPr indent="225425" lvl="0" marL="12700" marR="5080" rtl="0" algn="l">
                  <a:lnSpc>
                    <a:spcPct val="101699"/>
                  </a:lnSpc>
                  <a:spcBef>
                    <a:spcPts val="0"/>
                  </a:spcBef>
                  <a:spcAft>
                    <a:spcPts val="0"/>
                  </a:spcAft>
                  <a:buNone/>
                </a:pPr>
                <a:r>
                  <a:t/>
                </a:r>
                <a:endParaRPr sz="1200">
                  <a:solidFill>
                    <a:schemeClr val="dk1"/>
                  </a:solidFill>
                  <a:latin typeface="Calibri"/>
                  <a:ea typeface="Calibri"/>
                  <a:cs typeface="Calibri"/>
                  <a:sym typeface="Calibri"/>
                </a:endParaRPr>
              </a:p>
            </p:txBody>
          </p:sp>
        </p:grpSp>
        <p:grpSp>
          <p:nvGrpSpPr>
            <p:cNvPr id="468" name="Google Shape;468;p34"/>
            <p:cNvGrpSpPr/>
            <p:nvPr/>
          </p:nvGrpSpPr>
          <p:grpSpPr>
            <a:xfrm>
              <a:off x="1569213" y="2001603"/>
              <a:ext cx="2917373" cy="1240065"/>
              <a:chOff x="1328052" y="1870974"/>
              <a:chExt cx="2917373" cy="1240065"/>
            </a:xfrm>
          </p:grpSpPr>
          <p:sp>
            <p:nvSpPr>
              <p:cNvPr id="469" name="Google Shape;469;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34"/>
              <p:cNvSpPr txBox="1"/>
              <p:nvPr/>
            </p:nvSpPr>
            <p:spPr>
              <a:xfrm>
                <a:off x="1771364" y="1954360"/>
                <a:ext cx="239442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CH" sz="1100">
                    <a:solidFill>
                      <a:schemeClr val="dk1"/>
                    </a:solidFill>
                    <a:latin typeface="Calibri"/>
                    <a:ea typeface="Calibri"/>
                    <a:cs typeface="Calibri"/>
                    <a:sym typeface="Calibri"/>
                  </a:rPr>
                  <a:t>Miglioramento sostanziale nella quantità e nella qualità del dialogo - spiegare il ragionamento e sviluppare le idee.</a:t>
                </a:r>
                <a:endParaRPr/>
              </a:p>
              <a:p>
                <a:pPr indent="0" lvl="0" marL="0" marR="0" rtl="0" algn="ctr">
                  <a:spcBef>
                    <a:spcPts val="0"/>
                  </a:spcBef>
                  <a:spcAft>
                    <a:spcPts val="0"/>
                  </a:spcAft>
                  <a:buNone/>
                </a:pPr>
                <a:r>
                  <a:rPr lang="it-CH" sz="1100">
                    <a:solidFill>
                      <a:schemeClr val="dk1"/>
                    </a:solidFill>
                    <a:latin typeface="Calibri"/>
                    <a:ea typeface="Calibri"/>
                    <a:cs typeface="Calibri"/>
                    <a:sym typeface="Calibri"/>
                  </a:rPr>
                  <a:t>Questo ha un impatto sull'apprendimento?</a:t>
                </a:r>
                <a:endParaRPr/>
              </a:p>
              <a:p>
                <a:pPr indent="0" lvl="0" marL="0" marR="0" rtl="0" algn="ctr">
                  <a:spcBef>
                    <a:spcPts val="0"/>
                  </a:spcBef>
                  <a:spcAft>
                    <a:spcPts val="0"/>
                  </a:spcAft>
                  <a:buNone/>
                </a:pPr>
                <a:r>
                  <a:rPr lang="it-CH" sz="1100">
                    <a:solidFill>
                      <a:schemeClr val="dk1"/>
                    </a:solidFill>
                    <a:latin typeface="Calibri"/>
                    <a:ea typeface="Calibri"/>
                    <a:cs typeface="Calibri"/>
                    <a:sym typeface="Calibri"/>
                  </a:rPr>
                  <a:t>I risultati sarebbero diversi per coppie di pari livello?</a:t>
                </a:r>
                <a:endParaRPr/>
              </a:p>
            </p:txBody>
          </p:sp>
        </p:grpSp>
        <p:sp>
          <p:nvSpPr>
            <p:cNvPr id="471" name="Google Shape;471;p34"/>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472" name="Google Shape;472;p34"/>
          <p:cNvPicPr preferRelativeResize="0"/>
          <p:nvPr/>
        </p:nvPicPr>
        <p:blipFill rotWithShape="1">
          <a:blip r:embed="rId7">
            <a:alphaModFix/>
          </a:blip>
          <a:srcRect b="0" l="0" r="0" t="0"/>
          <a:stretch/>
        </p:blipFill>
        <p:spPr>
          <a:xfrm>
            <a:off x="7791181" y="5467930"/>
            <a:ext cx="1027983" cy="1027983"/>
          </a:xfrm>
          <a:prstGeom prst="rect">
            <a:avLst/>
          </a:prstGeom>
          <a:noFill/>
          <a:ln>
            <a:noFill/>
          </a:ln>
        </p:spPr>
      </p:pic>
      <p:grpSp>
        <p:nvGrpSpPr>
          <p:cNvPr id="473" name="Google Shape;473;p34"/>
          <p:cNvGrpSpPr/>
          <p:nvPr/>
        </p:nvGrpSpPr>
        <p:grpSpPr>
          <a:xfrm>
            <a:off x="4494221" y="540474"/>
            <a:ext cx="1422831" cy="1183294"/>
            <a:chOff x="4571160" y="1379697"/>
            <a:chExt cx="1422831" cy="1183294"/>
          </a:xfrm>
        </p:grpSpPr>
        <p:pic>
          <p:nvPicPr>
            <p:cNvPr id="474" name="Google Shape;474;p34"/>
            <p:cNvPicPr preferRelativeResize="0"/>
            <p:nvPr/>
          </p:nvPicPr>
          <p:blipFill rotWithShape="1">
            <a:blip r:embed="rId8">
              <a:alphaModFix/>
            </a:blip>
            <a:srcRect b="0" l="0" r="0" t="0"/>
            <a:stretch/>
          </p:blipFill>
          <p:spPr>
            <a:xfrm>
              <a:off x="4722684" y="1379697"/>
              <a:ext cx="1038084" cy="1038084"/>
            </a:xfrm>
            <a:prstGeom prst="rect">
              <a:avLst/>
            </a:prstGeom>
            <a:noFill/>
            <a:ln>
              <a:noFill/>
            </a:ln>
          </p:spPr>
        </p:pic>
        <p:sp>
          <p:nvSpPr>
            <p:cNvPr id="475" name="Google Shape;475;p34"/>
            <p:cNvSpPr/>
            <p:nvPr/>
          </p:nvSpPr>
          <p:spPr>
            <a:xfrm>
              <a:off x="4571160" y="1622302"/>
              <a:ext cx="1422831" cy="940689"/>
            </a:xfrm>
            <a:prstGeom prst="rect">
              <a:avLst/>
            </a:prstGeom>
          </p:spPr>
          <p:txBody>
            <a:bodyPr>
              <a:prstTxWarp prst="textPlain"/>
            </a:bodyPr>
            <a:lstStyle/>
            <a:p>
              <a:pPr lvl="0" algn="ctr"/>
              <a:r>
                <a:rPr b="0" i="0">
                  <a:ln>
                    <a:noFill/>
                  </a:ln>
                  <a:solidFill>
                    <a:schemeClr val="dk1"/>
                  </a:solidFill>
                  <a:latin typeface="Calibri"/>
                </a:rPr>
                <a:t>Interessi e obiettivi</a:t>
              </a:r>
            </a:p>
          </p:txBody>
        </p:sp>
      </p:grpSp>
      <p:grpSp>
        <p:nvGrpSpPr>
          <p:cNvPr id="476" name="Google Shape;476;p34"/>
          <p:cNvGrpSpPr/>
          <p:nvPr/>
        </p:nvGrpSpPr>
        <p:grpSpPr>
          <a:xfrm>
            <a:off x="151860" y="2180049"/>
            <a:ext cx="1180573" cy="1189332"/>
            <a:chOff x="3092421" y="2078408"/>
            <a:chExt cx="1180573" cy="1189332"/>
          </a:xfrm>
        </p:grpSpPr>
        <p:pic>
          <p:nvPicPr>
            <p:cNvPr id="477" name="Google Shape;477;p34"/>
            <p:cNvPicPr preferRelativeResize="0"/>
            <p:nvPr/>
          </p:nvPicPr>
          <p:blipFill rotWithShape="1">
            <a:blip r:embed="rId9">
              <a:alphaModFix/>
            </a:blip>
            <a:srcRect b="0" l="0" r="0" t="0"/>
            <a:stretch/>
          </p:blipFill>
          <p:spPr>
            <a:xfrm>
              <a:off x="3174508" y="2078408"/>
              <a:ext cx="1038058" cy="1038058"/>
            </a:xfrm>
            <a:prstGeom prst="rect">
              <a:avLst/>
            </a:prstGeom>
            <a:noFill/>
            <a:ln>
              <a:noFill/>
            </a:ln>
          </p:spPr>
        </p:pic>
        <p:sp>
          <p:nvSpPr>
            <p:cNvPr id="478" name="Google Shape;478;p34"/>
            <p:cNvSpPr/>
            <p:nvPr/>
          </p:nvSpPr>
          <p:spPr>
            <a:xfrm>
              <a:off x="3092421" y="2282792"/>
              <a:ext cx="1180573" cy="984948"/>
            </a:xfrm>
            <a:prstGeom prst="rect">
              <a:avLst/>
            </a:prstGeom>
          </p:spPr>
          <p:txBody>
            <a:bodyPr>
              <a:prstTxWarp prst="textPlain"/>
            </a:bodyPr>
            <a:lstStyle/>
            <a:p>
              <a:pPr lvl="0" algn="ctr"/>
              <a:r>
                <a:rPr b="0" i="0">
                  <a:ln>
                    <a:noFill/>
                  </a:ln>
                  <a:solidFill>
                    <a:schemeClr val="dk1"/>
                  </a:solidFill>
                  <a:latin typeface="Calibri"/>
                </a:rPr>
                <a:t>Revisione e riflessione</a:t>
              </a:r>
            </a:p>
          </p:txBody>
        </p:sp>
      </p:grpSp>
      <p:grpSp>
        <p:nvGrpSpPr>
          <p:cNvPr id="479" name="Google Shape;479;p34"/>
          <p:cNvGrpSpPr/>
          <p:nvPr/>
        </p:nvGrpSpPr>
        <p:grpSpPr>
          <a:xfrm>
            <a:off x="151449" y="3835553"/>
            <a:ext cx="1038084" cy="1186824"/>
            <a:chOff x="2886132" y="3688187"/>
            <a:chExt cx="1038084" cy="1186824"/>
          </a:xfrm>
        </p:grpSpPr>
        <p:pic>
          <p:nvPicPr>
            <p:cNvPr id="480" name="Google Shape;480;p34"/>
            <p:cNvPicPr preferRelativeResize="0"/>
            <p:nvPr/>
          </p:nvPicPr>
          <p:blipFill rotWithShape="1">
            <a:blip r:embed="rId10">
              <a:alphaModFix/>
            </a:blip>
            <a:srcRect b="0" l="0" r="0" t="0"/>
            <a:stretch/>
          </p:blipFill>
          <p:spPr>
            <a:xfrm>
              <a:off x="2886132" y="3688187"/>
              <a:ext cx="1038084" cy="1038084"/>
            </a:xfrm>
            <a:prstGeom prst="rect">
              <a:avLst/>
            </a:prstGeom>
            <a:noFill/>
            <a:ln>
              <a:noFill/>
            </a:ln>
          </p:spPr>
        </p:pic>
        <p:sp>
          <p:nvSpPr>
            <p:cNvPr id="481" name="Google Shape;481;p34"/>
            <p:cNvSpPr/>
            <p:nvPr/>
          </p:nvSpPr>
          <p:spPr>
            <a:xfrm>
              <a:off x="2961574" y="4415230"/>
              <a:ext cx="902214" cy="459781"/>
            </a:xfrm>
            <a:prstGeom prst="rect">
              <a:avLst/>
            </a:prstGeom>
          </p:spPr>
          <p:txBody>
            <a:bodyPr>
              <a:prstTxWarp prst="textPlain"/>
            </a:bodyPr>
            <a:lstStyle/>
            <a:p>
              <a:pPr lvl="0" algn="ctr"/>
              <a:r>
                <a:rPr b="0" i="0">
                  <a:ln>
                    <a:noFill/>
                  </a:ln>
                  <a:solidFill>
                    <a:schemeClr val="dk1"/>
                  </a:solidFill>
                  <a:latin typeface="Calibri"/>
                </a:rPr>
                <a:t>Piano d’azione</a:t>
              </a:r>
            </a:p>
          </p:txBody>
        </p:sp>
      </p:grpSp>
      <p:grpSp>
        <p:nvGrpSpPr>
          <p:cNvPr id="482" name="Google Shape;482;p34"/>
          <p:cNvGrpSpPr/>
          <p:nvPr/>
        </p:nvGrpSpPr>
        <p:grpSpPr>
          <a:xfrm>
            <a:off x="1188297" y="5490363"/>
            <a:ext cx="1255295" cy="1151558"/>
            <a:chOff x="3708261" y="5064217"/>
            <a:chExt cx="1255295" cy="1151558"/>
          </a:xfrm>
        </p:grpSpPr>
        <p:pic>
          <p:nvPicPr>
            <p:cNvPr id="483" name="Google Shape;483;p34"/>
            <p:cNvPicPr preferRelativeResize="0"/>
            <p:nvPr/>
          </p:nvPicPr>
          <p:blipFill rotWithShape="1">
            <a:blip r:embed="rId11">
              <a:alphaModFix/>
            </a:blip>
            <a:srcRect b="0" l="0" r="0" t="0"/>
            <a:stretch/>
          </p:blipFill>
          <p:spPr>
            <a:xfrm>
              <a:off x="3852397" y="5064217"/>
              <a:ext cx="1038084" cy="1038084"/>
            </a:xfrm>
            <a:prstGeom prst="rect">
              <a:avLst/>
            </a:prstGeom>
            <a:noFill/>
            <a:ln>
              <a:noFill/>
            </a:ln>
          </p:spPr>
        </p:pic>
        <p:sp>
          <p:nvSpPr>
            <p:cNvPr id="484" name="Google Shape;484;p34"/>
            <p:cNvSpPr/>
            <p:nvPr/>
          </p:nvSpPr>
          <p:spPr>
            <a:xfrm>
              <a:off x="3708261" y="5278200"/>
              <a:ext cx="1255295" cy="937575"/>
            </a:xfrm>
            <a:prstGeom prst="rect">
              <a:avLst/>
            </a:prstGeom>
          </p:spPr>
          <p:txBody>
            <a:bodyPr>
              <a:prstTxWarp prst="textPlain"/>
            </a:bodyPr>
            <a:lstStyle/>
            <a:p>
              <a:pPr lvl="0" algn="ctr"/>
              <a:r>
                <a:rPr b="0" i="0">
                  <a:ln>
                    <a:noFill/>
                  </a:ln>
                  <a:solidFill>
                    <a:schemeClr val="dk1"/>
                  </a:solidFill>
                  <a:latin typeface="Calibri"/>
                </a:rPr>
                <a:t>Interpretazione</a:t>
              </a:r>
            </a:p>
          </p:txBody>
        </p:sp>
      </p:grpSp>
      <p:sp>
        <p:nvSpPr>
          <p:cNvPr id="485" name="Google Shape;485;p34"/>
          <p:cNvSpPr/>
          <p:nvPr/>
        </p:nvSpPr>
        <p:spPr>
          <a:xfrm>
            <a:off x="7714886" y="5626110"/>
            <a:ext cx="1180574" cy="1024375"/>
          </a:xfrm>
          <a:prstGeom prst="rect">
            <a:avLst/>
          </a:prstGeom>
        </p:spPr>
        <p:txBody>
          <a:bodyPr>
            <a:prstTxWarp prst="textPlain"/>
          </a:bodyPr>
          <a:lstStyle/>
          <a:p>
            <a:pPr lvl="0" algn="r"/>
            <a:r>
              <a:rPr b="0" i="0">
                <a:ln>
                  <a:noFill/>
                </a:ln>
                <a:solidFill>
                  <a:schemeClr val="dk1"/>
                </a:solidFill>
                <a:latin typeface="Calibri"/>
              </a:rPr>
              <a:t>Raccolta dati</a:t>
            </a:r>
          </a:p>
        </p:txBody>
      </p:sp>
      <p:grpSp>
        <p:nvGrpSpPr>
          <p:cNvPr id="486" name="Google Shape;486;p34"/>
          <p:cNvGrpSpPr/>
          <p:nvPr/>
        </p:nvGrpSpPr>
        <p:grpSpPr>
          <a:xfrm>
            <a:off x="9149764" y="3927731"/>
            <a:ext cx="1110085" cy="1189154"/>
            <a:chOff x="6526600" y="3688187"/>
            <a:chExt cx="1110085" cy="1189154"/>
          </a:xfrm>
        </p:grpSpPr>
        <p:pic>
          <p:nvPicPr>
            <p:cNvPr id="487" name="Google Shape;487;p34"/>
            <p:cNvPicPr preferRelativeResize="0"/>
            <p:nvPr/>
          </p:nvPicPr>
          <p:blipFill rotWithShape="1">
            <a:blip r:embed="rId12">
              <a:alphaModFix/>
            </a:blip>
            <a:srcRect b="0" l="0" r="0" t="0"/>
            <a:stretch/>
          </p:blipFill>
          <p:spPr>
            <a:xfrm>
              <a:off x="6530969" y="3688187"/>
              <a:ext cx="1038084" cy="1038084"/>
            </a:xfrm>
            <a:prstGeom prst="rect">
              <a:avLst/>
            </a:prstGeom>
            <a:noFill/>
            <a:ln>
              <a:noFill/>
            </a:ln>
          </p:spPr>
        </p:pic>
        <p:sp>
          <p:nvSpPr>
            <p:cNvPr id="488" name="Google Shape;488;p34"/>
            <p:cNvSpPr/>
            <p:nvPr/>
          </p:nvSpPr>
          <p:spPr>
            <a:xfrm>
              <a:off x="6526600" y="4029847"/>
              <a:ext cx="1110085" cy="847494"/>
            </a:xfrm>
            <a:prstGeom prst="rect">
              <a:avLst/>
            </a:prstGeom>
          </p:spPr>
          <p:txBody>
            <a:bodyPr>
              <a:prstTxWarp prst="textPlain"/>
            </a:bodyPr>
            <a:lstStyle/>
            <a:p>
              <a:pPr lvl="0" algn="ctr"/>
              <a:r>
                <a:rPr b="0" i="0">
                  <a:ln>
                    <a:noFill/>
                  </a:ln>
                  <a:solidFill>
                    <a:schemeClr val="dk1"/>
                  </a:solidFill>
                  <a:latin typeface="Calibri"/>
                </a:rPr>
                <a:t>Piani e metodi</a:t>
              </a:r>
            </a:p>
          </p:txBody>
        </p:sp>
      </p:grpSp>
      <p:grpSp>
        <p:nvGrpSpPr>
          <p:cNvPr id="489" name="Google Shape;489;p34"/>
          <p:cNvGrpSpPr/>
          <p:nvPr/>
        </p:nvGrpSpPr>
        <p:grpSpPr>
          <a:xfrm>
            <a:off x="9140857" y="2180049"/>
            <a:ext cx="1217830" cy="1160591"/>
            <a:chOff x="6233145" y="2091498"/>
            <a:chExt cx="1217830" cy="1160591"/>
          </a:xfrm>
        </p:grpSpPr>
        <p:pic>
          <p:nvPicPr>
            <p:cNvPr id="490" name="Google Shape;490;p34"/>
            <p:cNvPicPr preferRelativeResize="0"/>
            <p:nvPr/>
          </p:nvPicPr>
          <p:blipFill rotWithShape="1">
            <a:blip r:embed="rId13">
              <a:alphaModFix/>
            </a:blip>
            <a:srcRect b="0" l="0" r="0" t="0"/>
            <a:stretch/>
          </p:blipFill>
          <p:spPr>
            <a:xfrm>
              <a:off x="6323018" y="2091498"/>
              <a:ext cx="1038084" cy="1038084"/>
            </a:xfrm>
            <a:prstGeom prst="rect">
              <a:avLst/>
            </a:prstGeom>
            <a:noFill/>
            <a:ln>
              <a:noFill/>
            </a:ln>
          </p:spPr>
        </p:pic>
        <p:sp>
          <p:nvSpPr>
            <p:cNvPr id="491" name="Google Shape;491;p34"/>
            <p:cNvSpPr/>
            <p:nvPr/>
          </p:nvSpPr>
          <p:spPr>
            <a:xfrm>
              <a:off x="6233145" y="2214005"/>
              <a:ext cx="1217830" cy="1038084"/>
            </a:xfrm>
            <a:prstGeom prst="rect">
              <a:avLst/>
            </a:prstGeom>
          </p:spPr>
          <p:txBody>
            <a:bodyPr>
              <a:prstTxWarp prst="textPlain"/>
            </a:bodyPr>
            <a:lstStyle/>
            <a:p>
              <a:pPr lvl="0" algn="ctr"/>
              <a:r>
                <a:rPr b="0" i="0">
                  <a:ln>
                    <a:noFill/>
                  </a:ln>
                  <a:solidFill>
                    <a:schemeClr val="dk1"/>
                  </a:solidFill>
                  <a:latin typeface="Calibri"/>
                </a:rPr>
                <a:t>Focus e domande</a:t>
              </a:r>
            </a:p>
          </p:txBody>
        </p:sp>
      </p:grpSp>
      <p:sp>
        <p:nvSpPr>
          <p:cNvPr id="492" name="Google Shape;492;p34"/>
          <p:cNvSpPr txBox="1"/>
          <p:nvPr/>
        </p:nvSpPr>
        <p:spPr>
          <a:xfrm>
            <a:off x="5286050" y="7035168"/>
            <a:ext cx="4640580" cy="276999"/>
          </a:xfrm>
          <a:prstGeom prst="rect">
            <a:avLst/>
          </a:prstGeom>
          <a:noFill/>
          <a:ln cap="flat" cmpd="sng" w="2540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Arial"/>
                <a:ea typeface="Arial"/>
                <a:cs typeface="Arial"/>
                <a:sym typeface="Arial"/>
              </a:rPr>
              <a:t>Un modello scaricabile è disponibile sul nostro </a:t>
            </a:r>
            <a:r>
              <a:rPr lang="it-CH" sz="1200" u="sng">
                <a:solidFill>
                  <a:schemeClr val="hlink"/>
                </a:solidFill>
                <a:latin typeface="Arial"/>
                <a:ea typeface="Arial"/>
                <a:cs typeface="Arial"/>
                <a:sym typeface="Arial"/>
                <a:hlinkClick r:id="rId14"/>
              </a:rPr>
              <a:t>sito web</a:t>
            </a:r>
            <a:r>
              <a:rPr lang="it-CH" sz="1200">
                <a:solidFill>
                  <a:schemeClr val="dk1"/>
                </a:solidFill>
                <a:latin typeface="Arial"/>
                <a:ea typeface="Arial"/>
                <a:cs typeface="Arial"/>
                <a:sym typeface="Arial"/>
              </a:rPr>
              <a:t>.</a:t>
            </a:r>
            <a:endParaRPr/>
          </a:p>
        </p:txBody>
      </p:sp>
      <p:sp>
        <p:nvSpPr>
          <p:cNvPr id="493" name="Google Shape;493;p34"/>
          <p:cNvSpPr/>
          <p:nvPr/>
        </p:nvSpPr>
        <p:spPr>
          <a:xfrm>
            <a:off x="9439015" y="7060789"/>
            <a:ext cx="232403" cy="232403"/>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4" name="Google Shape;494;p34"/>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19</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8" name="Shape 498"/>
        <p:cNvGrpSpPr/>
        <p:nvPr/>
      </p:nvGrpSpPr>
      <p:grpSpPr>
        <a:xfrm>
          <a:off x="0" y="0"/>
          <a:ext cx="0" cy="0"/>
          <a:chOff x="0" y="0"/>
          <a:chExt cx="0" cy="0"/>
        </a:xfrm>
      </p:grpSpPr>
      <p:sp>
        <p:nvSpPr>
          <p:cNvPr id="499" name="Google Shape;499;p35"/>
          <p:cNvSpPr txBox="1"/>
          <p:nvPr/>
        </p:nvSpPr>
        <p:spPr>
          <a:xfrm>
            <a:off x="594994" y="881964"/>
            <a:ext cx="1955800" cy="647485"/>
          </a:xfrm>
          <a:prstGeom prst="rect">
            <a:avLst/>
          </a:prstGeom>
          <a:solidFill>
            <a:srgbClr val="D9F1F6"/>
          </a:solidFill>
          <a:ln>
            <a:noFill/>
          </a:ln>
        </p:spPr>
        <p:txBody>
          <a:bodyPr anchorCtr="0" anchor="t" bIns="0" lIns="0" spcFirstLastPara="1" rIns="0" wrap="square" tIns="0">
            <a:spAutoFit/>
          </a:bodyPr>
          <a:lstStyle/>
          <a:p>
            <a:pPr indent="0" lvl="0" marL="36830" marR="38100" rtl="0" algn="l">
              <a:lnSpc>
                <a:spcPct val="121100"/>
              </a:lnSpc>
              <a:spcBef>
                <a:spcPts val="0"/>
              </a:spcBef>
              <a:spcAft>
                <a:spcPts val="0"/>
              </a:spcAft>
              <a:buNone/>
            </a:pPr>
            <a:r>
              <a:rPr b="1" lang="it-CH" sz="1800">
                <a:solidFill>
                  <a:srgbClr val="1A616F"/>
                </a:solidFill>
                <a:latin typeface="Calibri"/>
                <a:ea typeface="Calibri"/>
                <a:cs typeface="Calibri"/>
                <a:sym typeface="Calibri"/>
              </a:rPr>
              <a:t>Parte f. Scegliere un focus per l’inchiesta</a:t>
            </a:r>
            <a:endParaRPr sz="1800">
              <a:solidFill>
                <a:schemeClr val="dk1"/>
              </a:solidFill>
              <a:latin typeface="Calibri"/>
              <a:ea typeface="Calibri"/>
              <a:cs typeface="Calibri"/>
              <a:sym typeface="Calibri"/>
            </a:endParaRPr>
          </a:p>
        </p:txBody>
      </p:sp>
      <p:sp>
        <p:nvSpPr>
          <p:cNvPr id="500" name="Google Shape;500;p35"/>
          <p:cNvSpPr txBox="1"/>
          <p:nvPr/>
        </p:nvSpPr>
        <p:spPr>
          <a:xfrm>
            <a:off x="393700" y="2191079"/>
            <a:ext cx="4691380" cy="1590346"/>
          </a:xfrm>
          <a:prstGeom prst="rect">
            <a:avLst/>
          </a:prstGeom>
          <a:noFill/>
          <a:ln cap="flat" cmpd="sng" w="63500">
            <a:solidFill>
              <a:srgbClr val="2791A6"/>
            </a:solidFill>
            <a:prstDash val="solid"/>
            <a:round/>
            <a:headEnd len="sm" w="sm" type="none"/>
            <a:tailEnd len="sm" w="sm" type="none"/>
          </a:ln>
        </p:spPr>
        <p:txBody>
          <a:bodyPr anchorCtr="0" anchor="ctr" bIns="0" lIns="0" spcFirstLastPara="1" rIns="0" wrap="square" tIns="0">
            <a:noAutofit/>
          </a:bodyPr>
          <a:lstStyle/>
          <a:p>
            <a:pPr indent="0" lvl="0" marL="92075" marR="83185" rtl="0" algn="just">
              <a:lnSpc>
                <a:spcPct val="121200"/>
              </a:lnSpc>
              <a:spcBef>
                <a:spcPts val="0"/>
              </a:spcBef>
              <a:spcAft>
                <a:spcPts val="0"/>
              </a:spcAft>
              <a:buNone/>
            </a:pPr>
            <a:r>
              <a:rPr lang="it-CH" sz="1200">
                <a:solidFill>
                  <a:schemeClr val="dk1"/>
                </a:solidFill>
                <a:latin typeface="Calibri"/>
                <a:ea typeface="Calibri"/>
                <a:cs typeface="Calibri"/>
                <a:sym typeface="Calibri"/>
              </a:rPr>
              <a:t>Generare una domanda d'inchiesta può essere impegnativo perché c'è così tanto che si potrebbe fare: una regola generale per le domande d'inchiesta è restringere il tuo pensiero a qualcosa di fattibile. Potresti avere  l'obiettivo  generale  che  le  persone  nella  tua  classe  partecipino tutte, costruiscano sulle idee degli altri e si sfidino a vicenda…ma concentrarsi su tutto ciò è troppo!</a:t>
            </a:r>
            <a:endParaRPr sz="1200">
              <a:solidFill>
                <a:schemeClr val="dk1"/>
              </a:solidFill>
              <a:latin typeface="Calibri"/>
              <a:ea typeface="Calibri"/>
              <a:cs typeface="Calibri"/>
              <a:sym typeface="Calibri"/>
            </a:endParaRPr>
          </a:p>
        </p:txBody>
      </p:sp>
      <p:sp>
        <p:nvSpPr>
          <p:cNvPr id="501" name="Google Shape;501;p35"/>
          <p:cNvSpPr txBox="1"/>
          <p:nvPr/>
        </p:nvSpPr>
        <p:spPr>
          <a:xfrm>
            <a:off x="4036567" y="1100201"/>
            <a:ext cx="2681733" cy="21544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chemeClr val="dk1"/>
                </a:solidFill>
                <a:latin typeface="Calibri"/>
                <a:ea typeface="Calibri"/>
                <a:cs typeface="Calibri"/>
                <a:sym typeface="Calibri"/>
              </a:rPr>
              <a:t>Generare una domanda d’inchiesta</a:t>
            </a:r>
            <a:endParaRPr sz="1400">
              <a:solidFill>
                <a:schemeClr val="dk1"/>
              </a:solidFill>
              <a:latin typeface="Calibri"/>
              <a:ea typeface="Calibri"/>
              <a:cs typeface="Calibri"/>
              <a:sym typeface="Calibri"/>
            </a:endParaRPr>
          </a:p>
        </p:txBody>
      </p:sp>
      <p:sp>
        <p:nvSpPr>
          <p:cNvPr id="502" name="Google Shape;502;p35"/>
          <p:cNvSpPr txBox="1"/>
          <p:nvPr/>
        </p:nvSpPr>
        <p:spPr>
          <a:xfrm>
            <a:off x="7988427" y="1947164"/>
            <a:ext cx="1754505"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it-CH" sz="1200">
                <a:solidFill>
                  <a:schemeClr val="dk1"/>
                </a:solidFill>
                <a:latin typeface="Calibri"/>
                <a:ea typeface="Calibri"/>
                <a:cs typeface="Calibri"/>
                <a:sym typeface="Calibri"/>
              </a:rPr>
              <a:t>Sezione di ciclo d’inchiesta</a:t>
            </a:r>
            <a:endParaRPr sz="1200">
              <a:solidFill>
                <a:schemeClr val="dk1"/>
              </a:solidFill>
              <a:latin typeface="Calibri"/>
              <a:ea typeface="Calibri"/>
              <a:cs typeface="Calibri"/>
              <a:sym typeface="Calibri"/>
            </a:endParaRPr>
          </a:p>
        </p:txBody>
      </p:sp>
      <p:sp>
        <p:nvSpPr>
          <p:cNvPr id="503" name="Google Shape;503;p35"/>
          <p:cNvSpPr txBox="1"/>
          <p:nvPr/>
        </p:nvSpPr>
        <p:spPr>
          <a:xfrm>
            <a:off x="400684" y="3933825"/>
            <a:ext cx="4683125" cy="3369627"/>
          </a:xfrm>
          <a:prstGeom prst="rect">
            <a:avLst/>
          </a:prstGeom>
          <a:noFill/>
          <a:ln cap="flat" cmpd="sng" w="63500">
            <a:solidFill>
              <a:srgbClr val="2791A6"/>
            </a:solidFill>
            <a:prstDash val="solid"/>
            <a:round/>
            <a:headEnd len="sm" w="sm" type="none"/>
            <a:tailEnd len="sm" w="sm" type="none"/>
          </a:ln>
        </p:spPr>
        <p:txBody>
          <a:bodyPr anchorCtr="0" anchor="ctr" bIns="0" lIns="0" spcFirstLastPara="1" rIns="0" wrap="square" tIns="0">
            <a:noAutofit/>
          </a:bodyPr>
          <a:lstStyle/>
          <a:p>
            <a:pPr indent="0" lvl="0" marL="93345" marR="82550" rtl="0" algn="just">
              <a:lnSpc>
                <a:spcPct val="121300"/>
              </a:lnSpc>
              <a:spcBef>
                <a:spcPts val="0"/>
              </a:spcBef>
              <a:spcAft>
                <a:spcPts val="0"/>
              </a:spcAft>
              <a:buNone/>
            </a:pPr>
            <a:r>
              <a:rPr lang="it-CH" sz="1200">
                <a:solidFill>
                  <a:schemeClr val="dk1"/>
                </a:solidFill>
                <a:latin typeface="Calibri"/>
                <a:ea typeface="Calibri"/>
                <a:cs typeface="Calibri"/>
                <a:sym typeface="Calibri"/>
              </a:rPr>
              <a:t>Quando pensi a ciò che puoi fare, può essere utile chiedersi "Come indagherò sulla mia domanda d'inchiesta?" per arrivare a una domanda d'inchiesta che sia gestibile. Le sezioni 1 e 2 di questo pacchetto forniscono esempi di codici T-SEDA, tecniche di osservazione e modelli: vale la pena dare un'occhiata a questi esempi mentre pianifichi la tua inchiesta. Puoi anche guardare questi video:</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542925" marR="0" rtl="0" algn="l">
              <a:lnSpc>
                <a:spcPct val="100000"/>
              </a:lnSpc>
              <a:spcBef>
                <a:spcPts val="1030"/>
              </a:spcBef>
              <a:spcAft>
                <a:spcPts val="0"/>
              </a:spcAft>
              <a:buNone/>
            </a:pPr>
            <a:r>
              <a:rPr b="1" lang="it-CH" sz="1200" u="sng">
                <a:solidFill>
                  <a:schemeClr val="hlink"/>
                </a:solidFill>
                <a:latin typeface="Calibri"/>
                <a:ea typeface="Calibri"/>
                <a:cs typeface="Calibri"/>
                <a:sym typeface="Calibri"/>
                <a:hlinkClick r:id="rId3"/>
              </a:rPr>
              <a:t>Video 7: Completare il ciclo d’inchiesta riflessiva</a:t>
            </a:r>
            <a:endParaRPr sz="1200" u="sng">
              <a:solidFill>
                <a:schemeClr val="dk1"/>
              </a:solidFill>
              <a:latin typeface="Calibri"/>
              <a:ea typeface="Calibri"/>
              <a:cs typeface="Calibri"/>
              <a:sym typeface="Calibri"/>
            </a:endParaRPr>
          </a:p>
          <a:p>
            <a:pPr indent="0" lvl="0" marL="542925" marR="0" rtl="0" algn="l">
              <a:lnSpc>
                <a:spcPct val="100000"/>
              </a:lnSpc>
              <a:spcBef>
                <a:spcPts val="2230"/>
              </a:spcBef>
              <a:spcAft>
                <a:spcPts val="0"/>
              </a:spcAft>
              <a:buNone/>
            </a:pPr>
            <a:r>
              <a:rPr b="1" lang="it-CH" sz="1200" u="sng">
                <a:solidFill>
                  <a:schemeClr val="hlink"/>
                </a:solidFill>
                <a:latin typeface="Calibri"/>
                <a:ea typeface="Calibri"/>
                <a:cs typeface="Calibri"/>
                <a:sym typeface="Calibri"/>
                <a:hlinkClick r:id="rId4"/>
              </a:rPr>
              <a:t>Video 10: Usare lo schema di codifica (parte 1)</a:t>
            </a:r>
            <a:r>
              <a:rPr b="1" lang="it-CH" sz="1200">
                <a:solidFill>
                  <a:srgbClr val="0000FF"/>
                </a:solidFill>
                <a:latin typeface="Calibri"/>
                <a:ea typeface="Calibri"/>
                <a:cs typeface="Calibri"/>
                <a:sym typeface="Calibri"/>
              </a:rPr>
              <a:t> </a:t>
            </a:r>
            <a:endParaRPr/>
          </a:p>
          <a:p>
            <a:pPr indent="0" lvl="0" marL="542925" marR="0" rtl="0" algn="l">
              <a:lnSpc>
                <a:spcPct val="100000"/>
              </a:lnSpc>
              <a:spcBef>
                <a:spcPts val="2230"/>
              </a:spcBef>
              <a:spcAft>
                <a:spcPts val="0"/>
              </a:spcAft>
              <a:buNone/>
            </a:pPr>
            <a:r>
              <a:rPr b="1" lang="it-CH" sz="1200" u="sng">
                <a:solidFill>
                  <a:schemeClr val="hlink"/>
                </a:solidFill>
                <a:latin typeface="Calibri"/>
                <a:ea typeface="Calibri"/>
                <a:cs typeface="Calibri"/>
                <a:sym typeface="Calibri"/>
                <a:hlinkClick r:id="rId5"/>
              </a:rPr>
              <a:t>Video 11: Usare lo schema di codifica (parte 2)</a:t>
            </a:r>
            <a:endParaRPr sz="1200">
              <a:solidFill>
                <a:schemeClr val="dk1"/>
              </a:solidFill>
              <a:latin typeface="Calibri"/>
              <a:ea typeface="Calibri"/>
              <a:cs typeface="Calibri"/>
              <a:sym typeface="Calibri"/>
            </a:endParaRPr>
          </a:p>
        </p:txBody>
      </p:sp>
      <p:sp>
        <p:nvSpPr>
          <p:cNvPr id="504" name="Google Shape;504;p35"/>
          <p:cNvSpPr/>
          <p:nvPr/>
        </p:nvSpPr>
        <p:spPr>
          <a:xfrm>
            <a:off x="469900" y="5740982"/>
            <a:ext cx="417194" cy="41719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35"/>
          <p:cNvSpPr/>
          <p:nvPr/>
        </p:nvSpPr>
        <p:spPr>
          <a:xfrm>
            <a:off x="469900" y="6226286"/>
            <a:ext cx="411479" cy="41147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6" name="Google Shape;506;p35"/>
          <p:cNvSpPr/>
          <p:nvPr/>
        </p:nvSpPr>
        <p:spPr>
          <a:xfrm>
            <a:off x="469900" y="6660572"/>
            <a:ext cx="417194" cy="41719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7" name="Google Shape;507;p35"/>
          <p:cNvSpPr/>
          <p:nvPr/>
        </p:nvSpPr>
        <p:spPr>
          <a:xfrm>
            <a:off x="5194300" y="2196528"/>
            <a:ext cx="4812665" cy="5108575"/>
          </a:xfrm>
          <a:custGeom>
            <a:rect b="b" l="l" r="r" t="t"/>
            <a:pathLst>
              <a:path extrusionOk="0" h="5108575" w="4812665">
                <a:moveTo>
                  <a:pt x="0" y="0"/>
                </a:moveTo>
                <a:lnTo>
                  <a:pt x="4812538" y="0"/>
                </a:lnTo>
                <a:lnTo>
                  <a:pt x="4812538" y="5108448"/>
                </a:lnTo>
                <a:lnTo>
                  <a:pt x="0" y="5108448"/>
                </a:lnTo>
                <a:lnTo>
                  <a:pt x="0" y="0"/>
                </a:lnTo>
                <a:close/>
              </a:path>
            </a:pathLst>
          </a:custGeom>
          <a:noFill/>
          <a:ln cap="flat" cmpd="sng" w="6350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35"/>
          <p:cNvSpPr txBox="1"/>
          <p:nvPr/>
        </p:nvSpPr>
        <p:spPr>
          <a:xfrm>
            <a:off x="5328920" y="2338832"/>
            <a:ext cx="4589780" cy="878638"/>
          </a:xfrm>
          <a:prstGeom prst="rect">
            <a:avLst/>
          </a:prstGeom>
          <a:noFill/>
          <a:ln>
            <a:noFill/>
          </a:ln>
        </p:spPr>
        <p:txBody>
          <a:bodyPr anchorCtr="0" anchor="t" bIns="0" lIns="0" spcFirstLastPara="1" rIns="0" wrap="square" tIns="0">
            <a:spAutoFit/>
          </a:bodyPr>
          <a:lstStyle/>
          <a:p>
            <a:pPr indent="0" lvl="0" marL="12700" marR="5080" rtl="0" algn="just">
              <a:lnSpc>
                <a:spcPct val="121400"/>
              </a:lnSpc>
              <a:spcBef>
                <a:spcPts val="0"/>
              </a:spcBef>
              <a:spcAft>
                <a:spcPts val="0"/>
              </a:spcAft>
              <a:buNone/>
            </a:pPr>
            <a:r>
              <a:rPr lang="it-CH" sz="1200">
                <a:solidFill>
                  <a:schemeClr val="dk1"/>
                </a:solidFill>
                <a:latin typeface="Calibri"/>
                <a:ea typeface="Calibri"/>
                <a:cs typeface="Calibri"/>
                <a:sym typeface="Calibri"/>
              </a:rPr>
              <a:t>Le  pagine  seguenti  offrono  una  guida  per  diversi  modi  di  generare  una domanda d'inchiesta, ed è bene ricordare che non c'è un solo modo giusto per  farlo.  Tuttavia,  ci  sono  alcuni  principi  da  tenere  a  mente  quando  si arriva con una domanda d'inchiesta:</a:t>
            </a:r>
            <a:endParaRPr sz="1200">
              <a:solidFill>
                <a:schemeClr val="dk1"/>
              </a:solidFill>
              <a:latin typeface="Calibri"/>
              <a:ea typeface="Calibri"/>
              <a:cs typeface="Calibri"/>
              <a:sym typeface="Calibri"/>
            </a:endParaRPr>
          </a:p>
        </p:txBody>
      </p:sp>
      <p:sp>
        <p:nvSpPr>
          <p:cNvPr id="509" name="Google Shape;509;p35"/>
          <p:cNvSpPr txBox="1"/>
          <p:nvPr/>
        </p:nvSpPr>
        <p:spPr>
          <a:xfrm>
            <a:off x="5422900" y="3547265"/>
            <a:ext cx="4363085" cy="3611438"/>
          </a:xfrm>
          <a:prstGeom prst="rect">
            <a:avLst/>
          </a:prstGeom>
          <a:noFill/>
          <a:ln>
            <a:noFill/>
          </a:ln>
        </p:spPr>
        <p:txBody>
          <a:bodyPr anchorCtr="0" anchor="t" bIns="0" lIns="0" spcFirstLastPara="1" rIns="0" wrap="square" tIns="0">
            <a:spAutoFit/>
          </a:bodyPr>
          <a:lstStyle/>
          <a:p>
            <a:pPr indent="-228600" lvl="0" marL="241300" marR="6985" rtl="0" algn="just">
              <a:lnSpc>
                <a:spcPct val="120800"/>
              </a:lnSpc>
              <a:spcBef>
                <a:spcPts val="0"/>
              </a:spcBef>
              <a:spcAft>
                <a:spcPts val="0"/>
              </a:spcAft>
              <a:buClr>
                <a:schemeClr val="dk1"/>
              </a:buClr>
              <a:buSzPts val="1200"/>
              <a:buFont typeface="Noto Sans Symbols"/>
              <a:buChar char="∙"/>
            </a:pPr>
            <a:r>
              <a:rPr lang="it-CH" sz="1200">
                <a:solidFill>
                  <a:schemeClr val="dk1"/>
                </a:solidFill>
                <a:latin typeface="Calibri"/>
                <a:ea typeface="Calibri"/>
                <a:cs typeface="Calibri"/>
                <a:sym typeface="Calibri"/>
              </a:rPr>
              <a:t>Dovrebbe essere basata su un problema reale, che hai notato nella tua classe in modo che l'inchiesta sia significativa per te.</a:t>
            </a:r>
            <a:endParaRPr/>
          </a:p>
          <a:p>
            <a:pPr indent="-228600" lvl="0" marL="241300" marR="5080" rtl="0" algn="just">
              <a:lnSpc>
                <a:spcPct val="120800"/>
              </a:lnSpc>
              <a:spcBef>
                <a:spcPts val="85"/>
              </a:spcBef>
              <a:spcAft>
                <a:spcPts val="0"/>
              </a:spcAft>
              <a:buClr>
                <a:schemeClr val="dk1"/>
              </a:buClr>
              <a:buSzPts val="1200"/>
              <a:buFont typeface="Noto Sans Symbols"/>
              <a:buChar char="∙"/>
            </a:pPr>
            <a:r>
              <a:rPr lang="it-CH" sz="1200">
                <a:solidFill>
                  <a:schemeClr val="dk1"/>
                </a:solidFill>
                <a:latin typeface="Calibri"/>
                <a:ea typeface="Calibri"/>
                <a:cs typeface="Calibri"/>
                <a:sym typeface="Calibri"/>
              </a:rPr>
              <a:t>Discutere i tuoi pensieri con colleghe e collghi può davvero aiutarti a trovare una domanda - per esempio, potresti renderti conto che tutti   gli-le   insegnanti   del   tuo   team   hanno   notato   lo   stesso problema.</a:t>
            </a:r>
            <a:endParaRPr/>
          </a:p>
          <a:p>
            <a:pPr indent="-228600" lvl="0" marL="241300" marR="5715" rtl="0" algn="just">
              <a:lnSpc>
                <a:spcPct val="120800"/>
              </a:lnSpc>
              <a:spcBef>
                <a:spcPts val="85"/>
              </a:spcBef>
              <a:spcAft>
                <a:spcPts val="0"/>
              </a:spcAft>
              <a:buClr>
                <a:schemeClr val="dk1"/>
              </a:buClr>
              <a:buSzPts val="1200"/>
              <a:buFont typeface="Noto Sans Symbols"/>
              <a:buChar char="∙"/>
            </a:pPr>
            <a:r>
              <a:rPr lang="it-CH" sz="1200">
                <a:solidFill>
                  <a:schemeClr val="dk1"/>
                </a:solidFill>
                <a:latin typeface="Calibri"/>
                <a:ea typeface="Calibri"/>
                <a:cs typeface="Calibri"/>
                <a:sym typeface="Calibri"/>
              </a:rPr>
              <a:t>Dovrebbe essere gestibile per te nella tua classe (in base al tempo che   hai   e   considerando   l’eventuale   presenza   di   persone   che possono aiutarti in aula).</a:t>
            </a:r>
            <a:endParaRPr/>
          </a:p>
          <a:p>
            <a:pPr indent="-228600" lvl="0" marL="241300" marR="5080" rtl="0" algn="just">
              <a:lnSpc>
                <a:spcPct val="120800"/>
              </a:lnSpc>
              <a:spcBef>
                <a:spcPts val="85"/>
              </a:spcBef>
              <a:spcAft>
                <a:spcPts val="0"/>
              </a:spcAft>
              <a:buClr>
                <a:schemeClr val="dk1"/>
              </a:buClr>
              <a:buSzPts val="1200"/>
              <a:buFont typeface="Noto Sans Symbols"/>
              <a:buChar char="∙"/>
            </a:pPr>
            <a:r>
              <a:rPr lang="it-CH" sz="1200">
                <a:solidFill>
                  <a:schemeClr val="dk1"/>
                </a:solidFill>
                <a:latin typeface="Calibri"/>
                <a:ea typeface="Calibri"/>
                <a:cs typeface="Calibri"/>
                <a:sym typeface="Calibri"/>
              </a:rPr>
              <a:t>Dovrebbe  portare  a  capire  la  pratica,  intraprendere  un'azione, provare      qualcosa,      e/o      migliorare      una      situazione      di insegnamento/apprendimento.</a:t>
            </a:r>
            <a:endParaRPr/>
          </a:p>
          <a:p>
            <a:pPr indent="-228600" lvl="0" marL="241300" marR="6985" rtl="0" algn="just">
              <a:lnSpc>
                <a:spcPct val="121100"/>
              </a:lnSpc>
              <a:spcBef>
                <a:spcPts val="65"/>
              </a:spcBef>
              <a:spcAft>
                <a:spcPts val="0"/>
              </a:spcAft>
              <a:buClr>
                <a:schemeClr val="dk1"/>
              </a:buClr>
              <a:buSzPts val="1200"/>
              <a:buFont typeface="Noto Sans Symbols"/>
              <a:buChar char="∙"/>
            </a:pPr>
            <a:r>
              <a:rPr lang="it-CH" sz="1200">
                <a:solidFill>
                  <a:schemeClr val="dk1"/>
                </a:solidFill>
                <a:latin typeface="Calibri"/>
                <a:ea typeface="Calibri"/>
                <a:cs typeface="Calibri"/>
                <a:sym typeface="Calibri"/>
              </a:rPr>
              <a:t>Non dovrebbe portare a una semplice risposta 'sì' o 'no'. Le buone domande  di  ricerca  iniziano  con  parole  come  "Come...";  "Cosa succede   quando...".   Sono   veramente   aperte   all'emergere   di risposte diverse.</a:t>
            </a:r>
            <a:endParaRPr/>
          </a:p>
        </p:txBody>
      </p:sp>
      <p:sp>
        <p:nvSpPr>
          <p:cNvPr id="510" name="Google Shape;510;p35"/>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20</a:t>
            </a:r>
            <a:endParaRPr/>
          </a:p>
        </p:txBody>
      </p:sp>
      <p:grpSp>
        <p:nvGrpSpPr>
          <p:cNvPr id="511" name="Google Shape;511;p35"/>
          <p:cNvGrpSpPr/>
          <p:nvPr/>
        </p:nvGrpSpPr>
        <p:grpSpPr>
          <a:xfrm>
            <a:off x="8210911" y="640173"/>
            <a:ext cx="1217830" cy="1160591"/>
            <a:chOff x="6233145" y="2091498"/>
            <a:chExt cx="1217830" cy="1160591"/>
          </a:xfrm>
        </p:grpSpPr>
        <p:pic>
          <p:nvPicPr>
            <p:cNvPr id="512" name="Google Shape;512;p35"/>
            <p:cNvPicPr preferRelativeResize="0"/>
            <p:nvPr/>
          </p:nvPicPr>
          <p:blipFill rotWithShape="1">
            <a:blip r:embed="rId8">
              <a:alphaModFix/>
            </a:blip>
            <a:srcRect b="0" l="0" r="0" t="0"/>
            <a:stretch/>
          </p:blipFill>
          <p:spPr>
            <a:xfrm>
              <a:off x="6323018" y="2091498"/>
              <a:ext cx="1038084" cy="1038084"/>
            </a:xfrm>
            <a:prstGeom prst="rect">
              <a:avLst/>
            </a:prstGeom>
            <a:noFill/>
            <a:ln>
              <a:noFill/>
            </a:ln>
          </p:spPr>
        </p:pic>
        <p:sp>
          <p:nvSpPr>
            <p:cNvPr id="513" name="Google Shape;513;p35"/>
            <p:cNvSpPr/>
            <p:nvPr/>
          </p:nvSpPr>
          <p:spPr>
            <a:xfrm>
              <a:off x="6233145" y="2214005"/>
              <a:ext cx="1217830" cy="1038084"/>
            </a:xfrm>
            <a:prstGeom prst="rect">
              <a:avLst/>
            </a:prstGeom>
          </p:spPr>
          <p:txBody>
            <a:bodyPr>
              <a:prstTxWarp prst="textPlain"/>
            </a:bodyPr>
            <a:lstStyle/>
            <a:p>
              <a:pPr lvl="0" algn="ctr"/>
              <a:r>
                <a:rPr b="0" i="0">
                  <a:ln>
                    <a:noFill/>
                  </a:ln>
                  <a:solidFill>
                    <a:schemeClr val="dk1"/>
                  </a:solidFill>
                  <a:latin typeface="Calibri"/>
                </a:rPr>
                <a:t>Focus e domande</a:t>
              </a: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 name="Shape 73"/>
        <p:cNvGrpSpPr/>
        <p:nvPr/>
      </p:nvGrpSpPr>
      <p:grpSpPr>
        <a:xfrm>
          <a:off x="0" y="0"/>
          <a:ext cx="0" cy="0"/>
          <a:chOff x="0" y="0"/>
          <a:chExt cx="0" cy="0"/>
        </a:xfrm>
      </p:grpSpPr>
      <p:sp>
        <p:nvSpPr>
          <p:cNvPr id="74" name="Google Shape;74;p9"/>
          <p:cNvSpPr txBox="1"/>
          <p:nvPr/>
        </p:nvSpPr>
        <p:spPr>
          <a:xfrm>
            <a:off x="444500" y="287195"/>
            <a:ext cx="9806940" cy="7151830"/>
          </a:xfrm>
          <a:prstGeom prst="rect">
            <a:avLst/>
          </a:prstGeom>
          <a:noFill/>
          <a:ln>
            <a:noFill/>
          </a:ln>
        </p:spPr>
        <p:txBody>
          <a:bodyPr anchorCtr="0" anchor="t" bIns="0" lIns="0" spcFirstLastPara="1" rIns="0" wrap="square" tIns="0">
            <a:spAutoFit/>
          </a:bodyPr>
          <a:lstStyle/>
          <a:p>
            <a:pPr indent="0" lvl="0" marL="120650" marR="0" rtl="0" algn="ctr">
              <a:lnSpc>
                <a:spcPct val="100000"/>
              </a:lnSpc>
              <a:spcBef>
                <a:spcPts val="0"/>
              </a:spcBef>
              <a:spcAft>
                <a:spcPts val="0"/>
              </a:spcAft>
              <a:buNone/>
            </a:pPr>
            <a:r>
              <a:rPr b="1" lang="it-CH" sz="1600">
                <a:solidFill>
                  <a:srgbClr val="215868"/>
                </a:solidFill>
                <a:latin typeface="Calibri"/>
                <a:ea typeface="Calibri"/>
                <a:cs typeface="Calibri"/>
                <a:sym typeface="Calibri"/>
              </a:rPr>
              <a:t>Il gruppo di lavoro (T-SEDA Collective)</a:t>
            </a:r>
            <a:endParaRPr sz="1600">
              <a:solidFill>
                <a:schemeClr val="dk1"/>
              </a:solidFill>
              <a:latin typeface="Calibri"/>
              <a:ea typeface="Calibri"/>
              <a:cs typeface="Calibri"/>
              <a:sym typeface="Calibri"/>
            </a:endParaRPr>
          </a:p>
          <a:p>
            <a:pPr indent="0" lvl="0" marL="12700" marR="5080" rtl="0" algn="just">
              <a:lnSpc>
                <a:spcPct val="121200"/>
              </a:lnSpc>
              <a:spcBef>
                <a:spcPts val="944"/>
              </a:spcBef>
              <a:spcAft>
                <a:spcPts val="0"/>
              </a:spcAft>
              <a:buNone/>
            </a:pPr>
            <a:r>
              <a:rPr lang="it-CH" sz="1200">
                <a:solidFill>
                  <a:schemeClr val="dk1"/>
                </a:solidFill>
                <a:latin typeface="Calibri"/>
                <a:ea typeface="Calibri"/>
                <a:cs typeface="Calibri"/>
                <a:sym typeface="Calibri"/>
              </a:rPr>
              <a:t>Lo sviluppo del dispositivo T-SEDA è stato un lavoro di squadra; vi hanno partecipato molte persone tra cui: Ruth Kershner, Sara Hennessy, Elisa Calcagni, Farah Ahmed, Victoria Cook,  Laura Kerslake, Lisa  Lee e  Maria Vrikki  della Facoltà di Educazione dell'Università di Cambridge, e Nube Estrada e Flora Hernández dell'Università Nazionale Autonoma del Messico. Esprimiamo gratitudine alle numerose colleghe e colleghi che hanno contribuito in un modo o nell'altro allo sviluppo del dispositivo negli ultimi anni e alla sua traduzione in spagnolo, mandarino, francese, ebraico, giapponese, norvegese e italiano (Ana Laura Trigo Clapés, Elisa de Padua, Elisa Izquierdo, Qian Liu, Yun Long, Ji Ying, Chih Ching Chang, Delphine Cestonaro, Benzi Slakmon, Orianne Monashe, Orly Shapira, </a:t>
            </a:r>
            <a:r>
              <a:rPr b="0" i="0" lang="it-CH" sz="1200" u="none" strike="noStrike">
                <a:solidFill>
                  <a:srgbClr val="000000"/>
                </a:solidFill>
                <a:latin typeface="Calibri"/>
                <a:ea typeface="Calibri"/>
                <a:cs typeface="Calibri"/>
                <a:sym typeface="Calibri"/>
              </a:rPr>
              <a:t>Haydeé</a:t>
            </a:r>
            <a:r>
              <a:rPr lang="it-CH" sz="1200">
                <a:solidFill>
                  <a:schemeClr val="dk1"/>
                </a:solidFill>
                <a:latin typeface="Calibri"/>
                <a:ea typeface="Calibri"/>
                <a:cs typeface="Calibri"/>
                <a:sym typeface="Calibri"/>
              </a:rPr>
              <a:t> Ceballos,  Keiko Aramaki, Tomonori Ichiyanagi, Aya Ikeda, Kaori Kanai, Naomi Kagawa, Kiyomi Shijo, Lu Xiaoyun, Arwa Al Qassim, Chiara Piccini, Patricia Brooks, </a:t>
            </a:r>
            <a:r>
              <a:rPr b="0" i="0" lang="it-CH" sz="1200" cap="none" strike="noStrike">
                <a:solidFill>
                  <a:srgbClr val="000000"/>
                </a:solidFill>
                <a:latin typeface="Calibri"/>
                <a:ea typeface="Calibri"/>
                <a:cs typeface="Calibri"/>
                <a:sym typeface="Calibri"/>
              </a:rPr>
              <a:t>Ingvill Rasmussen, Leonie Johann, Luwei Bai</a:t>
            </a:r>
            <a:r>
              <a:rPr lang="it-CH" sz="1200">
                <a:solidFill>
                  <a:schemeClr val="dk1"/>
                </a:solidFill>
                <a:latin typeface="Calibri"/>
                <a:ea typeface="Calibri"/>
                <a:cs typeface="Calibri"/>
                <a:sym typeface="Calibri"/>
              </a:rPr>
              <a:t>).</a:t>
            </a:r>
            <a:endParaRPr sz="1250">
              <a:solidFill>
                <a:schemeClr val="dk1"/>
              </a:solidFill>
              <a:latin typeface="Times New Roman"/>
              <a:ea typeface="Times New Roman"/>
              <a:cs typeface="Times New Roman"/>
              <a:sym typeface="Times New Roman"/>
            </a:endParaRPr>
          </a:p>
          <a:p>
            <a:pPr indent="0" lvl="0" marL="119379" marR="0" rtl="0" algn="ctr">
              <a:lnSpc>
                <a:spcPct val="100000"/>
              </a:lnSpc>
              <a:spcBef>
                <a:spcPts val="0"/>
              </a:spcBef>
              <a:spcAft>
                <a:spcPts val="0"/>
              </a:spcAft>
              <a:buNone/>
            </a:pPr>
            <a:r>
              <a:rPr b="1" lang="it-CH" sz="1600">
                <a:solidFill>
                  <a:srgbClr val="215868"/>
                </a:solidFill>
                <a:latin typeface="Calibri"/>
                <a:ea typeface="Calibri"/>
                <a:cs typeface="Calibri"/>
                <a:sym typeface="Calibri"/>
              </a:rPr>
              <a:t>Ringraziamenti</a:t>
            </a:r>
            <a:endParaRPr sz="1600">
              <a:solidFill>
                <a:schemeClr val="dk1"/>
              </a:solidFill>
              <a:latin typeface="Calibri"/>
              <a:ea typeface="Calibri"/>
              <a:cs typeface="Calibri"/>
              <a:sym typeface="Calibri"/>
            </a:endParaRPr>
          </a:p>
          <a:p>
            <a:pPr indent="0" lvl="0" marL="12700" marR="5080" rtl="0" algn="just">
              <a:lnSpc>
                <a:spcPct val="121200"/>
              </a:lnSpc>
              <a:spcBef>
                <a:spcPts val="944"/>
              </a:spcBef>
              <a:spcAft>
                <a:spcPts val="0"/>
              </a:spcAft>
              <a:buNone/>
            </a:pPr>
            <a:r>
              <a:rPr lang="it-CH" sz="1200">
                <a:solidFill>
                  <a:schemeClr val="dk1"/>
                </a:solidFill>
                <a:latin typeface="Calibri"/>
                <a:ea typeface="Calibri"/>
                <a:cs typeface="Calibri"/>
                <a:sym typeface="Calibri"/>
              </a:rPr>
              <a:t>Il lavoro originale su T-SEDA (e il suo precursore SEDA) è stato sostenuto dalla British Academy (International Partnership and Mobility Scheme) attraverso il progetto triennale intitolato </a:t>
            </a:r>
            <a:r>
              <a:rPr i="1" lang="it-CH" sz="1200">
                <a:solidFill>
                  <a:schemeClr val="dk1"/>
                </a:solidFill>
                <a:latin typeface="Calibri"/>
                <a:ea typeface="Calibri"/>
                <a:cs typeface="Calibri"/>
                <a:sym typeface="Calibri"/>
              </a:rPr>
              <a:t>A Tool for Analysing Dialogic Interactions in Classrooms</a:t>
            </a:r>
            <a:r>
              <a:rPr lang="it-CH" sz="1200">
                <a:solidFill>
                  <a:schemeClr val="dk1"/>
                </a:solidFill>
                <a:latin typeface="Calibri"/>
                <a:ea typeface="Calibri"/>
                <a:cs typeface="Calibri"/>
                <a:sym typeface="Calibri"/>
              </a:rPr>
              <a:t> (2013-2015), guidato da Sara Hennessy e Sylvia Rojas-Drummond presso l'Università di Cambridge, Regno Unito, e l'Università Nazionale Autonoma del Messico: </a:t>
            </a:r>
            <a:r>
              <a:rPr lang="it-CH" sz="1200" u="sng">
                <a:solidFill>
                  <a:schemeClr val="hlink"/>
                </a:solidFill>
                <a:latin typeface="Calibri"/>
                <a:ea typeface="Calibri"/>
                <a:cs typeface="Calibri"/>
                <a:sym typeface="Calibri"/>
                <a:hlinkClick r:id="rId3"/>
              </a:rPr>
              <a:t>http://tinyurl.com/BAdialogue</a:t>
            </a:r>
            <a:r>
              <a:rPr lang="it-CH" sz="1200">
                <a:solidFill>
                  <a:schemeClr val="dk1"/>
                </a:solidFill>
                <a:latin typeface="Calibri"/>
                <a:ea typeface="Calibri"/>
                <a:cs typeface="Calibri"/>
                <a:sym typeface="Calibri"/>
              </a:rPr>
              <a:t>. Il lavoro messicano è stato sostenuto dalla Direzione Generale degli Affari del Personale Accademico dell'Università Nazionale Autonoma del Messico (DGAPA-UNAM) (numero di progetto PAPIIT: IN303313, numero PAPIME: PE305814). Apprezziamo il sostegno del Consiglio di Ricerca Economica e Sociale (RES063270081; RES000230825), sponsor della maggior parte del precedente lavoro del team britannico in questo settore. Il nostro più recente progetto ESRC (ES/M007103/1) intitolato </a:t>
            </a:r>
            <a:r>
              <a:rPr i="1" lang="it-CH" sz="1200">
                <a:solidFill>
                  <a:schemeClr val="dk1"/>
                </a:solidFill>
                <a:latin typeface="Calibri"/>
                <a:ea typeface="Calibri"/>
                <a:cs typeface="Calibri"/>
                <a:sym typeface="Calibri"/>
              </a:rPr>
              <a:t>Classroom Dialogue: Does   it   Make   a   Difference   for   Student   Learning?   </a:t>
            </a:r>
            <a:r>
              <a:rPr lang="it-CH" sz="1200">
                <a:solidFill>
                  <a:schemeClr val="dk1"/>
                </a:solidFill>
                <a:latin typeface="Calibri"/>
                <a:ea typeface="Calibri"/>
                <a:cs typeface="Calibri"/>
                <a:sym typeface="Calibri"/>
              </a:rPr>
              <a:t>(Christine   Howe,   Sara   Hennessy,   Neil   Mercer,   Maria   Vrikki   &amp;   Lisa   Wheatley,   2015-17: </a:t>
            </a:r>
            <a:r>
              <a:rPr lang="it-CH" sz="1200" u="sng">
                <a:solidFill>
                  <a:schemeClr val="hlink"/>
                </a:solidFill>
                <a:latin typeface="Calibri"/>
                <a:ea typeface="Calibri"/>
                <a:cs typeface="Calibri"/>
                <a:sym typeface="Calibri"/>
                <a:hlinkClick r:id="rId4"/>
              </a:rPr>
              <a:t>http://tinyurl.com/ESRCdialogue</a:t>
            </a:r>
            <a:r>
              <a:rPr lang="it-CH" sz="1200">
                <a:solidFill>
                  <a:schemeClr val="dk1"/>
                </a:solidFill>
                <a:latin typeface="Calibri"/>
                <a:ea typeface="Calibri"/>
                <a:cs typeface="Calibri"/>
                <a:sym typeface="Calibri"/>
              </a:rPr>
              <a:t>) si è basato su SEDA per sviluppare CDAS, un nuovo schema a 12 categorie e scale di valutazione, testandole ampiamente con un ampio campione di 72 insegnanti di bambine-i di 10-11 anni. Le analisi statistiche delle relazioni tra l'insegnamento dialogico e i risultati e le attitudini degli studenti e delle studentesse hanno prodotto i risultati che hanno dato forma a questa versione del pacchetto. Una sovvenzione ESRC </a:t>
            </a:r>
            <a:r>
              <a:rPr i="1" lang="it-CH" sz="1200">
                <a:solidFill>
                  <a:schemeClr val="dk1"/>
                </a:solidFill>
                <a:latin typeface="Calibri"/>
                <a:ea typeface="Calibri"/>
                <a:cs typeface="Calibri"/>
                <a:sym typeface="Calibri"/>
              </a:rPr>
              <a:t>Impact Acceleration </a:t>
            </a:r>
            <a:r>
              <a:rPr lang="it-CH" sz="1200">
                <a:solidFill>
                  <a:schemeClr val="dk1"/>
                </a:solidFill>
                <a:latin typeface="Calibri"/>
                <a:ea typeface="Calibri"/>
                <a:cs typeface="Calibri"/>
                <a:sym typeface="Calibri"/>
              </a:rPr>
              <a:t>ha sostenuto un ulteriore sviluppo del toolkit e prove in diversi contesti educativi in sette paesi nel 2018-19.</a:t>
            </a:r>
            <a:endParaRPr/>
          </a:p>
          <a:p>
            <a:pPr indent="0" lvl="0" marL="12700" marR="6350" rtl="0" algn="just">
              <a:lnSpc>
                <a:spcPct val="120800"/>
              </a:lnSpc>
              <a:spcBef>
                <a:spcPts val="0"/>
              </a:spcBef>
              <a:spcAft>
                <a:spcPts val="0"/>
              </a:spcAft>
              <a:buNone/>
            </a:pPr>
            <a:r>
              <a:rPr lang="it-CH" sz="1200">
                <a:solidFill>
                  <a:schemeClr val="dk1"/>
                </a:solidFill>
                <a:latin typeface="Calibri"/>
                <a:ea typeface="Calibri"/>
                <a:cs typeface="Calibri"/>
                <a:sym typeface="Calibri"/>
              </a:rPr>
              <a:t>T-SEDA è usato in tutto il mondo da professionisti dagli anni prescolari all'istruzione superiore. Ringraziamo tutte le persone che  hanno  partecipato  alla  nostra  ricerca  e  alla  sperimentazione  in  diversi  paesi  da  cui  gli  esempi  in  questo  pacchetto  sono  stati  presi  con  il  loro gentile permesso (facilitatori e facilitatrici, insegnanti, studentesse e studenti). Alcuni nomi sono stati cambiati quando gli o le  insegnanti desideravano rimanere anonime. Le fotografie che appaiono nel pacchetto sono derivate dai nostri studi di ricerca; abbiamo ricevuto il permesso di usarle per scopi educativi.</a:t>
            </a:r>
            <a:endParaRPr/>
          </a:p>
          <a:p>
            <a:pPr indent="0" lvl="0" marL="0" marR="0" rtl="0" algn="l">
              <a:lnSpc>
                <a:spcPct val="100000"/>
              </a:lnSpc>
              <a:spcBef>
                <a:spcPts val="14"/>
              </a:spcBef>
              <a:spcAft>
                <a:spcPts val="0"/>
              </a:spcAft>
              <a:buNone/>
            </a:pPr>
            <a:r>
              <a:t/>
            </a:r>
            <a:endParaRPr sz="1500">
              <a:solidFill>
                <a:schemeClr val="dk1"/>
              </a:solidFill>
              <a:latin typeface="Times New Roman"/>
              <a:ea typeface="Times New Roman"/>
              <a:cs typeface="Times New Roman"/>
              <a:sym typeface="Times New Roman"/>
            </a:endParaRPr>
          </a:p>
          <a:p>
            <a:pPr indent="0" lvl="0" marL="12700" marR="8890" rtl="0" algn="just">
              <a:lnSpc>
                <a:spcPct val="121700"/>
              </a:lnSpc>
              <a:spcBef>
                <a:spcPts val="0"/>
              </a:spcBef>
              <a:spcAft>
                <a:spcPts val="0"/>
              </a:spcAft>
              <a:buNone/>
            </a:pPr>
            <a:r>
              <a:rPr lang="it-CH" sz="1200">
                <a:solidFill>
                  <a:schemeClr val="dk1"/>
                </a:solidFill>
                <a:latin typeface="Calibri"/>
                <a:ea typeface="Calibri"/>
                <a:cs typeface="Calibri"/>
                <a:sym typeface="Calibri"/>
              </a:rPr>
              <a:t>Per citare la versione originale del toolkit T-SEDA: T-SEDA Collective (2023). </a:t>
            </a:r>
            <a:r>
              <a:rPr i="1" lang="it-CH" sz="1200">
                <a:solidFill>
                  <a:schemeClr val="dk1"/>
                </a:solidFill>
                <a:latin typeface="Calibri"/>
                <a:ea typeface="Calibri"/>
                <a:cs typeface="Calibri"/>
                <a:sym typeface="Calibri"/>
              </a:rPr>
              <a:t>Toolkit for Systematic Educational Dialogue Analysis (T-SEDA): A resource for inquiry into practice. v.8b</a:t>
            </a:r>
            <a:r>
              <a:rPr lang="it-CH" sz="1200">
                <a:solidFill>
                  <a:schemeClr val="dk1"/>
                </a:solidFill>
                <a:latin typeface="Calibri"/>
                <a:ea typeface="Calibri"/>
                <a:cs typeface="Calibri"/>
                <a:sym typeface="Calibri"/>
              </a:rPr>
              <a:t>. University of Cambridge. </a:t>
            </a:r>
            <a:r>
              <a:rPr lang="it-CH" sz="1200" u="sng">
                <a:solidFill>
                  <a:schemeClr val="hlink"/>
                </a:solidFill>
                <a:latin typeface="Calibri"/>
                <a:ea typeface="Calibri"/>
                <a:cs typeface="Calibri"/>
                <a:sym typeface="Calibri"/>
                <a:hlinkClick r:id="rId5"/>
              </a:rPr>
              <a:t>http://bit.ly/T-SEDA</a:t>
            </a:r>
            <a:r>
              <a:rPr lang="it-CH"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l">
              <a:lnSpc>
                <a:spcPct val="100000"/>
              </a:lnSpc>
              <a:spcBef>
                <a:spcPts val="39"/>
              </a:spcBef>
              <a:spcAft>
                <a:spcPts val="0"/>
              </a:spcAft>
              <a:buNone/>
            </a:pPr>
            <a:r>
              <a:t/>
            </a:r>
            <a:endParaRPr sz="1750">
              <a:solidFill>
                <a:schemeClr val="dk1"/>
              </a:solidFill>
              <a:latin typeface="Times New Roman"/>
              <a:ea typeface="Times New Roman"/>
              <a:cs typeface="Times New Roman"/>
              <a:sym typeface="Times New Roman"/>
            </a:endParaRPr>
          </a:p>
          <a:p>
            <a:pPr indent="0" lvl="0" marL="12700" marR="0" rtl="0" algn="just">
              <a:lnSpc>
                <a:spcPct val="100000"/>
              </a:lnSpc>
              <a:spcBef>
                <a:spcPts val="0"/>
              </a:spcBef>
              <a:spcAft>
                <a:spcPts val="0"/>
              </a:spcAft>
              <a:buNone/>
            </a:pPr>
            <a:r>
              <a:rPr lang="it-CH" sz="1200">
                <a:solidFill>
                  <a:schemeClr val="dk1"/>
                </a:solidFill>
                <a:latin typeface="Calibri"/>
                <a:ea typeface="Calibri"/>
                <a:cs typeface="Calibri"/>
                <a:sym typeface="Calibri"/>
              </a:rPr>
              <a:t>La presente versione in italiano – trad. it. di T-SEDA v.9 –  è stata tradotta da Chiara Piccini (</a:t>
            </a:r>
            <a:r>
              <a:rPr lang="it-CH" sz="1200" u="sng">
                <a:solidFill>
                  <a:schemeClr val="hlink"/>
                </a:solidFill>
                <a:latin typeface="Calibri"/>
                <a:ea typeface="Calibri"/>
                <a:cs typeface="Calibri"/>
                <a:sym typeface="Calibri"/>
                <a:hlinkClick r:id="rId6"/>
              </a:rPr>
              <a:t>chiara.piccini@suffp.swiss</a:t>
            </a:r>
            <a:r>
              <a:rPr lang="it-CH" sz="1200">
                <a:solidFill>
                  <a:schemeClr val="dk1"/>
                </a:solidFill>
                <a:latin typeface="Calibri"/>
                <a:ea typeface="Calibri"/>
                <a:cs typeface="Calibri"/>
                <a:sym typeface="Calibri"/>
              </a:rPr>
              <a:t>). La traduzione si è attenuta alle indicazioni incluse nella </a:t>
            </a:r>
            <a:r>
              <a:rPr i="1" lang="it-CH" sz="1200" u="sng">
                <a:solidFill>
                  <a:schemeClr val="hlink"/>
                </a:solidFill>
                <a:latin typeface="Calibri"/>
                <a:ea typeface="Calibri"/>
                <a:cs typeface="Calibri"/>
                <a:sym typeface="Calibri"/>
                <a:hlinkClick r:id="rId7"/>
              </a:rPr>
              <a:t>Guida per un linguaggio inclusivo alla SUFFP </a:t>
            </a:r>
            <a:r>
              <a:rPr lang="it-CH" sz="1200">
                <a:solidFill>
                  <a:schemeClr val="dk1"/>
                </a:solidFill>
                <a:latin typeface="Calibri"/>
                <a:ea typeface="Calibri"/>
                <a:cs typeface="Calibri"/>
                <a:sym typeface="Calibri"/>
              </a:rPr>
              <a:t>(2021).</a:t>
            </a:r>
            <a:endParaRPr sz="1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graphicFrame>
        <p:nvGraphicFramePr>
          <p:cNvPr id="519" name="Google Shape;519;p36"/>
          <p:cNvGraphicFramePr/>
          <p:nvPr/>
        </p:nvGraphicFramePr>
        <p:xfrm>
          <a:off x="377033" y="1571625"/>
          <a:ext cx="3000000" cy="3000000"/>
        </p:xfrm>
        <a:graphic>
          <a:graphicData uri="http://schemas.openxmlformats.org/drawingml/2006/table">
            <a:tbl>
              <a:tblPr>
                <a:noFill/>
                <a:tableStyleId>{755090EA-F8F8-4987-B60F-FA7C405FA907}</a:tableStyleId>
              </a:tblPr>
              <a:tblGrid>
                <a:gridCol w="4804000"/>
                <a:gridCol w="5151875"/>
              </a:tblGrid>
              <a:tr h="218900">
                <a:tc>
                  <a:txBody>
                    <a:bodyPr/>
                    <a:lstStyle/>
                    <a:p>
                      <a:pPr indent="0" lvl="0" marL="0" marR="0" rtl="0" algn="ctr">
                        <a:lnSpc>
                          <a:spcPct val="115000"/>
                        </a:lnSpc>
                        <a:spcBef>
                          <a:spcPts val="0"/>
                        </a:spcBef>
                        <a:spcAft>
                          <a:spcPts val="0"/>
                        </a:spcAft>
                        <a:buNone/>
                      </a:pPr>
                      <a:r>
                        <a:rPr b="1" lang="it-CH" sz="1400"/>
                        <a:t>Scopo d’inchiesta</a:t>
                      </a:r>
                      <a:endParaRPr b="1" sz="1400">
                        <a:latin typeface="Arial"/>
                        <a:ea typeface="Arial"/>
                        <a:cs typeface="Arial"/>
                        <a:sym typeface="Arial"/>
                      </a:endParaRPr>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lang="it-CH" sz="1400"/>
                        <a:t>Esempi d’inchiesta</a:t>
                      </a:r>
                      <a:endParaRPr b="1" sz="1400">
                        <a:latin typeface="Arial"/>
                        <a:ea typeface="Arial"/>
                        <a:cs typeface="Arial"/>
                        <a:sym typeface="Arial"/>
                      </a:endParaRPr>
                    </a:p>
                  </a:txBody>
                  <a:tcPr marT="34550" marB="34550" marR="34550" marL="34550">
                    <a:solidFill>
                      <a:srgbClr val="D8D8D8"/>
                    </a:solidFill>
                  </a:tcPr>
                </a:tc>
              </a:tr>
              <a:tr h="364975">
                <a:tc>
                  <a:txBody>
                    <a:bodyPr/>
                    <a:lstStyle/>
                    <a:p>
                      <a:pPr indent="-165100" lvl="0" marL="271463" marR="0" rtl="0" algn="l">
                        <a:lnSpc>
                          <a:spcPct val="115000"/>
                        </a:lnSpc>
                        <a:spcBef>
                          <a:spcPts val="0"/>
                        </a:spcBef>
                        <a:spcAft>
                          <a:spcPts val="0"/>
                        </a:spcAft>
                        <a:buNone/>
                      </a:pPr>
                      <a:r>
                        <a:rPr lang="it-CH" sz="1200">
                          <a:solidFill>
                            <a:schemeClr val="lt1"/>
                          </a:solidFill>
                        </a:rPr>
                        <a:t>Osservare lo sviluppo indipendente del dialogo da parte di studenti e studentesse</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osservare la partecipazione degli-lle studenti-esse di riferimento con e senza l'apporto dell'insegnante</a:t>
                      </a:r>
                      <a:endParaRPr sz="1200">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it-CH" sz="1200">
                          <a:solidFill>
                            <a:schemeClr val="lt1"/>
                          </a:solidFill>
                        </a:rPr>
                        <a:t>Osservare le abilità dialogiche di studenti e studentesse, in attività specifiche</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osservare se studenti e studentesse hanno sviluppato abilità dialogiche nell'apprendimento ludico indipendente</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Osservare una forma specifica di partecipazione al dialogo da parte di studenti e studentesse</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osservare se studenti e studentesse sono in grado di rispondere a domande impegnative e di giustificare le risposte</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Registrare i livelli di partecipazione in una classe o osservare la partecipazione degli-lle studenti-esse più silenziosi-e</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dopo aver riconosciuto la partecipazione disuguale alle conversazioni, registrare gli-le studenti-esse che hanno partecipato e con quale frequenza</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Valutare la qualità del dialogo in classe, considerando la partecipazione dell'insegnante e degli-lle studenti-esse.</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osservare quanto bambini e bambine elaborano le idee degli altri e quanto l'insegnante li/le incoraggia.</a:t>
                      </a:r>
                      <a:endParaRPr sz="1200">
                        <a:latin typeface="Arial"/>
                        <a:ea typeface="Arial"/>
                        <a:cs typeface="Arial"/>
                        <a:sym typeface="Arial"/>
                      </a:endParaRPr>
                    </a:p>
                  </a:txBody>
                  <a:tcPr marT="34550" marB="34550" marR="34550" marL="34550">
                    <a:solidFill>
                      <a:srgbClr val="D9F1F6"/>
                    </a:solidFill>
                  </a:tcPr>
                </a:tc>
              </a:tr>
              <a:tr h="366200">
                <a:tc>
                  <a:txBody>
                    <a:bodyPr/>
                    <a:lstStyle/>
                    <a:p>
                      <a:pPr indent="-165100" lvl="0" marL="271463" marR="0" rtl="0" algn="l">
                        <a:lnSpc>
                          <a:spcPct val="115000"/>
                        </a:lnSpc>
                        <a:spcBef>
                          <a:spcPts val="0"/>
                        </a:spcBef>
                        <a:spcAft>
                          <a:spcPts val="0"/>
                        </a:spcAft>
                        <a:buNone/>
                      </a:pPr>
                      <a:r>
                        <a:rPr lang="it-CH" sz="1200">
                          <a:solidFill>
                            <a:schemeClr val="lt1"/>
                          </a:solidFill>
                        </a:rPr>
                        <a:t>Coinvolgere gli studenti e le studentesse nello sviluppo o nella valutazione del dialogo.</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chiedere a studenti e studentesse di registrare gli elementi delle discussioni dell'intera classe</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Aiutare gli studenti e le studentesse a sviluppare le loro abilità linguistiche e le loro prestazioni</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sviluppare la capacità dialogica di studenti e studentesse e osservare l'impatto su lettura e scrittura nelle lezioni di Lingua 1</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Sviluppare o sperimentare un'innovazione nella pratica</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sostituire la correzione a distanza con un feedback immediato adottando l'insegnamento dialogico</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Sviluppare nuove strategie e risorse per migliorare la qualità del dialogo in classe e la propria pratica</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ottenere nuove strategie e risorse per facilitare la pratica e la qualità dei seminari di letteratura</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it-CH" sz="1200">
                          <a:solidFill>
                            <a:schemeClr val="lt1"/>
                          </a:solidFill>
                        </a:rPr>
                        <a:t>Identificare i modi per facilitare/sostenere determinate forme di partecipazione da parte di studenti e studentesse</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sostenere le capacità di ascoltare, rispondersi a vicenda, elaborare e mettere in discussione le idee altrui</a:t>
                      </a:r>
                      <a:endParaRPr sz="1200">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it-CH" sz="1200">
                          <a:solidFill>
                            <a:schemeClr val="lt1"/>
                          </a:solidFill>
                        </a:rPr>
                        <a:t>Sperimentare una particolare strategia dialogica</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it-CH" sz="1200"/>
                        <a:t>- introdurre regole di base per migliorare il dialogo nel lavoro di gruppo</a:t>
                      </a:r>
                      <a:endParaRPr sz="1200">
                        <a:latin typeface="Arial"/>
                        <a:ea typeface="Arial"/>
                        <a:cs typeface="Arial"/>
                        <a:sym typeface="Arial"/>
                      </a:endParaRPr>
                    </a:p>
                  </a:txBody>
                  <a:tcPr marT="34550" marB="34550" marR="34550" marL="34550">
                    <a:solidFill>
                      <a:srgbClr val="D9F1F6"/>
                    </a:solidFill>
                  </a:tcPr>
                </a:tc>
              </a:tr>
            </a:tbl>
          </a:graphicData>
        </a:graphic>
      </p:graphicFrame>
      <p:sp>
        <p:nvSpPr>
          <p:cNvPr id="520" name="Google Shape;520;p36"/>
          <p:cNvSpPr txBox="1"/>
          <p:nvPr/>
        </p:nvSpPr>
        <p:spPr>
          <a:xfrm>
            <a:off x="377034" y="298149"/>
            <a:ext cx="1012857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lang="it-CH" sz="1400" u="none" cap="none" strike="noStrike">
                <a:solidFill>
                  <a:srgbClr val="000000"/>
                </a:solidFill>
                <a:latin typeface="Calibri"/>
                <a:ea typeface="Calibri"/>
                <a:cs typeface="Calibri"/>
                <a:sym typeface="Calibri"/>
              </a:rPr>
              <a:t>Esempi di possibili scopi di inchiesta T-SEDA</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it-CH" sz="1400" u="none" cap="none" strike="noStrike">
                <a:solidFill>
                  <a:srgbClr val="000000"/>
                </a:solidFill>
                <a:latin typeface="Calibri"/>
                <a:ea typeface="Calibri"/>
                <a:cs typeface="Calibri"/>
                <a:sym typeface="Calibri"/>
              </a:rPr>
              <a:t>In un Progetto internazionale che ha coinvolto 72 insegnanti di vari livelli (dalla scuola dell’infanzi</a:t>
            </a:r>
            <a:r>
              <a:rPr lang="it-CH" sz="1400">
                <a:solidFill>
                  <a:srgbClr val="000000"/>
                </a:solidFill>
                <a:latin typeface="Calibri"/>
                <a:ea typeface="Calibri"/>
                <a:cs typeface="Calibri"/>
                <a:sym typeface="Calibri"/>
              </a:rPr>
              <a:t>a al terziario</a:t>
            </a:r>
            <a:r>
              <a:rPr b="0" i="0" lang="it-CH" sz="1400" u="none" cap="none" strike="noStrike">
                <a:solidFill>
                  <a:srgbClr val="000000"/>
                </a:solidFill>
                <a:latin typeface="Calibri"/>
                <a:ea typeface="Calibri"/>
                <a:cs typeface="Calibri"/>
                <a:sym typeface="Calibri"/>
              </a:rPr>
              <a:t>) in 6 diverse nazioni, sono state condotte le seguenti inchieste. Esse mostrano alcuni degli interessi </a:t>
            </a:r>
            <a:r>
              <a:rPr lang="it-CH" sz="1400">
                <a:solidFill>
                  <a:srgbClr val="000000"/>
                </a:solidFill>
                <a:latin typeface="Calibri"/>
                <a:ea typeface="Calibri"/>
                <a:cs typeface="Calibri"/>
                <a:sym typeface="Calibri"/>
              </a:rPr>
              <a:t>che gli e le insegnanti hanno esplorato utilizzando il toolkit T-SEDA </a:t>
            </a:r>
            <a:r>
              <a:rPr b="0" i="0" lang="it-CH" sz="1400" u="none" cap="none" strike="noStrike">
                <a:solidFill>
                  <a:srgbClr val="000000"/>
                </a:solidFill>
                <a:latin typeface="Calibri"/>
                <a:ea typeface="Calibri"/>
                <a:cs typeface="Calibri"/>
                <a:sym typeface="Calibri"/>
              </a:rPr>
              <a:t>(Calcagni et al., 2023). I rapporti dettagliati </a:t>
            </a:r>
            <a:r>
              <a:rPr lang="it-CH" sz="1400">
                <a:solidFill>
                  <a:srgbClr val="000000"/>
                </a:solidFill>
                <a:latin typeface="Calibri"/>
                <a:ea typeface="Calibri"/>
                <a:cs typeface="Calibri"/>
                <a:sym typeface="Calibri"/>
              </a:rPr>
              <a:t>di ricerca prodotti nei diversi contesti sono disponibili nella </a:t>
            </a:r>
            <a:r>
              <a:rPr lang="it-CH" sz="1400" u="sng">
                <a:solidFill>
                  <a:schemeClr val="hlink"/>
                </a:solidFill>
                <a:latin typeface="Calibri"/>
                <a:ea typeface="Calibri"/>
                <a:cs typeface="Calibri"/>
                <a:sym typeface="Calibri"/>
                <a:hlinkClick r:id="rId3"/>
              </a:rPr>
              <a:t>libreria</a:t>
            </a:r>
            <a:r>
              <a:rPr b="0" i="0" lang="it-CH" sz="1400" u="sng" cap="none" strike="noStrike">
                <a:solidFill>
                  <a:schemeClr val="hlink"/>
                </a:solidFill>
                <a:latin typeface="Calibri"/>
                <a:ea typeface="Calibri"/>
                <a:cs typeface="Calibri"/>
                <a:sym typeface="Calibri"/>
                <a:hlinkClick r:id="rId4"/>
              </a:rPr>
              <a:t> </a:t>
            </a:r>
            <a:r>
              <a:rPr lang="it-CH" sz="1400" u="sng">
                <a:solidFill>
                  <a:schemeClr val="hlink"/>
                </a:solidFill>
                <a:latin typeface="Calibri"/>
                <a:ea typeface="Calibri"/>
                <a:cs typeface="Calibri"/>
                <a:sym typeface="Calibri"/>
                <a:hlinkClick r:id="rId5"/>
              </a:rPr>
              <a:t>Camtree</a:t>
            </a:r>
            <a:r>
              <a:rPr b="0" i="0" lang="it-CH" sz="1400" u="none" cap="none" strike="noStrike">
                <a:solidFill>
                  <a:srgbClr val="000000"/>
                </a:solidFill>
                <a:latin typeface="Calibri"/>
                <a:ea typeface="Calibri"/>
                <a:cs typeface="Calibri"/>
                <a:sym typeface="Calibri"/>
              </a:rPr>
              <a:t>. </a:t>
            </a:r>
            <a:endParaRPr/>
          </a:p>
        </p:txBody>
      </p:sp>
      <p:sp>
        <p:nvSpPr>
          <p:cNvPr id="521" name="Google Shape;521;p36"/>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7"/>
          <p:cNvSpPr txBox="1"/>
          <p:nvPr/>
        </p:nvSpPr>
        <p:spPr>
          <a:xfrm>
            <a:off x="584517" y="657225"/>
            <a:ext cx="9524365" cy="1066318"/>
          </a:xfrm>
          <a:prstGeom prst="rect">
            <a:avLst/>
          </a:prstGeom>
          <a:noFill/>
          <a:ln>
            <a:noFill/>
          </a:ln>
        </p:spPr>
        <p:txBody>
          <a:bodyPr anchorCtr="0" anchor="t" bIns="0" lIns="0" spcFirstLastPara="1" rIns="0" wrap="square" tIns="0">
            <a:spAutoFit/>
          </a:bodyPr>
          <a:lstStyle/>
          <a:p>
            <a:pPr indent="0" lvl="0" marL="3042920" marR="0" rtl="0" algn="l">
              <a:lnSpc>
                <a:spcPct val="100000"/>
              </a:lnSpc>
              <a:spcBef>
                <a:spcPts val="0"/>
              </a:spcBef>
              <a:spcAft>
                <a:spcPts val="0"/>
              </a:spcAft>
              <a:buNone/>
            </a:pPr>
            <a:r>
              <a:rPr b="1" lang="it-CH" sz="1600">
                <a:solidFill>
                  <a:schemeClr val="dk1"/>
                </a:solidFill>
                <a:latin typeface="Arial"/>
                <a:ea typeface="Arial"/>
                <a:cs typeface="Arial"/>
                <a:sym typeface="Arial"/>
              </a:rPr>
              <a:t>Incanalare i tuoi pensieri in una domanda d'inchiesta</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12700" marR="5080" rtl="0" algn="l">
              <a:lnSpc>
                <a:spcPct val="120000"/>
              </a:lnSpc>
              <a:spcBef>
                <a:spcPts val="1365"/>
              </a:spcBef>
              <a:spcAft>
                <a:spcPts val="0"/>
              </a:spcAft>
              <a:buNone/>
            </a:pPr>
            <a:r>
              <a:rPr lang="it-CH" sz="1200">
                <a:solidFill>
                  <a:schemeClr val="dk1"/>
                </a:solidFill>
                <a:latin typeface="Arimo"/>
                <a:ea typeface="Arimo"/>
                <a:cs typeface="Arimo"/>
                <a:sym typeface="Arimo"/>
              </a:rPr>
              <a:t>Un modo per generare una domanda d'inchiesta è quello di pensare a un processo a forma di imbuto, in cui si inizia con un problema e poi si restringe l'attenzione, fino ad arrivare a una domanda d'inchiesta.</a:t>
            </a:r>
            <a:endParaRPr sz="1200">
              <a:solidFill>
                <a:schemeClr val="dk1"/>
              </a:solidFill>
              <a:latin typeface="Arimo"/>
              <a:ea typeface="Arimo"/>
              <a:cs typeface="Arimo"/>
              <a:sym typeface="Arimo"/>
            </a:endParaRPr>
          </a:p>
        </p:txBody>
      </p:sp>
      <p:sp>
        <p:nvSpPr>
          <p:cNvPr id="527" name="Google Shape;527;p37"/>
          <p:cNvSpPr/>
          <p:nvPr/>
        </p:nvSpPr>
        <p:spPr>
          <a:xfrm>
            <a:off x="5713207" y="6727068"/>
            <a:ext cx="4319911" cy="523875"/>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p37"/>
          <p:cNvSpPr txBox="1"/>
          <p:nvPr/>
        </p:nvSpPr>
        <p:spPr>
          <a:xfrm>
            <a:off x="5637007" y="6814183"/>
            <a:ext cx="4473556" cy="369909"/>
          </a:xfrm>
          <a:prstGeom prst="rect">
            <a:avLst/>
          </a:prstGeom>
          <a:noFill/>
          <a:ln>
            <a:noFill/>
          </a:ln>
        </p:spPr>
        <p:txBody>
          <a:bodyPr anchorCtr="0" anchor="t" bIns="0" lIns="0" spcFirstLastPara="1" rIns="0" wrap="square" tIns="0">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Esempio di domanda: L’utilizzo degli iniziatori di frase migliora il ragionamento in matematica delle persone in formazione? Come?</a:t>
            </a:r>
            <a:endParaRPr sz="1100">
              <a:solidFill>
                <a:schemeClr val="dk1"/>
              </a:solidFill>
              <a:latin typeface="Arial"/>
              <a:ea typeface="Arial"/>
              <a:cs typeface="Arial"/>
              <a:sym typeface="Arial"/>
            </a:endParaRPr>
          </a:p>
        </p:txBody>
      </p:sp>
      <p:sp>
        <p:nvSpPr>
          <p:cNvPr id="529" name="Google Shape;529;p37"/>
          <p:cNvSpPr/>
          <p:nvPr/>
        </p:nvSpPr>
        <p:spPr>
          <a:xfrm>
            <a:off x="3175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37"/>
          <p:cNvSpPr/>
          <p:nvPr/>
        </p:nvSpPr>
        <p:spPr>
          <a:xfrm>
            <a:off x="6578706" y="4254379"/>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37"/>
          <p:cNvSpPr txBox="1"/>
          <p:nvPr/>
        </p:nvSpPr>
        <p:spPr>
          <a:xfrm>
            <a:off x="6551407" y="4285314"/>
            <a:ext cx="2815590" cy="562911"/>
          </a:xfrm>
          <a:prstGeom prst="rect">
            <a:avLst/>
          </a:prstGeom>
          <a:noFill/>
          <a:ln>
            <a:noFill/>
          </a:ln>
        </p:spPr>
        <p:txBody>
          <a:bodyPr anchorCtr="0" anchor="t" bIns="0" lIns="0" spcFirstLastPara="1" rIns="0" wrap="square" tIns="0">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Voglio vedere che cosa succede quando uso gli iniziatori di frase con le/gli alieve-i</a:t>
            </a:r>
            <a:endParaRPr sz="1100">
              <a:solidFill>
                <a:schemeClr val="dk1"/>
              </a:solidFill>
              <a:latin typeface="Arial"/>
              <a:ea typeface="Arial"/>
              <a:cs typeface="Arial"/>
              <a:sym typeface="Arial"/>
            </a:endParaRPr>
          </a:p>
        </p:txBody>
      </p:sp>
      <p:sp>
        <p:nvSpPr>
          <p:cNvPr id="532" name="Google Shape;532;p37"/>
          <p:cNvSpPr/>
          <p:nvPr/>
        </p:nvSpPr>
        <p:spPr>
          <a:xfrm>
            <a:off x="5872587" y="2718314"/>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3" name="Google Shape;533;p37"/>
          <p:cNvSpPr txBox="1"/>
          <p:nvPr/>
        </p:nvSpPr>
        <p:spPr>
          <a:xfrm>
            <a:off x="5865607" y="2790825"/>
            <a:ext cx="4208378" cy="369909"/>
          </a:xfrm>
          <a:prstGeom prst="rect">
            <a:avLst/>
          </a:prstGeom>
          <a:noFill/>
          <a:ln>
            <a:noFill/>
          </a:ln>
        </p:spPr>
        <p:txBody>
          <a:bodyPr anchorCtr="0" anchor="t" bIns="0" lIns="0" spcFirstLastPara="1" rIns="0" wrap="square" tIns="0">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Ho notato che le persone in formazione non danno le ragioni delle loro risposte durante le discussioni in classe</a:t>
            </a:r>
            <a:endParaRPr sz="1100">
              <a:solidFill>
                <a:schemeClr val="dk1"/>
              </a:solidFill>
              <a:latin typeface="Arial"/>
              <a:ea typeface="Arial"/>
              <a:cs typeface="Arial"/>
              <a:sym typeface="Arial"/>
            </a:endParaRPr>
          </a:p>
        </p:txBody>
      </p:sp>
      <p:sp>
        <p:nvSpPr>
          <p:cNvPr id="534" name="Google Shape;534;p37"/>
          <p:cNvSpPr/>
          <p:nvPr/>
        </p:nvSpPr>
        <p:spPr>
          <a:xfrm>
            <a:off x="7180394" y="5915025"/>
            <a:ext cx="1511313" cy="657419"/>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37"/>
          <p:cNvSpPr txBox="1"/>
          <p:nvPr/>
        </p:nvSpPr>
        <p:spPr>
          <a:xfrm>
            <a:off x="795649" y="2718946"/>
            <a:ext cx="4027804" cy="488731"/>
          </a:xfrm>
          <a:prstGeom prst="rect">
            <a:avLst/>
          </a:prstGeom>
          <a:solidFill>
            <a:srgbClr val="FFFFFF"/>
          </a:solidFill>
          <a:ln cap="flat" cmpd="sng" w="9525">
            <a:solidFill>
              <a:srgbClr val="000000"/>
            </a:solidFill>
            <a:prstDash val="solid"/>
            <a:round/>
            <a:headEnd len="sm" w="sm" type="none"/>
            <a:tailEnd len="sm" w="sm" type="none"/>
          </a:ln>
        </p:spPr>
        <p:txBody>
          <a:bodyPr anchorCtr="1" anchor="ctr" bIns="0" lIns="0" spcFirstLastPara="1" rIns="0" wrap="square" tIns="5075">
            <a:no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Che cosa hai notato di problematico, </a:t>
            </a:r>
            <a:endParaRPr/>
          </a:p>
          <a:p>
            <a:pPr indent="34925" lvl="0" marL="149225" marR="160655" rtl="0" algn="ctr">
              <a:lnSpc>
                <a:spcPct val="113999"/>
              </a:lnSpc>
              <a:spcBef>
                <a:spcPts val="290"/>
              </a:spcBef>
              <a:spcAft>
                <a:spcPts val="0"/>
              </a:spcAft>
              <a:buNone/>
            </a:pPr>
            <a:r>
              <a:rPr lang="it-CH" sz="1100">
                <a:solidFill>
                  <a:schemeClr val="dk1"/>
                </a:solidFill>
                <a:latin typeface="Arial"/>
                <a:ea typeface="Arial"/>
                <a:cs typeface="Arial"/>
                <a:sym typeface="Arial"/>
              </a:rPr>
              <a:t>interessante o impegnativo nella tua classe?</a:t>
            </a:r>
            <a:endParaRPr/>
          </a:p>
        </p:txBody>
      </p:sp>
      <p:sp>
        <p:nvSpPr>
          <p:cNvPr id="536" name="Google Shape;536;p37"/>
          <p:cNvSpPr txBox="1"/>
          <p:nvPr/>
        </p:nvSpPr>
        <p:spPr>
          <a:xfrm>
            <a:off x="1558920" y="4223383"/>
            <a:ext cx="2475865" cy="53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no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Che cosa puoi fare per favorire </a:t>
            </a:r>
            <a:endParaRPr/>
          </a:p>
          <a:p>
            <a:pPr indent="34925" lvl="0" marL="149225" marR="160655" rtl="0" algn="ctr">
              <a:lnSpc>
                <a:spcPct val="113999"/>
              </a:lnSpc>
              <a:spcBef>
                <a:spcPts val="290"/>
              </a:spcBef>
              <a:spcAft>
                <a:spcPts val="0"/>
              </a:spcAft>
              <a:buNone/>
            </a:pPr>
            <a:r>
              <a:rPr lang="it-CH" sz="1100">
                <a:solidFill>
                  <a:schemeClr val="dk1"/>
                </a:solidFill>
                <a:latin typeface="Arial"/>
                <a:ea typeface="Arial"/>
                <a:cs typeface="Arial"/>
                <a:sym typeface="Arial"/>
              </a:rPr>
              <a:t>i cambiamenti che vuoi vedere?</a:t>
            </a:r>
            <a:endParaRPr sz="1100">
              <a:solidFill>
                <a:schemeClr val="dk1"/>
              </a:solidFill>
              <a:latin typeface="Arial"/>
              <a:ea typeface="Arial"/>
              <a:cs typeface="Arial"/>
              <a:sym typeface="Arial"/>
            </a:endParaRPr>
          </a:p>
        </p:txBody>
      </p:sp>
      <p:sp>
        <p:nvSpPr>
          <p:cNvPr id="537" name="Google Shape;537;p37"/>
          <p:cNvSpPr txBox="1"/>
          <p:nvPr/>
        </p:nvSpPr>
        <p:spPr>
          <a:xfrm>
            <a:off x="2011674" y="5113532"/>
            <a:ext cx="1562100" cy="600101"/>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Quali aspetti del pacchetto T-SEDA userai?</a:t>
            </a:r>
            <a:endParaRPr/>
          </a:p>
        </p:txBody>
      </p:sp>
      <p:sp>
        <p:nvSpPr>
          <p:cNvPr id="538" name="Google Shape;538;p37"/>
          <p:cNvSpPr txBox="1"/>
          <p:nvPr/>
        </p:nvSpPr>
        <p:spPr>
          <a:xfrm>
            <a:off x="2353305" y="5915025"/>
            <a:ext cx="871855" cy="482602"/>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27925">
            <a:no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Altri dettagli</a:t>
            </a:r>
            <a:endParaRPr sz="1100">
              <a:solidFill>
                <a:schemeClr val="dk1"/>
              </a:solidFill>
              <a:latin typeface="Arial"/>
              <a:ea typeface="Arial"/>
              <a:cs typeface="Arial"/>
              <a:sym typeface="Arial"/>
            </a:endParaRPr>
          </a:p>
        </p:txBody>
      </p:sp>
      <p:sp>
        <p:nvSpPr>
          <p:cNvPr id="539" name="Google Shape;539;p37"/>
          <p:cNvSpPr/>
          <p:nvPr/>
        </p:nvSpPr>
        <p:spPr>
          <a:xfrm>
            <a:off x="6217396" y="3528571"/>
            <a:ext cx="3458211"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37"/>
          <p:cNvSpPr txBox="1"/>
          <p:nvPr/>
        </p:nvSpPr>
        <p:spPr>
          <a:xfrm>
            <a:off x="6322807" y="3619498"/>
            <a:ext cx="3458210" cy="375744"/>
          </a:xfrm>
          <a:prstGeom prst="rect">
            <a:avLst/>
          </a:prstGeom>
          <a:noFill/>
          <a:ln>
            <a:noFill/>
          </a:ln>
        </p:spPr>
        <p:txBody>
          <a:bodyPr anchorCtr="0" anchor="t" bIns="0" lIns="0" spcFirstLastPara="1" rIns="0" wrap="square" tIns="0">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Vorrei che tutte-i fossero in grado di dare le ragioni quando condividono le proprie opinioni</a:t>
            </a:r>
            <a:endParaRPr sz="1100">
              <a:solidFill>
                <a:schemeClr val="dk1"/>
              </a:solidFill>
              <a:latin typeface="Arial"/>
              <a:ea typeface="Arial"/>
              <a:cs typeface="Arial"/>
              <a:sym typeface="Arial"/>
            </a:endParaRPr>
          </a:p>
        </p:txBody>
      </p:sp>
      <p:sp>
        <p:nvSpPr>
          <p:cNvPr id="541" name="Google Shape;541;p37"/>
          <p:cNvSpPr/>
          <p:nvPr/>
        </p:nvSpPr>
        <p:spPr>
          <a:xfrm>
            <a:off x="6790796" y="5119246"/>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2" name="Google Shape;542;p37"/>
          <p:cNvSpPr txBox="1"/>
          <p:nvPr/>
        </p:nvSpPr>
        <p:spPr>
          <a:xfrm>
            <a:off x="7050578" y="5199714"/>
            <a:ext cx="1812859" cy="562911"/>
          </a:xfrm>
          <a:prstGeom prst="rect">
            <a:avLst/>
          </a:prstGeom>
          <a:noFill/>
          <a:ln>
            <a:noFill/>
          </a:ln>
        </p:spPr>
        <p:txBody>
          <a:bodyPr anchorCtr="0" anchor="t" bIns="0" lIns="0" spcFirstLastPara="1" rIns="0" wrap="square" tIns="0">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Utilizzerò l’elemento Ragionamento (R) della codifica.</a:t>
            </a:r>
            <a:endParaRPr/>
          </a:p>
        </p:txBody>
      </p:sp>
      <p:sp>
        <p:nvSpPr>
          <p:cNvPr id="543" name="Google Shape;543;p37"/>
          <p:cNvSpPr txBox="1"/>
          <p:nvPr/>
        </p:nvSpPr>
        <p:spPr>
          <a:xfrm>
            <a:off x="1124580" y="3491107"/>
            <a:ext cx="3336925" cy="500612"/>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0" lIns="0" spcFirstLastPara="1" rIns="0" wrap="square" tIns="3800">
            <a:no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Che cosa vorresti veder accadere o cambiare nella tua classe?</a:t>
            </a:r>
            <a:endParaRPr sz="1100">
              <a:solidFill>
                <a:schemeClr val="dk1"/>
              </a:solidFill>
              <a:latin typeface="Arial"/>
              <a:ea typeface="Arial"/>
              <a:cs typeface="Arial"/>
              <a:sym typeface="Arial"/>
            </a:endParaRPr>
          </a:p>
        </p:txBody>
      </p:sp>
      <p:sp>
        <p:nvSpPr>
          <p:cNvPr id="544" name="Google Shape;544;p37"/>
          <p:cNvSpPr txBox="1"/>
          <p:nvPr/>
        </p:nvSpPr>
        <p:spPr>
          <a:xfrm>
            <a:off x="878955" y="2028825"/>
            <a:ext cx="3843654" cy="303188"/>
          </a:xfrm>
          <a:prstGeom prst="rect">
            <a:avLst/>
          </a:prstGeom>
          <a:noFill/>
          <a:ln cap="flat" cmpd="sng" w="31725">
            <a:solidFill>
              <a:srgbClr val="2791A6"/>
            </a:solidFill>
            <a:prstDash val="solid"/>
            <a:round/>
            <a:headEnd len="sm" w="sm" type="none"/>
            <a:tailEnd len="sm" w="sm" type="none"/>
          </a:ln>
        </p:spPr>
        <p:txBody>
          <a:bodyPr anchorCtr="0" anchor="ctr" bIns="0" lIns="0" spcFirstLastPara="1" rIns="0" wrap="square" tIns="21575">
            <a:noAutofit/>
          </a:bodyPr>
          <a:lstStyle/>
          <a:p>
            <a:pPr indent="0" lvl="0" marL="788035" marR="0" rtl="0" algn="l">
              <a:lnSpc>
                <a:spcPct val="100000"/>
              </a:lnSpc>
              <a:spcBef>
                <a:spcPts val="0"/>
              </a:spcBef>
              <a:spcAft>
                <a:spcPts val="0"/>
              </a:spcAft>
              <a:buNone/>
            </a:pPr>
            <a:r>
              <a:rPr b="1" lang="it-CH" sz="1200">
                <a:solidFill>
                  <a:schemeClr val="dk1"/>
                </a:solidFill>
                <a:latin typeface="Arimo"/>
                <a:ea typeface="Arimo"/>
                <a:cs typeface="Arimo"/>
                <a:sym typeface="Arimo"/>
              </a:rPr>
              <a:t>Incanalare le domande da porti</a:t>
            </a:r>
            <a:endParaRPr b="1" sz="1200">
              <a:solidFill>
                <a:schemeClr val="dk1"/>
              </a:solidFill>
              <a:latin typeface="Arimo"/>
              <a:ea typeface="Arimo"/>
              <a:cs typeface="Arimo"/>
              <a:sym typeface="Arimo"/>
            </a:endParaRPr>
          </a:p>
        </p:txBody>
      </p:sp>
      <p:sp>
        <p:nvSpPr>
          <p:cNvPr id="545" name="Google Shape;545;p37"/>
          <p:cNvSpPr txBox="1"/>
          <p:nvPr/>
        </p:nvSpPr>
        <p:spPr>
          <a:xfrm>
            <a:off x="5575300" y="2019399"/>
            <a:ext cx="4641220" cy="315227"/>
          </a:xfrm>
          <a:prstGeom prst="rect">
            <a:avLst/>
          </a:prstGeom>
          <a:noFill/>
          <a:ln cap="flat" cmpd="sng" w="31725">
            <a:solidFill>
              <a:srgbClr val="2791A6"/>
            </a:solidFill>
            <a:prstDash val="solid"/>
            <a:round/>
            <a:headEnd len="sm" w="sm" type="none"/>
            <a:tailEnd len="sm" w="sm" type="none"/>
          </a:ln>
        </p:spPr>
        <p:txBody>
          <a:bodyPr anchorCtr="0" anchor="ctr" bIns="0" lIns="0" spcFirstLastPara="1" rIns="0" wrap="square" tIns="22850">
            <a:noAutofit/>
          </a:bodyPr>
          <a:lstStyle/>
          <a:p>
            <a:pPr indent="0" lvl="0" marL="173355" marR="0" rtl="0" algn="l">
              <a:lnSpc>
                <a:spcPct val="100000"/>
              </a:lnSpc>
              <a:spcBef>
                <a:spcPts val="0"/>
              </a:spcBef>
              <a:spcAft>
                <a:spcPts val="0"/>
              </a:spcAft>
              <a:buNone/>
            </a:pPr>
            <a:r>
              <a:rPr b="1" lang="it-CH" sz="1200">
                <a:solidFill>
                  <a:schemeClr val="dk1"/>
                </a:solidFill>
                <a:latin typeface="Arimo"/>
                <a:ea typeface="Arimo"/>
                <a:cs typeface="Arimo"/>
                <a:sym typeface="Arimo"/>
              </a:rPr>
              <a:t>Esempio di processo che genera una domanda d'inchiesta</a:t>
            </a:r>
            <a:endParaRPr b="1" sz="1200">
              <a:solidFill>
                <a:schemeClr val="dk1"/>
              </a:solidFill>
              <a:latin typeface="Arimo"/>
              <a:ea typeface="Arimo"/>
              <a:cs typeface="Arimo"/>
              <a:sym typeface="Arimo"/>
            </a:endParaRPr>
          </a:p>
        </p:txBody>
      </p:sp>
      <p:sp>
        <p:nvSpPr>
          <p:cNvPr id="546" name="Google Shape;546;p37"/>
          <p:cNvSpPr/>
          <p:nvPr/>
        </p:nvSpPr>
        <p:spPr>
          <a:xfrm>
            <a:off x="5788683"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37"/>
          <p:cNvSpPr/>
          <p:nvPr/>
        </p:nvSpPr>
        <p:spPr>
          <a:xfrm>
            <a:off x="5788683"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37"/>
          <p:cNvSpPr/>
          <p:nvPr/>
        </p:nvSpPr>
        <p:spPr>
          <a:xfrm>
            <a:off x="8653397" y="3207677"/>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37"/>
          <p:cNvSpPr/>
          <p:nvPr/>
        </p:nvSpPr>
        <p:spPr>
          <a:xfrm>
            <a:off x="8653397" y="3207677"/>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37"/>
          <p:cNvSpPr txBox="1"/>
          <p:nvPr/>
        </p:nvSpPr>
        <p:spPr>
          <a:xfrm>
            <a:off x="7084807" y="5961714"/>
            <a:ext cx="1812897" cy="562911"/>
          </a:xfrm>
          <a:prstGeom prst="rect">
            <a:avLst/>
          </a:prstGeom>
          <a:noFill/>
          <a:ln>
            <a:noFill/>
          </a:ln>
        </p:spPr>
        <p:txBody>
          <a:bodyPr anchorCtr="0" anchor="t" bIns="0" lIns="0" spcFirstLastPara="1" rIns="0" wrap="square" tIns="0">
            <a:spAutoFit/>
          </a:bodyPr>
          <a:lstStyle/>
          <a:p>
            <a:pPr indent="34925" lvl="0" marL="149225" marR="160655" rtl="0" algn="ctr">
              <a:lnSpc>
                <a:spcPct val="113999"/>
              </a:lnSpc>
              <a:spcBef>
                <a:spcPts val="0"/>
              </a:spcBef>
              <a:spcAft>
                <a:spcPts val="0"/>
              </a:spcAft>
              <a:buNone/>
            </a:pPr>
            <a:r>
              <a:rPr lang="it-CH" sz="1100">
                <a:solidFill>
                  <a:schemeClr val="dk1"/>
                </a:solidFill>
                <a:latin typeface="Arial"/>
                <a:ea typeface="Arial"/>
                <a:cs typeface="Arial"/>
                <a:sym typeface="Arial"/>
              </a:rPr>
              <a:t>Mi focalizzo sul ragionamento in matematica</a:t>
            </a:r>
            <a:endParaRPr sz="1100">
              <a:solidFill>
                <a:schemeClr val="dk1"/>
              </a:solidFill>
              <a:latin typeface="Arial"/>
              <a:ea typeface="Arial"/>
              <a:cs typeface="Arial"/>
              <a:sym typeface="Arial"/>
            </a:endParaRPr>
          </a:p>
        </p:txBody>
      </p:sp>
      <p:sp>
        <p:nvSpPr>
          <p:cNvPr id="551" name="Google Shape;551;p37"/>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8"/>
          <p:cNvSpPr txBox="1"/>
          <p:nvPr/>
        </p:nvSpPr>
        <p:spPr>
          <a:xfrm>
            <a:off x="656591" y="627380"/>
            <a:ext cx="9727565" cy="20582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0" marR="0" rtl="0" algn="ctr">
              <a:lnSpc>
                <a:spcPct val="100000"/>
              </a:lnSpc>
              <a:spcBef>
                <a:spcPts val="0"/>
              </a:spcBef>
              <a:spcAft>
                <a:spcPts val="0"/>
              </a:spcAft>
              <a:buNone/>
            </a:pPr>
            <a:r>
              <a:rPr lang="it-CH" sz="1200">
                <a:solidFill>
                  <a:schemeClr val="dk1"/>
                </a:solidFill>
                <a:latin typeface="Arimo"/>
                <a:ea typeface="Arimo"/>
                <a:cs typeface="Arimo"/>
                <a:sym typeface="Arimo"/>
              </a:rPr>
              <a:t>I diagrammi in queste pagine potrebbero darti idee aggiuntive su ciò su cui potresti focalizzarti e su come dar forma alla domanda</a:t>
            </a:r>
            <a:endParaRPr sz="1200">
              <a:solidFill>
                <a:schemeClr val="dk1"/>
              </a:solidFill>
              <a:latin typeface="Arimo"/>
              <a:ea typeface="Arimo"/>
              <a:cs typeface="Arimo"/>
              <a:sym typeface="Arimo"/>
            </a:endParaRPr>
          </a:p>
        </p:txBody>
      </p:sp>
      <p:grpSp>
        <p:nvGrpSpPr>
          <p:cNvPr id="557" name="Google Shape;557;p38"/>
          <p:cNvGrpSpPr/>
          <p:nvPr/>
        </p:nvGrpSpPr>
        <p:grpSpPr>
          <a:xfrm>
            <a:off x="1457325" y="1219616"/>
            <a:ext cx="7372349" cy="5412441"/>
            <a:chOff x="377825" y="3112"/>
            <a:chExt cx="7372349" cy="5412441"/>
          </a:xfrm>
        </p:grpSpPr>
        <p:sp>
          <p:nvSpPr>
            <p:cNvPr id="558" name="Google Shape;558;p38"/>
            <p:cNvSpPr/>
            <p:nvPr/>
          </p:nvSpPr>
          <p:spPr>
            <a:xfrm>
              <a:off x="67614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59" name="Google Shape;559;p38"/>
            <p:cNvSpPr/>
            <p:nvPr/>
          </p:nvSpPr>
          <p:spPr>
            <a:xfrm>
              <a:off x="3978275" y="982949"/>
              <a:ext cx="282892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60" name="Google Shape;560;p38"/>
            <p:cNvSpPr/>
            <p:nvPr/>
          </p:nvSpPr>
          <p:spPr>
            <a:xfrm>
              <a:off x="487552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1" name="Google Shape;561;p38"/>
            <p:cNvSpPr/>
            <p:nvPr/>
          </p:nvSpPr>
          <p:spPr>
            <a:xfrm>
              <a:off x="3978275" y="982949"/>
              <a:ext cx="942974" cy="448770"/>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62" name="Google Shape;562;p38"/>
            <p:cNvSpPr/>
            <p:nvPr/>
          </p:nvSpPr>
          <p:spPr>
            <a:xfrm>
              <a:off x="2989579"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3" name="Google Shape;563;p38"/>
            <p:cNvSpPr/>
            <p:nvPr/>
          </p:nvSpPr>
          <p:spPr>
            <a:xfrm>
              <a:off x="3035299" y="982949"/>
              <a:ext cx="94297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64" name="Google Shape;564;p38"/>
            <p:cNvSpPr/>
            <p:nvPr/>
          </p:nvSpPr>
          <p:spPr>
            <a:xfrm>
              <a:off x="1103630" y="2411556"/>
              <a:ext cx="91440" cy="448770"/>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65" name="Google Shape;565;p38"/>
            <p:cNvSpPr/>
            <p:nvPr/>
          </p:nvSpPr>
          <p:spPr>
            <a:xfrm>
              <a:off x="1149350" y="982949"/>
              <a:ext cx="2828925" cy="448770"/>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66" name="Google Shape;566;p38"/>
            <p:cNvSpPr/>
            <p:nvPr/>
          </p:nvSpPr>
          <p:spPr>
            <a:xfrm>
              <a:off x="3206750" y="3112"/>
              <a:ext cx="1543049" cy="97983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3378200" y="165990"/>
              <a:ext cx="1543049" cy="979836"/>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txBox="1"/>
            <p:nvPr/>
          </p:nvSpPr>
          <p:spPr>
            <a:xfrm>
              <a:off x="3406898" y="194688"/>
              <a:ext cx="1485653" cy="92244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Voglio focalizzarmi sulla mia pratica personale.</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Intendo...</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569" name="Google Shape;569;p38"/>
            <p:cNvSpPr/>
            <p:nvPr/>
          </p:nvSpPr>
          <p:spPr>
            <a:xfrm>
              <a:off x="377825" y="1431719"/>
              <a:ext cx="1543049" cy="97983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54927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txBox="1"/>
            <p:nvPr/>
          </p:nvSpPr>
          <p:spPr>
            <a:xfrm>
              <a:off x="577973" y="1623295"/>
              <a:ext cx="1485653" cy="92244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Trovare modi per portare le/gli alieve-i a mettere reciprocamente in discussione le idee.</a:t>
              </a:r>
              <a:endParaRPr/>
            </a:p>
          </p:txBody>
        </p:sp>
        <p:sp>
          <p:nvSpPr>
            <p:cNvPr id="572" name="Google Shape;572;p38"/>
            <p:cNvSpPr/>
            <p:nvPr/>
          </p:nvSpPr>
          <p:spPr>
            <a:xfrm>
              <a:off x="377825" y="2860326"/>
              <a:ext cx="1543049" cy="232349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8"/>
            <p:cNvSpPr/>
            <p:nvPr/>
          </p:nvSpPr>
          <p:spPr>
            <a:xfrm>
              <a:off x="549275" y="3023204"/>
              <a:ext cx="1543049" cy="232349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8"/>
            <p:cNvSpPr txBox="1"/>
            <p:nvPr/>
          </p:nvSpPr>
          <p:spPr>
            <a:xfrm>
              <a:off x="594469" y="3068398"/>
              <a:ext cx="1452661" cy="2233108"/>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che misura utilizzo la visualizzazione degli iniziatori di frase per modellare le modalità di domandare/mettere in discussione? </a:t>
              </a:r>
              <a:endParaRPr sz="1000">
                <a:solidFill>
                  <a:schemeClr val="dk1"/>
                </a:solidFill>
                <a:latin typeface="Calibri"/>
                <a:ea typeface="Calibri"/>
                <a:cs typeface="Calibri"/>
                <a:sym typeface="Calibri"/>
              </a:endParaRPr>
            </a:p>
          </p:txBody>
        </p:sp>
        <p:sp>
          <p:nvSpPr>
            <p:cNvPr id="575" name="Google Shape;575;p38"/>
            <p:cNvSpPr/>
            <p:nvPr/>
          </p:nvSpPr>
          <p:spPr>
            <a:xfrm>
              <a:off x="2263774" y="1431719"/>
              <a:ext cx="1543049" cy="979836"/>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8"/>
            <p:cNvSpPr/>
            <p:nvPr/>
          </p:nvSpPr>
          <p:spPr>
            <a:xfrm>
              <a:off x="2435224"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8"/>
            <p:cNvSpPr txBox="1"/>
            <p:nvPr/>
          </p:nvSpPr>
          <p:spPr>
            <a:xfrm>
              <a:off x="2463922" y="1623295"/>
              <a:ext cx="1485653" cy="92244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Pensare come posso incoraggiare le/gli alieve-i a dare le ragioni delle loro idee.</a:t>
              </a:r>
              <a:endParaRPr sz="1000">
                <a:solidFill>
                  <a:schemeClr val="dk1"/>
                </a:solidFill>
                <a:latin typeface="Calibri"/>
                <a:ea typeface="Calibri"/>
                <a:cs typeface="Calibri"/>
                <a:sym typeface="Calibri"/>
              </a:endParaRPr>
            </a:p>
          </p:txBody>
        </p:sp>
        <p:sp>
          <p:nvSpPr>
            <p:cNvPr id="578" name="Google Shape;578;p38"/>
            <p:cNvSpPr/>
            <p:nvPr/>
          </p:nvSpPr>
          <p:spPr>
            <a:xfrm>
              <a:off x="2263774" y="2860326"/>
              <a:ext cx="1543049" cy="235911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8"/>
            <p:cNvSpPr/>
            <p:nvPr/>
          </p:nvSpPr>
          <p:spPr>
            <a:xfrm>
              <a:off x="2435224" y="3023204"/>
              <a:ext cx="1543049" cy="235911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8"/>
            <p:cNvSpPr txBox="1"/>
            <p:nvPr/>
          </p:nvSpPr>
          <p:spPr>
            <a:xfrm>
              <a:off x="2480418" y="3068398"/>
              <a:ext cx="1452661" cy="226872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Quanto spesso pongo domande di approfondimento?</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Lascio tempo sufficiente ad allieve e allievi affinché spieghino pienamente le loro risposte?</a:t>
              </a:r>
              <a:endParaRPr sz="1000">
                <a:solidFill>
                  <a:schemeClr val="dk1"/>
                </a:solidFill>
                <a:latin typeface="Calibri"/>
                <a:ea typeface="Calibri"/>
                <a:cs typeface="Calibri"/>
                <a:sym typeface="Calibri"/>
              </a:endParaRPr>
            </a:p>
          </p:txBody>
        </p:sp>
        <p:sp>
          <p:nvSpPr>
            <p:cNvPr id="581" name="Google Shape;581;p38"/>
            <p:cNvSpPr/>
            <p:nvPr/>
          </p:nvSpPr>
          <p:spPr>
            <a:xfrm>
              <a:off x="4149724" y="1431719"/>
              <a:ext cx="1543049" cy="979836"/>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8"/>
            <p:cNvSpPr/>
            <p:nvPr/>
          </p:nvSpPr>
          <p:spPr>
            <a:xfrm>
              <a:off x="4321174"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8"/>
            <p:cNvSpPr txBox="1"/>
            <p:nvPr/>
          </p:nvSpPr>
          <p:spPr>
            <a:xfrm>
              <a:off x="4349872" y="1623295"/>
              <a:ext cx="1485653" cy="92244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Promuovere modalità affinché allieve e allievi si basino sulle idee altrui nello sviluppare idee.</a:t>
              </a:r>
              <a:endParaRPr sz="1000">
                <a:solidFill>
                  <a:schemeClr val="dk1"/>
                </a:solidFill>
                <a:latin typeface="Calibri"/>
                <a:ea typeface="Calibri"/>
                <a:cs typeface="Calibri"/>
                <a:sym typeface="Calibri"/>
              </a:endParaRPr>
            </a:p>
          </p:txBody>
        </p:sp>
        <p:sp>
          <p:nvSpPr>
            <p:cNvPr id="584" name="Google Shape;584;p38"/>
            <p:cNvSpPr/>
            <p:nvPr/>
          </p:nvSpPr>
          <p:spPr>
            <a:xfrm>
              <a:off x="4149724" y="2860326"/>
              <a:ext cx="1543049" cy="2382629"/>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8"/>
            <p:cNvSpPr/>
            <p:nvPr/>
          </p:nvSpPr>
          <p:spPr>
            <a:xfrm>
              <a:off x="4321174" y="3023204"/>
              <a:ext cx="1543049" cy="238262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8"/>
            <p:cNvSpPr txBox="1"/>
            <p:nvPr/>
          </p:nvSpPr>
          <p:spPr>
            <a:xfrm>
              <a:off x="4366368" y="3068398"/>
              <a:ext cx="1452661" cy="2292241"/>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che misura offro opportunità ad allieve e allievi affinché rispondano ai-lle compagni-e piuttosto che a me?</a:t>
              </a:r>
              <a:endParaRPr sz="1000">
                <a:solidFill>
                  <a:schemeClr val="dk1"/>
                </a:solidFill>
                <a:latin typeface="Calibri"/>
                <a:ea typeface="Calibri"/>
                <a:cs typeface="Calibri"/>
                <a:sym typeface="Calibri"/>
              </a:endParaRPr>
            </a:p>
          </p:txBody>
        </p:sp>
        <p:sp>
          <p:nvSpPr>
            <p:cNvPr id="587" name="Google Shape;587;p38"/>
            <p:cNvSpPr/>
            <p:nvPr/>
          </p:nvSpPr>
          <p:spPr>
            <a:xfrm>
              <a:off x="6035674" y="1431719"/>
              <a:ext cx="1543049" cy="979836"/>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8"/>
            <p:cNvSpPr/>
            <p:nvPr/>
          </p:nvSpPr>
          <p:spPr>
            <a:xfrm>
              <a:off x="6207125" y="1594597"/>
              <a:ext cx="1543049" cy="979836"/>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8"/>
            <p:cNvSpPr txBox="1"/>
            <p:nvPr/>
          </p:nvSpPr>
          <p:spPr>
            <a:xfrm>
              <a:off x="6235823" y="1623295"/>
              <a:ext cx="1485653" cy="92244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Pensare a come posso incoraggiare allieve e allievi a fare collegamenti in un percorso di apprendimento.</a:t>
              </a:r>
              <a:endParaRPr sz="1000">
                <a:solidFill>
                  <a:schemeClr val="dk1"/>
                </a:solidFill>
                <a:latin typeface="Calibri"/>
                <a:ea typeface="Calibri"/>
                <a:cs typeface="Calibri"/>
                <a:sym typeface="Calibri"/>
              </a:endParaRPr>
            </a:p>
          </p:txBody>
        </p:sp>
        <p:sp>
          <p:nvSpPr>
            <p:cNvPr id="590" name="Google Shape;590;p38"/>
            <p:cNvSpPr/>
            <p:nvPr/>
          </p:nvSpPr>
          <p:spPr>
            <a:xfrm>
              <a:off x="6035674" y="2860326"/>
              <a:ext cx="1543049" cy="2392349"/>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8"/>
            <p:cNvSpPr/>
            <p:nvPr/>
          </p:nvSpPr>
          <p:spPr>
            <a:xfrm>
              <a:off x="6207125" y="3023204"/>
              <a:ext cx="1543049" cy="2392349"/>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8"/>
            <p:cNvSpPr txBox="1"/>
            <p:nvPr/>
          </p:nvSpPr>
          <p:spPr>
            <a:xfrm>
              <a:off x="6252319" y="3068398"/>
              <a:ext cx="1452661" cy="2301961"/>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Quanto spesso offro opportunità ad allieve e allievi – durante Educazione personale, sociale, sanitaria ed economica – di condividere le loro esperienze esterne alla classe?</a:t>
              </a:r>
              <a:endParaRPr sz="1000">
                <a:solidFill>
                  <a:schemeClr val="dk1"/>
                </a:solidFill>
                <a:latin typeface="Calibri"/>
                <a:ea typeface="Calibri"/>
                <a:cs typeface="Calibri"/>
                <a:sym typeface="Calibri"/>
              </a:endParaRPr>
            </a:p>
          </p:txBody>
        </p:sp>
      </p:grpSp>
      <p:sp>
        <p:nvSpPr>
          <p:cNvPr id="593" name="Google Shape;593;p38"/>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pSp>
        <p:nvGrpSpPr>
          <p:cNvPr id="598" name="Google Shape;598;p39"/>
          <p:cNvGrpSpPr/>
          <p:nvPr/>
        </p:nvGrpSpPr>
        <p:grpSpPr>
          <a:xfrm>
            <a:off x="1158693" y="755330"/>
            <a:ext cx="8122012" cy="5374855"/>
            <a:chOff x="2993" y="21905"/>
            <a:chExt cx="8122012" cy="5374855"/>
          </a:xfrm>
        </p:grpSpPr>
        <p:sp>
          <p:nvSpPr>
            <p:cNvPr id="599" name="Google Shape;599;p39"/>
            <p:cNvSpPr/>
            <p:nvPr/>
          </p:nvSpPr>
          <p:spPr>
            <a:xfrm>
              <a:off x="7048268" y="2413624"/>
              <a:ext cx="91440" cy="44565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0" name="Google Shape;600;p39"/>
            <p:cNvSpPr/>
            <p:nvPr/>
          </p:nvSpPr>
          <p:spPr>
            <a:xfrm>
              <a:off x="3978870" y="994938"/>
              <a:ext cx="3115118" cy="445653"/>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01" name="Google Shape;601;p39"/>
            <p:cNvSpPr/>
            <p:nvPr/>
          </p:nvSpPr>
          <p:spPr>
            <a:xfrm>
              <a:off x="4986233" y="2413624"/>
              <a:ext cx="91440" cy="44565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2" name="Google Shape;602;p39"/>
            <p:cNvSpPr/>
            <p:nvPr/>
          </p:nvSpPr>
          <p:spPr>
            <a:xfrm>
              <a:off x="3978870" y="994938"/>
              <a:ext cx="1053083" cy="445653"/>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603" name="Google Shape;603;p39"/>
            <p:cNvSpPr/>
            <p:nvPr/>
          </p:nvSpPr>
          <p:spPr>
            <a:xfrm>
              <a:off x="2924206" y="2413624"/>
              <a:ext cx="91440" cy="44565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4" name="Google Shape;604;p39"/>
            <p:cNvSpPr/>
            <p:nvPr/>
          </p:nvSpPr>
          <p:spPr>
            <a:xfrm>
              <a:off x="2969926" y="994938"/>
              <a:ext cx="1008944" cy="445653"/>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05" name="Google Shape;605;p39"/>
            <p:cNvSpPr/>
            <p:nvPr/>
          </p:nvSpPr>
          <p:spPr>
            <a:xfrm>
              <a:off x="840105" y="2413624"/>
              <a:ext cx="91440" cy="44565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06" name="Google Shape;606;p39"/>
            <p:cNvSpPr/>
            <p:nvPr/>
          </p:nvSpPr>
          <p:spPr>
            <a:xfrm>
              <a:off x="885825" y="994938"/>
              <a:ext cx="3093045" cy="445653"/>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607" name="Google Shape;607;p39"/>
            <p:cNvSpPr/>
            <p:nvPr/>
          </p:nvSpPr>
          <p:spPr>
            <a:xfrm>
              <a:off x="3212703" y="21905"/>
              <a:ext cx="1532334" cy="973032"/>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p:nvPr/>
          </p:nvSpPr>
          <p:spPr>
            <a:xfrm>
              <a:off x="3382962" y="183652"/>
              <a:ext cx="1532334" cy="973032"/>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
            <p:cNvSpPr txBox="1"/>
            <p:nvPr/>
          </p:nvSpPr>
          <p:spPr>
            <a:xfrm>
              <a:off x="3411461" y="212151"/>
              <a:ext cx="1475336" cy="91603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Voglio focalizzarmi sul dialogo di allieve e allievi.</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Intendo...</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10" name="Google Shape;610;p39"/>
            <p:cNvSpPr/>
            <p:nvPr/>
          </p:nvSpPr>
          <p:spPr>
            <a:xfrm>
              <a:off x="2993" y="1440592"/>
              <a:ext cx="1765662" cy="973032"/>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9"/>
            <p:cNvSpPr/>
            <p:nvPr/>
          </p:nvSpPr>
          <p:spPr>
            <a:xfrm>
              <a:off x="173253" y="1602338"/>
              <a:ext cx="1765662" cy="97303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9"/>
            <p:cNvSpPr txBox="1"/>
            <p:nvPr/>
          </p:nvSpPr>
          <p:spPr>
            <a:xfrm>
              <a:off x="201752" y="1630837"/>
              <a:ext cx="1708664" cy="91603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Aiutare le/gli alieve-i a dare le ragioni delle loro idee.</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 (Esplicitare il ragionamento, R)</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13" name="Google Shape;613;p39"/>
            <p:cNvSpPr/>
            <p:nvPr/>
          </p:nvSpPr>
          <p:spPr>
            <a:xfrm>
              <a:off x="119658" y="2859278"/>
              <a:ext cx="1532334" cy="2307361"/>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9"/>
            <p:cNvSpPr/>
            <p:nvPr/>
          </p:nvSpPr>
          <p:spPr>
            <a:xfrm>
              <a:off x="289917" y="3021024"/>
              <a:ext cx="1532334" cy="230736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9"/>
            <p:cNvSpPr txBox="1"/>
            <p:nvPr/>
          </p:nvSpPr>
          <p:spPr>
            <a:xfrm>
              <a:off x="334798" y="3065905"/>
              <a:ext cx="1442572" cy="221759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Informatica, quando codificano in coppia, quanto spesso le/gli alieve-i motivano le loro decisioni?</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 In che misura motivano le loro decisioni quando fanno delle previsioni in scienze?</a:t>
              </a:r>
              <a:endParaRPr sz="1000">
                <a:solidFill>
                  <a:schemeClr val="dk1"/>
                </a:solidFill>
                <a:latin typeface="Calibri"/>
                <a:ea typeface="Calibri"/>
                <a:cs typeface="Calibri"/>
                <a:sym typeface="Calibri"/>
              </a:endParaRPr>
            </a:p>
          </p:txBody>
        </p:sp>
        <p:sp>
          <p:nvSpPr>
            <p:cNvPr id="616" name="Google Shape;616;p39"/>
            <p:cNvSpPr/>
            <p:nvPr/>
          </p:nvSpPr>
          <p:spPr>
            <a:xfrm>
              <a:off x="2109175" y="1440592"/>
              <a:ext cx="1721501" cy="973032"/>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9"/>
            <p:cNvSpPr/>
            <p:nvPr/>
          </p:nvSpPr>
          <p:spPr>
            <a:xfrm>
              <a:off x="2279434" y="1602338"/>
              <a:ext cx="1721501" cy="97303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9"/>
            <p:cNvSpPr txBox="1"/>
            <p:nvPr/>
          </p:nvSpPr>
          <p:spPr>
            <a:xfrm>
              <a:off x="2307933" y="1630837"/>
              <a:ext cx="1664503" cy="91603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Aiutare le/gli alieve-i a mettere in discussione e a sfidare le idee altrui.</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 (Mettere in discussione, M)</a:t>
              </a:r>
              <a:endParaRPr sz="1000">
                <a:solidFill>
                  <a:schemeClr val="dk1"/>
                </a:solidFill>
                <a:latin typeface="Calibri"/>
                <a:ea typeface="Calibri"/>
                <a:cs typeface="Calibri"/>
                <a:sym typeface="Calibri"/>
              </a:endParaRPr>
            </a:p>
          </p:txBody>
        </p:sp>
        <p:sp>
          <p:nvSpPr>
            <p:cNvPr id="619" name="Google Shape;619;p39"/>
            <p:cNvSpPr/>
            <p:nvPr/>
          </p:nvSpPr>
          <p:spPr>
            <a:xfrm>
              <a:off x="2203758" y="2859278"/>
              <a:ext cx="1532334" cy="2342731"/>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9"/>
            <p:cNvSpPr/>
            <p:nvPr/>
          </p:nvSpPr>
          <p:spPr>
            <a:xfrm>
              <a:off x="2374018" y="3021024"/>
              <a:ext cx="1532334" cy="234273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9"/>
            <p:cNvSpPr txBox="1"/>
            <p:nvPr/>
          </p:nvSpPr>
          <p:spPr>
            <a:xfrm>
              <a:off x="2418899" y="3065905"/>
              <a:ext cx="1442572" cy="225296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che misura i miei allievi e le mie allieve mettono in discussione le idee degli altri quando esaminano le fonti storiche?</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Nel modulo su media e genere (Sociologia), in che misura valutano le diverse teorie critiche durante la discussione?</a:t>
              </a:r>
              <a:endParaRPr sz="1000">
                <a:solidFill>
                  <a:schemeClr val="dk1"/>
                </a:solidFill>
                <a:latin typeface="Calibri"/>
                <a:ea typeface="Calibri"/>
                <a:cs typeface="Calibri"/>
                <a:sym typeface="Calibri"/>
              </a:endParaRPr>
            </a:p>
          </p:txBody>
        </p:sp>
        <p:sp>
          <p:nvSpPr>
            <p:cNvPr id="622" name="Google Shape;622;p39"/>
            <p:cNvSpPr/>
            <p:nvPr/>
          </p:nvSpPr>
          <p:spPr>
            <a:xfrm>
              <a:off x="4171195" y="1440592"/>
              <a:ext cx="1721516" cy="973032"/>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9"/>
            <p:cNvSpPr/>
            <p:nvPr/>
          </p:nvSpPr>
          <p:spPr>
            <a:xfrm>
              <a:off x="4341454" y="1602338"/>
              <a:ext cx="1721516" cy="97303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9"/>
            <p:cNvSpPr txBox="1"/>
            <p:nvPr/>
          </p:nvSpPr>
          <p:spPr>
            <a:xfrm>
              <a:off x="4369953" y="1630837"/>
              <a:ext cx="1664518" cy="91603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Aiutare le/gli alieve-i a basarsi sulle idee altrui nello sviluppare idee. </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(Elaborare idee, E)</a:t>
              </a:r>
              <a:endParaRPr sz="1000">
                <a:solidFill>
                  <a:schemeClr val="dk1"/>
                </a:solidFill>
                <a:latin typeface="Calibri"/>
                <a:ea typeface="Calibri"/>
                <a:cs typeface="Calibri"/>
                <a:sym typeface="Calibri"/>
              </a:endParaRPr>
            </a:p>
          </p:txBody>
        </p:sp>
        <p:sp>
          <p:nvSpPr>
            <p:cNvPr id="625" name="Google Shape;625;p39"/>
            <p:cNvSpPr/>
            <p:nvPr/>
          </p:nvSpPr>
          <p:spPr>
            <a:xfrm>
              <a:off x="4265786" y="2859278"/>
              <a:ext cx="1532334" cy="2369061"/>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9"/>
            <p:cNvSpPr/>
            <p:nvPr/>
          </p:nvSpPr>
          <p:spPr>
            <a:xfrm>
              <a:off x="4436045" y="3021024"/>
              <a:ext cx="1532334" cy="236906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9"/>
            <p:cNvSpPr txBox="1"/>
            <p:nvPr/>
          </p:nvSpPr>
          <p:spPr>
            <a:xfrm>
              <a:off x="4480926" y="3065905"/>
              <a:ext cx="1442572" cy="227929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che misura allieve-i dei primi anni si basano sulle idee altrui durante il gioco dello small world?</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che misura approfondiscono la loro comprensione basandosi sulle idee altrui?</a:t>
              </a:r>
              <a:endParaRPr sz="1000">
                <a:solidFill>
                  <a:schemeClr val="dk1"/>
                </a:solidFill>
                <a:latin typeface="Calibri"/>
                <a:ea typeface="Calibri"/>
                <a:cs typeface="Calibri"/>
                <a:sym typeface="Calibri"/>
              </a:endParaRPr>
            </a:p>
          </p:txBody>
        </p:sp>
        <p:sp>
          <p:nvSpPr>
            <p:cNvPr id="628" name="Google Shape;628;p39"/>
            <p:cNvSpPr/>
            <p:nvPr/>
          </p:nvSpPr>
          <p:spPr>
            <a:xfrm>
              <a:off x="6233230" y="1440592"/>
              <a:ext cx="1721516" cy="973032"/>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9"/>
            <p:cNvSpPr/>
            <p:nvPr/>
          </p:nvSpPr>
          <p:spPr>
            <a:xfrm>
              <a:off x="6403489" y="1602338"/>
              <a:ext cx="1721516" cy="973032"/>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9"/>
            <p:cNvSpPr txBox="1"/>
            <p:nvPr/>
          </p:nvSpPr>
          <p:spPr>
            <a:xfrm>
              <a:off x="6431988" y="1630837"/>
              <a:ext cx="1664518" cy="91603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Aiutare le/gli alieve-i a fare connessioni in un percorso di apprendimento.</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 (Collegare, Col)</a:t>
              </a:r>
              <a:endParaRPr/>
            </a:p>
          </p:txBody>
        </p:sp>
        <p:sp>
          <p:nvSpPr>
            <p:cNvPr id="631" name="Google Shape;631;p39"/>
            <p:cNvSpPr/>
            <p:nvPr/>
          </p:nvSpPr>
          <p:spPr>
            <a:xfrm>
              <a:off x="6327821" y="2859278"/>
              <a:ext cx="1532334" cy="2375736"/>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9"/>
            <p:cNvSpPr/>
            <p:nvPr/>
          </p:nvSpPr>
          <p:spPr>
            <a:xfrm>
              <a:off x="6498080" y="3021024"/>
              <a:ext cx="1532334" cy="237573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9"/>
            <p:cNvSpPr txBox="1"/>
            <p:nvPr/>
          </p:nvSpPr>
          <p:spPr>
            <a:xfrm>
              <a:off x="6542961" y="3065905"/>
              <a:ext cx="1442572" cy="22859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RE, in che misura allieve e allievi portano le loro esperienze personali nella discussione in classe? </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Quanto riescono a fare collegamenti con la Rivoluzione Russa quando discutiamo della Fattoria degli Animali? </a:t>
              </a:r>
              <a:endParaRPr sz="1000">
                <a:solidFill>
                  <a:schemeClr val="dk1"/>
                </a:solidFill>
                <a:latin typeface="Calibri"/>
                <a:ea typeface="Calibri"/>
                <a:cs typeface="Calibri"/>
                <a:sym typeface="Calibri"/>
              </a:endParaRPr>
            </a:p>
          </p:txBody>
        </p:sp>
      </p:grpSp>
      <p:sp>
        <p:nvSpPr>
          <p:cNvPr id="634" name="Google Shape;634;p39"/>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24</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0"/>
          <p:cNvSpPr/>
          <p:nvPr/>
        </p:nvSpPr>
        <p:spPr>
          <a:xfrm>
            <a:off x="624720" y="6219826"/>
            <a:ext cx="9903580" cy="685800"/>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40"/>
          <p:cNvSpPr txBox="1"/>
          <p:nvPr/>
        </p:nvSpPr>
        <p:spPr>
          <a:xfrm>
            <a:off x="691267" y="6219825"/>
            <a:ext cx="9706737" cy="649601"/>
          </a:xfrm>
          <a:prstGeom prst="rect">
            <a:avLst/>
          </a:prstGeom>
          <a:noFill/>
          <a:ln>
            <a:noFill/>
          </a:ln>
        </p:spPr>
        <p:txBody>
          <a:bodyPr anchorCtr="0" anchor="t" bIns="0" lIns="0" spcFirstLastPara="1" rIns="0" wrap="square" tIns="0">
            <a:spAutoFit/>
          </a:bodyPr>
          <a:lstStyle/>
          <a:p>
            <a:pPr indent="0" lvl="0" marL="12700" marR="5080" rtl="0" algn="l">
              <a:lnSpc>
                <a:spcPct val="120800"/>
              </a:lnSpc>
              <a:spcBef>
                <a:spcPts val="0"/>
              </a:spcBef>
              <a:spcAft>
                <a:spcPts val="0"/>
              </a:spcAft>
              <a:buNone/>
            </a:pPr>
            <a:r>
              <a:rPr b="1" lang="it-CH" sz="1200">
                <a:solidFill>
                  <a:schemeClr val="dk1"/>
                </a:solidFill>
                <a:latin typeface="Arial"/>
                <a:ea typeface="Arial"/>
                <a:cs typeface="Arial"/>
                <a:sym typeface="Arial"/>
              </a:rPr>
              <a:t>Momento di riflessione: </a:t>
            </a:r>
            <a:r>
              <a:rPr lang="it-CH" sz="1200">
                <a:solidFill>
                  <a:schemeClr val="dk1"/>
                </a:solidFill>
                <a:latin typeface="Arial"/>
                <a:ea typeface="Arial"/>
                <a:cs typeface="Arial"/>
                <a:sym typeface="Arial"/>
              </a:rPr>
              <a:t>A questo punto, dovresti avere un'idea di come vuoi che siano le tue domande di partenza. Se così non fosse, rivedi la tua autovalutazione e la guida sulla generazione di una domanda d’inchiesta. Potresti anche cercare ispirazione nella Parte H, che spiega come codificare e analizzare il dialogo in classe. Oppure potresti discutere i tuoi pensieri con un-a collega per aiutarti a riflettere</a:t>
            </a:r>
            <a:r>
              <a:rPr b="1" lang="it-CH" sz="1200">
                <a:solidFill>
                  <a:schemeClr val="dk1"/>
                </a:solidFill>
                <a:latin typeface="Arial"/>
                <a:ea typeface="Arial"/>
                <a:cs typeface="Arial"/>
                <a:sym typeface="Arial"/>
              </a:rPr>
              <a:t>.</a:t>
            </a:r>
            <a:endParaRPr/>
          </a:p>
        </p:txBody>
      </p:sp>
      <p:grpSp>
        <p:nvGrpSpPr>
          <p:cNvPr id="642" name="Google Shape;642;p40"/>
          <p:cNvGrpSpPr/>
          <p:nvPr/>
        </p:nvGrpSpPr>
        <p:grpSpPr>
          <a:xfrm>
            <a:off x="2517775" y="658330"/>
            <a:ext cx="5403849" cy="5416454"/>
            <a:chOff x="1362075" y="1106"/>
            <a:chExt cx="5403849" cy="5416454"/>
          </a:xfrm>
        </p:grpSpPr>
        <p:sp>
          <p:nvSpPr>
            <p:cNvPr id="643" name="Google Shape;643;p40"/>
            <p:cNvSpPr/>
            <p:nvPr/>
          </p:nvSpPr>
          <p:spPr>
            <a:xfrm>
              <a:off x="5791418"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4" name="Google Shape;644;p40"/>
            <p:cNvSpPr/>
            <p:nvPr/>
          </p:nvSpPr>
          <p:spPr>
            <a:xfrm>
              <a:off x="3979564" y="966200"/>
              <a:ext cx="1857573" cy="442018"/>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45" name="Google Shape;645;p40"/>
            <p:cNvSpPr/>
            <p:nvPr/>
          </p:nvSpPr>
          <p:spPr>
            <a:xfrm>
              <a:off x="3933844"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6" name="Google Shape;646;p40"/>
            <p:cNvSpPr/>
            <p:nvPr/>
          </p:nvSpPr>
          <p:spPr>
            <a:xfrm>
              <a:off x="3933844" y="966200"/>
              <a:ext cx="91440" cy="442018"/>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647" name="Google Shape;647;p40"/>
            <p:cNvSpPr/>
            <p:nvPr/>
          </p:nvSpPr>
          <p:spPr>
            <a:xfrm>
              <a:off x="2076271"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48" name="Google Shape;648;p40"/>
            <p:cNvSpPr/>
            <p:nvPr/>
          </p:nvSpPr>
          <p:spPr>
            <a:xfrm>
              <a:off x="2121991" y="966200"/>
              <a:ext cx="1857573" cy="442018"/>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649" name="Google Shape;649;p40"/>
            <p:cNvSpPr/>
            <p:nvPr/>
          </p:nvSpPr>
          <p:spPr>
            <a:xfrm>
              <a:off x="3219648" y="1106"/>
              <a:ext cx="1519832" cy="96509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0"/>
            <p:cNvSpPr/>
            <p:nvPr/>
          </p:nvSpPr>
          <p:spPr>
            <a:xfrm>
              <a:off x="3388518" y="161533"/>
              <a:ext cx="1519832" cy="96509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0"/>
            <p:cNvSpPr txBox="1"/>
            <p:nvPr/>
          </p:nvSpPr>
          <p:spPr>
            <a:xfrm>
              <a:off x="3416785" y="189800"/>
              <a:ext cx="1463298" cy="90855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Voglio focalizzarmi sulla partecipazione delle persone in formazione</a:t>
              </a:r>
              <a:endParaRPr sz="1000">
                <a:solidFill>
                  <a:schemeClr val="dk1"/>
                </a:solidFill>
                <a:latin typeface="Calibri"/>
                <a:ea typeface="Calibri"/>
                <a:cs typeface="Calibri"/>
                <a:sym typeface="Calibri"/>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Voglio…</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52" name="Google Shape;652;p40"/>
            <p:cNvSpPr/>
            <p:nvPr/>
          </p:nvSpPr>
          <p:spPr>
            <a:xfrm>
              <a:off x="1362075" y="1408218"/>
              <a:ext cx="1519832" cy="965093"/>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0"/>
            <p:cNvSpPr/>
            <p:nvPr/>
          </p:nvSpPr>
          <p:spPr>
            <a:xfrm>
              <a:off x="1530945"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0"/>
            <p:cNvSpPr txBox="1"/>
            <p:nvPr/>
          </p:nvSpPr>
          <p:spPr>
            <a:xfrm>
              <a:off x="1559212" y="1596912"/>
              <a:ext cx="1463298" cy="90855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Che più allieve-i partecipino al dialogo in classe.</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55" name="Google Shape;655;p40"/>
            <p:cNvSpPr/>
            <p:nvPr/>
          </p:nvSpPr>
          <p:spPr>
            <a:xfrm>
              <a:off x="1362075" y="2815330"/>
              <a:ext cx="1519832" cy="2288536"/>
            </a:xfrm>
            <a:prstGeom prst="roundRect">
              <a:avLst>
                <a:gd fmla="val 10000" name="adj"/>
              </a:avLst>
            </a:prstGeom>
            <a:solidFill>
              <a:srgbClr val="FF9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0"/>
            <p:cNvSpPr/>
            <p:nvPr/>
          </p:nvSpPr>
          <p:spPr>
            <a:xfrm>
              <a:off x="1530945" y="2975757"/>
              <a:ext cx="1519832" cy="228853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0"/>
            <p:cNvSpPr txBox="1"/>
            <p:nvPr/>
          </p:nvSpPr>
          <p:spPr>
            <a:xfrm>
              <a:off x="1575459" y="3020271"/>
              <a:ext cx="1430804" cy="2199508"/>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Che impatto ha l'approccio del "compagno di conversazione" sul dialogo nella mia classe? </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 che misura il dialogo nella mia classe è dominato da poche-i allieve-i? </a:t>
              </a:r>
              <a:endParaRPr sz="1000">
                <a:solidFill>
                  <a:schemeClr val="dk1"/>
                </a:solidFill>
                <a:latin typeface="Calibri"/>
                <a:ea typeface="Calibri"/>
                <a:cs typeface="Calibri"/>
                <a:sym typeface="Calibri"/>
              </a:endParaRPr>
            </a:p>
          </p:txBody>
        </p:sp>
        <p:sp>
          <p:nvSpPr>
            <p:cNvPr id="658" name="Google Shape;658;p40"/>
            <p:cNvSpPr/>
            <p:nvPr/>
          </p:nvSpPr>
          <p:spPr>
            <a:xfrm>
              <a:off x="3219648" y="1408218"/>
              <a:ext cx="1519832" cy="96509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0"/>
            <p:cNvSpPr/>
            <p:nvPr/>
          </p:nvSpPr>
          <p:spPr>
            <a:xfrm>
              <a:off x="3388518"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0"/>
            <p:cNvSpPr txBox="1"/>
            <p:nvPr/>
          </p:nvSpPr>
          <p:spPr>
            <a:xfrm>
              <a:off x="3416785" y="1596912"/>
              <a:ext cx="1463298" cy="90855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Che i gruppi discutano in maniera più produttiva.</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61" name="Google Shape;661;p40"/>
            <p:cNvSpPr/>
            <p:nvPr/>
          </p:nvSpPr>
          <p:spPr>
            <a:xfrm>
              <a:off x="3219648" y="2815330"/>
              <a:ext cx="1519832" cy="2323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0"/>
            <p:cNvSpPr/>
            <p:nvPr/>
          </p:nvSpPr>
          <p:spPr>
            <a:xfrm>
              <a:off x="3388518" y="2975757"/>
              <a:ext cx="1519832" cy="232361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0"/>
            <p:cNvSpPr txBox="1"/>
            <p:nvPr/>
          </p:nvSpPr>
          <p:spPr>
            <a:xfrm>
              <a:off x="3433032" y="3020271"/>
              <a:ext cx="1430804" cy="223458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Come percepiscono le studentesse e gli studenti la qualità del loro lavoro di gruppo? </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Che differenza comporta nel dialogo attribuire ruoli a studentesse e studenti durante il lavoro di gruppo? </a:t>
              </a:r>
              <a:endParaRPr sz="1000">
                <a:solidFill>
                  <a:schemeClr val="dk1"/>
                </a:solidFill>
                <a:latin typeface="Calibri"/>
                <a:ea typeface="Calibri"/>
                <a:cs typeface="Calibri"/>
                <a:sym typeface="Calibri"/>
              </a:endParaRPr>
            </a:p>
          </p:txBody>
        </p:sp>
        <p:sp>
          <p:nvSpPr>
            <p:cNvPr id="664" name="Google Shape;664;p40"/>
            <p:cNvSpPr/>
            <p:nvPr/>
          </p:nvSpPr>
          <p:spPr>
            <a:xfrm>
              <a:off x="5077221" y="1408218"/>
              <a:ext cx="1519832" cy="96509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0"/>
            <p:cNvSpPr/>
            <p:nvPr/>
          </p:nvSpPr>
          <p:spPr>
            <a:xfrm>
              <a:off x="5246092"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0"/>
            <p:cNvSpPr txBox="1"/>
            <p:nvPr/>
          </p:nvSpPr>
          <p:spPr>
            <a:xfrm>
              <a:off x="5274359" y="1596912"/>
              <a:ext cx="1463298" cy="908559"/>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Includere le regole di base nella mia cultura di classe.</a:t>
              </a:r>
              <a:endParaRPr/>
            </a:p>
            <a:p>
              <a:pPr indent="0" lvl="0" marL="0" marR="0" rtl="0" algn="ctr">
                <a:lnSpc>
                  <a:spcPct val="90000"/>
                </a:lnSpc>
                <a:spcBef>
                  <a:spcPts val="350"/>
                </a:spcBef>
                <a:spcAft>
                  <a:spcPts val="0"/>
                </a:spcAft>
                <a:buClr>
                  <a:schemeClr val="dk1"/>
                </a:buClr>
                <a:buSzPts val="1000"/>
                <a:buFont typeface="Calibri"/>
                <a:buNone/>
              </a:pPr>
              <a:r>
                <a:t/>
              </a:r>
              <a:endParaRPr sz="1000">
                <a:solidFill>
                  <a:schemeClr val="dk1"/>
                </a:solidFill>
                <a:latin typeface="Calibri"/>
                <a:ea typeface="Calibri"/>
                <a:cs typeface="Calibri"/>
                <a:sym typeface="Calibri"/>
              </a:endParaRPr>
            </a:p>
          </p:txBody>
        </p:sp>
        <p:sp>
          <p:nvSpPr>
            <p:cNvPr id="667" name="Google Shape;667;p40"/>
            <p:cNvSpPr/>
            <p:nvPr/>
          </p:nvSpPr>
          <p:spPr>
            <a:xfrm>
              <a:off x="5077221" y="2815330"/>
              <a:ext cx="1519832" cy="244180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0"/>
            <p:cNvSpPr/>
            <p:nvPr/>
          </p:nvSpPr>
          <p:spPr>
            <a:xfrm>
              <a:off x="5246092" y="2975757"/>
              <a:ext cx="1519832" cy="2441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0"/>
            <p:cNvSpPr txBox="1"/>
            <p:nvPr/>
          </p:nvSpPr>
          <p:spPr>
            <a:xfrm>
              <a:off x="5290606" y="3020271"/>
              <a:ext cx="1430804" cy="2352775"/>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Che differenza fa l'uso delle regole di base nel dialogo in classe? </a:t>
              </a:r>
              <a:endParaRPr/>
            </a:p>
            <a:p>
              <a:pPr indent="0" lvl="0" marL="0" marR="0" rtl="0" algn="ctr">
                <a:lnSpc>
                  <a:spcPct val="90000"/>
                </a:lnSpc>
                <a:spcBef>
                  <a:spcPts val="35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Quanto spesso faccio riferimento alle regole di base nel mio insegnamento? </a:t>
              </a:r>
              <a:endParaRPr sz="1000">
                <a:solidFill>
                  <a:schemeClr val="dk1"/>
                </a:solidFill>
                <a:latin typeface="Calibri"/>
                <a:ea typeface="Calibri"/>
                <a:cs typeface="Calibri"/>
                <a:sym typeface="Calibri"/>
              </a:endParaRPr>
            </a:p>
          </p:txBody>
        </p:sp>
      </p:grpSp>
      <p:sp>
        <p:nvSpPr>
          <p:cNvPr id="670" name="Google Shape;670;p40"/>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41"/>
          <p:cNvSpPr txBox="1"/>
          <p:nvPr/>
        </p:nvSpPr>
        <p:spPr>
          <a:xfrm>
            <a:off x="704851" y="592988"/>
            <a:ext cx="2965449" cy="290464"/>
          </a:xfrm>
          <a:prstGeom prst="rect">
            <a:avLst/>
          </a:prstGeom>
          <a:solidFill>
            <a:srgbClr val="D9F1F6"/>
          </a:solidFill>
          <a:ln>
            <a:noFill/>
          </a:ln>
        </p:spPr>
        <p:txBody>
          <a:bodyPr anchorCtr="0" anchor="t" bIns="0" lIns="0" spcFirstLastPara="1" rIns="0" wrap="square" tIns="13325">
            <a:spAutoFit/>
          </a:bodyPr>
          <a:lstStyle/>
          <a:p>
            <a:pPr indent="0" lvl="0" marL="26034" marR="0" rtl="0" algn="l">
              <a:lnSpc>
                <a:spcPct val="100000"/>
              </a:lnSpc>
              <a:spcBef>
                <a:spcPts val="0"/>
              </a:spcBef>
              <a:spcAft>
                <a:spcPts val="0"/>
              </a:spcAft>
              <a:buNone/>
            </a:pPr>
            <a:r>
              <a:rPr b="1" lang="it-CH" sz="1800">
                <a:solidFill>
                  <a:srgbClr val="1A616F"/>
                </a:solidFill>
                <a:latin typeface="Arial"/>
                <a:ea typeface="Arial"/>
                <a:cs typeface="Arial"/>
                <a:sym typeface="Arial"/>
              </a:rPr>
              <a:t>Parte g. Etica della ricerca</a:t>
            </a:r>
            <a:endParaRPr sz="1800">
              <a:solidFill>
                <a:schemeClr val="dk1"/>
              </a:solidFill>
              <a:latin typeface="Arial"/>
              <a:ea typeface="Arial"/>
              <a:cs typeface="Arial"/>
              <a:sym typeface="Arial"/>
            </a:endParaRPr>
          </a:p>
        </p:txBody>
      </p:sp>
      <p:sp>
        <p:nvSpPr>
          <p:cNvPr id="676" name="Google Shape;676;p41"/>
          <p:cNvSpPr txBox="1"/>
          <p:nvPr/>
        </p:nvSpPr>
        <p:spPr>
          <a:xfrm>
            <a:off x="3967222" y="739528"/>
            <a:ext cx="4351278"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600">
                <a:solidFill>
                  <a:schemeClr val="dk1"/>
                </a:solidFill>
                <a:latin typeface="Arial"/>
                <a:ea typeface="Arial"/>
                <a:cs typeface="Arial"/>
                <a:sym typeface="Arial"/>
              </a:rPr>
              <a:t>Assicurarsi di condurre un’inchiesta etica</a:t>
            </a:r>
            <a:endParaRPr sz="1600">
              <a:solidFill>
                <a:schemeClr val="dk1"/>
              </a:solidFill>
              <a:latin typeface="Arial"/>
              <a:ea typeface="Arial"/>
              <a:cs typeface="Arial"/>
              <a:sym typeface="Arial"/>
            </a:endParaRPr>
          </a:p>
        </p:txBody>
      </p:sp>
      <p:sp>
        <p:nvSpPr>
          <p:cNvPr id="677" name="Google Shape;677;p41"/>
          <p:cNvSpPr txBox="1"/>
          <p:nvPr/>
        </p:nvSpPr>
        <p:spPr>
          <a:xfrm>
            <a:off x="642499" y="1314604"/>
            <a:ext cx="9660890" cy="893834"/>
          </a:xfrm>
          <a:prstGeom prst="rect">
            <a:avLst/>
          </a:prstGeom>
          <a:noFill/>
          <a:ln>
            <a:noFill/>
          </a:ln>
        </p:spPr>
        <p:txBody>
          <a:bodyPr anchorCtr="0" anchor="t" bIns="0" lIns="0" spcFirstLastPara="1" rIns="0" wrap="square" tIns="0">
            <a:spAutoFit/>
          </a:bodyPr>
          <a:lstStyle/>
          <a:p>
            <a:pPr indent="0" lvl="0" marL="12700" marR="5080" rtl="0" algn="l">
              <a:lnSpc>
                <a:spcPct val="121100"/>
              </a:lnSpc>
              <a:spcBef>
                <a:spcPts val="0"/>
              </a:spcBef>
              <a:spcAft>
                <a:spcPts val="0"/>
              </a:spcAft>
              <a:buNone/>
            </a:pPr>
            <a:r>
              <a:rPr lang="it-CH" sz="1200">
                <a:solidFill>
                  <a:schemeClr val="dk1"/>
                </a:solidFill>
                <a:latin typeface="Arimo"/>
                <a:ea typeface="Arimo"/>
                <a:cs typeface="Arimo"/>
                <a:sym typeface="Arimo"/>
              </a:rPr>
              <a:t>Il pacchetto di apprendimento professionale T-SEDA è destinato a sostenere l'inchiesta riflessiva delle e degli insegnanti, con l'obiettivo di migliorare il dialogo in classe. Come in ogni forma di attività professionale, esistono alcune considerazioni etiche generali sull'uso di T-SEDA per indagare sul dialogo. Si noti che chi fa ricerca in educazione in Gran Bretagna è tenuta-o a rispettare le linee guida etiche emesse dalla British Educational Research Association, che possono rappresentare un’utile guida anche ad altri-e: </a:t>
            </a:r>
            <a:r>
              <a:rPr lang="it-CH" sz="1200" u="sng">
                <a:solidFill>
                  <a:schemeClr val="hlink"/>
                </a:solidFill>
                <a:latin typeface="Arimo"/>
                <a:ea typeface="Arimo"/>
                <a:cs typeface="Arimo"/>
                <a:sym typeface="Arimo"/>
                <a:hlinkClick r:id="rId3"/>
              </a:rPr>
              <a:t>http://bit.ly/BERAethics2018.</a:t>
            </a:r>
            <a:endParaRPr sz="1200">
              <a:solidFill>
                <a:schemeClr val="dk1"/>
              </a:solidFill>
              <a:latin typeface="Arimo"/>
              <a:ea typeface="Arimo"/>
              <a:cs typeface="Arimo"/>
              <a:sym typeface="Arimo"/>
            </a:endParaRPr>
          </a:p>
        </p:txBody>
      </p:sp>
      <p:sp>
        <p:nvSpPr>
          <p:cNvPr id="678" name="Google Shape;678;p41"/>
          <p:cNvSpPr txBox="1"/>
          <p:nvPr/>
        </p:nvSpPr>
        <p:spPr>
          <a:xfrm>
            <a:off x="628651" y="2282826"/>
            <a:ext cx="4438015" cy="18255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3820" marR="0" rtl="0" algn="l">
              <a:lnSpc>
                <a:spcPct val="100000"/>
              </a:lnSpc>
              <a:spcBef>
                <a:spcPts val="0"/>
              </a:spcBef>
              <a:spcAft>
                <a:spcPts val="0"/>
              </a:spcAft>
              <a:buNone/>
            </a:pPr>
            <a:r>
              <a:rPr lang="it-CH" sz="1200">
                <a:solidFill>
                  <a:schemeClr val="dk1"/>
                </a:solidFill>
                <a:latin typeface="Arimo"/>
                <a:ea typeface="Arimo"/>
                <a:cs typeface="Arimo"/>
                <a:sym typeface="Arimo"/>
              </a:rPr>
              <a:t>Principi di Etica della Ricerca:</a:t>
            </a:r>
            <a:endParaRPr/>
          </a:p>
          <a:p>
            <a:pPr indent="-98425" lvl="0" marL="182245" marR="0" rtl="0" algn="l">
              <a:lnSpc>
                <a:spcPct val="100000"/>
              </a:lnSpc>
              <a:spcBef>
                <a:spcPts val="980"/>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 Minimizzare i rischi di danno e massimizzare i benefici</a:t>
            </a:r>
            <a:endParaRPr sz="1200">
              <a:solidFill>
                <a:schemeClr val="dk1"/>
              </a:solidFill>
              <a:latin typeface="Arimo"/>
              <a:ea typeface="Arimo"/>
              <a:cs typeface="Arimo"/>
              <a:sym typeface="Arimo"/>
            </a:endParaRPr>
          </a:p>
          <a:p>
            <a:pPr indent="-98425" lvl="0" marL="182245" marR="0" rtl="0" algn="l">
              <a:lnSpc>
                <a:spcPct val="100000"/>
              </a:lnSpc>
              <a:spcBef>
                <a:spcPts val="955"/>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 Ottenere il consenso informato</a:t>
            </a:r>
            <a:endParaRPr sz="1200">
              <a:solidFill>
                <a:schemeClr val="dk1"/>
              </a:solidFill>
              <a:latin typeface="Arimo"/>
              <a:ea typeface="Arimo"/>
              <a:cs typeface="Arimo"/>
              <a:sym typeface="Arimo"/>
            </a:endParaRPr>
          </a:p>
          <a:p>
            <a:pPr indent="-98425" lvl="0" marL="182245" marR="0" rtl="0" algn="l">
              <a:lnSpc>
                <a:spcPct val="100000"/>
              </a:lnSpc>
              <a:spcBef>
                <a:spcPts val="955"/>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 Proteggere anonimato e confidenzialità</a:t>
            </a:r>
            <a:endParaRPr sz="1200">
              <a:solidFill>
                <a:schemeClr val="dk1"/>
              </a:solidFill>
              <a:latin typeface="Arimo"/>
              <a:ea typeface="Arimo"/>
              <a:cs typeface="Arimo"/>
              <a:sym typeface="Arimo"/>
            </a:endParaRPr>
          </a:p>
          <a:p>
            <a:pPr indent="-98425" lvl="0" marL="182245" marR="0" rtl="0" algn="l">
              <a:lnSpc>
                <a:spcPct val="100000"/>
              </a:lnSpc>
              <a:spcBef>
                <a:spcPts val="955"/>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 Evitare pratiche ingannevoli</a:t>
            </a:r>
            <a:endParaRPr sz="1200">
              <a:solidFill>
                <a:schemeClr val="dk1"/>
              </a:solidFill>
              <a:latin typeface="Arimo"/>
              <a:ea typeface="Arimo"/>
              <a:cs typeface="Arimo"/>
              <a:sym typeface="Arimo"/>
            </a:endParaRPr>
          </a:p>
          <a:p>
            <a:pPr indent="-98425" lvl="0" marL="182245" marR="0" rtl="0" algn="l">
              <a:lnSpc>
                <a:spcPct val="100000"/>
              </a:lnSpc>
              <a:spcBef>
                <a:spcPts val="980"/>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 Garantire il diritto ad abbandonare la ricerca</a:t>
            </a:r>
            <a:endParaRPr sz="1200">
              <a:solidFill>
                <a:schemeClr val="dk1"/>
              </a:solidFill>
              <a:latin typeface="Arimo"/>
              <a:ea typeface="Arimo"/>
              <a:cs typeface="Arimo"/>
              <a:sym typeface="Arimo"/>
            </a:endParaRPr>
          </a:p>
        </p:txBody>
      </p:sp>
      <p:sp>
        <p:nvSpPr>
          <p:cNvPr id="679" name="Google Shape;679;p41"/>
          <p:cNvSpPr txBox="1"/>
          <p:nvPr/>
        </p:nvSpPr>
        <p:spPr>
          <a:xfrm>
            <a:off x="5848351" y="2290444"/>
            <a:ext cx="4528820" cy="181788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noAutofit/>
          </a:bodyPr>
          <a:lstStyle/>
          <a:p>
            <a:pPr indent="0" lvl="0" marL="81915" marR="0" rtl="0" algn="l">
              <a:lnSpc>
                <a:spcPct val="100000"/>
              </a:lnSpc>
              <a:spcBef>
                <a:spcPts val="0"/>
              </a:spcBef>
              <a:spcAft>
                <a:spcPts val="0"/>
              </a:spcAft>
              <a:buNone/>
            </a:pPr>
            <a:r>
              <a:rPr lang="it-CH" sz="1200">
                <a:solidFill>
                  <a:schemeClr val="dk1"/>
                </a:solidFill>
                <a:latin typeface="Arimo"/>
                <a:ea typeface="Arimo"/>
                <a:cs typeface="Arimo"/>
                <a:sym typeface="Arimo"/>
              </a:rPr>
              <a:t>Cosa si intende per rischio di danno?</a:t>
            </a:r>
            <a:endParaRPr/>
          </a:p>
          <a:p>
            <a:pPr indent="-171450" lvl="1" marL="710565" marR="0" rtl="0" algn="l">
              <a:spcBef>
                <a:spcPts val="605"/>
              </a:spcBef>
              <a:spcAft>
                <a:spcPts val="0"/>
              </a:spcAft>
              <a:buClr>
                <a:schemeClr val="dk1"/>
              </a:buClr>
              <a:buSzPts val="1200"/>
              <a:buFont typeface="Arial"/>
              <a:buChar char="•"/>
            </a:pPr>
            <a:r>
              <a:rPr b="0" i="0" lang="it-CH" sz="1200" u="none" cap="none" strike="noStrike">
                <a:solidFill>
                  <a:schemeClr val="dk1"/>
                </a:solidFill>
                <a:latin typeface="Arimo"/>
                <a:ea typeface="Arimo"/>
                <a:cs typeface="Arimo"/>
                <a:sym typeface="Arimo"/>
              </a:rPr>
              <a:t>Danno fisico o disagio per i/le partecipanti</a:t>
            </a:r>
            <a:endParaRPr/>
          </a:p>
          <a:p>
            <a:pPr indent="-171450" lvl="1" marL="710565" marR="0" rtl="0" algn="l">
              <a:spcBef>
                <a:spcPts val="605"/>
              </a:spcBef>
              <a:spcAft>
                <a:spcPts val="0"/>
              </a:spcAft>
              <a:buClr>
                <a:schemeClr val="dk1"/>
              </a:buClr>
              <a:buSzPts val="1200"/>
              <a:buFont typeface="Arial"/>
              <a:buChar char="•"/>
            </a:pPr>
            <a:r>
              <a:rPr b="0" i="0" lang="it-CH" sz="1200" u="none" cap="none" strike="noStrike">
                <a:solidFill>
                  <a:schemeClr val="dk1"/>
                </a:solidFill>
                <a:latin typeface="Arimo"/>
                <a:ea typeface="Arimo"/>
                <a:cs typeface="Arimo"/>
                <a:sym typeface="Arimo"/>
              </a:rPr>
              <a:t>Disagio psicologico e disagio, compreso il fatto che i/le partecipanti si sentano sotto pressione per la partecipazione</a:t>
            </a:r>
            <a:endParaRPr/>
          </a:p>
          <a:p>
            <a:pPr indent="-171450" lvl="1" marL="710565" marR="0" rtl="0" algn="l">
              <a:spcBef>
                <a:spcPts val="605"/>
              </a:spcBef>
              <a:spcAft>
                <a:spcPts val="0"/>
              </a:spcAft>
              <a:buClr>
                <a:schemeClr val="dk1"/>
              </a:buClr>
              <a:buSzPts val="1200"/>
              <a:buFont typeface="Arial"/>
              <a:buChar char="•"/>
            </a:pPr>
            <a:r>
              <a:rPr b="0" i="0" lang="it-CH" sz="1200" u="none" cap="none" strike="noStrike">
                <a:solidFill>
                  <a:schemeClr val="dk1"/>
                </a:solidFill>
                <a:latin typeface="Arimo"/>
                <a:ea typeface="Arimo"/>
                <a:cs typeface="Arimo"/>
                <a:sym typeface="Arimo"/>
              </a:rPr>
              <a:t>Svantaggio sociale o educativo</a:t>
            </a:r>
            <a:endParaRPr/>
          </a:p>
          <a:p>
            <a:pPr indent="-171450" lvl="1" marL="710565" marR="0" rtl="0" algn="l">
              <a:spcBef>
                <a:spcPts val="605"/>
              </a:spcBef>
              <a:spcAft>
                <a:spcPts val="0"/>
              </a:spcAft>
              <a:buClr>
                <a:schemeClr val="dk1"/>
              </a:buClr>
              <a:buSzPts val="1200"/>
              <a:buFont typeface="Arial"/>
              <a:buChar char="•"/>
            </a:pPr>
            <a:r>
              <a:rPr b="0" i="0" lang="it-CH" sz="1200" u="none" cap="none" strike="noStrike">
                <a:solidFill>
                  <a:schemeClr val="dk1"/>
                </a:solidFill>
                <a:latin typeface="Arimo"/>
                <a:ea typeface="Arimo"/>
                <a:cs typeface="Arimo"/>
                <a:sym typeface="Arimo"/>
              </a:rPr>
              <a:t>Mancanza di privacy e anonimato</a:t>
            </a:r>
            <a:endParaRPr/>
          </a:p>
        </p:txBody>
      </p:sp>
      <p:sp>
        <p:nvSpPr>
          <p:cNvPr id="680" name="Google Shape;680;p41"/>
          <p:cNvSpPr txBox="1"/>
          <p:nvPr/>
        </p:nvSpPr>
        <p:spPr>
          <a:xfrm>
            <a:off x="627260" y="4331088"/>
            <a:ext cx="9575800" cy="425116"/>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it-CH" sz="1200">
                <a:solidFill>
                  <a:schemeClr val="dk1"/>
                </a:solidFill>
                <a:latin typeface="Arimo"/>
                <a:ea typeface="Arimo"/>
                <a:cs typeface="Arimo"/>
                <a:sym typeface="Arimo"/>
              </a:rPr>
              <a:t>Per seguire i principi dell'etica della ricerca, è importante considerare questi punti prima, durante e dopo l'inchiesta. Potreste scegliere di discuterne con colleghe e colleghi o di prendere appunti personali su alcuni di essi:</a:t>
            </a:r>
            <a:endParaRPr/>
          </a:p>
        </p:txBody>
      </p:sp>
      <p:sp>
        <p:nvSpPr>
          <p:cNvPr id="681" name="Google Shape;681;p41"/>
          <p:cNvSpPr/>
          <p:nvPr/>
        </p:nvSpPr>
        <p:spPr>
          <a:xfrm>
            <a:off x="673614" y="6917571"/>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1"/>
          <p:cNvSpPr txBox="1"/>
          <p:nvPr/>
        </p:nvSpPr>
        <p:spPr>
          <a:xfrm>
            <a:off x="1191138" y="7019424"/>
            <a:ext cx="3088762"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200" u="sng">
                <a:solidFill>
                  <a:schemeClr val="hlink"/>
                </a:solidFill>
                <a:latin typeface="Arial"/>
                <a:ea typeface="Arial"/>
                <a:cs typeface="Arial"/>
                <a:sym typeface="Arial"/>
                <a:hlinkClick r:id="rId5"/>
              </a:rPr>
              <a:t>Video 8: Etica nella ricerca in educazione</a:t>
            </a:r>
            <a:endParaRPr sz="1200">
              <a:solidFill>
                <a:schemeClr val="dk1"/>
              </a:solidFill>
              <a:latin typeface="Arial"/>
              <a:ea typeface="Arial"/>
              <a:cs typeface="Arial"/>
              <a:sym typeface="Arial"/>
            </a:endParaRPr>
          </a:p>
        </p:txBody>
      </p:sp>
      <p:sp>
        <p:nvSpPr>
          <p:cNvPr id="683" name="Google Shape;683;p41"/>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684" name="Google Shape;684;p41"/>
          <p:cNvGraphicFramePr/>
          <p:nvPr/>
        </p:nvGraphicFramePr>
        <p:xfrm>
          <a:off x="627259" y="4792345"/>
          <a:ext cx="3000000" cy="3000000"/>
        </p:xfrm>
        <a:graphic>
          <a:graphicData uri="http://schemas.openxmlformats.org/drawingml/2006/table">
            <a:tbl>
              <a:tblPr bandRow="1" firstRow="1">
                <a:noFill/>
                <a:tableStyleId>{D731A2CE-27A1-479F-8B16-1F9AFBD37913}</a:tableStyleId>
              </a:tblPr>
              <a:tblGrid>
                <a:gridCol w="4874950"/>
                <a:gridCol w="4874950"/>
              </a:tblGrid>
              <a:tr h="370850">
                <a:tc>
                  <a:txBody>
                    <a:bodyPr/>
                    <a:lstStyle/>
                    <a:p>
                      <a:pPr indent="-228600" lvl="0" marL="228600" marR="0" rtl="0" algn="l">
                        <a:spcBef>
                          <a:spcPts val="0"/>
                        </a:spcBef>
                        <a:spcAft>
                          <a:spcPts val="0"/>
                        </a:spcAft>
                        <a:buSzPts val="1200"/>
                        <a:buFont typeface="Calibri"/>
                        <a:buAutoNum type="arabicPeriod"/>
                      </a:pPr>
                      <a:r>
                        <a:rPr lang="it-CH" sz="1200"/>
                        <a:t>È opportuno considerare le opinioni di altri (genitori, allieve-i)?</a:t>
                      </a:r>
                      <a:endParaRPr/>
                    </a:p>
                  </a:txBody>
                  <a:tcPr marT="45725" marB="45725" marR="91450" marL="91450" anchor="ctr"/>
                </a:tc>
                <a:tc>
                  <a:txBody>
                    <a:bodyPr/>
                    <a:lstStyle/>
                    <a:p>
                      <a:pPr indent="-228600" lvl="0" marL="228600" marR="0" rtl="0" algn="l">
                        <a:spcBef>
                          <a:spcPts val="0"/>
                        </a:spcBef>
                        <a:spcAft>
                          <a:spcPts val="0"/>
                        </a:spcAft>
                        <a:buClr>
                          <a:schemeClr val="dk1"/>
                        </a:buClr>
                        <a:buSzPts val="1200"/>
                        <a:buFont typeface="Calibri"/>
                        <a:buAutoNum type="arabicPeriod" startAt="6"/>
                      </a:pPr>
                      <a:r>
                        <a:rPr lang="it-CH" sz="1200">
                          <a:solidFill>
                            <a:schemeClr val="dk1"/>
                          </a:solidFill>
                          <a:latin typeface="Calibri"/>
                          <a:ea typeface="Calibri"/>
                          <a:cs typeface="Calibri"/>
                          <a:sym typeface="Calibri"/>
                        </a:rPr>
                        <a:t>Potrebbero emergere dati negativi o imbarazzanti dall’inchiesta?</a:t>
                      </a:r>
                      <a:endParaRPr/>
                    </a:p>
                  </a:txBody>
                  <a:tcPr marT="45725" marB="45725" marR="91450" marL="91450" anchor="ctr"/>
                </a:tc>
              </a:tr>
              <a:tr h="370850">
                <a:tc>
                  <a:txBody>
                    <a:bodyPr/>
                    <a:lstStyle/>
                    <a:p>
                      <a:pPr indent="-228600" lvl="0" marL="228600" marR="0" rtl="0" algn="l">
                        <a:spcBef>
                          <a:spcPts val="0"/>
                        </a:spcBef>
                        <a:spcAft>
                          <a:spcPts val="0"/>
                        </a:spcAft>
                        <a:buClr>
                          <a:schemeClr val="dk1"/>
                        </a:buClr>
                        <a:buSzPts val="1200"/>
                        <a:buFont typeface="Calibri"/>
                        <a:buAutoNum type="arabicPeriod" startAt="2"/>
                      </a:pPr>
                      <a:r>
                        <a:rPr lang="it-CH" sz="1200">
                          <a:solidFill>
                            <a:schemeClr val="dk1"/>
                          </a:solidFill>
                          <a:latin typeface="Calibri"/>
                          <a:ea typeface="Calibri"/>
                          <a:cs typeface="Calibri"/>
                          <a:sym typeface="Calibri"/>
                        </a:rPr>
                        <a:t>Quali sono i benefici della tua inchiesta? (ad e. per colleghe-i, persone in formazione)</a:t>
                      </a:r>
                      <a:endParaRPr/>
                    </a:p>
                  </a:txBody>
                  <a:tcPr marT="45725" marB="45725" marR="91450" marL="91450" anchor="ctr"/>
                </a:tc>
                <a:tc>
                  <a:txBody>
                    <a:bodyPr/>
                    <a:lstStyle/>
                    <a:p>
                      <a:pPr indent="-228600" lvl="0" marL="228600" marR="0" rtl="0" algn="l">
                        <a:spcBef>
                          <a:spcPts val="0"/>
                        </a:spcBef>
                        <a:spcAft>
                          <a:spcPts val="0"/>
                        </a:spcAft>
                        <a:buClr>
                          <a:schemeClr val="dk1"/>
                        </a:buClr>
                        <a:buSzPts val="1200"/>
                        <a:buFont typeface="Calibri"/>
                        <a:buAutoNum type="arabicPeriod" startAt="7"/>
                      </a:pPr>
                      <a:r>
                        <a:rPr lang="it-CH" sz="1200">
                          <a:solidFill>
                            <a:schemeClr val="dk1"/>
                          </a:solidFill>
                          <a:latin typeface="Calibri"/>
                          <a:ea typeface="Calibri"/>
                          <a:cs typeface="Calibri"/>
                          <a:sym typeface="Calibri"/>
                        </a:rPr>
                        <a:t>Come potrai proteggere le persone in formazione da danni derivanti da eventuali dati negativi?</a:t>
                      </a:r>
                      <a:endParaRPr/>
                    </a:p>
                  </a:txBody>
                  <a:tcPr marT="45725" marB="45725" marR="91450" marL="91450" anchor="ctr"/>
                </a:tc>
              </a:tr>
              <a:tr h="370850">
                <a:tc>
                  <a:txBody>
                    <a:bodyPr/>
                    <a:lstStyle/>
                    <a:p>
                      <a:pPr indent="-228600" lvl="0" marL="228600" marR="0" rtl="0" algn="l">
                        <a:spcBef>
                          <a:spcPts val="0"/>
                        </a:spcBef>
                        <a:spcAft>
                          <a:spcPts val="0"/>
                        </a:spcAft>
                        <a:buClr>
                          <a:schemeClr val="dk1"/>
                        </a:buClr>
                        <a:buSzPts val="1200"/>
                        <a:buFont typeface="Calibri"/>
                        <a:buAutoNum type="arabicPeriod" startAt="3"/>
                      </a:pPr>
                      <a:r>
                        <a:rPr lang="it-CH" sz="1200">
                          <a:solidFill>
                            <a:schemeClr val="dk1"/>
                          </a:solidFill>
                          <a:latin typeface="Calibri"/>
                          <a:ea typeface="Calibri"/>
                          <a:cs typeface="Calibri"/>
                          <a:sym typeface="Calibri"/>
                        </a:rPr>
                        <a:t>Come proteggerai i dati dei-lle partecipanti? (es. dati scritti o registrazioni)</a:t>
                      </a:r>
                      <a:endParaRPr/>
                    </a:p>
                  </a:txBody>
                  <a:tcPr marT="45725" marB="45725" marR="91450" marL="91450" anchor="ctr"/>
                </a:tc>
                <a:tc>
                  <a:txBody>
                    <a:bodyPr/>
                    <a:lstStyle/>
                    <a:p>
                      <a:pPr indent="-228600" lvl="0" marL="228600" marR="0" rtl="0" algn="l">
                        <a:spcBef>
                          <a:spcPts val="0"/>
                        </a:spcBef>
                        <a:spcAft>
                          <a:spcPts val="0"/>
                        </a:spcAft>
                        <a:buClr>
                          <a:schemeClr val="dk1"/>
                        </a:buClr>
                        <a:buSzPts val="1200"/>
                        <a:buFont typeface="Calibri"/>
                        <a:buAutoNum type="arabicPeriod" startAt="8"/>
                      </a:pPr>
                      <a:r>
                        <a:rPr lang="it-CH" sz="1200">
                          <a:solidFill>
                            <a:schemeClr val="dk1"/>
                          </a:solidFill>
                          <a:latin typeface="Calibri"/>
                          <a:ea typeface="Calibri"/>
                          <a:cs typeface="Calibri"/>
                          <a:sym typeface="Calibri"/>
                        </a:rPr>
                        <a:t>Hai bisogno di formulari per il consenso informato di studentesse e studenti e/o genitori?</a:t>
                      </a:r>
                      <a:endParaRPr/>
                    </a:p>
                  </a:txBody>
                  <a:tcPr marT="45725" marB="45725" marR="91450" marL="91450" anchor="ctr"/>
                </a:tc>
              </a:tr>
              <a:tr h="370850">
                <a:tc>
                  <a:txBody>
                    <a:bodyPr/>
                    <a:lstStyle/>
                    <a:p>
                      <a:pPr indent="-228600" lvl="0" marL="228600" marR="0" rtl="0" algn="l">
                        <a:spcBef>
                          <a:spcPts val="0"/>
                        </a:spcBef>
                        <a:spcAft>
                          <a:spcPts val="0"/>
                        </a:spcAft>
                        <a:buClr>
                          <a:schemeClr val="dk1"/>
                        </a:buClr>
                        <a:buSzPts val="1200"/>
                        <a:buFont typeface="Calibri"/>
                        <a:buAutoNum type="arabicPeriod" startAt="4"/>
                      </a:pPr>
                      <a:r>
                        <a:rPr lang="it-CH" sz="1200">
                          <a:solidFill>
                            <a:schemeClr val="dk1"/>
                          </a:solidFill>
                          <a:latin typeface="Calibri"/>
                          <a:ea typeface="Calibri"/>
                          <a:cs typeface="Calibri"/>
                          <a:sym typeface="Calibri"/>
                        </a:rPr>
                        <a:t>Come spiegherai l’inchiesta alla classe e ad altre persone nella scuola?</a:t>
                      </a:r>
                      <a:endParaRPr/>
                    </a:p>
                  </a:txBody>
                  <a:tcPr marT="45725" marB="45725" marR="91450" marL="91450" anchor="ctr"/>
                </a:tc>
                <a:tc>
                  <a:txBody>
                    <a:bodyPr/>
                    <a:lstStyle/>
                    <a:p>
                      <a:pPr indent="-228600" lvl="0" marL="228600" marR="0" rtl="0" algn="l">
                        <a:spcBef>
                          <a:spcPts val="0"/>
                        </a:spcBef>
                        <a:spcAft>
                          <a:spcPts val="0"/>
                        </a:spcAft>
                        <a:buClr>
                          <a:schemeClr val="dk1"/>
                        </a:buClr>
                        <a:buSzPts val="1200"/>
                        <a:buFont typeface="Calibri"/>
                        <a:buAutoNum type="arabicPeriod" startAt="9"/>
                      </a:pPr>
                      <a:r>
                        <a:rPr lang="it-CH" sz="1200">
                          <a:solidFill>
                            <a:schemeClr val="dk1"/>
                          </a:solidFill>
                          <a:latin typeface="Calibri"/>
                          <a:ea typeface="Calibri"/>
                          <a:cs typeface="Calibri"/>
                          <a:sym typeface="Calibri"/>
                        </a:rPr>
                        <a:t>Come proteggerai la privacy di ulteriori persone coinvolte nell’inchiesta?</a:t>
                      </a:r>
                      <a:endParaRPr/>
                    </a:p>
                  </a:txBody>
                  <a:tcPr marT="45725" marB="45725" marR="91450" marL="91450" anchor="ctr"/>
                </a:tc>
              </a:tr>
              <a:tr h="370850">
                <a:tc>
                  <a:txBody>
                    <a:bodyPr/>
                    <a:lstStyle/>
                    <a:p>
                      <a:pPr indent="-228600" lvl="0" marL="228600" marR="0" rtl="0" algn="l">
                        <a:spcBef>
                          <a:spcPts val="0"/>
                        </a:spcBef>
                        <a:spcAft>
                          <a:spcPts val="0"/>
                        </a:spcAft>
                        <a:buClr>
                          <a:schemeClr val="dk1"/>
                        </a:buClr>
                        <a:buSzPts val="1200"/>
                        <a:buFont typeface="Calibri"/>
                        <a:buAutoNum type="arabicPeriod" startAt="5"/>
                      </a:pPr>
                      <a:r>
                        <a:rPr lang="it-CH" sz="1200">
                          <a:solidFill>
                            <a:schemeClr val="dk1"/>
                          </a:solidFill>
                          <a:latin typeface="Calibri"/>
                          <a:ea typeface="Calibri"/>
                          <a:cs typeface="Calibri"/>
                          <a:sym typeface="Calibri"/>
                        </a:rPr>
                        <a:t>Nel momento in cui condividerai i risultati, come assicurerai anonimato e confidenzialità?</a:t>
                      </a:r>
                      <a:endParaRPr/>
                    </a:p>
                  </a:txBody>
                  <a:tcPr marT="45725" marB="45725" marR="91450" marL="91450" anchor="ctr"/>
                </a:tc>
                <a:tc>
                  <a:txBody>
                    <a:bodyPr/>
                    <a:lstStyle/>
                    <a:p>
                      <a:pPr indent="-228600" lvl="0" marL="228600" marR="0" rtl="0" algn="l">
                        <a:spcBef>
                          <a:spcPts val="0"/>
                        </a:spcBef>
                        <a:spcAft>
                          <a:spcPts val="0"/>
                        </a:spcAft>
                        <a:buClr>
                          <a:schemeClr val="dk1"/>
                        </a:buClr>
                        <a:buSzPts val="1200"/>
                        <a:buFont typeface="Calibri"/>
                        <a:buAutoNum type="arabicPeriod" startAt="10"/>
                      </a:pPr>
                      <a:r>
                        <a:rPr lang="it-CH" sz="1200">
                          <a:solidFill>
                            <a:schemeClr val="dk1"/>
                          </a:solidFill>
                          <a:latin typeface="Calibri"/>
                          <a:ea typeface="Calibri"/>
                          <a:cs typeface="Calibri"/>
                          <a:sym typeface="Calibri"/>
                        </a:rPr>
                        <a:t>Dovrai dare riconoscimento a colleghe-i per alcuni dei tuoi dati?</a:t>
                      </a:r>
                      <a:endParaRPr/>
                    </a:p>
                  </a:txBody>
                  <a:tcPr marT="45725" marB="45725" marR="91450" marL="91450" anchor="ctr"/>
                </a:tc>
              </a:tr>
            </a:tbl>
          </a:graphicData>
        </a:graphic>
      </p:graphicFrame>
      <p:sp>
        <p:nvSpPr>
          <p:cNvPr id="685" name="Google Shape;685;p41"/>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26</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2"/>
          <p:cNvSpPr txBox="1"/>
          <p:nvPr/>
        </p:nvSpPr>
        <p:spPr>
          <a:xfrm>
            <a:off x="8427092" y="1695076"/>
            <a:ext cx="1835142"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it-CH" sz="1100">
                <a:solidFill>
                  <a:schemeClr val="dk1"/>
                </a:solidFill>
                <a:latin typeface="Arial"/>
                <a:ea typeface="Arial"/>
                <a:cs typeface="Arial"/>
                <a:sym typeface="Arial"/>
              </a:rPr>
              <a:t>Sezione di ciclo d’inchiesta</a:t>
            </a:r>
            <a:endParaRPr sz="1100">
              <a:solidFill>
                <a:schemeClr val="dk1"/>
              </a:solidFill>
              <a:latin typeface="Arial"/>
              <a:ea typeface="Arial"/>
              <a:cs typeface="Arial"/>
              <a:sym typeface="Arial"/>
            </a:endParaRPr>
          </a:p>
        </p:txBody>
      </p:sp>
      <p:sp>
        <p:nvSpPr>
          <p:cNvPr id="691" name="Google Shape;691;p42"/>
          <p:cNvSpPr txBox="1"/>
          <p:nvPr/>
        </p:nvSpPr>
        <p:spPr>
          <a:xfrm>
            <a:off x="4502532" y="739528"/>
            <a:ext cx="2368168"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600">
                <a:solidFill>
                  <a:schemeClr val="dk1"/>
                </a:solidFill>
                <a:latin typeface="Arial"/>
                <a:ea typeface="Arial"/>
                <a:cs typeface="Arial"/>
                <a:sym typeface="Arial"/>
              </a:rPr>
              <a:t>A proposito di codifica e classificazione</a:t>
            </a:r>
            <a:endParaRPr sz="1600">
              <a:solidFill>
                <a:schemeClr val="dk1"/>
              </a:solidFill>
              <a:latin typeface="Arial"/>
              <a:ea typeface="Arial"/>
              <a:cs typeface="Arial"/>
              <a:sym typeface="Arial"/>
            </a:endParaRPr>
          </a:p>
        </p:txBody>
      </p:sp>
      <p:sp>
        <p:nvSpPr>
          <p:cNvPr id="692" name="Google Shape;692;p42"/>
          <p:cNvSpPr txBox="1"/>
          <p:nvPr/>
        </p:nvSpPr>
        <p:spPr>
          <a:xfrm>
            <a:off x="659130" y="610903"/>
            <a:ext cx="2769870" cy="1119089"/>
          </a:xfrm>
          <a:prstGeom prst="rect">
            <a:avLst/>
          </a:prstGeom>
          <a:solidFill>
            <a:srgbClr val="D9F1F6"/>
          </a:solidFill>
          <a:ln>
            <a:noFill/>
          </a:ln>
        </p:spPr>
        <p:txBody>
          <a:bodyPr anchorCtr="0" anchor="t" bIns="0" lIns="0" spcFirstLastPara="1" rIns="0" wrap="square" tIns="6975">
            <a:spAutoFit/>
          </a:bodyPr>
          <a:lstStyle/>
          <a:p>
            <a:pPr indent="0" lvl="0" marL="26034" marR="189230" rtl="0" algn="l">
              <a:lnSpc>
                <a:spcPct val="102200"/>
              </a:lnSpc>
              <a:spcBef>
                <a:spcPts val="0"/>
              </a:spcBef>
              <a:spcAft>
                <a:spcPts val="0"/>
              </a:spcAft>
              <a:buNone/>
            </a:pPr>
            <a:r>
              <a:rPr b="1" lang="it-CH" sz="1800">
                <a:solidFill>
                  <a:srgbClr val="1A616F"/>
                </a:solidFill>
                <a:latin typeface="Arial"/>
                <a:ea typeface="Arial"/>
                <a:cs typeface="Arial"/>
                <a:sym typeface="Arial"/>
              </a:rPr>
              <a:t>Parte h. Analizzare la conversazione in classe:  osservazione sistematica</a:t>
            </a:r>
            <a:endParaRPr sz="1800">
              <a:solidFill>
                <a:schemeClr val="dk1"/>
              </a:solidFill>
              <a:latin typeface="Arial"/>
              <a:ea typeface="Arial"/>
              <a:cs typeface="Arial"/>
              <a:sym typeface="Arial"/>
            </a:endParaRPr>
          </a:p>
        </p:txBody>
      </p:sp>
      <p:sp>
        <p:nvSpPr>
          <p:cNvPr id="693" name="Google Shape;693;p42"/>
          <p:cNvSpPr txBox="1"/>
          <p:nvPr/>
        </p:nvSpPr>
        <p:spPr>
          <a:xfrm>
            <a:off x="659130" y="1958342"/>
            <a:ext cx="4631690" cy="350070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820" marR="94615" rtl="0" algn="just">
              <a:lnSpc>
                <a:spcPct val="120800"/>
              </a:lnSpc>
              <a:spcBef>
                <a:spcPts val="0"/>
              </a:spcBef>
              <a:spcAft>
                <a:spcPts val="0"/>
              </a:spcAft>
              <a:buNone/>
            </a:pPr>
            <a:r>
              <a:rPr lang="it-CH" sz="1150">
                <a:solidFill>
                  <a:schemeClr val="dk1"/>
                </a:solidFill>
                <a:latin typeface="Arimo"/>
                <a:ea typeface="Arimo"/>
                <a:cs typeface="Arimo"/>
                <a:sym typeface="Arimo"/>
              </a:rPr>
              <a:t>Quando pianifichi la tua inchiesta, devi pensare a come la porterai avanti nel tuo ambiente per poter rispondere alla tua domanda d’inchiesta. Considera quante osservazioni vuoi fare e quando; quanto è fattibile ripetere le osservazioni nel tempo per osservare i cambiamenti? Questa sezione fornisce un'introduzione alla codifica nei contesti educativi; ulteriori informazioni e modelli di codifica sono disponibili nelle sezioni 1 e 2.</a:t>
            </a:r>
            <a:endParaRPr/>
          </a:p>
          <a:p>
            <a:pPr indent="0" lvl="0" marL="83820" marR="94615" rtl="0" algn="just">
              <a:lnSpc>
                <a:spcPct val="120800"/>
              </a:lnSpc>
              <a:spcBef>
                <a:spcPts val="305"/>
              </a:spcBef>
              <a:spcAft>
                <a:spcPts val="0"/>
              </a:spcAft>
              <a:buNone/>
            </a:pPr>
            <a:r>
              <a:rPr lang="it-CH" sz="1150">
                <a:solidFill>
                  <a:schemeClr val="dk1"/>
                </a:solidFill>
                <a:latin typeface="Arimo"/>
                <a:ea typeface="Arimo"/>
                <a:cs typeface="Arimo"/>
                <a:sym typeface="Arimo"/>
              </a:rPr>
              <a:t>Esiste una serie di video-guide T-SEDA che possono fornire una guida utile a questo proposito quando si inizia a pensare alla fase di pianificazione e ai metodi. Questo video ti fornirà una panoramica su come effettuare la codifica e sugli aspetti positivi e negativi dei diversi tipi di codifica:</a:t>
            </a:r>
            <a:endParaRPr/>
          </a:p>
          <a:p>
            <a:pPr indent="0" lvl="0" marL="83820" marR="94615" rtl="0" algn="just">
              <a:lnSpc>
                <a:spcPct val="120800"/>
              </a:lnSpc>
              <a:spcBef>
                <a:spcPts val="30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0" algn="l">
              <a:lnSpc>
                <a:spcPct val="100000"/>
              </a:lnSpc>
              <a:spcBef>
                <a:spcPts val="0"/>
              </a:spcBef>
              <a:spcAft>
                <a:spcPts val="0"/>
              </a:spcAft>
              <a:buNone/>
            </a:pPr>
            <a:r>
              <a:rPr b="1" lang="it-CH" sz="1200" u="sng">
                <a:solidFill>
                  <a:schemeClr val="hlink"/>
                </a:solidFill>
                <a:latin typeface="Arial"/>
                <a:ea typeface="Arial"/>
                <a:cs typeface="Arial"/>
                <a:sym typeface="Arial"/>
                <a:hlinkClick r:id="rId3"/>
              </a:rPr>
              <a:t>Video 12: Registrare e codificare il dialogo nella tua classe</a:t>
            </a:r>
            <a:endParaRPr b="1" sz="1200" u="sng">
              <a:solidFill>
                <a:srgbClr val="0000FF"/>
              </a:solidFill>
              <a:latin typeface="Arial"/>
              <a:ea typeface="Arial"/>
              <a:cs typeface="Arial"/>
              <a:sym typeface="Arial"/>
            </a:endParaRPr>
          </a:p>
          <a:p>
            <a:pPr indent="0" lvl="0" marL="635000" marR="0" rtl="0" algn="l">
              <a:lnSpc>
                <a:spcPct val="100000"/>
              </a:lnSpc>
              <a:spcBef>
                <a:spcPts val="0"/>
              </a:spcBef>
              <a:spcAft>
                <a:spcPts val="0"/>
              </a:spcAft>
              <a:buNone/>
            </a:pPr>
            <a:r>
              <a:t/>
            </a:r>
            <a:endParaRPr sz="1200">
              <a:solidFill>
                <a:schemeClr val="dk1"/>
              </a:solidFill>
              <a:latin typeface="Arial"/>
              <a:ea typeface="Arial"/>
              <a:cs typeface="Arial"/>
              <a:sym typeface="Arial"/>
            </a:endParaRPr>
          </a:p>
        </p:txBody>
      </p:sp>
      <p:sp>
        <p:nvSpPr>
          <p:cNvPr id="694" name="Google Shape;694;p42"/>
          <p:cNvSpPr/>
          <p:nvPr/>
        </p:nvSpPr>
        <p:spPr>
          <a:xfrm>
            <a:off x="756799" y="4793927"/>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42"/>
          <p:cNvSpPr/>
          <p:nvPr/>
        </p:nvSpPr>
        <p:spPr>
          <a:xfrm>
            <a:off x="5499100" y="1955538"/>
            <a:ext cx="4887594" cy="4978839"/>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42"/>
          <p:cNvSpPr txBox="1"/>
          <p:nvPr/>
        </p:nvSpPr>
        <p:spPr>
          <a:xfrm>
            <a:off x="5499100" y="1952625"/>
            <a:ext cx="4887594" cy="4960845"/>
          </a:xfrm>
          <a:prstGeom prst="rect">
            <a:avLst/>
          </a:prstGeom>
          <a:noFill/>
          <a:ln>
            <a:noFill/>
          </a:ln>
        </p:spPr>
        <p:txBody>
          <a:bodyPr anchorCtr="0" anchor="t" bIns="0" lIns="0" spcFirstLastPara="1" rIns="0" wrap="square" tIns="0">
            <a:spAutoFit/>
          </a:bodyPr>
          <a:lstStyle/>
          <a:p>
            <a:pPr indent="0" lvl="0" marL="83820" marR="94615" rtl="0" algn="just">
              <a:lnSpc>
                <a:spcPct val="120800"/>
              </a:lnSpc>
              <a:spcBef>
                <a:spcPts val="0"/>
              </a:spcBef>
              <a:spcAft>
                <a:spcPts val="0"/>
              </a:spcAft>
              <a:buNone/>
            </a:pPr>
            <a:r>
              <a:rPr b="1" lang="it-CH" sz="1150">
                <a:solidFill>
                  <a:schemeClr val="dk1"/>
                </a:solidFill>
                <a:latin typeface="Arimo"/>
                <a:ea typeface="Arimo"/>
                <a:cs typeface="Arimo"/>
                <a:sym typeface="Arimo"/>
              </a:rPr>
              <a:t>Che cos'è la codifica?</a:t>
            </a:r>
            <a:endParaRPr/>
          </a:p>
          <a:p>
            <a:pPr indent="0" lvl="0" marL="83820" marR="94615" rtl="0" algn="just">
              <a:lnSpc>
                <a:spcPct val="120800"/>
              </a:lnSpc>
              <a:spcBef>
                <a:spcPts val="305"/>
              </a:spcBef>
              <a:spcAft>
                <a:spcPts val="0"/>
              </a:spcAft>
              <a:buNone/>
            </a:pPr>
            <a:r>
              <a:rPr lang="it-CH" sz="1150">
                <a:solidFill>
                  <a:schemeClr val="dk1"/>
                </a:solidFill>
                <a:latin typeface="Arimo"/>
                <a:ea typeface="Arimo"/>
                <a:cs typeface="Arimo"/>
                <a:sym typeface="Arimo"/>
              </a:rPr>
              <a:t>Codificare significa scomporre il dialogo in classe in pezzi e inserire sistematicamente ogni pezzo in una categoria. Questo viene spesso fatto per "turno" (Persona A... Persona B... ecc.).</a:t>
            </a:r>
            <a:endParaRPr/>
          </a:p>
          <a:p>
            <a:pPr indent="0" lvl="0" marL="83820" marR="94615" rtl="0" algn="just">
              <a:lnSpc>
                <a:spcPct val="120800"/>
              </a:lnSpc>
              <a:spcBef>
                <a:spcPts val="305"/>
              </a:spcBef>
              <a:spcAft>
                <a:spcPts val="0"/>
              </a:spcAft>
              <a:buNone/>
            </a:pPr>
            <a:r>
              <a:rPr b="1" lang="it-CH" sz="1150">
                <a:solidFill>
                  <a:schemeClr val="dk1"/>
                </a:solidFill>
                <a:latin typeface="Arimo"/>
                <a:ea typeface="Arimo"/>
                <a:cs typeface="Arimo"/>
                <a:sym typeface="Arimo"/>
              </a:rPr>
              <a:t>Perché è importante la codifica?</a:t>
            </a:r>
            <a:endParaRPr/>
          </a:p>
          <a:p>
            <a:pPr indent="0" lvl="0" marL="83820" marR="94615" rtl="0" algn="just">
              <a:lnSpc>
                <a:spcPct val="120800"/>
              </a:lnSpc>
              <a:spcBef>
                <a:spcPts val="305"/>
              </a:spcBef>
              <a:spcAft>
                <a:spcPts val="0"/>
              </a:spcAft>
              <a:buNone/>
            </a:pPr>
            <a:r>
              <a:rPr lang="it-CH" sz="1150">
                <a:solidFill>
                  <a:schemeClr val="dk1"/>
                </a:solidFill>
                <a:latin typeface="Arimo"/>
                <a:ea typeface="Arimo"/>
                <a:cs typeface="Arimo"/>
                <a:sym typeface="Arimo"/>
              </a:rPr>
              <a:t>È facile perdere il dialogo in un'aula affollata o dare per scontato che stia avvenendo quando invece non è così. La codifica è un modo per concentrarsi su particolari tipi di dialogo e registrarli in qualche modo. È possibile così ripercorrere il dialogo e individuare schemi o occasioni mancate per interrogare gli studenti. Inoltre, permette di notare i cambiamenti nel tempo.</a:t>
            </a:r>
            <a:endParaRPr/>
          </a:p>
          <a:p>
            <a:pPr indent="0" lvl="0" marL="83820" marR="94615" rtl="0" algn="just">
              <a:lnSpc>
                <a:spcPct val="120800"/>
              </a:lnSpc>
              <a:spcBef>
                <a:spcPts val="305"/>
              </a:spcBef>
              <a:spcAft>
                <a:spcPts val="0"/>
              </a:spcAft>
              <a:buNone/>
            </a:pPr>
            <a:r>
              <a:rPr b="1" lang="it-CH" sz="1150">
                <a:solidFill>
                  <a:schemeClr val="dk1"/>
                </a:solidFill>
                <a:latin typeface="Arimo"/>
                <a:ea typeface="Arimo"/>
                <a:cs typeface="Arimo"/>
                <a:sym typeface="Arimo"/>
              </a:rPr>
              <a:t>Come si codifica?</a:t>
            </a:r>
            <a:endParaRPr/>
          </a:p>
          <a:p>
            <a:pPr indent="0" lvl="0" marL="83820" marR="94615" rtl="0" algn="just">
              <a:lnSpc>
                <a:spcPct val="120800"/>
              </a:lnSpc>
              <a:spcBef>
                <a:spcPts val="305"/>
              </a:spcBef>
              <a:spcAft>
                <a:spcPts val="0"/>
              </a:spcAft>
              <a:buNone/>
            </a:pPr>
            <a:r>
              <a:rPr lang="it-CH" sz="1150">
                <a:solidFill>
                  <a:schemeClr val="dk1"/>
                </a:solidFill>
                <a:latin typeface="Arimo"/>
                <a:ea typeface="Arimo"/>
                <a:cs typeface="Arimo"/>
                <a:sym typeface="Arimo"/>
              </a:rPr>
              <a:t>Il pacchetto T-SEDA offre diverse risorse per supportare la codifica: maggiori informazioni al riguardo sono disponibili nella pagina seguente.</a:t>
            </a:r>
            <a:endParaRPr/>
          </a:p>
          <a:p>
            <a:pPr indent="0" lvl="0" marL="83820" marR="94615" rtl="0" algn="just">
              <a:lnSpc>
                <a:spcPct val="120800"/>
              </a:lnSpc>
              <a:spcBef>
                <a:spcPts val="305"/>
              </a:spcBef>
              <a:spcAft>
                <a:spcPts val="0"/>
              </a:spcAft>
              <a:buNone/>
            </a:pPr>
            <a:r>
              <a:rPr b="1" lang="it-CH" sz="1150">
                <a:solidFill>
                  <a:schemeClr val="dk1"/>
                </a:solidFill>
                <a:latin typeface="Arimo"/>
                <a:ea typeface="Arimo"/>
                <a:cs typeface="Arimo"/>
                <a:sym typeface="Arimo"/>
              </a:rPr>
              <a:t>Che cos'è la classificazione?</a:t>
            </a:r>
            <a:endParaRPr/>
          </a:p>
          <a:p>
            <a:pPr indent="0" lvl="0" marL="83820" marR="94615" rtl="0" algn="just">
              <a:lnSpc>
                <a:spcPct val="120800"/>
              </a:lnSpc>
              <a:spcBef>
                <a:spcPts val="305"/>
              </a:spcBef>
              <a:spcAft>
                <a:spcPts val="0"/>
              </a:spcAft>
              <a:buNone/>
            </a:pPr>
            <a:r>
              <a:rPr lang="it-CH" sz="1150">
                <a:solidFill>
                  <a:schemeClr val="dk1"/>
                </a:solidFill>
                <a:latin typeface="Arimo"/>
                <a:ea typeface="Arimo"/>
                <a:cs typeface="Arimo"/>
                <a:sym typeface="Arimo"/>
              </a:rPr>
              <a:t>Oltre a codificare il dialogo, potreste voler classificare i diversi livelli di partecipazione. Ad esempio, si può assegnare un "1" alle persone che hanno partecipato molto, un "2" a quelle che hanno partecipato meno e un "3" a quelle che non hanno partecipato abbastanza. Esistono anche risorse che aiutano a valutare gli aspetti del dialogo in classe (si vedano i modelli 2C e 2D per il lavoro di gruppo e 2E e 2F per la partecipazione dell'intera classe).</a:t>
            </a:r>
            <a:endParaRPr sz="1150">
              <a:solidFill>
                <a:schemeClr val="dk1"/>
              </a:solidFill>
              <a:latin typeface="Arimo"/>
              <a:ea typeface="Arimo"/>
              <a:cs typeface="Arimo"/>
              <a:sym typeface="Arimo"/>
            </a:endParaRPr>
          </a:p>
        </p:txBody>
      </p:sp>
      <p:sp>
        <p:nvSpPr>
          <p:cNvPr id="697" name="Google Shape;697;p42"/>
          <p:cNvSpPr/>
          <p:nvPr/>
        </p:nvSpPr>
        <p:spPr>
          <a:xfrm>
            <a:off x="7936549" y="628473"/>
            <a:ext cx="2595245" cy="975418"/>
          </a:xfrm>
          <a:custGeom>
            <a:rect b="b" l="l" r="r" t="t"/>
            <a:pathLst>
              <a:path extrusionOk="0" h="1009650" w="2264409">
                <a:moveTo>
                  <a:pt x="0" y="168275"/>
                </a:moveTo>
                <a:lnTo>
                  <a:pt x="5556" y="125227"/>
                </a:lnTo>
                <a:lnTo>
                  <a:pt x="21276" y="86307"/>
                </a:lnTo>
                <a:lnTo>
                  <a:pt x="45740" y="52938"/>
                </a:lnTo>
                <a:lnTo>
                  <a:pt x="77525" y="26541"/>
                </a:lnTo>
                <a:lnTo>
                  <a:pt x="115210" y="8536"/>
                </a:lnTo>
                <a:lnTo>
                  <a:pt x="157374" y="347"/>
                </a:lnTo>
                <a:lnTo>
                  <a:pt x="2096135" y="0"/>
                </a:lnTo>
                <a:lnTo>
                  <a:pt x="2110855" y="634"/>
                </a:lnTo>
                <a:lnTo>
                  <a:pt x="2152684" y="9737"/>
                </a:lnTo>
                <a:lnTo>
                  <a:pt x="2189912" y="28530"/>
                </a:lnTo>
                <a:lnTo>
                  <a:pt x="2221115" y="55592"/>
                </a:lnTo>
                <a:lnTo>
                  <a:pt x="2244872" y="89502"/>
                </a:lnTo>
                <a:lnTo>
                  <a:pt x="2259763" y="128838"/>
                </a:lnTo>
                <a:lnTo>
                  <a:pt x="2264410" y="841375"/>
                </a:lnTo>
                <a:lnTo>
                  <a:pt x="2263775" y="856093"/>
                </a:lnTo>
                <a:lnTo>
                  <a:pt x="2254672" y="897919"/>
                </a:lnTo>
                <a:lnTo>
                  <a:pt x="2235879" y="935146"/>
                </a:lnTo>
                <a:lnTo>
                  <a:pt x="2208817" y="966350"/>
                </a:lnTo>
                <a:lnTo>
                  <a:pt x="2174907" y="990110"/>
                </a:lnTo>
                <a:lnTo>
                  <a:pt x="2135571" y="1005002"/>
                </a:lnTo>
                <a:lnTo>
                  <a:pt x="168275" y="1009650"/>
                </a:lnTo>
                <a:lnTo>
                  <a:pt x="153554" y="1009015"/>
                </a:lnTo>
                <a:lnTo>
                  <a:pt x="111725" y="999911"/>
                </a:lnTo>
                <a:lnTo>
                  <a:pt x="74497" y="981116"/>
                </a:lnTo>
                <a:lnTo>
                  <a:pt x="43294" y="954052"/>
                </a:lnTo>
                <a:lnTo>
                  <a:pt x="19537" y="920142"/>
                </a:lnTo>
                <a:lnTo>
                  <a:pt x="4646" y="880807"/>
                </a:lnTo>
                <a:lnTo>
                  <a:pt x="0" y="168275"/>
                </a:lnTo>
                <a:close/>
              </a:path>
            </a:pathLst>
          </a:cu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8" name="Google Shape;698;p42"/>
          <p:cNvSpPr txBox="1"/>
          <p:nvPr/>
        </p:nvSpPr>
        <p:spPr>
          <a:xfrm>
            <a:off x="8702824" y="833941"/>
            <a:ext cx="1683870" cy="553998"/>
          </a:xfrm>
          <a:prstGeom prst="rect">
            <a:avLst/>
          </a:prstGeom>
          <a:noFill/>
          <a:ln>
            <a:noFill/>
          </a:ln>
        </p:spPr>
        <p:txBody>
          <a:bodyPr anchorCtr="0" anchor="t" bIns="0" lIns="0" spcFirstLastPara="1" rIns="0" wrap="square" tIns="0">
            <a:spAutoFit/>
          </a:bodyPr>
          <a:lstStyle/>
          <a:p>
            <a:pPr indent="0" lvl="0" marL="12700" marR="5080" rtl="0" algn="l">
              <a:spcBef>
                <a:spcPts val="0"/>
              </a:spcBef>
              <a:spcAft>
                <a:spcPts val="0"/>
              </a:spcAft>
              <a:buNone/>
            </a:pPr>
            <a:r>
              <a:rPr lang="it-CH" sz="1800">
                <a:solidFill>
                  <a:srgbClr val="FFFFFF"/>
                </a:solidFill>
                <a:latin typeface="Calibri"/>
                <a:ea typeface="Calibri"/>
                <a:cs typeface="Calibri"/>
                <a:sym typeface="Calibri"/>
              </a:rPr>
              <a:t>Piano d'inchiesta e metodi</a:t>
            </a:r>
            <a:endParaRPr sz="1800">
              <a:solidFill>
                <a:schemeClr val="dk1"/>
              </a:solidFill>
              <a:latin typeface="Calibri"/>
              <a:ea typeface="Calibri"/>
              <a:cs typeface="Calibri"/>
              <a:sym typeface="Calibri"/>
            </a:endParaRPr>
          </a:p>
        </p:txBody>
      </p:sp>
      <p:sp>
        <p:nvSpPr>
          <p:cNvPr id="699" name="Google Shape;699;p42"/>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27</a:t>
            </a:r>
            <a:endParaRPr/>
          </a:p>
        </p:txBody>
      </p:sp>
      <p:grpSp>
        <p:nvGrpSpPr>
          <p:cNvPr id="700" name="Google Shape;700;p42"/>
          <p:cNvGrpSpPr/>
          <p:nvPr/>
        </p:nvGrpSpPr>
        <p:grpSpPr>
          <a:xfrm>
            <a:off x="8757510" y="331555"/>
            <a:ext cx="1110085" cy="1189154"/>
            <a:chOff x="6526600" y="3688187"/>
            <a:chExt cx="1110085" cy="1189154"/>
          </a:xfrm>
        </p:grpSpPr>
        <p:pic>
          <p:nvPicPr>
            <p:cNvPr id="701" name="Google Shape;701;p42"/>
            <p:cNvPicPr preferRelativeResize="0"/>
            <p:nvPr/>
          </p:nvPicPr>
          <p:blipFill rotWithShape="1">
            <a:blip r:embed="rId5">
              <a:alphaModFix/>
            </a:blip>
            <a:srcRect b="0" l="0" r="0" t="0"/>
            <a:stretch/>
          </p:blipFill>
          <p:spPr>
            <a:xfrm>
              <a:off x="6530969" y="3688187"/>
              <a:ext cx="1038084" cy="1038084"/>
            </a:xfrm>
            <a:prstGeom prst="rect">
              <a:avLst/>
            </a:prstGeom>
            <a:noFill/>
            <a:ln>
              <a:noFill/>
            </a:ln>
          </p:spPr>
        </p:pic>
        <p:sp>
          <p:nvSpPr>
            <p:cNvPr id="702" name="Google Shape;702;p42"/>
            <p:cNvSpPr/>
            <p:nvPr/>
          </p:nvSpPr>
          <p:spPr>
            <a:xfrm>
              <a:off x="6526600" y="4029847"/>
              <a:ext cx="1110085" cy="847494"/>
            </a:xfrm>
            <a:prstGeom prst="rect">
              <a:avLst/>
            </a:prstGeom>
          </p:spPr>
          <p:txBody>
            <a:bodyPr>
              <a:prstTxWarp prst="textPlain"/>
            </a:bodyPr>
            <a:lstStyle/>
            <a:p>
              <a:pPr lvl="0" algn="ctr"/>
              <a:r>
                <a:rPr b="0" i="0">
                  <a:ln>
                    <a:noFill/>
                  </a:ln>
                  <a:solidFill>
                    <a:schemeClr val="dk1"/>
                  </a:solidFill>
                  <a:latin typeface="Calibri"/>
                </a:rPr>
                <a:t>Piani e metodi</a:t>
              </a: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43"/>
          <p:cNvSpPr txBox="1"/>
          <p:nvPr/>
        </p:nvSpPr>
        <p:spPr>
          <a:xfrm>
            <a:off x="3365500" y="739528"/>
            <a:ext cx="4705985"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600">
                <a:solidFill>
                  <a:schemeClr val="dk1"/>
                </a:solidFill>
                <a:latin typeface="Arial"/>
                <a:ea typeface="Arial"/>
                <a:cs typeface="Arial"/>
                <a:sym typeface="Arial"/>
              </a:rPr>
              <a:t>A proposito della codifica: pianificare l’inchiesta</a:t>
            </a:r>
            <a:endParaRPr sz="1600">
              <a:solidFill>
                <a:schemeClr val="dk1"/>
              </a:solidFill>
              <a:latin typeface="Arial"/>
              <a:ea typeface="Arial"/>
              <a:cs typeface="Arial"/>
              <a:sym typeface="Arial"/>
            </a:endParaRPr>
          </a:p>
        </p:txBody>
      </p:sp>
      <p:sp>
        <p:nvSpPr>
          <p:cNvPr id="708" name="Google Shape;708;p43"/>
          <p:cNvSpPr txBox="1"/>
          <p:nvPr/>
        </p:nvSpPr>
        <p:spPr>
          <a:xfrm>
            <a:off x="5693924" y="1564521"/>
            <a:ext cx="4705985" cy="3699026"/>
          </a:xfrm>
          <a:prstGeom prst="rect">
            <a:avLst/>
          </a:prstGeom>
          <a:solidFill>
            <a:srgbClr val="D9F1F6"/>
          </a:solidFill>
          <a:ln>
            <a:noFill/>
          </a:ln>
        </p:spPr>
        <p:txBody>
          <a:bodyPr anchorCtr="0" anchor="t" bIns="0" lIns="0" spcFirstLastPara="1" rIns="0" wrap="square" tIns="38100">
            <a:spAutoFit/>
          </a:bodyPr>
          <a:lstStyle/>
          <a:p>
            <a:pPr indent="0" lvl="0" marL="78740" marR="294640" rtl="0" algn="l">
              <a:lnSpc>
                <a:spcPct val="120000"/>
              </a:lnSpc>
              <a:spcBef>
                <a:spcPts val="0"/>
              </a:spcBef>
              <a:spcAft>
                <a:spcPts val="0"/>
              </a:spcAft>
              <a:buNone/>
            </a:pPr>
            <a:r>
              <a:rPr b="1" lang="it-CH" sz="1200">
                <a:solidFill>
                  <a:schemeClr val="dk1"/>
                </a:solidFill>
                <a:latin typeface="Arial"/>
                <a:ea typeface="Arial"/>
                <a:cs typeface="Arial"/>
                <a:sym typeface="Arial"/>
              </a:rPr>
              <a:t>Momento di riflessione: </a:t>
            </a:r>
            <a:r>
              <a:rPr lang="it-CH" sz="1200">
                <a:solidFill>
                  <a:schemeClr val="dk1"/>
                </a:solidFill>
                <a:latin typeface="Arial"/>
                <a:ea typeface="Arial"/>
                <a:cs typeface="Arial"/>
                <a:sym typeface="Arial"/>
              </a:rPr>
              <a:t>La codifica può sembrare complicata se si è alle prime armi. Ecco alcuni suggerimenti per aiutarti a pianificare la codifica per la tua inchiesta:</a:t>
            </a:r>
            <a:endParaRPr sz="1200">
              <a:solidFill>
                <a:schemeClr val="dk1"/>
              </a:solidFill>
              <a:latin typeface="Arimo"/>
              <a:ea typeface="Arimo"/>
              <a:cs typeface="Arimo"/>
              <a:sym typeface="Arimo"/>
            </a:endParaRPr>
          </a:p>
          <a:p>
            <a:pPr indent="-179705" lvl="0" marL="258445" marR="358140" rtl="0" algn="l">
              <a:lnSpc>
                <a:spcPct val="121700"/>
              </a:lnSpc>
              <a:spcBef>
                <a:spcPts val="640"/>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Decidi uno o due codici di dialogo da esaminare per ogni inchiesta, così non cercherai di concentrarti su troppe cose in classe.</a:t>
            </a:r>
            <a:endParaRPr/>
          </a:p>
          <a:p>
            <a:pPr indent="-179705" lvl="0" marL="258445" marR="358140" rtl="0" algn="l">
              <a:lnSpc>
                <a:spcPct val="121700"/>
              </a:lnSpc>
              <a:spcBef>
                <a:spcPts val="640"/>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Guarda i modelli della Sezione 2. Pensa a come potresti utilizzarli nella tua classe per registrare il dialogo.</a:t>
            </a:r>
            <a:endParaRPr sz="1200">
              <a:solidFill>
                <a:schemeClr val="dk1"/>
              </a:solidFill>
              <a:latin typeface="Arimo"/>
              <a:ea typeface="Arimo"/>
              <a:cs typeface="Arimo"/>
              <a:sym typeface="Arimo"/>
            </a:endParaRPr>
          </a:p>
          <a:p>
            <a:pPr indent="-179705" lvl="0" marL="258445" marR="195580" rtl="0" algn="l">
              <a:lnSpc>
                <a:spcPct val="120600"/>
              </a:lnSpc>
              <a:spcBef>
                <a:spcPts val="680"/>
              </a:spcBef>
              <a:spcAft>
                <a:spcPts val="0"/>
              </a:spcAft>
              <a:buClr>
                <a:schemeClr val="dk1"/>
              </a:buClr>
              <a:buSzPts val="1200"/>
              <a:buFont typeface="Noto Sans Symbols"/>
              <a:buChar char="●"/>
            </a:pPr>
            <a:r>
              <a:rPr lang="it-CH" sz="1200">
                <a:solidFill>
                  <a:schemeClr val="dk1"/>
                </a:solidFill>
                <a:latin typeface="Arimo"/>
                <a:ea typeface="Arimo"/>
                <a:cs typeface="Arimo"/>
                <a:sym typeface="Arimo"/>
              </a:rPr>
              <a:t>Considera il modo in cui registrerai il dialogo e cosa comporta.  Dovrai procurarti un'apparecchiatura di registrazione? Ci sono altri adulti nel tuo ambiente che possono aiutarti mentre stai registrando di persona (codifica dal vivo)?</a:t>
            </a:r>
            <a:endParaRPr sz="1200">
              <a:solidFill>
                <a:schemeClr val="dk1"/>
              </a:solidFill>
              <a:latin typeface="Arimo"/>
              <a:ea typeface="Arimo"/>
              <a:cs typeface="Arimo"/>
              <a:sym typeface="Arimo"/>
            </a:endParaRPr>
          </a:p>
          <a:p>
            <a:pPr indent="0" lvl="0" marL="78740" marR="139700" rtl="0" algn="just">
              <a:lnSpc>
                <a:spcPct val="121700"/>
              </a:lnSpc>
              <a:spcBef>
                <a:spcPts val="570"/>
              </a:spcBef>
              <a:spcAft>
                <a:spcPts val="0"/>
              </a:spcAft>
              <a:buNone/>
            </a:pPr>
            <a:r>
              <a:rPr lang="it-CH" sz="1200">
                <a:solidFill>
                  <a:schemeClr val="dk1"/>
                </a:solidFill>
                <a:latin typeface="Arimo"/>
                <a:ea typeface="Arimo"/>
                <a:cs typeface="Arimo"/>
                <a:sym typeface="Arimo"/>
              </a:rPr>
              <a:t>Utilizzando le sezioni 1 e 2 e le guide video per aiutarti, annota alcune delle tue idee per queste domande. Questi no ti aiuteranno a decidere un piano per la tua inchiesta.</a:t>
            </a:r>
            <a:endParaRPr sz="1200">
              <a:solidFill>
                <a:schemeClr val="dk1"/>
              </a:solidFill>
              <a:latin typeface="Arimo"/>
              <a:ea typeface="Arimo"/>
              <a:cs typeface="Arimo"/>
              <a:sym typeface="Arimo"/>
            </a:endParaRPr>
          </a:p>
        </p:txBody>
      </p:sp>
      <p:sp>
        <p:nvSpPr>
          <p:cNvPr id="709" name="Google Shape;709;p43"/>
          <p:cNvSpPr txBox="1"/>
          <p:nvPr/>
        </p:nvSpPr>
        <p:spPr>
          <a:xfrm>
            <a:off x="657859" y="1578609"/>
            <a:ext cx="4677410" cy="260282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1915" marR="97155" rtl="0" algn="just">
              <a:lnSpc>
                <a:spcPct val="120800"/>
              </a:lnSpc>
              <a:spcBef>
                <a:spcPts val="0"/>
              </a:spcBef>
              <a:spcAft>
                <a:spcPts val="0"/>
              </a:spcAft>
              <a:buNone/>
            </a:pPr>
            <a:r>
              <a:rPr lang="it-CH" sz="1200">
                <a:solidFill>
                  <a:schemeClr val="dk1"/>
                </a:solidFill>
                <a:latin typeface="Arimo"/>
                <a:ea typeface="Arimo"/>
                <a:cs typeface="Arimo"/>
                <a:sym typeface="Arimo"/>
              </a:rPr>
              <a:t>Un consiglio fondamentale per la codifica durante l'inchiesta è quello di fare un po' di pratica in anticipo. I video T-SEDA sulla codifica contengono attività per esercitarsi a codificare alcuni dialoghi registrati.</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50"/>
              </a:spcBef>
              <a:spcAft>
                <a:spcPts val="0"/>
              </a:spcAft>
              <a:buNone/>
            </a:pPr>
            <a:r>
              <a:t/>
            </a:r>
            <a:endParaRPr sz="1100">
              <a:solidFill>
                <a:schemeClr val="dk1"/>
              </a:solidFill>
              <a:latin typeface="Times New Roman"/>
              <a:ea typeface="Times New Roman"/>
              <a:cs typeface="Times New Roman"/>
              <a:sym typeface="Times New Roman"/>
            </a:endParaRPr>
          </a:p>
          <a:p>
            <a:pPr indent="0" lvl="0" marL="539115" marR="347345" rtl="0" algn="l">
              <a:lnSpc>
                <a:spcPct val="121700"/>
              </a:lnSpc>
              <a:spcBef>
                <a:spcPts val="0"/>
              </a:spcBef>
              <a:spcAft>
                <a:spcPts val="0"/>
              </a:spcAft>
              <a:buNone/>
            </a:pPr>
            <a:r>
              <a:rPr b="1" lang="it-CH" sz="1200" u="sng">
                <a:solidFill>
                  <a:schemeClr val="hlink"/>
                </a:solidFill>
                <a:latin typeface="Arial"/>
                <a:ea typeface="Arial"/>
                <a:cs typeface="Arial"/>
                <a:sym typeface="Arial"/>
                <a:hlinkClick r:id="rId3"/>
              </a:rPr>
              <a:t>Video 13: Identificare il dialogo produttivo - "costruire su" e "mettere in discussione" le idee</a:t>
            </a:r>
            <a:endParaRPr sz="12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14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lang="it-CH" sz="1200" u="sng">
                <a:solidFill>
                  <a:schemeClr val="hlink"/>
                </a:solidFill>
                <a:latin typeface="Arial"/>
                <a:ea typeface="Arial"/>
                <a:cs typeface="Arial"/>
                <a:sym typeface="Arial"/>
                <a:hlinkClick r:id="rId4"/>
              </a:rPr>
              <a:t>Video 14: Pratica di codifica - dialogo con tutta la classe</a:t>
            </a:r>
            <a:endParaRPr sz="1200">
              <a:solidFill>
                <a:schemeClr val="dk1"/>
              </a:solidFill>
              <a:latin typeface="Arial"/>
              <a:ea typeface="Arial"/>
              <a:cs typeface="Arial"/>
              <a:sym typeface="Arial"/>
            </a:endParaRPr>
          </a:p>
          <a:p>
            <a:pPr indent="0" lvl="0" marL="0" marR="0" rtl="0" algn="l">
              <a:lnSpc>
                <a:spcPct val="100000"/>
              </a:lnSpc>
              <a:spcBef>
                <a:spcPts val="25"/>
              </a:spcBef>
              <a:spcAft>
                <a:spcPts val="0"/>
              </a:spcAft>
              <a:buNone/>
            </a:pPr>
            <a:r>
              <a:t/>
            </a:r>
            <a:endParaRPr sz="17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lang="it-CH" sz="1200" u="sng">
                <a:solidFill>
                  <a:schemeClr val="hlink"/>
                </a:solidFill>
                <a:latin typeface="Arial"/>
                <a:ea typeface="Arial"/>
                <a:cs typeface="Arial"/>
                <a:sym typeface="Arial"/>
                <a:hlinkClick r:id="rId5"/>
              </a:rPr>
              <a:t>Video 16: Codificare e valutare la qualità del dialogo in piccoli gruppi</a:t>
            </a:r>
            <a:endParaRPr sz="1200">
              <a:solidFill>
                <a:schemeClr val="dk1"/>
              </a:solidFill>
              <a:latin typeface="Arial"/>
              <a:ea typeface="Arial"/>
              <a:cs typeface="Arial"/>
              <a:sym typeface="Arial"/>
            </a:endParaRPr>
          </a:p>
        </p:txBody>
      </p:sp>
      <p:sp>
        <p:nvSpPr>
          <p:cNvPr id="710" name="Google Shape;710;p43"/>
          <p:cNvSpPr/>
          <p:nvPr/>
        </p:nvSpPr>
        <p:spPr>
          <a:xfrm>
            <a:off x="744099" y="3119000"/>
            <a:ext cx="411473" cy="4114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43"/>
          <p:cNvSpPr/>
          <p:nvPr/>
        </p:nvSpPr>
        <p:spPr>
          <a:xfrm>
            <a:off x="751725" y="3608585"/>
            <a:ext cx="411475"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43"/>
          <p:cNvSpPr/>
          <p:nvPr/>
        </p:nvSpPr>
        <p:spPr>
          <a:xfrm>
            <a:off x="737749" y="2640210"/>
            <a:ext cx="411473"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43"/>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28</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44"/>
          <p:cNvSpPr txBox="1"/>
          <p:nvPr/>
        </p:nvSpPr>
        <p:spPr>
          <a:xfrm>
            <a:off x="537844" y="541655"/>
            <a:ext cx="4999990" cy="1170701"/>
          </a:xfrm>
          <a:prstGeom prst="rect">
            <a:avLst/>
          </a:prstGeom>
          <a:noFill/>
          <a:ln cap="flat" cmpd="sng" w="31725">
            <a:solidFill>
              <a:srgbClr val="2791A6"/>
            </a:solidFill>
            <a:prstDash val="solid"/>
            <a:round/>
            <a:headEnd len="sm" w="sm" type="none"/>
            <a:tailEnd len="sm" w="sm" type="none"/>
          </a:ln>
        </p:spPr>
        <p:txBody>
          <a:bodyPr anchorCtr="0" anchor="t" bIns="36000" lIns="0" spcFirstLastPara="1" rIns="0" wrap="square" tIns="37450">
            <a:spAutoFit/>
          </a:bodyPr>
          <a:lstStyle/>
          <a:p>
            <a:pPr indent="0" lvl="0" marL="83185" marR="95250" rtl="0" algn="just">
              <a:lnSpc>
                <a:spcPct val="121100"/>
              </a:lnSpc>
              <a:spcBef>
                <a:spcPts val="0"/>
              </a:spcBef>
              <a:spcAft>
                <a:spcPts val="0"/>
              </a:spcAft>
              <a:buNone/>
            </a:pPr>
            <a:r>
              <a:rPr lang="it-CH" sz="1200">
                <a:solidFill>
                  <a:schemeClr val="dk1"/>
                </a:solidFill>
                <a:latin typeface="Arimo"/>
                <a:ea typeface="Arimo"/>
                <a:cs typeface="Arimo"/>
                <a:sym typeface="Arimo"/>
              </a:rPr>
              <a:t>Qui puoi vedere un esempio di una sezione di dialogo che è stata codificata per "turno": ogni volta che una persona diversa parla, si guarda il quadro di codifica per vedere se uno (o più di uno) dei codici può essere applicato a ciò che è stato detto. In questo esempio, il dialogo è stato registrato e poi trascritto.</a:t>
            </a:r>
            <a:endParaRPr sz="1200">
              <a:solidFill>
                <a:schemeClr val="dk1"/>
              </a:solidFill>
              <a:latin typeface="Arimo"/>
              <a:ea typeface="Arimo"/>
              <a:cs typeface="Arimo"/>
              <a:sym typeface="Arimo"/>
            </a:endParaRPr>
          </a:p>
        </p:txBody>
      </p:sp>
      <p:sp>
        <p:nvSpPr>
          <p:cNvPr id="719" name="Google Shape;719;p44"/>
          <p:cNvSpPr/>
          <p:nvPr/>
        </p:nvSpPr>
        <p:spPr>
          <a:xfrm>
            <a:off x="469900" y="1991094"/>
            <a:ext cx="1409065"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0" name="Google Shape;720;p44"/>
          <p:cNvSpPr txBox="1"/>
          <p:nvPr/>
        </p:nvSpPr>
        <p:spPr>
          <a:xfrm>
            <a:off x="546100" y="2150469"/>
            <a:ext cx="1292458" cy="866712"/>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it-CH" sz="1200">
                <a:solidFill>
                  <a:schemeClr val="dk1"/>
                </a:solidFill>
                <a:latin typeface="Arimo"/>
                <a:ea typeface="Arimo"/>
                <a:cs typeface="Arimo"/>
                <a:sym typeface="Arimo"/>
              </a:rPr>
              <a:t>A ogni turno viene dato un numero per una facile identificazione</a:t>
            </a:r>
            <a:endParaRPr sz="1200">
              <a:solidFill>
                <a:schemeClr val="dk1"/>
              </a:solidFill>
              <a:latin typeface="Arimo"/>
              <a:ea typeface="Arimo"/>
              <a:cs typeface="Arimo"/>
              <a:sym typeface="Arimo"/>
            </a:endParaRPr>
          </a:p>
        </p:txBody>
      </p:sp>
      <p:sp>
        <p:nvSpPr>
          <p:cNvPr id="721" name="Google Shape;721;p44"/>
          <p:cNvSpPr/>
          <p:nvPr/>
        </p:nvSpPr>
        <p:spPr>
          <a:xfrm>
            <a:off x="3060700" y="1815270"/>
            <a:ext cx="1557020" cy="703580"/>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44"/>
          <p:cNvSpPr txBox="1"/>
          <p:nvPr/>
        </p:nvSpPr>
        <p:spPr>
          <a:xfrm>
            <a:off x="3060700" y="1953335"/>
            <a:ext cx="1601135" cy="429413"/>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lang="it-CH" sz="1200">
                <a:solidFill>
                  <a:schemeClr val="dk1"/>
                </a:solidFill>
                <a:latin typeface="Arimo"/>
                <a:ea typeface="Arimo"/>
                <a:cs typeface="Arimo"/>
                <a:sym typeface="Arimo"/>
              </a:rPr>
              <a:t>Viene indicato il nome di ogni parlante</a:t>
            </a:r>
            <a:endParaRPr sz="1200">
              <a:solidFill>
                <a:schemeClr val="dk1"/>
              </a:solidFill>
              <a:latin typeface="Arimo"/>
              <a:ea typeface="Arimo"/>
              <a:cs typeface="Arimo"/>
              <a:sym typeface="Arimo"/>
            </a:endParaRPr>
          </a:p>
        </p:txBody>
      </p:sp>
      <p:sp>
        <p:nvSpPr>
          <p:cNvPr id="723" name="Google Shape;723;p44"/>
          <p:cNvSpPr/>
          <p:nvPr/>
        </p:nvSpPr>
        <p:spPr>
          <a:xfrm>
            <a:off x="6814064" y="2203332"/>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4" name="Google Shape;724;p44"/>
          <p:cNvSpPr txBox="1"/>
          <p:nvPr/>
        </p:nvSpPr>
        <p:spPr>
          <a:xfrm>
            <a:off x="6969125" y="2289509"/>
            <a:ext cx="1425575" cy="422873"/>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lang="it-CH" sz="1200">
                <a:solidFill>
                  <a:schemeClr val="dk1"/>
                </a:solidFill>
                <a:latin typeface="Arimo"/>
                <a:ea typeface="Arimo"/>
                <a:cs typeface="Arimo"/>
                <a:sym typeface="Arimo"/>
              </a:rPr>
              <a:t>Ogni turno va su una riga separata</a:t>
            </a:r>
            <a:endParaRPr sz="1200">
              <a:solidFill>
                <a:schemeClr val="dk1"/>
              </a:solidFill>
              <a:latin typeface="Arimo"/>
              <a:ea typeface="Arimo"/>
              <a:cs typeface="Arimo"/>
              <a:sym typeface="Arimo"/>
            </a:endParaRPr>
          </a:p>
        </p:txBody>
      </p:sp>
      <p:sp>
        <p:nvSpPr>
          <p:cNvPr id="725" name="Google Shape;725;p44"/>
          <p:cNvSpPr/>
          <p:nvPr/>
        </p:nvSpPr>
        <p:spPr>
          <a:xfrm>
            <a:off x="8358530" y="3068644"/>
            <a:ext cx="1976657" cy="1357665"/>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6" name="Google Shape;726;p44"/>
          <p:cNvSpPr txBox="1"/>
          <p:nvPr/>
        </p:nvSpPr>
        <p:spPr>
          <a:xfrm>
            <a:off x="8470900" y="3209458"/>
            <a:ext cx="1864287" cy="1105367"/>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lang="it-CH" sz="1200">
                <a:solidFill>
                  <a:schemeClr val="dk1"/>
                </a:solidFill>
                <a:latin typeface="Arimo"/>
                <a:ea typeface="Arimo"/>
                <a:cs typeface="Arimo"/>
                <a:sym typeface="Arimo"/>
              </a:rPr>
              <a:t>Puoi identificare il codice confrontando ciò che è stato con il quadro di riferimento per la codifica riportato nella Sezione 1</a:t>
            </a:r>
            <a:endParaRPr sz="1200">
              <a:solidFill>
                <a:schemeClr val="dk1"/>
              </a:solidFill>
              <a:latin typeface="Arimo"/>
              <a:ea typeface="Arimo"/>
              <a:cs typeface="Arimo"/>
              <a:sym typeface="Arimo"/>
            </a:endParaRPr>
          </a:p>
        </p:txBody>
      </p:sp>
      <p:sp>
        <p:nvSpPr>
          <p:cNvPr id="727" name="Google Shape;727;p44"/>
          <p:cNvSpPr/>
          <p:nvPr/>
        </p:nvSpPr>
        <p:spPr>
          <a:xfrm>
            <a:off x="2527300" y="2287575"/>
            <a:ext cx="1196904" cy="95328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44"/>
          <p:cNvSpPr/>
          <p:nvPr/>
        </p:nvSpPr>
        <p:spPr>
          <a:xfrm>
            <a:off x="5723166" y="2141760"/>
            <a:ext cx="831919" cy="4856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9" name="Google Shape;729;p44"/>
          <p:cNvSpPr/>
          <p:nvPr/>
        </p:nvSpPr>
        <p:spPr>
          <a:xfrm>
            <a:off x="5896305" y="1986529"/>
            <a:ext cx="1317560" cy="131755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0" name="Google Shape;730;p44"/>
          <p:cNvSpPr/>
          <p:nvPr/>
        </p:nvSpPr>
        <p:spPr>
          <a:xfrm>
            <a:off x="9084667" y="4453291"/>
            <a:ext cx="329105" cy="13511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44"/>
          <p:cNvSpPr/>
          <p:nvPr/>
        </p:nvSpPr>
        <p:spPr>
          <a:xfrm>
            <a:off x="7733524" y="4025466"/>
            <a:ext cx="1680248" cy="168025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44"/>
          <p:cNvSpPr/>
          <p:nvPr/>
        </p:nvSpPr>
        <p:spPr>
          <a:xfrm>
            <a:off x="1378242" y="3665249"/>
            <a:ext cx="550283" cy="7906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44"/>
          <p:cNvSpPr/>
          <p:nvPr/>
        </p:nvSpPr>
        <p:spPr>
          <a:xfrm>
            <a:off x="850900" y="2953445"/>
            <a:ext cx="1340929" cy="134093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734" name="Google Shape;734;p44"/>
          <p:cNvGraphicFramePr/>
          <p:nvPr/>
        </p:nvGraphicFramePr>
        <p:xfrm>
          <a:off x="1917700" y="3081453"/>
          <a:ext cx="3000000" cy="3000000"/>
        </p:xfrm>
        <a:graphic>
          <a:graphicData uri="http://schemas.openxmlformats.org/drawingml/2006/table">
            <a:tbl>
              <a:tblPr>
                <a:noFill/>
                <a:tableStyleId>{755090EA-F8F8-4987-B60F-FA7C405FA907}</a:tableStyleId>
              </a:tblPr>
              <a:tblGrid>
                <a:gridCol w="531250"/>
                <a:gridCol w="1040325"/>
                <a:gridCol w="4101750"/>
                <a:gridCol w="698850"/>
              </a:tblGrid>
              <a:tr h="584325">
                <a:tc>
                  <a:txBody>
                    <a:bodyPr/>
                    <a:lstStyle/>
                    <a:p>
                      <a:pPr indent="0" lvl="0" marL="0" marR="0" rtl="0" algn="l">
                        <a:spcBef>
                          <a:spcPts val="0"/>
                        </a:spcBef>
                        <a:spcAft>
                          <a:spcPts val="0"/>
                        </a:spcAft>
                        <a:buNone/>
                      </a:pPr>
                      <a:r>
                        <a:rPr lang="it-CH" sz="1200"/>
                        <a:t>223</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Se pensi, 300 grammi sarebbero molto più vicini a 500, come ha detto Aria, che a 0 chilogrammi. Quindi sarebbe…credo che sarebbe più vicino.</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100"/>
                        <a:t>RE, Q</a:t>
                      </a:r>
                      <a:endParaRPr sz="1200">
                        <a:latin typeface="Calibri"/>
                        <a:ea typeface="Calibri"/>
                        <a:cs typeface="Calibri"/>
                        <a:sym typeface="Calibri"/>
                      </a:endParaRPr>
                    </a:p>
                  </a:txBody>
                  <a:tcPr marT="0" marB="0" marR="68575" marL="68575">
                    <a:solidFill>
                      <a:srgbClr val="FDE9D8"/>
                    </a:solidFill>
                  </a:tcPr>
                </a:tc>
              </a:tr>
              <a:tr h="389550">
                <a:tc>
                  <a:txBody>
                    <a:bodyPr/>
                    <a:lstStyle/>
                    <a:p>
                      <a:pPr indent="0" lvl="0" marL="0" marR="0" rtl="0" algn="l">
                        <a:spcBef>
                          <a:spcPts val="0"/>
                        </a:spcBef>
                        <a:spcAft>
                          <a:spcPts val="0"/>
                        </a:spcAft>
                        <a:buNone/>
                      </a:pPr>
                      <a:r>
                        <a:rPr lang="it-CH" sz="1200"/>
                        <a:t>224</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Insegnante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Quindi non sei d’accord con la direzione che sta prendendo al momento. Vorresti che si avvicinasse a 500?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100"/>
                        <a:t>IB</a:t>
                      </a:r>
                      <a:endParaRPr sz="1200">
                        <a:latin typeface="Calibri"/>
                        <a:ea typeface="Calibri"/>
                        <a:cs typeface="Calibri"/>
                        <a:sym typeface="Calibri"/>
                      </a:endParaRPr>
                    </a:p>
                  </a:txBody>
                  <a:tcPr marT="0" marB="0" marR="68575" marL="68575">
                    <a:solidFill>
                      <a:srgbClr val="FDE9D8"/>
                    </a:solidFill>
                  </a:tcPr>
                </a:tc>
              </a:tr>
              <a:tr h="194775">
                <a:tc>
                  <a:txBody>
                    <a:bodyPr/>
                    <a:lstStyle/>
                    <a:p>
                      <a:pPr indent="0" lvl="0" marL="0" marR="0" rtl="0" algn="l">
                        <a:spcBef>
                          <a:spcPts val="0"/>
                        </a:spcBef>
                        <a:spcAft>
                          <a:spcPts val="0"/>
                        </a:spcAft>
                        <a:buNone/>
                      </a:pPr>
                      <a:r>
                        <a:rPr lang="it-CH" sz="1200"/>
                        <a:t>225</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Aria</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Credo di essere d’accordo con 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 </a:t>
                      </a:r>
                      <a:endParaRPr sz="1200">
                        <a:latin typeface="Calibri"/>
                        <a:ea typeface="Calibri"/>
                        <a:cs typeface="Calibri"/>
                        <a:sym typeface="Calibri"/>
                      </a:endParaRPr>
                    </a:p>
                  </a:txBody>
                  <a:tcPr marT="0" marB="0" marR="68575" marL="68575">
                    <a:solidFill>
                      <a:srgbClr val="FDE9D8"/>
                    </a:solidFill>
                  </a:tcPr>
                </a:tc>
              </a:tr>
              <a:tr h="194775">
                <a:tc>
                  <a:txBody>
                    <a:bodyPr/>
                    <a:lstStyle/>
                    <a:p>
                      <a:pPr indent="0" lvl="0" marL="0" marR="0" rtl="0" algn="l">
                        <a:spcBef>
                          <a:spcPts val="0"/>
                        </a:spcBef>
                        <a:spcAft>
                          <a:spcPts val="0"/>
                        </a:spcAft>
                        <a:buNone/>
                      </a:pPr>
                      <a:r>
                        <a:rPr lang="it-CH" sz="1200"/>
                        <a:t>226</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Insegnante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Sei d’accordo con Matthew.  Vai avanti allora, spostalo se vuoi.</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100"/>
                        <a:t>IRE</a:t>
                      </a:r>
                      <a:endParaRPr sz="1200">
                        <a:latin typeface="Calibri"/>
                        <a:ea typeface="Calibri"/>
                        <a:cs typeface="Calibri"/>
                        <a:sym typeface="Calibri"/>
                      </a:endParaRPr>
                    </a:p>
                  </a:txBody>
                  <a:tcPr marT="0" marB="0" marR="68575" marL="68575">
                    <a:solidFill>
                      <a:srgbClr val="FDE9D8"/>
                    </a:solidFill>
                  </a:tcPr>
                </a:tc>
              </a:tr>
              <a:tr h="389550">
                <a:tc gridSpan="3">
                  <a:txBody>
                    <a:bodyPr/>
                    <a:lstStyle/>
                    <a:p>
                      <a:pPr indent="0" lvl="0" marL="0" marR="0" rtl="0" algn="l">
                        <a:spcBef>
                          <a:spcPts val="0"/>
                        </a:spcBef>
                        <a:spcAft>
                          <a:spcPts val="0"/>
                        </a:spcAft>
                        <a:buNone/>
                      </a:pPr>
                      <a:r>
                        <a:rPr lang="it-CH" sz="1200"/>
                        <a:t>Dopo qualche turno di parola, uno studente fissa 0,9 sulla linea dei numeri. Un altro studente è indeciso sulla risposta precedente e mette in discussione il posizionamento come segue…</a:t>
                      </a:r>
                      <a:endParaRPr sz="1200">
                        <a:latin typeface="Calibri"/>
                        <a:ea typeface="Calibri"/>
                        <a:cs typeface="Calibri"/>
                        <a:sym typeface="Calibri"/>
                      </a:endParaRPr>
                    </a:p>
                  </a:txBody>
                  <a:tcPr marT="0" marB="0" marR="68575" marL="68575">
                    <a:solidFill>
                      <a:srgbClr val="FDE9D8"/>
                    </a:solidFill>
                  </a:tcPr>
                </a:tc>
                <a:tc hMerge="1"/>
                <a:tc hMerge="1"/>
                <a:tc>
                  <a:txBody>
                    <a:bodyPr/>
                    <a:lstStyle/>
                    <a:p>
                      <a:pPr indent="0" lvl="0" marL="0" marR="0" rtl="0" algn="l">
                        <a:spcBef>
                          <a:spcPts val="0"/>
                        </a:spcBef>
                        <a:spcAft>
                          <a:spcPts val="0"/>
                        </a:spcAft>
                        <a:buNone/>
                      </a:pPr>
                      <a:r>
                        <a:rPr lang="it-CH" sz="1200"/>
                        <a:t> </a:t>
                      </a:r>
                      <a:endParaRPr sz="1200">
                        <a:latin typeface="Calibri"/>
                        <a:ea typeface="Calibri"/>
                        <a:cs typeface="Calibri"/>
                        <a:sym typeface="Calibri"/>
                      </a:endParaRPr>
                    </a:p>
                  </a:txBody>
                  <a:tcPr marT="0" marB="0" marR="68575" marL="68575">
                    <a:solidFill>
                      <a:srgbClr val="FDE9D8"/>
                    </a:solidFill>
                  </a:tcPr>
                </a:tc>
              </a:tr>
              <a:tr h="389550">
                <a:tc>
                  <a:txBody>
                    <a:bodyPr/>
                    <a:lstStyle/>
                    <a:p>
                      <a:pPr indent="0" lvl="0" marL="0" marR="0" rtl="0" algn="l">
                        <a:spcBef>
                          <a:spcPts val="0"/>
                        </a:spcBef>
                        <a:spcAft>
                          <a:spcPts val="0"/>
                        </a:spcAft>
                        <a:buNone/>
                      </a:pPr>
                      <a:r>
                        <a:rPr lang="it-CH" sz="1200"/>
                        <a:t>268</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Dillis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Penso che sarà-, perché 0 è più grande di 0,9? Sarebbe prima dello 0 chilogrammi?</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050"/>
                        <a:t> R</a:t>
                      </a:r>
                      <a:endParaRPr sz="1200">
                        <a:latin typeface="Calibri"/>
                        <a:ea typeface="Calibri"/>
                        <a:cs typeface="Calibri"/>
                        <a:sym typeface="Calibri"/>
                      </a:endParaRPr>
                    </a:p>
                  </a:txBody>
                  <a:tcPr marT="0" marB="0" marR="68575" marL="68575">
                    <a:solidFill>
                      <a:srgbClr val="FDE9D8"/>
                    </a:solidFill>
                  </a:tcPr>
                </a:tc>
              </a:tr>
              <a:tr h="584325">
                <a:tc>
                  <a:txBody>
                    <a:bodyPr/>
                    <a:lstStyle/>
                    <a:p>
                      <a:pPr indent="0" lvl="0" marL="0" marR="0" rtl="0" algn="l">
                        <a:spcBef>
                          <a:spcPts val="0"/>
                        </a:spcBef>
                        <a:spcAft>
                          <a:spcPts val="0"/>
                        </a:spcAft>
                        <a:buNone/>
                      </a:pPr>
                      <a:r>
                        <a:rPr lang="it-CH" sz="1200"/>
                        <a:t>269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Insegnante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OK, bella domanda, Dillis. Mi piacciono le tue domande di questa mattina. Cosa ne pensiamo? Qual è il più grande: 0 o 0,9? 0 or 0.9? ((Alcune mani alzate)) 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050"/>
                        <a:t> IB</a:t>
                      </a:r>
                      <a:endParaRPr sz="1200">
                        <a:latin typeface="Calibri"/>
                        <a:ea typeface="Calibri"/>
                        <a:cs typeface="Calibri"/>
                        <a:sym typeface="Calibri"/>
                      </a:endParaRPr>
                    </a:p>
                  </a:txBody>
                  <a:tcPr marT="0" marB="0" marR="68575" marL="68575">
                    <a:solidFill>
                      <a:srgbClr val="FDE9D8"/>
                    </a:solidFill>
                  </a:tcPr>
                </a:tc>
              </a:tr>
              <a:tr h="194775">
                <a:tc>
                  <a:txBody>
                    <a:bodyPr/>
                    <a:lstStyle/>
                    <a:p>
                      <a:pPr indent="0" lvl="0" marL="0" marR="0" rtl="0" algn="l">
                        <a:spcBef>
                          <a:spcPts val="0"/>
                        </a:spcBef>
                        <a:spcAft>
                          <a:spcPts val="0"/>
                        </a:spcAft>
                        <a:buNone/>
                      </a:pPr>
                      <a:r>
                        <a:rPr lang="it-CH" sz="1200"/>
                        <a:t>270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0.9.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 </a:t>
                      </a:r>
                      <a:endParaRPr sz="1200">
                        <a:latin typeface="Calibri"/>
                        <a:ea typeface="Calibri"/>
                        <a:cs typeface="Calibri"/>
                        <a:sym typeface="Calibri"/>
                      </a:endParaRPr>
                    </a:p>
                  </a:txBody>
                  <a:tcPr marT="0" marB="0" marR="68575" marL="68575">
                    <a:solidFill>
                      <a:srgbClr val="FDE9D8"/>
                    </a:solidFill>
                  </a:tcPr>
                </a:tc>
              </a:tr>
              <a:tr h="194775">
                <a:tc>
                  <a:txBody>
                    <a:bodyPr/>
                    <a:lstStyle/>
                    <a:p>
                      <a:pPr indent="0" lvl="0" marL="0" marR="0" rtl="0" algn="l">
                        <a:spcBef>
                          <a:spcPts val="0"/>
                        </a:spcBef>
                        <a:spcAft>
                          <a:spcPts val="0"/>
                        </a:spcAft>
                        <a:buNone/>
                      </a:pPr>
                      <a:r>
                        <a:rPr lang="it-CH" sz="1200"/>
                        <a:t>271</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Insegnante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Perché?</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050"/>
                        <a:t> IRE</a:t>
                      </a:r>
                      <a:endParaRPr sz="1200">
                        <a:latin typeface="Calibri"/>
                        <a:ea typeface="Calibri"/>
                        <a:cs typeface="Calibri"/>
                        <a:sym typeface="Calibri"/>
                      </a:endParaRPr>
                    </a:p>
                  </a:txBody>
                  <a:tcPr marT="0" marB="0" marR="68575" marL="68575">
                    <a:solidFill>
                      <a:srgbClr val="FDE9D8"/>
                    </a:solidFill>
                  </a:tcPr>
                </a:tc>
              </a:tr>
              <a:tr h="389550">
                <a:tc>
                  <a:txBody>
                    <a:bodyPr/>
                    <a:lstStyle/>
                    <a:p>
                      <a:pPr indent="0" lvl="0" marL="0" marR="0" rtl="0" algn="l">
                        <a:spcBef>
                          <a:spcPts val="0"/>
                        </a:spcBef>
                        <a:spcAft>
                          <a:spcPts val="0"/>
                        </a:spcAft>
                        <a:buNone/>
                      </a:pPr>
                      <a:r>
                        <a:rPr lang="it-CH" sz="1200"/>
                        <a:t>272</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200"/>
                        <a:t>Perché 0 sarebbe anche 0 grammi, ma 0,9 chilogrammi sarebbero 90 grammi, 900 grammi, e 900 grammi sono più grandi di 0 grammi.</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it-CH" sz="1050"/>
                        <a:t> R</a:t>
                      </a:r>
                      <a:endParaRPr sz="1200">
                        <a:latin typeface="Calibri"/>
                        <a:ea typeface="Calibri"/>
                        <a:cs typeface="Calibri"/>
                        <a:sym typeface="Calibri"/>
                      </a:endParaRPr>
                    </a:p>
                  </a:txBody>
                  <a:tcPr marT="0" marB="0" marR="68575" marL="68575">
                    <a:solidFill>
                      <a:srgbClr val="FDE9D8"/>
                    </a:solidFill>
                  </a:tcPr>
                </a:tc>
              </a:tr>
            </a:tbl>
          </a:graphicData>
        </a:graphic>
      </p:graphicFrame>
      <p:sp>
        <p:nvSpPr>
          <p:cNvPr id="735" name="Google Shape;735;p44"/>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29</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45"/>
          <p:cNvSpPr/>
          <p:nvPr/>
        </p:nvSpPr>
        <p:spPr>
          <a:xfrm>
            <a:off x="393700" y="352425"/>
            <a:ext cx="4142740" cy="6906442"/>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45"/>
          <p:cNvSpPr txBox="1"/>
          <p:nvPr/>
        </p:nvSpPr>
        <p:spPr>
          <a:xfrm>
            <a:off x="480275" y="456383"/>
            <a:ext cx="3949700" cy="6906442"/>
          </a:xfrm>
          <a:prstGeom prst="rect">
            <a:avLst/>
          </a:prstGeom>
          <a:noFill/>
          <a:ln>
            <a:noFill/>
          </a:ln>
        </p:spPr>
        <p:txBody>
          <a:bodyPr anchorCtr="0" anchor="t" bIns="0" lIns="0" spcFirstLastPara="1" rIns="0" wrap="square" tIns="0">
            <a:spAutoFit/>
          </a:bodyPr>
          <a:lstStyle/>
          <a:p>
            <a:pPr indent="0" lvl="0" marL="12700" marR="0" rtl="0" algn="just">
              <a:lnSpc>
                <a:spcPct val="121000"/>
              </a:lnSpc>
              <a:spcBef>
                <a:spcPts val="0"/>
              </a:spcBef>
              <a:spcAft>
                <a:spcPts val="0"/>
              </a:spcAft>
              <a:buNone/>
            </a:pPr>
            <a:r>
              <a:rPr b="1" lang="it-CH" sz="1200">
                <a:solidFill>
                  <a:schemeClr val="dk1"/>
                </a:solidFill>
                <a:latin typeface="Arimo"/>
                <a:ea typeface="Arimo"/>
                <a:cs typeface="Arimo"/>
                <a:sym typeface="Arimo"/>
              </a:rPr>
              <a:t>Raccogliere dati nelle tue indagini: i dati iniziali di riferimento</a:t>
            </a:r>
            <a:endParaRPr/>
          </a:p>
          <a:p>
            <a:pPr indent="0" lvl="0" marL="12700" marR="0" rtl="0" algn="just">
              <a:lnSpc>
                <a:spcPct val="121000"/>
              </a:lnSpc>
              <a:spcBef>
                <a:spcPts val="0"/>
              </a:spcBef>
              <a:spcAft>
                <a:spcPts val="0"/>
              </a:spcAft>
              <a:buNone/>
            </a:pPr>
            <a:r>
              <a:rPr b="1" lang="it-CH" sz="1200">
                <a:solidFill>
                  <a:srgbClr val="0070C0"/>
                </a:solidFill>
                <a:latin typeface="Arimo"/>
                <a:ea typeface="Arimo"/>
                <a:cs typeface="Arimo"/>
                <a:sym typeface="Arimo"/>
              </a:rPr>
              <a:t>Cosa sono i dati iniziali di riferimento?</a:t>
            </a:r>
            <a:endParaRPr/>
          </a:p>
          <a:p>
            <a:pPr indent="0" lvl="0" marL="12700" marR="0" rtl="0" algn="just">
              <a:lnSpc>
                <a:spcPct val="121000"/>
              </a:lnSpc>
              <a:spcBef>
                <a:spcPts val="0"/>
              </a:spcBef>
              <a:spcAft>
                <a:spcPts val="0"/>
              </a:spcAft>
              <a:buNone/>
            </a:pPr>
            <a:r>
              <a:rPr lang="it-CH" sz="1200">
                <a:solidFill>
                  <a:schemeClr val="dk1"/>
                </a:solidFill>
                <a:latin typeface="Arimo"/>
                <a:ea typeface="Arimo"/>
                <a:cs typeface="Arimo"/>
                <a:sym typeface="Arimo"/>
              </a:rPr>
              <a:t>Avere dati iniziali di riferimento significa fare osservazioni e raccogliere informazioni prima di apportare qualsiasi modifica al tuo ambiente di apprendimento.</a:t>
            </a:r>
            <a:endParaRPr/>
          </a:p>
          <a:p>
            <a:pPr indent="0" lvl="0" marL="12700" marR="0" rtl="0" algn="just">
              <a:lnSpc>
                <a:spcPct val="121000"/>
              </a:lnSpc>
              <a:spcBef>
                <a:spcPts val="0"/>
              </a:spcBef>
              <a:spcAft>
                <a:spcPts val="0"/>
              </a:spcAft>
              <a:buNone/>
            </a:pPr>
            <a:r>
              <a:rPr lang="it-CH" sz="1200">
                <a:solidFill>
                  <a:schemeClr val="dk1"/>
                </a:solidFill>
                <a:latin typeface="Arimo"/>
                <a:ea typeface="Arimo"/>
                <a:cs typeface="Arimo"/>
                <a:sym typeface="Arimo"/>
              </a:rPr>
              <a:t>Perché dovrei raccogliere i dati di base?</a:t>
            </a:r>
            <a:endParaRPr/>
          </a:p>
          <a:p>
            <a:pPr indent="0" lvl="0" marL="12700" marR="0" rtl="0" algn="just">
              <a:lnSpc>
                <a:spcPct val="121000"/>
              </a:lnSpc>
              <a:spcBef>
                <a:spcPts val="0"/>
              </a:spcBef>
              <a:spcAft>
                <a:spcPts val="0"/>
              </a:spcAft>
              <a:buNone/>
            </a:pPr>
            <a:r>
              <a:rPr lang="it-CH" sz="1200">
                <a:solidFill>
                  <a:schemeClr val="dk1"/>
                </a:solidFill>
                <a:latin typeface="Arimo"/>
                <a:ea typeface="Arimo"/>
                <a:cs typeface="Arimo"/>
                <a:sym typeface="Arimo"/>
              </a:rPr>
              <a:t>Sapere che tipo di dialogo si sta svolgendo nella tua classe all'inizio della tua inchiesta può:</a:t>
            </a:r>
            <a:endParaRPr/>
          </a:p>
          <a:p>
            <a:pPr indent="-171450" lvl="0" marL="184150" marR="0" rtl="0" algn="just">
              <a:lnSpc>
                <a:spcPct val="121000"/>
              </a:lnSpc>
              <a:spcBef>
                <a:spcPts val="0"/>
              </a:spcBef>
              <a:spcAft>
                <a:spcPts val="0"/>
              </a:spcAft>
              <a:buClr>
                <a:schemeClr val="dk1"/>
              </a:buClr>
              <a:buSzPts val="1200"/>
              <a:buFont typeface="Arial"/>
              <a:buChar char="•"/>
            </a:pPr>
            <a:r>
              <a:rPr lang="it-CH" sz="1200">
                <a:solidFill>
                  <a:schemeClr val="dk1"/>
                </a:solidFill>
                <a:latin typeface="Arimo"/>
                <a:ea typeface="Arimo"/>
                <a:cs typeface="Arimo"/>
                <a:sym typeface="Arimo"/>
              </a:rPr>
              <a:t>darti maggiori informazioni sulle tue ipotesi (le persone in formazione potrebbero essere migliori o peggiori di quanto pensi);</a:t>
            </a:r>
            <a:endParaRPr/>
          </a:p>
          <a:p>
            <a:pPr indent="-171450" lvl="0" marL="184150" marR="0" rtl="0" algn="just">
              <a:lnSpc>
                <a:spcPct val="121000"/>
              </a:lnSpc>
              <a:spcBef>
                <a:spcPts val="0"/>
              </a:spcBef>
              <a:spcAft>
                <a:spcPts val="0"/>
              </a:spcAft>
              <a:buClr>
                <a:schemeClr val="dk1"/>
              </a:buClr>
              <a:buSzPts val="1200"/>
              <a:buFont typeface="Arial"/>
              <a:buChar char="•"/>
            </a:pPr>
            <a:r>
              <a:rPr lang="it-CH" sz="1200">
                <a:solidFill>
                  <a:schemeClr val="dk1"/>
                </a:solidFill>
                <a:latin typeface="Arimo"/>
                <a:ea typeface="Arimo"/>
                <a:cs typeface="Arimo"/>
                <a:sym typeface="Arimo"/>
              </a:rPr>
              <a:t>aiutarti a capire i cambiamenti nel tempo: puoi confrontare i dati di partenza con quelli raccolti in seguito, per vedere se qualcosa cambia.</a:t>
            </a:r>
            <a:endParaRPr/>
          </a:p>
          <a:p>
            <a:pPr indent="-171450" lvl="0" marL="184150" marR="0" rtl="0" algn="just">
              <a:lnSpc>
                <a:spcPct val="121000"/>
              </a:lnSpc>
              <a:spcBef>
                <a:spcPts val="0"/>
              </a:spcBef>
              <a:spcAft>
                <a:spcPts val="0"/>
              </a:spcAft>
              <a:buClr>
                <a:schemeClr val="dk1"/>
              </a:buClr>
              <a:buSzPts val="1200"/>
              <a:buFont typeface="Arial"/>
              <a:buChar char="•"/>
            </a:pPr>
            <a:r>
              <a:rPr lang="it-CH" sz="1200">
                <a:solidFill>
                  <a:schemeClr val="dk1"/>
                </a:solidFill>
                <a:latin typeface="Arimo"/>
                <a:ea typeface="Arimo"/>
                <a:cs typeface="Arimo"/>
                <a:sym typeface="Arimo"/>
              </a:rPr>
              <a:t>Indicarti se gli interventi che stai mettendo in atto stanno facendo una differenza positiva.</a:t>
            </a:r>
            <a:endParaRPr/>
          </a:p>
          <a:p>
            <a:pPr indent="0" lvl="0" marL="12700" marR="0" rtl="0" algn="just">
              <a:lnSpc>
                <a:spcPct val="121000"/>
              </a:lnSpc>
              <a:spcBef>
                <a:spcPts val="0"/>
              </a:spcBef>
              <a:spcAft>
                <a:spcPts val="0"/>
              </a:spcAft>
              <a:buNone/>
            </a:pPr>
            <a:r>
              <a:rPr lang="it-CH" sz="1200">
                <a:solidFill>
                  <a:schemeClr val="dk1"/>
                </a:solidFill>
                <a:latin typeface="Arimo"/>
                <a:ea typeface="Arimo"/>
                <a:cs typeface="Arimo"/>
                <a:sym typeface="Arimo"/>
              </a:rPr>
              <a:t>Considera le due sezioni di dialogo sulla destra. Si tratta dello stesso gruppo di bambine-i prima e dopo un intervento. Le bambine e i bambini stanno partecipando a un'attività di gruppo in cui risolvono problemi di ragionamento non verbale a scelta multipla. Nel primo esempio, si può notare che non ci sono molti ragionamenti in corso: le/i bambine-i non passano molto tempo a discutere dell'attività o a dare spiegazioni agli altri. Nel secondo esempio, le interazioni sono più lunghe e c'è molto più ragionamento (la parola </a:t>
            </a:r>
            <a:r>
              <a:rPr i="1" lang="it-CH" sz="1200">
                <a:solidFill>
                  <a:schemeClr val="dk1"/>
                </a:solidFill>
                <a:latin typeface="Arimo"/>
                <a:ea typeface="Arimo"/>
                <a:cs typeface="Arimo"/>
                <a:sym typeface="Arimo"/>
              </a:rPr>
              <a:t>perché</a:t>
            </a:r>
            <a:r>
              <a:rPr lang="it-CH" sz="1200">
                <a:solidFill>
                  <a:schemeClr val="dk1"/>
                </a:solidFill>
                <a:latin typeface="Arimo"/>
                <a:ea typeface="Arimo"/>
                <a:cs typeface="Arimo"/>
                <a:sym typeface="Arimo"/>
              </a:rPr>
              <a:t> è usata spesso).</a:t>
            </a:r>
            <a:endParaRPr/>
          </a:p>
          <a:p>
            <a:pPr indent="0" lvl="0" marL="12700" marR="0" rtl="0" algn="just">
              <a:lnSpc>
                <a:spcPct val="121000"/>
              </a:lnSpc>
              <a:spcBef>
                <a:spcPts val="0"/>
              </a:spcBef>
              <a:spcAft>
                <a:spcPts val="0"/>
              </a:spcAft>
              <a:buNone/>
            </a:pPr>
            <a:r>
              <a:rPr lang="it-CH" sz="1200">
                <a:solidFill>
                  <a:schemeClr val="dk1"/>
                </a:solidFill>
                <a:latin typeface="Arimo"/>
                <a:ea typeface="Arimo"/>
                <a:cs typeface="Arimo"/>
                <a:sym typeface="Arimo"/>
              </a:rPr>
              <a:t>Questo indica che dopo l'intervento le/i bambine-i si impegnano maggiormente nel dialogo, in particolare nel ragionamento.</a:t>
            </a:r>
            <a:endParaRPr sz="1200">
              <a:solidFill>
                <a:schemeClr val="dk1"/>
              </a:solidFill>
              <a:latin typeface="Arimo"/>
              <a:ea typeface="Arimo"/>
              <a:cs typeface="Arimo"/>
              <a:sym typeface="Arimo"/>
            </a:endParaRPr>
          </a:p>
        </p:txBody>
      </p:sp>
      <p:sp>
        <p:nvSpPr>
          <p:cNvPr id="742" name="Google Shape;742;p45"/>
          <p:cNvSpPr txBox="1"/>
          <p:nvPr/>
        </p:nvSpPr>
        <p:spPr>
          <a:xfrm>
            <a:off x="4824797" y="276225"/>
            <a:ext cx="42470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200">
                <a:solidFill>
                  <a:schemeClr val="dk1"/>
                </a:solidFill>
                <a:latin typeface="Arial"/>
                <a:ea typeface="Arial"/>
                <a:cs typeface="Arial"/>
                <a:sym typeface="Arial"/>
              </a:rPr>
              <a:t>Esempio 1: Dati iniziali di riferimento prima dell’intervento</a:t>
            </a:r>
            <a:endParaRPr sz="1200">
              <a:solidFill>
                <a:schemeClr val="dk1"/>
              </a:solidFill>
              <a:latin typeface="Arial"/>
              <a:ea typeface="Arial"/>
              <a:cs typeface="Arial"/>
              <a:sym typeface="Arial"/>
            </a:endParaRPr>
          </a:p>
        </p:txBody>
      </p:sp>
      <p:sp>
        <p:nvSpPr>
          <p:cNvPr id="743" name="Google Shape;743;p45"/>
          <p:cNvSpPr txBox="1"/>
          <p:nvPr/>
        </p:nvSpPr>
        <p:spPr>
          <a:xfrm>
            <a:off x="4834255" y="2790825"/>
            <a:ext cx="5665212"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200">
                <a:solidFill>
                  <a:schemeClr val="dk1"/>
                </a:solidFill>
                <a:latin typeface="Arial"/>
                <a:ea typeface="Arial"/>
                <a:cs typeface="Arial"/>
                <a:sym typeface="Arial"/>
              </a:rPr>
              <a:t>Esempio 2: Dati raccolti dopo l’intervento mostrano un cambiamento positivo</a:t>
            </a:r>
            <a:endParaRPr sz="1200">
              <a:solidFill>
                <a:schemeClr val="dk1"/>
              </a:solidFill>
              <a:latin typeface="Arial"/>
              <a:ea typeface="Arial"/>
              <a:cs typeface="Arial"/>
              <a:sym typeface="Arial"/>
            </a:endParaRPr>
          </a:p>
        </p:txBody>
      </p:sp>
      <p:graphicFrame>
        <p:nvGraphicFramePr>
          <p:cNvPr id="744" name="Google Shape;744;p45"/>
          <p:cNvGraphicFramePr/>
          <p:nvPr/>
        </p:nvGraphicFramePr>
        <p:xfrm>
          <a:off x="4824797" y="504825"/>
          <a:ext cx="3000000" cy="3000000"/>
        </p:xfrm>
        <a:graphic>
          <a:graphicData uri="http://schemas.openxmlformats.org/drawingml/2006/table">
            <a:tbl>
              <a:tblPr>
                <a:noFill/>
                <a:tableStyleId>{99863C2F-3003-418E-9982-7BB11F859CA7}</a:tableStyleId>
              </a:tblPr>
              <a:tblGrid>
                <a:gridCol w="489800"/>
                <a:gridCol w="570950"/>
                <a:gridCol w="2214450"/>
                <a:gridCol w="2390000"/>
              </a:tblGrid>
              <a:tr h="408775">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03.12</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Questa, questa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 indica la risposta con il dito e D la cerchia.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03.14</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M</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Quella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Anche K indica la stessa risposta</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03.21</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Sarà quella, A. Questa, sarà moto, quella, credo sia C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03.34</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Sì</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03.34</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M</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Sì</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03.35</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Fai solo la C</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03.38</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Sì perché guarda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 indica la domanda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03.40</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Sì Sì Sì</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 cerchia la risposta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03.45</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Pepe, sale, sale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Indica la risposta, D cerchia la risposta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745" name="Google Shape;745;p45"/>
          <p:cNvGraphicFramePr/>
          <p:nvPr/>
        </p:nvGraphicFramePr>
        <p:xfrm>
          <a:off x="4786887" y="3019425"/>
          <a:ext cx="3000000" cy="3000000"/>
        </p:xfrm>
        <a:graphic>
          <a:graphicData uri="http://schemas.openxmlformats.org/drawingml/2006/table">
            <a:tbl>
              <a:tblPr>
                <a:noFill/>
                <a:tableStyleId>{99863C2F-3003-418E-9982-7BB11F859CA7}</a:tableStyleId>
              </a:tblPr>
              <a:tblGrid>
                <a:gridCol w="514675"/>
                <a:gridCol w="516300"/>
                <a:gridCol w="2069975"/>
                <a:gridCol w="2564250"/>
              </a:tblGrid>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02.00</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No ma guarda quella, è la stessa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02.03</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M</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Non è ((incomprensibile))</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02.03</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È questa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02.05</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No, perché poi ci sono tazze diverse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02.07</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Sì, perché questa è quella diversa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02.10</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Devi fare questa, la 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02.12</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M</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Anche io pernso quella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M cerchia la risposta 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02.25</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Quella?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Le bambine e i bambini leggono la domanda in silenzio . D indica una risposta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02.29</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Dovrebbe essere questa perché opi c’è un altro livello. 4 e 5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K indica la stessa risposta di D</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02.35</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Sì Sì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D guarda tutte le risposte, indicando ciascuna</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02.37</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M</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Questa?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M indica la risposta B</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02.28</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È A, questa. Perché quella ha 3, poi dovrebbe essere 2 poi dovrebbe essere 1.</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CH" sz="1100">
                          <a:latin typeface="Calibri"/>
                          <a:ea typeface="Calibri"/>
                          <a:cs typeface="Calibri"/>
                          <a:sym typeface="Calibri"/>
                        </a:rPr>
                        <a:t>M cerchia 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02.57</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D</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È quella, perché quella non ha dentro niente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Le bambine e i bambini guardano alla domanda successiva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139700">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03.01</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Sì, no, è quella</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None/>
                      </a:pPr>
                      <a:r>
                        <a:rPr lang="it-CH" sz="1100">
                          <a:solidFill>
                            <a:srgbClr val="000000"/>
                          </a:solidFill>
                          <a:latin typeface="Calibri"/>
                          <a:ea typeface="Calibri"/>
                          <a:cs typeface="Calibri"/>
                          <a:sym typeface="Calibri"/>
                        </a:rPr>
                        <a:t>K indica una risposta diversa </a:t>
                      </a:r>
                      <a:endParaRPr sz="11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bl>
          </a:graphicData>
        </a:graphic>
      </p:graphicFrame>
      <p:sp>
        <p:nvSpPr>
          <p:cNvPr id="746" name="Google Shape;746;p45"/>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6"/>
          <p:cNvSpPr txBox="1"/>
          <p:nvPr/>
        </p:nvSpPr>
        <p:spPr>
          <a:xfrm>
            <a:off x="616464" y="428625"/>
            <a:ext cx="2596636" cy="570028"/>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it-CH" sz="1800">
                <a:solidFill>
                  <a:srgbClr val="1A616F"/>
                </a:solidFill>
                <a:latin typeface="Arial"/>
                <a:ea typeface="Arial"/>
                <a:cs typeface="Arial"/>
                <a:sym typeface="Arial"/>
              </a:rPr>
              <a:t>Parte i. Usi possibili del pacchetto T-SEDA</a:t>
            </a:r>
            <a:endParaRPr sz="1800">
              <a:solidFill>
                <a:schemeClr val="dk1"/>
              </a:solidFill>
              <a:latin typeface="Arial"/>
              <a:ea typeface="Arial"/>
              <a:cs typeface="Arial"/>
              <a:sym typeface="Arial"/>
            </a:endParaRPr>
          </a:p>
        </p:txBody>
      </p:sp>
      <p:sp>
        <p:nvSpPr>
          <p:cNvPr id="752" name="Google Shape;752;p46"/>
          <p:cNvSpPr txBox="1"/>
          <p:nvPr/>
        </p:nvSpPr>
        <p:spPr>
          <a:xfrm>
            <a:off x="629284" y="1190625"/>
            <a:ext cx="4735195" cy="592796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83185" marR="95885" rtl="0" algn="just">
              <a:lnSpc>
                <a:spcPct val="120600"/>
              </a:lnSpc>
              <a:spcBef>
                <a:spcPts val="0"/>
              </a:spcBef>
              <a:spcAft>
                <a:spcPts val="0"/>
              </a:spcAft>
              <a:buNone/>
            </a:pPr>
            <a:r>
              <a:rPr lang="it-CH" sz="1200">
                <a:solidFill>
                  <a:schemeClr val="dk1"/>
                </a:solidFill>
                <a:latin typeface="Arimo"/>
                <a:ea typeface="Arimo"/>
                <a:cs typeface="Arimo"/>
                <a:sym typeface="Arimo"/>
              </a:rPr>
              <a:t>Il modo in cui utilizzerai il pacchetto dipenderà da ciò che ti interessa, ma anche dal tipo di opportunità che hai a disposizione. Ecco alcuni suggerimenti su diversi modi in cui potresti utilizzare queste risorse:</a:t>
            </a:r>
            <a:endParaRPr/>
          </a:p>
          <a:p>
            <a:pPr indent="-179070" lvl="0" marL="262255" marR="193675" rtl="0" algn="just">
              <a:lnSpc>
                <a:spcPct val="120800"/>
              </a:lnSpc>
              <a:spcBef>
                <a:spcPts val="58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Se nel tuo ambiente c'è un assistente didattico, potresti chiedergli di aiutarti a fare dei video o delle osservazioni dal vivo. Oppure potresti chiedergli di filmarti se vuoi concentrarti sulla tua pratica.</a:t>
            </a:r>
            <a:endParaRPr/>
          </a:p>
          <a:p>
            <a:pPr indent="-179070" lvl="0" marL="262255" marR="193675" rtl="0" algn="just">
              <a:lnSpc>
                <a:spcPct val="120800"/>
              </a:lnSpc>
              <a:spcBef>
                <a:spcPts val="58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Se nella tua scuola ci sono diverse-i insegnanti che stanno svolgendo indagini T-SEDA, potresti collaborare per condividere i tuoi risultati e valutare come integrare le pratiche dell'intera scuola.</a:t>
            </a:r>
            <a:endParaRPr/>
          </a:p>
          <a:p>
            <a:pPr indent="-179070" lvl="0" marL="262255" marR="193675" rtl="0" algn="just">
              <a:lnSpc>
                <a:spcPct val="120800"/>
              </a:lnSpc>
              <a:spcBef>
                <a:spcPts val="58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Potresti chiedere ad altre-i colleghe-i di osservarti o tu potresti osservare loro durante conversazioni didattiche.</a:t>
            </a:r>
            <a:endParaRPr/>
          </a:p>
          <a:p>
            <a:pPr indent="-179070" lvl="0" marL="262255" marR="193675" rtl="0" algn="just">
              <a:lnSpc>
                <a:spcPct val="120800"/>
              </a:lnSpc>
              <a:spcBef>
                <a:spcPts val="58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A seconda dell'età delle persone in formazione, potresti chiedere il loro contributo mentre pianifichi la tua inchiesta e condividere con loro i tuoi risultati, oppure coinvolgerli nella formulazione del tuo piano d'azione.</a:t>
            </a:r>
            <a:endParaRPr/>
          </a:p>
          <a:p>
            <a:pPr indent="-179070" lvl="0" marL="262255" marR="193675" rtl="0" algn="just">
              <a:lnSpc>
                <a:spcPct val="120800"/>
              </a:lnSpc>
              <a:spcBef>
                <a:spcPts val="58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Potresti valutare come integrare la tecnologia nella tua inchiesta e come questa influisca sul dialogo.</a:t>
            </a:r>
            <a:endParaRPr/>
          </a:p>
          <a:p>
            <a:pPr indent="-179070" lvl="0" marL="262255" marR="193675" rtl="0" algn="just">
              <a:lnSpc>
                <a:spcPct val="120800"/>
              </a:lnSpc>
              <a:spcBef>
                <a:spcPts val="58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Le sezioni 1-5 del pacchetto ti daranno altre idee su ciò che potresti fare.</a:t>
            </a:r>
            <a:endParaRPr/>
          </a:p>
          <a:p>
            <a:pPr indent="0" lvl="0" marL="83185" marR="193675" rtl="0" algn="just">
              <a:lnSpc>
                <a:spcPct val="120800"/>
              </a:lnSpc>
              <a:spcBef>
                <a:spcPts val="2185"/>
              </a:spcBef>
              <a:spcAft>
                <a:spcPts val="0"/>
              </a:spcAft>
              <a:buNone/>
            </a:pPr>
            <a:r>
              <a:rPr lang="it-CH" sz="1200">
                <a:solidFill>
                  <a:schemeClr val="dk1"/>
                </a:solidFill>
                <a:latin typeface="Arimo"/>
                <a:ea typeface="Arimo"/>
                <a:cs typeface="Arimo"/>
                <a:sym typeface="Arimo"/>
              </a:rPr>
              <a:t> 		</a:t>
            </a:r>
            <a:r>
              <a:rPr b="1" lang="it-CH" sz="1200" u="sng">
                <a:solidFill>
                  <a:schemeClr val="hlink"/>
                </a:solidFill>
                <a:latin typeface="Arial"/>
                <a:ea typeface="Arial"/>
                <a:cs typeface="Arial"/>
                <a:sym typeface="Arial"/>
                <a:hlinkClick r:id="rId3"/>
              </a:rPr>
              <a:t>Video 9: L'impatto dell'inchiesta T-SEDA</a:t>
            </a:r>
            <a:endParaRPr sz="1200">
              <a:solidFill>
                <a:schemeClr val="dk1"/>
              </a:solidFill>
              <a:latin typeface="Arimo"/>
              <a:ea typeface="Arimo"/>
              <a:cs typeface="Arimo"/>
              <a:sym typeface="Arimo"/>
            </a:endParaRPr>
          </a:p>
        </p:txBody>
      </p:sp>
      <p:sp>
        <p:nvSpPr>
          <p:cNvPr id="753" name="Google Shape;753;p46"/>
          <p:cNvSpPr/>
          <p:nvPr/>
        </p:nvSpPr>
        <p:spPr>
          <a:xfrm>
            <a:off x="6059055" y="622181"/>
            <a:ext cx="3619493" cy="20402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46"/>
          <p:cNvSpPr/>
          <p:nvPr/>
        </p:nvSpPr>
        <p:spPr>
          <a:xfrm>
            <a:off x="6450850" y="5174496"/>
            <a:ext cx="2821936" cy="20453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46"/>
          <p:cNvSpPr/>
          <p:nvPr/>
        </p:nvSpPr>
        <p:spPr>
          <a:xfrm>
            <a:off x="5573280" y="2820550"/>
            <a:ext cx="4716767" cy="221233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46"/>
          <p:cNvSpPr/>
          <p:nvPr/>
        </p:nvSpPr>
        <p:spPr>
          <a:xfrm>
            <a:off x="1021085" y="6694807"/>
            <a:ext cx="439415" cy="43941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7" name="Google Shape;757;p46"/>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7"/>
          <p:cNvSpPr txBox="1"/>
          <p:nvPr>
            <p:ph type="title"/>
          </p:nvPr>
        </p:nvSpPr>
        <p:spPr>
          <a:xfrm>
            <a:off x="1198510" y="648088"/>
            <a:ext cx="8296379" cy="430887"/>
          </a:xfrm>
          <a:prstGeom prst="rect">
            <a:avLst/>
          </a:prstGeom>
          <a:noFill/>
          <a:ln>
            <a:noFill/>
          </a:ln>
        </p:spPr>
        <p:txBody>
          <a:bodyPr anchorCtr="0" anchor="t" bIns="0" lIns="0" spcFirstLastPara="1" rIns="0" wrap="square" tIns="0">
            <a:spAutoFit/>
          </a:bodyPr>
          <a:lstStyle/>
          <a:p>
            <a:pPr indent="0" lvl="0" marL="241934" rtl="0" algn="ctr">
              <a:lnSpc>
                <a:spcPct val="100000"/>
              </a:lnSpc>
              <a:spcBef>
                <a:spcPts val="0"/>
              </a:spcBef>
              <a:spcAft>
                <a:spcPts val="0"/>
              </a:spcAft>
              <a:buNone/>
            </a:pPr>
            <a:r>
              <a:rPr lang="it-CH" sz="2800">
                <a:solidFill>
                  <a:srgbClr val="205867"/>
                </a:solidFill>
              </a:rPr>
              <a:t>T-SEDA:</a:t>
            </a:r>
            <a:r>
              <a:rPr lang="it-CH"/>
              <a:t> </a:t>
            </a:r>
            <a:r>
              <a:rPr lang="it-CH" sz="2800"/>
              <a:t>Risorse di supporto</a:t>
            </a:r>
            <a:endParaRPr sz="2800"/>
          </a:p>
        </p:txBody>
      </p:sp>
      <p:sp>
        <p:nvSpPr>
          <p:cNvPr id="763" name="Google Shape;763;p47"/>
          <p:cNvSpPr txBox="1"/>
          <p:nvPr>
            <p:ph idx="1" type="body"/>
          </p:nvPr>
        </p:nvSpPr>
        <p:spPr>
          <a:xfrm>
            <a:off x="6022506" y="2260110"/>
            <a:ext cx="4347148" cy="3959715"/>
          </a:xfrm>
          <a:prstGeom prst="rect">
            <a:avLst/>
          </a:prstGeom>
          <a:noFill/>
          <a:ln cap="flat" cmpd="sng" w="9525">
            <a:solidFill>
              <a:schemeClr val="dk1"/>
            </a:solidFill>
            <a:prstDash val="solid"/>
            <a:round/>
            <a:headEnd len="sm" w="sm" type="none"/>
            <a:tailEnd len="sm" w="sm" type="none"/>
          </a:ln>
        </p:spPr>
        <p:txBody>
          <a:bodyPr anchorCtr="0" anchor="t" bIns="90000" lIns="90000" spcFirstLastPara="1" rIns="90000" wrap="square" tIns="90000">
            <a:spAutoFit/>
          </a:bodyPr>
          <a:lstStyle/>
          <a:p>
            <a:pPr indent="0" lvl="0" marL="0" marR="5080" rtl="0" algn="l">
              <a:lnSpc>
                <a:spcPct val="111400"/>
              </a:lnSpc>
              <a:spcBef>
                <a:spcPts val="0"/>
              </a:spcBef>
              <a:spcAft>
                <a:spcPts val="0"/>
              </a:spcAft>
              <a:buNone/>
            </a:pPr>
            <a:r>
              <a:rPr b="1" lang="it-CH" sz="1400">
                <a:latin typeface="Calibri"/>
                <a:ea typeface="Calibri"/>
                <a:cs typeface="Calibri"/>
                <a:sym typeface="Calibri"/>
              </a:rPr>
              <a:t>Le seguenti risorse sono disponibili online (</a:t>
            </a:r>
            <a:r>
              <a:rPr b="1" lang="it-CH" sz="1400" u="sng">
                <a:solidFill>
                  <a:schemeClr val="hlink"/>
                </a:solidFill>
                <a:latin typeface="Calibri"/>
                <a:ea typeface="Calibri"/>
                <a:cs typeface="Calibri"/>
                <a:sym typeface="Calibri"/>
                <a:hlinkClick r:id="rId3"/>
              </a:rPr>
              <a:t>http://bit.ly/T-SEDA),</a:t>
            </a:r>
            <a:r>
              <a:rPr b="1" lang="it-CH" sz="1400">
                <a:latin typeface="Calibri"/>
                <a:ea typeface="Calibri"/>
                <a:cs typeface="Calibri"/>
                <a:sym typeface="Calibri"/>
              </a:rPr>
              <a:t> compresi i modelli scaricabili separatamente per la stampa o la modifica; cerca l'icona	</a:t>
            </a:r>
            <a:endParaRPr/>
          </a:p>
          <a:p>
            <a:pPr indent="0" lvl="0" marL="0" rtl="0" algn="l">
              <a:lnSpc>
                <a:spcPct val="100000"/>
              </a:lnSpc>
              <a:spcBef>
                <a:spcPts val="1315"/>
              </a:spcBef>
              <a:spcAft>
                <a:spcPts val="0"/>
              </a:spcAft>
              <a:buNone/>
            </a:pPr>
            <a:r>
              <a:t/>
            </a:r>
            <a:endParaRPr b="1" sz="1400" u="sng">
              <a:latin typeface="Calibri"/>
              <a:ea typeface="Calibri"/>
              <a:cs typeface="Calibri"/>
              <a:sym typeface="Calibri"/>
            </a:endParaRPr>
          </a:p>
          <a:p>
            <a:pPr indent="0" lvl="0" marL="0" rtl="0" algn="l">
              <a:lnSpc>
                <a:spcPct val="100000"/>
              </a:lnSpc>
              <a:spcBef>
                <a:spcPts val="1315"/>
              </a:spcBef>
              <a:spcAft>
                <a:spcPts val="0"/>
              </a:spcAft>
              <a:buNone/>
            </a:pPr>
            <a:r>
              <a:rPr b="1" lang="it-CH" sz="1400" u="sng">
                <a:latin typeface="Calibri"/>
                <a:ea typeface="Calibri"/>
                <a:cs typeface="Calibri"/>
                <a:sym typeface="Calibri"/>
              </a:rPr>
              <a:t>SEZIONE 3</a:t>
            </a:r>
            <a:r>
              <a:rPr b="1" lang="it-CH" sz="1400">
                <a:latin typeface="Calibri"/>
                <a:ea typeface="Calibri"/>
                <a:cs typeface="Calibri"/>
                <a:sym typeface="Calibri"/>
              </a:rPr>
              <a:t>: Guida tecnica per la registrazione e la trascrizione</a:t>
            </a:r>
            <a:endParaRPr sz="1400">
              <a:latin typeface="Calibri"/>
              <a:ea typeface="Calibri"/>
              <a:cs typeface="Calibri"/>
              <a:sym typeface="Calibri"/>
            </a:endParaRPr>
          </a:p>
          <a:p>
            <a:pPr indent="0" lvl="0" marL="0" rtl="0" algn="l">
              <a:lnSpc>
                <a:spcPct val="100000"/>
              </a:lnSpc>
              <a:spcBef>
                <a:spcPts val="1315"/>
              </a:spcBef>
              <a:spcAft>
                <a:spcPts val="0"/>
              </a:spcAft>
              <a:buNone/>
            </a:pPr>
            <a:r>
              <a:rPr b="1" lang="it-CH" sz="1400" u="sng">
                <a:latin typeface="Calibri"/>
                <a:ea typeface="Calibri"/>
                <a:cs typeface="Calibri"/>
                <a:sym typeface="Calibri"/>
              </a:rPr>
              <a:t>SEZIONE 4: Studi di caso</a:t>
            </a:r>
            <a:r>
              <a:rPr b="1" lang="it-CH" sz="1400">
                <a:latin typeface="Calibri"/>
                <a:ea typeface="Calibri"/>
                <a:cs typeface="Calibri"/>
                <a:sym typeface="Calibri"/>
              </a:rPr>
              <a:t> </a:t>
            </a:r>
            <a:r>
              <a:rPr lang="it-CH" sz="1400">
                <a:latin typeface="Calibri"/>
                <a:ea typeface="Calibri"/>
                <a:cs typeface="Calibri"/>
                <a:sym typeface="Calibri"/>
              </a:rPr>
              <a:t>Illustra la codifica e l'interpretazione del dialogo da parte degli insegnanti in diversi contesti; include i risultati degli insegnanti e i passi successivi.</a:t>
            </a:r>
            <a:endParaRPr sz="1400">
              <a:latin typeface="Calibri"/>
              <a:ea typeface="Calibri"/>
              <a:cs typeface="Calibri"/>
              <a:sym typeface="Calibri"/>
            </a:endParaRPr>
          </a:p>
          <a:p>
            <a:pPr indent="0" lvl="0" marL="0" rtl="0" algn="l">
              <a:lnSpc>
                <a:spcPct val="100000"/>
              </a:lnSpc>
              <a:spcBef>
                <a:spcPts val="1315"/>
              </a:spcBef>
              <a:spcAft>
                <a:spcPts val="0"/>
              </a:spcAft>
              <a:buNone/>
            </a:pPr>
            <a:r>
              <a:rPr b="1" lang="it-CH" sz="1400" u="sng">
                <a:latin typeface="Calibri"/>
                <a:ea typeface="Calibri"/>
                <a:cs typeface="Calibri"/>
                <a:sym typeface="Calibri"/>
              </a:rPr>
              <a:t>SEZIONE 5: Risorse e attività:</a:t>
            </a:r>
            <a:r>
              <a:rPr b="1" lang="it-CH" sz="1400">
                <a:latin typeface="Calibri"/>
                <a:ea typeface="Calibri"/>
                <a:cs typeface="Calibri"/>
                <a:sym typeface="Calibri"/>
              </a:rPr>
              <a:t> </a:t>
            </a:r>
            <a:r>
              <a:rPr lang="it-CH" sz="1400">
                <a:latin typeface="Calibri"/>
                <a:ea typeface="Calibri"/>
                <a:cs typeface="Calibri"/>
                <a:sym typeface="Calibri"/>
              </a:rPr>
              <a:t>Idee per implementare il dialogo nella tua classe, riferimenti ad altre ricerche sul dialogo e link a risorse correlate.</a:t>
            </a:r>
            <a:endParaRPr sz="1400">
              <a:latin typeface="Calibri"/>
              <a:ea typeface="Calibri"/>
              <a:cs typeface="Calibri"/>
              <a:sym typeface="Calibri"/>
            </a:endParaRPr>
          </a:p>
        </p:txBody>
      </p:sp>
      <p:sp>
        <p:nvSpPr>
          <p:cNvPr id="764" name="Google Shape;764;p47"/>
          <p:cNvSpPr/>
          <p:nvPr/>
        </p:nvSpPr>
        <p:spPr>
          <a:xfrm>
            <a:off x="6718300" y="3095625"/>
            <a:ext cx="306000" cy="304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765" name="Google Shape;765;p47"/>
          <p:cNvGraphicFramePr/>
          <p:nvPr/>
        </p:nvGraphicFramePr>
        <p:xfrm>
          <a:off x="294243" y="1419225"/>
          <a:ext cx="3000000" cy="3000000"/>
        </p:xfrm>
        <a:graphic>
          <a:graphicData uri="http://schemas.openxmlformats.org/drawingml/2006/table">
            <a:tbl>
              <a:tblPr bandRow="1" firstRow="1">
                <a:noFill/>
                <a:tableStyleId>{755090EA-F8F8-4987-B60F-FA7C405FA907}</a:tableStyleId>
              </a:tblPr>
              <a:tblGrid>
                <a:gridCol w="4759900"/>
                <a:gridCol w="762000"/>
              </a:tblGrid>
              <a:tr h="416275">
                <a:tc>
                  <a:txBody>
                    <a:bodyPr/>
                    <a:lstStyle/>
                    <a:p>
                      <a:pPr indent="0" lvl="0" marL="0" marR="0" rtl="0" algn="ctr">
                        <a:spcBef>
                          <a:spcPts val="0"/>
                        </a:spcBef>
                        <a:spcAft>
                          <a:spcPts val="0"/>
                        </a:spcAft>
                        <a:buNone/>
                      </a:pPr>
                      <a:r>
                        <a:rPr lang="it-CH" sz="1800"/>
                        <a:t>SEZIONE</a:t>
                      </a:r>
                      <a:endParaRPr/>
                    </a:p>
                  </a:txBody>
                  <a:tcPr marT="45725" marB="45725" marR="91450" marL="91450">
                    <a:solidFill>
                      <a:srgbClr val="2E6A7B"/>
                    </a:solidFill>
                  </a:tcPr>
                </a:tc>
                <a:tc>
                  <a:txBody>
                    <a:bodyPr/>
                    <a:lstStyle/>
                    <a:p>
                      <a:pPr indent="0" lvl="0" marL="0" marR="0" rtl="0" algn="ctr">
                        <a:spcBef>
                          <a:spcPts val="0"/>
                        </a:spcBef>
                        <a:spcAft>
                          <a:spcPts val="0"/>
                        </a:spcAft>
                        <a:buNone/>
                      </a:pPr>
                      <a:r>
                        <a:rPr lang="it-CH" sz="1800"/>
                        <a:t>Pag.</a:t>
                      </a:r>
                      <a:endParaRPr/>
                    </a:p>
                  </a:txBody>
                  <a:tcPr marT="45725" marB="45725" marR="91450" marL="91450">
                    <a:solidFill>
                      <a:srgbClr val="2E6A7B"/>
                    </a:solidFill>
                  </a:tcPr>
                </a:tc>
              </a:tr>
              <a:tr h="586475">
                <a:tc>
                  <a:txBody>
                    <a:bodyPr/>
                    <a:lstStyle/>
                    <a:p>
                      <a:pPr indent="0" lvl="0" marL="0" marR="0" rtl="0" algn="l">
                        <a:lnSpc>
                          <a:spcPct val="100000"/>
                        </a:lnSpc>
                        <a:spcBef>
                          <a:spcPts val="0"/>
                        </a:spcBef>
                        <a:spcAft>
                          <a:spcPts val="0"/>
                        </a:spcAft>
                        <a:buSzPts val="1400"/>
                        <a:buFont typeface="Calibri"/>
                        <a:buNone/>
                      </a:pPr>
                      <a:r>
                        <a:rPr b="1" lang="it-CH" sz="1400">
                          <a:latin typeface="Calibri"/>
                          <a:ea typeface="Calibri"/>
                          <a:cs typeface="Calibri"/>
                          <a:sym typeface="Calibri"/>
                        </a:rPr>
                        <a:t>SEZIONE 1: Quadro dettagliato di codifica. </a:t>
                      </a:r>
                      <a:r>
                        <a:rPr lang="it-CH" sz="1400">
                          <a:latin typeface="Calibri"/>
                          <a:ea typeface="Calibri"/>
                          <a:cs typeface="Calibri"/>
                          <a:sym typeface="Calibri"/>
                        </a:rPr>
                        <a:t>Un elenco e una spiegazione delle categorie di dialogo, illustrate con esempi di suggerimenti e contribute, oltre a pratiche più generali di dialogo in classe.</a:t>
                      </a:r>
                      <a:endParaRPr/>
                    </a:p>
                  </a:txBody>
                  <a:tcPr marT="45725" marB="45725" marR="91450" marL="91450"/>
                </a:tc>
                <a:tc>
                  <a:txBody>
                    <a:bodyPr/>
                    <a:lstStyle/>
                    <a:p>
                      <a:pPr indent="0" lvl="0" marL="0" marR="0" rtl="0" algn="ctr">
                        <a:spcBef>
                          <a:spcPts val="0"/>
                        </a:spcBef>
                        <a:spcAft>
                          <a:spcPts val="0"/>
                        </a:spcAft>
                        <a:buNone/>
                      </a:pPr>
                      <a:r>
                        <a:rPr lang="it-CH" sz="1400"/>
                        <a:t>32</a:t>
                      </a:r>
                      <a:endParaRPr/>
                    </a:p>
                  </a:txBody>
                  <a:tcPr marT="45725" marB="45725" marR="91450" marL="91450">
                    <a:solidFill>
                      <a:srgbClr val="D8D8D8"/>
                    </a:solidFill>
                  </a:tcPr>
                </a:tc>
              </a:tr>
              <a:tr h="415425">
                <a:tc>
                  <a:txBody>
                    <a:bodyPr/>
                    <a:lstStyle/>
                    <a:p>
                      <a:pPr indent="0" lvl="0" marL="0" marR="0" rtl="0" algn="l">
                        <a:lnSpc>
                          <a:spcPct val="100000"/>
                        </a:lnSpc>
                        <a:spcBef>
                          <a:spcPts val="0"/>
                        </a:spcBef>
                        <a:spcAft>
                          <a:spcPts val="0"/>
                        </a:spcAft>
                        <a:buSzPts val="1400"/>
                        <a:buFont typeface="Calibri"/>
                        <a:buNone/>
                      </a:pPr>
                      <a:r>
                        <a:rPr b="1" lang="it-CH" sz="1400">
                          <a:latin typeface="Calibri"/>
                          <a:ea typeface="Calibri"/>
                          <a:cs typeface="Calibri"/>
                          <a:sym typeface="Calibri"/>
                        </a:rPr>
                        <a:t>SEZIONE 2: Tipi di osservazione e modelli per l’osservazione e la codifica.  </a:t>
                      </a:r>
                      <a:r>
                        <a:rPr lang="it-CH" sz="1400">
                          <a:latin typeface="Calibri"/>
                          <a:ea typeface="Calibri"/>
                          <a:cs typeface="Calibri"/>
                          <a:sym typeface="Calibri"/>
                        </a:rPr>
                        <a:t>Include l’osservazione della lezione (campionamento del tempo; lista di controllo; scale di valutazione).</a:t>
                      </a:r>
                      <a:endParaRPr/>
                    </a:p>
                  </a:txBody>
                  <a:tcPr marT="45725" marB="45725" marR="91450" marL="91450"/>
                </a:tc>
                <a:tc>
                  <a:txBody>
                    <a:bodyPr/>
                    <a:lstStyle/>
                    <a:p>
                      <a:pPr indent="0" lvl="0" marL="0" marR="0" rtl="0" algn="ctr">
                        <a:spcBef>
                          <a:spcPts val="0"/>
                        </a:spcBef>
                        <a:spcAft>
                          <a:spcPts val="0"/>
                        </a:spcAft>
                        <a:buNone/>
                      </a:pPr>
                      <a:r>
                        <a:rPr lang="it-CH" sz="1400"/>
                        <a:t>38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400"/>
                        <a:buFont typeface="Calibri"/>
                        <a:buNone/>
                      </a:pPr>
                      <a:r>
                        <a:rPr b="1" lang="it-CH" sz="1400">
                          <a:latin typeface="Calibri"/>
                          <a:ea typeface="Calibri"/>
                          <a:cs typeface="Calibri"/>
                          <a:sym typeface="Calibri"/>
                        </a:rPr>
                        <a:t> Modello 2A: Codificare una trascrizione</a:t>
                      </a:r>
                      <a:endParaRPr b="1"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it-CH" sz="1400"/>
                        <a:t>41</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None/>
                      </a:pPr>
                      <a:r>
                        <a:rPr b="1" lang="it-CH" sz="1400">
                          <a:latin typeface="Calibri"/>
                          <a:ea typeface="Calibri"/>
                          <a:cs typeface="Calibri"/>
                          <a:sym typeface="Calibri"/>
                        </a:rPr>
                        <a:t> Modello 2B: Codifica a campionamento temporale per il lavoro di gruppo</a:t>
                      </a:r>
                      <a:endParaRPr b="1"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it-CH" sz="1400"/>
                        <a:t>43</a:t>
                      </a:r>
                      <a:endParaRPr/>
                    </a:p>
                  </a:txBody>
                  <a:tcPr marT="45725" marB="45725" marR="91450" marL="91450">
                    <a:solidFill>
                      <a:srgbClr val="D8D8D8"/>
                    </a:solidFill>
                  </a:tcPr>
                </a:tc>
              </a:tr>
              <a:tr h="297300">
                <a:tc>
                  <a:txBody>
                    <a:bodyPr/>
                    <a:lstStyle/>
                    <a:p>
                      <a:pPr indent="0" lvl="0" marL="93663" marR="130810" rtl="0" algn="l">
                        <a:lnSpc>
                          <a:spcPct val="101400"/>
                        </a:lnSpc>
                        <a:spcBef>
                          <a:spcPts val="0"/>
                        </a:spcBef>
                        <a:spcAft>
                          <a:spcPts val="0"/>
                        </a:spcAft>
                        <a:buNone/>
                      </a:pPr>
                      <a:r>
                        <a:rPr b="1" lang="it-CH" sz="1400">
                          <a:latin typeface="Calibri"/>
                          <a:ea typeface="Calibri"/>
                          <a:cs typeface="Calibri"/>
                          <a:sym typeface="Calibri"/>
                        </a:rPr>
                        <a:t> </a:t>
                      </a:r>
                      <a:r>
                        <a:rPr b="1" lang="it-CH" sz="1400">
                          <a:solidFill>
                            <a:schemeClr val="dk1"/>
                          </a:solidFill>
                          <a:latin typeface="Calibri"/>
                          <a:ea typeface="Calibri"/>
                          <a:cs typeface="Calibri"/>
                          <a:sym typeface="Calibri"/>
                        </a:rPr>
                        <a:t>Modello</a:t>
                      </a:r>
                      <a:r>
                        <a:rPr b="1" lang="it-CH" sz="1400">
                          <a:latin typeface="Calibri"/>
                          <a:ea typeface="Calibri"/>
                          <a:cs typeface="Calibri"/>
                          <a:sym typeface="Calibri"/>
                        </a:rPr>
                        <a:t> 2C: Checklist per single-i allieve-i (entro il lavoro di gruppo)</a:t>
                      </a:r>
                      <a:endParaRPr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it-CH" sz="1400"/>
                        <a:t>45</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400"/>
                        <a:buFont typeface="Calibri"/>
                        <a:buNone/>
                      </a:pPr>
                      <a:r>
                        <a:rPr b="1" lang="it-CH" sz="1400">
                          <a:latin typeface="Calibri"/>
                          <a:ea typeface="Calibri"/>
                          <a:cs typeface="Calibri"/>
                          <a:sym typeface="Calibri"/>
                        </a:rPr>
                        <a:t> </a:t>
                      </a:r>
                      <a:r>
                        <a:rPr b="1" lang="it-CH" sz="1400">
                          <a:solidFill>
                            <a:schemeClr val="dk1"/>
                          </a:solidFill>
                          <a:latin typeface="Calibri"/>
                          <a:ea typeface="Calibri"/>
                          <a:cs typeface="Calibri"/>
                          <a:sym typeface="Calibri"/>
                        </a:rPr>
                        <a:t>Modello</a:t>
                      </a:r>
                      <a:r>
                        <a:rPr b="1" lang="it-CH" sz="1400">
                          <a:latin typeface="Calibri"/>
                          <a:ea typeface="Calibri"/>
                          <a:cs typeface="Calibri"/>
                          <a:sym typeface="Calibri"/>
                        </a:rPr>
                        <a:t> 2D: Valutare il dialogo di Gruppo usando i codici</a:t>
                      </a:r>
                      <a:endParaRPr sz="14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it-CH" sz="1400"/>
                        <a:t>46</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chemeClr val="dk1"/>
                        </a:buClr>
                        <a:buSzPts val="1400"/>
                        <a:buFont typeface="Calibri"/>
                        <a:buNone/>
                      </a:pPr>
                      <a:r>
                        <a:rPr b="1" lang="it-CH" sz="1400">
                          <a:solidFill>
                            <a:schemeClr val="dk1"/>
                          </a:solidFill>
                          <a:latin typeface="Calibri"/>
                          <a:ea typeface="Calibri"/>
                          <a:cs typeface="Calibri"/>
                          <a:sym typeface="Calibri"/>
                        </a:rPr>
                        <a:t> Modello 2E: Panoramica sulla partecipazione dell’intera classe (scala di valutazione)</a:t>
                      </a:r>
                      <a:endParaRPr sz="1400"/>
                    </a:p>
                  </a:txBody>
                  <a:tcPr marT="45725" marB="45725" marR="91450" marL="91450"/>
                </a:tc>
                <a:tc>
                  <a:txBody>
                    <a:bodyPr/>
                    <a:lstStyle/>
                    <a:p>
                      <a:pPr indent="0" lvl="0" marL="0" marR="0" rtl="0" algn="ctr">
                        <a:spcBef>
                          <a:spcPts val="0"/>
                        </a:spcBef>
                        <a:spcAft>
                          <a:spcPts val="0"/>
                        </a:spcAft>
                        <a:buNone/>
                      </a:pPr>
                      <a:r>
                        <a:rPr lang="it-CH" sz="1400"/>
                        <a:t>47</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chemeClr val="dk1"/>
                        </a:buClr>
                        <a:buSzPts val="1400"/>
                        <a:buFont typeface="Calibri"/>
                        <a:buNone/>
                      </a:pPr>
                      <a:r>
                        <a:rPr b="1" lang="it-CH" sz="1400">
                          <a:solidFill>
                            <a:schemeClr val="dk1"/>
                          </a:solidFill>
                          <a:latin typeface="Calibri"/>
                          <a:ea typeface="Calibri"/>
                          <a:cs typeface="Calibri"/>
                          <a:sym typeface="Calibri"/>
                        </a:rPr>
                        <a:t> Modello 2F: Scale di valutazione della partecipazione e delle regole di conversazione</a:t>
                      </a:r>
                      <a:endParaRPr sz="1400"/>
                    </a:p>
                  </a:txBody>
                  <a:tcPr marT="45725" marB="45725" marR="91450" marL="91450"/>
                </a:tc>
                <a:tc>
                  <a:txBody>
                    <a:bodyPr/>
                    <a:lstStyle/>
                    <a:p>
                      <a:pPr indent="0" lvl="0" marL="0" marR="0" rtl="0" algn="ctr">
                        <a:spcBef>
                          <a:spcPts val="0"/>
                        </a:spcBef>
                        <a:spcAft>
                          <a:spcPts val="0"/>
                        </a:spcAft>
                        <a:buNone/>
                      </a:pPr>
                      <a:r>
                        <a:rPr lang="it-CH" sz="1400"/>
                        <a:t>48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400"/>
                        <a:buFont typeface="Calibri"/>
                        <a:buNone/>
                      </a:pPr>
                      <a:r>
                        <a:rPr lang="it-CH" sz="1400"/>
                        <a:t> </a:t>
                      </a:r>
                      <a:r>
                        <a:rPr b="1" lang="it-CH" sz="1400">
                          <a:solidFill>
                            <a:schemeClr val="dk1"/>
                          </a:solidFill>
                          <a:latin typeface="Calibri"/>
                          <a:ea typeface="Calibri"/>
                          <a:cs typeface="Calibri"/>
                          <a:sym typeface="Calibri"/>
                        </a:rPr>
                        <a:t>Modello 2G: Autovalutazione del lavoro a gruppi</a:t>
                      </a:r>
                      <a:endParaRPr sz="1400"/>
                    </a:p>
                  </a:txBody>
                  <a:tcPr marT="45725" marB="45725" marR="91450" marL="91450"/>
                </a:tc>
                <a:tc>
                  <a:txBody>
                    <a:bodyPr/>
                    <a:lstStyle/>
                    <a:p>
                      <a:pPr indent="0" lvl="0" marL="0" marR="0" rtl="0" algn="ctr">
                        <a:spcBef>
                          <a:spcPts val="0"/>
                        </a:spcBef>
                        <a:spcAft>
                          <a:spcPts val="0"/>
                        </a:spcAft>
                        <a:buNone/>
                      </a:pPr>
                      <a:r>
                        <a:rPr lang="it-CH" sz="1400"/>
                        <a:t>49</a:t>
                      </a:r>
                      <a:endParaRPr/>
                    </a:p>
                  </a:txBody>
                  <a:tcPr marT="45725" marB="45725" marR="91450" marL="91450">
                    <a:solidFill>
                      <a:srgbClr val="D8D8D8"/>
                    </a:solidFill>
                  </a:tcPr>
                </a:tc>
              </a:tr>
              <a:tr h="297300">
                <a:tc>
                  <a:txBody>
                    <a:bodyPr/>
                    <a:lstStyle/>
                    <a:p>
                      <a:pPr indent="0" lvl="0" marL="134938" marR="0" rtl="0" algn="l">
                        <a:lnSpc>
                          <a:spcPct val="100000"/>
                        </a:lnSpc>
                        <a:spcBef>
                          <a:spcPts val="0"/>
                        </a:spcBef>
                        <a:spcAft>
                          <a:spcPts val="0"/>
                        </a:spcAft>
                        <a:buClr>
                          <a:schemeClr val="dk1"/>
                        </a:buClr>
                        <a:buSzPts val="1400"/>
                        <a:buFont typeface="Calibri"/>
                        <a:buNone/>
                      </a:pPr>
                      <a:r>
                        <a:rPr b="1" lang="it-CH" sz="1400">
                          <a:solidFill>
                            <a:schemeClr val="dk1"/>
                          </a:solidFill>
                          <a:latin typeface="Calibri"/>
                          <a:ea typeface="Calibri"/>
                          <a:cs typeface="Calibri"/>
                          <a:sym typeface="Calibri"/>
                        </a:rPr>
                        <a:t>Modello 2H: Questionario sull’insegnamento dialogico (autovalutazione della pratica)</a:t>
                      </a:r>
                      <a:endParaRPr sz="1400"/>
                    </a:p>
                  </a:txBody>
                  <a:tcPr marT="45725" marB="45725" marR="91450" marL="91450"/>
                </a:tc>
                <a:tc>
                  <a:txBody>
                    <a:bodyPr/>
                    <a:lstStyle/>
                    <a:p>
                      <a:pPr indent="0" lvl="0" marL="0" marR="0" rtl="0" algn="ctr">
                        <a:spcBef>
                          <a:spcPts val="0"/>
                        </a:spcBef>
                        <a:spcAft>
                          <a:spcPts val="0"/>
                        </a:spcAft>
                        <a:buNone/>
                      </a:pPr>
                      <a:r>
                        <a:rPr lang="it-CH" sz="1400"/>
                        <a:t>50</a:t>
                      </a:r>
                      <a:endParaRPr/>
                    </a:p>
                  </a:txBody>
                  <a:tcPr marT="45725" marB="45725" marR="91450" marL="91450">
                    <a:solidFill>
                      <a:srgbClr val="D8D8D8"/>
                    </a:solidFill>
                  </a:tcPr>
                </a:tc>
              </a:tr>
            </a:tbl>
          </a:graphicData>
        </a:graphic>
      </p:graphicFrame>
      <p:sp>
        <p:nvSpPr>
          <p:cNvPr id="766" name="Google Shape;766;p47"/>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48"/>
          <p:cNvSpPr txBox="1"/>
          <p:nvPr/>
        </p:nvSpPr>
        <p:spPr>
          <a:xfrm>
            <a:off x="433069" y="305291"/>
            <a:ext cx="9746615" cy="119013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29209" marR="0" rtl="0" algn="just">
              <a:lnSpc>
                <a:spcPct val="100000"/>
              </a:lnSpc>
              <a:spcBef>
                <a:spcPts val="0"/>
              </a:spcBef>
              <a:spcAft>
                <a:spcPts val="0"/>
              </a:spcAft>
              <a:buNone/>
            </a:pPr>
            <a:r>
              <a:rPr b="1" lang="it-CH" sz="1400">
                <a:solidFill>
                  <a:schemeClr val="dk1"/>
                </a:solidFill>
                <a:latin typeface="Arial"/>
                <a:ea typeface="Arial"/>
                <a:cs typeface="Arial"/>
                <a:sym typeface="Arial"/>
              </a:rPr>
              <a:t>Sezione 1: Quadro dettagliato di codifica</a:t>
            </a:r>
            <a:endParaRPr sz="1400">
              <a:solidFill>
                <a:schemeClr val="dk1"/>
              </a:solidFill>
              <a:latin typeface="Arial"/>
              <a:ea typeface="Arial"/>
              <a:cs typeface="Arial"/>
              <a:sym typeface="Arial"/>
            </a:endParaRPr>
          </a:p>
          <a:p>
            <a:pPr indent="0" lvl="0" marL="29209" marR="305435" rtl="0" algn="just">
              <a:lnSpc>
                <a:spcPct val="120800"/>
              </a:lnSpc>
              <a:spcBef>
                <a:spcPts val="645"/>
              </a:spcBef>
              <a:spcAft>
                <a:spcPts val="0"/>
              </a:spcAft>
              <a:buNone/>
            </a:pPr>
            <a:r>
              <a:rPr lang="it-CH" sz="1200">
                <a:solidFill>
                  <a:schemeClr val="dk1"/>
                </a:solidFill>
                <a:latin typeface="Arimo"/>
                <a:ea typeface="Arimo"/>
                <a:cs typeface="Arimo"/>
                <a:sym typeface="Arimo"/>
              </a:rPr>
              <a:t>Questo schema di codifica è una versione più dettagliata di quello che hai visto nella Parte B. Questi codici ti aiuteranno a identificare il dialogo che si sta svolgendo nel tuo ambiente di apprendimento. Puoi applicare un codice di dialogo ad ogni "turno" di un diverso oratore o oratrice, sia che tu registri e trascriva ciò che viene detto, sia che tu esegua la codifica in diretta mentre gli studenti parlano. Nelle prossime sezioni di questa risorsa troverai indicazioni su come utilizzare il quadro di riferimento.</a:t>
            </a:r>
            <a:endParaRPr sz="1200">
              <a:solidFill>
                <a:schemeClr val="dk1"/>
              </a:solidFill>
              <a:latin typeface="Arimo"/>
              <a:ea typeface="Arimo"/>
              <a:cs typeface="Arimo"/>
              <a:sym typeface="Arimo"/>
            </a:endParaRPr>
          </a:p>
        </p:txBody>
      </p:sp>
      <p:graphicFrame>
        <p:nvGraphicFramePr>
          <p:cNvPr id="772" name="Google Shape;772;p48"/>
          <p:cNvGraphicFramePr/>
          <p:nvPr/>
        </p:nvGraphicFramePr>
        <p:xfrm>
          <a:off x="423552" y="1571626"/>
          <a:ext cx="3000000" cy="3000000"/>
        </p:xfrm>
        <a:graphic>
          <a:graphicData uri="http://schemas.openxmlformats.org/drawingml/2006/table">
            <a:tbl>
              <a:tblPr bandRow="1" firstRow="1">
                <a:noFill/>
                <a:tableStyleId>{D7016B61-C5C3-4E6D-A61F-10CCEA2B680B}</a:tableStyleId>
              </a:tblPr>
              <a:tblGrid>
                <a:gridCol w="2423475"/>
                <a:gridCol w="2423475"/>
                <a:gridCol w="4937125"/>
              </a:tblGrid>
              <a:tr h="272450">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CODICI</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CONTRIBUTI E STRATEGIE</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CHE COSA SENTIAMO?</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450300">
                <a:tc>
                  <a:txBody>
                    <a:bodyPr/>
                    <a:lstStyle/>
                    <a:p>
                      <a:pPr indent="0" lvl="0" marL="88265" marR="0" rtl="0" algn="l">
                        <a:lnSpc>
                          <a:spcPct val="100000"/>
                        </a:lnSpc>
                        <a:spcBef>
                          <a:spcPts val="0"/>
                        </a:spcBef>
                        <a:spcAft>
                          <a:spcPts val="0"/>
                        </a:spcAft>
                        <a:buNone/>
                      </a:pPr>
                      <a:r>
                        <a:rPr b="1" lang="it-CH" sz="1200">
                          <a:latin typeface="Arial"/>
                          <a:ea typeface="Arial"/>
                          <a:cs typeface="Arial"/>
                          <a:sym typeface="Arial"/>
                        </a:rPr>
                        <a:t>E  – Elaborare idee</a:t>
                      </a:r>
                      <a:endParaRPr sz="1200">
                        <a:latin typeface="Arial"/>
                        <a:ea typeface="Arial"/>
                        <a:cs typeface="Arial"/>
                        <a:sym typeface="Arial"/>
                      </a:endParaRPr>
                    </a:p>
                    <a:p>
                      <a:pPr indent="-635" lvl="0" marL="107950" marR="100965" rtl="0" algn="l">
                        <a:lnSpc>
                          <a:spcPct val="101699"/>
                        </a:lnSpc>
                        <a:spcBef>
                          <a:spcPts val="595"/>
                        </a:spcBef>
                        <a:spcAft>
                          <a:spcPts val="0"/>
                        </a:spcAft>
                        <a:buNone/>
                      </a:pPr>
                      <a:r>
                        <a:rPr i="1" lang="it-CH" sz="1200">
                          <a:latin typeface="Arial"/>
                          <a:ea typeface="Arial"/>
                          <a:cs typeface="Arial"/>
                          <a:sym typeface="Arial"/>
                        </a:rPr>
                        <a:t>Sviluppare, elaborare, chiarire o commentare le idee proprie o altrui espresse nei turni precedenti o altri contributi all'attività di apprendimento (orali/scritti/altro)</a:t>
                      </a: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it-CH" sz="1200">
                          <a:latin typeface="Arimo"/>
                          <a:ea typeface="Arimo"/>
                          <a:cs typeface="Arimo"/>
                          <a:sym typeface="Arimo"/>
                        </a:rPr>
                        <a:t>costruire sulle proprie o altrui idee precedenti, aggiungere qualcosa di nuovo</a:t>
                      </a:r>
                      <a:endParaRPr/>
                    </a:p>
                    <a:p>
                      <a:pPr indent="-171450" lvl="0" marL="259715" marR="0" rtl="0" algn="l">
                        <a:lnSpc>
                          <a:spcPct val="100000"/>
                        </a:lnSpc>
                        <a:spcBef>
                          <a:spcPts val="740"/>
                        </a:spcBef>
                        <a:spcAft>
                          <a:spcPts val="0"/>
                        </a:spcAft>
                        <a:buSzPts val="1200"/>
                        <a:buFont typeface="Arial"/>
                        <a:buChar char="•"/>
                      </a:pPr>
                      <a:r>
                        <a:rPr lang="it-CH" sz="1200">
                          <a:latin typeface="Arimo"/>
                          <a:ea typeface="Arimo"/>
                          <a:cs typeface="Arimo"/>
                          <a:sym typeface="Arimo"/>
                        </a:rPr>
                        <a:t>chiarire, elaborare, estendere, riformulare le proprie o altrui idee/contributi precedenti</a:t>
                      </a:r>
                      <a:endParaRPr/>
                    </a:p>
                    <a:p>
                      <a:pPr indent="-171450" lvl="0" marL="259715" marR="0" rtl="0" algn="l">
                        <a:lnSpc>
                          <a:spcPct val="100000"/>
                        </a:lnSpc>
                        <a:spcBef>
                          <a:spcPts val="740"/>
                        </a:spcBef>
                        <a:spcAft>
                          <a:spcPts val="0"/>
                        </a:spcAft>
                        <a:buSzPts val="1200"/>
                        <a:buFont typeface="Arial"/>
                        <a:buChar char="•"/>
                      </a:pPr>
                      <a:r>
                        <a:rPr lang="it-CH" sz="1200">
                          <a:latin typeface="Arimo"/>
                          <a:ea typeface="Arimo"/>
                          <a:cs typeface="Arimo"/>
                          <a:sym typeface="Arimo"/>
                        </a:rPr>
                        <a:t>commentare le idee/contributi precedenti</a:t>
                      </a:r>
                      <a:endParaRPr sz="1200">
                        <a:latin typeface="Arimo"/>
                        <a:ea typeface="Arimo"/>
                        <a:cs typeface="Arimo"/>
                        <a:sym typeface="Arimo"/>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l">
                        <a:lnSpc>
                          <a:spcPct val="100000"/>
                        </a:lnSpc>
                        <a:spcBef>
                          <a:spcPts val="300"/>
                        </a:spcBef>
                        <a:spcAft>
                          <a:spcPts val="0"/>
                        </a:spcAft>
                        <a:buNone/>
                      </a:pPr>
                      <a:r>
                        <a:rPr lang="it-CH" sz="1150">
                          <a:solidFill>
                            <a:schemeClr val="dk1"/>
                          </a:solidFill>
                          <a:latin typeface="Arial"/>
                          <a:ea typeface="Arial"/>
                          <a:cs typeface="Arial"/>
                          <a:sym typeface="Arial"/>
                        </a:rPr>
                        <a:t>"</a:t>
                      </a:r>
                      <a:r>
                        <a:rPr lang="it-CH" sz="1150">
                          <a:latin typeface="Arial"/>
                          <a:ea typeface="Arial"/>
                          <a:cs typeface="Arial"/>
                          <a:sym typeface="Arial"/>
                        </a:rPr>
                        <a:t>è anche</a:t>
                      </a:r>
                      <a:r>
                        <a:rPr lang="it-CH" sz="1150">
                          <a:solidFill>
                            <a:schemeClr val="dk1"/>
                          </a:solidFill>
                          <a:latin typeface="Arial"/>
                          <a:ea typeface="Arial"/>
                          <a:cs typeface="Arial"/>
                          <a:sym typeface="Arial"/>
                        </a:rPr>
                        <a:t>"</a:t>
                      </a:r>
                      <a:r>
                        <a:rPr lang="it-CH" sz="1150">
                          <a:latin typeface="Arial"/>
                          <a:ea typeface="Arial"/>
                          <a:cs typeface="Arial"/>
                          <a:sym typeface="Arial"/>
                        </a:rPr>
                        <a:t>, </a:t>
                      </a:r>
                      <a:r>
                        <a:rPr lang="it-CH" sz="1150">
                          <a:solidFill>
                            <a:schemeClr val="dk1"/>
                          </a:solidFill>
                          <a:latin typeface="Arial"/>
                          <a:ea typeface="Arial"/>
                          <a:cs typeface="Arial"/>
                          <a:sym typeface="Arial"/>
                        </a:rPr>
                        <a:t>"</a:t>
                      </a:r>
                      <a:r>
                        <a:rPr lang="it-CH" sz="1150">
                          <a:latin typeface="Arial"/>
                          <a:ea typeface="Arial"/>
                          <a:cs typeface="Arial"/>
                          <a:sym typeface="Arial"/>
                        </a:rPr>
                        <a:t>mi fa pensare</a:t>
                      </a:r>
                      <a:r>
                        <a:rPr lang="it-CH" sz="1150">
                          <a:solidFill>
                            <a:schemeClr val="dk1"/>
                          </a:solidFill>
                          <a:latin typeface="Arial"/>
                          <a:ea typeface="Arial"/>
                          <a:cs typeface="Arial"/>
                          <a:sym typeface="Arial"/>
                        </a:rPr>
                        <a:t>"</a:t>
                      </a:r>
                      <a:r>
                        <a:rPr lang="it-CH" sz="1150">
                          <a:latin typeface="Arial"/>
                          <a:ea typeface="Arial"/>
                          <a:cs typeface="Arial"/>
                          <a:sym typeface="Arial"/>
                        </a:rPr>
                        <a:t>, </a:t>
                      </a:r>
                      <a:r>
                        <a:rPr lang="it-CH" sz="1150">
                          <a:solidFill>
                            <a:schemeClr val="dk1"/>
                          </a:solidFill>
                          <a:latin typeface="Arial"/>
                          <a:ea typeface="Arial"/>
                          <a:cs typeface="Arial"/>
                          <a:sym typeface="Arial"/>
                        </a:rPr>
                        <a:t>"</a:t>
                      </a:r>
                      <a:r>
                        <a:rPr lang="it-CH" sz="1150">
                          <a:latin typeface="Arial"/>
                          <a:ea typeface="Arial"/>
                          <a:cs typeface="Arial"/>
                          <a:sym typeface="Arial"/>
                        </a:rPr>
                        <a:t>voglio dire</a:t>
                      </a:r>
                      <a:r>
                        <a:rPr lang="it-CH" sz="1150">
                          <a:solidFill>
                            <a:schemeClr val="dk1"/>
                          </a:solidFill>
                          <a:latin typeface="Arial"/>
                          <a:ea typeface="Arial"/>
                          <a:cs typeface="Arial"/>
                          <a:sym typeface="Arial"/>
                        </a:rPr>
                        <a:t>"</a:t>
                      </a:r>
                      <a:r>
                        <a:rPr lang="it-CH" sz="1150">
                          <a:latin typeface="Arial"/>
                          <a:ea typeface="Arial"/>
                          <a:cs typeface="Arial"/>
                          <a:sym typeface="Arial"/>
                        </a:rPr>
                        <a:t>, </a:t>
                      </a:r>
                      <a:r>
                        <a:rPr lang="it-CH" sz="1150">
                          <a:solidFill>
                            <a:schemeClr val="dk1"/>
                          </a:solidFill>
                          <a:latin typeface="Arial"/>
                          <a:ea typeface="Arial"/>
                          <a:cs typeface="Arial"/>
                          <a:sym typeface="Arial"/>
                        </a:rPr>
                        <a:t>"</a:t>
                      </a:r>
                      <a:r>
                        <a:rPr lang="it-CH" sz="1150">
                          <a:latin typeface="Arial"/>
                          <a:ea typeface="Arial"/>
                          <a:cs typeface="Arial"/>
                          <a:sym typeface="Arial"/>
                        </a:rPr>
                        <a:t>voleva dire</a:t>
                      </a:r>
                      <a:r>
                        <a:rPr lang="it-CH" sz="1150">
                          <a:solidFill>
                            <a:schemeClr val="dk1"/>
                          </a:solidFill>
                          <a:latin typeface="Arial"/>
                          <a:ea typeface="Arial"/>
                          <a:cs typeface="Arial"/>
                          <a:sym typeface="Arial"/>
                        </a:rPr>
                        <a:t>"</a:t>
                      </a:r>
                      <a:r>
                        <a:rPr lang="it-CH" sz="1150">
                          <a:latin typeface="Arial"/>
                          <a:ea typeface="Arial"/>
                          <a:cs typeface="Arial"/>
                          <a:sym typeface="Arial"/>
                        </a:rPr>
                        <a:t>.</a:t>
                      </a:r>
                      <a:endParaRPr/>
                    </a:p>
                    <a:p>
                      <a:pPr indent="0" lvl="0" marL="88265" marR="0" rtl="0" algn="l">
                        <a:lnSpc>
                          <a:spcPct val="100000"/>
                        </a:lnSpc>
                        <a:spcBef>
                          <a:spcPts val="600"/>
                        </a:spcBef>
                        <a:spcAft>
                          <a:spcPts val="0"/>
                        </a:spcAft>
                        <a:buNone/>
                      </a:pPr>
                      <a:r>
                        <a:rPr b="1" lang="it-CH" sz="1150">
                          <a:latin typeface="Arial"/>
                          <a:ea typeface="Arial"/>
                          <a:cs typeface="Arial"/>
                          <a:sym typeface="Arial"/>
                        </a:rPr>
                        <a:t>Esempi:</a:t>
                      </a:r>
                      <a:endParaRPr/>
                    </a:p>
                    <a:p>
                      <a:pPr indent="0" lvl="0" marL="88265" marR="0" rtl="0" algn="l">
                        <a:lnSpc>
                          <a:spcPct val="100000"/>
                        </a:lnSpc>
                        <a:spcBef>
                          <a:spcPts val="300"/>
                        </a:spcBef>
                        <a:spcAft>
                          <a:spcPts val="0"/>
                        </a:spcAft>
                        <a:buNone/>
                      </a:pPr>
                      <a:r>
                        <a:rPr b="0" lang="it-CH" sz="1150">
                          <a:latin typeface="Arial"/>
                          <a:ea typeface="Arial"/>
                          <a:cs typeface="Arial"/>
                          <a:sym typeface="Arial"/>
                        </a:rPr>
                        <a:t>Dando seguito a quello che ha detto Alex</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L'idea di Giona mi ha fatto pensare al motivo per cui il personaggio avrebbe dovuto farlo.</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Ho un'idea che nessuno ha ancora menzionato...</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Quello che intendevo prima è...</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La storia di Zoe contiene molte descrizioni dettagliate.</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La mia idea era simile a quella di Alex, ho scritto che i fiori sarebbero stati il regalo migliore</a:t>
                      </a:r>
                      <a:endParaRPr sz="1150">
                        <a:latin typeface="Arial"/>
                        <a:ea typeface="Arial"/>
                        <a:cs typeface="Arial"/>
                        <a:sym typeface="Arial"/>
                      </a:endParaRPr>
                    </a:p>
                    <a:p>
                      <a:pPr indent="0" lvl="0" marL="0" marR="0" rtl="0" algn="l">
                        <a:lnSpc>
                          <a:spcPct val="100000"/>
                        </a:lnSpc>
                        <a:spcBef>
                          <a:spcPts val="50"/>
                        </a:spcBef>
                        <a:spcAft>
                          <a:spcPts val="0"/>
                        </a:spcAft>
                        <a:buNone/>
                      </a:pPr>
                      <a:r>
                        <a:t/>
                      </a:r>
                      <a:endParaRPr sz="1050">
                        <a:latin typeface="Times New Roman"/>
                        <a:ea typeface="Times New Roman"/>
                        <a:cs typeface="Times New Roman"/>
                        <a:sym typeface="Times New Roman"/>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35050">
                <a:tc>
                  <a:txBody>
                    <a:bodyPr/>
                    <a:lstStyle/>
                    <a:p>
                      <a:pPr indent="0" lvl="0" marL="88265" marR="0" rtl="0" algn="l">
                        <a:lnSpc>
                          <a:spcPct val="100000"/>
                        </a:lnSpc>
                        <a:spcBef>
                          <a:spcPts val="0"/>
                        </a:spcBef>
                        <a:spcAft>
                          <a:spcPts val="0"/>
                        </a:spcAft>
                        <a:buNone/>
                      </a:pPr>
                      <a:r>
                        <a:rPr b="1" lang="it-CH" sz="1200">
                          <a:latin typeface="Arial"/>
                          <a:ea typeface="Arial"/>
                          <a:cs typeface="Arial"/>
                          <a:sym typeface="Arial"/>
                        </a:rPr>
                        <a:t>IE – Invitare a elaborare idee</a:t>
                      </a:r>
                      <a:endParaRPr sz="1200">
                        <a:latin typeface="Arial"/>
                        <a:ea typeface="Arial"/>
                        <a:cs typeface="Arial"/>
                        <a:sym typeface="Arial"/>
                      </a:endParaRPr>
                    </a:p>
                    <a:p>
                      <a:pPr indent="0" lvl="0" marL="88265" marR="104139" rtl="0" algn="l">
                        <a:lnSpc>
                          <a:spcPct val="102200"/>
                        </a:lnSpc>
                        <a:spcBef>
                          <a:spcPts val="185"/>
                        </a:spcBef>
                        <a:spcAft>
                          <a:spcPts val="0"/>
                        </a:spcAft>
                        <a:buNone/>
                      </a:pPr>
                      <a:r>
                        <a:rPr i="1" lang="it-CH" sz="1200">
                          <a:latin typeface="Arial"/>
                          <a:ea typeface="Arial"/>
                          <a:cs typeface="Arial"/>
                          <a:sym typeface="Arial"/>
                        </a:rPr>
                        <a:t>Invita a sviluppare, elaborare, chiarire o commentare le idee e i contributi propri o altrui all'attività di apprendimento (orali, scritti o altro)</a:t>
                      </a: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50"/>
                        <a:buFont typeface="Arial"/>
                        <a:buChar char="•"/>
                      </a:pPr>
                      <a:r>
                        <a:rPr lang="it-CH" sz="1150">
                          <a:latin typeface="Arial"/>
                          <a:ea typeface="Arial"/>
                          <a:cs typeface="Arial"/>
                          <a:sym typeface="Arial"/>
                        </a:rPr>
                        <a:t>invitare gli altri a sviluppare le proprie idee o quelle degli altri</a:t>
                      </a:r>
                      <a:endParaRPr/>
                    </a:p>
                    <a:p>
                      <a:pPr indent="-171450" lvl="0" marL="259715" marR="0" rtl="0" algn="l">
                        <a:lnSpc>
                          <a:spcPct val="100000"/>
                        </a:lnSpc>
                        <a:spcBef>
                          <a:spcPts val="720"/>
                        </a:spcBef>
                        <a:spcAft>
                          <a:spcPts val="0"/>
                        </a:spcAft>
                        <a:buSzPts val="1150"/>
                        <a:buFont typeface="Arial"/>
                        <a:buChar char="•"/>
                      </a:pPr>
                      <a:r>
                        <a:rPr lang="it-CH" sz="1150">
                          <a:latin typeface="Arial"/>
                          <a:ea typeface="Arial"/>
                          <a:cs typeface="Arial"/>
                          <a:sym typeface="Arial"/>
                        </a:rPr>
                        <a:t>invitare gli altri a chiarire un contributo</a:t>
                      </a:r>
                      <a:endParaRPr/>
                    </a:p>
                    <a:p>
                      <a:pPr indent="-171450" lvl="0" marL="259715" marR="0" rtl="0" algn="l">
                        <a:lnSpc>
                          <a:spcPct val="100000"/>
                        </a:lnSpc>
                        <a:spcBef>
                          <a:spcPts val="720"/>
                        </a:spcBef>
                        <a:spcAft>
                          <a:spcPts val="0"/>
                        </a:spcAft>
                        <a:buSzPts val="1150"/>
                        <a:buFont typeface="Arial"/>
                        <a:buChar char="•"/>
                      </a:pPr>
                      <a:r>
                        <a:rPr lang="it-CH" sz="1150">
                          <a:latin typeface="Arial"/>
                          <a:ea typeface="Arial"/>
                          <a:cs typeface="Arial"/>
                          <a:sym typeface="Arial"/>
                        </a:rPr>
                        <a:t>invitare gli altri a commentare le idee o i punti di vista degli altri (compresi gli inviti ad essere d'accordo/disaccordo o a valutare)</a:t>
                      </a:r>
                      <a:endParaRPr/>
                    </a:p>
                    <a:p>
                      <a:pPr indent="-171450" lvl="0" marL="259715" marR="0" rtl="0" algn="l">
                        <a:lnSpc>
                          <a:spcPct val="100000"/>
                        </a:lnSpc>
                        <a:spcBef>
                          <a:spcPts val="720"/>
                        </a:spcBef>
                        <a:spcAft>
                          <a:spcPts val="0"/>
                        </a:spcAft>
                        <a:buSzPts val="1150"/>
                        <a:buFont typeface="Arial"/>
                        <a:buChar char="•"/>
                      </a:pPr>
                      <a:r>
                        <a:rPr lang="it-CH" sz="1150">
                          <a:latin typeface="Arial"/>
                          <a:ea typeface="Arial"/>
                          <a:cs typeface="Arial"/>
                          <a:sym typeface="Arial"/>
                        </a:rPr>
                        <a:t>invitare gli altri a perfezionare/migliorare le idee</a:t>
                      </a:r>
                      <a:endParaRPr sz="1400">
                        <a:latin typeface="Times New Roman"/>
                        <a:ea typeface="Times New Roman"/>
                        <a:cs typeface="Times New Roman"/>
                        <a:sym typeface="Times New Roman"/>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33020" lvl="0" marL="88265" marR="313055" rtl="0" algn="l">
                        <a:lnSpc>
                          <a:spcPct val="1008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313055" rtl="0" algn="l">
                        <a:lnSpc>
                          <a:spcPct val="100000"/>
                        </a:lnSpc>
                        <a:spcBef>
                          <a:spcPts val="300"/>
                        </a:spcBef>
                        <a:spcAft>
                          <a:spcPts val="0"/>
                        </a:spcAft>
                        <a:buNone/>
                      </a:pPr>
                      <a:r>
                        <a:rPr lang="it-CH" sz="1150">
                          <a:solidFill>
                            <a:schemeClr val="dk1"/>
                          </a:solidFill>
                          <a:latin typeface="Arial"/>
                          <a:ea typeface="Arial"/>
                          <a:cs typeface="Arial"/>
                          <a:sym typeface="Arial"/>
                        </a:rPr>
                        <a:t>"Cosa intendi", "Dimmi", "Puoi riformularlo", "Cosa pensi di", "Sei d'accordo ", "Puoi aggiungere qualcosa a"</a:t>
                      </a:r>
                      <a:endParaRPr/>
                    </a:p>
                    <a:p>
                      <a:pPr indent="0" lvl="0" marL="88265" marR="313055" rtl="0" algn="l">
                        <a:lnSpc>
                          <a:spcPct val="100000"/>
                        </a:lnSpc>
                        <a:spcBef>
                          <a:spcPts val="600"/>
                        </a:spcBef>
                        <a:spcAft>
                          <a:spcPts val="0"/>
                        </a:spcAft>
                        <a:buNone/>
                      </a:pPr>
                      <a:r>
                        <a:rPr b="1" lang="it-CH" sz="1150">
                          <a:latin typeface="Arial"/>
                          <a:ea typeface="Arial"/>
                          <a:cs typeface="Arial"/>
                          <a:sym typeface="Arial"/>
                        </a:rPr>
                        <a:t>Esempi:</a:t>
                      </a:r>
                      <a:endParaRPr/>
                    </a:p>
                    <a:p>
                      <a:pPr indent="0" lvl="0" marL="88265" marR="313055" rtl="0" algn="l">
                        <a:lnSpc>
                          <a:spcPct val="100000"/>
                        </a:lnSpc>
                        <a:spcBef>
                          <a:spcPts val="300"/>
                        </a:spcBef>
                        <a:spcAft>
                          <a:spcPts val="0"/>
                        </a:spcAft>
                        <a:buNone/>
                      </a:pPr>
                      <a:r>
                        <a:rPr lang="it-CH" sz="1150">
                          <a:solidFill>
                            <a:schemeClr val="dk1"/>
                          </a:solidFill>
                          <a:latin typeface="Arial"/>
                          <a:ea typeface="Arial"/>
                          <a:cs typeface="Arial"/>
                          <a:sym typeface="Arial"/>
                        </a:rPr>
                        <a:t>Cosa vuoi dire? Dimmi di più...</a:t>
                      </a:r>
                      <a:endParaRPr/>
                    </a:p>
                    <a:p>
                      <a:pPr indent="0" lvl="0" marL="88265" marR="313055" rtl="0" algn="l">
                        <a:lnSpc>
                          <a:spcPct val="100000"/>
                        </a:lnSpc>
                        <a:spcBef>
                          <a:spcPts val="300"/>
                        </a:spcBef>
                        <a:spcAft>
                          <a:spcPts val="0"/>
                        </a:spcAft>
                        <a:buNone/>
                      </a:pPr>
                      <a:r>
                        <a:rPr lang="it-CH" sz="1150">
                          <a:solidFill>
                            <a:schemeClr val="dk1"/>
                          </a:solidFill>
                          <a:latin typeface="Arial"/>
                          <a:ea typeface="Arial"/>
                          <a:cs typeface="Arial"/>
                          <a:sym typeface="Arial"/>
                        </a:rPr>
                        <a:t>Qualcuno può aggiungere qualcosa? Puoi fare un esempio di ciò che hai detto?</a:t>
                      </a:r>
                      <a:endParaRPr/>
                    </a:p>
                    <a:p>
                      <a:pPr indent="0" lvl="0" marL="88265" marR="313055" rtl="0" algn="l">
                        <a:lnSpc>
                          <a:spcPct val="100000"/>
                        </a:lnSpc>
                        <a:spcBef>
                          <a:spcPts val="300"/>
                        </a:spcBef>
                        <a:spcAft>
                          <a:spcPts val="0"/>
                        </a:spcAft>
                        <a:buNone/>
                      </a:pPr>
                      <a:r>
                        <a:rPr lang="it-CH" sz="1150">
                          <a:solidFill>
                            <a:schemeClr val="dk1"/>
                          </a:solidFill>
                          <a:latin typeface="Arial"/>
                          <a:ea typeface="Arial"/>
                          <a:cs typeface="Arial"/>
                          <a:sym typeface="Arial"/>
                        </a:rPr>
                        <a:t>La tua idea è simile a quella di Mattia? Cosa ne pensi dell'idea di Maria? Sei d'accordo con quello che ha appena detto Samir?</a:t>
                      </a:r>
                      <a:endParaRPr/>
                    </a:p>
                    <a:p>
                      <a:pPr indent="0" lvl="0" marL="88265" marR="313055" rtl="0" algn="l">
                        <a:lnSpc>
                          <a:spcPct val="100000"/>
                        </a:lnSpc>
                        <a:spcBef>
                          <a:spcPts val="300"/>
                        </a:spcBef>
                        <a:spcAft>
                          <a:spcPts val="0"/>
                        </a:spcAft>
                        <a:buNone/>
                      </a:pPr>
                      <a:r>
                        <a:rPr lang="it-CH" sz="1150">
                          <a:solidFill>
                            <a:schemeClr val="dk1"/>
                          </a:solidFill>
                          <a:latin typeface="Arial"/>
                          <a:ea typeface="Arial"/>
                          <a:cs typeface="Arial"/>
                          <a:sym typeface="Arial"/>
                        </a:rPr>
                        <a:t>Di quali altre informazioni abbiamo bisogno?</a:t>
                      </a:r>
                      <a:endParaRPr/>
                    </a:p>
                    <a:p>
                      <a:pPr indent="0" lvl="0" marL="88265" marR="313055" rtl="0" algn="l">
                        <a:lnSpc>
                          <a:spcPct val="100000"/>
                        </a:lnSpc>
                        <a:spcBef>
                          <a:spcPts val="300"/>
                        </a:spcBef>
                        <a:spcAft>
                          <a:spcPts val="0"/>
                        </a:spcAft>
                        <a:buNone/>
                      </a:pPr>
                      <a:r>
                        <a:rPr lang="it-CH" sz="1150">
                          <a:solidFill>
                            <a:schemeClr val="dk1"/>
                          </a:solidFill>
                          <a:latin typeface="Arial"/>
                          <a:ea typeface="Arial"/>
                          <a:cs typeface="Arial"/>
                          <a:sym typeface="Arial"/>
                        </a:rPr>
                        <a:t>Come puoi migliorare la mappa concettuale del gruppo di Elena?</a:t>
                      </a:r>
                      <a:endParaRPr sz="1150">
                        <a:solidFill>
                          <a:schemeClr val="dk1"/>
                        </a:solidFill>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73" name="Google Shape;773;p48"/>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33</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graphicFrame>
        <p:nvGraphicFramePr>
          <p:cNvPr id="778" name="Google Shape;778;p49"/>
          <p:cNvGraphicFramePr/>
          <p:nvPr/>
        </p:nvGraphicFramePr>
        <p:xfrm>
          <a:off x="423552" y="504825"/>
          <a:ext cx="3000000" cy="3000000"/>
        </p:xfrm>
        <a:graphic>
          <a:graphicData uri="http://schemas.openxmlformats.org/drawingml/2006/table">
            <a:tbl>
              <a:tblPr bandRow="1" firstRow="1">
                <a:noFill/>
                <a:tableStyleId>{D7016B61-C5C3-4E6D-A61F-10CCEA2B680B}</a:tableStyleId>
              </a:tblPr>
              <a:tblGrid>
                <a:gridCol w="2422800"/>
                <a:gridCol w="2422800"/>
                <a:gridCol w="4935600"/>
              </a:tblGrid>
              <a:tr h="273600">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CODICI</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CONTRIBUTI E STRATEGIE</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CHE COSA SENTIAMO?</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45000">
                <a:tc>
                  <a:txBody>
                    <a:bodyPr/>
                    <a:lstStyle/>
                    <a:p>
                      <a:pPr indent="0" lvl="0" marL="88265" marR="0" rtl="0" algn="l">
                        <a:lnSpc>
                          <a:spcPct val="100000"/>
                        </a:lnSpc>
                        <a:spcBef>
                          <a:spcPts val="0"/>
                        </a:spcBef>
                        <a:spcAft>
                          <a:spcPts val="0"/>
                        </a:spcAft>
                        <a:buNone/>
                      </a:pPr>
                      <a:r>
                        <a:rPr b="1" lang="it-CH" sz="1200">
                          <a:latin typeface="Arial"/>
                          <a:ea typeface="Arial"/>
                          <a:cs typeface="Arial"/>
                          <a:sym typeface="Arial"/>
                        </a:rPr>
                        <a:t>M – Mettere in discussione</a:t>
                      </a:r>
                      <a:endParaRPr sz="1200">
                        <a:latin typeface="Arial"/>
                        <a:ea typeface="Arial"/>
                        <a:cs typeface="Arial"/>
                        <a:sym typeface="Arial"/>
                      </a:endParaRPr>
                    </a:p>
                    <a:p>
                      <a:pPr indent="0" lvl="0" marL="87630" marR="360680" rtl="0" algn="l">
                        <a:lnSpc>
                          <a:spcPct val="103299"/>
                        </a:lnSpc>
                        <a:spcBef>
                          <a:spcPts val="165"/>
                        </a:spcBef>
                        <a:spcAft>
                          <a:spcPts val="0"/>
                        </a:spcAft>
                        <a:buNone/>
                      </a:pPr>
                      <a:r>
                        <a:rPr i="1" lang="it-CH" sz="1200">
                          <a:latin typeface="Arial"/>
                          <a:ea typeface="Arial"/>
                          <a:cs typeface="Arial"/>
                          <a:sym typeface="Arial"/>
                        </a:rPr>
                        <a:t>Mettere in discussione, dubitare, interrogarsi, non essere d'accordo o criticare un'idea</a:t>
                      </a: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it-CH" sz="1200">
                          <a:latin typeface="Arimo"/>
                          <a:ea typeface="Arimo"/>
                          <a:cs typeface="Arimo"/>
                          <a:sym typeface="Arimo"/>
                        </a:rPr>
                        <a:t>dichiarare un disaccordo totale o parziale</a:t>
                      </a:r>
                      <a:endParaRPr/>
                    </a:p>
                    <a:p>
                      <a:pPr indent="-171450" lvl="0" marL="259715" marR="0" rtl="0" algn="l">
                        <a:lnSpc>
                          <a:spcPct val="100000"/>
                        </a:lnSpc>
                        <a:spcBef>
                          <a:spcPts val="745"/>
                        </a:spcBef>
                        <a:spcAft>
                          <a:spcPts val="0"/>
                        </a:spcAft>
                        <a:buSzPts val="1200"/>
                        <a:buFont typeface="Arial"/>
                        <a:buChar char="•"/>
                      </a:pPr>
                      <a:r>
                        <a:rPr lang="it-CH" sz="1200">
                          <a:latin typeface="Arimo"/>
                          <a:ea typeface="Arimo"/>
                          <a:cs typeface="Arimo"/>
                          <a:sym typeface="Arimo"/>
                        </a:rPr>
                        <a:t>dubitare di un'idea o metterla in discussione</a:t>
                      </a:r>
                      <a:endParaRPr/>
                    </a:p>
                    <a:p>
                      <a:pPr indent="-171450" lvl="0" marL="259715" marR="0" rtl="0" algn="l">
                        <a:lnSpc>
                          <a:spcPct val="100000"/>
                        </a:lnSpc>
                        <a:spcBef>
                          <a:spcPts val="745"/>
                        </a:spcBef>
                        <a:spcAft>
                          <a:spcPts val="0"/>
                        </a:spcAft>
                        <a:buSzPts val="1200"/>
                        <a:buFont typeface="Arial"/>
                        <a:buChar char="•"/>
                      </a:pPr>
                      <a:r>
                        <a:rPr lang="it-CH" sz="1200">
                          <a:latin typeface="Arimo"/>
                          <a:ea typeface="Arimo"/>
                          <a:cs typeface="Arimo"/>
                          <a:sym typeface="Arimo"/>
                        </a:rPr>
                        <a:t>criticare un'idea</a:t>
                      </a:r>
                      <a:endParaRPr/>
                    </a:p>
                    <a:p>
                      <a:pPr indent="-171450" lvl="0" marL="259715" marR="0" rtl="0" algn="l">
                        <a:lnSpc>
                          <a:spcPct val="100000"/>
                        </a:lnSpc>
                        <a:spcBef>
                          <a:spcPts val="745"/>
                        </a:spcBef>
                        <a:spcAft>
                          <a:spcPts val="0"/>
                        </a:spcAft>
                        <a:buSzPts val="1200"/>
                        <a:buFont typeface="Arial"/>
                        <a:buChar char="•"/>
                      </a:pPr>
                      <a:r>
                        <a:rPr lang="it-CH" sz="1200">
                          <a:latin typeface="Arimo"/>
                          <a:ea typeface="Arimo"/>
                          <a:cs typeface="Arimo"/>
                          <a:sym typeface="Arimo"/>
                        </a:rPr>
                        <a:t>rifiutare un'idea</a:t>
                      </a:r>
                      <a:endParaRPr/>
                    </a:p>
                    <a:p>
                      <a:pPr indent="-171450" lvl="0" marL="259715" marR="0" rtl="0" algn="l">
                        <a:lnSpc>
                          <a:spcPct val="100000"/>
                        </a:lnSpc>
                        <a:spcBef>
                          <a:spcPts val="745"/>
                        </a:spcBef>
                        <a:spcAft>
                          <a:spcPts val="0"/>
                        </a:spcAft>
                        <a:buSzPts val="1200"/>
                        <a:buFont typeface="Arial"/>
                        <a:buChar char="•"/>
                      </a:pPr>
                      <a:r>
                        <a:rPr lang="it-CH" sz="1200">
                          <a:latin typeface="Arimo"/>
                          <a:ea typeface="Arimo"/>
                          <a:cs typeface="Arimo"/>
                          <a:sym typeface="Arimo"/>
                        </a:rPr>
                        <a:t>indicare che due o più idee che sono state espresse sono in disaccordo</a:t>
                      </a:r>
                      <a:endParaRPr sz="1200">
                        <a:latin typeface="Arimo"/>
                        <a:ea typeface="Arimo"/>
                        <a:cs typeface="Arimo"/>
                        <a:sym typeface="Arimo"/>
                      </a:endParaRPr>
                    </a:p>
                  </a:txBody>
                  <a:tcPr marT="9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210820" rtl="0" algn="l">
                        <a:lnSpc>
                          <a:spcPct val="112200"/>
                        </a:lnSpc>
                        <a:spcBef>
                          <a:spcPts val="0"/>
                        </a:spcBef>
                        <a:spcAft>
                          <a:spcPts val="0"/>
                        </a:spcAft>
                        <a:buNone/>
                      </a:pPr>
                      <a:r>
                        <a:rPr b="1" lang="it-CH" sz="1150">
                          <a:solidFill>
                            <a:schemeClr val="dk1"/>
                          </a:solidFill>
                          <a:latin typeface="Arial"/>
                          <a:ea typeface="Arial"/>
                          <a:cs typeface="Arial"/>
                          <a:sym typeface="Arial"/>
                        </a:rPr>
                        <a:t>Possibili parole chiave da cercare:</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"non sono d'accordo", "no", "ma", "sei sicuro?", "secondo me invece", "...idea diversa".</a:t>
                      </a:r>
                      <a:endParaRPr/>
                    </a:p>
                    <a:p>
                      <a:pPr indent="0" lvl="0" marL="88265" marR="210820" rtl="0" algn="l">
                        <a:lnSpc>
                          <a:spcPct val="112200"/>
                        </a:lnSpc>
                        <a:spcBef>
                          <a:spcPts val="155"/>
                        </a:spcBef>
                        <a:spcAft>
                          <a:spcPts val="0"/>
                        </a:spcAft>
                        <a:buNone/>
                      </a:pPr>
                      <a:r>
                        <a:t/>
                      </a:r>
                      <a:endParaRPr sz="1150">
                        <a:solidFill>
                          <a:schemeClr val="dk1"/>
                        </a:solidFill>
                        <a:latin typeface="Arial"/>
                        <a:ea typeface="Arial"/>
                        <a:cs typeface="Arial"/>
                        <a:sym typeface="Arial"/>
                      </a:endParaRPr>
                    </a:p>
                    <a:p>
                      <a:pPr indent="0" lvl="0" marL="88265" marR="210820" rtl="0" algn="l">
                        <a:lnSpc>
                          <a:spcPct val="112200"/>
                        </a:lnSpc>
                        <a:spcBef>
                          <a:spcPts val="155"/>
                        </a:spcBef>
                        <a:spcAft>
                          <a:spcPts val="0"/>
                        </a:spcAft>
                        <a:buNone/>
                      </a:pPr>
                      <a:r>
                        <a:rPr b="1" lang="it-CH" sz="1150">
                          <a:solidFill>
                            <a:schemeClr val="dk1"/>
                          </a:solidFill>
                          <a:latin typeface="Arial"/>
                          <a:ea typeface="Arial"/>
                          <a:cs typeface="Arial"/>
                          <a:sym typeface="Arial"/>
                        </a:rPr>
                        <a:t>Esempi:</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Non sono sicuro che galleggerà davvero</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Non credo che sia giusto, io ho un'idea diversa... </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Sei sicuro che questi angoli siano gli stessi? </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Ma questo non accadrebbe se...</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Questo è parzialmente vero, ma non quando...</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Non sono affatto d'accordo, perché…</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Non è una foto dell’ottocento, credo invece…</a:t>
                      </a:r>
                      <a:endParaRPr/>
                    </a:p>
                    <a:p>
                      <a:pPr indent="0" lvl="0" marL="88265" marR="210820" rtl="0" algn="l">
                        <a:lnSpc>
                          <a:spcPct val="112200"/>
                        </a:lnSpc>
                        <a:spcBef>
                          <a:spcPts val="155"/>
                        </a:spcBef>
                        <a:spcAft>
                          <a:spcPts val="0"/>
                        </a:spcAft>
                        <a:buNone/>
                      </a:pPr>
                      <a:r>
                        <a:rPr lang="it-CH" sz="1150">
                          <a:solidFill>
                            <a:schemeClr val="dk1"/>
                          </a:solidFill>
                          <a:latin typeface="Arial"/>
                          <a:ea typeface="Arial"/>
                          <a:cs typeface="Arial"/>
                          <a:sym typeface="Arial"/>
                        </a:rPr>
                        <a:t>Mi chiedo se non sia piuttosto…</a:t>
                      </a:r>
                      <a:endParaRPr/>
                    </a:p>
                    <a:p>
                      <a:pPr indent="0" lvl="0" marL="88265" marR="210820" rtl="0" algn="l">
                        <a:lnSpc>
                          <a:spcPct val="112200"/>
                        </a:lnSpc>
                        <a:spcBef>
                          <a:spcPts val="755"/>
                        </a:spcBef>
                        <a:spcAft>
                          <a:spcPts val="0"/>
                        </a:spcAft>
                        <a:buNone/>
                      </a:pPr>
                      <a:r>
                        <a:t/>
                      </a:r>
                      <a:endParaRPr sz="1150">
                        <a:solidFill>
                          <a:schemeClr val="dk1"/>
                        </a:solidFill>
                        <a:latin typeface="Arial"/>
                        <a:ea typeface="Arial"/>
                        <a:cs typeface="Arial"/>
                        <a:sym typeface="Arial"/>
                      </a:endParaRPr>
                    </a:p>
                  </a:txBody>
                  <a:tcPr marT="12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57625">
                <a:tc>
                  <a:txBody>
                    <a:bodyPr/>
                    <a:lstStyle/>
                    <a:p>
                      <a:pPr indent="0" lvl="0" marL="88265" marR="0" rtl="0" algn="l">
                        <a:lnSpc>
                          <a:spcPct val="100000"/>
                        </a:lnSpc>
                        <a:spcBef>
                          <a:spcPts val="0"/>
                        </a:spcBef>
                        <a:spcAft>
                          <a:spcPts val="0"/>
                        </a:spcAft>
                        <a:buNone/>
                      </a:pPr>
                      <a:r>
                        <a:rPr b="1" lang="it-CH" sz="1200">
                          <a:latin typeface="Arial"/>
                          <a:ea typeface="Arial"/>
                          <a:cs typeface="Arial"/>
                          <a:sym typeface="Arial"/>
                        </a:rPr>
                        <a:t>R – Rendere esplicito il ragionamento </a:t>
                      </a:r>
                      <a:endParaRPr sz="1200">
                        <a:latin typeface="Arial"/>
                        <a:ea typeface="Arial"/>
                        <a:cs typeface="Arial"/>
                        <a:sym typeface="Arial"/>
                      </a:endParaRPr>
                    </a:p>
                    <a:p>
                      <a:pPr indent="0" lvl="0" marL="88265" marR="100965" rtl="0" algn="l">
                        <a:lnSpc>
                          <a:spcPct val="102499"/>
                        </a:lnSpc>
                        <a:spcBef>
                          <a:spcPts val="175"/>
                        </a:spcBef>
                        <a:spcAft>
                          <a:spcPts val="0"/>
                        </a:spcAft>
                        <a:buNone/>
                      </a:pPr>
                      <a:r>
                        <a:rPr i="1" lang="it-CH" sz="1200">
                          <a:latin typeface="Arial"/>
                          <a:ea typeface="Arial"/>
                          <a:cs typeface="Arial"/>
                          <a:sym typeface="Arial"/>
                        </a:rPr>
                        <a:t>Spiegare, rendere esplicite le ragioni, giustificare e/o esprimere possibilità alternative in relazione alle idee proprie o altrui.</a:t>
                      </a: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0800"/>
                        </a:lnSpc>
                        <a:spcBef>
                          <a:spcPts val="0"/>
                        </a:spcBef>
                        <a:spcAft>
                          <a:spcPts val="0"/>
                        </a:spcAft>
                        <a:buSzPts val="1150"/>
                        <a:buFont typeface="Arial"/>
                        <a:buChar char="•"/>
                      </a:pPr>
                      <a:r>
                        <a:rPr lang="it-CH" sz="1150">
                          <a:latin typeface="Arial"/>
                          <a:ea typeface="Arial"/>
                          <a:cs typeface="Arial"/>
                          <a:sym typeface="Arial"/>
                        </a:rPr>
                        <a:t>spiegare, giustificare, basarsi su evidenze, fare analogie, fare distinzioni</a:t>
                      </a:r>
                      <a:endParaRPr/>
                    </a:p>
                    <a:p>
                      <a:pPr indent="-171450" lvl="0" marL="259715" marR="563880" rtl="0" algn="l">
                        <a:lnSpc>
                          <a:spcPct val="100800"/>
                        </a:lnSpc>
                        <a:spcBef>
                          <a:spcPts val="900"/>
                        </a:spcBef>
                        <a:spcAft>
                          <a:spcPts val="0"/>
                        </a:spcAft>
                        <a:buSzPts val="1150"/>
                        <a:buFont typeface="Arial"/>
                        <a:buChar char="•"/>
                      </a:pPr>
                      <a:r>
                        <a:rPr lang="it-CH" sz="1150">
                          <a:latin typeface="Arial"/>
                          <a:ea typeface="Arial"/>
                          <a:cs typeface="Arial"/>
                          <a:sym typeface="Arial"/>
                        </a:rPr>
                        <a:t>prevedere, ipotizzare</a:t>
                      </a:r>
                      <a:endParaRPr/>
                    </a:p>
                    <a:p>
                      <a:pPr indent="-171450" lvl="0" marL="259715" marR="563880" rtl="0" algn="l">
                        <a:lnSpc>
                          <a:spcPct val="100800"/>
                        </a:lnSpc>
                        <a:spcBef>
                          <a:spcPts val="900"/>
                        </a:spcBef>
                        <a:spcAft>
                          <a:spcPts val="0"/>
                        </a:spcAft>
                        <a:buSzPts val="1150"/>
                        <a:buFont typeface="Arial"/>
                        <a:buChar char="•"/>
                      </a:pPr>
                      <a:r>
                        <a:rPr lang="it-CH" sz="1150">
                          <a:latin typeface="Arial"/>
                          <a:ea typeface="Arial"/>
                          <a:cs typeface="Arial"/>
                          <a:sym typeface="Arial"/>
                        </a:rPr>
                        <a:t>fare congetture, esplorare diverse possibilità</a:t>
                      </a:r>
                      <a:endParaRPr sz="1150">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210820" rtl="0" algn="l">
                        <a:lnSpc>
                          <a:spcPct val="112200"/>
                        </a:lnSpc>
                        <a:spcBef>
                          <a:spcPts val="0"/>
                        </a:spcBef>
                        <a:spcAft>
                          <a:spcPts val="0"/>
                        </a:spcAft>
                        <a:buNone/>
                      </a:pPr>
                      <a:r>
                        <a:rPr b="1" lang="it-CH" sz="1150">
                          <a:solidFill>
                            <a:schemeClr val="dk1"/>
                          </a:solidFill>
                          <a:latin typeface="Arial"/>
                          <a:ea typeface="Arial"/>
                          <a:cs typeface="Arial"/>
                          <a:sym typeface="Arial"/>
                        </a:rPr>
                        <a:t>Possibili parole chiave da cercare:</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"Penso", "perché", "quindi", "perciò", "al fine di", "se... allora",</a:t>
                      </a:r>
                      <a:endParaRPr/>
                    </a:p>
                    <a:p>
                      <a:pPr indent="0" lvl="0" marL="88265" marR="0" rtl="0" algn="l">
                        <a:lnSpc>
                          <a:spcPct val="100000"/>
                        </a:lnSpc>
                        <a:spcBef>
                          <a:spcPts val="300"/>
                        </a:spcBef>
                        <a:spcAft>
                          <a:spcPts val="0"/>
                        </a:spcAft>
                        <a:buNone/>
                      </a:pPr>
                      <a:r>
                        <a:rPr lang="it-CH" sz="1150">
                          <a:latin typeface="Arial"/>
                          <a:ea typeface="Arial"/>
                          <a:cs typeface="Arial"/>
                          <a:sym typeface="Arial"/>
                        </a:rPr>
                        <a:t>"non... a meno che", "è come se...", "immagina se...", "sarebbe", "potrebbe", "dovrebbe".</a:t>
                      </a:r>
                      <a:endParaRPr/>
                    </a:p>
                    <a:p>
                      <a:pPr indent="0" lvl="0" marL="88265" marR="0" rtl="0" algn="l">
                        <a:lnSpc>
                          <a:spcPct val="100000"/>
                        </a:lnSpc>
                        <a:spcBef>
                          <a:spcPts val="300"/>
                        </a:spcBef>
                        <a:spcAft>
                          <a:spcPts val="0"/>
                        </a:spcAft>
                        <a:buNone/>
                      </a:pPr>
                      <a:r>
                        <a:rPr b="1" lang="it-CH" sz="1150">
                          <a:solidFill>
                            <a:schemeClr val="dk1"/>
                          </a:solidFill>
                          <a:latin typeface="Arial"/>
                          <a:ea typeface="Arial"/>
                          <a:cs typeface="Arial"/>
                          <a:sym typeface="Arial"/>
                        </a:rPr>
                        <a:t>Esempi:</a:t>
                      </a:r>
                      <a:endParaRPr/>
                    </a:p>
                    <a:p>
                      <a:pPr indent="0" lvl="0" marL="121285" marR="0" rtl="0" algn="l">
                        <a:lnSpc>
                          <a:spcPct val="100000"/>
                        </a:lnSpc>
                        <a:spcBef>
                          <a:spcPts val="320"/>
                        </a:spcBef>
                        <a:spcAft>
                          <a:spcPts val="0"/>
                        </a:spcAft>
                        <a:buNone/>
                      </a:pPr>
                      <a:r>
                        <a:rPr lang="it-CH" sz="1150">
                          <a:latin typeface="Arial"/>
                          <a:ea typeface="Arial"/>
                          <a:cs typeface="Arial"/>
                          <a:sym typeface="Arial"/>
                        </a:rPr>
                        <a:t>Credo che il legno galleggerà, ma non il metallo.</a:t>
                      </a:r>
                      <a:endParaRPr/>
                    </a:p>
                    <a:p>
                      <a:pPr indent="0" lvl="0" marL="121285" marR="0" rtl="0" algn="l">
                        <a:lnSpc>
                          <a:spcPct val="100000"/>
                        </a:lnSpc>
                        <a:spcBef>
                          <a:spcPts val="320"/>
                        </a:spcBef>
                        <a:spcAft>
                          <a:spcPts val="0"/>
                        </a:spcAft>
                        <a:buNone/>
                      </a:pPr>
                      <a:r>
                        <a:rPr lang="it-CH" sz="1150">
                          <a:latin typeface="Arial"/>
                          <a:ea typeface="Arial"/>
                          <a:cs typeface="Arial"/>
                          <a:sym typeface="Arial"/>
                        </a:rPr>
                        <a:t>Lo scioglimento delle calotte glaciali del 10% supporta la teoria del riscaldamento globale.  </a:t>
                      </a:r>
                      <a:endParaRPr/>
                    </a:p>
                    <a:p>
                      <a:pPr indent="0" lvl="0" marL="121285" marR="0" rtl="0" algn="l">
                        <a:lnSpc>
                          <a:spcPct val="100000"/>
                        </a:lnSpc>
                        <a:spcBef>
                          <a:spcPts val="320"/>
                        </a:spcBef>
                        <a:spcAft>
                          <a:spcPts val="0"/>
                        </a:spcAft>
                        <a:buNone/>
                      </a:pPr>
                      <a:r>
                        <a:rPr lang="it-CH" sz="1150">
                          <a:latin typeface="Arial"/>
                          <a:ea typeface="Arial"/>
                          <a:cs typeface="Arial"/>
                          <a:sym typeface="Arial"/>
                        </a:rPr>
                        <a:t>Se portassi il metallo alla temperatura di 300 gradi, dovrei prevedere una dilatazione, quindi….</a:t>
                      </a:r>
                      <a:endParaRPr/>
                    </a:p>
                    <a:p>
                      <a:pPr indent="0" lvl="0" marL="121285" marR="0" rtl="0" algn="l">
                        <a:lnSpc>
                          <a:spcPct val="100000"/>
                        </a:lnSpc>
                        <a:spcBef>
                          <a:spcPts val="320"/>
                        </a:spcBef>
                        <a:spcAft>
                          <a:spcPts val="0"/>
                        </a:spcAft>
                        <a:buNone/>
                      </a:pPr>
                      <a:r>
                        <a:rPr lang="it-CH" sz="1150">
                          <a:latin typeface="Arial"/>
                          <a:ea typeface="Arial"/>
                          <a:cs typeface="Arial"/>
                          <a:sym typeface="Arial"/>
                        </a:rPr>
                        <a:t>Se scegliessi la prima alternativa sarei più sicuro, ma se scegliessi la seconda potrei avere maggiori guadagni.</a:t>
                      </a:r>
                      <a:endParaRPr/>
                    </a:p>
                    <a:p>
                      <a:pPr indent="0" lvl="0" marL="121285" marR="0" rtl="0" algn="l">
                        <a:lnSpc>
                          <a:spcPct val="100000"/>
                        </a:lnSpc>
                        <a:spcBef>
                          <a:spcPts val="320"/>
                        </a:spcBef>
                        <a:spcAft>
                          <a:spcPts val="0"/>
                        </a:spcAft>
                        <a:buNone/>
                      </a:pPr>
                      <a:r>
                        <a:rPr lang="it-CH" sz="1150">
                          <a:latin typeface="Arial"/>
                          <a:ea typeface="Arial"/>
                          <a:cs typeface="Arial"/>
                          <a:sym typeface="Arial"/>
                        </a:rPr>
                        <a:t>Credo che l'autore si riferisca ai sentimenti quando scrive dell'acqua.</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79" name="Google Shape;779;p49"/>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34</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aphicFrame>
        <p:nvGraphicFramePr>
          <p:cNvPr id="784" name="Google Shape;784;p50"/>
          <p:cNvGraphicFramePr/>
          <p:nvPr/>
        </p:nvGraphicFramePr>
        <p:xfrm>
          <a:off x="241300" y="200025"/>
          <a:ext cx="3000000" cy="3000000"/>
        </p:xfrm>
        <a:graphic>
          <a:graphicData uri="http://schemas.openxmlformats.org/drawingml/2006/table">
            <a:tbl>
              <a:tblPr bandRow="1" firstRow="1">
                <a:noFill/>
                <a:tableStyleId>{D7016B61-C5C3-4E6D-A61F-10CCEA2B680B}</a:tableStyleId>
              </a:tblPr>
              <a:tblGrid>
                <a:gridCol w="2422800"/>
                <a:gridCol w="2422800"/>
                <a:gridCol w="4935600"/>
              </a:tblGrid>
              <a:tr h="273600">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CODICI</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CONTRIBUTI E STRATEGIE</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CHE COSA SENTIAMO?</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00550">
                <a:tc>
                  <a:txBody>
                    <a:bodyPr/>
                    <a:lstStyle/>
                    <a:p>
                      <a:pPr indent="0" lvl="0" marL="88265" marR="0" rtl="0" algn="just">
                        <a:lnSpc>
                          <a:spcPct val="100000"/>
                        </a:lnSpc>
                        <a:spcBef>
                          <a:spcPts val="0"/>
                        </a:spcBef>
                        <a:spcAft>
                          <a:spcPts val="0"/>
                        </a:spcAft>
                        <a:buNone/>
                      </a:pPr>
                      <a:r>
                        <a:rPr b="1" lang="it-CH" sz="1200">
                          <a:latin typeface="Arial"/>
                          <a:ea typeface="Arial"/>
                          <a:cs typeface="Arial"/>
                          <a:sym typeface="Arial"/>
                        </a:rPr>
                        <a:t>IR – Invitare a ragionare</a:t>
                      </a:r>
                      <a:endParaRPr sz="1200">
                        <a:latin typeface="Arial"/>
                        <a:ea typeface="Arial"/>
                        <a:cs typeface="Arial"/>
                        <a:sym typeface="Arial"/>
                      </a:endParaRPr>
                    </a:p>
                    <a:p>
                      <a:pPr indent="0" lvl="0" marL="88265" marR="175895" rtl="0" algn="l">
                        <a:lnSpc>
                          <a:spcPct val="101699"/>
                        </a:lnSpc>
                        <a:spcBef>
                          <a:spcPts val="215"/>
                        </a:spcBef>
                        <a:spcAft>
                          <a:spcPts val="0"/>
                        </a:spcAft>
                        <a:buNone/>
                      </a:pPr>
                      <a:r>
                        <a:rPr i="1" lang="it-CH" sz="1200">
                          <a:latin typeface="Arial"/>
                          <a:ea typeface="Arial"/>
                          <a:cs typeface="Arial"/>
                          <a:sym typeface="Arial"/>
                        </a:rPr>
                        <a:t>Invitare a spiegare, giustificare e/o esprimere idee alternative in relazione alle proprie o altrui idee.</a:t>
                      </a: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0" algn="l">
                        <a:lnSpc>
                          <a:spcPct val="101699"/>
                        </a:lnSpc>
                        <a:spcBef>
                          <a:spcPts val="0"/>
                        </a:spcBef>
                        <a:spcAft>
                          <a:spcPts val="0"/>
                        </a:spcAft>
                        <a:buSzPts val="1200"/>
                        <a:buFont typeface="Arial"/>
                        <a:buChar char="•"/>
                      </a:pPr>
                      <a:r>
                        <a:rPr lang="it-CH" sz="1200">
                          <a:latin typeface="Arimo"/>
                          <a:ea typeface="Arimo"/>
                          <a:cs typeface="Arimo"/>
                          <a:sym typeface="Arimo"/>
                        </a:rPr>
                        <a:t>invitare le/gli altre-i a spiegare, giustificare, attingere a prove, fare analogie, fare distinzioni</a:t>
                      </a:r>
                      <a:endParaRPr/>
                    </a:p>
                    <a:p>
                      <a:pPr indent="-171450" lvl="0" marL="259715" marR="109854" rtl="0" algn="l">
                        <a:lnSpc>
                          <a:spcPct val="101699"/>
                        </a:lnSpc>
                        <a:spcBef>
                          <a:spcPts val="910"/>
                        </a:spcBef>
                        <a:spcAft>
                          <a:spcPts val="0"/>
                        </a:spcAft>
                        <a:buSzPts val="1200"/>
                        <a:buFont typeface="Arial"/>
                        <a:buChar char="•"/>
                      </a:pPr>
                      <a:r>
                        <a:rPr lang="it-CH" sz="1200">
                          <a:latin typeface="Arimo"/>
                          <a:ea typeface="Arimo"/>
                          <a:cs typeface="Arimo"/>
                          <a:sym typeface="Arimo"/>
                        </a:rPr>
                        <a:t>invitare le/gli altre-i a prevedere, ipotizzare</a:t>
                      </a:r>
                      <a:endParaRPr/>
                    </a:p>
                    <a:p>
                      <a:pPr indent="-171450" lvl="0" marL="259715" marR="109854" rtl="0" algn="l">
                        <a:lnSpc>
                          <a:spcPct val="101699"/>
                        </a:lnSpc>
                        <a:spcBef>
                          <a:spcPts val="910"/>
                        </a:spcBef>
                        <a:spcAft>
                          <a:spcPts val="0"/>
                        </a:spcAft>
                        <a:buSzPts val="1200"/>
                        <a:buFont typeface="Arial"/>
                        <a:buChar char="•"/>
                      </a:pPr>
                      <a:r>
                        <a:rPr lang="it-CH" sz="1200">
                          <a:latin typeface="Arimo"/>
                          <a:ea typeface="Arimo"/>
                          <a:cs typeface="Arimo"/>
                          <a:sym typeface="Arimo"/>
                        </a:rPr>
                        <a:t>invitare le/gli altre-i a fare ipotesi, esplorare diverse possibilità</a:t>
                      </a:r>
                      <a:endParaRPr sz="1200">
                        <a:latin typeface="Arimo"/>
                        <a:ea typeface="Arimo"/>
                        <a:cs typeface="Arimo"/>
                        <a:sym typeface="Arimo"/>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"Perché?", "Come?", "Credi?", "Spiega meglio".</a:t>
                      </a:r>
                      <a:endParaRPr/>
                    </a:p>
                    <a:p>
                      <a:pPr indent="0" lvl="0" marL="88265" marR="0" rtl="0" algn="l">
                        <a:lnSpc>
                          <a:spcPct val="100000"/>
                        </a:lnSpc>
                        <a:spcBef>
                          <a:spcPts val="865"/>
                        </a:spcBef>
                        <a:spcAft>
                          <a:spcPts val="0"/>
                        </a:spcAft>
                        <a:buNone/>
                      </a:pPr>
                      <a:r>
                        <a:rPr b="1" lang="it-CH" sz="1150">
                          <a:latin typeface="Arial"/>
                          <a:ea typeface="Arial"/>
                          <a:cs typeface="Arial"/>
                          <a:sym typeface="Arial"/>
                        </a:rPr>
                        <a:t>Esempi:</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Come sei arrivato a questa soluzione/conclusione/valutazione? Non capisco bene. Puoi spiegarmi meglio?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Il gruppo X/il compagno Y ha detto che è a causa di... cosa ne pensi della loro spiegazione?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Cosa potrebbe succedere se...? Quali oggetti pensi che potrebbero galleggiare?  Perché pensi che sia così? (in relazione a un'affermazione/osservazione)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Perché pensi che sarebbe? (in relazione a un'affermazione/osservazione)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Come fai a saperlo?</a:t>
                      </a:r>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4000">
                <a:tc>
                  <a:txBody>
                    <a:bodyPr/>
                    <a:lstStyle/>
                    <a:p>
                      <a:pPr indent="0" lvl="0" marL="88265" marR="527685" rtl="0" algn="l">
                        <a:lnSpc>
                          <a:spcPct val="100800"/>
                        </a:lnSpc>
                        <a:spcBef>
                          <a:spcPts val="0"/>
                        </a:spcBef>
                        <a:spcAft>
                          <a:spcPts val="0"/>
                        </a:spcAft>
                        <a:buNone/>
                      </a:pPr>
                      <a:r>
                        <a:rPr b="1" lang="it-CH" sz="1150">
                          <a:latin typeface="Arial"/>
                          <a:ea typeface="Arial"/>
                          <a:cs typeface="Arial"/>
                          <a:sym typeface="Arial"/>
                        </a:rPr>
                        <a:t>CA – Coordinare le idee ed esprimere accordo</a:t>
                      </a:r>
                      <a:endParaRPr sz="1150">
                        <a:latin typeface="Arial"/>
                        <a:ea typeface="Arial"/>
                        <a:cs typeface="Arial"/>
                        <a:sym typeface="Arial"/>
                      </a:endParaRPr>
                    </a:p>
                    <a:p>
                      <a:pPr indent="0" lvl="0" marL="88265" marR="109854" rtl="0" algn="l">
                        <a:lnSpc>
                          <a:spcPct val="102600"/>
                        </a:lnSpc>
                        <a:spcBef>
                          <a:spcPts val="190"/>
                        </a:spcBef>
                        <a:spcAft>
                          <a:spcPts val="0"/>
                        </a:spcAft>
                        <a:buNone/>
                      </a:pPr>
                      <a:r>
                        <a:rPr i="1" lang="it-CH" sz="1150">
                          <a:latin typeface="Arial"/>
                          <a:ea typeface="Arial"/>
                          <a:cs typeface="Arial"/>
                          <a:sym typeface="Arial"/>
                        </a:rPr>
                        <a:t>Valutare, contrapporre e sintetizzare le idee, tessere insieme gli argomenti, esprimere accordo e consenso o invitare gli altri a farlo.</a:t>
                      </a:r>
                      <a:endParaRPr sz="115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50"/>
                        <a:buFont typeface="Arial"/>
                        <a:buChar char="•"/>
                      </a:pPr>
                      <a:r>
                        <a:rPr lang="it-CH" sz="1150">
                          <a:latin typeface="Arial"/>
                          <a:ea typeface="Arial"/>
                          <a:cs typeface="Arial"/>
                          <a:sym typeface="Arial"/>
                        </a:rPr>
                        <a:t>raggiungere un'opinione condivisa</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valutare almeno due idee diverse confrontandole, contrapponendole e criticandole</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giudicare il valore di un'idea o di un prodotto</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confermare l'accordo/il consenso</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proporre di risolvere le differenze e/o concordare una soluzione</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sintetizzare, generalizzare</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invitare al consenso, alla valutazione, alla sintesi</a:t>
                      </a:r>
                      <a:endParaRPr sz="1150">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"Sono d'accordo", "per ricapitolare...", "Quindi, tutti pensiamo che...", "riassumere", "simile e diverso".</a:t>
                      </a:r>
                      <a:endParaRPr/>
                    </a:p>
                    <a:p>
                      <a:pPr indent="0" lvl="0" marL="88265" marR="0" rtl="0" algn="l">
                        <a:lnSpc>
                          <a:spcPct val="100000"/>
                        </a:lnSpc>
                        <a:spcBef>
                          <a:spcPts val="865"/>
                        </a:spcBef>
                        <a:spcAft>
                          <a:spcPts val="0"/>
                        </a:spcAft>
                        <a:buNone/>
                      </a:pPr>
                      <a:r>
                        <a:rPr b="1" lang="it-CH" sz="1150">
                          <a:latin typeface="Arial"/>
                          <a:ea typeface="Arial"/>
                          <a:cs typeface="Arial"/>
                          <a:sym typeface="Arial"/>
                        </a:rPr>
                        <a:t>Esempi:</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Quindi siamo d'accordo con Tim... perché...</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La prova presentata da Eleen era più convincente, ma dovremmo considerare anche il punto di Samuel</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Sara ha presentato più prove di Anna, è stata più convincente.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Siamo tutti molto d'accordo sul fatto che un ponte sospeso sarebbe la soluzione migliore.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Sono d'accordo con Nicolhas e non con Luca perché dobbiamo tenere conto dell’effetto di dilatazione prodotto dal calore.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Siamo d'accordo che queste idee non possono essere conciliate.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Capisco cosa intendi, probabilmente è giusta l'opzione C e non la B.</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 Entrambi dicono la stessa cosa perché...</a:t>
                      </a:r>
                      <a:endParaRPr b="0"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85" name="Google Shape;785;p50"/>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35</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graphicFrame>
        <p:nvGraphicFramePr>
          <p:cNvPr id="790" name="Google Shape;790;p51"/>
          <p:cNvGraphicFramePr/>
          <p:nvPr/>
        </p:nvGraphicFramePr>
        <p:xfrm>
          <a:off x="423552" y="636912"/>
          <a:ext cx="3000000" cy="3000000"/>
        </p:xfrm>
        <a:graphic>
          <a:graphicData uri="http://schemas.openxmlformats.org/drawingml/2006/table">
            <a:tbl>
              <a:tblPr bandRow="1" firstRow="1">
                <a:noFill/>
                <a:tableStyleId>{D7016B61-C5C3-4E6D-A61F-10CCEA2B680B}</a:tableStyleId>
              </a:tblPr>
              <a:tblGrid>
                <a:gridCol w="2422800"/>
                <a:gridCol w="2422800"/>
                <a:gridCol w="4935600"/>
              </a:tblGrid>
              <a:tr h="273600">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CODICI</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CONTRIBUTI E STRATEGIE</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CHE COSA SENTIAMO?</a:t>
                      </a:r>
                      <a:endParaRPr/>
                    </a:p>
                  </a:txBody>
                  <a:tcPr marT="5725" marB="0" marR="0" marL="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0" algn="l">
                        <a:lnSpc>
                          <a:spcPct val="107200"/>
                        </a:lnSpc>
                        <a:spcBef>
                          <a:spcPts val="0"/>
                        </a:spcBef>
                        <a:spcAft>
                          <a:spcPts val="0"/>
                        </a:spcAft>
                        <a:buNone/>
                      </a:pPr>
                      <a:r>
                        <a:rPr b="1" lang="it-CH" sz="1150">
                          <a:latin typeface="Arial"/>
                          <a:ea typeface="Arial"/>
                          <a:cs typeface="Arial"/>
                          <a:sym typeface="Arial"/>
                        </a:rPr>
                        <a:t>Rif – Riflettere sul dialogo o sull’attività </a:t>
                      </a:r>
                      <a:endParaRPr/>
                    </a:p>
                    <a:p>
                      <a:pPr indent="0" lvl="0" marL="88265" marR="187325" rtl="0" algn="l">
                        <a:lnSpc>
                          <a:spcPct val="107200"/>
                        </a:lnSpc>
                        <a:spcBef>
                          <a:spcPts val="765"/>
                        </a:spcBef>
                        <a:spcAft>
                          <a:spcPts val="0"/>
                        </a:spcAft>
                        <a:buNone/>
                      </a:pPr>
                      <a:r>
                        <a:rPr i="1" lang="it-CH" sz="1150">
                          <a:latin typeface="Arial"/>
                          <a:ea typeface="Arial"/>
                          <a:cs typeface="Arial"/>
                          <a:sym typeface="Arial"/>
                        </a:rPr>
                        <a:t>Valutare o riflettere "metacognitivamente" sui processi di dialogo o sull’attività di apprendimento; invitare le/gli altre-i a farlo.</a:t>
                      </a:r>
                      <a:endParaRPr sz="1150">
                        <a:latin typeface="Arial"/>
                        <a:ea typeface="Arial"/>
                        <a:cs typeface="Arial"/>
                        <a:sym typeface="Arial"/>
                      </a:endParaRPr>
                    </a:p>
                  </a:txBody>
                  <a:tcPr marT="9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150"/>
                        <a:buFont typeface="Arial"/>
                        <a:buNone/>
                      </a:pPr>
                      <a:r>
                        <a:rPr b="1" lang="it-CH" sz="1150">
                          <a:latin typeface="Arial"/>
                          <a:ea typeface="Arial"/>
                          <a:cs typeface="Arial"/>
                          <a:sym typeface="Arial"/>
                        </a:rPr>
                        <a:t>Riflettere sul dialogo</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parlare delle regole del dialogo / delle regole di base</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riflettere (o invitare a riflettere) sui processi/valori/impatti del dialogo</a:t>
                      </a:r>
                      <a:endParaRPr/>
                    </a:p>
                    <a:p>
                      <a:pPr indent="0" lvl="0" marL="88265" marR="0" rtl="0" algn="l">
                        <a:lnSpc>
                          <a:spcPct val="100000"/>
                        </a:lnSpc>
                        <a:spcBef>
                          <a:spcPts val="915"/>
                        </a:spcBef>
                        <a:spcAft>
                          <a:spcPts val="0"/>
                        </a:spcAft>
                        <a:buSzPts val="1150"/>
                        <a:buFont typeface="Arial"/>
                        <a:buNone/>
                      </a:pPr>
                      <a:r>
                        <a:rPr b="1" lang="it-CH" sz="1150">
                          <a:latin typeface="Arial"/>
                          <a:ea typeface="Arial"/>
                          <a:cs typeface="Arial"/>
                          <a:sym typeface="Arial"/>
                        </a:rPr>
                        <a:t>Riflettere sull’attività di apprendimento</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riflettere (o invitare a riflettere) sull’esito/ sul processo/valore/impatto dell'attività di apprendimento</a:t>
                      </a:r>
                      <a:endParaRPr/>
                    </a:p>
                    <a:p>
                      <a:pPr indent="-171450" lvl="0" marL="259715" marR="0" rtl="0" algn="l">
                        <a:lnSpc>
                          <a:spcPct val="100000"/>
                        </a:lnSpc>
                        <a:spcBef>
                          <a:spcPts val="915"/>
                        </a:spcBef>
                        <a:spcAft>
                          <a:spcPts val="0"/>
                        </a:spcAft>
                        <a:buSzPts val="1150"/>
                        <a:buFont typeface="Arial"/>
                        <a:buChar char="•"/>
                      </a:pPr>
                      <a:r>
                        <a:rPr lang="it-CH" sz="1150">
                          <a:latin typeface="Arial"/>
                          <a:ea typeface="Arial"/>
                          <a:cs typeface="Arial"/>
                          <a:sym typeface="Arial"/>
                        </a:rPr>
                        <a:t>riconoscere esplicitamente un cambiamento di posizione</a:t>
                      </a:r>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just">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just">
                        <a:lnSpc>
                          <a:spcPct val="100000"/>
                        </a:lnSpc>
                        <a:spcBef>
                          <a:spcPts val="865"/>
                        </a:spcBef>
                        <a:spcAft>
                          <a:spcPts val="0"/>
                        </a:spcAft>
                        <a:buNone/>
                      </a:pPr>
                      <a:r>
                        <a:rPr b="0" lang="it-CH" sz="1150">
                          <a:latin typeface="Arial"/>
                          <a:ea typeface="Arial"/>
                          <a:cs typeface="Arial"/>
                          <a:sym typeface="Arial"/>
                        </a:rPr>
                        <a:t>"dialogo", "parlare", "condividere", "lavorare insieme nel gruppo/ nella coppia", "compito", "attività", "cosa hai imparato", "ho cambiato idea", "hai cambiato idea", "ascolto", "regole di conversazione".</a:t>
                      </a:r>
                      <a:endParaRPr/>
                    </a:p>
                    <a:p>
                      <a:pPr indent="0" lvl="0" marL="88265" marR="0" rtl="0" algn="just">
                        <a:lnSpc>
                          <a:spcPct val="100000"/>
                        </a:lnSpc>
                        <a:spcBef>
                          <a:spcPts val="865"/>
                        </a:spcBef>
                        <a:spcAft>
                          <a:spcPts val="0"/>
                        </a:spcAft>
                        <a:buNone/>
                      </a:pPr>
                      <a:r>
                        <a:t/>
                      </a:r>
                      <a:endParaRPr b="0" sz="1150">
                        <a:latin typeface="Arial"/>
                        <a:ea typeface="Arial"/>
                        <a:cs typeface="Arial"/>
                        <a:sym typeface="Arial"/>
                      </a:endParaRPr>
                    </a:p>
                    <a:p>
                      <a:pPr indent="0" lvl="0" marL="88265" marR="0" rtl="0" algn="just">
                        <a:lnSpc>
                          <a:spcPct val="100000"/>
                        </a:lnSpc>
                        <a:spcBef>
                          <a:spcPts val="865"/>
                        </a:spcBef>
                        <a:spcAft>
                          <a:spcPts val="0"/>
                        </a:spcAft>
                        <a:buNone/>
                      </a:pPr>
                      <a:r>
                        <a:rPr b="1" lang="it-CH" sz="1150">
                          <a:latin typeface="Arial"/>
                          <a:ea typeface="Arial"/>
                          <a:cs typeface="Arial"/>
                          <a:sym typeface="Arial"/>
                        </a:rPr>
                        <a:t>Esempi: </a:t>
                      </a:r>
                      <a:r>
                        <a:rPr b="0" i="1" lang="it-CH" sz="1150">
                          <a:latin typeface="Arial"/>
                          <a:ea typeface="Arial"/>
                          <a:cs typeface="Arial"/>
                          <a:sym typeface="Arial"/>
                        </a:rPr>
                        <a:t>(Nota: Talvolta un commento può includere riflessione sia sul dialogo sia sull’attività d’apprendimento)</a:t>
                      </a:r>
                      <a:endParaRPr b="1" sz="1150">
                        <a:latin typeface="Arial"/>
                        <a:ea typeface="Arial"/>
                        <a:cs typeface="Arial"/>
                        <a:sym typeface="Arial"/>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Mi piace condividere le idee, perché può darci nuovi spunti per la nostra scrittura.  </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(Parlare e ascoltare) vanno di pari passo, non è vero?</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Potete pensare a cosa fa funzionare il dialogo nel vostro gruppo? </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Pensate che abbiamo bisogno di nuove regole di dialogo per la prossima volta?</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Vedo che vi siete ascoltati con attenzione; questo vi ha aiutati a capire meglio i dibattiti sul razzismo istituzionale?</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Cosa hai imparato nella lezione di oggi? Hai cambiato il tuo pensiero?</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Quale o quali argomenti ti hanno fatto cambiare idea e perché?  </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In qualità di verbalista del tuo gruppo, ti è sembrato di partecipare al dialogo?</a:t>
                      </a:r>
                      <a:endParaRPr/>
                    </a:p>
                    <a:p>
                      <a:pPr indent="0" lvl="0" marL="88265" marR="0" rtl="0" algn="just">
                        <a:lnSpc>
                          <a:spcPct val="100000"/>
                        </a:lnSpc>
                        <a:spcBef>
                          <a:spcPts val="865"/>
                        </a:spcBef>
                        <a:spcAft>
                          <a:spcPts val="0"/>
                        </a:spcAft>
                        <a:buNone/>
                      </a:pPr>
                      <a:r>
                        <a:rPr b="0" lang="it-CH" sz="1150">
                          <a:solidFill>
                            <a:schemeClr val="dk1"/>
                          </a:solidFill>
                          <a:latin typeface="Arial"/>
                          <a:ea typeface="Arial"/>
                          <a:cs typeface="Arial"/>
                          <a:sym typeface="Arial"/>
                        </a:rPr>
                        <a:t>Il nostro gruppo ha prodotto un poster molto convincente sul cambiamento climatico per diversi tipi di pubblico.</a:t>
                      </a:r>
                      <a:endParaRPr/>
                    </a:p>
                  </a:txBody>
                  <a:tcPr marT="45725" marB="45725" marR="91450" marL="9145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91" name="Google Shape;791;p51"/>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36</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graphicFrame>
        <p:nvGraphicFramePr>
          <p:cNvPr id="796" name="Google Shape;796;p52"/>
          <p:cNvGraphicFramePr/>
          <p:nvPr/>
        </p:nvGraphicFramePr>
        <p:xfrm>
          <a:off x="241300" y="179155"/>
          <a:ext cx="3000000" cy="3000000"/>
        </p:xfrm>
        <a:graphic>
          <a:graphicData uri="http://schemas.openxmlformats.org/drawingml/2006/table">
            <a:tbl>
              <a:tblPr bandRow="1" firstRow="1">
                <a:noFill/>
                <a:tableStyleId>{D7016B61-C5C3-4E6D-A61F-10CCEA2B680B}</a:tableStyleId>
              </a:tblPr>
              <a:tblGrid>
                <a:gridCol w="2422800"/>
                <a:gridCol w="2422800"/>
                <a:gridCol w="4935600"/>
              </a:tblGrid>
              <a:tr h="273600">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CODICI</a:t>
                      </a:r>
                      <a:endParaRPr/>
                    </a:p>
                  </a:txBody>
                  <a:tcPr marT="36000" marB="36000" marR="36000" marL="3600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CONTRIBUTI E STRATEGIE</a:t>
                      </a:r>
                      <a:endParaRPr/>
                    </a:p>
                  </a:txBody>
                  <a:tcPr marT="36000" marB="36000" marR="36000" marL="3600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solidFill>
                            <a:schemeClr val="dk1"/>
                          </a:solidFill>
                          <a:latin typeface="Arimo"/>
                          <a:ea typeface="Arimo"/>
                          <a:cs typeface="Arimo"/>
                          <a:sym typeface="Arimo"/>
                        </a:rPr>
                        <a:t>CHE COSA SENTIAMO?</a:t>
                      </a:r>
                      <a:endParaRPr/>
                    </a:p>
                  </a:txBody>
                  <a:tcPr marT="36000" marB="36000" marR="36000" marL="36000" anchor="ctr">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630175">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Col  – Collegare</a:t>
                      </a:r>
                      <a:endParaRPr sz="1150">
                        <a:latin typeface="Arial"/>
                        <a:ea typeface="Arial"/>
                        <a:cs typeface="Arial"/>
                        <a:sym typeface="Arial"/>
                      </a:endParaRPr>
                    </a:p>
                    <a:p>
                      <a:pPr indent="0" lvl="0" marL="88265" marR="0" rtl="0" algn="l">
                        <a:lnSpc>
                          <a:spcPct val="100000"/>
                        </a:lnSpc>
                        <a:spcBef>
                          <a:spcPts val="10"/>
                        </a:spcBef>
                        <a:spcAft>
                          <a:spcPts val="0"/>
                        </a:spcAft>
                        <a:buNone/>
                      </a:pPr>
                      <a:r>
                        <a:rPr i="1" lang="it-CH" sz="1150">
                          <a:latin typeface="Arial"/>
                          <a:ea typeface="Arial"/>
                          <a:cs typeface="Arial"/>
                          <a:sym typeface="Arial"/>
                        </a:rPr>
                        <a:t>Rendere esplicito il percorso di apprendimento</a:t>
                      </a:r>
                      <a:endParaRPr/>
                    </a:p>
                    <a:p>
                      <a:pPr indent="0" lvl="0" marL="88265" marR="0" rtl="0" algn="l">
                        <a:lnSpc>
                          <a:spcPct val="100000"/>
                        </a:lnSpc>
                        <a:spcBef>
                          <a:spcPts val="10"/>
                        </a:spcBef>
                        <a:spcAft>
                          <a:spcPts val="0"/>
                        </a:spcAft>
                        <a:buNone/>
                      </a:pPr>
                      <a:r>
                        <a:rPr i="1" lang="it-CH" sz="1150">
                          <a:latin typeface="Arial"/>
                          <a:ea typeface="Arial"/>
                          <a:cs typeface="Arial"/>
                          <a:sym typeface="Arial"/>
                        </a:rPr>
                        <a:t>collegandosi a contributi / conoscenze / esperienze che vanno oltre il dialogo immediato</a:t>
                      </a:r>
                      <a:endParaRPr sz="1150">
                        <a:latin typeface="Arial"/>
                        <a:ea typeface="Arial"/>
                        <a:cs typeface="Arial"/>
                        <a:sym typeface="Arial"/>
                      </a:endParaRPr>
                    </a:p>
                  </a:txBody>
                  <a:tcPr marT="36000" marB="36000" marR="36000" marL="3600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04299"/>
                        </a:lnSpc>
                        <a:spcBef>
                          <a:spcPts val="0"/>
                        </a:spcBef>
                        <a:spcAft>
                          <a:spcPts val="0"/>
                        </a:spcAft>
                        <a:buSzPts val="1150"/>
                        <a:buFont typeface="Arial"/>
                        <a:buChar char="•"/>
                      </a:pPr>
                      <a:r>
                        <a:rPr lang="it-CH" sz="1150">
                          <a:latin typeface="Arial"/>
                          <a:ea typeface="Arial"/>
                          <a:cs typeface="Arial"/>
                          <a:sym typeface="Arial"/>
                        </a:rPr>
                        <a:t>rimandare a contributi precedenti o segnalare richieste imminenti</a:t>
                      </a:r>
                      <a:endParaRPr/>
                    </a:p>
                    <a:p>
                      <a:pPr indent="-171450" lvl="0" marL="259715" marR="339090" rtl="0" algn="l">
                        <a:lnSpc>
                          <a:spcPct val="104299"/>
                        </a:lnSpc>
                        <a:spcBef>
                          <a:spcPts val="1555"/>
                        </a:spcBef>
                        <a:spcAft>
                          <a:spcPts val="0"/>
                        </a:spcAft>
                        <a:buSzPts val="1150"/>
                        <a:buFont typeface="Arial"/>
                        <a:buChar char="•"/>
                      </a:pPr>
                      <a:r>
                        <a:rPr lang="it-CH" sz="1150">
                          <a:latin typeface="Arial"/>
                          <a:ea typeface="Arial"/>
                          <a:cs typeface="Arial"/>
                          <a:sym typeface="Arial"/>
                        </a:rPr>
                        <a:t>fare riferimento alle attività o ai prodotti pertinenti</a:t>
                      </a:r>
                      <a:endParaRPr/>
                    </a:p>
                    <a:p>
                      <a:pPr indent="-171450" lvl="0" marL="259715" marR="339090" rtl="0" algn="l">
                        <a:lnSpc>
                          <a:spcPct val="104299"/>
                        </a:lnSpc>
                        <a:spcBef>
                          <a:spcPts val="1555"/>
                        </a:spcBef>
                        <a:spcAft>
                          <a:spcPts val="0"/>
                        </a:spcAft>
                        <a:buSzPts val="1150"/>
                        <a:buFont typeface="Arial"/>
                        <a:buChar char="•"/>
                      </a:pPr>
                      <a:r>
                        <a:rPr lang="it-CH" sz="1150">
                          <a:latin typeface="Arial"/>
                          <a:ea typeface="Arial"/>
                          <a:cs typeface="Arial"/>
                          <a:sym typeface="Arial"/>
                        </a:rPr>
                        <a:t>fare riferimento a contesti più ampi al di fuori della classe o a conoscenze/esperienze precedenti</a:t>
                      </a:r>
                      <a:endParaRPr sz="1150">
                        <a:latin typeface="Arial"/>
                        <a:ea typeface="Arial"/>
                        <a:cs typeface="Arial"/>
                        <a:sym typeface="Arial"/>
                      </a:endParaRPr>
                    </a:p>
                  </a:txBody>
                  <a:tcPr marT="36000" marB="36000" marR="36000" marL="3600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"ultima lezione", "prima", "mi ricorda", "prossima lezione", "in relazione a", "a casa", "sul posto di lavoro".</a:t>
                      </a:r>
                      <a:endParaRPr/>
                    </a:p>
                    <a:p>
                      <a:pPr indent="0" lvl="0" marL="88265" marR="0" rtl="0" algn="l">
                        <a:lnSpc>
                          <a:spcPct val="100000"/>
                        </a:lnSpc>
                        <a:spcBef>
                          <a:spcPts val="865"/>
                        </a:spcBef>
                        <a:spcAft>
                          <a:spcPts val="0"/>
                        </a:spcAft>
                        <a:buNone/>
                      </a:pPr>
                      <a:r>
                        <a:rPr b="1" lang="it-CH" sz="1150">
                          <a:latin typeface="Arial"/>
                          <a:ea typeface="Arial"/>
                          <a:cs typeface="Arial"/>
                          <a:sym typeface="Arial"/>
                        </a:rPr>
                        <a:t>Esempi:</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È come quando abbiamo fatto/imparato...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In che modo la lezione di oggi è collegata alla lezione precedente?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Chi si ricorda dell'esperimento che abbiamo fatto per tenere le piante al buio?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Alla fine della lezione ti chiederò di scrivere quello che pensi sia successo e perché.</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Chi ha già sperimentato sul posto di lavoro questa preparazione e può raccontarci cosa ha fatto?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So molto sull’equitazione perché ho un cavallo mio.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Pensi che potresti trovare insetti simili nel terreno del tuo giardino?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Hai visto qualcosa al telegiornale che fa riferimento al tempo o al clima?</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Ci sono informazioni utili nei capitoli precedenti?</a:t>
                      </a:r>
                      <a:endParaRPr b="0" sz="1150">
                        <a:latin typeface="Arial"/>
                        <a:ea typeface="Arial"/>
                        <a:cs typeface="Arial"/>
                        <a:sym typeface="Arial"/>
                      </a:endParaRPr>
                    </a:p>
                  </a:txBody>
                  <a:tcPr marT="36000" marB="36000" marR="36000" marL="3600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72500">
                <a:tc>
                  <a:txBody>
                    <a:bodyPr/>
                    <a:lstStyle/>
                    <a:p>
                      <a:pPr indent="0" lvl="0" marL="88265" marR="324485" rtl="0" algn="l">
                        <a:lnSpc>
                          <a:spcPct val="100800"/>
                        </a:lnSpc>
                        <a:spcBef>
                          <a:spcPts val="0"/>
                        </a:spcBef>
                        <a:spcAft>
                          <a:spcPts val="0"/>
                        </a:spcAft>
                        <a:buNone/>
                      </a:pPr>
                      <a:r>
                        <a:rPr b="1" lang="it-CH" sz="1150">
                          <a:latin typeface="Arial"/>
                          <a:ea typeface="Arial"/>
                          <a:cs typeface="Arial"/>
                          <a:sym typeface="Arial"/>
                        </a:rPr>
                        <a:t>G – Guidare la direzione del dialogo o dell’attività</a:t>
                      </a:r>
                      <a:endParaRPr sz="1150">
                        <a:latin typeface="Arial"/>
                        <a:ea typeface="Arial"/>
                        <a:cs typeface="Arial"/>
                        <a:sym typeface="Arial"/>
                      </a:endParaRPr>
                    </a:p>
                    <a:p>
                      <a:pPr indent="0" lvl="0" marL="88265" marR="107314" rtl="0" algn="l">
                        <a:lnSpc>
                          <a:spcPct val="102200"/>
                        </a:lnSpc>
                        <a:spcBef>
                          <a:spcPts val="195"/>
                        </a:spcBef>
                        <a:spcAft>
                          <a:spcPts val="0"/>
                        </a:spcAft>
                        <a:buNone/>
                      </a:pPr>
                      <a:r>
                        <a:rPr i="1" lang="it-CH" sz="1150">
                          <a:latin typeface="Arial"/>
                          <a:ea typeface="Arial"/>
                          <a:cs typeface="Arial"/>
                          <a:sym typeface="Arial"/>
                        </a:rPr>
                        <a:t>Assumersi la responsabilità di dare forma all'attività o di focalizzare il dialogo in una direzione desiderata o utilizzare altre strategie di scaffolding per supportare il dialogo o l'apprendimento.</a:t>
                      </a:r>
                      <a:endParaRPr/>
                    </a:p>
                    <a:p>
                      <a:pPr indent="0" lvl="0" marL="88265" marR="85090" rtl="0" algn="l">
                        <a:lnSpc>
                          <a:spcPct val="101400"/>
                        </a:lnSpc>
                        <a:spcBef>
                          <a:spcPts val="275"/>
                        </a:spcBef>
                        <a:spcAft>
                          <a:spcPts val="0"/>
                        </a:spcAft>
                        <a:buNone/>
                      </a:pPr>
                      <a:r>
                        <a:rPr b="1" lang="it-CH" sz="1150">
                          <a:latin typeface="Arial"/>
                          <a:ea typeface="Arial"/>
                          <a:cs typeface="Arial"/>
                          <a:sym typeface="Arial"/>
                        </a:rPr>
                        <a:t>(Questa categoria generale comprende i contributi che supportano il flusso del dialogo e possono migliorare la partecipazione)</a:t>
                      </a:r>
                      <a:endParaRPr sz="1150">
                        <a:latin typeface="Arial"/>
                        <a:ea typeface="Arial"/>
                        <a:cs typeface="Arial"/>
                        <a:sym typeface="Arial"/>
                      </a:endParaRPr>
                    </a:p>
                  </a:txBody>
                  <a:tcPr marT="36000" marB="36000" marR="36000" marL="3600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50"/>
                        <a:buFont typeface="Arial"/>
                        <a:buChar char="•"/>
                      </a:pPr>
                      <a:r>
                        <a:rPr lang="it-CH" sz="1150">
                          <a:latin typeface="Arial"/>
                          <a:ea typeface="Arial"/>
                          <a:cs typeface="Arial"/>
                          <a:sym typeface="Arial"/>
                        </a:rPr>
                        <a:t>incoraggiare il dialogo tra allieve-i</a:t>
                      </a:r>
                      <a:endParaRPr/>
                    </a:p>
                    <a:p>
                      <a:pPr indent="-171450" lvl="0" marL="259715" marR="0" rtl="0" algn="l">
                        <a:lnSpc>
                          <a:spcPct val="100000"/>
                        </a:lnSpc>
                        <a:spcBef>
                          <a:spcPts val="1615"/>
                        </a:spcBef>
                        <a:spcAft>
                          <a:spcPts val="0"/>
                        </a:spcAft>
                        <a:buSzPts val="1150"/>
                        <a:buFont typeface="Arial"/>
                        <a:buChar char="•"/>
                      </a:pPr>
                      <a:r>
                        <a:rPr lang="it-CH" sz="1150">
                          <a:latin typeface="Arial"/>
                          <a:ea typeface="Arial"/>
                          <a:cs typeface="Arial"/>
                          <a:sym typeface="Arial"/>
                        </a:rPr>
                        <a:t>offrire un tempo di riflessione</a:t>
                      </a:r>
                      <a:endParaRPr/>
                    </a:p>
                    <a:p>
                      <a:pPr indent="-171450" lvl="0" marL="259715" marR="0" rtl="0" algn="l">
                        <a:lnSpc>
                          <a:spcPct val="100000"/>
                        </a:lnSpc>
                        <a:spcBef>
                          <a:spcPts val="1615"/>
                        </a:spcBef>
                        <a:spcAft>
                          <a:spcPts val="0"/>
                        </a:spcAft>
                        <a:buSzPts val="1150"/>
                        <a:buFont typeface="Arial"/>
                        <a:buChar char="•"/>
                      </a:pPr>
                      <a:r>
                        <a:rPr lang="it-CH" sz="1150">
                          <a:latin typeface="Arial"/>
                          <a:ea typeface="Arial"/>
                          <a:cs typeface="Arial"/>
                          <a:sym typeface="Arial"/>
                        </a:rPr>
                        <a:t>proporre possibili percorsi di azione o di inchiesta</a:t>
                      </a:r>
                      <a:endParaRPr sz="1150">
                        <a:latin typeface="Arial"/>
                        <a:ea typeface="Arial"/>
                        <a:cs typeface="Arial"/>
                        <a:sym typeface="Arial"/>
                      </a:endParaRPr>
                    </a:p>
                  </a:txBody>
                  <a:tcPr marT="36000" marB="36000" marR="36000" marL="3600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"Che ne dite", "focalizzati", "concentratevi su", "proviamo", "non c'è fretta".</a:t>
                      </a:r>
                      <a:endParaRPr/>
                    </a:p>
                    <a:p>
                      <a:pPr indent="0" lvl="0" marL="88265" marR="0" rtl="0" algn="l">
                        <a:lnSpc>
                          <a:spcPct val="100000"/>
                        </a:lnSpc>
                        <a:spcBef>
                          <a:spcPts val="865"/>
                        </a:spcBef>
                        <a:spcAft>
                          <a:spcPts val="0"/>
                        </a:spcAft>
                        <a:buNone/>
                      </a:pPr>
                      <a:r>
                        <a:rPr b="1" lang="it-CH" sz="1150">
                          <a:latin typeface="Arial"/>
                          <a:ea typeface="Arial"/>
                          <a:cs typeface="Arial"/>
                          <a:sym typeface="Arial"/>
                        </a:rPr>
                        <a:t>Esempi:</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Quindi, in risposta alla domanda, cosa hai scoperto?  Stai pensando a...?</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Non preoccuparti, fai un tentativo...  Proviamo invece a fare la somma!</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Fai con calma e fammi sapere quando ti viene in mente qualcosa.  Perché non spieghi a Kevin cosa stiamo facendo?</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A coppie potete discutere su quale di queste fonti ritenete sia il resoconto più attendibile della battaglia?</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Cosa direbbe Newton?</a:t>
                      </a:r>
                      <a:endParaRPr b="0" sz="1150">
                        <a:latin typeface="Arial"/>
                        <a:ea typeface="Arial"/>
                        <a:cs typeface="Arial"/>
                        <a:sym typeface="Arial"/>
                      </a:endParaRPr>
                    </a:p>
                  </a:txBody>
                  <a:tcPr marT="36000" marB="36000" marR="36000" marL="3600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797" name="Google Shape;797;p52"/>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37</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graphicFrame>
        <p:nvGraphicFramePr>
          <p:cNvPr id="802" name="Google Shape;802;p53"/>
          <p:cNvGraphicFramePr/>
          <p:nvPr/>
        </p:nvGraphicFramePr>
        <p:xfrm>
          <a:off x="423552" y="636912"/>
          <a:ext cx="3000000" cy="3000000"/>
        </p:xfrm>
        <a:graphic>
          <a:graphicData uri="http://schemas.openxmlformats.org/drawingml/2006/table">
            <a:tbl>
              <a:tblPr bandRow="1" firstRow="1">
                <a:noFill/>
                <a:tableStyleId>{D7016B61-C5C3-4E6D-A61F-10CCEA2B680B}</a:tableStyleId>
              </a:tblPr>
              <a:tblGrid>
                <a:gridCol w="2471925"/>
                <a:gridCol w="3139450"/>
                <a:gridCol w="4172700"/>
              </a:tblGrid>
              <a:tr h="273600">
                <a:tc>
                  <a:txBody>
                    <a:bodyPr/>
                    <a:lstStyle/>
                    <a:p>
                      <a:pPr indent="0" lvl="0" marL="570230" marR="0" rtl="0" algn="l">
                        <a:lnSpc>
                          <a:spcPct val="100000"/>
                        </a:lnSpc>
                        <a:spcBef>
                          <a:spcPts val="0"/>
                        </a:spcBef>
                        <a:spcAft>
                          <a:spcPts val="0"/>
                        </a:spcAft>
                        <a:buNone/>
                      </a:pPr>
                      <a:r>
                        <a:rPr b="1" lang="it-CH" sz="1200">
                          <a:latin typeface="Arimo"/>
                          <a:ea typeface="Arimo"/>
                          <a:cs typeface="Arimo"/>
                          <a:sym typeface="Arimo"/>
                        </a:rPr>
                        <a:t>CODICI</a:t>
                      </a: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rPr b="1" lang="it-CH" sz="1200">
                          <a:latin typeface="Arimo"/>
                          <a:ea typeface="Arimo"/>
                          <a:cs typeface="Arimo"/>
                          <a:sym typeface="Arimo"/>
                        </a:rPr>
                        <a:t>CONTRIBUTI E STRATEGIE</a:t>
                      </a: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200">
                          <a:latin typeface="Arimo"/>
                          <a:ea typeface="Arimo"/>
                          <a:cs typeface="Arimo"/>
                          <a:sym typeface="Arimo"/>
                        </a:rPr>
                        <a:t>CHE COSA SENTIAMO?</a:t>
                      </a: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212600">
                <a:tc>
                  <a:txBody>
                    <a:bodyPr/>
                    <a:lstStyle/>
                    <a:p>
                      <a:pPr indent="0" lvl="0" marL="88265" marR="0" rtl="0" algn="just">
                        <a:lnSpc>
                          <a:spcPct val="100000"/>
                        </a:lnSpc>
                        <a:spcBef>
                          <a:spcPts val="0"/>
                        </a:spcBef>
                        <a:spcAft>
                          <a:spcPts val="0"/>
                        </a:spcAft>
                        <a:buNone/>
                      </a:pPr>
                      <a:r>
                        <a:rPr b="1" lang="it-CH" sz="1150">
                          <a:latin typeface="Arial"/>
                          <a:ea typeface="Arial"/>
                          <a:cs typeface="Arial"/>
                          <a:sym typeface="Arial"/>
                        </a:rPr>
                        <a:t>Es  – Esprimere o invitare idee</a:t>
                      </a:r>
                      <a:endParaRPr sz="1150">
                        <a:latin typeface="Arial"/>
                        <a:ea typeface="Arial"/>
                        <a:cs typeface="Arial"/>
                        <a:sym typeface="Arial"/>
                      </a:endParaRPr>
                    </a:p>
                    <a:p>
                      <a:pPr indent="0" lvl="0" marL="88265" marR="173990" rtl="0" algn="l">
                        <a:lnSpc>
                          <a:spcPct val="102600"/>
                        </a:lnSpc>
                        <a:spcBef>
                          <a:spcPts val="190"/>
                        </a:spcBef>
                        <a:spcAft>
                          <a:spcPts val="0"/>
                        </a:spcAft>
                        <a:buNone/>
                      </a:pPr>
                      <a:r>
                        <a:rPr i="1" lang="it-CH" sz="1150">
                          <a:latin typeface="Arial"/>
                          <a:ea typeface="Arial"/>
                          <a:cs typeface="Arial"/>
                          <a:sym typeface="Arial"/>
                        </a:rPr>
                        <a:t>Offrire o invitare contributi pertinenti per aprire la discussione, aumentare la partecipazione, avviare o approfondire un dialogo</a:t>
                      </a:r>
                      <a:endParaRPr/>
                    </a:p>
                    <a:p>
                      <a:pPr indent="0" lvl="0" marL="88265" marR="173990" rtl="0" algn="l">
                        <a:lnSpc>
                          <a:spcPct val="102600"/>
                        </a:lnSpc>
                        <a:spcBef>
                          <a:spcPts val="190"/>
                        </a:spcBef>
                        <a:spcAft>
                          <a:spcPts val="0"/>
                        </a:spcAft>
                        <a:buNone/>
                      </a:pPr>
                      <a:r>
                        <a:t/>
                      </a:r>
                      <a:endParaRPr b="1" i="1" sz="1150">
                        <a:latin typeface="Arial"/>
                        <a:ea typeface="Arial"/>
                        <a:cs typeface="Arial"/>
                        <a:sym typeface="Arial"/>
                      </a:endParaRPr>
                    </a:p>
                    <a:p>
                      <a:pPr indent="0" lvl="0" marL="88265" marR="173990" rtl="0" algn="l">
                        <a:lnSpc>
                          <a:spcPct val="102600"/>
                        </a:lnSpc>
                        <a:spcBef>
                          <a:spcPts val="190"/>
                        </a:spcBef>
                        <a:spcAft>
                          <a:spcPts val="0"/>
                        </a:spcAft>
                        <a:buNone/>
                      </a:pPr>
                      <a:r>
                        <a:rPr b="1" lang="it-CH" sz="1150">
                          <a:latin typeface="Arial"/>
                          <a:ea typeface="Arial"/>
                          <a:cs typeface="Arial"/>
                          <a:sym typeface="Arial"/>
                        </a:rPr>
                        <a:t>(Questa categoria generale comprende i contributi e gli inviti - non compresi nelle altre categorie – volti a coinvolgere studentesse e studenti nell’attività di apprendimento. Questi contributi non sono intrinsecamente dialogici ma sostengono la discussione).</a:t>
                      </a:r>
                      <a:endParaRPr b="1"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96520" rtl="0" algn="l">
                        <a:lnSpc>
                          <a:spcPct val="100000"/>
                        </a:lnSpc>
                        <a:spcBef>
                          <a:spcPts val="0"/>
                        </a:spcBef>
                        <a:spcAft>
                          <a:spcPts val="0"/>
                        </a:spcAft>
                        <a:buClr>
                          <a:schemeClr val="dk1"/>
                        </a:buClr>
                        <a:buSzPts val="1150"/>
                        <a:buFont typeface="Arial"/>
                        <a:buChar char="•"/>
                      </a:pPr>
                      <a:r>
                        <a:rPr lang="it-CH" sz="1150">
                          <a:solidFill>
                            <a:schemeClr val="dk1"/>
                          </a:solidFill>
                          <a:latin typeface="Arial"/>
                          <a:ea typeface="Arial"/>
                          <a:cs typeface="Arial"/>
                          <a:sym typeface="Arial"/>
                        </a:rPr>
                        <a:t>invitare opinioni, idee, convinzioni o esempi senza fare riferimento o basarsi su contributi precedenti, tipicamente con domande aperte e generiche, o coinvolgendo altre persone nello scambio senza invitarle esplicitamente a costruire/ragionare/coordinare/interrogare</a:t>
                      </a:r>
                      <a:endParaRPr/>
                    </a:p>
                    <a:p>
                      <a:pPr indent="-98425" lvl="0" marL="259715" marR="96520" rtl="0" algn="l">
                        <a:lnSpc>
                          <a:spcPct val="100000"/>
                        </a:lnSpc>
                        <a:spcBef>
                          <a:spcPts val="915"/>
                        </a:spcBef>
                        <a:spcAft>
                          <a:spcPts val="0"/>
                        </a:spcAft>
                        <a:buSzPts val="1150"/>
                        <a:buFont typeface="Arial"/>
                        <a:buNone/>
                      </a:pPr>
                      <a:r>
                        <a:t/>
                      </a:r>
                      <a:endParaRPr sz="1150">
                        <a:solidFill>
                          <a:schemeClr val="dk1"/>
                        </a:solidFill>
                        <a:latin typeface="Arial"/>
                        <a:ea typeface="Arial"/>
                        <a:cs typeface="Arial"/>
                        <a:sym typeface="Arial"/>
                      </a:endParaRPr>
                    </a:p>
                    <a:p>
                      <a:pPr indent="-171450" lvl="0" marL="259715" marR="137160" rtl="0" algn="l">
                        <a:lnSpc>
                          <a:spcPct val="100000"/>
                        </a:lnSpc>
                        <a:spcBef>
                          <a:spcPts val="915"/>
                        </a:spcBef>
                        <a:spcAft>
                          <a:spcPts val="0"/>
                        </a:spcAft>
                        <a:buClr>
                          <a:schemeClr val="dk1"/>
                        </a:buClr>
                        <a:buSzPts val="1150"/>
                        <a:buFont typeface="Arial"/>
                        <a:buChar char="•"/>
                      </a:pPr>
                      <a:r>
                        <a:rPr lang="it-CH" sz="1150">
                          <a:solidFill>
                            <a:schemeClr val="dk1"/>
                          </a:solidFill>
                          <a:latin typeface="Arial"/>
                          <a:ea typeface="Arial"/>
                          <a:cs typeface="Arial"/>
                          <a:sym typeface="Arial"/>
                        </a:rPr>
                        <a:t>fornire un contributo pertinente, comprese brevi risposte a domande chiuse; riportare in plenaria; idee estese non esplicitamente collegate a contributi precedenti</a:t>
                      </a:r>
                      <a:endParaRPr sz="1150">
                        <a:solidFill>
                          <a:schemeClr val="dk1"/>
                        </a:solidFill>
                        <a:latin typeface="Arial"/>
                        <a:ea typeface="Arial"/>
                        <a:cs typeface="Arial"/>
                        <a:sym typeface="Arial"/>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it-CH" sz="1150">
                          <a:latin typeface="Arial"/>
                          <a:ea typeface="Arial"/>
                          <a:cs typeface="Arial"/>
                          <a:sym typeface="Arial"/>
                        </a:rPr>
                        <a:t>Possibili parole chiave da cercare:</a:t>
                      </a:r>
                      <a:endParaRPr/>
                    </a:p>
                    <a:p>
                      <a:pPr indent="0" lvl="0" marL="88265" marR="0" rtl="0" algn="l">
                        <a:lnSpc>
                          <a:spcPct val="100000"/>
                        </a:lnSpc>
                        <a:spcBef>
                          <a:spcPts val="865"/>
                        </a:spcBef>
                        <a:spcAft>
                          <a:spcPts val="0"/>
                        </a:spcAft>
                        <a:buNone/>
                      </a:pPr>
                      <a:r>
                        <a:rPr b="0" lang="it-CH" sz="1150">
                          <a:latin typeface="Arial"/>
                          <a:ea typeface="Arial"/>
                          <a:cs typeface="Arial"/>
                          <a:sym typeface="Arial"/>
                        </a:rPr>
                        <a:t>"Cosa ne pensi di...?", "Dimmi", "i tuoi pensieri", "la mia opinione è...", "le tue idee".</a:t>
                      </a:r>
                      <a:endParaRPr/>
                    </a:p>
                    <a:p>
                      <a:pPr indent="0" lvl="0" marL="0" marR="0" rtl="0" algn="l">
                        <a:lnSpc>
                          <a:spcPct val="100000"/>
                        </a:lnSpc>
                        <a:spcBef>
                          <a:spcPts val="10"/>
                        </a:spcBef>
                        <a:spcAft>
                          <a:spcPts val="0"/>
                        </a:spcAft>
                        <a:buNone/>
                      </a:pPr>
                      <a:r>
                        <a:t/>
                      </a:r>
                      <a:endParaRPr sz="1250">
                        <a:latin typeface="Times New Roman"/>
                        <a:ea typeface="Times New Roman"/>
                        <a:cs typeface="Times New Roman"/>
                        <a:sym typeface="Times New Roman"/>
                      </a:endParaRPr>
                    </a:p>
                    <a:p>
                      <a:pPr indent="0" lvl="0" marL="88265" marR="0" rtl="0" algn="l">
                        <a:lnSpc>
                          <a:spcPct val="100000"/>
                        </a:lnSpc>
                        <a:spcBef>
                          <a:spcPts val="0"/>
                        </a:spcBef>
                        <a:spcAft>
                          <a:spcPts val="0"/>
                        </a:spcAft>
                        <a:buNone/>
                      </a:pPr>
                      <a:r>
                        <a:rPr b="1" lang="it-CH" sz="1150">
                          <a:latin typeface="Arial"/>
                          <a:ea typeface="Arial"/>
                          <a:cs typeface="Arial"/>
                          <a:sym typeface="Arial"/>
                        </a:rPr>
                        <a:t>Esempi:</a:t>
                      </a:r>
                      <a:endParaRPr sz="1150">
                        <a:latin typeface="Arial"/>
                        <a:ea typeface="Arial"/>
                        <a:cs typeface="Arial"/>
                        <a:sym typeface="Arial"/>
                      </a:endParaRPr>
                    </a:p>
                    <a:p>
                      <a:pPr indent="0" lvl="0" marL="88265" marR="0" rtl="0" algn="l">
                        <a:lnSpc>
                          <a:spcPct val="100000"/>
                        </a:lnSpc>
                        <a:spcBef>
                          <a:spcPts val="225"/>
                        </a:spcBef>
                        <a:spcAft>
                          <a:spcPts val="0"/>
                        </a:spcAft>
                        <a:buNone/>
                      </a:pPr>
                      <a:r>
                        <a:rPr lang="it-CH" sz="1150">
                          <a:latin typeface="Arial"/>
                          <a:ea typeface="Arial"/>
                          <a:cs typeface="Arial"/>
                          <a:sym typeface="Arial"/>
                        </a:rPr>
                        <a:t>Cosa ne pensi, Maria?</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Credo che avremmo bisogno di un controllo delle armi molto maggiore.</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Cosa pensi sia davvero importante in questo testo? </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Puoi individuare alcune parole chiave e sottolinearle alla lavagna?</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Ci sono altre idee in merito?</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Secondo me i cavalli sono gli animali migliori.</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Questo grafico sembra mostrare che povertà e salute sono correlati.</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Quante piante gimnosperme riuscite a nominare?  </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Cosa sapete su come funziona l'elettricità?  Facciamo un brainstorming...</a:t>
                      </a:r>
                      <a:endParaRPr/>
                    </a:p>
                    <a:p>
                      <a:pPr indent="0" lvl="0" marL="88265" marR="0" rtl="0" algn="l">
                        <a:lnSpc>
                          <a:spcPct val="100000"/>
                        </a:lnSpc>
                        <a:spcBef>
                          <a:spcPts val="225"/>
                        </a:spcBef>
                        <a:spcAft>
                          <a:spcPts val="0"/>
                        </a:spcAft>
                        <a:buNone/>
                      </a:pPr>
                      <a:r>
                        <a:rPr lang="it-CH" sz="1150">
                          <a:latin typeface="Arial"/>
                          <a:ea typeface="Arial"/>
                          <a:cs typeface="Arial"/>
                          <a:sym typeface="Arial"/>
                        </a:rPr>
                        <a:t>Mia mamma ha preso la scossa l’altro giorno.</a:t>
                      </a:r>
                      <a:endParaRPr/>
                    </a:p>
                    <a:p>
                      <a:pPr indent="0" lvl="0" marL="88265" marR="0" rtl="0" algn="l">
                        <a:lnSpc>
                          <a:spcPct val="100000"/>
                        </a:lnSpc>
                        <a:spcBef>
                          <a:spcPts val="225"/>
                        </a:spcBef>
                        <a:spcAft>
                          <a:spcPts val="0"/>
                        </a:spcAft>
                        <a:buNone/>
                      </a:pPr>
                      <a:r>
                        <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
        <p:nvSpPr>
          <p:cNvPr id="803" name="Google Shape;803;p53"/>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54"/>
          <p:cNvSpPr/>
          <p:nvPr/>
        </p:nvSpPr>
        <p:spPr>
          <a:xfrm>
            <a:off x="460375"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9" name="Google Shape;809;p54"/>
          <p:cNvSpPr txBox="1"/>
          <p:nvPr/>
        </p:nvSpPr>
        <p:spPr>
          <a:xfrm>
            <a:off x="547757" y="669424"/>
            <a:ext cx="9147810" cy="75482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600">
                <a:solidFill>
                  <a:schemeClr val="dk1"/>
                </a:solidFill>
                <a:latin typeface="Arial"/>
                <a:ea typeface="Arial"/>
                <a:cs typeface="Arial"/>
                <a:sym typeface="Arial"/>
              </a:rPr>
              <a:t>Sezione 2: Osservare sistematicamente e codificare il dialogo</a:t>
            </a:r>
            <a:endParaRPr sz="1600">
              <a:solidFill>
                <a:schemeClr val="dk1"/>
              </a:solidFill>
              <a:latin typeface="Arial"/>
              <a:ea typeface="Arial"/>
              <a:cs typeface="Arial"/>
              <a:sym typeface="Arial"/>
            </a:endParaRPr>
          </a:p>
          <a:p>
            <a:pPr indent="0" lvl="0" marL="12700" marR="5080" rtl="0" algn="l">
              <a:lnSpc>
                <a:spcPct val="121700"/>
              </a:lnSpc>
              <a:spcBef>
                <a:spcPts val="630"/>
              </a:spcBef>
              <a:spcAft>
                <a:spcPts val="0"/>
              </a:spcAft>
              <a:buNone/>
            </a:pPr>
            <a:r>
              <a:rPr lang="it-CH" sz="1200">
                <a:solidFill>
                  <a:schemeClr val="dk1"/>
                </a:solidFill>
                <a:latin typeface="Arimo"/>
                <a:ea typeface="Arimo"/>
                <a:cs typeface="Arimo"/>
                <a:sym typeface="Arimo"/>
              </a:rPr>
              <a:t>Questa sezione tratta due aspetti importanti per lo svolgimento della tua inchiesta: il tipo di osservazioni che farai e il modello che userai per registrare le tue osservazioni.  Le schede di osservazione forniscono ulteriori informazioni sui diversi tipi di osservazione.</a:t>
            </a:r>
            <a:endParaRPr sz="1200">
              <a:solidFill>
                <a:schemeClr val="dk1"/>
              </a:solidFill>
              <a:latin typeface="Arimo"/>
              <a:ea typeface="Arimo"/>
              <a:cs typeface="Arimo"/>
              <a:sym typeface="Arimo"/>
            </a:endParaRPr>
          </a:p>
        </p:txBody>
      </p:sp>
      <p:sp>
        <p:nvSpPr>
          <p:cNvPr id="810" name="Google Shape;810;p54"/>
          <p:cNvSpPr/>
          <p:nvPr/>
        </p:nvSpPr>
        <p:spPr>
          <a:xfrm>
            <a:off x="460375" y="1647825"/>
            <a:ext cx="4727574" cy="5243059"/>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1" name="Google Shape;811;p54"/>
          <p:cNvSpPr txBox="1"/>
          <p:nvPr/>
        </p:nvSpPr>
        <p:spPr>
          <a:xfrm>
            <a:off x="559948" y="1822170"/>
            <a:ext cx="4461510" cy="4854855"/>
          </a:xfrm>
          <a:prstGeom prst="rect">
            <a:avLst/>
          </a:prstGeom>
          <a:noFill/>
          <a:ln>
            <a:noFill/>
          </a:ln>
        </p:spPr>
        <p:txBody>
          <a:bodyPr anchorCtr="0" anchor="t" bIns="0" lIns="0" spcFirstLastPara="1" rIns="0" wrap="square" tIns="0">
            <a:spAutoFit/>
          </a:bodyPr>
          <a:lstStyle/>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Tipo di osservazione</a:t>
            </a:r>
            <a:r>
              <a:rPr lang="it-CH" sz="1200">
                <a:solidFill>
                  <a:schemeClr val="dk1"/>
                </a:solidFill>
                <a:latin typeface="Arial"/>
                <a:ea typeface="Arial"/>
                <a:cs typeface="Arial"/>
                <a:sym typeface="Arial"/>
              </a:rPr>
              <a:t>: </a:t>
            </a:r>
            <a:r>
              <a:rPr b="1" lang="it-CH" sz="1200">
                <a:solidFill>
                  <a:schemeClr val="dk1"/>
                </a:solidFill>
                <a:latin typeface="Arial"/>
                <a:ea typeface="Arial"/>
                <a:cs typeface="Arial"/>
                <a:sym typeface="Arial"/>
              </a:rPr>
              <a:t>Codifica dal vivo</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Che cos'è? </a:t>
            </a:r>
            <a:r>
              <a:rPr lang="it-CH" sz="1200">
                <a:solidFill>
                  <a:schemeClr val="dk1"/>
                </a:solidFill>
                <a:latin typeface="Arial"/>
                <a:ea typeface="Arial"/>
                <a:cs typeface="Arial"/>
                <a:sym typeface="Arial"/>
              </a:rPr>
              <a:t>Puoi fare una codifica dal vivo nel tuo ambiente di apprendimento, ad esempio sedendoti con un gruppo e registrando il loro dialogo su uno dei modelli di codifica.</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Quali sono i vantaggi?</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Puoi vedere come interagisce il gruppo e cogliere indizi non verbali come il linguaggio del corpo.</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È più pratico e non richiede attrezzature speciali, quindi può essere utilizzato più spesso.</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È più facile catturare i comportamenti normali perché non stai filmando gli studenti.</a:t>
            </a:r>
            <a:endParaRPr/>
          </a:p>
          <a:p>
            <a:pPr indent="0" lvl="0" marL="12700" marR="0" rtl="0" algn="l">
              <a:lnSpc>
                <a:spcPct val="120000"/>
              </a:lnSpc>
              <a:spcBef>
                <a:spcPts val="0"/>
              </a:spcBef>
              <a:spcAft>
                <a:spcPts val="0"/>
              </a:spcAft>
              <a:buNone/>
            </a:pPr>
            <a:r>
              <a:rPr b="1" lang="it-CH" sz="1200">
                <a:solidFill>
                  <a:schemeClr val="dk1"/>
                </a:solidFill>
                <a:latin typeface="Arimo"/>
                <a:ea typeface="Arimo"/>
                <a:cs typeface="Arimo"/>
                <a:sym typeface="Arimo"/>
              </a:rPr>
              <a:t>Quali sono gli svantaggi?</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Dato che non stai registrando il dialogo, se ti sfugge qualcosa non puoi tornare indietro e controllare cosa è stato detto.</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Può essere impegnativo perché devi ascoltare, pensare e codificare allo stesso tempo.</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Devi concentrarti solo su uno o due codici in modo da poterli gestire.</a:t>
            </a:r>
            <a:endParaRPr/>
          </a:p>
          <a:p>
            <a:pPr indent="0" lvl="0" marL="12700" marR="0" rtl="0" algn="l">
              <a:lnSpc>
                <a:spcPct val="120000"/>
              </a:lnSpc>
              <a:spcBef>
                <a:spcPts val="0"/>
              </a:spcBef>
              <a:spcAft>
                <a:spcPts val="0"/>
              </a:spcAft>
              <a:buNone/>
            </a:pPr>
            <a:r>
              <a:rPr b="1" lang="it-CH" sz="1200">
                <a:solidFill>
                  <a:schemeClr val="dk1"/>
                </a:solidFill>
                <a:latin typeface="Arimo"/>
                <a:ea typeface="Arimo"/>
                <a:cs typeface="Arimo"/>
                <a:sym typeface="Arimo"/>
              </a:rPr>
              <a:t>Ideale per: </a:t>
            </a:r>
            <a:r>
              <a:rPr lang="it-CH" sz="1200">
                <a:solidFill>
                  <a:schemeClr val="dk1"/>
                </a:solidFill>
                <a:latin typeface="Arimo"/>
                <a:ea typeface="Arimo"/>
                <a:cs typeface="Arimo"/>
                <a:sym typeface="Arimo"/>
              </a:rPr>
              <a:t>Catturare il dialogo nel lavoro di gruppo; valutare la partecipazione o il dialogo degli studenti; periodi di osservazione brevi e/o multipli,</a:t>
            </a:r>
            <a:endParaRPr/>
          </a:p>
          <a:p>
            <a:pPr indent="0" lvl="0" marL="12700" marR="0" rtl="0" algn="l">
              <a:lnSpc>
                <a:spcPct val="120000"/>
              </a:lnSpc>
              <a:spcBef>
                <a:spcPts val="0"/>
              </a:spcBef>
              <a:spcAft>
                <a:spcPts val="0"/>
              </a:spcAft>
              <a:buNone/>
            </a:pPr>
            <a:r>
              <a:rPr b="1" lang="it-CH" sz="1200">
                <a:solidFill>
                  <a:schemeClr val="dk1"/>
                </a:solidFill>
                <a:latin typeface="Arimo"/>
                <a:ea typeface="Arimo"/>
                <a:cs typeface="Arimo"/>
                <a:sym typeface="Arimo"/>
              </a:rPr>
              <a:t>Può essere utilizzato con i modelli: </a:t>
            </a:r>
            <a:r>
              <a:rPr lang="it-CH" sz="1200">
                <a:solidFill>
                  <a:schemeClr val="dk1"/>
                </a:solidFill>
                <a:latin typeface="Arimo"/>
                <a:ea typeface="Arimo"/>
                <a:cs typeface="Arimo"/>
                <a:sym typeface="Arimo"/>
              </a:rPr>
              <a:t>2B; 2C; 2D</a:t>
            </a:r>
            <a:endParaRPr sz="1200">
              <a:solidFill>
                <a:schemeClr val="dk1"/>
              </a:solidFill>
              <a:latin typeface="Arimo"/>
              <a:ea typeface="Arimo"/>
              <a:cs typeface="Arimo"/>
              <a:sym typeface="Arimo"/>
            </a:endParaRPr>
          </a:p>
        </p:txBody>
      </p:sp>
      <p:sp>
        <p:nvSpPr>
          <p:cNvPr id="812" name="Google Shape;812;p54"/>
          <p:cNvSpPr/>
          <p:nvPr/>
        </p:nvSpPr>
        <p:spPr>
          <a:xfrm>
            <a:off x="5300980" y="1650367"/>
            <a:ext cx="4922520" cy="5243059"/>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3" name="Google Shape;813;p54"/>
          <p:cNvSpPr txBox="1"/>
          <p:nvPr/>
        </p:nvSpPr>
        <p:spPr>
          <a:xfrm>
            <a:off x="5530533" y="1822170"/>
            <a:ext cx="4572950" cy="4854855"/>
          </a:xfrm>
          <a:prstGeom prst="rect">
            <a:avLst/>
          </a:prstGeom>
          <a:noFill/>
          <a:ln>
            <a:noFill/>
          </a:ln>
        </p:spPr>
        <p:txBody>
          <a:bodyPr anchorCtr="0" anchor="t" bIns="0" lIns="0" spcFirstLastPara="1" rIns="0" wrap="square" tIns="0">
            <a:spAutoFit/>
          </a:bodyPr>
          <a:lstStyle/>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Tipo di osservazione: Registrazione audio con trascrizione</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Che cos'è? </a:t>
            </a:r>
            <a:r>
              <a:rPr b="0" lang="it-CH" sz="1200">
                <a:solidFill>
                  <a:schemeClr val="dk1"/>
                </a:solidFill>
                <a:latin typeface="Arial"/>
                <a:ea typeface="Arial"/>
                <a:cs typeface="Arial"/>
                <a:sym typeface="Arial"/>
              </a:rPr>
              <a:t>Si registra ciò che viene detto nell'ambiente di apprendimento (solo audio) e poi si trascrive in modo da poter codificare la trascrizione. Vedi la Parte H per un esempio di trascrizione con codifica.</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Quali sono i vantaggi?</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Puoi codificare in modo più dettagliato e preciso.</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Puoi fare più collegamenti tra i "turni" di dialogo perché puoi rivedere la trascrizione e la registrazione.</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Ti dà più tempo per pensare.</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È un modo più delicato di registrare rispetto alla videocamera.</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Quali sono gli svantaggi?</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Richiede più tempo perché devi dedicare il tempo necessario a trascrivere la registrazione.</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Non hai la possibilità di osservare visivamente e quindi non puoi cogliere gli aspetti non verbali del dialogo e dell'interazione</a:t>
            </a:r>
            <a:endParaRPr/>
          </a:p>
          <a:p>
            <a:pPr indent="-171450" lvl="0" marL="184150" marR="0" rtl="0" algn="l">
              <a:lnSpc>
                <a:spcPct val="120000"/>
              </a:lnSpc>
              <a:spcBef>
                <a:spcPts val="0"/>
              </a:spcBef>
              <a:spcAft>
                <a:spcPts val="0"/>
              </a:spcAft>
              <a:buClr>
                <a:schemeClr val="dk1"/>
              </a:buClr>
              <a:buSzPts val="1000"/>
              <a:buFont typeface="Noto Sans Symbols"/>
              <a:buChar char="●"/>
            </a:pPr>
            <a:r>
              <a:rPr b="0" lang="it-CH" sz="1200">
                <a:solidFill>
                  <a:schemeClr val="dk1"/>
                </a:solidFill>
                <a:latin typeface="Arimo"/>
                <a:ea typeface="Arimo"/>
                <a:cs typeface="Arimo"/>
                <a:sym typeface="Arimo"/>
              </a:rPr>
              <a:t>Devi ottenere il consenso delle persone in formazione e/o dei-lle responsabili legali per registrare, quindi richiede una pianificazione anticipata.</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Ideale per: </a:t>
            </a:r>
            <a:r>
              <a:rPr b="0" lang="it-CH" sz="1200">
                <a:solidFill>
                  <a:schemeClr val="dk1"/>
                </a:solidFill>
                <a:latin typeface="Arial"/>
                <a:ea typeface="Arial"/>
                <a:cs typeface="Arial"/>
                <a:sym typeface="Arial"/>
              </a:rPr>
              <a:t>Se vuoi esaminare un episodio di dialogo in modo più dettagliato; se vuoi esaminare più codici contemporaneamente</a:t>
            </a:r>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Può essere utilizzato con i modelli: </a:t>
            </a:r>
            <a:r>
              <a:rPr b="0" lang="it-CH" sz="1200">
                <a:solidFill>
                  <a:schemeClr val="dk1"/>
                </a:solidFill>
                <a:latin typeface="Arial"/>
                <a:ea typeface="Arial"/>
                <a:cs typeface="Arial"/>
                <a:sym typeface="Arial"/>
              </a:rPr>
              <a:t>2A; 2C; 2E</a:t>
            </a:r>
            <a:endParaRPr/>
          </a:p>
        </p:txBody>
      </p:sp>
      <p:sp>
        <p:nvSpPr>
          <p:cNvPr id="814" name="Google Shape;814;p54"/>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39</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55"/>
          <p:cNvSpPr/>
          <p:nvPr/>
        </p:nvSpPr>
        <p:spPr>
          <a:xfrm>
            <a:off x="619126" y="352425"/>
            <a:ext cx="4726940" cy="6597015"/>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0" name="Google Shape;820;p55"/>
          <p:cNvSpPr txBox="1"/>
          <p:nvPr/>
        </p:nvSpPr>
        <p:spPr>
          <a:xfrm>
            <a:off x="774700" y="504825"/>
            <a:ext cx="4465638" cy="5962851"/>
          </a:xfrm>
          <a:prstGeom prst="rect">
            <a:avLst/>
          </a:prstGeom>
          <a:noFill/>
          <a:ln>
            <a:noFill/>
          </a:ln>
        </p:spPr>
        <p:txBody>
          <a:bodyPr anchorCtr="0" anchor="t" bIns="0" lIns="0" spcFirstLastPara="1" rIns="0" wrap="square" tIns="0">
            <a:spAutoFit/>
          </a:bodyPr>
          <a:lstStyle/>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Tipo di osservazione: Registrazione video con trascrizione</a:t>
            </a:r>
            <a:endParaRPr/>
          </a:p>
          <a:p>
            <a:pPr indent="0" lvl="0" marL="12700" marR="0" rtl="0" algn="l">
              <a:lnSpc>
                <a:spcPct val="12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Che cos'è? </a:t>
            </a:r>
            <a:r>
              <a:rPr lang="it-CH" sz="1200">
                <a:solidFill>
                  <a:schemeClr val="dk1"/>
                </a:solidFill>
                <a:latin typeface="Arial"/>
                <a:ea typeface="Arial"/>
                <a:cs typeface="Arial"/>
                <a:sym typeface="Arial"/>
              </a:rPr>
              <a:t>Si registra ciò che viene detto nell'ambiente di apprendimento e poi lo si trascrive in un secondo momento.</a:t>
            </a:r>
            <a:endParaRPr/>
          </a:p>
          <a:p>
            <a:pPr indent="0" lvl="0" marL="12700" marR="0" rtl="0" algn="l">
              <a:lnSpc>
                <a:spcPct val="120000"/>
              </a:lnSpc>
              <a:spcBef>
                <a:spcPts val="0"/>
              </a:spcBef>
              <a:spcAft>
                <a:spcPts val="0"/>
              </a:spcAft>
              <a:buNone/>
            </a:pPr>
            <a:r>
              <a:t/>
            </a:r>
            <a:endParaRPr sz="1200">
              <a:solidFill>
                <a:schemeClr val="dk1"/>
              </a:solidFill>
              <a:latin typeface="Arial"/>
              <a:ea typeface="Arial"/>
              <a:cs typeface="Arial"/>
              <a:sym typeface="Arial"/>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Quali sono i vantaggi?</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Puoi codificare in modo più dettagliato e preciso.</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Fornisce una rappresentazione più accurata degli eventi in classe perché hai a disposizione dati uditivi e visivi</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Puoi creare connessioni tra i "turni" perché puoi rivedere i dati</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Puoi registrare l'interazione di studentesse e studenti e il dialogo non verbale.</a:t>
            </a:r>
            <a:endParaRPr/>
          </a:p>
          <a:p>
            <a:pPr indent="0" lvl="0" marL="12700" marR="0" rtl="0" algn="l">
              <a:lnSpc>
                <a:spcPct val="12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Quali sono gli svantaggi?</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Potrebbe volerci del tempo prima che studentesse e studenti si abituino a essere videoregistrati e il loro comportamento potrebbe essere diverso in presenza di una telecamera.</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Devi ottenere il consenso delle persone in formazione e/o dei-lle responsabili legali, quindi devi pianificare il tutto in anticipo</a:t>
            </a:r>
            <a:endParaRPr/>
          </a:p>
          <a:p>
            <a:pPr indent="-171450" lvl="0" marL="184150" marR="0" rtl="0" algn="l">
              <a:lnSpc>
                <a:spcPct val="120000"/>
              </a:lnSpc>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La trascrizione richiede molto tempo, quindi devi assicurarti che la quantità di dialoghi che intendi trascrivere sia gestibile.</a:t>
            </a:r>
            <a:endParaRPr/>
          </a:p>
          <a:p>
            <a:pPr indent="0" lvl="0" marL="12700" marR="0" rtl="0" algn="l">
              <a:lnSpc>
                <a:spcPct val="12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Ideale per: </a:t>
            </a:r>
            <a:r>
              <a:rPr lang="it-CH" sz="1200">
                <a:solidFill>
                  <a:schemeClr val="dk1"/>
                </a:solidFill>
                <a:latin typeface="Arial"/>
                <a:ea typeface="Arial"/>
                <a:cs typeface="Arial"/>
                <a:sym typeface="Arial"/>
              </a:rPr>
              <a:t>Se vuoi esaminare un episodio di dialogo più lungo in modo molto dettagliato; se vuoi esaminare l'interazione non verbale; se vuoi considerare più codici contemporaneamente</a:t>
            </a:r>
            <a:endParaRPr/>
          </a:p>
          <a:p>
            <a:pPr indent="0" lvl="0" marL="12700" marR="0" rtl="0" algn="l">
              <a:lnSpc>
                <a:spcPct val="120000"/>
              </a:lnSpc>
              <a:spcBef>
                <a:spcPts val="0"/>
              </a:spcBef>
              <a:spcAft>
                <a:spcPts val="0"/>
              </a:spcAft>
              <a:buNone/>
            </a:pPr>
            <a:r>
              <a:t/>
            </a:r>
            <a:endParaRPr b="1" sz="1200">
              <a:solidFill>
                <a:schemeClr val="dk1"/>
              </a:solidFill>
              <a:latin typeface="Arial"/>
              <a:ea typeface="Arial"/>
              <a:cs typeface="Arial"/>
              <a:sym typeface="Arial"/>
            </a:endParaRPr>
          </a:p>
          <a:p>
            <a:pPr indent="0" lvl="0" marL="12700" marR="0" rtl="0" algn="l">
              <a:lnSpc>
                <a:spcPct val="120000"/>
              </a:lnSpc>
              <a:spcBef>
                <a:spcPts val="0"/>
              </a:spcBef>
              <a:spcAft>
                <a:spcPts val="0"/>
              </a:spcAft>
              <a:buNone/>
            </a:pPr>
            <a:r>
              <a:rPr b="1" lang="it-CH" sz="1200">
                <a:solidFill>
                  <a:schemeClr val="dk1"/>
                </a:solidFill>
                <a:latin typeface="Arial"/>
                <a:ea typeface="Arial"/>
                <a:cs typeface="Arial"/>
                <a:sym typeface="Arial"/>
              </a:rPr>
              <a:t>Può essere utilizzato con i modelli: </a:t>
            </a:r>
            <a:r>
              <a:rPr lang="it-CH" sz="1200">
                <a:solidFill>
                  <a:schemeClr val="dk1"/>
                </a:solidFill>
                <a:latin typeface="Arial"/>
                <a:ea typeface="Arial"/>
                <a:cs typeface="Arial"/>
                <a:sym typeface="Arial"/>
              </a:rPr>
              <a:t>2A; 2C; 2E</a:t>
            </a:r>
            <a:endParaRPr sz="1200">
              <a:solidFill>
                <a:schemeClr val="dk1"/>
              </a:solidFill>
              <a:latin typeface="Arimo"/>
              <a:ea typeface="Arimo"/>
              <a:cs typeface="Arimo"/>
              <a:sym typeface="Arimo"/>
            </a:endParaRPr>
          </a:p>
        </p:txBody>
      </p:sp>
      <p:sp>
        <p:nvSpPr>
          <p:cNvPr id="821" name="Google Shape;821;p55"/>
          <p:cNvSpPr/>
          <p:nvPr/>
        </p:nvSpPr>
        <p:spPr>
          <a:xfrm>
            <a:off x="5572010" y="400052"/>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2" name="Google Shape;822;p55"/>
          <p:cNvSpPr/>
          <p:nvPr/>
        </p:nvSpPr>
        <p:spPr>
          <a:xfrm>
            <a:off x="5568207" y="2426972"/>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3" name="Google Shape;823;p55"/>
          <p:cNvSpPr/>
          <p:nvPr/>
        </p:nvSpPr>
        <p:spPr>
          <a:xfrm>
            <a:off x="5500255" y="4767582"/>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55"/>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 name="Shape 82"/>
        <p:cNvGrpSpPr/>
        <p:nvPr/>
      </p:nvGrpSpPr>
      <p:grpSpPr>
        <a:xfrm>
          <a:off x="0" y="0"/>
          <a:ext cx="0" cy="0"/>
          <a:chOff x="0" y="0"/>
          <a:chExt cx="0" cy="0"/>
        </a:xfrm>
      </p:grpSpPr>
      <p:sp>
        <p:nvSpPr>
          <p:cNvPr id="83" name="Google Shape;83;p11"/>
          <p:cNvSpPr txBox="1"/>
          <p:nvPr/>
        </p:nvSpPr>
        <p:spPr>
          <a:xfrm>
            <a:off x="444500" y="486029"/>
            <a:ext cx="9806940" cy="4594848"/>
          </a:xfrm>
          <a:prstGeom prst="rect">
            <a:avLst/>
          </a:prstGeom>
          <a:noFill/>
          <a:ln>
            <a:noFill/>
          </a:ln>
        </p:spPr>
        <p:txBody>
          <a:bodyPr anchorCtr="0" anchor="t" bIns="0" lIns="0" spcFirstLastPara="1" rIns="0" wrap="square" tIns="0">
            <a:spAutoFit/>
          </a:bodyPr>
          <a:lstStyle/>
          <a:p>
            <a:pPr indent="0" lvl="0" marL="119379" marR="0" rtl="0" algn="ctr">
              <a:lnSpc>
                <a:spcPct val="100000"/>
              </a:lnSpc>
              <a:spcBef>
                <a:spcPts val="0"/>
              </a:spcBef>
              <a:spcAft>
                <a:spcPts val="0"/>
              </a:spcAft>
              <a:buNone/>
            </a:pPr>
            <a:r>
              <a:rPr b="1" lang="it-CH" sz="1600">
                <a:solidFill>
                  <a:srgbClr val="215868"/>
                </a:solidFill>
                <a:latin typeface="Calibri"/>
                <a:ea typeface="Calibri"/>
                <a:cs typeface="Calibri"/>
                <a:sym typeface="Calibri"/>
              </a:rPr>
              <a:t>Contenuto della confezione T-SEDA</a:t>
            </a:r>
            <a:endParaRPr sz="1600">
              <a:solidFill>
                <a:schemeClr val="dk1"/>
              </a:solidFill>
              <a:latin typeface="Calibri"/>
              <a:ea typeface="Calibri"/>
              <a:cs typeface="Calibri"/>
              <a:sym typeface="Calibri"/>
            </a:endParaRPr>
          </a:p>
          <a:p>
            <a:pPr indent="0" lvl="0" marL="12700" marR="0" rtl="0" algn="l">
              <a:lnSpc>
                <a:spcPct val="100000"/>
              </a:lnSpc>
              <a:spcBef>
                <a:spcPts val="1250"/>
              </a:spcBef>
              <a:spcAft>
                <a:spcPts val="0"/>
              </a:spcAft>
              <a:buNone/>
            </a:pPr>
            <a:r>
              <a:rPr lang="it-CH" sz="1200">
                <a:solidFill>
                  <a:schemeClr val="dk1"/>
                </a:solidFill>
                <a:latin typeface="Calibri"/>
                <a:ea typeface="Calibri"/>
                <a:cs typeface="Calibri"/>
                <a:sym typeface="Calibri"/>
              </a:rPr>
              <a:t>Questo pacchetto contiene informazioni e risorse per chi insegna, utili a condurre un'inchiesta incentrata sul dialogo nella propria pratica professionale.</a:t>
            </a:r>
            <a:endParaRPr/>
          </a:p>
          <a:p>
            <a:pPr indent="0" lvl="0" marL="0" marR="0" rtl="0" algn="l">
              <a:lnSpc>
                <a:spcPct val="100000"/>
              </a:lnSpc>
              <a:spcBef>
                <a:spcPts val="9"/>
              </a:spcBef>
              <a:spcAft>
                <a:spcPts val="0"/>
              </a:spcAft>
              <a:buNone/>
            </a:pPr>
            <a:r>
              <a:t/>
            </a:r>
            <a:endParaRPr sz="13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T-SEDA - Guida per l'utente</a:t>
            </a:r>
            <a:endParaRPr sz="1400">
              <a:solidFill>
                <a:schemeClr val="dk1"/>
              </a:solidFill>
              <a:latin typeface="Calibri"/>
              <a:ea typeface="Calibri"/>
              <a:cs typeface="Calibri"/>
              <a:sym typeface="Calibri"/>
            </a:endParaRPr>
          </a:p>
          <a:p>
            <a:pPr indent="0" lvl="0" marL="12700" marR="6350" rtl="0" algn="l">
              <a:lnSpc>
                <a:spcPct val="120800"/>
              </a:lnSpc>
              <a:spcBef>
                <a:spcPts val="1255"/>
              </a:spcBef>
              <a:spcAft>
                <a:spcPts val="0"/>
              </a:spcAft>
              <a:buNone/>
            </a:pPr>
            <a:r>
              <a:rPr lang="it-CH" sz="1200">
                <a:solidFill>
                  <a:schemeClr val="dk1"/>
                </a:solidFill>
                <a:latin typeface="Calibri"/>
                <a:ea typeface="Calibri"/>
                <a:cs typeface="Calibri"/>
                <a:sym typeface="Calibri"/>
              </a:rPr>
              <a:t>Contiene informazioni sul dialogo educativo e guida il professionista passo dopo passo attraverso il processo d'inchiesta in classe. Introduce il ciclo d'inchiesta riflessiva, che è il cuore dell’inchiesta in classe. Contiene anche uno strumento di </a:t>
            </a:r>
            <a:r>
              <a:rPr b="1" lang="it-CH" sz="1200">
                <a:solidFill>
                  <a:schemeClr val="dk1"/>
                </a:solidFill>
                <a:latin typeface="Calibri"/>
                <a:ea typeface="Calibri"/>
                <a:cs typeface="Calibri"/>
                <a:sym typeface="Calibri"/>
              </a:rPr>
              <a:t>autovalutazione</a:t>
            </a:r>
            <a:r>
              <a:rPr lang="it-CH" sz="1200">
                <a:solidFill>
                  <a:schemeClr val="dk1"/>
                </a:solidFill>
                <a:latin typeface="Calibri"/>
                <a:ea typeface="Calibri"/>
                <a:cs typeface="Calibri"/>
                <a:sym typeface="Calibri"/>
              </a:rPr>
              <a:t> per permetterti di riflettere sulla tua pratica.</a:t>
            </a:r>
            <a:endParaRPr/>
          </a:p>
          <a:p>
            <a:pPr indent="0" lvl="0" marL="0" marR="0" rtl="0" algn="l">
              <a:lnSpc>
                <a:spcPct val="100000"/>
              </a:lnSpc>
              <a:spcBef>
                <a:spcPts val="21"/>
              </a:spcBef>
              <a:spcAft>
                <a:spcPts val="0"/>
              </a:spcAft>
              <a:buNone/>
            </a:pPr>
            <a:r>
              <a:t/>
            </a:r>
            <a:endParaRPr sz="13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T-SEDA - Risorse di base</a:t>
            </a:r>
            <a:endParaRPr sz="1400">
              <a:solidFill>
                <a:schemeClr val="dk1"/>
              </a:solidFill>
              <a:latin typeface="Calibri"/>
              <a:ea typeface="Calibri"/>
              <a:cs typeface="Calibri"/>
              <a:sym typeface="Calibri"/>
            </a:endParaRPr>
          </a:p>
          <a:p>
            <a:pPr indent="0" lvl="0" marL="12700" marR="5080" rtl="0" algn="l">
              <a:lnSpc>
                <a:spcPct val="120800"/>
              </a:lnSpc>
              <a:spcBef>
                <a:spcPts val="1255"/>
              </a:spcBef>
              <a:spcAft>
                <a:spcPts val="0"/>
              </a:spcAft>
              <a:buNone/>
            </a:pPr>
            <a:r>
              <a:rPr b="1" lang="it-CH" sz="1200">
                <a:solidFill>
                  <a:schemeClr val="dk1"/>
                </a:solidFill>
                <a:latin typeface="Calibri"/>
                <a:ea typeface="Calibri"/>
                <a:cs typeface="Calibri"/>
                <a:sym typeface="Calibri"/>
              </a:rPr>
              <a:t>SEZIONE 1 - Quadro di codifica: </a:t>
            </a:r>
            <a:r>
              <a:rPr lang="it-CH" sz="1200">
                <a:solidFill>
                  <a:schemeClr val="dk1"/>
                </a:solidFill>
                <a:latin typeface="Calibri"/>
                <a:ea typeface="Calibri"/>
                <a:cs typeface="Calibri"/>
                <a:sym typeface="Calibri"/>
              </a:rPr>
              <a:t>una lista e una spiegazione delle categorie per l'analisi del dialogo illustrata con esempi di contributi discorsivi e formule tipiche di richiesta, oltre a pratiche più generali di dialogo in classe.</a:t>
            </a:r>
            <a:endParaRPr/>
          </a:p>
          <a:p>
            <a:pPr indent="0" lvl="0" marL="12700" marR="0" rtl="0" algn="l">
              <a:lnSpc>
                <a:spcPct val="100000"/>
              </a:lnSpc>
              <a:spcBef>
                <a:spcPts val="310"/>
              </a:spcBef>
              <a:spcAft>
                <a:spcPts val="0"/>
              </a:spcAft>
              <a:buNone/>
            </a:pPr>
            <a:r>
              <a:rPr b="1" lang="it-CH" sz="1200">
                <a:solidFill>
                  <a:schemeClr val="dk1"/>
                </a:solidFill>
                <a:latin typeface="Calibri"/>
                <a:ea typeface="Calibri"/>
                <a:cs typeface="Calibri"/>
                <a:sym typeface="Calibri"/>
              </a:rPr>
              <a:t>SEZIONE 2 - Modelli di osservazione e codifica del dialogo: </a:t>
            </a:r>
            <a:r>
              <a:rPr lang="it-CH" sz="1200">
                <a:solidFill>
                  <a:schemeClr val="dk1"/>
                </a:solidFill>
                <a:latin typeface="Calibri"/>
                <a:ea typeface="Calibri"/>
                <a:cs typeface="Calibri"/>
                <a:sym typeface="Calibri"/>
              </a:rPr>
              <a:t>indicazioni di campionamento; liste di controllo; scale di valutazione.</a:t>
            </a:r>
            <a:endParaRPr/>
          </a:p>
          <a:p>
            <a:pPr indent="0" lvl="0" marL="0" marR="0" rtl="0" algn="l">
              <a:lnSpc>
                <a:spcPct val="100000"/>
              </a:lnSpc>
              <a:spcBef>
                <a:spcPts val="9"/>
              </a:spcBef>
              <a:spcAft>
                <a:spcPts val="0"/>
              </a:spcAft>
              <a:buNone/>
            </a:pPr>
            <a:r>
              <a:t/>
            </a:r>
            <a:endParaRPr sz="130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it-CH" sz="1400">
                <a:solidFill>
                  <a:srgbClr val="215868"/>
                </a:solidFill>
                <a:latin typeface="Calibri"/>
                <a:ea typeface="Calibri"/>
                <a:cs typeface="Calibri"/>
                <a:sym typeface="Calibri"/>
              </a:rPr>
              <a:t>T-SEDA - Risorse complementari di supporto, disponibili online su </a:t>
            </a:r>
            <a:r>
              <a:rPr b="1" lang="it-CH" sz="1400" u="sng">
                <a:solidFill>
                  <a:schemeClr val="hlink"/>
                </a:solidFill>
                <a:latin typeface="Calibri"/>
                <a:ea typeface="Calibri"/>
                <a:cs typeface="Calibri"/>
                <a:sym typeface="Calibri"/>
                <a:hlinkClick r:id="rId3"/>
              </a:rPr>
              <a:t>http://bit.ly/T-SEDA</a:t>
            </a:r>
            <a:endParaRPr sz="1400">
              <a:solidFill>
                <a:schemeClr val="dk1"/>
              </a:solidFill>
              <a:latin typeface="Calibri"/>
              <a:ea typeface="Calibri"/>
              <a:cs typeface="Calibri"/>
              <a:sym typeface="Calibri"/>
            </a:endParaRPr>
          </a:p>
          <a:p>
            <a:pPr indent="0" lvl="0" marL="0" marR="0" rtl="0" algn="l">
              <a:lnSpc>
                <a:spcPct val="100000"/>
              </a:lnSpc>
              <a:spcBef>
                <a:spcPts val="3"/>
              </a:spcBef>
              <a:spcAft>
                <a:spcPts val="0"/>
              </a:spcAft>
              <a:buNone/>
            </a:pPr>
            <a:r>
              <a:t/>
            </a:r>
            <a:endParaRPr sz="135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it-CH" sz="1200">
                <a:solidFill>
                  <a:schemeClr val="dk1"/>
                </a:solidFill>
                <a:latin typeface="Calibri"/>
                <a:ea typeface="Calibri"/>
                <a:cs typeface="Calibri"/>
                <a:sym typeface="Calibri"/>
              </a:rPr>
              <a:t>SEZIONE 3: Guida tecnica </a:t>
            </a:r>
            <a:r>
              <a:rPr lang="it-CH" sz="1200">
                <a:solidFill>
                  <a:schemeClr val="dk1"/>
                </a:solidFill>
                <a:latin typeface="Calibri"/>
                <a:ea typeface="Calibri"/>
                <a:cs typeface="Calibri"/>
                <a:sym typeface="Calibri"/>
              </a:rPr>
              <a:t>per la registrazione e la trascrizione</a:t>
            </a:r>
            <a:endParaRPr sz="1200">
              <a:solidFill>
                <a:schemeClr val="dk1"/>
              </a:solidFill>
              <a:latin typeface="Calibri"/>
              <a:ea typeface="Calibri"/>
              <a:cs typeface="Calibri"/>
              <a:sym typeface="Calibri"/>
            </a:endParaRPr>
          </a:p>
          <a:p>
            <a:pPr indent="0" lvl="0" marL="12700" marR="5715" rtl="0" algn="l">
              <a:lnSpc>
                <a:spcPct val="145833"/>
              </a:lnSpc>
              <a:spcBef>
                <a:spcPts val="100"/>
              </a:spcBef>
              <a:spcAft>
                <a:spcPts val="0"/>
              </a:spcAft>
              <a:buNone/>
            </a:pPr>
            <a:r>
              <a:rPr b="1" lang="it-CH" sz="1200">
                <a:solidFill>
                  <a:schemeClr val="dk1"/>
                </a:solidFill>
                <a:latin typeface="Calibri"/>
                <a:ea typeface="Calibri"/>
                <a:cs typeface="Calibri"/>
                <a:sym typeface="Calibri"/>
              </a:rPr>
              <a:t>SEZIONE 4: Studi di caso. </a:t>
            </a:r>
            <a:r>
              <a:rPr lang="it-CH" sz="1200">
                <a:solidFill>
                  <a:schemeClr val="dk1"/>
                </a:solidFill>
                <a:latin typeface="Calibri"/>
                <a:ea typeface="Calibri"/>
                <a:cs typeface="Calibri"/>
                <a:sym typeface="Calibri"/>
              </a:rPr>
              <a:t>Esempi illustrativi della codifica e dell'interpretazione del dialogo da parte di insegnanti in diversi contesti; include i risultati ottenuti e i passi successivi identificati dalle e dagli insegnanti.</a:t>
            </a:r>
            <a:endParaRPr/>
          </a:p>
          <a:p>
            <a:pPr indent="0" lvl="0" marL="12700" marR="0" rtl="0" algn="l">
              <a:lnSpc>
                <a:spcPct val="100000"/>
              </a:lnSpc>
              <a:spcBef>
                <a:spcPts val="190"/>
              </a:spcBef>
              <a:spcAft>
                <a:spcPts val="0"/>
              </a:spcAft>
              <a:buNone/>
            </a:pPr>
            <a:r>
              <a:rPr b="1" lang="it-CH" sz="1200">
                <a:solidFill>
                  <a:schemeClr val="dk1"/>
                </a:solidFill>
                <a:latin typeface="Calibri"/>
                <a:ea typeface="Calibri"/>
                <a:cs typeface="Calibri"/>
                <a:sym typeface="Calibri"/>
              </a:rPr>
              <a:t>SEZIONE 5: Idee per implementare il dialogo nella tua classe. </a:t>
            </a:r>
            <a:r>
              <a:rPr lang="it-CH" sz="1200">
                <a:solidFill>
                  <a:schemeClr val="dk1"/>
                </a:solidFill>
                <a:latin typeface="Calibri"/>
                <a:ea typeface="Calibri"/>
                <a:cs typeface="Calibri"/>
                <a:sym typeface="Calibri"/>
              </a:rPr>
              <a:t>Include riferimenti ad altre ricerche sul dialogo e link a risorse correlate.</a:t>
            </a:r>
            <a:endParaRPr/>
          </a:p>
          <a:p>
            <a:pPr indent="0" lvl="0" marL="12700" marR="0" rtl="0" algn="l">
              <a:lnSpc>
                <a:spcPct val="100000"/>
              </a:lnSpc>
              <a:spcBef>
                <a:spcPts val="310"/>
              </a:spcBef>
              <a:spcAft>
                <a:spcPts val="0"/>
              </a:spcAft>
              <a:buNone/>
            </a:pPr>
            <a:r>
              <a:rPr b="1" lang="it-CH" sz="1200">
                <a:solidFill>
                  <a:schemeClr val="dk1"/>
                </a:solidFill>
                <a:latin typeface="Calibri"/>
                <a:ea typeface="Calibri"/>
                <a:cs typeface="Calibri"/>
                <a:sym typeface="Calibri"/>
              </a:rPr>
              <a:t>MODELLI IN BIANCO: Ciclo d’inchiesta riflessiva, modelli di osservazione, auto-riflessione, modello di rapporto d'inchiesta</a:t>
            </a:r>
            <a:endParaRPr sz="1200">
              <a:solidFill>
                <a:schemeClr val="dk1"/>
              </a:solidFill>
              <a:latin typeface="Calibri"/>
              <a:ea typeface="Calibri"/>
              <a:cs typeface="Calibri"/>
              <a:sym typeface="Calibri"/>
            </a:endParaRPr>
          </a:p>
        </p:txBody>
      </p:sp>
      <p:sp>
        <p:nvSpPr>
          <p:cNvPr id="84" name="Google Shape;84;p11"/>
          <p:cNvSpPr txBox="1"/>
          <p:nvPr/>
        </p:nvSpPr>
        <p:spPr>
          <a:xfrm>
            <a:off x="444500" y="5493511"/>
            <a:ext cx="8536305" cy="1778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it-CH" sz="1200">
                <a:solidFill>
                  <a:schemeClr val="dk1"/>
                </a:solidFill>
                <a:latin typeface="Calibri"/>
                <a:ea typeface="Calibri"/>
                <a:cs typeface="Calibri"/>
                <a:sym typeface="Calibri"/>
              </a:rPr>
              <a:t>Nota bene: L'intero pacchetto è disponibile online, compresi i modelli scaricabili separatamente per la stampa o la modifica; cerca l'icona.</a:t>
            </a:r>
            <a:endParaRPr/>
          </a:p>
        </p:txBody>
      </p:sp>
      <p:sp>
        <p:nvSpPr>
          <p:cNvPr id="85" name="Google Shape;85;p11"/>
          <p:cNvSpPr/>
          <p:nvPr/>
        </p:nvSpPr>
        <p:spPr>
          <a:xfrm>
            <a:off x="9001506" y="5430011"/>
            <a:ext cx="190487" cy="1904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56"/>
          <p:cNvSpPr txBox="1"/>
          <p:nvPr/>
        </p:nvSpPr>
        <p:spPr>
          <a:xfrm>
            <a:off x="412866" y="269468"/>
            <a:ext cx="3560601" cy="3189331"/>
          </a:xfrm>
          <a:prstGeom prst="rect">
            <a:avLst/>
          </a:prstGeom>
          <a:noFill/>
          <a:ln cap="flat" cmpd="sng" w="31725">
            <a:solidFill>
              <a:srgbClr val="2791A6"/>
            </a:solidFill>
            <a:prstDash val="solid"/>
            <a:round/>
            <a:headEnd len="sm" w="sm" type="none"/>
            <a:tailEnd len="sm" w="sm" type="none"/>
          </a:ln>
        </p:spPr>
        <p:txBody>
          <a:bodyPr anchorCtr="0" anchor="t" bIns="43200" lIns="0" spcFirstLastPara="1" rIns="0" wrap="square" tIns="41275">
            <a:spAutoFit/>
          </a:bodyPr>
          <a:lstStyle/>
          <a:p>
            <a:pPr indent="0" lvl="0" marL="81915" marR="276860" rtl="0" algn="l">
              <a:lnSpc>
                <a:spcPct val="120000"/>
              </a:lnSpc>
              <a:spcBef>
                <a:spcPts val="0"/>
              </a:spcBef>
              <a:spcAft>
                <a:spcPts val="0"/>
              </a:spcAft>
              <a:buNone/>
            </a:pPr>
            <a:r>
              <a:rPr b="1" lang="it-CH" sz="1200">
                <a:solidFill>
                  <a:schemeClr val="dk1"/>
                </a:solidFill>
                <a:latin typeface="Arial"/>
                <a:ea typeface="Arial"/>
                <a:cs typeface="Arial"/>
                <a:sym typeface="Arial"/>
              </a:rPr>
              <a:t>Quando usare i diversi modelli di codifica e valutazione</a:t>
            </a:r>
            <a:endParaRPr sz="1200">
              <a:solidFill>
                <a:schemeClr val="dk1"/>
              </a:solidFill>
              <a:latin typeface="Arial"/>
              <a:ea typeface="Arial"/>
              <a:cs typeface="Arial"/>
              <a:sym typeface="Arial"/>
            </a:endParaRPr>
          </a:p>
          <a:p>
            <a:pPr indent="0" lvl="0" marL="81915" marR="145415" rtl="0" algn="l">
              <a:lnSpc>
                <a:spcPct val="120600"/>
              </a:lnSpc>
              <a:spcBef>
                <a:spcPts val="615"/>
              </a:spcBef>
              <a:spcAft>
                <a:spcPts val="0"/>
              </a:spcAft>
              <a:buNone/>
            </a:pPr>
            <a:r>
              <a:rPr lang="it-CH" sz="1200">
                <a:solidFill>
                  <a:schemeClr val="dk1"/>
                </a:solidFill>
                <a:latin typeface="Arimo"/>
                <a:ea typeface="Arimo"/>
                <a:cs typeface="Arimo"/>
                <a:sym typeface="Arimo"/>
              </a:rPr>
              <a:t>Questo diagramma mostra quando alcuni modelli che troverai nelle pagine seguenti sono particolarmente utili.</a:t>
            </a:r>
            <a:endParaRPr/>
          </a:p>
          <a:p>
            <a:pPr indent="0" lvl="0" marL="81915" marR="145415" rtl="0" algn="l">
              <a:lnSpc>
                <a:spcPct val="120600"/>
              </a:lnSpc>
              <a:spcBef>
                <a:spcPts val="615"/>
              </a:spcBef>
              <a:spcAft>
                <a:spcPts val="0"/>
              </a:spcAft>
              <a:buNone/>
            </a:pPr>
            <a:r>
              <a:rPr lang="it-CH" sz="1200">
                <a:solidFill>
                  <a:schemeClr val="dk1"/>
                </a:solidFill>
                <a:latin typeface="Arimo"/>
                <a:ea typeface="Arimo"/>
                <a:cs typeface="Arimo"/>
                <a:sym typeface="Arimo"/>
              </a:rPr>
              <a:t>Alcuni strumenti sono più adatti all'insegnamento in classe e altri al lavoro di gruppo. Puoi anche utilizzare strumenti diversi a seconda che tu voglia concentrarti sui turni di dialogo o su pratiche più ampie come la partecipazione e la cultura del dialogo in classe.</a:t>
            </a:r>
            <a:endParaRPr/>
          </a:p>
          <a:p>
            <a:pPr indent="0" lvl="0" marL="81915" marR="145415" rtl="0" algn="l">
              <a:lnSpc>
                <a:spcPct val="120600"/>
              </a:lnSpc>
              <a:spcBef>
                <a:spcPts val="615"/>
              </a:spcBef>
              <a:spcAft>
                <a:spcPts val="0"/>
              </a:spcAft>
              <a:buNone/>
            </a:pPr>
            <a:r>
              <a:rPr lang="it-CH" sz="1200">
                <a:solidFill>
                  <a:schemeClr val="dk1"/>
                </a:solidFill>
                <a:latin typeface="Arimo"/>
                <a:ea typeface="Arimo"/>
                <a:cs typeface="Arimo"/>
                <a:sym typeface="Arimo"/>
              </a:rPr>
              <a:t>L'esame di questi modelli può aiutarti a decidere come condurre la tua inchiesta.</a:t>
            </a:r>
            <a:endParaRPr sz="1200">
              <a:solidFill>
                <a:schemeClr val="dk1"/>
              </a:solidFill>
              <a:latin typeface="Arimo"/>
              <a:ea typeface="Arimo"/>
              <a:cs typeface="Arimo"/>
              <a:sym typeface="Arimo"/>
            </a:endParaRPr>
          </a:p>
        </p:txBody>
      </p:sp>
      <p:cxnSp>
        <p:nvCxnSpPr>
          <p:cNvPr id="830" name="Google Shape;830;p56"/>
          <p:cNvCxnSpPr/>
          <p:nvPr/>
        </p:nvCxnSpPr>
        <p:spPr>
          <a:xfrm>
            <a:off x="6460888" y="2014343"/>
            <a:ext cx="0" cy="4114800"/>
          </a:xfrm>
          <a:prstGeom prst="straightConnector1">
            <a:avLst/>
          </a:prstGeom>
          <a:noFill/>
          <a:ln cap="flat" cmpd="sng" w="9525">
            <a:solidFill>
              <a:schemeClr val="dk1"/>
            </a:solidFill>
            <a:prstDash val="solid"/>
            <a:round/>
            <a:headEnd len="med" w="med" type="triangle"/>
            <a:tailEnd len="med" w="med" type="triangle"/>
          </a:ln>
        </p:spPr>
      </p:cxnSp>
      <p:cxnSp>
        <p:nvCxnSpPr>
          <p:cNvPr id="831" name="Google Shape;831;p56"/>
          <p:cNvCxnSpPr/>
          <p:nvPr/>
        </p:nvCxnSpPr>
        <p:spPr>
          <a:xfrm>
            <a:off x="4387297" y="4084629"/>
            <a:ext cx="4267200" cy="0"/>
          </a:xfrm>
          <a:prstGeom prst="straightConnector1">
            <a:avLst/>
          </a:prstGeom>
          <a:noFill/>
          <a:ln cap="flat" cmpd="sng" w="9525">
            <a:solidFill>
              <a:schemeClr val="dk1"/>
            </a:solidFill>
            <a:prstDash val="solid"/>
            <a:round/>
            <a:headEnd len="med" w="med" type="triangle"/>
            <a:tailEnd len="med" w="med" type="triangle"/>
          </a:ln>
        </p:spPr>
      </p:cxnSp>
      <p:sp>
        <p:nvSpPr>
          <p:cNvPr id="832" name="Google Shape;832;p56"/>
          <p:cNvSpPr/>
          <p:nvPr/>
        </p:nvSpPr>
        <p:spPr>
          <a:xfrm>
            <a:off x="4408873" y="2179932"/>
            <a:ext cx="1445352"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2F) </a:t>
            </a:r>
            <a:r>
              <a:rPr lang="it-CH" sz="1000">
                <a:solidFill>
                  <a:schemeClr val="dk1"/>
                </a:solidFill>
                <a:latin typeface="Calibri"/>
                <a:ea typeface="Calibri"/>
                <a:cs typeface="Calibri"/>
                <a:sym typeface="Calibri"/>
              </a:rPr>
              <a:t>PARTECIPAZIONE DI ALLIEVE E ALLIEVI</a:t>
            </a:r>
            <a:endParaRPr/>
          </a:p>
          <a:p>
            <a:pPr indent="0" lvl="0" marL="0" marR="0" rtl="0" algn="ctr">
              <a:spcBef>
                <a:spcPts val="0"/>
              </a:spcBef>
              <a:spcAft>
                <a:spcPts val="0"/>
              </a:spcAft>
              <a:buNone/>
            </a:pPr>
            <a:r>
              <a:rPr lang="it-CH" sz="1000">
                <a:solidFill>
                  <a:schemeClr val="dk1"/>
                </a:solidFill>
                <a:latin typeface="Calibri"/>
                <a:ea typeface="Calibri"/>
                <a:cs typeface="Calibri"/>
                <a:sym typeface="Calibri"/>
              </a:rPr>
              <a:t>E REGOLE DI CONVERSAZIONE</a:t>
            </a:r>
            <a:endParaRPr/>
          </a:p>
        </p:txBody>
      </p:sp>
      <p:sp>
        <p:nvSpPr>
          <p:cNvPr id="833" name="Google Shape;833;p56"/>
          <p:cNvSpPr/>
          <p:nvPr/>
        </p:nvSpPr>
        <p:spPr>
          <a:xfrm>
            <a:off x="4429608" y="3079547"/>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2H) </a:t>
            </a:r>
            <a:r>
              <a:rPr lang="it-CH" sz="1000">
                <a:solidFill>
                  <a:schemeClr val="dk1"/>
                </a:solidFill>
                <a:latin typeface="Calibri"/>
                <a:ea typeface="Calibri"/>
                <a:cs typeface="Calibri"/>
                <a:sym typeface="Calibri"/>
              </a:rPr>
              <a:t>QUESTIONARIO DELL’INSEGNAMENTO DIALOGICO</a:t>
            </a:r>
            <a:endParaRPr/>
          </a:p>
        </p:txBody>
      </p:sp>
      <p:sp>
        <p:nvSpPr>
          <p:cNvPr id="834" name="Google Shape;834;p56"/>
          <p:cNvSpPr/>
          <p:nvPr/>
        </p:nvSpPr>
        <p:spPr>
          <a:xfrm>
            <a:off x="6918803" y="2179932"/>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2A) </a:t>
            </a:r>
            <a:r>
              <a:rPr lang="it-CH" sz="1000">
                <a:solidFill>
                  <a:schemeClr val="dk1"/>
                </a:solidFill>
                <a:latin typeface="Calibri"/>
                <a:ea typeface="Calibri"/>
                <a:cs typeface="Calibri"/>
                <a:sym typeface="Calibri"/>
              </a:rPr>
              <a:t>CODIFICARE LA TRASCRIZIONE AUDIO/VIDEO</a:t>
            </a:r>
            <a:endParaRPr/>
          </a:p>
        </p:txBody>
      </p:sp>
      <p:sp>
        <p:nvSpPr>
          <p:cNvPr id="835" name="Google Shape;835;p56"/>
          <p:cNvSpPr/>
          <p:nvPr/>
        </p:nvSpPr>
        <p:spPr>
          <a:xfrm>
            <a:off x="6918803" y="3079547"/>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2E) </a:t>
            </a:r>
            <a:r>
              <a:rPr lang="it-CH" sz="1000">
                <a:solidFill>
                  <a:schemeClr val="dk1"/>
                </a:solidFill>
                <a:latin typeface="Calibri"/>
                <a:ea typeface="Calibri"/>
                <a:cs typeface="Calibri"/>
                <a:sym typeface="Calibri"/>
              </a:rPr>
              <a:t>PANORAMICA DELLA PARTECIPAZIONE DI CLASSE</a:t>
            </a:r>
            <a:endParaRPr/>
          </a:p>
        </p:txBody>
      </p:sp>
      <p:sp>
        <p:nvSpPr>
          <p:cNvPr id="836" name="Google Shape;836;p56"/>
          <p:cNvSpPr/>
          <p:nvPr/>
        </p:nvSpPr>
        <p:spPr>
          <a:xfrm>
            <a:off x="6580586" y="4363657"/>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2B) </a:t>
            </a:r>
            <a:r>
              <a:rPr lang="it-CH" sz="1000">
                <a:solidFill>
                  <a:schemeClr val="dk1"/>
                </a:solidFill>
                <a:latin typeface="Calibri"/>
                <a:ea typeface="Calibri"/>
                <a:cs typeface="Calibri"/>
                <a:sym typeface="Calibri"/>
              </a:rPr>
              <a:t>CODIFICA CON CAMPIONAMENTO TEMPORALE PER IL LAVORO A GRUPPI</a:t>
            </a:r>
            <a:endParaRPr/>
          </a:p>
        </p:txBody>
      </p:sp>
      <p:sp>
        <p:nvSpPr>
          <p:cNvPr id="837" name="Google Shape;837;p56"/>
          <p:cNvSpPr/>
          <p:nvPr/>
        </p:nvSpPr>
        <p:spPr>
          <a:xfrm>
            <a:off x="8221986" y="4706557"/>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2C) </a:t>
            </a:r>
            <a:r>
              <a:rPr lang="it-CH" sz="1000">
                <a:solidFill>
                  <a:schemeClr val="dk1"/>
                </a:solidFill>
                <a:latin typeface="Calibri"/>
                <a:ea typeface="Calibri"/>
                <a:cs typeface="Calibri"/>
                <a:sym typeface="Calibri"/>
              </a:rPr>
              <a:t>CHECKLIST PER ALLIEVE-I SINGOLE-I</a:t>
            </a:r>
            <a:endParaRPr/>
          </a:p>
        </p:txBody>
      </p:sp>
      <p:sp>
        <p:nvSpPr>
          <p:cNvPr id="838" name="Google Shape;838;p56"/>
          <p:cNvSpPr/>
          <p:nvPr/>
        </p:nvSpPr>
        <p:spPr>
          <a:xfrm>
            <a:off x="6780033" y="5359963"/>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2D) </a:t>
            </a:r>
            <a:r>
              <a:rPr lang="it-CH" sz="1000">
                <a:solidFill>
                  <a:schemeClr val="dk1"/>
                </a:solidFill>
                <a:latin typeface="Calibri"/>
                <a:ea typeface="Calibri"/>
                <a:cs typeface="Calibri"/>
                <a:sym typeface="Calibri"/>
              </a:rPr>
              <a:t>QUALITÀ DEL LAVORO A GRUPPI</a:t>
            </a:r>
            <a:endParaRPr/>
          </a:p>
        </p:txBody>
      </p:sp>
      <p:sp>
        <p:nvSpPr>
          <p:cNvPr id="839" name="Google Shape;839;p56"/>
          <p:cNvSpPr/>
          <p:nvPr/>
        </p:nvSpPr>
        <p:spPr>
          <a:xfrm>
            <a:off x="4408873" y="4822129"/>
            <a:ext cx="1447798" cy="685800"/>
          </a:xfrm>
          <a:prstGeom prst="roundRect">
            <a:avLst>
              <a:gd fmla="val 16667" name="adj"/>
            </a:avLst>
          </a:prstGeom>
          <a:solidFill>
            <a:srgbClr val="F2F2F2"/>
          </a:solidFill>
          <a:ln cap="flat" cmpd="sng" w="9525">
            <a:solidFill>
              <a:srgbClr val="BFBFB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CH" sz="1000">
                <a:solidFill>
                  <a:schemeClr val="dk1"/>
                </a:solidFill>
                <a:latin typeface="Calibri"/>
                <a:ea typeface="Calibri"/>
                <a:cs typeface="Calibri"/>
                <a:sym typeface="Calibri"/>
              </a:rPr>
              <a:t>2G) </a:t>
            </a:r>
            <a:r>
              <a:rPr lang="it-CH" sz="1000">
                <a:solidFill>
                  <a:schemeClr val="dk1"/>
                </a:solidFill>
                <a:latin typeface="Calibri"/>
                <a:ea typeface="Calibri"/>
                <a:cs typeface="Calibri"/>
                <a:sym typeface="Calibri"/>
              </a:rPr>
              <a:t>AUTOVALUTAZIONE DI ALLIEVE E ALLIEVI</a:t>
            </a:r>
            <a:endParaRPr/>
          </a:p>
        </p:txBody>
      </p:sp>
      <p:sp>
        <p:nvSpPr>
          <p:cNvPr id="840" name="Google Shape;840;p56"/>
          <p:cNvSpPr/>
          <p:nvPr/>
        </p:nvSpPr>
        <p:spPr>
          <a:xfrm>
            <a:off x="5698888" y="1024512"/>
            <a:ext cx="1523999" cy="762000"/>
          </a:xfrm>
          <a:prstGeom prst="ellipse">
            <a:avLst/>
          </a:prstGeom>
          <a:solidFill>
            <a:srgbClr val="C1FFE0"/>
          </a:solidFill>
          <a:ln cap="flat" cmpd="sng" w="19050">
            <a:solidFill>
              <a:srgbClr val="66FF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000">
                <a:solidFill>
                  <a:schemeClr val="dk1"/>
                </a:solidFill>
                <a:latin typeface="Calibri"/>
                <a:ea typeface="Calibri"/>
                <a:cs typeface="Calibri"/>
                <a:sym typeface="Calibri"/>
              </a:rPr>
              <a:t>INSEGNAMENTO IN PLENARIA</a:t>
            </a:r>
            <a:endParaRPr/>
          </a:p>
        </p:txBody>
      </p:sp>
      <p:sp>
        <p:nvSpPr>
          <p:cNvPr id="841" name="Google Shape;841;p56"/>
          <p:cNvSpPr/>
          <p:nvPr/>
        </p:nvSpPr>
        <p:spPr>
          <a:xfrm>
            <a:off x="8984905" y="3703629"/>
            <a:ext cx="1523999" cy="762000"/>
          </a:xfrm>
          <a:prstGeom prst="ellipse">
            <a:avLst/>
          </a:prstGeom>
          <a:solidFill>
            <a:srgbClr val="FFFFAB"/>
          </a:solidFill>
          <a:ln cap="flat" cmpd="sng" w="19050">
            <a:solidFill>
              <a:srgbClr val="FFDA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000">
                <a:solidFill>
                  <a:schemeClr val="dk1"/>
                </a:solidFill>
                <a:latin typeface="Calibri"/>
                <a:ea typeface="Calibri"/>
                <a:cs typeface="Calibri"/>
                <a:sym typeface="Calibri"/>
              </a:rPr>
              <a:t>DIALOGO TURNO PER TURNO</a:t>
            </a:r>
            <a:endParaRPr/>
          </a:p>
        </p:txBody>
      </p:sp>
      <p:sp>
        <p:nvSpPr>
          <p:cNvPr id="842" name="Google Shape;842;p56"/>
          <p:cNvSpPr/>
          <p:nvPr/>
        </p:nvSpPr>
        <p:spPr>
          <a:xfrm>
            <a:off x="5698887" y="6448425"/>
            <a:ext cx="1523999" cy="762000"/>
          </a:xfrm>
          <a:prstGeom prst="ellipse">
            <a:avLst/>
          </a:prstGeom>
          <a:solidFill>
            <a:srgbClr val="B6DDE7"/>
          </a:solidFill>
          <a:ln cap="flat" cmpd="sng" w="19050">
            <a:solidFill>
              <a:srgbClr val="92CCD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000">
                <a:solidFill>
                  <a:schemeClr val="dk1"/>
                </a:solidFill>
                <a:latin typeface="Calibri"/>
                <a:ea typeface="Calibri"/>
                <a:cs typeface="Calibri"/>
                <a:sym typeface="Calibri"/>
              </a:rPr>
              <a:t>LAVORO A GRUPPI</a:t>
            </a:r>
            <a:endParaRPr/>
          </a:p>
        </p:txBody>
      </p:sp>
      <p:sp>
        <p:nvSpPr>
          <p:cNvPr id="843" name="Google Shape;843;p56"/>
          <p:cNvSpPr/>
          <p:nvPr/>
        </p:nvSpPr>
        <p:spPr>
          <a:xfrm>
            <a:off x="2603500" y="3690743"/>
            <a:ext cx="1523999" cy="762000"/>
          </a:xfrm>
          <a:prstGeom prst="ellipse">
            <a:avLst/>
          </a:prstGeom>
          <a:solidFill>
            <a:srgbClr val="FFD1A3"/>
          </a:solidFill>
          <a:ln cap="flat" cmpd="sng" w="19050">
            <a:solidFill>
              <a:srgbClr val="FF81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it-CH" sz="1000">
                <a:solidFill>
                  <a:schemeClr val="dk1"/>
                </a:solidFill>
                <a:latin typeface="Calibri"/>
                <a:ea typeface="Calibri"/>
                <a:cs typeface="Calibri"/>
                <a:sym typeface="Calibri"/>
              </a:rPr>
              <a:t>PIÙ AMPIE PRATICHE DIALOGICHE</a:t>
            </a:r>
            <a:endParaRPr/>
          </a:p>
        </p:txBody>
      </p:sp>
      <p:sp>
        <p:nvSpPr>
          <p:cNvPr id="844" name="Google Shape;844;p56"/>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41</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graphicFrame>
        <p:nvGraphicFramePr>
          <p:cNvPr id="849" name="Google Shape;849;p57"/>
          <p:cNvGraphicFramePr/>
          <p:nvPr/>
        </p:nvGraphicFramePr>
        <p:xfrm>
          <a:off x="5068704" y="1597032"/>
          <a:ext cx="3000000" cy="3000000"/>
        </p:xfrm>
        <a:graphic>
          <a:graphicData uri="http://schemas.openxmlformats.org/drawingml/2006/table">
            <a:tbl>
              <a:tblPr bandRow="1" firstRow="1">
                <a:noFill/>
                <a:tableStyleId>{D7016B61-C5C3-4E6D-A61F-10CCEA2B680B}</a:tableStyleId>
              </a:tblPr>
              <a:tblGrid>
                <a:gridCol w="582800"/>
                <a:gridCol w="914400"/>
                <a:gridCol w="2819400"/>
                <a:gridCol w="889375"/>
              </a:tblGrid>
              <a:tr h="554725">
                <a:tc>
                  <a:txBody>
                    <a:bodyPr/>
                    <a:lstStyle/>
                    <a:p>
                      <a:pPr indent="0" lvl="0" marL="0" marR="0" rtl="0" algn="l">
                        <a:lnSpc>
                          <a:spcPct val="100000"/>
                        </a:lnSpc>
                        <a:spcBef>
                          <a:spcPts val="0"/>
                        </a:spcBef>
                        <a:spcAft>
                          <a:spcPts val="0"/>
                        </a:spcAft>
                        <a:buNone/>
                      </a:pPr>
                      <a:r>
                        <a:rPr b="1" lang="it-CH" sz="1200">
                          <a:solidFill>
                            <a:schemeClr val="dk1"/>
                          </a:solidFill>
                          <a:latin typeface="Arial"/>
                          <a:ea typeface="Arial"/>
                          <a:cs typeface="Arial"/>
                          <a:sym typeface="Arial"/>
                        </a:rPr>
                        <a:t>N. di riga</a:t>
                      </a:r>
                      <a:endParaRPr b="1" sz="1200">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it-CH" sz="1200">
                          <a:latin typeface="Arial"/>
                          <a:ea typeface="Arial"/>
                          <a:cs typeface="Arial"/>
                          <a:sym typeface="Arial"/>
                        </a:rPr>
                        <a:t>Parlante</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it-CH" sz="1200">
                          <a:solidFill>
                            <a:schemeClr val="dk1"/>
                          </a:solidFill>
                          <a:latin typeface="Arial"/>
                          <a:ea typeface="Arial"/>
                          <a:cs typeface="Arial"/>
                          <a:sym typeface="Arial"/>
                        </a:rPr>
                        <a:t>Turno</a:t>
                      </a:r>
                      <a:endParaRPr b="1" sz="1200">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it-CH" sz="1200">
                          <a:solidFill>
                            <a:schemeClr val="dk1"/>
                          </a:solidFill>
                          <a:latin typeface="Arial"/>
                          <a:ea typeface="Arial"/>
                          <a:cs typeface="Arial"/>
                          <a:sym typeface="Arial"/>
                        </a:rPr>
                        <a:t>Codice/i</a:t>
                      </a:r>
                      <a:endParaRPr b="1" sz="1200">
                        <a:solidFill>
                          <a:schemeClr val="dk1"/>
                        </a:solidFill>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50" name="Google Shape;850;p57"/>
          <p:cNvSpPr txBox="1"/>
          <p:nvPr/>
        </p:nvSpPr>
        <p:spPr>
          <a:xfrm>
            <a:off x="356869" y="637541"/>
            <a:ext cx="4473575" cy="602447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lnSpc>
                <a:spcPct val="100000"/>
              </a:lnSpc>
              <a:spcBef>
                <a:spcPts val="0"/>
              </a:spcBef>
              <a:spcAft>
                <a:spcPts val="0"/>
              </a:spcAft>
              <a:buNone/>
            </a:pPr>
            <a:r>
              <a:rPr b="1" lang="it-CH" sz="1400">
                <a:solidFill>
                  <a:schemeClr val="dk1"/>
                </a:solidFill>
                <a:latin typeface="Arial"/>
                <a:ea typeface="Arial"/>
                <a:cs typeface="Arial"/>
                <a:sym typeface="Arial"/>
              </a:rPr>
              <a:t>2A: Modello per codificare una trascrizione audio/video</a:t>
            </a:r>
            <a:endParaRPr sz="1400">
              <a:solidFill>
                <a:schemeClr val="dk1"/>
              </a:solidFill>
              <a:latin typeface="Arial"/>
              <a:ea typeface="Arial"/>
              <a:cs typeface="Arial"/>
              <a:sym typeface="Arial"/>
            </a:endParaRPr>
          </a:p>
          <a:p>
            <a:pPr indent="0" lvl="0" marL="81280" marR="544195" rtl="0" algn="l">
              <a:lnSpc>
                <a:spcPct val="121700"/>
              </a:lnSpc>
              <a:spcBef>
                <a:spcPts val="630"/>
              </a:spcBef>
              <a:spcAft>
                <a:spcPts val="0"/>
              </a:spcAft>
              <a:buNone/>
            </a:pPr>
            <a:r>
              <a:rPr lang="it-CH" sz="1200">
                <a:solidFill>
                  <a:schemeClr val="dk1"/>
                </a:solidFill>
                <a:latin typeface="Arimo"/>
                <a:ea typeface="Arimo"/>
                <a:cs typeface="Arimo"/>
                <a:sym typeface="Arimo"/>
              </a:rPr>
              <a:t>Puoi utilizzare questo modello per applicare i codici T-SEDA ai turni dei singoli oratori e oratrici.</a:t>
            </a:r>
            <a:endParaRPr/>
          </a:p>
          <a:p>
            <a:pPr indent="0" lvl="0" marL="81280" marR="544195" rtl="0" algn="l">
              <a:lnSpc>
                <a:spcPct val="121700"/>
              </a:lnSpc>
              <a:spcBef>
                <a:spcPts val="630"/>
              </a:spcBef>
              <a:spcAft>
                <a:spcPts val="0"/>
              </a:spcAft>
              <a:buNone/>
            </a:pPr>
            <a:r>
              <a:rPr b="1" lang="it-CH" sz="1200">
                <a:solidFill>
                  <a:schemeClr val="dk1"/>
                </a:solidFill>
                <a:latin typeface="Arial"/>
                <a:ea typeface="Arial"/>
                <a:cs typeface="Arial"/>
                <a:sym typeface="Arial"/>
              </a:rPr>
              <a:t>Indicazioni per la compilazione:</a:t>
            </a:r>
            <a:endParaRPr sz="1200">
              <a:solidFill>
                <a:schemeClr val="dk1"/>
              </a:solidFill>
              <a:latin typeface="Arial"/>
              <a:ea typeface="Arial"/>
              <a:cs typeface="Arial"/>
              <a:sym typeface="Arial"/>
            </a:endParaRPr>
          </a:p>
          <a:p>
            <a:pPr indent="-157163" lvl="0" marL="252413" marR="347980" rtl="0" algn="l">
              <a:lnSpc>
                <a:spcPct val="120000"/>
              </a:lnSpc>
              <a:spcBef>
                <a:spcPts val="620"/>
              </a:spcBef>
              <a:spcAft>
                <a:spcPts val="0"/>
              </a:spcAft>
              <a:buClr>
                <a:schemeClr val="dk1"/>
              </a:buClr>
              <a:buSzPts val="1000"/>
              <a:buFont typeface="Arial"/>
              <a:buChar char="•"/>
            </a:pPr>
            <a:r>
              <a:rPr lang="it-CH" sz="1200">
                <a:solidFill>
                  <a:schemeClr val="dk1"/>
                </a:solidFill>
                <a:latin typeface="Arimo"/>
                <a:ea typeface="Arimo"/>
                <a:cs typeface="Arimo"/>
                <a:sym typeface="Arimo"/>
              </a:rPr>
              <a:t>Crea la tua trascrizione in una tabella come questa, aggiungendo tante righe quante ne hai bisogno.</a:t>
            </a:r>
            <a:endParaRPr/>
          </a:p>
          <a:p>
            <a:pPr indent="-157163" lvl="0" marL="252413" marR="347980" rtl="0" algn="l">
              <a:lnSpc>
                <a:spcPct val="120000"/>
              </a:lnSpc>
              <a:spcBef>
                <a:spcPts val="620"/>
              </a:spcBef>
              <a:spcAft>
                <a:spcPts val="0"/>
              </a:spcAft>
              <a:buClr>
                <a:schemeClr val="dk1"/>
              </a:buClr>
              <a:buSzPts val="1000"/>
              <a:buFont typeface="Arial"/>
              <a:buChar char="•"/>
            </a:pPr>
            <a:r>
              <a:rPr lang="it-CH" sz="1200">
                <a:solidFill>
                  <a:schemeClr val="dk1"/>
                </a:solidFill>
                <a:latin typeface="Arimo"/>
                <a:ea typeface="Arimo"/>
                <a:cs typeface="Arimo"/>
                <a:sym typeface="Arimo"/>
              </a:rPr>
              <a:t>Numerare i termini li rende facilmente identificabili</a:t>
            </a:r>
            <a:endParaRPr/>
          </a:p>
          <a:p>
            <a:pPr indent="-157163" lvl="0" marL="252413" marR="347980" rtl="0" algn="l">
              <a:lnSpc>
                <a:spcPct val="120000"/>
              </a:lnSpc>
              <a:spcBef>
                <a:spcPts val="620"/>
              </a:spcBef>
              <a:spcAft>
                <a:spcPts val="0"/>
              </a:spcAft>
              <a:buClr>
                <a:schemeClr val="dk1"/>
              </a:buClr>
              <a:buSzPts val="1000"/>
              <a:buFont typeface="Arial"/>
              <a:buChar char="•"/>
            </a:pPr>
            <a:r>
              <a:rPr lang="it-CH" sz="1200">
                <a:solidFill>
                  <a:schemeClr val="dk1"/>
                </a:solidFill>
                <a:latin typeface="Arimo"/>
                <a:ea typeface="Arimo"/>
                <a:cs typeface="Arimo"/>
                <a:sym typeface="Arimo"/>
              </a:rPr>
              <a:t>Puoi scegliere uno o due codici da ricercare o utilizzare molte categorie, a seconda dell'obiettivo della tua inchiesta.</a:t>
            </a:r>
            <a:endParaRPr/>
          </a:p>
          <a:p>
            <a:pPr indent="-157163" lvl="0" marL="252413" marR="347980" rtl="0" algn="l">
              <a:lnSpc>
                <a:spcPct val="120000"/>
              </a:lnSpc>
              <a:spcBef>
                <a:spcPts val="620"/>
              </a:spcBef>
              <a:spcAft>
                <a:spcPts val="0"/>
              </a:spcAft>
              <a:buClr>
                <a:schemeClr val="dk1"/>
              </a:buClr>
              <a:buSzPts val="1000"/>
              <a:buFont typeface="Arial"/>
              <a:buChar char="•"/>
            </a:pPr>
            <a:r>
              <a:rPr lang="it-CH" sz="1200">
                <a:solidFill>
                  <a:schemeClr val="dk1"/>
                </a:solidFill>
                <a:latin typeface="Arimo"/>
                <a:ea typeface="Arimo"/>
                <a:cs typeface="Arimo"/>
                <a:sym typeface="Arimo"/>
              </a:rPr>
              <a:t>Alcuni turni potrebbero non essere codificati perché nessuna delle categorie è applicabile.</a:t>
            </a:r>
            <a:endParaRPr/>
          </a:p>
          <a:p>
            <a:pPr indent="-157163" lvl="0" marL="252413" marR="347980" rtl="0" algn="l">
              <a:lnSpc>
                <a:spcPct val="120000"/>
              </a:lnSpc>
              <a:spcBef>
                <a:spcPts val="620"/>
              </a:spcBef>
              <a:spcAft>
                <a:spcPts val="0"/>
              </a:spcAft>
              <a:buClr>
                <a:schemeClr val="dk1"/>
              </a:buClr>
              <a:buSzPts val="1000"/>
              <a:buFont typeface="Arial"/>
              <a:buChar char="•"/>
            </a:pPr>
            <a:r>
              <a:rPr lang="it-CH" sz="1200">
                <a:solidFill>
                  <a:schemeClr val="dk1"/>
                </a:solidFill>
                <a:latin typeface="Arimo"/>
                <a:ea typeface="Arimo"/>
                <a:cs typeface="Arimo"/>
                <a:sym typeface="Arimo"/>
              </a:rPr>
              <a:t>In alternativa, ai turni di alcuni oratori o oratrici potrebbe essere applicato più di un codice.</a:t>
            </a:r>
            <a:endParaRPr/>
          </a:p>
          <a:p>
            <a:pPr indent="-157163" lvl="0" marL="252413" marR="347980" rtl="0" algn="l">
              <a:lnSpc>
                <a:spcPct val="120000"/>
              </a:lnSpc>
              <a:spcBef>
                <a:spcPts val="620"/>
              </a:spcBef>
              <a:spcAft>
                <a:spcPts val="0"/>
              </a:spcAft>
              <a:buClr>
                <a:schemeClr val="dk1"/>
              </a:buClr>
              <a:buSzPts val="1000"/>
              <a:buFont typeface="Arial"/>
              <a:buChar char="•"/>
            </a:pPr>
            <a:r>
              <a:rPr lang="it-CH" sz="1200">
                <a:solidFill>
                  <a:schemeClr val="dk1"/>
                </a:solidFill>
                <a:latin typeface="Arimo"/>
                <a:ea typeface="Arimo"/>
                <a:cs typeface="Arimo"/>
                <a:sym typeface="Arimo"/>
              </a:rPr>
              <a:t>Potresti anche aggiungere una colonna per i commenti, per registrare i tuoi pensieri sullo svolgimento del dialogo in corrispondenza di ogni riga.</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150">
              <a:solidFill>
                <a:schemeClr val="dk1"/>
              </a:solidFill>
              <a:latin typeface="Times New Roman"/>
              <a:ea typeface="Times New Roman"/>
              <a:cs typeface="Times New Roman"/>
              <a:sym typeface="Times New Roman"/>
            </a:endParaRPr>
          </a:p>
          <a:p>
            <a:pPr indent="378460" lvl="0" marL="80645" marR="177800" rtl="0" algn="l">
              <a:lnSpc>
                <a:spcPct val="101699"/>
              </a:lnSpc>
              <a:spcBef>
                <a:spcPts val="5"/>
              </a:spcBef>
              <a:spcAft>
                <a:spcPts val="0"/>
              </a:spcAft>
              <a:buNone/>
            </a:pPr>
            <a:r>
              <a:rPr b="1" lang="it-CH" sz="1200">
                <a:solidFill>
                  <a:schemeClr val="dk1"/>
                </a:solidFill>
                <a:latin typeface="Arial"/>
                <a:ea typeface="Arial"/>
                <a:cs typeface="Arial"/>
                <a:sym typeface="Arial"/>
              </a:rPr>
              <a:t>Un modello di codifica della trascrizione scaricabile </a:t>
            </a:r>
            <a:r>
              <a:rPr lang="it-CH" sz="1200">
                <a:solidFill>
                  <a:schemeClr val="dk1"/>
                </a:solidFill>
                <a:latin typeface="Arial"/>
                <a:ea typeface="Arial"/>
                <a:cs typeface="Arial"/>
                <a:sym typeface="Arial"/>
              </a:rPr>
              <a:t>è disponibile sul nostro </a:t>
            </a:r>
            <a:r>
              <a:rPr lang="it-CH" sz="1200" u="sng">
                <a:solidFill>
                  <a:schemeClr val="hlink"/>
                </a:solidFill>
                <a:latin typeface="Arial"/>
                <a:ea typeface="Arial"/>
                <a:cs typeface="Arial"/>
                <a:sym typeface="Arial"/>
                <a:hlinkClick r:id="rId3"/>
              </a:rPr>
              <a:t>sito web</a:t>
            </a:r>
            <a:r>
              <a:rPr lang="it-CH" sz="1200">
                <a:solidFill>
                  <a:schemeClr val="dk1"/>
                </a:solidFill>
                <a:latin typeface="Arial"/>
                <a:ea typeface="Arial"/>
                <a:cs typeface="Arial"/>
                <a:sym typeface="Arial"/>
              </a:rPr>
              <a:t>.</a:t>
            </a:r>
            <a:endParaRPr/>
          </a:p>
          <a:p>
            <a:pPr indent="378460" lvl="0" marL="80645" marR="177800" rtl="0" algn="l">
              <a:lnSpc>
                <a:spcPct val="101699"/>
              </a:lnSpc>
              <a:spcBef>
                <a:spcPts val="5"/>
              </a:spcBef>
              <a:spcAft>
                <a:spcPts val="0"/>
              </a:spcAft>
              <a:buNone/>
            </a:pPr>
            <a:r>
              <a:t/>
            </a:r>
            <a:endParaRPr sz="1250">
              <a:solidFill>
                <a:schemeClr val="dk1"/>
              </a:solidFill>
              <a:latin typeface="Times New Roman"/>
              <a:ea typeface="Times New Roman"/>
              <a:cs typeface="Times New Roman"/>
              <a:sym typeface="Times New Roman"/>
            </a:endParaRPr>
          </a:p>
          <a:p>
            <a:pPr indent="0" lvl="0" marL="80645" marR="0" rtl="0" algn="l">
              <a:lnSpc>
                <a:spcPct val="100000"/>
              </a:lnSpc>
              <a:spcBef>
                <a:spcPts val="0"/>
              </a:spcBef>
              <a:spcAft>
                <a:spcPts val="0"/>
              </a:spcAft>
              <a:buNone/>
            </a:pPr>
            <a:r>
              <a:rPr lang="it-CH" sz="1200">
                <a:solidFill>
                  <a:schemeClr val="dk1"/>
                </a:solidFill>
                <a:latin typeface="Arimo"/>
                <a:ea typeface="Arimo"/>
                <a:cs typeface="Arimo"/>
                <a:sym typeface="Arimo"/>
              </a:rPr>
              <a:t>Nella pagina successiva puoi vedere un esempio di modello completato.</a:t>
            </a:r>
            <a:endParaRPr sz="1200">
              <a:solidFill>
                <a:schemeClr val="dk1"/>
              </a:solidFill>
              <a:latin typeface="Arimo"/>
              <a:ea typeface="Arimo"/>
              <a:cs typeface="Arimo"/>
              <a:sym typeface="Arimo"/>
            </a:endParaRPr>
          </a:p>
        </p:txBody>
      </p:sp>
      <p:sp>
        <p:nvSpPr>
          <p:cNvPr id="851" name="Google Shape;851;p57"/>
          <p:cNvSpPr/>
          <p:nvPr/>
        </p:nvSpPr>
        <p:spPr>
          <a:xfrm>
            <a:off x="546100" y="5610225"/>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2" name="Google Shape;852;p57"/>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58"/>
          <p:cNvSpPr txBox="1"/>
          <p:nvPr/>
        </p:nvSpPr>
        <p:spPr>
          <a:xfrm>
            <a:off x="629284" y="845819"/>
            <a:ext cx="2583816" cy="423100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noAutofit/>
          </a:bodyPr>
          <a:lstStyle/>
          <a:p>
            <a:pPr indent="0" lvl="0" marL="83185" marR="572770" rtl="0" algn="l">
              <a:lnSpc>
                <a:spcPct val="120800"/>
              </a:lnSpc>
              <a:spcBef>
                <a:spcPts val="0"/>
              </a:spcBef>
              <a:spcAft>
                <a:spcPts val="0"/>
              </a:spcAft>
              <a:buNone/>
            </a:pPr>
            <a:r>
              <a:rPr b="1" lang="it-CH" sz="1200">
                <a:solidFill>
                  <a:schemeClr val="dk1"/>
                </a:solidFill>
                <a:latin typeface="Arimo"/>
                <a:ea typeface="Arimo"/>
                <a:cs typeface="Arimo"/>
                <a:sym typeface="Arimo"/>
              </a:rPr>
              <a:t>Ecco un esempio di una sezione della trascrizione completata dell'inchiesta di Lucy in una scuola elementare (tradotto dall’originale inglese).</a:t>
            </a:r>
            <a:endParaRPr/>
          </a:p>
          <a:p>
            <a:pPr indent="0" lvl="0" marL="83185" marR="572770" rtl="0" algn="l">
              <a:lnSpc>
                <a:spcPct val="120800"/>
              </a:lnSpc>
              <a:spcBef>
                <a:spcPts val="305"/>
              </a:spcBef>
              <a:spcAft>
                <a:spcPts val="0"/>
              </a:spcAft>
              <a:buNone/>
            </a:pPr>
            <a:r>
              <a:t/>
            </a:r>
            <a:endParaRPr sz="1200">
              <a:solidFill>
                <a:schemeClr val="dk1"/>
              </a:solidFill>
              <a:latin typeface="Arimo"/>
              <a:ea typeface="Arimo"/>
              <a:cs typeface="Arimo"/>
              <a:sym typeface="Arimo"/>
            </a:endParaRPr>
          </a:p>
          <a:p>
            <a:pPr indent="0" lvl="0" marL="83185" marR="572770" rtl="0" algn="l">
              <a:lnSpc>
                <a:spcPct val="120800"/>
              </a:lnSpc>
              <a:spcBef>
                <a:spcPts val="305"/>
              </a:spcBef>
              <a:spcAft>
                <a:spcPts val="0"/>
              </a:spcAft>
              <a:buNone/>
            </a:pPr>
            <a:r>
              <a:rPr lang="it-CH" sz="1200">
                <a:solidFill>
                  <a:schemeClr val="dk1"/>
                </a:solidFill>
                <a:latin typeface="Arimo"/>
                <a:ea typeface="Arimo"/>
                <a:cs typeface="Arimo"/>
                <a:sym typeface="Arimo"/>
              </a:rPr>
              <a:t>Come puoi vedere, ha deciso di concentrarsi su tre codici: Elaborare idee (E), Mettere in discussione (M) e Invitare a elaborare idee (IE).</a:t>
            </a:r>
            <a:endParaRPr/>
          </a:p>
          <a:p>
            <a:pPr indent="0" lvl="0" marL="83185" marR="572770" rtl="0" algn="l">
              <a:lnSpc>
                <a:spcPct val="120800"/>
              </a:lnSpc>
              <a:spcBef>
                <a:spcPts val="305"/>
              </a:spcBef>
              <a:spcAft>
                <a:spcPts val="0"/>
              </a:spcAft>
              <a:buNone/>
            </a:pPr>
            <a:r>
              <a:t/>
            </a:r>
            <a:endParaRPr sz="1200">
              <a:solidFill>
                <a:schemeClr val="dk1"/>
              </a:solidFill>
              <a:latin typeface="Arimo"/>
              <a:ea typeface="Arimo"/>
              <a:cs typeface="Arimo"/>
              <a:sym typeface="Arimo"/>
            </a:endParaRPr>
          </a:p>
          <a:p>
            <a:pPr indent="0" lvl="0" marL="83185" marR="572770" rtl="0" algn="l">
              <a:lnSpc>
                <a:spcPct val="120800"/>
              </a:lnSpc>
              <a:spcBef>
                <a:spcPts val="305"/>
              </a:spcBef>
              <a:spcAft>
                <a:spcPts val="0"/>
              </a:spcAft>
              <a:buNone/>
            </a:pPr>
            <a:r>
              <a:rPr lang="it-CH" sz="1200">
                <a:solidFill>
                  <a:schemeClr val="dk1"/>
                </a:solidFill>
                <a:latin typeface="Arimo"/>
                <a:ea typeface="Arimo"/>
                <a:cs typeface="Arimo"/>
                <a:sym typeface="Arimo"/>
              </a:rPr>
              <a:t>Ha anche aggiunto una colonna di commenti per registrare eventuali punti di interesse durante il dialogo.</a:t>
            </a:r>
            <a:endParaRPr/>
          </a:p>
        </p:txBody>
      </p:sp>
      <p:graphicFrame>
        <p:nvGraphicFramePr>
          <p:cNvPr id="858" name="Google Shape;858;p58"/>
          <p:cNvGraphicFramePr/>
          <p:nvPr/>
        </p:nvGraphicFramePr>
        <p:xfrm>
          <a:off x="4660900" y="428625"/>
          <a:ext cx="3000000" cy="3000000"/>
        </p:xfrm>
        <a:graphic>
          <a:graphicData uri="http://schemas.openxmlformats.org/drawingml/2006/table">
            <a:tbl>
              <a:tblPr>
                <a:noFill/>
                <a:tableStyleId>{99863C2F-3003-418E-9982-7BB11F859CA7}</a:tableStyleId>
              </a:tblPr>
              <a:tblGrid>
                <a:gridCol w="324275"/>
                <a:gridCol w="638675"/>
                <a:gridCol w="1847175"/>
                <a:gridCol w="299250"/>
                <a:gridCol w="336800"/>
                <a:gridCol w="311775"/>
                <a:gridCol w="1118850"/>
              </a:tblGrid>
              <a:tr h="140700">
                <a:tc>
                  <a:txBody>
                    <a:bodyPr/>
                    <a:lstStyle/>
                    <a:p>
                      <a:pPr indent="0" lvl="0" marL="0" marR="0" rtl="0" algn="l">
                        <a:spcBef>
                          <a:spcPts val="0"/>
                        </a:spcBef>
                        <a:spcAft>
                          <a:spcPts val="0"/>
                        </a:spcAft>
                        <a:buNone/>
                      </a:pPr>
                      <a:r>
                        <a:rPr lang="it-CH" sz="800">
                          <a:latin typeface="Arial"/>
                          <a:ea typeface="Arial"/>
                          <a:cs typeface="Arial"/>
                          <a:sym typeface="Arial"/>
                        </a:rPr>
                        <a:t>Nº</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Parlante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Turno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S</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M</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IS</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Commenti</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1475">
                <a:tc>
                  <a:txBody>
                    <a:bodyPr/>
                    <a:lstStyle/>
                    <a:p>
                      <a:pPr indent="0" lvl="0" marL="0" marR="0" rtl="0" algn="l">
                        <a:spcBef>
                          <a:spcPts val="0"/>
                        </a:spcBef>
                        <a:spcAft>
                          <a:spcPts val="0"/>
                        </a:spcAft>
                        <a:buNone/>
                      </a:pPr>
                      <a:r>
                        <a:rPr lang="it-CH" sz="800">
                          <a:latin typeface="Arial"/>
                          <a:ea typeface="Arial"/>
                          <a:cs typeface="Arial"/>
                          <a:sym typeface="Arial"/>
                        </a:rPr>
                        <a:t>1</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Insegnante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È giusto tenere animali in uno zoo? Parla con il tuo compagno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2</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14</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Farò no, al centro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3</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29</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 centro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4</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14</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 centro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5</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Insegnante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Dimmi perché</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500">
                <a:tc>
                  <a:txBody>
                    <a:bodyPr/>
                    <a:lstStyle/>
                    <a:p>
                      <a:pPr indent="0" lvl="0" marL="0" marR="0" rtl="0" algn="l">
                        <a:spcBef>
                          <a:spcPts val="0"/>
                        </a:spcBef>
                        <a:spcAft>
                          <a:spcPts val="0"/>
                        </a:spcAft>
                        <a:buNone/>
                      </a:pPr>
                      <a:r>
                        <a:rPr lang="it-CH" sz="800">
                          <a:latin typeface="Arial"/>
                          <a:ea typeface="Arial"/>
                          <a:cs typeface="Arial"/>
                          <a:sym typeface="Arial"/>
                        </a:rPr>
                        <a:t>6</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14</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Ehm perché non possono attaccare le persone, ma possono spaventarle in questo modo.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7</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Teacher</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Dimmi di più</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85075">
                <a:tc>
                  <a:txBody>
                    <a:bodyPr/>
                    <a:lstStyle/>
                    <a:p>
                      <a:pPr indent="0" lvl="0" marL="0" marR="0" rtl="0" algn="l">
                        <a:spcBef>
                          <a:spcPts val="0"/>
                        </a:spcBef>
                        <a:spcAft>
                          <a:spcPts val="0"/>
                        </a:spcAft>
                        <a:buNone/>
                      </a:pPr>
                      <a:r>
                        <a:rPr lang="it-CH" sz="800">
                          <a:latin typeface="Arial"/>
                          <a:ea typeface="Arial"/>
                          <a:cs typeface="Arial"/>
                          <a:sym typeface="Arial"/>
                        </a:rPr>
                        <a:t>8</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14</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E perché potrebbero mordere le teste delle persone quando sono in preda al panico. Ho visto un video in cui un uccello molto alto mordeva la testa di un ragazzo, ma il ragazzo moriva.</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S</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525">
                <a:tc>
                  <a:txBody>
                    <a:bodyPr/>
                    <a:lstStyle/>
                    <a:p>
                      <a:pPr indent="0" lvl="0" marL="0" marR="0" rtl="0" algn="l">
                        <a:spcBef>
                          <a:spcPts val="0"/>
                        </a:spcBef>
                        <a:spcAft>
                          <a:spcPts val="0"/>
                        </a:spcAft>
                        <a:buNone/>
                      </a:pPr>
                      <a:r>
                        <a:rPr lang="it-CH" sz="800">
                          <a:latin typeface="Arial"/>
                          <a:ea typeface="Arial"/>
                          <a:cs typeface="Arial"/>
                          <a:sym typeface="Arial"/>
                        </a:rPr>
                        <a:t>9</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Insegnante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Ok, (nome del bambino) sei d'accordo o meno con (nome del bambino)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10</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29</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D’accordo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11</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Teacher</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Sei d'accordo, ok perché?</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2525">
                <a:tc>
                  <a:txBody>
                    <a:bodyPr/>
                    <a:lstStyle/>
                    <a:p>
                      <a:pPr indent="0" lvl="0" marL="0" marR="0" rtl="0" algn="l">
                        <a:spcBef>
                          <a:spcPts val="0"/>
                        </a:spcBef>
                        <a:spcAft>
                          <a:spcPts val="0"/>
                        </a:spcAft>
                        <a:buNone/>
                      </a:pPr>
                      <a:r>
                        <a:rPr lang="it-CH" sz="800">
                          <a:latin typeface="Arial"/>
                          <a:ea typeface="Arial"/>
                          <a:cs typeface="Arial"/>
                          <a:sym typeface="Arial"/>
                        </a:rPr>
                        <a:t>12</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29</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it-CH" sz="800">
                          <a:latin typeface="Arial"/>
                          <a:ea typeface="Arial"/>
                          <a:cs typeface="Arial"/>
                          <a:sym typeface="Arial"/>
                        </a:rPr>
                        <a:t>Scrolla le spalle</a:t>
                      </a:r>
                      <a:endParaRPr sz="800">
                        <a:latin typeface="Arial"/>
                        <a:ea typeface="Arial"/>
                        <a:cs typeface="Arial"/>
                        <a:sym typeface="Arial"/>
                      </a:endParaRPr>
                    </a:p>
                    <a:p>
                      <a:pPr indent="0" lvl="0" marL="0" marR="0" rtl="0" algn="l">
                        <a:spcBef>
                          <a:spcPts val="0"/>
                        </a:spcBef>
                        <a:spcAft>
                          <a:spcPts val="0"/>
                        </a:spcAft>
                        <a:buNone/>
                      </a:pPr>
                      <a:r>
                        <a:rPr lang="it-CH" sz="800">
                          <a:latin typeface="Arial"/>
                          <a:ea typeface="Arial"/>
                          <a:cs typeface="Arial"/>
                          <a:sym typeface="Arial"/>
                        </a:rPr>
                        <a:t>Mi sono dimenticato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Timido e generalmente restio a contribuire al dialogo.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23375">
                <a:tc>
                  <a:txBody>
                    <a:bodyPr/>
                    <a:lstStyle/>
                    <a:p>
                      <a:pPr indent="0" lvl="0" marL="0" marR="0" rtl="0" algn="l">
                        <a:spcBef>
                          <a:spcPts val="0"/>
                        </a:spcBef>
                        <a:spcAft>
                          <a:spcPts val="0"/>
                        </a:spcAft>
                        <a:buNone/>
                      </a:pPr>
                      <a:r>
                        <a:rPr lang="it-CH" sz="800">
                          <a:latin typeface="Arial"/>
                          <a:ea typeface="Arial"/>
                          <a:cs typeface="Arial"/>
                          <a:sym typeface="Arial"/>
                        </a:rPr>
                        <a:t>13</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Teacher</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i="1" lang="it-CH" sz="800">
                          <a:latin typeface="Arial"/>
                          <a:ea typeface="Arial"/>
                          <a:cs typeface="Arial"/>
                          <a:sym typeface="Arial"/>
                        </a:rPr>
                        <a:t>Rivolgendosi all’intera classe – richiamo a non perdere la concentrazione</a:t>
                      </a:r>
                      <a:endParaRPr sz="800">
                        <a:latin typeface="Arial"/>
                        <a:ea typeface="Arial"/>
                        <a:cs typeface="Arial"/>
                        <a:sym typeface="Arial"/>
                      </a:endParaRPr>
                    </a:p>
                    <a:p>
                      <a:pPr indent="0" lvl="0" marL="0" marR="0" rtl="0" algn="l">
                        <a:spcBef>
                          <a:spcPts val="0"/>
                        </a:spcBef>
                        <a:spcAft>
                          <a:spcPts val="0"/>
                        </a:spcAft>
                        <a:buNone/>
                      </a:pPr>
                      <a:r>
                        <a:rPr lang="it-CH" sz="800">
                          <a:latin typeface="Arial"/>
                          <a:ea typeface="Arial"/>
                          <a:cs typeface="Arial"/>
                          <a:sym typeface="Arial"/>
                        </a:rPr>
                        <a:t>È giusto tenere gli animali negli zoo?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3050">
                <a:tc>
                  <a:txBody>
                    <a:bodyPr/>
                    <a:lstStyle/>
                    <a:p>
                      <a:pPr indent="0" lvl="0" marL="0" marR="0" rtl="0" algn="l">
                        <a:spcBef>
                          <a:spcPts val="0"/>
                        </a:spcBef>
                        <a:spcAft>
                          <a:spcPts val="0"/>
                        </a:spcAft>
                        <a:buNone/>
                      </a:pPr>
                      <a:r>
                        <a:rPr lang="it-CH" sz="800">
                          <a:latin typeface="Arial"/>
                          <a:ea typeface="Arial"/>
                          <a:cs typeface="Arial"/>
                          <a:sym typeface="Arial"/>
                        </a:rPr>
                        <a:t>14</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5</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Sì ma no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550">
                <a:tc>
                  <a:txBody>
                    <a:bodyPr/>
                    <a:lstStyle/>
                    <a:p>
                      <a:pPr indent="0" lvl="0" marL="0" marR="0" rtl="0" algn="l">
                        <a:spcBef>
                          <a:spcPts val="0"/>
                        </a:spcBef>
                        <a:spcAft>
                          <a:spcPts val="0"/>
                        </a:spcAft>
                        <a:buNone/>
                      </a:pPr>
                      <a:r>
                        <a:rPr lang="it-CH" sz="800">
                          <a:latin typeface="Arial"/>
                          <a:ea typeface="Arial"/>
                          <a:cs typeface="Arial"/>
                          <a:sym typeface="Arial"/>
                        </a:rPr>
                        <a:t>15</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Insegnante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Ooo dimmi di più, dimmi di più</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9100">
                <a:tc>
                  <a:txBody>
                    <a:bodyPr/>
                    <a:lstStyle/>
                    <a:p>
                      <a:pPr indent="0" lvl="0" marL="0" marR="0" rtl="0" algn="l">
                        <a:spcBef>
                          <a:spcPts val="0"/>
                        </a:spcBef>
                        <a:spcAft>
                          <a:spcPts val="0"/>
                        </a:spcAft>
                        <a:buNone/>
                      </a:pPr>
                      <a:r>
                        <a:rPr lang="it-CH" sz="800">
                          <a:latin typeface="Arial"/>
                          <a:ea typeface="Arial"/>
                          <a:cs typeface="Arial"/>
                          <a:sym typeface="Arial"/>
                        </a:rPr>
                        <a:t>16</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Allievo-a 5</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Perché escono e potrebbero mangiare qualcuno e se non sono dentro qualcuno potrebbe dimenticarsi di dargli da mangiare e quindi potrebbero morire.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S</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1100">
                <a:tc>
                  <a:txBody>
                    <a:bodyPr/>
                    <a:lstStyle/>
                    <a:p>
                      <a:pPr indent="0" lvl="0" marL="0" marR="0" rtl="0" algn="l">
                        <a:spcBef>
                          <a:spcPts val="0"/>
                        </a:spcBef>
                        <a:spcAft>
                          <a:spcPts val="0"/>
                        </a:spcAft>
                        <a:buNone/>
                      </a:pPr>
                      <a:r>
                        <a:rPr lang="it-CH" sz="800">
                          <a:latin typeface="Arial"/>
                          <a:ea typeface="Arial"/>
                          <a:cs typeface="Arial"/>
                          <a:sym typeface="Arial"/>
                        </a:rPr>
                        <a:t>17</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Insegnante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Ok, (nome del bambino), cosa ne pensi di quello che (nome del bambino) ha appena detto?</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IE</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it-CH" sz="800">
                          <a:latin typeface="Arial"/>
                          <a:ea typeface="Arial"/>
                          <a:cs typeface="Arial"/>
                          <a:sym typeface="Arial"/>
                        </a:rPr>
                        <a:t> </a:t>
                      </a:r>
                      <a:endParaRPr sz="800">
                        <a:latin typeface="Arial"/>
                        <a:ea typeface="Arial"/>
                        <a:cs typeface="Arial"/>
                        <a:sym typeface="Arial"/>
                      </a:endParaRPr>
                    </a:p>
                  </a:txBody>
                  <a:tcPr marT="45725" marB="45725" marR="45725" marL="4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859" name="Google Shape;859;p58"/>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43</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59"/>
          <p:cNvSpPr/>
          <p:nvPr/>
        </p:nvSpPr>
        <p:spPr>
          <a:xfrm>
            <a:off x="337819" y="266064"/>
            <a:ext cx="4699000" cy="6946913"/>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5" name="Google Shape;865;p59"/>
          <p:cNvSpPr txBox="1"/>
          <p:nvPr/>
        </p:nvSpPr>
        <p:spPr>
          <a:xfrm>
            <a:off x="423043" y="349872"/>
            <a:ext cx="4490720" cy="564135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chemeClr val="dk1"/>
                </a:solidFill>
                <a:latin typeface="Arial"/>
                <a:ea typeface="Arial"/>
                <a:cs typeface="Arial"/>
                <a:sym typeface="Arial"/>
              </a:rPr>
              <a:t>2B: Codifica a campionamento temporale per il lavoro di gruppo</a:t>
            </a:r>
            <a:endParaRPr sz="1400">
              <a:solidFill>
                <a:schemeClr val="dk1"/>
              </a:solidFill>
              <a:latin typeface="Arial"/>
              <a:ea typeface="Arial"/>
              <a:cs typeface="Arial"/>
              <a:sym typeface="Arial"/>
            </a:endParaRPr>
          </a:p>
          <a:p>
            <a:pPr indent="0" lvl="0" marL="12700" marR="86995" rtl="0" algn="l">
              <a:lnSpc>
                <a:spcPct val="120800"/>
              </a:lnSpc>
              <a:spcBef>
                <a:spcPts val="645"/>
              </a:spcBef>
              <a:spcAft>
                <a:spcPts val="0"/>
              </a:spcAft>
              <a:buNone/>
            </a:pPr>
            <a:r>
              <a:rPr lang="it-CH" sz="1200">
                <a:solidFill>
                  <a:schemeClr val="dk1"/>
                </a:solidFill>
                <a:latin typeface="Arimo"/>
                <a:ea typeface="Arimo"/>
                <a:cs typeface="Arimo"/>
                <a:sym typeface="Arimo"/>
              </a:rPr>
              <a:t>Il "campionamento temporale" è una tecnica comunemente utilizzata dai ricercatori. Si tratta semplicemente di campionare gli eventi a intervalli regolari durante un’attività o un'intera lezione, piuttosto che registrare per tutto il tempo. Non annoti tutto, ma otterrai un quadro generale di ciò che sta accadendo. Inoltre, riduce la complessità della codifica dal vivo, poiché le finestre di osservazione sono brevi.</a:t>
            </a:r>
            <a:endParaRPr/>
          </a:p>
          <a:p>
            <a:pPr indent="0" lvl="0" marL="12700" marR="86995" rtl="0" algn="l">
              <a:lnSpc>
                <a:spcPct val="120800"/>
              </a:lnSpc>
              <a:spcBef>
                <a:spcPts val="645"/>
              </a:spcBef>
              <a:spcAft>
                <a:spcPts val="0"/>
              </a:spcAft>
              <a:buNone/>
            </a:pPr>
            <a:r>
              <a:rPr b="1" lang="it-CH" sz="1200">
                <a:solidFill>
                  <a:schemeClr val="dk1"/>
                </a:solidFill>
                <a:latin typeface="Arimo"/>
                <a:ea typeface="Arimo"/>
                <a:cs typeface="Arimo"/>
                <a:sym typeface="Arimo"/>
              </a:rPr>
              <a:t>Indicazioni per la compilazione:</a:t>
            </a:r>
            <a:endParaRPr/>
          </a:p>
          <a:p>
            <a:pPr indent="-171450" lvl="0" marL="184150" marR="86995" rtl="0" algn="l">
              <a:lnSpc>
                <a:spcPct val="120800"/>
              </a:lnSpc>
              <a:spcBef>
                <a:spcPts val="645"/>
              </a:spcBef>
              <a:spcAft>
                <a:spcPts val="0"/>
              </a:spcAft>
              <a:buClr>
                <a:schemeClr val="dk1"/>
              </a:buClr>
              <a:buSzPts val="1200"/>
              <a:buFont typeface="Arial"/>
              <a:buChar char="•"/>
            </a:pPr>
            <a:r>
              <a:rPr lang="it-CH" sz="1200">
                <a:solidFill>
                  <a:schemeClr val="dk1"/>
                </a:solidFill>
                <a:latin typeface="Arimo"/>
                <a:ea typeface="Arimo"/>
                <a:cs typeface="Arimo"/>
                <a:sym typeface="Arimo"/>
              </a:rPr>
              <a:t>Le osservazioni hanno una fase "attiva" e una "di riposo". Ogni fase attiva è la finestra temporale in cui annoti i codici che senti.</a:t>
            </a:r>
            <a:endParaRPr/>
          </a:p>
          <a:p>
            <a:pPr indent="-171450" lvl="0" marL="184150" marR="86995" rtl="0" algn="l">
              <a:lnSpc>
                <a:spcPct val="120800"/>
              </a:lnSpc>
              <a:spcBef>
                <a:spcPts val="645"/>
              </a:spcBef>
              <a:spcAft>
                <a:spcPts val="0"/>
              </a:spcAft>
              <a:buClr>
                <a:schemeClr val="dk1"/>
              </a:buClr>
              <a:buSzPts val="1200"/>
              <a:buFont typeface="Arial"/>
              <a:buChar char="•"/>
            </a:pPr>
            <a:r>
              <a:rPr lang="it-CH" sz="1200">
                <a:solidFill>
                  <a:schemeClr val="dk1"/>
                </a:solidFill>
                <a:latin typeface="Arimo"/>
                <a:ea typeface="Arimo"/>
                <a:cs typeface="Arimo"/>
                <a:sym typeface="Arimo"/>
              </a:rPr>
              <a:t>Puoi decidere la durata delle finestre di osservazione, ma dovrebbero essere brevi per assicurarti che l'osservazione non sia troppo impegnativa (ad es.: in 1 minuto, per 40 secondi codifichi e per 20 secondi fai pausa).</a:t>
            </a:r>
            <a:endParaRPr/>
          </a:p>
          <a:p>
            <a:pPr indent="-171450" lvl="0" marL="184150" marR="86995" rtl="0" algn="l">
              <a:lnSpc>
                <a:spcPct val="120800"/>
              </a:lnSpc>
              <a:spcBef>
                <a:spcPts val="645"/>
              </a:spcBef>
              <a:spcAft>
                <a:spcPts val="0"/>
              </a:spcAft>
              <a:buClr>
                <a:schemeClr val="dk1"/>
              </a:buClr>
              <a:buSzPts val="1200"/>
              <a:buFont typeface="Arial"/>
              <a:buChar char="•"/>
            </a:pPr>
            <a:r>
              <a:rPr lang="it-CH" sz="1200">
                <a:solidFill>
                  <a:schemeClr val="dk1"/>
                </a:solidFill>
                <a:latin typeface="Arimo"/>
                <a:ea typeface="Arimo"/>
                <a:cs typeface="Arimo"/>
                <a:sym typeface="Arimo"/>
              </a:rPr>
              <a:t>Spunta la casella di codifica pertinente se lo studente utilizza quel codice durante la finestra di osservazione.</a:t>
            </a:r>
            <a:endParaRPr/>
          </a:p>
          <a:p>
            <a:pPr indent="-171450" lvl="0" marL="184150" marR="86995" rtl="0" algn="l">
              <a:lnSpc>
                <a:spcPct val="120800"/>
              </a:lnSpc>
              <a:spcBef>
                <a:spcPts val="645"/>
              </a:spcBef>
              <a:spcAft>
                <a:spcPts val="0"/>
              </a:spcAft>
              <a:buClr>
                <a:schemeClr val="dk1"/>
              </a:buClr>
              <a:buSzPts val="1200"/>
              <a:buFont typeface="Arial"/>
              <a:buChar char="•"/>
            </a:pPr>
            <a:r>
              <a:rPr lang="it-CH" sz="1200">
                <a:solidFill>
                  <a:schemeClr val="dk1"/>
                </a:solidFill>
                <a:latin typeface="Arimo"/>
                <a:ea typeface="Arimo"/>
                <a:cs typeface="Arimo"/>
                <a:sym typeface="Arimo"/>
              </a:rPr>
              <a:t>Invece di spuntare, potresti scegliere di annotare ogni volta che lo studente usa il codice, ma è più difficile da fare.</a:t>
            </a:r>
            <a:endParaRPr/>
          </a:p>
          <a:p>
            <a:pPr indent="-171450" lvl="0" marL="184150" marR="86995" rtl="0" algn="l">
              <a:lnSpc>
                <a:spcPct val="120800"/>
              </a:lnSpc>
              <a:spcBef>
                <a:spcPts val="645"/>
              </a:spcBef>
              <a:spcAft>
                <a:spcPts val="0"/>
              </a:spcAft>
              <a:buClr>
                <a:schemeClr val="dk1"/>
              </a:buClr>
              <a:buSzPts val="1200"/>
              <a:buFont typeface="Arial"/>
              <a:buChar char="•"/>
            </a:pPr>
            <a:r>
              <a:rPr lang="it-CH" sz="1200">
                <a:solidFill>
                  <a:schemeClr val="dk1"/>
                </a:solidFill>
                <a:latin typeface="Arimo"/>
                <a:ea typeface="Arimo"/>
                <a:cs typeface="Arimo"/>
                <a:sym typeface="Arimo"/>
              </a:rPr>
              <a:t>Potresti scegliere di filmare l'interazione come "back up" per guardarla in un secondo momento.</a:t>
            </a:r>
            <a:endParaRPr sz="1200">
              <a:solidFill>
                <a:schemeClr val="dk1"/>
              </a:solidFill>
              <a:latin typeface="Arimo"/>
              <a:ea typeface="Arimo"/>
              <a:cs typeface="Arimo"/>
              <a:sym typeface="Arimo"/>
            </a:endParaRPr>
          </a:p>
        </p:txBody>
      </p:sp>
      <p:sp>
        <p:nvSpPr>
          <p:cNvPr id="866" name="Google Shape;866;p59"/>
          <p:cNvSpPr txBox="1"/>
          <p:nvPr/>
        </p:nvSpPr>
        <p:spPr>
          <a:xfrm>
            <a:off x="387675" y="6128090"/>
            <a:ext cx="4288790" cy="941925"/>
          </a:xfrm>
          <a:prstGeom prst="rect">
            <a:avLst/>
          </a:prstGeom>
          <a:noFill/>
          <a:ln>
            <a:noFill/>
          </a:ln>
        </p:spPr>
        <p:txBody>
          <a:bodyPr anchorCtr="0" anchor="t" bIns="0" lIns="0" spcFirstLastPara="1" rIns="0" wrap="square" tIns="0">
            <a:spAutoFit/>
          </a:bodyPr>
          <a:lstStyle/>
          <a:p>
            <a:pPr indent="379095" lvl="0" marL="12700" marR="5080" rtl="0" algn="l">
              <a:lnSpc>
                <a:spcPct val="101699"/>
              </a:lnSpc>
              <a:spcBef>
                <a:spcPts val="0"/>
              </a:spcBef>
              <a:spcAft>
                <a:spcPts val="0"/>
              </a:spcAft>
              <a:buNone/>
            </a:pPr>
            <a:r>
              <a:rPr b="1" lang="it-CH" sz="1200">
                <a:solidFill>
                  <a:schemeClr val="dk1"/>
                </a:solidFill>
                <a:latin typeface="Arial"/>
                <a:ea typeface="Arial"/>
                <a:cs typeface="Arial"/>
                <a:sym typeface="Arial"/>
              </a:rPr>
              <a:t>Un modello di campionamento temporale scaricabile </a:t>
            </a:r>
            <a:r>
              <a:rPr lang="it-CH" sz="1200">
                <a:solidFill>
                  <a:schemeClr val="dk1"/>
                </a:solidFill>
                <a:latin typeface="Arial"/>
                <a:ea typeface="Arial"/>
                <a:cs typeface="Arial"/>
                <a:sym typeface="Arial"/>
              </a:rPr>
              <a:t>è disponibile sul nostro </a:t>
            </a:r>
            <a:r>
              <a:rPr lang="it-CH" sz="1200" u="sng">
                <a:solidFill>
                  <a:schemeClr val="hlink"/>
                </a:solidFill>
                <a:latin typeface="Arial"/>
                <a:ea typeface="Arial"/>
                <a:cs typeface="Arial"/>
                <a:sym typeface="Arial"/>
                <a:hlinkClick r:id="rId3"/>
              </a:rPr>
              <a:t>sito web</a:t>
            </a:r>
            <a:r>
              <a:rPr lang="it-CH" sz="1200">
                <a:solidFill>
                  <a:schemeClr val="dk1"/>
                </a:solidFill>
                <a:latin typeface="Arial"/>
                <a:ea typeface="Arial"/>
                <a:cs typeface="Arial"/>
                <a:sym typeface="Arial"/>
              </a:rPr>
              <a:t>.</a:t>
            </a:r>
            <a:endParaRPr/>
          </a:p>
          <a:p>
            <a:pPr indent="379095" lvl="0" marL="12700" marR="5080" rtl="0" algn="l">
              <a:lnSpc>
                <a:spcPct val="101699"/>
              </a:lnSpc>
              <a:spcBef>
                <a:spcPts val="0"/>
              </a:spcBef>
              <a:spcAft>
                <a:spcPts val="0"/>
              </a:spcAft>
              <a:buNone/>
            </a:pPr>
            <a:r>
              <a:t/>
            </a:r>
            <a:endParaRPr sz="1200">
              <a:solidFill>
                <a:schemeClr val="dk1"/>
              </a:solidFill>
              <a:latin typeface="Arial"/>
              <a:ea typeface="Arial"/>
              <a:cs typeface="Arial"/>
              <a:sym typeface="Arial"/>
            </a:endParaRPr>
          </a:p>
          <a:p>
            <a:pPr indent="0" lvl="0" marL="12700" marR="5080" rtl="0" algn="l">
              <a:lnSpc>
                <a:spcPct val="101699"/>
              </a:lnSpc>
              <a:spcBef>
                <a:spcPts val="0"/>
              </a:spcBef>
              <a:spcAft>
                <a:spcPts val="0"/>
              </a:spcAft>
              <a:buNone/>
            </a:pPr>
            <a:r>
              <a:rPr lang="it-CH" sz="1200">
                <a:solidFill>
                  <a:schemeClr val="dk1"/>
                </a:solidFill>
                <a:latin typeface="Arial"/>
                <a:ea typeface="Arial"/>
                <a:cs typeface="Arial"/>
                <a:sym typeface="Arial"/>
              </a:rPr>
              <a:t>Nella pagina seguente puoi vedere un esempio di modello compilato.</a:t>
            </a:r>
            <a:endParaRPr sz="1200">
              <a:solidFill>
                <a:schemeClr val="dk1"/>
              </a:solidFill>
              <a:latin typeface="Arimo"/>
              <a:ea typeface="Arimo"/>
              <a:cs typeface="Arimo"/>
              <a:sym typeface="Arimo"/>
            </a:endParaRPr>
          </a:p>
        </p:txBody>
      </p:sp>
      <p:sp>
        <p:nvSpPr>
          <p:cNvPr id="867" name="Google Shape;867;p59"/>
          <p:cNvSpPr/>
          <p:nvPr/>
        </p:nvSpPr>
        <p:spPr>
          <a:xfrm>
            <a:off x="6001264" y="1497203"/>
            <a:ext cx="1891664" cy="867410"/>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59"/>
          <p:cNvSpPr txBox="1"/>
          <p:nvPr/>
        </p:nvSpPr>
        <p:spPr>
          <a:xfrm>
            <a:off x="6126480" y="1610453"/>
            <a:ext cx="1658620" cy="646972"/>
          </a:xfrm>
          <a:prstGeom prst="rect">
            <a:avLst/>
          </a:prstGeom>
          <a:noFill/>
          <a:ln>
            <a:noFill/>
          </a:ln>
        </p:spPr>
        <p:txBody>
          <a:bodyPr anchorCtr="0" anchor="t" bIns="0" lIns="0" spcFirstLastPara="1" rIns="0" wrap="square" tIns="31100">
            <a:spAutoFit/>
          </a:bodyPr>
          <a:lstStyle/>
          <a:p>
            <a:pPr indent="0" lvl="0" marL="12700" marR="0" rtl="0" algn="just">
              <a:lnSpc>
                <a:spcPct val="100000"/>
              </a:lnSpc>
              <a:spcBef>
                <a:spcPts val="0"/>
              </a:spcBef>
              <a:spcAft>
                <a:spcPts val="0"/>
              </a:spcAft>
              <a:buNone/>
            </a:pPr>
            <a:r>
              <a:rPr lang="it-CH" sz="1000">
                <a:solidFill>
                  <a:schemeClr val="dk1"/>
                </a:solidFill>
                <a:latin typeface="Arial"/>
                <a:ea typeface="Arial"/>
                <a:cs typeface="Arial"/>
                <a:sym typeface="Arial"/>
              </a:rPr>
              <a:t>Decidi la durata delle finestre di osservazione, ad esempio: osserva per 1 minuto, riposa per 1 minuto e così via.</a:t>
            </a:r>
            <a:endParaRPr sz="1000">
              <a:solidFill>
                <a:schemeClr val="dk1"/>
              </a:solidFill>
              <a:latin typeface="Arial"/>
              <a:ea typeface="Arial"/>
              <a:cs typeface="Arial"/>
              <a:sym typeface="Arial"/>
            </a:endParaRPr>
          </a:p>
        </p:txBody>
      </p:sp>
      <p:sp>
        <p:nvSpPr>
          <p:cNvPr id="869" name="Google Shape;869;p59"/>
          <p:cNvSpPr/>
          <p:nvPr/>
        </p:nvSpPr>
        <p:spPr>
          <a:xfrm>
            <a:off x="8402349" y="1536584"/>
            <a:ext cx="1973551"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59"/>
          <p:cNvSpPr txBox="1"/>
          <p:nvPr/>
        </p:nvSpPr>
        <p:spPr>
          <a:xfrm>
            <a:off x="8484237" y="1647825"/>
            <a:ext cx="1891663" cy="646972"/>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lang="it-CH" sz="1000">
                <a:solidFill>
                  <a:schemeClr val="dk1"/>
                </a:solidFill>
                <a:latin typeface="Arial"/>
                <a:ea typeface="Arial"/>
                <a:cs typeface="Arial"/>
                <a:sym typeface="Arial"/>
              </a:rPr>
              <a:t>Scrivi il nome di ogni allieva-o, aggiungendo tutte le colonne che ti servono. L'ideale è osservare 3-6 allieve-i in gruppo</a:t>
            </a:r>
            <a:endParaRPr/>
          </a:p>
        </p:txBody>
      </p:sp>
      <p:graphicFrame>
        <p:nvGraphicFramePr>
          <p:cNvPr id="871" name="Google Shape;871;p59"/>
          <p:cNvGraphicFramePr/>
          <p:nvPr/>
        </p:nvGraphicFramePr>
        <p:xfrm>
          <a:off x="5466914" y="2659460"/>
          <a:ext cx="3000000" cy="3000000"/>
        </p:xfrm>
        <a:graphic>
          <a:graphicData uri="http://schemas.openxmlformats.org/drawingml/2006/table">
            <a:tbl>
              <a:tblPr bandRow="1" firstRow="1">
                <a:noFill/>
                <a:tableStyleId>{D7016B61-C5C3-4E6D-A61F-10CCEA2B680B}</a:tableStyleId>
              </a:tblPr>
              <a:tblGrid>
                <a:gridCol w="844300"/>
                <a:gridCol w="1016700"/>
                <a:gridCol w="629225"/>
                <a:gridCol w="737625"/>
                <a:gridCol w="737625"/>
                <a:gridCol w="914400"/>
              </a:tblGrid>
              <a:tr h="600450">
                <a:tc>
                  <a:txBody>
                    <a:bodyPr/>
                    <a:lstStyle/>
                    <a:p>
                      <a:pPr indent="0" lvl="0" marL="61594" marR="0" rtl="0" algn="l">
                        <a:lnSpc>
                          <a:spcPct val="100000"/>
                        </a:lnSpc>
                        <a:spcBef>
                          <a:spcPts val="0"/>
                        </a:spcBef>
                        <a:spcAft>
                          <a:spcPts val="0"/>
                        </a:spcAft>
                        <a:buNone/>
                      </a:pPr>
                      <a:r>
                        <a:rPr b="1" lang="it-CH" sz="1000">
                          <a:latin typeface="Arial"/>
                          <a:ea typeface="Arial"/>
                          <a:cs typeface="Arial"/>
                          <a:sym typeface="Arial"/>
                        </a:rPr>
                        <a:t>Finestra temporale</a:t>
                      </a:r>
                      <a:endParaRPr sz="1000">
                        <a:latin typeface="Arial"/>
                        <a:ea typeface="Arial"/>
                        <a:cs typeface="Arial"/>
                        <a:sym typeface="Arial"/>
                      </a:endParaRPr>
                    </a:p>
                  </a:txBody>
                  <a:tcPr marT="190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1112" lvl="0" marL="139700" marR="233679" rtl="0" algn="l">
                        <a:lnSpc>
                          <a:spcPct val="120000"/>
                        </a:lnSpc>
                        <a:spcBef>
                          <a:spcPts val="0"/>
                        </a:spcBef>
                        <a:spcAft>
                          <a:spcPts val="0"/>
                        </a:spcAft>
                        <a:buNone/>
                      </a:pPr>
                      <a:r>
                        <a:rPr b="1" lang="it-CH" sz="1000">
                          <a:latin typeface="Arial"/>
                          <a:ea typeface="Arial"/>
                          <a:cs typeface="Arial"/>
                          <a:sym typeface="Arial"/>
                        </a:rPr>
                        <a:t>Presenza dell’inse-gnante</a:t>
                      </a:r>
                      <a:endParaRPr sz="1000">
                        <a:latin typeface="Arial"/>
                        <a:ea typeface="Arial"/>
                        <a:cs typeface="Arial"/>
                        <a:sym typeface="Arial"/>
                      </a:endParaRPr>
                    </a:p>
                  </a:txBody>
                  <a:tcPr marT="4065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4445" marR="0" rtl="0" algn="ctr">
                        <a:lnSpc>
                          <a:spcPct val="100000"/>
                        </a:lnSpc>
                        <a:spcBef>
                          <a:spcPts val="0"/>
                        </a:spcBef>
                        <a:spcAft>
                          <a:spcPts val="0"/>
                        </a:spcAft>
                        <a:buNone/>
                      </a:pPr>
                      <a:r>
                        <a:rPr b="1" lang="it-CH" sz="1000">
                          <a:latin typeface="Arial"/>
                          <a:ea typeface="Arial"/>
                          <a:cs typeface="Arial"/>
                          <a:sym typeface="Arial"/>
                        </a:rPr>
                        <a:t>Studente 1:</a:t>
                      </a:r>
                      <a:endParaRPr sz="1000">
                        <a:latin typeface="Arial"/>
                        <a:ea typeface="Arial"/>
                        <a:cs typeface="Arial"/>
                        <a:sym typeface="Arial"/>
                      </a:endParaRPr>
                    </a:p>
                    <a:p>
                      <a:pPr indent="0" lvl="0" marL="5080" marR="0" rtl="0" algn="ctr">
                        <a:lnSpc>
                          <a:spcPct val="100000"/>
                        </a:lnSpc>
                        <a:spcBef>
                          <a:spcPts val="860"/>
                        </a:spcBef>
                        <a:spcAft>
                          <a:spcPts val="0"/>
                        </a:spcAft>
                        <a:buNone/>
                      </a:pPr>
                      <a:r>
                        <a:rPr b="1" lang="it-CH" sz="1000">
                          <a:latin typeface="Arial"/>
                          <a:ea typeface="Arial"/>
                          <a:cs typeface="Arial"/>
                          <a:sym typeface="Arial"/>
                        </a:rPr>
                        <a:t>[nome]</a:t>
                      </a:r>
                      <a:endParaRPr sz="1000">
                        <a:latin typeface="Arial"/>
                        <a:ea typeface="Arial"/>
                        <a:cs typeface="Arial"/>
                        <a:sym typeface="Arial"/>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1" lang="it-CH" sz="1000">
                          <a:latin typeface="Arial"/>
                          <a:ea typeface="Arial"/>
                          <a:cs typeface="Arial"/>
                          <a:sym typeface="Arial"/>
                        </a:rPr>
                        <a:t>Studente 2:</a:t>
                      </a:r>
                      <a:endParaRPr sz="1000">
                        <a:latin typeface="Arial"/>
                        <a:ea typeface="Arial"/>
                        <a:cs typeface="Arial"/>
                        <a:sym typeface="Arial"/>
                      </a:endParaRPr>
                    </a:p>
                    <a:p>
                      <a:pPr indent="0" lvl="0" marL="0" marR="0" rtl="0" algn="ctr">
                        <a:lnSpc>
                          <a:spcPct val="100000"/>
                        </a:lnSpc>
                        <a:spcBef>
                          <a:spcPts val="860"/>
                        </a:spcBef>
                        <a:spcAft>
                          <a:spcPts val="0"/>
                        </a:spcAft>
                        <a:buNone/>
                      </a:pPr>
                      <a:r>
                        <a:rPr b="1" lang="it-CH" sz="1000">
                          <a:latin typeface="Arial"/>
                          <a:ea typeface="Arial"/>
                          <a:cs typeface="Arial"/>
                          <a:sym typeface="Arial"/>
                        </a:rPr>
                        <a:t>[nome]</a:t>
                      </a:r>
                      <a:endParaRPr sz="1000">
                        <a:latin typeface="Arial"/>
                        <a:ea typeface="Arial"/>
                        <a:cs typeface="Arial"/>
                        <a:sym typeface="Arial"/>
                      </a:endParaRPr>
                    </a:p>
                  </a:txBody>
                  <a:tcPr marT="311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76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00000"/>
                        </a:lnSpc>
                        <a:spcBef>
                          <a:spcPts val="0"/>
                        </a:spcBef>
                        <a:spcAft>
                          <a:spcPts val="0"/>
                        </a:spcAft>
                        <a:buNone/>
                      </a:pPr>
                      <a:r>
                        <a:rPr b="1" lang="it-CH" sz="1000">
                          <a:latin typeface="Arial"/>
                          <a:ea typeface="Arial"/>
                          <a:cs typeface="Arial"/>
                          <a:sym typeface="Arial"/>
                        </a:rPr>
                        <a:t>M</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270" marR="0" rtl="0" algn="ctr">
                        <a:lnSpc>
                          <a:spcPct val="100000"/>
                        </a:lnSpc>
                        <a:spcBef>
                          <a:spcPts val="0"/>
                        </a:spcBef>
                        <a:spcAft>
                          <a:spcPts val="0"/>
                        </a:spcAft>
                        <a:buNone/>
                      </a:pPr>
                      <a:r>
                        <a:rPr b="1" lang="it-CH" sz="1000">
                          <a:latin typeface="Arial"/>
                          <a:ea typeface="Arial"/>
                          <a:cs typeface="Arial"/>
                          <a:sym typeface="Arial"/>
                        </a:rPr>
                        <a:t>E</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it-CH" sz="1000">
                          <a:latin typeface="Arial"/>
                          <a:ea typeface="Arial"/>
                          <a:cs typeface="Arial"/>
                          <a:sym typeface="Arial"/>
                        </a:rPr>
                        <a:t>M</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000">
                          <a:latin typeface="Arial"/>
                          <a:ea typeface="Arial"/>
                          <a:cs typeface="Arial"/>
                          <a:sym typeface="Arial"/>
                        </a:rPr>
                        <a:t>E</a:t>
                      </a:r>
                      <a:endParaRPr sz="1000">
                        <a:latin typeface="Arial"/>
                        <a:ea typeface="Arial"/>
                        <a:cs typeface="Arial"/>
                        <a:sym typeface="Arial"/>
                      </a:endParaRPr>
                    </a:p>
                  </a:txBody>
                  <a:tcPr marT="104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it-CH" sz="1000">
                          <a:latin typeface="Arial"/>
                          <a:ea typeface="Arial"/>
                          <a:cs typeface="Arial"/>
                          <a:sym typeface="Arial"/>
                        </a:rPr>
                        <a:t>1</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33020" marR="0" rtl="0" algn="ctr">
                        <a:lnSpc>
                          <a:spcPct val="100000"/>
                        </a:lnSpc>
                        <a:spcBef>
                          <a:spcPts val="0"/>
                        </a:spcBef>
                        <a:spcAft>
                          <a:spcPts val="0"/>
                        </a:spcAft>
                        <a:buNone/>
                      </a:pPr>
                      <a:r>
                        <a:rPr lang="it-CH" sz="1000">
                          <a:latin typeface="Arial"/>
                          <a:ea typeface="Arial"/>
                          <a:cs typeface="Arial"/>
                          <a:sym typeface="Arial"/>
                        </a:rPr>
                        <a:t>2</a:t>
                      </a:r>
                      <a:endParaRPr sz="1000">
                        <a:latin typeface="Arial"/>
                        <a:ea typeface="Arial"/>
                        <a:cs typeface="Arial"/>
                        <a:sym typeface="Arial"/>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33020" marR="0" rtl="0" algn="ctr">
                        <a:lnSpc>
                          <a:spcPct val="100000"/>
                        </a:lnSpc>
                        <a:spcBef>
                          <a:spcPts val="0"/>
                        </a:spcBef>
                        <a:spcAft>
                          <a:spcPts val="0"/>
                        </a:spcAft>
                        <a:buNone/>
                      </a:pPr>
                      <a:r>
                        <a:rPr lang="it-CH" sz="1000">
                          <a:latin typeface="Arial"/>
                          <a:ea typeface="Arial"/>
                          <a:cs typeface="Arial"/>
                          <a:sym typeface="Arial"/>
                        </a:rPr>
                        <a:t>3</a:t>
                      </a:r>
                      <a:endParaRPr/>
                    </a:p>
                  </a:txBody>
                  <a:tcPr marT="311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75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0625">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p>
                      <a:pPr indent="0" lvl="0" marL="368300" marR="0" rtl="0" algn="l">
                        <a:lnSpc>
                          <a:spcPct val="100000"/>
                        </a:lnSpc>
                        <a:spcBef>
                          <a:spcPts val="0"/>
                        </a:spcBef>
                        <a:spcAft>
                          <a:spcPts val="0"/>
                        </a:spcAft>
                        <a:buNone/>
                      </a:pPr>
                      <a:r>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it-CH" sz="1000">
                          <a:latin typeface="Arial"/>
                          <a:ea typeface="Arial"/>
                          <a:cs typeface="Arial"/>
                          <a:sym typeface="Arial"/>
                        </a:rPr>
                        <a:t> </a:t>
                      </a:r>
                      <a:endParaRPr sz="1000">
                        <a:latin typeface="Arial"/>
                        <a:ea typeface="Arial"/>
                        <a:cs typeface="Arial"/>
                        <a:sym typeface="Arial"/>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350">
                        <a:latin typeface="Times New Roman"/>
                        <a:ea typeface="Times New Roman"/>
                        <a:cs typeface="Times New Roman"/>
                        <a:sym typeface="Times New Roman"/>
                      </a:endParaRPr>
                    </a:p>
                  </a:txBody>
                  <a:tcPr marT="1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72" name="Google Shape;872;p59"/>
          <p:cNvSpPr/>
          <p:nvPr/>
        </p:nvSpPr>
        <p:spPr>
          <a:xfrm>
            <a:off x="5976517" y="5245061"/>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3" name="Google Shape;873;p59"/>
          <p:cNvSpPr/>
          <p:nvPr/>
        </p:nvSpPr>
        <p:spPr>
          <a:xfrm>
            <a:off x="9626310"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59"/>
          <p:cNvSpPr/>
          <p:nvPr/>
        </p:nvSpPr>
        <p:spPr>
          <a:xfrm>
            <a:off x="5384221" y="1917503"/>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59"/>
          <p:cNvSpPr/>
          <p:nvPr/>
        </p:nvSpPr>
        <p:spPr>
          <a:xfrm>
            <a:off x="6205875" y="5864896"/>
            <a:ext cx="585571" cy="5926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59"/>
          <p:cNvSpPr/>
          <p:nvPr/>
        </p:nvSpPr>
        <p:spPr>
          <a:xfrm>
            <a:off x="8729412" y="4843038"/>
            <a:ext cx="1058885" cy="105981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59"/>
          <p:cNvSpPr/>
          <p:nvPr/>
        </p:nvSpPr>
        <p:spPr>
          <a:xfrm>
            <a:off x="475500" y="6063618"/>
            <a:ext cx="233040" cy="23240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59"/>
          <p:cNvSpPr/>
          <p:nvPr/>
        </p:nvSpPr>
        <p:spPr>
          <a:xfrm>
            <a:off x="5815103" y="5878307"/>
            <a:ext cx="1891664" cy="1006767"/>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59"/>
          <p:cNvSpPr txBox="1"/>
          <p:nvPr/>
        </p:nvSpPr>
        <p:spPr>
          <a:xfrm>
            <a:off x="5880100" y="5915025"/>
            <a:ext cx="1795407" cy="913648"/>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it-CH" sz="1000">
                <a:solidFill>
                  <a:schemeClr val="dk1"/>
                </a:solidFill>
                <a:latin typeface="Arial"/>
                <a:ea typeface="Arial"/>
                <a:cs typeface="Arial"/>
                <a:sym typeface="Arial"/>
              </a:rPr>
              <a:t>Se un-a docente o assistente didattica-o interagisce con allieve e allievi durante questo tempo, metti un segno di spunta in questa casella</a:t>
            </a:r>
            <a:endParaRPr sz="1000">
              <a:solidFill>
                <a:schemeClr val="dk1"/>
              </a:solidFill>
              <a:latin typeface="Arial"/>
              <a:ea typeface="Arial"/>
              <a:cs typeface="Arial"/>
              <a:sym typeface="Arial"/>
            </a:endParaRPr>
          </a:p>
        </p:txBody>
      </p:sp>
      <p:sp>
        <p:nvSpPr>
          <p:cNvPr id="880" name="Google Shape;880;p59"/>
          <p:cNvSpPr/>
          <p:nvPr/>
        </p:nvSpPr>
        <p:spPr>
          <a:xfrm>
            <a:off x="8663307" y="5693129"/>
            <a:ext cx="1891664"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1" name="Google Shape;881;p59"/>
          <p:cNvSpPr txBox="1"/>
          <p:nvPr/>
        </p:nvSpPr>
        <p:spPr>
          <a:xfrm>
            <a:off x="8749161" y="5762567"/>
            <a:ext cx="1737571" cy="72744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it-CH" sz="1000">
                <a:solidFill>
                  <a:schemeClr val="dk1"/>
                </a:solidFill>
                <a:latin typeface="Arial"/>
                <a:ea typeface="Arial"/>
                <a:cs typeface="Arial"/>
                <a:sym typeface="Arial"/>
              </a:rPr>
              <a:t>Decidi su quali codici vuoi concentrarti: M e E sono indicati come esempi, ma puoi utilizzare uno o due codici a piacere.</a:t>
            </a:r>
            <a:endParaRPr sz="1000">
              <a:solidFill>
                <a:schemeClr val="dk1"/>
              </a:solidFill>
              <a:latin typeface="Arial"/>
              <a:ea typeface="Arial"/>
              <a:cs typeface="Arial"/>
              <a:sym typeface="Arial"/>
            </a:endParaRPr>
          </a:p>
        </p:txBody>
      </p:sp>
      <p:sp>
        <p:nvSpPr>
          <p:cNvPr id="882" name="Google Shape;882;p59"/>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44</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60"/>
          <p:cNvSpPr txBox="1"/>
          <p:nvPr/>
        </p:nvSpPr>
        <p:spPr>
          <a:xfrm>
            <a:off x="629284" y="627380"/>
            <a:ext cx="4793616" cy="178244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72000" wrap="square" tIns="74925">
            <a:noAutofit/>
          </a:bodyPr>
          <a:lstStyle/>
          <a:p>
            <a:pPr indent="0" lvl="0" marL="83185" marR="0" rtl="0" algn="l">
              <a:lnSpc>
                <a:spcPct val="100000"/>
              </a:lnSpc>
              <a:spcBef>
                <a:spcPts val="0"/>
              </a:spcBef>
              <a:spcAft>
                <a:spcPts val="0"/>
              </a:spcAft>
              <a:buNone/>
            </a:pPr>
            <a:r>
              <a:rPr b="1" lang="it-CH" sz="1400">
                <a:solidFill>
                  <a:schemeClr val="dk1"/>
                </a:solidFill>
                <a:latin typeface="Arial"/>
                <a:ea typeface="Arial"/>
                <a:cs typeface="Arial"/>
                <a:sym typeface="Arial"/>
              </a:rPr>
              <a:t>Esempio di modello di campionamento temporale completato</a:t>
            </a:r>
            <a:endParaRPr/>
          </a:p>
          <a:p>
            <a:pPr indent="0" lvl="0" marL="83185" marR="0" rtl="0" algn="l">
              <a:lnSpc>
                <a:spcPct val="100000"/>
              </a:lnSpc>
              <a:spcBef>
                <a:spcPts val="590"/>
              </a:spcBef>
              <a:spcAft>
                <a:spcPts val="0"/>
              </a:spcAft>
              <a:buNone/>
            </a:pPr>
            <a:r>
              <a:rPr lang="it-CH" sz="1200">
                <a:solidFill>
                  <a:schemeClr val="dk1"/>
                </a:solidFill>
                <a:latin typeface="Arimo"/>
                <a:ea typeface="Arimo"/>
                <a:cs typeface="Arimo"/>
                <a:sym typeface="Arimo"/>
              </a:rPr>
              <a:t>Questo insegnante, Huseyin, ha osservato e codificato dal vivo il lavoro di gruppo con quattro persone in formazione. Stava cercando il ragionamento e l'invito al ragionamento. Ha osservato per un minuto alla volta e poi ha riposato per 30 secondi, registrando quando sentiva esempi di R e IR. Ha anche registrato alcune brevi note sugli aspetti del dialogo che gli sembravano importanti.</a:t>
            </a:r>
            <a:endParaRPr sz="1200">
              <a:solidFill>
                <a:schemeClr val="dk1"/>
              </a:solidFill>
              <a:latin typeface="Arimo"/>
              <a:ea typeface="Arimo"/>
              <a:cs typeface="Arimo"/>
              <a:sym typeface="Arimo"/>
            </a:endParaRPr>
          </a:p>
        </p:txBody>
      </p:sp>
      <p:graphicFrame>
        <p:nvGraphicFramePr>
          <p:cNvPr id="888" name="Google Shape;888;p60"/>
          <p:cNvGraphicFramePr/>
          <p:nvPr/>
        </p:nvGraphicFramePr>
        <p:xfrm>
          <a:off x="774700" y="2946226"/>
          <a:ext cx="3000000" cy="3000000"/>
        </p:xfrm>
        <a:graphic>
          <a:graphicData uri="http://schemas.openxmlformats.org/drawingml/2006/table">
            <a:tbl>
              <a:tblPr bandRow="1" firstRow="1">
                <a:noFill/>
                <a:tableStyleId>{D731A2CE-27A1-479F-8B16-1F9AFBD37913}</a:tableStyleId>
              </a:tblPr>
              <a:tblGrid>
                <a:gridCol w="1188150"/>
                <a:gridCol w="1188150"/>
                <a:gridCol w="594075"/>
                <a:gridCol w="594075"/>
                <a:gridCol w="594075"/>
                <a:gridCol w="594075"/>
                <a:gridCol w="594075"/>
                <a:gridCol w="594075"/>
                <a:gridCol w="594075"/>
                <a:gridCol w="594075"/>
              </a:tblGrid>
              <a:tr h="370850">
                <a:tc>
                  <a:txBody>
                    <a:bodyPr/>
                    <a:lstStyle/>
                    <a:p>
                      <a:pPr indent="0" lvl="0" marL="0" marR="0" rtl="0" algn="ctr">
                        <a:spcBef>
                          <a:spcPts val="0"/>
                        </a:spcBef>
                        <a:spcAft>
                          <a:spcPts val="0"/>
                        </a:spcAft>
                        <a:buNone/>
                      </a:pPr>
                      <a:r>
                        <a:rPr lang="it-CH" sz="1100">
                          <a:latin typeface="Arial"/>
                          <a:ea typeface="Arial"/>
                          <a:cs typeface="Arial"/>
                          <a:sym typeface="Arial"/>
                        </a:rPr>
                        <a:t>Finestra temporale</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Presenza dell’insegnante</a:t>
                      </a:r>
                      <a:endParaRPr/>
                    </a:p>
                  </a:txBody>
                  <a:tcPr marT="45725" marB="45725" marR="91450" marL="91450"/>
                </a:tc>
                <a:tc gridSpan="2">
                  <a:txBody>
                    <a:bodyPr/>
                    <a:lstStyle/>
                    <a:p>
                      <a:pPr indent="0" lvl="0" marL="0" marR="0" rtl="0" algn="ctr">
                        <a:spcBef>
                          <a:spcPts val="0"/>
                        </a:spcBef>
                        <a:spcAft>
                          <a:spcPts val="0"/>
                        </a:spcAft>
                        <a:buNone/>
                      </a:pPr>
                      <a:r>
                        <a:rPr lang="it-CH" sz="1100">
                          <a:latin typeface="Arial"/>
                          <a:ea typeface="Arial"/>
                          <a:cs typeface="Arial"/>
                          <a:sym typeface="Arial"/>
                        </a:rPr>
                        <a:t>Allievo 1:</a:t>
                      </a:r>
                      <a:endParaRPr/>
                    </a:p>
                    <a:p>
                      <a:pPr indent="0" lvl="0" marL="0" marR="0" rtl="0" algn="ctr">
                        <a:spcBef>
                          <a:spcPts val="0"/>
                        </a:spcBef>
                        <a:spcAft>
                          <a:spcPts val="0"/>
                        </a:spcAft>
                        <a:buNone/>
                      </a:pPr>
                      <a:r>
                        <a:rPr lang="it-CH" sz="1100">
                          <a:latin typeface="Arial"/>
                          <a:ea typeface="Arial"/>
                          <a:cs typeface="Arial"/>
                          <a:sym typeface="Arial"/>
                        </a:rPr>
                        <a:t>Rory</a:t>
                      </a:r>
                      <a:endParaRPr sz="1100">
                        <a:latin typeface="Arial"/>
                        <a:ea typeface="Arial"/>
                        <a:cs typeface="Arial"/>
                        <a:sym typeface="Arial"/>
                      </a:endParaRPr>
                    </a:p>
                  </a:txBody>
                  <a:tcPr marT="45725" marB="45725" marR="91450" marL="91450"/>
                </a:tc>
                <a:tc hMerge="1"/>
                <a:tc gridSpan="2">
                  <a:txBody>
                    <a:bodyPr/>
                    <a:lstStyle/>
                    <a:p>
                      <a:pPr indent="0" lvl="0" marL="0" marR="0" rtl="0" algn="ctr">
                        <a:spcBef>
                          <a:spcPts val="0"/>
                        </a:spcBef>
                        <a:spcAft>
                          <a:spcPts val="0"/>
                        </a:spcAft>
                        <a:buNone/>
                      </a:pPr>
                      <a:r>
                        <a:rPr lang="it-CH" sz="1100">
                          <a:latin typeface="Arial"/>
                          <a:ea typeface="Arial"/>
                          <a:cs typeface="Arial"/>
                          <a:sym typeface="Arial"/>
                        </a:rPr>
                        <a:t>Allieva 2:</a:t>
                      </a:r>
                      <a:endParaRPr/>
                    </a:p>
                    <a:p>
                      <a:pPr indent="0" lvl="0" marL="0" marR="0" rtl="0" algn="ctr">
                        <a:spcBef>
                          <a:spcPts val="0"/>
                        </a:spcBef>
                        <a:spcAft>
                          <a:spcPts val="0"/>
                        </a:spcAft>
                        <a:buNone/>
                      </a:pPr>
                      <a:r>
                        <a:rPr lang="it-CH" sz="1100">
                          <a:latin typeface="Arial"/>
                          <a:ea typeface="Arial"/>
                          <a:cs typeface="Arial"/>
                          <a:sym typeface="Arial"/>
                        </a:rPr>
                        <a:t>Inez</a:t>
                      </a:r>
                      <a:endParaRPr/>
                    </a:p>
                  </a:txBody>
                  <a:tcPr marT="45725" marB="45725" marR="91450" marL="91450"/>
                </a:tc>
                <a:tc hMerge="1"/>
                <a:tc gridSpan="2">
                  <a:txBody>
                    <a:bodyPr/>
                    <a:lstStyle/>
                    <a:p>
                      <a:pPr indent="0" lvl="0" marL="0" marR="0" rtl="0" algn="ctr">
                        <a:spcBef>
                          <a:spcPts val="0"/>
                        </a:spcBef>
                        <a:spcAft>
                          <a:spcPts val="0"/>
                        </a:spcAft>
                        <a:buNone/>
                      </a:pPr>
                      <a:r>
                        <a:rPr lang="it-CH" sz="1100">
                          <a:latin typeface="Arial"/>
                          <a:ea typeface="Arial"/>
                          <a:cs typeface="Arial"/>
                          <a:sym typeface="Arial"/>
                        </a:rPr>
                        <a:t>Allievo 3:</a:t>
                      </a:r>
                      <a:endParaRPr/>
                    </a:p>
                    <a:p>
                      <a:pPr indent="0" lvl="0" marL="0" marR="0" rtl="0" algn="ctr">
                        <a:spcBef>
                          <a:spcPts val="0"/>
                        </a:spcBef>
                        <a:spcAft>
                          <a:spcPts val="0"/>
                        </a:spcAft>
                        <a:buNone/>
                      </a:pPr>
                      <a:r>
                        <a:rPr lang="it-CH" sz="1100">
                          <a:latin typeface="Arial"/>
                          <a:ea typeface="Arial"/>
                          <a:cs typeface="Arial"/>
                          <a:sym typeface="Arial"/>
                        </a:rPr>
                        <a:t>Luca</a:t>
                      </a:r>
                      <a:endParaRPr/>
                    </a:p>
                  </a:txBody>
                  <a:tcPr marT="45725" marB="45725" marR="91450" marL="91450"/>
                </a:tc>
                <a:tc hMerge="1"/>
                <a:tc gridSpan="2">
                  <a:txBody>
                    <a:bodyPr/>
                    <a:lstStyle/>
                    <a:p>
                      <a:pPr indent="0" lvl="0" marL="0" marR="0" rtl="0" algn="ctr">
                        <a:spcBef>
                          <a:spcPts val="0"/>
                        </a:spcBef>
                        <a:spcAft>
                          <a:spcPts val="0"/>
                        </a:spcAft>
                        <a:buNone/>
                      </a:pPr>
                      <a:r>
                        <a:rPr lang="it-CH" sz="1100">
                          <a:latin typeface="Arial"/>
                          <a:ea typeface="Arial"/>
                          <a:cs typeface="Arial"/>
                          <a:sym typeface="Arial"/>
                        </a:rPr>
                        <a:t>Allieva 4:</a:t>
                      </a:r>
                      <a:endParaRPr/>
                    </a:p>
                    <a:p>
                      <a:pPr indent="0" lvl="0" marL="0" marR="0" rtl="0" algn="ctr">
                        <a:spcBef>
                          <a:spcPts val="0"/>
                        </a:spcBef>
                        <a:spcAft>
                          <a:spcPts val="0"/>
                        </a:spcAft>
                        <a:buNone/>
                      </a:pPr>
                      <a:r>
                        <a:rPr lang="it-CH" sz="1100">
                          <a:latin typeface="Arial"/>
                          <a:ea typeface="Arial"/>
                          <a:cs typeface="Arial"/>
                          <a:sym typeface="Arial"/>
                        </a:rPr>
                        <a:t>Teni</a:t>
                      </a:r>
                      <a:endParaRPr sz="1100">
                        <a:latin typeface="Arial"/>
                        <a:ea typeface="Arial"/>
                        <a:cs typeface="Arial"/>
                        <a:sym typeface="Arial"/>
                      </a:endParaRPr>
                    </a:p>
                  </a:txBody>
                  <a:tcPr marT="45725" marB="45725" marR="91450" marL="91450"/>
                </a:tc>
                <a:tc hMerge="1"/>
              </a:tr>
              <a:tr h="370850">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IR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IR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IR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R</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IR</a:t>
                      </a:r>
                      <a:endParaRPr/>
                    </a:p>
                  </a:txBody>
                  <a:tcPr marT="45725" marB="45725" marR="91450" marL="91450"/>
                </a:tc>
              </a:tr>
              <a:tr h="370850">
                <a:tc>
                  <a:txBody>
                    <a:bodyPr/>
                    <a:lstStyle/>
                    <a:p>
                      <a:pPr indent="0" lvl="0" marL="0" marR="0" rtl="0" algn="ctr">
                        <a:spcBef>
                          <a:spcPts val="0"/>
                        </a:spcBef>
                        <a:spcAft>
                          <a:spcPts val="0"/>
                        </a:spcAft>
                        <a:buNone/>
                      </a:pPr>
                      <a:r>
                        <a:rPr lang="it-CH" sz="1100">
                          <a:latin typeface="Arial"/>
                          <a:ea typeface="Arial"/>
                          <a:cs typeface="Arial"/>
                          <a:sym typeface="Arial"/>
                        </a:rPr>
                        <a:t>1</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r>
              <a:tr h="370850">
                <a:tc>
                  <a:txBody>
                    <a:bodyPr/>
                    <a:lstStyle/>
                    <a:p>
                      <a:pPr indent="0" lvl="0" marL="0" marR="0" rtl="0" algn="ctr">
                        <a:spcBef>
                          <a:spcPts val="0"/>
                        </a:spcBef>
                        <a:spcAft>
                          <a:spcPts val="0"/>
                        </a:spcAft>
                        <a:buNone/>
                      </a:pPr>
                      <a:r>
                        <a:rPr lang="it-CH" sz="1100">
                          <a:latin typeface="Arial"/>
                          <a:ea typeface="Arial"/>
                          <a:cs typeface="Arial"/>
                          <a:sym typeface="Arial"/>
                        </a:rPr>
                        <a:t>2</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r>
              <a:tr h="370850">
                <a:tc>
                  <a:txBody>
                    <a:bodyPr/>
                    <a:lstStyle/>
                    <a:p>
                      <a:pPr indent="0" lvl="0" marL="0" marR="0" rtl="0" algn="ctr">
                        <a:spcBef>
                          <a:spcPts val="0"/>
                        </a:spcBef>
                        <a:spcAft>
                          <a:spcPts val="0"/>
                        </a:spcAft>
                        <a:buNone/>
                      </a:pPr>
                      <a:r>
                        <a:rPr lang="it-CH" sz="1100">
                          <a:latin typeface="Arial"/>
                          <a:ea typeface="Arial"/>
                          <a:cs typeface="Arial"/>
                          <a:sym typeface="Arial"/>
                        </a:rPr>
                        <a:t>3</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r>
              <a:tr h="370850">
                <a:tc>
                  <a:txBody>
                    <a:bodyPr/>
                    <a:lstStyle/>
                    <a:p>
                      <a:pPr indent="0" lvl="0" marL="0" marR="0" rtl="0" algn="ctr">
                        <a:spcBef>
                          <a:spcPts val="0"/>
                        </a:spcBef>
                        <a:spcAft>
                          <a:spcPts val="0"/>
                        </a:spcAft>
                        <a:buNone/>
                      </a:pPr>
                      <a:r>
                        <a:rPr lang="it-CH" sz="1100">
                          <a:latin typeface="Arial"/>
                          <a:ea typeface="Arial"/>
                          <a:cs typeface="Arial"/>
                          <a:sym typeface="Arial"/>
                        </a:rPr>
                        <a:t>4</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r>
              <a:tr h="370850">
                <a:tc>
                  <a:txBody>
                    <a:bodyPr/>
                    <a:lstStyle/>
                    <a:p>
                      <a:pPr indent="0" lvl="0" marL="0" marR="0" rtl="0" algn="ctr">
                        <a:spcBef>
                          <a:spcPts val="0"/>
                        </a:spcBef>
                        <a:spcAft>
                          <a:spcPts val="0"/>
                        </a:spcAft>
                        <a:buNone/>
                      </a:pPr>
                      <a:r>
                        <a:rPr lang="it-CH" sz="1100">
                          <a:latin typeface="Arial"/>
                          <a:ea typeface="Arial"/>
                          <a:cs typeface="Arial"/>
                          <a:sym typeface="Arial"/>
                        </a:rPr>
                        <a:t>5</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r>
              <a:tr h="370850">
                <a:tc>
                  <a:txBody>
                    <a:bodyPr/>
                    <a:lstStyle/>
                    <a:p>
                      <a:pPr indent="0" lvl="0" marL="0" marR="0" rtl="0" algn="ctr">
                        <a:spcBef>
                          <a:spcPts val="0"/>
                        </a:spcBef>
                        <a:spcAft>
                          <a:spcPts val="0"/>
                        </a:spcAft>
                        <a:buNone/>
                      </a:pPr>
                      <a:r>
                        <a:rPr lang="it-CH" sz="1100">
                          <a:latin typeface="Arial"/>
                          <a:ea typeface="Arial"/>
                          <a:cs typeface="Arial"/>
                          <a:sym typeface="Arial"/>
                        </a:rPr>
                        <a:t>6</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rPr lang="it-CH" sz="1100">
                          <a:latin typeface="Arial"/>
                          <a:ea typeface="Arial"/>
                          <a:cs typeface="Arial"/>
                          <a:sym typeface="Arial"/>
                        </a:rPr>
                        <a:t>x</a:t>
                      </a:r>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c>
                  <a:txBody>
                    <a:bodyPr/>
                    <a:lstStyle/>
                    <a:p>
                      <a:pPr indent="0" lvl="0" marL="0" marR="0" rtl="0" algn="ctr">
                        <a:spcBef>
                          <a:spcPts val="0"/>
                        </a:spcBef>
                        <a:spcAft>
                          <a:spcPts val="0"/>
                        </a:spcAft>
                        <a:buNone/>
                      </a:pPr>
                      <a:r>
                        <a:t/>
                      </a:r>
                      <a:endParaRPr sz="1100">
                        <a:latin typeface="Arial"/>
                        <a:ea typeface="Arial"/>
                        <a:cs typeface="Arial"/>
                        <a:sym typeface="Arial"/>
                      </a:endParaRPr>
                    </a:p>
                  </a:txBody>
                  <a:tcPr marT="45725" marB="45725" marR="91450" marL="91450"/>
                </a:tc>
              </a:tr>
            </a:tbl>
          </a:graphicData>
        </a:graphic>
      </p:graphicFrame>
      <p:sp>
        <p:nvSpPr>
          <p:cNvPr id="889" name="Google Shape;889;p60"/>
          <p:cNvSpPr txBox="1"/>
          <p:nvPr/>
        </p:nvSpPr>
        <p:spPr>
          <a:xfrm>
            <a:off x="774700" y="6342640"/>
            <a:ext cx="712893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CH" sz="1050">
                <a:solidFill>
                  <a:schemeClr val="dk1"/>
                </a:solidFill>
                <a:latin typeface="Arial"/>
                <a:ea typeface="Arial"/>
                <a:cs typeface="Arial"/>
                <a:sym typeface="Arial"/>
              </a:rPr>
              <a:t>Commenti:</a:t>
            </a:r>
            <a:endParaRPr/>
          </a:p>
          <a:p>
            <a:pPr indent="0" lvl="0" marL="0" marR="0" rtl="0" algn="l">
              <a:spcBef>
                <a:spcPts val="0"/>
              </a:spcBef>
              <a:spcAft>
                <a:spcPts val="0"/>
              </a:spcAft>
              <a:buNone/>
            </a:pPr>
            <a:r>
              <a:rPr lang="it-CH" sz="1050">
                <a:solidFill>
                  <a:schemeClr val="dk1"/>
                </a:solidFill>
                <a:latin typeface="Arial"/>
                <a:ea typeface="Arial"/>
                <a:cs typeface="Arial"/>
                <a:sym typeface="Arial"/>
              </a:rPr>
              <a:t>Rory bravo nel ragionare – ha dato molte ragioni delle sue idee ma non ha chiesto ad altri-e. Rory domina, non c’è molto spazio per altri per inserire una parola. Luca ha detto «Perché?» quando Teni ha detto qualcosa senza spiegare e Teni ha risposto dando una ragione.</a:t>
            </a:r>
            <a:endParaRPr/>
          </a:p>
        </p:txBody>
      </p:sp>
      <p:sp>
        <p:nvSpPr>
          <p:cNvPr id="890" name="Google Shape;890;p60"/>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61"/>
          <p:cNvSpPr/>
          <p:nvPr/>
        </p:nvSpPr>
        <p:spPr>
          <a:xfrm>
            <a:off x="6319569" y="5521770"/>
            <a:ext cx="2383905" cy="601541"/>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6" name="Google Shape;896;p61"/>
          <p:cNvSpPr txBox="1"/>
          <p:nvPr/>
        </p:nvSpPr>
        <p:spPr>
          <a:xfrm>
            <a:off x="6101180" y="3210439"/>
            <a:ext cx="1193062" cy="3077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000">
                <a:solidFill>
                  <a:schemeClr val="dk1"/>
                </a:solidFill>
                <a:latin typeface="Arial"/>
                <a:ea typeface="Arial"/>
                <a:cs typeface="Arial"/>
                <a:sym typeface="Arial"/>
              </a:rPr>
              <a:t>Nomi delle persone in formazione</a:t>
            </a:r>
            <a:endParaRPr sz="1000">
              <a:solidFill>
                <a:schemeClr val="dk1"/>
              </a:solidFill>
              <a:latin typeface="Arial"/>
              <a:ea typeface="Arial"/>
              <a:cs typeface="Arial"/>
              <a:sym typeface="Arial"/>
            </a:endParaRPr>
          </a:p>
        </p:txBody>
      </p:sp>
      <p:sp>
        <p:nvSpPr>
          <p:cNvPr id="897" name="Google Shape;897;p61"/>
          <p:cNvSpPr txBox="1"/>
          <p:nvPr/>
        </p:nvSpPr>
        <p:spPr>
          <a:xfrm>
            <a:off x="7826118" y="3243242"/>
            <a:ext cx="275136"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000">
                <a:solidFill>
                  <a:schemeClr val="dk1"/>
                </a:solidFill>
                <a:latin typeface="Arial"/>
                <a:ea typeface="Arial"/>
                <a:cs typeface="Arial"/>
                <a:sym typeface="Arial"/>
              </a:rPr>
              <a:t>M</a:t>
            </a:r>
            <a:endParaRPr sz="1000">
              <a:solidFill>
                <a:schemeClr val="dk1"/>
              </a:solidFill>
              <a:latin typeface="Arial"/>
              <a:ea typeface="Arial"/>
              <a:cs typeface="Arial"/>
              <a:sym typeface="Arial"/>
            </a:endParaRPr>
          </a:p>
        </p:txBody>
      </p:sp>
      <p:sp>
        <p:nvSpPr>
          <p:cNvPr id="898" name="Google Shape;898;p61"/>
          <p:cNvSpPr txBox="1"/>
          <p:nvPr/>
        </p:nvSpPr>
        <p:spPr>
          <a:xfrm>
            <a:off x="8703474" y="3210440"/>
            <a:ext cx="97155"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000">
                <a:solidFill>
                  <a:schemeClr val="dk1"/>
                </a:solidFill>
                <a:latin typeface="Arial"/>
                <a:ea typeface="Arial"/>
                <a:cs typeface="Arial"/>
                <a:sym typeface="Arial"/>
              </a:rPr>
              <a:t>E</a:t>
            </a:r>
            <a:endParaRPr sz="1000">
              <a:solidFill>
                <a:schemeClr val="dk1"/>
              </a:solidFill>
              <a:latin typeface="Arial"/>
              <a:ea typeface="Arial"/>
              <a:cs typeface="Arial"/>
              <a:sym typeface="Arial"/>
            </a:endParaRPr>
          </a:p>
        </p:txBody>
      </p:sp>
      <p:sp>
        <p:nvSpPr>
          <p:cNvPr id="899" name="Google Shape;899;p61"/>
          <p:cNvSpPr txBox="1"/>
          <p:nvPr/>
        </p:nvSpPr>
        <p:spPr>
          <a:xfrm>
            <a:off x="9273036" y="3124284"/>
            <a:ext cx="933241" cy="90633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000">
                <a:solidFill>
                  <a:schemeClr val="dk1"/>
                </a:solidFill>
                <a:latin typeface="Arial"/>
                <a:ea typeface="Arial"/>
                <a:cs typeface="Arial"/>
                <a:sym typeface="Arial"/>
              </a:rPr>
              <a:t>Punteggio complessivo di partecipazione</a:t>
            </a:r>
            <a:endParaRPr b="1" sz="1000">
              <a:solidFill>
                <a:schemeClr val="dk1"/>
              </a:solidFill>
              <a:latin typeface="Arial"/>
              <a:ea typeface="Arial"/>
              <a:cs typeface="Arial"/>
              <a:sym typeface="Arial"/>
            </a:endParaRPr>
          </a:p>
        </p:txBody>
      </p:sp>
      <p:sp>
        <p:nvSpPr>
          <p:cNvPr id="900" name="Google Shape;900;p61"/>
          <p:cNvSpPr/>
          <p:nvPr/>
        </p:nvSpPr>
        <p:spPr>
          <a:xfrm>
            <a:off x="5784984" y="3038736"/>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1" name="Google Shape;901;p61"/>
          <p:cNvSpPr/>
          <p:nvPr/>
        </p:nvSpPr>
        <p:spPr>
          <a:xfrm>
            <a:off x="747662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61"/>
          <p:cNvSpPr/>
          <p:nvPr/>
        </p:nvSpPr>
        <p:spPr>
          <a:xfrm>
            <a:off x="7482720" y="3038736"/>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61"/>
          <p:cNvSpPr/>
          <p:nvPr/>
        </p:nvSpPr>
        <p:spPr>
          <a:xfrm>
            <a:off x="834530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61"/>
          <p:cNvSpPr/>
          <p:nvPr/>
        </p:nvSpPr>
        <p:spPr>
          <a:xfrm>
            <a:off x="8351399" y="3038736"/>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61"/>
          <p:cNvSpPr/>
          <p:nvPr/>
        </p:nvSpPr>
        <p:spPr>
          <a:xfrm>
            <a:off x="915607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1"/>
          <p:cNvSpPr/>
          <p:nvPr/>
        </p:nvSpPr>
        <p:spPr>
          <a:xfrm>
            <a:off x="9162167" y="3038736"/>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61"/>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61"/>
          <p:cNvSpPr/>
          <p:nvPr/>
        </p:nvSpPr>
        <p:spPr>
          <a:xfrm>
            <a:off x="5784984" y="365443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1"/>
          <p:cNvSpPr/>
          <p:nvPr/>
        </p:nvSpPr>
        <p:spPr>
          <a:xfrm>
            <a:off x="7482720" y="365443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61"/>
          <p:cNvSpPr/>
          <p:nvPr/>
        </p:nvSpPr>
        <p:spPr>
          <a:xfrm>
            <a:off x="8351399" y="365443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61"/>
          <p:cNvSpPr/>
          <p:nvPr/>
        </p:nvSpPr>
        <p:spPr>
          <a:xfrm>
            <a:off x="9162167" y="365443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61"/>
          <p:cNvSpPr/>
          <p:nvPr/>
        </p:nvSpPr>
        <p:spPr>
          <a:xfrm>
            <a:off x="5784984" y="406591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61"/>
          <p:cNvSpPr/>
          <p:nvPr/>
        </p:nvSpPr>
        <p:spPr>
          <a:xfrm>
            <a:off x="7482720" y="406591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61"/>
          <p:cNvSpPr/>
          <p:nvPr/>
        </p:nvSpPr>
        <p:spPr>
          <a:xfrm>
            <a:off x="8351399" y="406591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61"/>
          <p:cNvSpPr/>
          <p:nvPr/>
        </p:nvSpPr>
        <p:spPr>
          <a:xfrm>
            <a:off x="9162167" y="406591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61"/>
          <p:cNvSpPr/>
          <p:nvPr/>
        </p:nvSpPr>
        <p:spPr>
          <a:xfrm>
            <a:off x="5784984" y="447739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61"/>
          <p:cNvSpPr/>
          <p:nvPr/>
        </p:nvSpPr>
        <p:spPr>
          <a:xfrm>
            <a:off x="7482720" y="447739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61"/>
          <p:cNvSpPr/>
          <p:nvPr/>
        </p:nvSpPr>
        <p:spPr>
          <a:xfrm>
            <a:off x="8351399" y="447739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61"/>
          <p:cNvSpPr/>
          <p:nvPr/>
        </p:nvSpPr>
        <p:spPr>
          <a:xfrm>
            <a:off x="9162167" y="447739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61"/>
          <p:cNvSpPr/>
          <p:nvPr/>
        </p:nvSpPr>
        <p:spPr>
          <a:xfrm>
            <a:off x="5784984" y="488887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61"/>
          <p:cNvSpPr/>
          <p:nvPr/>
        </p:nvSpPr>
        <p:spPr>
          <a:xfrm>
            <a:off x="7482720" y="488887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61"/>
          <p:cNvSpPr/>
          <p:nvPr/>
        </p:nvSpPr>
        <p:spPr>
          <a:xfrm>
            <a:off x="8351399" y="488887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61"/>
          <p:cNvSpPr/>
          <p:nvPr/>
        </p:nvSpPr>
        <p:spPr>
          <a:xfrm>
            <a:off x="9162167" y="488887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61"/>
          <p:cNvSpPr/>
          <p:nvPr/>
        </p:nvSpPr>
        <p:spPr>
          <a:xfrm>
            <a:off x="5781936"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61"/>
          <p:cNvSpPr/>
          <p:nvPr/>
        </p:nvSpPr>
        <p:spPr>
          <a:xfrm>
            <a:off x="5784984" y="530035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1"/>
          <p:cNvSpPr/>
          <p:nvPr/>
        </p:nvSpPr>
        <p:spPr>
          <a:xfrm>
            <a:off x="7479672"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61"/>
          <p:cNvSpPr/>
          <p:nvPr/>
        </p:nvSpPr>
        <p:spPr>
          <a:xfrm>
            <a:off x="7482720" y="530035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61"/>
          <p:cNvSpPr/>
          <p:nvPr/>
        </p:nvSpPr>
        <p:spPr>
          <a:xfrm>
            <a:off x="8348351"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61"/>
          <p:cNvSpPr/>
          <p:nvPr/>
        </p:nvSpPr>
        <p:spPr>
          <a:xfrm>
            <a:off x="8351399" y="530035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61"/>
          <p:cNvSpPr/>
          <p:nvPr/>
        </p:nvSpPr>
        <p:spPr>
          <a:xfrm>
            <a:off x="9159119"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61"/>
          <p:cNvSpPr/>
          <p:nvPr/>
        </p:nvSpPr>
        <p:spPr>
          <a:xfrm>
            <a:off x="9162167" y="530035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61"/>
          <p:cNvSpPr/>
          <p:nvPr/>
        </p:nvSpPr>
        <p:spPr>
          <a:xfrm>
            <a:off x="10363079"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61"/>
          <p:cNvSpPr/>
          <p:nvPr/>
        </p:nvSpPr>
        <p:spPr>
          <a:xfrm>
            <a:off x="486409" y="352425"/>
            <a:ext cx="4653280" cy="6590407"/>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61"/>
          <p:cNvSpPr txBox="1"/>
          <p:nvPr/>
        </p:nvSpPr>
        <p:spPr>
          <a:xfrm>
            <a:off x="572395" y="504825"/>
            <a:ext cx="4460875" cy="586481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it-CH" sz="1400">
                <a:solidFill>
                  <a:schemeClr val="dk1"/>
                </a:solidFill>
                <a:latin typeface="Arial"/>
                <a:ea typeface="Arial"/>
                <a:cs typeface="Arial"/>
                <a:sym typeface="Arial"/>
              </a:rPr>
              <a:t>2C: Checklist per singole-i allieve-i (entro il lavoro di gruppo)</a:t>
            </a:r>
            <a:endParaRPr sz="1400">
              <a:solidFill>
                <a:schemeClr val="dk1"/>
              </a:solidFill>
              <a:latin typeface="Arial"/>
              <a:ea typeface="Arial"/>
              <a:cs typeface="Arial"/>
              <a:sym typeface="Arial"/>
            </a:endParaRPr>
          </a:p>
          <a:p>
            <a:pPr indent="0" lvl="0" marL="12700" marR="5080" rtl="0" algn="just">
              <a:lnSpc>
                <a:spcPct val="120800"/>
              </a:lnSpc>
              <a:spcBef>
                <a:spcPts val="665"/>
              </a:spcBef>
              <a:spcAft>
                <a:spcPts val="0"/>
              </a:spcAft>
              <a:buNone/>
            </a:pPr>
            <a:r>
              <a:rPr lang="it-CH" sz="1200">
                <a:solidFill>
                  <a:schemeClr val="dk1"/>
                </a:solidFill>
                <a:latin typeface="Arimo"/>
                <a:ea typeface="Arimo"/>
                <a:cs typeface="Arimo"/>
                <a:sym typeface="Arimo"/>
              </a:rPr>
              <a:t>Questa lista di controllo può essere utilizzata in due modi. In primo luogo, può servire come riassunto della 2B: puoi registrare i risultati di studentesse e studenti di più gruppi in questa lista di controllo, aggiungendo una valutazione della partecipazione complessiva.  In secondo luogo, se non ti è possibile effettuare un campionamento temporale, puoi utilizzare questa lista: osserva il dialogo e segna quando senti le categorie che ti interessano. Anche in questo caso, puoi dare a ogni studente o studentessa una valutazione complessiva.</a:t>
            </a:r>
            <a:endParaRPr/>
          </a:p>
          <a:p>
            <a:pPr indent="0" lvl="0" marL="12700" marR="5080" rtl="0" algn="just">
              <a:lnSpc>
                <a:spcPct val="120800"/>
              </a:lnSpc>
              <a:spcBef>
                <a:spcPts val="665"/>
              </a:spcBef>
              <a:spcAft>
                <a:spcPts val="0"/>
              </a:spcAft>
              <a:buNone/>
            </a:pPr>
            <a:r>
              <a:rPr lang="it-CH" sz="1200">
                <a:solidFill>
                  <a:schemeClr val="dk1"/>
                </a:solidFill>
                <a:latin typeface="Arimo"/>
                <a:ea typeface="Arimo"/>
                <a:cs typeface="Arimo"/>
                <a:sym typeface="Arimo"/>
              </a:rPr>
              <a:t>Le liste di controllo di questo tipo non possono catturare tutto, ma non sono progettate per farlo. Tuttavia, è un modo pratico per prestare maggiore attenzione ai dialoghi di studentesse e studenti e identificare le tendenze nel tempo.</a:t>
            </a:r>
            <a:endParaRPr/>
          </a:p>
          <a:p>
            <a:pPr indent="0" lvl="0" marL="12700" marR="5080" rtl="0" algn="just">
              <a:lnSpc>
                <a:spcPct val="120800"/>
              </a:lnSpc>
              <a:spcBef>
                <a:spcPts val="665"/>
              </a:spcBef>
              <a:spcAft>
                <a:spcPts val="0"/>
              </a:spcAft>
              <a:buNone/>
            </a:pPr>
            <a:r>
              <a:rPr b="1" lang="it-CH" sz="1200">
                <a:solidFill>
                  <a:schemeClr val="dk1"/>
                </a:solidFill>
                <a:latin typeface="Arial"/>
                <a:ea typeface="Arial"/>
                <a:cs typeface="Arial"/>
                <a:sym typeface="Arial"/>
              </a:rPr>
              <a:t>Indicazioni per la compilazione:</a:t>
            </a:r>
            <a:endParaRPr/>
          </a:p>
          <a:p>
            <a:pPr indent="-171450" lvl="0" marL="184150" marR="5080" rtl="0" algn="just">
              <a:lnSpc>
                <a:spcPct val="120800"/>
              </a:lnSpc>
              <a:spcBef>
                <a:spcPts val="665"/>
              </a:spcBef>
              <a:spcAft>
                <a:spcPts val="0"/>
              </a:spcAft>
              <a:buClr>
                <a:schemeClr val="dk1"/>
              </a:buClr>
              <a:buSzPts val="1200"/>
              <a:buFont typeface="Arial"/>
              <a:buChar char="•"/>
            </a:pPr>
            <a:r>
              <a:rPr lang="it-CH" sz="1200">
                <a:solidFill>
                  <a:schemeClr val="dk1"/>
                </a:solidFill>
                <a:latin typeface="Arial"/>
                <a:ea typeface="Arial"/>
                <a:cs typeface="Arial"/>
                <a:sym typeface="Arial"/>
              </a:rPr>
              <a:t>Puoi scegliere una o due categorie a cui sei interessata-o</a:t>
            </a:r>
            <a:endParaRPr/>
          </a:p>
          <a:p>
            <a:pPr indent="-171450" lvl="0" marL="184150" marR="5080" rtl="0" algn="just">
              <a:lnSpc>
                <a:spcPct val="120800"/>
              </a:lnSpc>
              <a:spcBef>
                <a:spcPts val="665"/>
              </a:spcBef>
              <a:spcAft>
                <a:spcPts val="0"/>
              </a:spcAft>
              <a:buClr>
                <a:schemeClr val="dk1"/>
              </a:buClr>
              <a:buSzPts val="1200"/>
              <a:buFont typeface="Arial"/>
              <a:buChar char="•"/>
            </a:pPr>
            <a:r>
              <a:rPr lang="it-CH" sz="1200">
                <a:solidFill>
                  <a:schemeClr val="dk1"/>
                </a:solidFill>
                <a:latin typeface="Arial"/>
                <a:ea typeface="Arial"/>
                <a:cs typeface="Arial"/>
                <a:sym typeface="Arial"/>
              </a:rPr>
              <a:t>Spunta le caselle dei codici se senti questi codici nel dialogo di uno studente o di una studentessa in qualsiasi momento della sua discussione</a:t>
            </a:r>
            <a:endParaRPr/>
          </a:p>
          <a:p>
            <a:pPr indent="-171450" lvl="0" marL="184150" marR="5080" rtl="0" algn="just">
              <a:lnSpc>
                <a:spcPct val="120800"/>
              </a:lnSpc>
              <a:spcBef>
                <a:spcPts val="665"/>
              </a:spcBef>
              <a:spcAft>
                <a:spcPts val="0"/>
              </a:spcAft>
              <a:buClr>
                <a:schemeClr val="dk1"/>
              </a:buClr>
              <a:buSzPts val="1200"/>
              <a:buFont typeface="Arial"/>
              <a:buChar char="•"/>
            </a:pPr>
            <a:r>
              <a:rPr lang="it-CH" sz="1200">
                <a:solidFill>
                  <a:schemeClr val="dk1"/>
                </a:solidFill>
                <a:latin typeface="Arial"/>
                <a:ea typeface="Arial"/>
                <a:cs typeface="Arial"/>
                <a:sym typeface="Arial"/>
              </a:rPr>
              <a:t>Se uno studente o una studentessa partecipa molto alla discussione avrà una valutazione complessiva pari a (3), una partecipazione media sarà pari a (2) e una scarsa partecipazione sarà pari a (1).</a:t>
            </a:r>
            <a:endParaRPr sz="1200">
              <a:solidFill>
                <a:schemeClr val="dk1"/>
              </a:solidFill>
              <a:latin typeface="Arimo"/>
              <a:ea typeface="Arimo"/>
              <a:cs typeface="Arimo"/>
              <a:sym typeface="Arimo"/>
            </a:endParaRPr>
          </a:p>
        </p:txBody>
      </p:sp>
      <p:sp>
        <p:nvSpPr>
          <p:cNvPr id="935" name="Google Shape;935;p61"/>
          <p:cNvSpPr/>
          <p:nvPr/>
        </p:nvSpPr>
        <p:spPr>
          <a:xfrm>
            <a:off x="596785" y="6477005"/>
            <a:ext cx="276220" cy="276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61"/>
          <p:cNvSpPr/>
          <p:nvPr/>
        </p:nvSpPr>
        <p:spPr>
          <a:xfrm>
            <a:off x="5482470" y="2034561"/>
            <a:ext cx="2115185" cy="604525"/>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61"/>
          <p:cNvSpPr txBox="1"/>
          <p:nvPr/>
        </p:nvSpPr>
        <p:spPr>
          <a:xfrm>
            <a:off x="5562811" y="2028825"/>
            <a:ext cx="2060575" cy="537006"/>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it-CH" sz="1000">
                <a:solidFill>
                  <a:schemeClr val="dk1"/>
                </a:solidFill>
                <a:latin typeface="Arial"/>
                <a:ea typeface="Arial"/>
                <a:cs typeface="Arial"/>
                <a:sym typeface="Arial"/>
              </a:rPr>
              <a:t>Aggiungi tutte le righe di cui hai bisogno per i nomi di studentesse e studenti.</a:t>
            </a:r>
            <a:endParaRPr sz="1000">
              <a:solidFill>
                <a:schemeClr val="dk1"/>
              </a:solidFill>
              <a:latin typeface="Arial"/>
              <a:ea typeface="Arial"/>
              <a:cs typeface="Arial"/>
              <a:sym typeface="Arial"/>
            </a:endParaRPr>
          </a:p>
        </p:txBody>
      </p:sp>
      <p:sp>
        <p:nvSpPr>
          <p:cNvPr id="938" name="Google Shape;938;p61"/>
          <p:cNvSpPr/>
          <p:nvPr/>
        </p:nvSpPr>
        <p:spPr>
          <a:xfrm>
            <a:off x="8172491" y="1933722"/>
            <a:ext cx="2186779" cy="792358"/>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61"/>
          <p:cNvSpPr txBox="1"/>
          <p:nvPr/>
        </p:nvSpPr>
        <p:spPr>
          <a:xfrm>
            <a:off x="8242300" y="1952625"/>
            <a:ext cx="2115184" cy="72744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it-CH" sz="1000">
                <a:solidFill>
                  <a:schemeClr val="dk1"/>
                </a:solidFill>
                <a:latin typeface="Arial"/>
                <a:ea typeface="Arial"/>
                <a:cs typeface="Arial"/>
                <a:sym typeface="Arial"/>
              </a:rPr>
              <a:t>Puoi assegnare a ogni studente o studentessa un punteggio complessivo di partecipazione compreso tra 1 (basso) e 3 (alto).</a:t>
            </a:r>
            <a:endParaRPr sz="1000">
              <a:solidFill>
                <a:schemeClr val="dk1"/>
              </a:solidFill>
              <a:latin typeface="Arial"/>
              <a:ea typeface="Arial"/>
              <a:cs typeface="Arial"/>
              <a:sym typeface="Arial"/>
            </a:endParaRPr>
          </a:p>
        </p:txBody>
      </p:sp>
      <p:sp>
        <p:nvSpPr>
          <p:cNvPr id="940" name="Google Shape;940;p61"/>
          <p:cNvSpPr/>
          <p:nvPr/>
        </p:nvSpPr>
        <p:spPr>
          <a:xfrm>
            <a:off x="6474976" y="5528969"/>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noFill/>
          <a:ln>
            <a:noFill/>
          </a:ln>
        </p:spPr>
        <p:txBody>
          <a:bodyPr anchorCtr="0" anchor="t" bIns="0" lIns="0" spcFirstLastPara="1" rIns="0" wrap="square" tIns="0">
            <a:noAutofit/>
          </a:bodyPr>
          <a:lstStyle/>
          <a:p>
            <a:pPr indent="0" lvl="0" marL="12700" marR="5080" rtl="0" algn="l">
              <a:lnSpc>
                <a:spcPct val="120000"/>
              </a:lnSpc>
              <a:spcBef>
                <a:spcPts val="0"/>
              </a:spcBef>
              <a:spcAft>
                <a:spcPts val="0"/>
              </a:spcAft>
              <a:buNone/>
            </a:pPr>
            <a:r>
              <a:rPr lang="it-CH" sz="1000">
                <a:solidFill>
                  <a:schemeClr val="dk1"/>
                </a:solidFill>
                <a:latin typeface="Arial"/>
                <a:ea typeface="Arial"/>
                <a:cs typeface="Arial"/>
                <a:sym typeface="Arial"/>
              </a:rPr>
              <a:t>Aggiungi le categorie di dialogo nelle sezioni centrali, spuntando se le senti.</a:t>
            </a:r>
            <a:endParaRPr sz="1000">
              <a:solidFill>
                <a:schemeClr val="dk1"/>
              </a:solidFill>
              <a:latin typeface="Arial"/>
              <a:ea typeface="Arial"/>
              <a:cs typeface="Arial"/>
              <a:sym typeface="Arial"/>
            </a:endParaRPr>
          </a:p>
        </p:txBody>
      </p:sp>
      <p:sp>
        <p:nvSpPr>
          <p:cNvPr id="941" name="Google Shape;941;p61"/>
          <p:cNvSpPr txBox="1"/>
          <p:nvPr/>
        </p:nvSpPr>
        <p:spPr>
          <a:xfrm>
            <a:off x="999012" y="6568559"/>
            <a:ext cx="4302521"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200">
                <a:solidFill>
                  <a:schemeClr val="dk1"/>
                </a:solidFill>
                <a:latin typeface="Arial"/>
                <a:ea typeface="Arial"/>
                <a:cs typeface="Arial"/>
                <a:sym typeface="Arial"/>
              </a:rPr>
              <a:t>Un modello scaricabile </a:t>
            </a:r>
            <a:r>
              <a:rPr lang="it-CH" sz="1200">
                <a:solidFill>
                  <a:schemeClr val="dk1"/>
                </a:solidFill>
                <a:latin typeface="Arimo"/>
                <a:ea typeface="Arimo"/>
                <a:cs typeface="Arimo"/>
                <a:sym typeface="Arimo"/>
              </a:rPr>
              <a:t>è disponibile sul nostro </a:t>
            </a:r>
            <a:r>
              <a:rPr lang="it-CH" sz="1200" u="sng">
                <a:solidFill>
                  <a:schemeClr val="hlink"/>
                </a:solidFill>
                <a:latin typeface="Arimo"/>
                <a:ea typeface="Arimo"/>
                <a:cs typeface="Arimo"/>
                <a:sym typeface="Arimo"/>
                <a:hlinkClick r:id="rId4"/>
              </a:rPr>
              <a:t>sito web</a:t>
            </a:r>
            <a:r>
              <a:rPr b="1" lang="it-CH"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942" name="Google Shape;942;p61"/>
          <p:cNvSpPr/>
          <p:nvPr/>
        </p:nvSpPr>
        <p:spPr>
          <a:xfrm>
            <a:off x="5915598" y="2313567"/>
            <a:ext cx="981697" cy="9840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61"/>
          <p:cNvSpPr/>
          <p:nvPr/>
        </p:nvSpPr>
        <p:spPr>
          <a:xfrm>
            <a:off x="6670249" y="1216513"/>
            <a:ext cx="585571" cy="59261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61"/>
          <p:cNvSpPr/>
          <p:nvPr/>
        </p:nvSpPr>
        <p:spPr>
          <a:xfrm>
            <a:off x="9634828" y="2336155"/>
            <a:ext cx="981697" cy="98403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61"/>
          <p:cNvSpPr/>
          <p:nvPr/>
        </p:nvSpPr>
        <p:spPr>
          <a:xfrm>
            <a:off x="7654856" y="4756399"/>
            <a:ext cx="808288" cy="9733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61"/>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46</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graphicFrame>
        <p:nvGraphicFramePr>
          <p:cNvPr id="951" name="Google Shape;951;p62"/>
          <p:cNvGraphicFramePr/>
          <p:nvPr/>
        </p:nvGraphicFramePr>
        <p:xfrm>
          <a:off x="5672208" y="1929264"/>
          <a:ext cx="3000000" cy="3000000"/>
        </p:xfrm>
        <a:graphic>
          <a:graphicData uri="http://schemas.openxmlformats.org/drawingml/2006/table">
            <a:tbl>
              <a:tblPr bandRow="1" firstRow="1">
                <a:noFill/>
                <a:tableStyleId>{D7016B61-C5C3-4E6D-A61F-10CCEA2B680B}</a:tableStyleId>
              </a:tblPr>
              <a:tblGrid>
                <a:gridCol w="1021075"/>
                <a:gridCol w="1225300"/>
                <a:gridCol w="2380475"/>
              </a:tblGrid>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it-CH" sz="1200">
                          <a:latin typeface="Arial"/>
                          <a:ea typeface="Arial"/>
                          <a:cs typeface="Arial"/>
                          <a:sym typeface="Arial"/>
                        </a:rPr>
                        <a:t>Codice</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243840" marR="0" rtl="0" algn="l">
                        <a:lnSpc>
                          <a:spcPct val="100000"/>
                        </a:lnSpc>
                        <a:spcBef>
                          <a:spcPts val="0"/>
                        </a:spcBef>
                        <a:spcAft>
                          <a:spcPts val="0"/>
                        </a:spcAft>
                        <a:buNone/>
                      </a:pPr>
                      <a:r>
                        <a:rPr b="1" lang="it-CH" sz="1200">
                          <a:latin typeface="Arial"/>
                          <a:ea typeface="Arial"/>
                          <a:cs typeface="Arial"/>
                          <a:sym typeface="Arial"/>
                        </a:rPr>
                        <a:t>Punteggio </a:t>
                      </a:r>
                      <a:endParaRPr b="1" sz="1200">
                        <a:latin typeface="Arial"/>
                        <a:ea typeface="Arial"/>
                        <a:cs typeface="Arial"/>
                        <a:sym typeface="Arial"/>
                      </a:endParaRPr>
                    </a:p>
                    <a:p>
                      <a:pPr indent="0" lvl="0" marL="243840" marR="0" rtl="0" algn="l">
                        <a:lnSpc>
                          <a:spcPct val="100000"/>
                        </a:lnSpc>
                        <a:spcBef>
                          <a:spcPts val="0"/>
                        </a:spcBef>
                        <a:spcAft>
                          <a:spcPts val="0"/>
                        </a:spcAft>
                        <a:buNone/>
                      </a:pPr>
                      <a:r>
                        <a:rPr b="1" lang="it-CH" sz="1200">
                          <a:latin typeface="Arial"/>
                          <a:ea typeface="Arial"/>
                          <a:cs typeface="Arial"/>
                          <a:sym typeface="Arial"/>
                        </a:rPr>
                        <a:t>(1-3)</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it-CH" sz="1200">
                          <a:latin typeface="Arial"/>
                          <a:ea typeface="Arial"/>
                          <a:cs typeface="Arial"/>
                          <a:sym typeface="Arial"/>
                        </a:rPr>
                        <a:t>Commenti</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it-CH" sz="1200">
                          <a:latin typeface="Arial"/>
                          <a:ea typeface="Arial"/>
                          <a:cs typeface="Arial"/>
                          <a:sym typeface="Arial"/>
                        </a:rPr>
                        <a:t>CA</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it-CH" sz="1200">
                          <a:latin typeface="Arial"/>
                          <a:ea typeface="Arial"/>
                          <a:cs typeface="Arial"/>
                          <a:sym typeface="Arial"/>
                        </a:rPr>
                        <a:t>Col</a:t>
                      </a:r>
                      <a:endParaRPr sz="1200">
                        <a:latin typeface="Arial"/>
                        <a:ea typeface="Arial"/>
                        <a:cs typeface="Arial"/>
                        <a:sym typeface="Arial"/>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2" name="Google Shape;952;p62"/>
          <p:cNvSpPr/>
          <p:nvPr/>
        </p:nvSpPr>
        <p:spPr>
          <a:xfrm>
            <a:off x="433705" y="846440"/>
            <a:ext cx="4653280" cy="5778762"/>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62"/>
          <p:cNvSpPr txBox="1"/>
          <p:nvPr/>
        </p:nvSpPr>
        <p:spPr>
          <a:xfrm>
            <a:off x="520580" y="937648"/>
            <a:ext cx="4459605" cy="525182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400">
                <a:solidFill>
                  <a:schemeClr val="dk1"/>
                </a:solidFill>
                <a:latin typeface="Arial"/>
                <a:ea typeface="Arial"/>
                <a:cs typeface="Arial"/>
                <a:sym typeface="Arial"/>
              </a:rPr>
              <a:t>2D: Valutare il dialogo di gruppo usando i codici</a:t>
            </a:r>
            <a:endParaRPr sz="1400">
              <a:solidFill>
                <a:schemeClr val="dk1"/>
              </a:solidFill>
              <a:latin typeface="Arial"/>
              <a:ea typeface="Arial"/>
              <a:cs typeface="Arial"/>
              <a:sym typeface="Arial"/>
            </a:endParaRPr>
          </a:p>
          <a:p>
            <a:pPr indent="0" lvl="0" marL="12700" marR="5080" rtl="0" algn="just">
              <a:lnSpc>
                <a:spcPct val="120600"/>
              </a:lnSpc>
              <a:spcBef>
                <a:spcPts val="670"/>
              </a:spcBef>
              <a:spcAft>
                <a:spcPts val="0"/>
              </a:spcAft>
              <a:buNone/>
            </a:pPr>
            <a:r>
              <a:rPr lang="it-CH" sz="1200">
                <a:solidFill>
                  <a:schemeClr val="dk1"/>
                </a:solidFill>
                <a:latin typeface="Arimo"/>
                <a:ea typeface="Arimo"/>
                <a:cs typeface="Arimo"/>
                <a:sym typeface="Arimo"/>
              </a:rPr>
              <a:t>Questo strumento di valutazione del gruppo è leggermente diverso da 2B e 2C perché non valuta i contributi di singole studentesse o studenti, ma il gruppo nel suo complesso. Puoi selezionare diversi codici su cui concentrarti. In questo caso, sono indicati Coordinare le idee ed esprimere accordo (CA) e Collegare (Col).</a:t>
            </a:r>
            <a:endParaRPr/>
          </a:p>
          <a:p>
            <a:pPr indent="0" lvl="0" marL="12700" marR="5080" rtl="0" algn="just">
              <a:lnSpc>
                <a:spcPct val="120600"/>
              </a:lnSpc>
              <a:spcBef>
                <a:spcPts val="670"/>
              </a:spcBef>
              <a:spcAft>
                <a:spcPts val="0"/>
              </a:spcAft>
              <a:buNone/>
            </a:pPr>
            <a:r>
              <a:rPr b="1" lang="it-CH" sz="1200">
                <a:solidFill>
                  <a:schemeClr val="dk1"/>
                </a:solidFill>
                <a:latin typeface="Arial"/>
                <a:ea typeface="Arial"/>
                <a:cs typeface="Arial"/>
                <a:sym typeface="Arial"/>
              </a:rPr>
              <a:t>Indicazioni per la compilazione:</a:t>
            </a:r>
            <a:endParaRPr sz="1200">
              <a:solidFill>
                <a:schemeClr val="dk1"/>
              </a:solidFill>
              <a:latin typeface="Arial"/>
              <a:ea typeface="Arial"/>
              <a:cs typeface="Arial"/>
              <a:sym typeface="Arial"/>
            </a:endParaRPr>
          </a:p>
          <a:p>
            <a:pPr indent="-95250" lvl="0" marL="190500" marR="49530" rtl="0" algn="l">
              <a:lnSpc>
                <a:spcPct val="121700"/>
              </a:lnSpc>
              <a:spcBef>
                <a:spcPts val="57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Usa una scala di valutazione a tre punti per la frequenza di ciascuna categoria di dialogo all'interno della conversazione nel suo complesso: 1 = bassa, 2 = media, 3 = alta. Questa non è una scala assoluta, dipende dalla tua valutazione di ciò che è tipico nel tuo contesto.</a:t>
            </a:r>
            <a:endParaRPr/>
          </a:p>
          <a:p>
            <a:pPr indent="-95250" lvl="0" marL="190500" marR="49530" rtl="0" algn="l">
              <a:lnSpc>
                <a:spcPct val="121700"/>
              </a:lnSpc>
              <a:spcBef>
                <a:spcPts val="57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Usa la colonna "Commenti" per aggiungere qualsiasi informazione pertinente alla valutazione, come ad esempio se i risultati sono tipici o se mostrano un progresso.</a:t>
            </a:r>
            <a:endParaRPr/>
          </a:p>
          <a:p>
            <a:pPr indent="-95250" lvl="0" marL="190500" marR="49530" rtl="0" algn="l">
              <a:lnSpc>
                <a:spcPct val="121700"/>
              </a:lnSpc>
              <a:spcBef>
                <a:spcPts val="57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Potresti ripetere questa operazione per vedere se i gruppi cambiano le loro modalità di dialogo nel corso del tempo.</a:t>
            </a:r>
            <a:endParaRPr/>
          </a:p>
          <a:p>
            <a:pPr indent="-95250" lvl="0" marL="190500" marR="49530" rtl="0" algn="l">
              <a:lnSpc>
                <a:spcPct val="121700"/>
              </a:lnSpc>
              <a:spcBef>
                <a:spcPts val="575"/>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Potresti usare successivamente un altro strumento per un’esplorazione più sistematica.</a:t>
            </a:r>
            <a:endParaRPr/>
          </a:p>
          <a:p>
            <a:pPr indent="-31750" lvl="0" marL="190500" marR="49530" rtl="0" algn="l">
              <a:lnSpc>
                <a:spcPct val="121700"/>
              </a:lnSpc>
              <a:spcBef>
                <a:spcPts val="575"/>
              </a:spcBef>
              <a:spcAft>
                <a:spcPts val="0"/>
              </a:spcAft>
              <a:buClr>
                <a:schemeClr val="dk1"/>
              </a:buClr>
              <a:buSzPts val="1000"/>
              <a:buFont typeface="Noto Sans Symbols"/>
              <a:buNone/>
            </a:pPr>
            <a:r>
              <a:t/>
            </a:r>
            <a:endParaRPr sz="1200">
              <a:solidFill>
                <a:schemeClr val="dk1"/>
              </a:solidFill>
              <a:latin typeface="Arimo"/>
              <a:ea typeface="Arimo"/>
              <a:cs typeface="Arimo"/>
              <a:sym typeface="Arimo"/>
            </a:endParaRPr>
          </a:p>
        </p:txBody>
      </p:sp>
      <p:sp>
        <p:nvSpPr>
          <p:cNvPr id="954" name="Google Shape;954;p62"/>
          <p:cNvSpPr txBox="1"/>
          <p:nvPr/>
        </p:nvSpPr>
        <p:spPr>
          <a:xfrm>
            <a:off x="832758" y="6035159"/>
            <a:ext cx="3980542"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200">
                <a:solidFill>
                  <a:schemeClr val="dk1"/>
                </a:solidFill>
                <a:latin typeface="Arial"/>
                <a:ea typeface="Arial"/>
                <a:cs typeface="Arial"/>
                <a:sym typeface="Arial"/>
              </a:rPr>
              <a:t>Un modello scaricabile </a:t>
            </a:r>
            <a:r>
              <a:rPr lang="it-CH" sz="1200">
                <a:solidFill>
                  <a:schemeClr val="dk1"/>
                </a:solidFill>
                <a:latin typeface="Arimo"/>
                <a:ea typeface="Arimo"/>
                <a:cs typeface="Arimo"/>
                <a:sym typeface="Arimo"/>
              </a:rPr>
              <a:t>è disponibile sul nostro </a:t>
            </a:r>
            <a:r>
              <a:rPr lang="it-CH" sz="1200" u="sng">
                <a:solidFill>
                  <a:schemeClr val="hlink"/>
                </a:solidFill>
                <a:latin typeface="Arimo"/>
                <a:ea typeface="Arimo"/>
                <a:cs typeface="Arimo"/>
                <a:sym typeface="Arimo"/>
                <a:hlinkClick r:id="rId3"/>
              </a:rPr>
              <a:t>sito web</a:t>
            </a:r>
            <a:r>
              <a:rPr b="1" lang="it-CH"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955" name="Google Shape;955;p62"/>
          <p:cNvSpPr/>
          <p:nvPr/>
        </p:nvSpPr>
        <p:spPr>
          <a:xfrm>
            <a:off x="544074" y="5913074"/>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6" name="Google Shape;956;p62"/>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47</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aphicFrame>
        <p:nvGraphicFramePr>
          <p:cNvPr id="961" name="Google Shape;961;p63"/>
          <p:cNvGraphicFramePr/>
          <p:nvPr/>
        </p:nvGraphicFramePr>
        <p:xfrm>
          <a:off x="423552" y="4154304"/>
          <a:ext cx="3000000" cy="3000000"/>
        </p:xfrm>
        <a:graphic>
          <a:graphicData uri="http://schemas.openxmlformats.org/drawingml/2006/table">
            <a:tbl>
              <a:tblPr bandRow="1" firstRow="1">
                <a:noFill/>
                <a:tableStyleId>{D7016B61-C5C3-4E6D-A61F-10CCEA2B680B}</a:tableStyleId>
              </a:tblPr>
              <a:tblGrid>
                <a:gridCol w="2087875"/>
                <a:gridCol w="1237500"/>
                <a:gridCol w="1603250"/>
                <a:gridCol w="2014725"/>
                <a:gridCol w="2834650"/>
              </a:tblGrid>
              <a:tr h="783325">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marR="43815" rtl="0" algn="ctr">
                        <a:lnSpc>
                          <a:spcPct val="121700"/>
                        </a:lnSpc>
                        <a:spcBef>
                          <a:spcPts val="645"/>
                        </a:spcBef>
                        <a:spcAft>
                          <a:spcPts val="0"/>
                        </a:spcAft>
                        <a:buNone/>
                      </a:pPr>
                      <a:r>
                        <a:rPr b="1" lang="it-CH" sz="1200">
                          <a:solidFill>
                            <a:schemeClr val="dk1"/>
                          </a:solidFill>
                          <a:latin typeface="Arial"/>
                          <a:ea typeface="Arial"/>
                          <a:cs typeface="Arial"/>
                          <a:sym typeface="Arial"/>
                        </a:rPr>
                        <a:t>Tipo di attività</a:t>
                      </a:r>
                      <a:endParaRPr b="1" sz="1200">
                        <a:solidFill>
                          <a:schemeClr val="dk1"/>
                        </a:solidFill>
                        <a:latin typeface="Arial"/>
                        <a:ea typeface="Arial"/>
                        <a:cs typeface="Arial"/>
                        <a:sym typeface="Arial"/>
                      </a:endParaRPr>
                    </a:p>
                  </a:txBody>
                  <a:tcPr marT="6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marR="43815" rtl="0" algn="ctr">
                        <a:lnSpc>
                          <a:spcPct val="121700"/>
                        </a:lnSpc>
                        <a:spcBef>
                          <a:spcPts val="645"/>
                        </a:spcBef>
                        <a:spcAft>
                          <a:spcPts val="0"/>
                        </a:spcAft>
                        <a:buNone/>
                      </a:pPr>
                      <a:r>
                        <a:rPr b="1" lang="it-CH" sz="1200">
                          <a:solidFill>
                            <a:schemeClr val="dk1"/>
                          </a:solidFill>
                          <a:latin typeface="Arial"/>
                          <a:ea typeface="Arial"/>
                          <a:cs typeface="Arial"/>
                          <a:sym typeface="Arial"/>
                        </a:rPr>
                        <a:t>Codice</a:t>
                      </a:r>
                      <a:endParaRPr b="1" sz="1200">
                        <a:solidFill>
                          <a:schemeClr val="dk1"/>
                        </a:solidFill>
                        <a:latin typeface="Arial"/>
                        <a:ea typeface="Arial"/>
                        <a:cs typeface="Arial"/>
                        <a:sym typeface="Arial"/>
                      </a:endParaRPr>
                    </a:p>
                  </a:txBody>
                  <a:tcPr marT="6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3815" rtl="0" algn="ctr">
                        <a:lnSpc>
                          <a:spcPct val="121700"/>
                        </a:lnSpc>
                        <a:spcBef>
                          <a:spcPts val="0"/>
                        </a:spcBef>
                        <a:spcAft>
                          <a:spcPts val="0"/>
                        </a:spcAft>
                        <a:buNone/>
                      </a:pPr>
                      <a:r>
                        <a:rPr b="1" lang="it-CH" sz="1200">
                          <a:latin typeface="Arial"/>
                          <a:ea typeface="Arial"/>
                          <a:cs typeface="Arial"/>
                          <a:sym typeface="Arial"/>
                        </a:rPr>
                        <a:t>Quanto spesso allieve e allievi compiono questo?</a:t>
                      </a:r>
                      <a:endParaRPr sz="1200">
                        <a:latin typeface="Arial"/>
                        <a:ea typeface="Arial"/>
                        <a:cs typeface="Arial"/>
                        <a:sym typeface="Arial"/>
                      </a:endParaRPr>
                    </a:p>
                  </a:txBody>
                  <a:tcPr marT="819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3815" rtl="0" algn="ctr">
                        <a:lnSpc>
                          <a:spcPct val="121700"/>
                        </a:lnSpc>
                        <a:spcBef>
                          <a:spcPts val="0"/>
                        </a:spcBef>
                        <a:spcAft>
                          <a:spcPts val="0"/>
                        </a:spcAft>
                        <a:buNone/>
                      </a:pPr>
                      <a:r>
                        <a:rPr b="1" lang="it-CH" sz="1200">
                          <a:solidFill>
                            <a:schemeClr val="dk1"/>
                          </a:solidFill>
                          <a:latin typeface="Arial"/>
                          <a:ea typeface="Arial"/>
                          <a:cs typeface="Arial"/>
                          <a:sym typeface="Arial"/>
                        </a:rPr>
                        <a:t>Quante-i allieve-i stanno partecipando?</a:t>
                      </a:r>
                      <a:endParaRPr/>
                    </a:p>
                  </a:txBody>
                  <a:tcPr marT="819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3815" rtl="0" algn="ctr">
                        <a:lnSpc>
                          <a:spcPct val="121700"/>
                        </a:lnSpc>
                        <a:spcBef>
                          <a:spcPts val="0"/>
                        </a:spcBef>
                        <a:spcAft>
                          <a:spcPts val="0"/>
                        </a:spcAft>
                        <a:buNone/>
                      </a:pPr>
                      <a:r>
                        <a:rPr b="1" lang="it-CH" sz="1200">
                          <a:solidFill>
                            <a:schemeClr val="dk1"/>
                          </a:solidFill>
                          <a:latin typeface="Arial"/>
                          <a:ea typeface="Arial"/>
                          <a:cs typeface="Arial"/>
                          <a:sym typeface="Arial"/>
                        </a:rPr>
                        <a:t>I contributi sono estesi o brevi?</a:t>
                      </a:r>
                      <a:endParaRPr/>
                    </a:p>
                  </a:txBody>
                  <a:tcPr marT="625"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it-CH" sz="1200">
                          <a:latin typeface="Arimo"/>
                          <a:ea typeface="Arimo"/>
                          <a:cs typeface="Arimo"/>
                          <a:sym typeface="Arimo"/>
                        </a:rPr>
                        <a:t>1)</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E</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M</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it-CH" sz="1200">
                          <a:latin typeface="Arimo"/>
                          <a:ea typeface="Arimo"/>
                          <a:cs typeface="Arimo"/>
                          <a:sym typeface="Arimo"/>
                        </a:rPr>
                        <a:t>2)</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E</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M</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2" name="Google Shape;962;p63"/>
          <p:cNvSpPr txBox="1"/>
          <p:nvPr/>
        </p:nvSpPr>
        <p:spPr>
          <a:xfrm>
            <a:off x="461373" y="653222"/>
            <a:ext cx="4653280" cy="33970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it-CH" sz="1400">
                <a:solidFill>
                  <a:schemeClr val="dk1"/>
                </a:solidFill>
                <a:latin typeface="Arial"/>
                <a:ea typeface="Arial"/>
                <a:cs typeface="Arial"/>
                <a:sym typeface="Arial"/>
              </a:rPr>
              <a:t>2E: Panoramica sulla partecipazione dell'intera classe (scala di valutazione)</a:t>
            </a:r>
            <a:endParaRPr/>
          </a:p>
          <a:p>
            <a:pPr indent="0" lvl="0" marL="83185" marR="0" rtl="0" algn="l">
              <a:lnSpc>
                <a:spcPct val="100000"/>
              </a:lnSpc>
              <a:spcBef>
                <a:spcPts val="590"/>
              </a:spcBef>
              <a:spcAft>
                <a:spcPts val="0"/>
              </a:spcAft>
              <a:buNone/>
            </a:pPr>
            <a:r>
              <a:rPr lang="it-CH" sz="1200">
                <a:solidFill>
                  <a:schemeClr val="dk1"/>
                </a:solidFill>
                <a:latin typeface="Arimo"/>
                <a:ea typeface="Arimo"/>
                <a:cs typeface="Arimo"/>
                <a:sym typeface="Arimo"/>
              </a:rPr>
              <a:t>Questa scala di valutazione per l'intera classe estende la 2D per concentrarsi sul discorso dell'intera classe. Ti permetterà di capire meglio come studentesse e studenti partecipano al dialogo. Puoi concentrarti su diversi aspetti della partecipazione, come la durata degli interventi e la frequenza con cui partecipano. Puoi farlo durante diversi tipi di attività in classe per costruire un quadro più ampio del dialogo nel tuo contesto di apprendimento.</a:t>
            </a:r>
            <a:endParaRPr/>
          </a:p>
          <a:p>
            <a:pPr indent="0" lvl="0" marL="83185" marR="0" rtl="0" algn="l">
              <a:lnSpc>
                <a:spcPct val="100000"/>
              </a:lnSpc>
              <a:spcBef>
                <a:spcPts val="590"/>
              </a:spcBef>
              <a:spcAft>
                <a:spcPts val="0"/>
              </a:spcAft>
              <a:buNone/>
            </a:pPr>
            <a:r>
              <a:rPr b="1" lang="it-CH" sz="1200">
                <a:solidFill>
                  <a:schemeClr val="dk1"/>
                </a:solidFill>
                <a:latin typeface="Arial"/>
                <a:ea typeface="Arial"/>
                <a:cs typeface="Arial"/>
                <a:sym typeface="Arial"/>
              </a:rPr>
              <a:t>Indicazioni per la compilazione:</a:t>
            </a:r>
            <a:endParaRPr sz="1200">
              <a:solidFill>
                <a:schemeClr val="dk1"/>
              </a:solidFill>
              <a:latin typeface="Arial"/>
              <a:ea typeface="Arial"/>
              <a:cs typeface="Arial"/>
              <a:sym typeface="Arial"/>
            </a:endParaRPr>
          </a:p>
          <a:p>
            <a:pPr indent="-119063" lvl="0" marL="261938" marR="439419" rtl="0" algn="l">
              <a:lnSpc>
                <a:spcPct val="121700"/>
              </a:lnSpc>
              <a:spcBef>
                <a:spcPts val="57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Scegli una o due categorie su cui concentrarti.</a:t>
            </a:r>
            <a:endParaRPr/>
          </a:p>
          <a:p>
            <a:pPr indent="-119063" lvl="0" marL="261938" marR="439419" rtl="0" algn="l">
              <a:lnSpc>
                <a:spcPct val="121700"/>
              </a:lnSpc>
              <a:spcBef>
                <a:spcPts val="57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Decidi su quali tipi di attività e su quali fasi della lezione vuoi concentrare le tue osservazioni, come ad esempio le introduzioni alla lezione, le discussioni dell'intera classe o le fasi di conclusione.</a:t>
            </a:r>
            <a:endParaRPr sz="1200">
              <a:solidFill>
                <a:schemeClr val="dk1"/>
              </a:solidFill>
              <a:latin typeface="Arimo"/>
              <a:ea typeface="Arimo"/>
              <a:cs typeface="Arimo"/>
              <a:sym typeface="Arimo"/>
            </a:endParaRPr>
          </a:p>
        </p:txBody>
      </p:sp>
      <p:sp>
        <p:nvSpPr>
          <p:cNvPr id="963" name="Google Shape;963;p63"/>
          <p:cNvSpPr txBox="1"/>
          <p:nvPr/>
        </p:nvSpPr>
        <p:spPr>
          <a:xfrm>
            <a:off x="5442366" y="809625"/>
            <a:ext cx="4721225" cy="226151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139700" lvl="0" marL="228600" marR="0" rtl="0" algn="l">
              <a:spcBef>
                <a:spcPts val="0"/>
              </a:spcBef>
              <a:spcAft>
                <a:spcPts val="0"/>
              </a:spcAft>
              <a:buClr>
                <a:schemeClr val="dk1"/>
              </a:buClr>
              <a:buSzPts val="1000"/>
              <a:buFont typeface="Noto Sans Symbols"/>
              <a:buChar char="●"/>
            </a:pPr>
            <a:r>
              <a:rPr lang="it-CH" sz="1200">
                <a:solidFill>
                  <a:schemeClr val="dk1"/>
                </a:solidFill>
                <a:latin typeface="Arimo"/>
                <a:ea typeface="Arimo"/>
                <a:cs typeface="Arimo"/>
                <a:sym typeface="Arimo"/>
              </a:rPr>
              <a:t>Usa la seguente scala di valutazione: </a:t>
            </a:r>
            <a:endParaRPr/>
          </a:p>
          <a:p>
            <a:pPr indent="-24130" lvl="0" marL="170180" marR="0" rtl="0" algn="l">
              <a:spcBef>
                <a:spcPts val="595"/>
              </a:spcBef>
              <a:spcAft>
                <a:spcPts val="0"/>
              </a:spcAft>
              <a:buClr>
                <a:schemeClr val="dk1"/>
              </a:buClr>
              <a:buSzPts val="1000"/>
              <a:buFont typeface="Noto Sans Symbols"/>
              <a:buNone/>
            </a:pPr>
            <a:r>
              <a:t/>
            </a:r>
            <a:endParaRPr sz="1200">
              <a:solidFill>
                <a:schemeClr val="dk1"/>
              </a:solidFill>
              <a:latin typeface="Arimo"/>
              <a:ea typeface="Arimo"/>
              <a:cs typeface="Arimo"/>
              <a:sym typeface="Arimo"/>
            </a:endParaRPr>
          </a:p>
          <a:p>
            <a:pPr indent="0" lvl="0" marL="179388" marR="0" rtl="0" algn="l">
              <a:spcBef>
                <a:spcPts val="595"/>
              </a:spcBef>
              <a:spcAft>
                <a:spcPts val="0"/>
              </a:spcAft>
              <a:buNone/>
            </a:pPr>
            <a:r>
              <a:rPr lang="it-CH" sz="1200">
                <a:solidFill>
                  <a:schemeClr val="dk1"/>
                </a:solidFill>
                <a:latin typeface="Arimo"/>
                <a:ea typeface="Arimo"/>
                <a:cs typeface="Arimo"/>
                <a:sym typeface="Arimo"/>
              </a:rPr>
              <a:t>5 = sempre/tutte le persone in formazione  </a:t>
            </a:r>
            <a:endParaRPr/>
          </a:p>
          <a:p>
            <a:pPr indent="0" lvl="0" marL="179388" marR="0" rtl="0" algn="l">
              <a:spcBef>
                <a:spcPts val="595"/>
              </a:spcBef>
              <a:spcAft>
                <a:spcPts val="0"/>
              </a:spcAft>
              <a:buNone/>
            </a:pPr>
            <a:r>
              <a:rPr lang="it-CH" sz="1200">
                <a:solidFill>
                  <a:schemeClr val="dk1"/>
                </a:solidFill>
                <a:latin typeface="Arimo"/>
                <a:ea typeface="Arimo"/>
                <a:cs typeface="Arimo"/>
                <a:sym typeface="Arimo"/>
              </a:rPr>
              <a:t>4 = per la maggior parte del tempo/la maggior parte delle persone</a:t>
            </a:r>
            <a:endParaRPr sz="1200">
              <a:solidFill>
                <a:schemeClr val="dk1"/>
              </a:solidFill>
              <a:latin typeface="Arimo"/>
              <a:ea typeface="Arimo"/>
              <a:cs typeface="Arimo"/>
              <a:sym typeface="Arimo"/>
            </a:endParaRPr>
          </a:p>
          <a:p>
            <a:pPr indent="0" lvl="0" marL="179388" marR="0" rtl="0" algn="l">
              <a:spcBef>
                <a:spcPts val="595"/>
              </a:spcBef>
              <a:spcAft>
                <a:spcPts val="0"/>
              </a:spcAft>
              <a:buNone/>
            </a:pPr>
            <a:r>
              <a:rPr lang="it-CH" sz="1200">
                <a:solidFill>
                  <a:schemeClr val="dk1"/>
                </a:solidFill>
                <a:latin typeface="Arimo"/>
                <a:ea typeface="Arimo"/>
                <a:cs typeface="Arimo"/>
                <a:sym typeface="Arimo"/>
              </a:rPr>
              <a:t>3 = parte del tempo/alcune persone in formazione</a:t>
            </a:r>
            <a:endParaRPr sz="1200">
              <a:solidFill>
                <a:schemeClr val="dk1"/>
              </a:solidFill>
              <a:latin typeface="Arimo"/>
              <a:ea typeface="Arimo"/>
              <a:cs typeface="Arimo"/>
              <a:sym typeface="Arimo"/>
            </a:endParaRPr>
          </a:p>
          <a:p>
            <a:pPr indent="0" lvl="0" marL="179388" marR="0" rtl="0" algn="l">
              <a:spcBef>
                <a:spcPts val="595"/>
              </a:spcBef>
              <a:spcAft>
                <a:spcPts val="0"/>
              </a:spcAft>
              <a:buNone/>
            </a:pPr>
            <a:r>
              <a:rPr lang="it-CH" sz="1200">
                <a:solidFill>
                  <a:schemeClr val="dk1"/>
                </a:solidFill>
                <a:latin typeface="Arimo"/>
                <a:ea typeface="Arimo"/>
                <a:cs typeface="Arimo"/>
                <a:sym typeface="Arimo"/>
              </a:rPr>
              <a:t>2 = occasionalmente/poche persone in formazione</a:t>
            </a:r>
            <a:endParaRPr sz="1200">
              <a:solidFill>
                <a:schemeClr val="dk1"/>
              </a:solidFill>
              <a:latin typeface="Arimo"/>
              <a:ea typeface="Arimo"/>
              <a:cs typeface="Arimo"/>
              <a:sym typeface="Arimo"/>
            </a:endParaRPr>
          </a:p>
          <a:p>
            <a:pPr indent="0" lvl="0" marL="179388" marR="0" rtl="0" algn="l">
              <a:spcBef>
                <a:spcPts val="595"/>
              </a:spcBef>
              <a:spcAft>
                <a:spcPts val="0"/>
              </a:spcAft>
              <a:buNone/>
            </a:pPr>
            <a:r>
              <a:rPr lang="it-CH" sz="1200">
                <a:solidFill>
                  <a:schemeClr val="dk1"/>
                </a:solidFill>
                <a:latin typeface="Arimo"/>
                <a:ea typeface="Arimo"/>
                <a:cs typeface="Arimo"/>
                <a:sym typeface="Arimo"/>
              </a:rPr>
              <a:t>1 = mai/nessuna delle persone in formazione</a:t>
            </a:r>
            <a:endParaRPr sz="1200">
              <a:solidFill>
                <a:schemeClr val="dk1"/>
              </a:solidFill>
              <a:latin typeface="Arimo"/>
              <a:ea typeface="Arimo"/>
              <a:cs typeface="Arimo"/>
              <a:sym typeface="Arimo"/>
            </a:endParaRPr>
          </a:p>
          <a:p>
            <a:pPr indent="0" lvl="0" marL="0" marR="0" rtl="0" algn="l">
              <a:lnSpc>
                <a:spcPct val="100000"/>
              </a:lnSpc>
              <a:spcBef>
                <a:spcPts val="25"/>
              </a:spcBef>
              <a:spcAft>
                <a:spcPts val="0"/>
              </a:spcAft>
              <a:buNone/>
            </a:pPr>
            <a:r>
              <a:t/>
            </a:r>
            <a:endParaRPr sz="1600">
              <a:solidFill>
                <a:schemeClr val="dk1"/>
              </a:solidFill>
              <a:latin typeface="Times New Roman"/>
              <a:ea typeface="Times New Roman"/>
              <a:cs typeface="Times New Roman"/>
              <a:sym typeface="Times New Roman"/>
            </a:endParaRPr>
          </a:p>
          <a:p>
            <a:pPr indent="0" lvl="0" marL="394970" marR="0" rtl="0" algn="l">
              <a:lnSpc>
                <a:spcPct val="100000"/>
              </a:lnSpc>
              <a:spcBef>
                <a:spcPts val="0"/>
              </a:spcBef>
              <a:spcAft>
                <a:spcPts val="0"/>
              </a:spcAft>
              <a:buNone/>
            </a:pPr>
            <a:r>
              <a:rPr b="1" lang="it-CH" sz="1200">
                <a:solidFill>
                  <a:schemeClr val="dk1"/>
                </a:solidFill>
                <a:latin typeface="Arial"/>
                <a:ea typeface="Arial"/>
                <a:cs typeface="Arial"/>
                <a:sym typeface="Arial"/>
              </a:rPr>
              <a:t> Un modello scaricabile </a:t>
            </a:r>
            <a:r>
              <a:rPr lang="it-CH" sz="1200">
                <a:solidFill>
                  <a:schemeClr val="dk1"/>
                </a:solidFill>
                <a:latin typeface="Arimo"/>
                <a:ea typeface="Arimo"/>
                <a:cs typeface="Arimo"/>
                <a:sym typeface="Arimo"/>
              </a:rPr>
              <a:t>è disponibile sul nostro </a:t>
            </a:r>
            <a:r>
              <a:rPr lang="it-CH" sz="1200" u="sng">
                <a:solidFill>
                  <a:schemeClr val="hlink"/>
                </a:solidFill>
                <a:latin typeface="Arimo"/>
                <a:ea typeface="Arimo"/>
                <a:cs typeface="Arimo"/>
                <a:sym typeface="Arimo"/>
                <a:hlinkClick r:id="rId3"/>
              </a:rPr>
              <a:t>sito web</a:t>
            </a:r>
            <a:r>
              <a:rPr b="1" lang="it-CH"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964" name="Google Shape;964;p63"/>
          <p:cNvSpPr/>
          <p:nvPr/>
        </p:nvSpPr>
        <p:spPr>
          <a:xfrm>
            <a:off x="5575300" y="2774365"/>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63"/>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48</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graphicFrame>
        <p:nvGraphicFramePr>
          <p:cNvPr id="970" name="Google Shape;970;p64"/>
          <p:cNvGraphicFramePr/>
          <p:nvPr/>
        </p:nvGraphicFramePr>
        <p:xfrm>
          <a:off x="413838" y="2257425"/>
          <a:ext cx="3000000" cy="3000000"/>
        </p:xfrm>
        <a:graphic>
          <a:graphicData uri="http://schemas.openxmlformats.org/drawingml/2006/table">
            <a:tbl>
              <a:tblPr bandRow="1" firstRow="1">
                <a:noFill/>
                <a:tableStyleId>{D7016B61-C5C3-4E6D-A61F-10CCEA2B680B}</a:tableStyleId>
              </a:tblPr>
              <a:tblGrid>
                <a:gridCol w="1196225"/>
                <a:gridCol w="2385000"/>
                <a:gridCol w="2479625"/>
                <a:gridCol w="3581150"/>
              </a:tblGrid>
              <a:tr h="427975">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Dimensione</a:t>
                      </a:r>
                      <a:endParaRPr sz="1200">
                        <a:latin typeface="Arimo"/>
                        <a:ea typeface="Arimo"/>
                        <a:cs typeface="Arimo"/>
                        <a:sym typeface="Arimo"/>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0: Non presente</a:t>
                      </a:r>
                      <a:endParaRPr sz="1200">
                        <a:latin typeface="Arimo"/>
                        <a:ea typeface="Arimo"/>
                        <a:cs typeface="Arimo"/>
                        <a:sym typeface="Arimo"/>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1: Guidato dal-la docente</a:t>
                      </a:r>
                      <a:endParaRPr sz="1200">
                        <a:latin typeface="Arimo"/>
                        <a:ea typeface="Arimo"/>
                        <a:cs typeface="Arimo"/>
                        <a:sym typeface="Arimo"/>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200">
                          <a:latin typeface="Arimo"/>
                          <a:ea typeface="Arimo"/>
                          <a:cs typeface="Arimo"/>
                          <a:sym typeface="Arimo"/>
                        </a:rPr>
                        <a:t>2: Guidato dal-la docente con il coinvolgimento della classe</a:t>
                      </a:r>
                      <a:endParaRPr sz="1200">
                        <a:latin typeface="Arimo"/>
                        <a:ea typeface="Arimo"/>
                        <a:cs typeface="Arimo"/>
                        <a:sym typeface="Arimo"/>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43200">
                <a:tc>
                  <a:txBody>
                    <a:bodyPr/>
                    <a:lstStyle/>
                    <a:p>
                      <a:pPr indent="0" lvl="0" marL="0" marR="0" rtl="0" algn="l">
                        <a:lnSpc>
                          <a:spcPct val="100000"/>
                        </a:lnSpc>
                        <a:spcBef>
                          <a:spcPts val="0"/>
                        </a:spcBef>
                        <a:spcAft>
                          <a:spcPts val="0"/>
                        </a:spcAft>
                        <a:buNone/>
                      </a:pPr>
                      <a:r>
                        <a:rPr lang="it-CH" sz="1200">
                          <a:latin typeface="Arimo"/>
                          <a:ea typeface="Arimo"/>
                          <a:cs typeface="Arimo"/>
                          <a:sym typeface="Arimo"/>
                        </a:rPr>
                        <a:t>Partecipa-zione</a:t>
                      </a:r>
                      <a:endParaRPr sz="1200">
                        <a:latin typeface="Arimo"/>
                        <a:ea typeface="Arimo"/>
                        <a:cs typeface="Arimo"/>
                        <a:sym typeface="Arimo"/>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471169" rtl="0" algn="l">
                        <a:lnSpc>
                          <a:spcPct val="102200"/>
                        </a:lnSpc>
                        <a:spcBef>
                          <a:spcPts val="0"/>
                        </a:spcBef>
                        <a:spcAft>
                          <a:spcPts val="0"/>
                        </a:spcAft>
                        <a:buNone/>
                      </a:pPr>
                      <a:r>
                        <a:rPr lang="it-CH" sz="1200">
                          <a:latin typeface="Arimo"/>
                          <a:ea typeface="Arimo"/>
                          <a:cs typeface="Arimo"/>
                          <a:sym typeface="Arimo"/>
                        </a:rPr>
                        <a:t>Gli scambi pubblici in una situazione di classe intera o di lavoro di gruppo consistono in domande dell'insegnante e in contributi sintetici di allieve e allievi.</a:t>
                      </a:r>
                      <a:endParaRPr/>
                    </a:p>
                    <a:p>
                      <a:pPr indent="0" lvl="0" marL="33020" marR="471169" rtl="0" algn="l">
                        <a:lnSpc>
                          <a:spcPct val="102200"/>
                        </a:lnSpc>
                        <a:spcBef>
                          <a:spcPts val="600"/>
                        </a:spcBef>
                        <a:spcAft>
                          <a:spcPts val="0"/>
                        </a:spcAft>
                        <a:buNone/>
                      </a:pPr>
                      <a:r>
                        <a:rPr lang="it-CH" sz="1200">
                          <a:latin typeface="Arimo"/>
                          <a:ea typeface="Arimo"/>
                          <a:cs typeface="Arimo"/>
                          <a:sym typeface="Arimo"/>
                        </a:rPr>
                        <a:t>OPPURE</a:t>
                      </a:r>
                      <a:endParaRPr/>
                    </a:p>
                    <a:p>
                      <a:pPr indent="0" lvl="0" marL="33020" marR="262255" rtl="0" algn="l">
                        <a:lnSpc>
                          <a:spcPct val="101699"/>
                        </a:lnSpc>
                        <a:spcBef>
                          <a:spcPts val="600"/>
                        </a:spcBef>
                        <a:spcAft>
                          <a:spcPts val="0"/>
                        </a:spcAft>
                        <a:buNone/>
                      </a:pPr>
                      <a:r>
                        <a:rPr lang="it-CH" sz="1200">
                          <a:latin typeface="Arimo"/>
                          <a:ea typeface="Arimo"/>
                          <a:cs typeface="Arimo"/>
                          <a:sym typeface="Arimo"/>
                        </a:rPr>
                        <a:t>Le/gli allieve-i non hanno l'opportunità di discutere le loro idee pubblicamente.</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478155" rtl="0" algn="l">
                        <a:lnSpc>
                          <a:spcPct val="101699"/>
                        </a:lnSpc>
                        <a:spcBef>
                          <a:spcPts val="0"/>
                        </a:spcBef>
                        <a:spcAft>
                          <a:spcPts val="0"/>
                        </a:spcAft>
                        <a:buNone/>
                      </a:pPr>
                      <a:r>
                        <a:rPr lang="it-CH" sz="1200">
                          <a:latin typeface="Arimo"/>
                          <a:ea typeface="Arimo"/>
                          <a:cs typeface="Arimo"/>
                          <a:sym typeface="Arimo"/>
                        </a:rPr>
                        <a:t>Le/gli allieve-i esprimono pubblicamente e a lungo le loro idee nelle situazioni di classe e nei lavori di gruppo, ma </a:t>
                      </a:r>
                      <a:r>
                        <a:rPr b="1" lang="it-CH" sz="1200">
                          <a:latin typeface="Arimo"/>
                          <a:ea typeface="Arimo"/>
                          <a:cs typeface="Arimo"/>
                          <a:sym typeface="Arimo"/>
                        </a:rPr>
                        <a:t>non si confrontano</a:t>
                      </a:r>
                      <a:r>
                        <a:rPr lang="it-CH" sz="1200">
                          <a:latin typeface="Arimo"/>
                          <a:ea typeface="Arimo"/>
                          <a:cs typeface="Arimo"/>
                          <a:sym typeface="Arimo"/>
                        </a:rPr>
                        <a:t> con le idee degli altri.</a:t>
                      </a:r>
                      <a:endParaRPr sz="1200">
                        <a:latin typeface="Arimo"/>
                        <a:ea typeface="Arimo"/>
                        <a:cs typeface="Arimo"/>
                        <a:sym typeface="Arimo"/>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03299"/>
                        </a:lnSpc>
                        <a:spcBef>
                          <a:spcPts val="0"/>
                        </a:spcBef>
                        <a:spcAft>
                          <a:spcPts val="0"/>
                        </a:spcAft>
                        <a:buNone/>
                      </a:pPr>
                      <a:r>
                        <a:rPr lang="it-CH" sz="1200">
                          <a:latin typeface="Arimo"/>
                          <a:ea typeface="Arimo"/>
                          <a:cs typeface="Arimo"/>
                          <a:sym typeface="Arimo"/>
                        </a:rPr>
                        <a:t>Più allieve-i esprimono pubblicamente e a lungo le loro idee in situazioni di classe e di gruppo.</a:t>
                      </a:r>
                      <a:endParaRPr/>
                    </a:p>
                    <a:p>
                      <a:pPr indent="0" lvl="0" marL="33020" marR="287655" rtl="0" algn="l">
                        <a:lnSpc>
                          <a:spcPct val="103299"/>
                        </a:lnSpc>
                        <a:spcBef>
                          <a:spcPts val="384"/>
                        </a:spcBef>
                        <a:spcAft>
                          <a:spcPts val="0"/>
                        </a:spcAft>
                        <a:buNone/>
                      </a:pPr>
                      <a:r>
                        <a:rPr b="1" lang="it-CH" sz="1200">
                          <a:latin typeface="Arial"/>
                          <a:ea typeface="Arial"/>
                          <a:cs typeface="Arial"/>
                          <a:sym typeface="Arial"/>
                        </a:rPr>
                        <a:t>E</a:t>
                      </a:r>
                      <a:endParaRPr sz="1200">
                        <a:latin typeface="Arial"/>
                        <a:ea typeface="Arial"/>
                        <a:cs typeface="Arial"/>
                        <a:sym typeface="Arial"/>
                      </a:endParaRPr>
                    </a:p>
                    <a:p>
                      <a:pPr indent="0" lvl="0" marL="33020" marR="78740" rtl="0" algn="l">
                        <a:lnSpc>
                          <a:spcPct val="101699"/>
                        </a:lnSpc>
                        <a:spcBef>
                          <a:spcPts val="1000"/>
                        </a:spcBef>
                        <a:spcAft>
                          <a:spcPts val="0"/>
                        </a:spcAft>
                        <a:buNone/>
                      </a:pPr>
                      <a:r>
                        <a:rPr lang="it-CH" sz="1200">
                          <a:latin typeface="Arimo"/>
                          <a:ea typeface="Arimo"/>
                          <a:cs typeface="Arimo"/>
                          <a:sym typeface="Arimo"/>
                        </a:rPr>
                        <a:t>Nel farlo, </a:t>
                      </a:r>
                      <a:r>
                        <a:rPr b="1" lang="it-CH" sz="1200">
                          <a:latin typeface="Arimo"/>
                          <a:ea typeface="Arimo"/>
                          <a:cs typeface="Arimo"/>
                          <a:sym typeface="Arimo"/>
                        </a:rPr>
                        <a:t>si confrontano con le idee degli altri</a:t>
                      </a:r>
                      <a:r>
                        <a:rPr lang="it-CH" sz="1200">
                          <a:latin typeface="Arimo"/>
                          <a:ea typeface="Arimo"/>
                          <a:cs typeface="Arimo"/>
                          <a:sym typeface="Arimo"/>
                        </a:rPr>
                        <a:t>, ad esempio facendo riferimento ai loro contributi, contestandoli o sviluppandoli (ad esempio: "È un po' come quello che ha detto Giulia ma....", "Sam ha avuto un'idea fantastica, guarda [dimostra]"). Questo include la partecipazione spontanea o sollecitata dall'insegnante.</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48425">
                <a:tc>
                  <a:txBody>
                    <a:bodyPr/>
                    <a:lstStyle/>
                    <a:p>
                      <a:pPr indent="0" lvl="0" marL="139700" marR="201930" rtl="0" algn="l">
                        <a:lnSpc>
                          <a:spcPct val="120000"/>
                        </a:lnSpc>
                        <a:spcBef>
                          <a:spcPts val="0"/>
                        </a:spcBef>
                        <a:spcAft>
                          <a:spcPts val="0"/>
                        </a:spcAft>
                        <a:buSzPts val="1200"/>
                        <a:buFont typeface="Arimo"/>
                        <a:buNone/>
                      </a:pPr>
                      <a:r>
                        <a:rPr lang="it-CH" sz="1200">
                          <a:latin typeface="Arimo"/>
                          <a:ea typeface="Arimo"/>
                          <a:cs typeface="Arimo"/>
                          <a:sym typeface="Arimo"/>
                        </a:rPr>
                        <a:t>Regole di base</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471169" rtl="0" algn="l">
                        <a:lnSpc>
                          <a:spcPct val="102200"/>
                        </a:lnSpc>
                        <a:spcBef>
                          <a:spcPts val="0"/>
                        </a:spcBef>
                        <a:spcAft>
                          <a:spcPts val="0"/>
                        </a:spcAft>
                        <a:buSzPts val="1200"/>
                        <a:buFont typeface="Arimo"/>
                        <a:buNone/>
                      </a:pPr>
                      <a:r>
                        <a:rPr lang="it-CH" sz="1200">
                          <a:latin typeface="Arimo"/>
                          <a:ea typeface="Arimo"/>
                          <a:cs typeface="Arimo"/>
                          <a:sym typeface="Arimo"/>
                        </a:rPr>
                        <a:t>Non si nota un'attenzione esplicita alle regole di base per il dialogo o alle pratiche dialogiche.</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92075" rtl="0" algn="l">
                        <a:lnSpc>
                          <a:spcPct val="101699"/>
                        </a:lnSpc>
                        <a:spcBef>
                          <a:spcPts val="0"/>
                        </a:spcBef>
                        <a:spcAft>
                          <a:spcPts val="0"/>
                        </a:spcAft>
                        <a:buSzPts val="1200"/>
                        <a:buFont typeface="Arimo"/>
                        <a:buNone/>
                      </a:pPr>
                      <a:r>
                        <a:rPr lang="it-CH" sz="1200">
                          <a:latin typeface="Arimo"/>
                          <a:ea typeface="Arimo"/>
                          <a:cs typeface="Arimo"/>
                          <a:sym typeface="Arimo"/>
                        </a:rPr>
                        <a:t>L'insegnante introduce, modella o ricorda ad allieve e allievi le pratiche dialogiche da seguire, ad esempio le regole di base da rispettare, l'accettazione dei turni di parola.</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192405" rtl="0" algn="l">
                        <a:lnSpc>
                          <a:spcPct val="101699"/>
                        </a:lnSpc>
                        <a:spcBef>
                          <a:spcPts val="0"/>
                        </a:spcBef>
                        <a:spcAft>
                          <a:spcPts val="0"/>
                        </a:spcAft>
                        <a:buNone/>
                      </a:pPr>
                      <a:r>
                        <a:rPr lang="it-CH" sz="1200">
                          <a:latin typeface="Arimo"/>
                          <a:ea typeface="Arimo"/>
                          <a:cs typeface="Arimo"/>
                          <a:sym typeface="Arimo"/>
                        </a:rPr>
                        <a:t>Insegnante e allieve-i oppure allieve-i stesse-i negoziano le pratiche dialogiche, ad esempio le regole di base, magari insieme a promemoria/modelli.</a:t>
                      </a:r>
                      <a:endParaRPr/>
                    </a:p>
                    <a:p>
                      <a:pPr indent="0" lvl="0" marL="33020" marR="192405" rtl="0" algn="l">
                        <a:lnSpc>
                          <a:spcPct val="101699"/>
                        </a:lnSpc>
                        <a:spcBef>
                          <a:spcPts val="1150"/>
                        </a:spcBef>
                        <a:spcAft>
                          <a:spcPts val="0"/>
                        </a:spcAft>
                        <a:buNone/>
                      </a:pPr>
                      <a:r>
                        <a:rPr lang="it-CH" sz="1200">
                          <a:latin typeface="Arimo"/>
                          <a:ea typeface="Arimo"/>
                          <a:cs typeface="Arimo"/>
                          <a:sym typeface="Arimo"/>
                        </a:rPr>
                        <a:t>Può anche prevedere che allieve e allievi ricevano o si assumano la responsabilità di gestire il dialogo e che siano coinvolte nella valutazione dell'efficacia delle pratiche dialogiche.</a:t>
                      </a:r>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71" name="Google Shape;971;p64"/>
          <p:cNvSpPr txBox="1"/>
          <p:nvPr/>
        </p:nvSpPr>
        <p:spPr>
          <a:xfrm>
            <a:off x="413838" y="276225"/>
            <a:ext cx="4639310" cy="1828800"/>
          </a:xfrm>
          <a:prstGeom prst="rect">
            <a:avLst/>
          </a:prstGeom>
          <a:noFill/>
          <a:ln cap="flat" cmpd="sng" w="31725">
            <a:solidFill>
              <a:srgbClr val="31859B"/>
            </a:solidFill>
            <a:prstDash val="solid"/>
            <a:round/>
            <a:headEnd len="sm" w="sm" type="none"/>
            <a:tailEnd len="sm" w="sm" type="none"/>
          </a:ln>
        </p:spPr>
        <p:txBody>
          <a:bodyPr anchorCtr="0" anchor="t" bIns="0" lIns="0" spcFirstLastPara="1" rIns="0" wrap="square" tIns="74275">
            <a:noAutofit/>
          </a:bodyPr>
          <a:lstStyle/>
          <a:p>
            <a:pPr indent="0" lvl="0" marL="82550" marR="0" rtl="0" algn="l">
              <a:lnSpc>
                <a:spcPct val="100000"/>
              </a:lnSpc>
              <a:spcBef>
                <a:spcPts val="0"/>
              </a:spcBef>
              <a:spcAft>
                <a:spcPts val="0"/>
              </a:spcAft>
              <a:buNone/>
            </a:pPr>
            <a:r>
              <a:rPr b="1" lang="it-CH" sz="1400">
                <a:solidFill>
                  <a:schemeClr val="dk1"/>
                </a:solidFill>
                <a:latin typeface="Arial"/>
                <a:ea typeface="Arial"/>
                <a:cs typeface="Arial"/>
                <a:sym typeface="Arial"/>
              </a:rPr>
              <a:t>2F:  Scale di valutazione della partecipazione e delle regole di base</a:t>
            </a:r>
            <a:endParaRPr sz="1400">
              <a:solidFill>
                <a:schemeClr val="dk1"/>
              </a:solidFill>
              <a:latin typeface="Arial"/>
              <a:ea typeface="Arial"/>
              <a:cs typeface="Arial"/>
              <a:sym typeface="Arial"/>
            </a:endParaRPr>
          </a:p>
          <a:p>
            <a:pPr indent="0" lvl="0" marL="82550" marR="154305" rtl="0" algn="l">
              <a:lnSpc>
                <a:spcPct val="120800"/>
              </a:lnSpc>
              <a:spcBef>
                <a:spcPts val="665"/>
              </a:spcBef>
              <a:spcAft>
                <a:spcPts val="0"/>
              </a:spcAft>
              <a:buNone/>
            </a:pPr>
            <a:r>
              <a:rPr lang="it-CH" sz="1200">
                <a:solidFill>
                  <a:schemeClr val="dk1"/>
                </a:solidFill>
                <a:latin typeface="Arimo"/>
                <a:ea typeface="Arimo"/>
                <a:cs typeface="Arimo"/>
                <a:sym typeface="Arimo"/>
              </a:rPr>
              <a:t>Questo è un altro strumento con cui puoi misurare la partecipazione delle persone in formazione. Offre anche un modo per valutare se le regole di base vengono utilizzate o meno.</a:t>
            </a:r>
            <a:endParaRPr/>
          </a:p>
          <a:p>
            <a:pPr indent="0" lvl="0" marL="394970" marR="0" rtl="0" algn="l">
              <a:lnSpc>
                <a:spcPct val="100000"/>
              </a:lnSpc>
              <a:spcBef>
                <a:spcPts val="1200"/>
              </a:spcBef>
              <a:spcAft>
                <a:spcPts val="0"/>
              </a:spcAft>
              <a:buNone/>
            </a:pPr>
            <a:r>
              <a:rPr b="1" lang="it-CH" sz="1200">
                <a:solidFill>
                  <a:schemeClr val="dk1"/>
                </a:solidFill>
                <a:latin typeface="Arial"/>
                <a:ea typeface="Arial"/>
                <a:cs typeface="Arial"/>
                <a:sym typeface="Arial"/>
              </a:rPr>
              <a:t>Un modello scaricabile </a:t>
            </a:r>
            <a:r>
              <a:rPr lang="it-CH" sz="1200">
                <a:solidFill>
                  <a:schemeClr val="dk1"/>
                </a:solidFill>
                <a:latin typeface="Arimo"/>
                <a:ea typeface="Arimo"/>
                <a:cs typeface="Arimo"/>
                <a:sym typeface="Arimo"/>
              </a:rPr>
              <a:t>è disponibile sul nostro </a:t>
            </a:r>
            <a:r>
              <a:rPr lang="it-CH" sz="1200" u="sng">
                <a:solidFill>
                  <a:schemeClr val="hlink"/>
                </a:solidFill>
                <a:latin typeface="Arimo"/>
                <a:ea typeface="Arimo"/>
                <a:cs typeface="Arimo"/>
                <a:sym typeface="Arimo"/>
                <a:hlinkClick r:id="rId3"/>
              </a:rPr>
              <a:t>sito web</a:t>
            </a:r>
            <a:r>
              <a:rPr b="1" lang="it-CH"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972" name="Google Shape;972;p64"/>
          <p:cNvSpPr/>
          <p:nvPr/>
        </p:nvSpPr>
        <p:spPr>
          <a:xfrm>
            <a:off x="469900" y="1800225"/>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64"/>
          <p:cNvSpPr txBox="1"/>
          <p:nvPr/>
        </p:nvSpPr>
        <p:spPr>
          <a:xfrm>
            <a:off x="5208426" y="276225"/>
            <a:ext cx="4830445" cy="1828800"/>
          </a:xfrm>
          <a:prstGeom prst="rect">
            <a:avLst/>
          </a:prstGeom>
          <a:noFill/>
          <a:ln cap="flat" cmpd="sng" w="31725">
            <a:solidFill>
              <a:srgbClr val="31859B"/>
            </a:solidFill>
            <a:prstDash val="solid"/>
            <a:round/>
            <a:headEnd len="sm" w="sm" type="none"/>
            <a:tailEnd len="sm" w="sm" type="none"/>
          </a:ln>
        </p:spPr>
        <p:txBody>
          <a:bodyPr anchorCtr="0" anchor="t" bIns="0" lIns="0" spcFirstLastPara="1" rIns="0" wrap="square" tIns="76825">
            <a:noAutofit/>
          </a:bodyPr>
          <a:lstStyle/>
          <a:p>
            <a:pPr indent="0" lvl="0" marL="83820" marR="0" rtl="0" algn="l">
              <a:lnSpc>
                <a:spcPct val="100000"/>
              </a:lnSpc>
              <a:spcBef>
                <a:spcPts val="0"/>
              </a:spcBef>
              <a:spcAft>
                <a:spcPts val="0"/>
              </a:spcAft>
              <a:buNone/>
            </a:pPr>
            <a:r>
              <a:rPr b="1" lang="it-CH" sz="1200">
                <a:solidFill>
                  <a:schemeClr val="dk1"/>
                </a:solidFill>
                <a:latin typeface="Arial"/>
                <a:ea typeface="Arial"/>
                <a:cs typeface="Arial"/>
                <a:sym typeface="Arial"/>
              </a:rPr>
              <a:t>Indicazioni per la compilazione:</a:t>
            </a:r>
            <a:endParaRPr sz="1200">
              <a:solidFill>
                <a:schemeClr val="dk1"/>
              </a:solidFill>
              <a:latin typeface="Arial"/>
              <a:ea typeface="Arial"/>
              <a:cs typeface="Arial"/>
              <a:sym typeface="Arial"/>
            </a:endParaRPr>
          </a:p>
          <a:p>
            <a:pPr indent="-158750" lvl="0" marL="254000" marR="0" rtl="0" algn="l">
              <a:lnSpc>
                <a:spcPct val="100000"/>
              </a:lnSpc>
              <a:spcBef>
                <a:spcPts val="885"/>
              </a:spcBef>
              <a:spcAft>
                <a:spcPts val="0"/>
              </a:spcAft>
              <a:buClr>
                <a:schemeClr val="dk1"/>
              </a:buClr>
              <a:buSzPts val="1000"/>
              <a:buFont typeface="Arial"/>
              <a:buChar char="•"/>
            </a:pPr>
            <a:r>
              <a:rPr lang="it-CH" sz="1200">
                <a:solidFill>
                  <a:schemeClr val="dk1"/>
                </a:solidFill>
                <a:latin typeface="Arimo"/>
                <a:ea typeface="Arimo"/>
                <a:cs typeface="Arimo"/>
                <a:sym typeface="Arimo"/>
              </a:rPr>
              <a:t>Questo strumento può essere utilizzato per intere lezioni o per attività diverse.</a:t>
            </a:r>
            <a:endParaRPr/>
          </a:p>
          <a:p>
            <a:pPr indent="-158750" lvl="0" marL="254000" marR="0" rtl="0" algn="l">
              <a:lnSpc>
                <a:spcPct val="100000"/>
              </a:lnSpc>
              <a:spcBef>
                <a:spcPts val="885"/>
              </a:spcBef>
              <a:spcAft>
                <a:spcPts val="0"/>
              </a:spcAft>
              <a:buClr>
                <a:schemeClr val="dk1"/>
              </a:buClr>
              <a:buSzPts val="1000"/>
              <a:buFont typeface="Arial"/>
              <a:buChar char="•"/>
            </a:pPr>
            <a:r>
              <a:rPr lang="it-CH" sz="1200">
                <a:solidFill>
                  <a:schemeClr val="dk1"/>
                </a:solidFill>
                <a:latin typeface="Arimo"/>
                <a:ea typeface="Arimo"/>
                <a:cs typeface="Arimo"/>
                <a:sym typeface="Arimo"/>
              </a:rPr>
              <a:t>Puoi usarlo nella tua classe o quando osservi un collega.</a:t>
            </a:r>
            <a:endParaRPr/>
          </a:p>
          <a:p>
            <a:pPr indent="-158750" lvl="0" marL="254000" marR="0" rtl="0" algn="l">
              <a:lnSpc>
                <a:spcPct val="100000"/>
              </a:lnSpc>
              <a:spcBef>
                <a:spcPts val="885"/>
              </a:spcBef>
              <a:spcAft>
                <a:spcPts val="0"/>
              </a:spcAft>
              <a:buClr>
                <a:schemeClr val="dk1"/>
              </a:buClr>
              <a:buSzPts val="1000"/>
              <a:buFont typeface="Arial"/>
              <a:buChar char="•"/>
            </a:pPr>
            <a:r>
              <a:rPr lang="it-CH" sz="1200">
                <a:solidFill>
                  <a:schemeClr val="dk1"/>
                </a:solidFill>
                <a:latin typeface="Arimo"/>
                <a:ea typeface="Arimo"/>
                <a:cs typeface="Arimo"/>
                <a:sym typeface="Arimo"/>
              </a:rPr>
              <a:t>Leggi i descrittori per ogni categoria e decidi quale si applica meglio alla lezione che hai appena osservato.</a:t>
            </a:r>
            <a:endParaRPr sz="1200">
              <a:solidFill>
                <a:schemeClr val="dk1"/>
              </a:solidFill>
              <a:latin typeface="Arimo"/>
              <a:ea typeface="Arimo"/>
              <a:cs typeface="Arimo"/>
              <a:sym typeface="Arimo"/>
            </a:endParaRPr>
          </a:p>
        </p:txBody>
      </p:sp>
      <p:sp>
        <p:nvSpPr>
          <p:cNvPr id="974" name="Google Shape;974;p64"/>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49</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65"/>
          <p:cNvSpPr txBox="1"/>
          <p:nvPr/>
        </p:nvSpPr>
        <p:spPr>
          <a:xfrm>
            <a:off x="423552" y="276226"/>
            <a:ext cx="4680585" cy="2590800"/>
          </a:xfrm>
          <a:prstGeom prst="rect">
            <a:avLst/>
          </a:prstGeom>
          <a:noFill/>
          <a:ln cap="flat" cmpd="sng" w="31725">
            <a:solidFill>
              <a:srgbClr val="31859B"/>
            </a:solidFill>
            <a:prstDash val="solid"/>
            <a:round/>
            <a:headEnd len="sm" w="sm" type="none"/>
            <a:tailEnd len="sm" w="sm" type="none"/>
          </a:ln>
        </p:spPr>
        <p:txBody>
          <a:bodyPr anchorCtr="0" anchor="t" bIns="0" lIns="0" spcFirstLastPara="1" rIns="0" wrap="square" tIns="29200">
            <a:noAutofit/>
          </a:bodyPr>
          <a:lstStyle/>
          <a:p>
            <a:pPr indent="0" lvl="0" marL="83820" marR="95250" rtl="0" algn="just">
              <a:lnSpc>
                <a:spcPct val="120800"/>
              </a:lnSpc>
              <a:spcBef>
                <a:spcPts val="0"/>
              </a:spcBef>
              <a:spcAft>
                <a:spcPts val="0"/>
              </a:spcAft>
              <a:buNone/>
            </a:pPr>
            <a:r>
              <a:rPr b="1" lang="it-CH" sz="1600">
                <a:solidFill>
                  <a:schemeClr val="dk1"/>
                </a:solidFill>
                <a:latin typeface="Arial"/>
                <a:ea typeface="Arial"/>
                <a:cs typeface="Arial"/>
                <a:sym typeface="Arial"/>
              </a:rPr>
              <a:t>2G: Autovalutazione del lavoro a gruppi</a:t>
            </a:r>
            <a:endParaRPr b="1" sz="1600">
              <a:solidFill>
                <a:schemeClr val="dk1"/>
              </a:solidFill>
              <a:latin typeface="Arial"/>
              <a:ea typeface="Arial"/>
              <a:cs typeface="Arial"/>
              <a:sym typeface="Arial"/>
            </a:endParaRPr>
          </a:p>
          <a:p>
            <a:pPr indent="0" lvl="0" marL="83820" marR="95250" rtl="0" algn="just">
              <a:lnSpc>
                <a:spcPct val="120800"/>
              </a:lnSpc>
              <a:spcBef>
                <a:spcPts val="0"/>
              </a:spcBef>
              <a:spcAft>
                <a:spcPts val="0"/>
              </a:spcAft>
              <a:buNone/>
            </a:pPr>
            <a:r>
              <a:t/>
            </a:r>
            <a:endParaRPr b="1" sz="800">
              <a:solidFill>
                <a:schemeClr val="dk1"/>
              </a:solidFill>
              <a:latin typeface="Arial"/>
              <a:ea typeface="Arial"/>
              <a:cs typeface="Arial"/>
              <a:sym typeface="Arial"/>
            </a:endParaRPr>
          </a:p>
          <a:p>
            <a:pPr indent="0" lvl="0" marL="83820" marR="95250" rtl="0" algn="just">
              <a:lnSpc>
                <a:spcPct val="120800"/>
              </a:lnSpc>
              <a:spcBef>
                <a:spcPts val="0"/>
              </a:spcBef>
              <a:spcAft>
                <a:spcPts val="0"/>
              </a:spcAft>
              <a:buNone/>
            </a:pPr>
            <a:r>
              <a:rPr lang="it-CH" sz="1200">
                <a:solidFill>
                  <a:schemeClr val="dk1"/>
                </a:solidFill>
                <a:latin typeface="Arimo"/>
                <a:ea typeface="Arimo"/>
                <a:cs typeface="Arimo"/>
                <a:sym typeface="Arimo"/>
              </a:rPr>
              <a:t>Questo modello serve a un gruppo di allieve-i per valutare il proprio dialogo. Può aiutare le persone in formazione a capire meglio la loro partecipazione al dialogo e ripetere la valutazione può essere utile per rendere più efficace nel tempo il lavoro di gruppo. Può anche aiutarti a capire cosa pensano le/gli allieve-i del loro dialogo. Potresti anche scoprire che la tua percezione del dialogo e del lavoro di gruppo è diversa da quella delle persone in formazione.</a:t>
            </a:r>
            <a:endParaRPr sz="1000">
              <a:solidFill>
                <a:schemeClr val="dk1"/>
              </a:solidFill>
              <a:latin typeface="Times New Roman"/>
              <a:ea typeface="Times New Roman"/>
              <a:cs typeface="Times New Roman"/>
              <a:sym typeface="Times New Roman"/>
            </a:endParaRPr>
          </a:p>
          <a:p>
            <a:pPr indent="0" lvl="0" marL="83820" marR="95250" rtl="0" algn="just">
              <a:lnSpc>
                <a:spcPct val="120800"/>
              </a:lnSpc>
              <a:spcBef>
                <a:spcPts val="600"/>
              </a:spcBef>
              <a:spcAft>
                <a:spcPts val="0"/>
              </a:spcAft>
              <a:buNone/>
            </a:pPr>
            <a:r>
              <a:rPr b="1" lang="it-CH" sz="1000">
                <a:solidFill>
                  <a:schemeClr val="dk1"/>
                </a:solidFill>
                <a:latin typeface="Times New Roman"/>
                <a:ea typeface="Times New Roman"/>
                <a:cs typeface="Times New Roman"/>
                <a:sym typeface="Times New Roman"/>
              </a:rPr>
              <a:t>             </a:t>
            </a:r>
            <a:r>
              <a:rPr b="1" lang="it-CH" sz="1200">
                <a:solidFill>
                  <a:schemeClr val="dk1"/>
                </a:solidFill>
                <a:latin typeface="Arial"/>
                <a:ea typeface="Arial"/>
                <a:cs typeface="Arial"/>
                <a:sym typeface="Arial"/>
              </a:rPr>
              <a:t>Modelli scaricabili </a:t>
            </a:r>
            <a:r>
              <a:rPr lang="it-CH" sz="1200">
                <a:solidFill>
                  <a:schemeClr val="dk1"/>
                </a:solidFill>
                <a:latin typeface="Arimo"/>
                <a:ea typeface="Arimo"/>
                <a:cs typeface="Arimo"/>
                <a:sym typeface="Arimo"/>
              </a:rPr>
              <a:t>sono disponibili sul nostro </a:t>
            </a:r>
            <a:r>
              <a:rPr lang="it-CH" sz="1200" u="sng">
                <a:solidFill>
                  <a:schemeClr val="hlink"/>
                </a:solidFill>
                <a:latin typeface="Arimo"/>
                <a:ea typeface="Arimo"/>
                <a:cs typeface="Arimo"/>
                <a:sym typeface="Arimo"/>
                <a:hlinkClick r:id="rId3"/>
              </a:rPr>
              <a:t>sito web</a:t>
            </a:r>
            <a:r>
              <a:rPr b="1" lang="it-CH"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980" name="Google Shape;980;p65"/>
          <p:cNvSpPr txBox="1"/>
          <p:nvPr/>
        </p:nvSpPr>
        <p:spPr>
          <a:xfrm>
            <a:off x="5427979" y="276225"/>
            <a:ext cx="4625975" cy="2590799"/>
          </a:xfrm>
          <a:prstGeom prst="rect">
            <a:avLst/>
          </a:prstGeom>
          <a:noFill/>
          <a:ln cap="flat" cmpd="sng" w="31725">
            <a:solidFill>
              <a:srgbClr val="31859B"/>
            </a:solidFill>
            <a:prstDash val="solid"/>
            <a:round/>
            <a:headEnd len="sm" w="sm" type="none"/>
            <a:tailEnd len="sm" w="sm" type="none"/>
          </a:ln>
        </p:spPr>
        <p:txBody>
          <a:bodyPr anchorCtr="0" anchor="t" bIns="0" lIns="0" spcFirstLastPara="1" rIns="0" wrap="square" tIns="76200">
            <a:noAutofit/>
          </a:bodyPr>
          <a:lstStyle/>
          <a:p>
            <a:pPr indent="0" lvl="0" marL="81915" marR="0" rtl="0" algn="l">
              <a:lnSpc>
                <a:spcPct val="100000"/>
              </a:lnSpc>
              <a:spcBef>
                <a:spcPts val="0"/>
              </a:spcBef>
              <a:spcAft>
                <a:spcPts val="0"/>
              </a:spcAft>
              <a:buNone/>
            </a:pPr>
            <a:r>
              <a:rPr b="1" lang="it-CH" sz="1200">
                <a:solidFill>
                  <a:schemeClr val="dk1"/>
                </a:solidFill>
                <a:latin typeface="Arial"/>
                <a:ea typeface="Arial"/>
                <a:cs typeface="Arial"/>
                <a:sym typeface="Arial"/>
              </a:rPr>
              <a:t>Indicazioni per la compilazione:</a:t>
            </a:r>
            <a:endParaRPr sz="1200">
              <a:solidFill>
                <a:schemeClr val="dk1"/>
              </a:solidFill>
              <a:latin typeface="Arial"/>
              <a:ea typeface="Arial"/>
              <a:cs typeface="Arial"/>
              <a:sym typeface="Arial"/>
            </a:endParaRPr>
          </a:p>
          <a:p>
            <a:pPr indent="-171450" lvl="0" marL="253365" marR="0" rtl="0" algn="l">
              <a:lnSpc>
                <a:spcPct val="100000"/>
              </a:lnSpc>
              <a:spcBef>
                <a:spcPts val="910"/>
              </a:spcBef>
              <a:spcAft>
                <a:spcPts val="0"/>
              </a:spcAft>
              <a:buClr>
                <a:schemeClr val="dk1"/>
              </a:buClr>
              <a:buSzPts val="1000"/>
              <a:buFont typeface="Arial"/>
              <a:buChar char="•"/>
            </a:pPr>
            <a:r>
              <a:rPr lang="it-CH" sz="1200">
                <a:solidFill>
                  <a:schemeClr val="dk1"/>
                </a:solidFill>
                <a:latin typeface="Arimo"/>
                <a:ea typeface="Arimo"/>
                <a:cs typeface="Arimo"/>
                <a:sym typeface="Arimo"/>
              </a:rPr>
              <a:t>La scala di valutazione è: 1 = Non vero; 2 = Parzialmente vero e 3 = Molto vero.</a:t>
            </a:r>
            <a:endParaRPr/>
          </a:p>
          <a:p>
            <a:pPr indent="-171450" lvl="0" marL="253365" marR="0" rtl="0" algn="l">
              <a:lnSpc>
                <a:spcPct val="100000"/>
              </a:lnSpc>
              <a:spcBef>
                <a:spcPts val="910"/>
              </a:spcBef>
              <a:spcAft>
                <a:spcPts val="0"/>
              </a:spcAft>
              <a:buClr>
                <a:schemeClr val="dk1"/>
              </a:buClr>
              <a:buSzPts val="1000"/>
              <a:buFont typeface="Arial"/>
              <a:buChar char="•"/>
            </a:pPr>
            <a:r>
              <a:rPr lang="it-CH" sz="1200">
                <a:solidFill>
                  <a:schemeClr val="dk1"/>
                </a:solidFill>
                <a:latin typeface="Arimo"/>
                <a:ea typeface="Arimo"/>
                <a:cs typeface="Arimo"/>
                <a:sym typeface="Arimo"/>
              </a:rPr>
              <a:t>Studentesse e studenti possono completarne uno per gruppo o uno ciascuno. Questa può essere un'attività interessante perché i diversi membri del gruppo possono avere percezioni molto diverse e questo può portare a una buona discussione.</a:t>
            </a:r>
            <a:endParaRPr/>
          </a:p>
          <a:p>
            <a:pPr indent="-171450" lvl="0" marL="253365" marR="0" rtl="0" algn="l">
              <a:lnSpc>
                <a:spcPct val="100000"/>
              </a:lnSpc>
              <a:spcBef>
                <a:spcPts val="910"/>
              </a:spcBef>
              <a:spcAft>
                <a:spcPts val="0"/>
              </a:spcAft>
              <a:buClr>
                <a:schemeClr val="dk1"/>
              </a:buClr>
              <a:buSzPts val="1000"/>
              <a:buFont typeface="Arial"/>
              <a:buChar char="•"/>
            </a:pPr>
            <a:r>
              <a:rPr lang="it-CH" sz="1200">
                <a:solidFill>
                  <a:schemeClr val="dk1"/>
                </a:solidFill>
                <a:latin typeface="Arimo"/>
                <a:ea typeface="Arimo"/>
                <a:cs typeface="Arimo"/>
                <a:sym typeface="Arimo"/>
              </a:rPr>
              <a:t>L'esempio di questa pagina è rivolto a studentesse e studenti di ogni età, compresi gli adulti. Tra i modelli scaricabili c’è anche una versione per osservatori e osservatrici adulte.</a:t>
            </a:r>
            <a:endParaRPr sz="1200">
              <a:solidFill>
                <a:schemeClr val="dk1"/>
              </a:solidFill>
              <a:latin typeface="Arimo"/>
              <a:ea typeface="Arimo"/>
              <a:cs typeface="Arimo"/>
              <a:sym typeface="Arimo"/>
            </a:endParaRPr>
          </a:p>
        </p:txBody>
      </p:sp>
      <p:graphicFrame>
        <p:nvGraphicFramePr>
          <p:cNvPr id="981" name="Google Shape;981;p65"/>
          <p:cNvGraphicFramePr/>
          <p:nvPr/>
        </p:nvGraphicFramePr>
        <p:xfrm>
          <a:off x="423552" y="3037880"/>
          <a:ext cx="3000000" cy="3000000"/>
        </p:xfrm>
        <a:graphic>
          <a:graphicData uri="http://schemas.openxmlformats.org/drawingml/2006/table">
            <a:tbl>
              <a:tblPr bandRow="1" firstRow="1">
                <a:noFill/>
                <a:tableStyleId>{D7016B61-C5C3-4E6D-A61F-10CCEA2B680B}</a:tableStyleId>
              </a:tblPr>
              <a:tblGrid>
                <a:gridCol w="7715125"/>
                <a:gridCol w="1915275"/>
              </a:tblGrid>
              <a:tr h="394175">
                <a:tc>
                  <a:txBody>
                    <a:bodyPr/>
                    <a:lstStyle/>
                    <a:p>
                      <a:pPr indent="0" lvl="0" marL="33020" marR="0" rtl="0" algn="l">
                        <a:lnSpc>
                          <a:spcPct val="100000"/>
                        </a:lnSpc>
                        <a:spcBef>
                          <a:spcPts val="0"/>
                        </a:spcBef>
                        <a:spcAft>
                          <a:spcPts val="0"/>
                        </a:spcAft>
                        <a:buNone/>
                      </a:pPr>
                      <a:r>
                        <a:rPr b="1" lang="it-CH" sz="1400">
                          <a:latin typeface="Arial"/>
                          <a:ea typeface="Arial"/>
                          <a:cs typeface="Arial"/>
                          <a:sym typeface="Arial"/>
                        </a:rPr>
                        <a:t>Criteri</a:t>
                      </a:r>
                      <a:endParaRPr sz="14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it-CH" sz="1400">
                          <a:latin typeface="Arial"/>
                          <a:ea typeface="Arial"/>
                          <a:cs typeface="Arial"/>
                          <a:sym typeface="Arial"/>
                        </a:rPr>
                        <a:t>Valutazione</a:t>
                      </a:r>
                      <a:endParaRPr sz="14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175">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G1 –  Tutti i membri del gruppo hanno partecipato</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175">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G2 –  Abbiamo lavorato come un unico gruppo e non ci siamo divise-i</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175">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G3 –  La maggior parte o la totalità dei nostri discorsi riguardava il compito che stavamo svolgendo</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175">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G4 -  Abbiamo condiviso le nostre idee e ci siamo basati su quelle altrui</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2000">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G5 - Abbiamo ascoltato attentamente quando altre persone parlavano e abbiamo recepito ciò che dicevano</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175">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G6 – Ci è piaciuto lavorare insieme in gruppo</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2000">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G7 – Quando abbiamo dato dei suggerimenti o siamo stati d'accordo o in disaccordo tra noi, abbiamo dato delle motivazioni</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4175">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G8 – Abbiamo messo in discussione o commentato le idee altrui in modo rispettoso e costruttivo</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3950">
                <a:tc>
                  <a:txBody>
                    <a:bodyPr/>
                    <a:lstStyle/>
                    <a:p>
                      <a:pPr indent="0" lvl="0" marL="33020" marR="0" rtl="0" algn="l">
                        <a:lnSpc>
                          <a:spcPct val="100000"/>
                        </a:lnSpc>
                        <a:spcBef>
                          <a:spcPts val="0"/>
                        </a:spcBef>
                        <a:spcAft>
                          <a:spcPts val="0"/>
                        </a:spcAft>
                        <a:buNone/>
                      </a:pPr>
                      <a:r>
                        <a:rPr b="1" lang="it-CH" sz="1200">
                          <a:latin typeface="Arial"/>
                          <a:ea typeface="Arial"/>
                          <a:cs typeface="Arial"/>
                          <a:sym typeface="Arial"/>
                        </a:rPr>
                        <a:t>G9 – Abbiamo cercato di raggiungere un consenso o un compromesso in caso di disaccordo</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4450">
                <a:tc>
                  <a:txBody>
                    <a:bodyPr/>
                    <a:lstStyle/>
                    <a:p>
                      <a:pPr indent="0" lvl="0" marL="2005329" marR="0" rtl="0" algn="ctr">
                        <a:lnSpc>
                          <a:spcPct val="47500"/>
                        </a:lnSpc>
                        <a:spcBef>
                          <a:spcPts val="0"/>
                        </a:spcBef>
                        <a:spcAft>
                          <a:spcPts val="0"/>
                        </a:spcAft>
                        <a:buNone/>
                      </a:pPr>
                      <a:r>
                        <a:t/>
                      </a:r>
                      <a:endParaRPr sz="1000">
                        <a:latin typeface="Arial"/>
                        <a:ea typeface="Arial"/>
                        <a:cs typeface="Arial"/>
                        <a:sym typeface="Arial"/>
                      </a:endParaRPr>
                    </a:p>
                    <a:p>
                      <a:pPr indent="0" lvl="0" marL="33020" marR="0" rtl="0" algn="l">
                        <a:lnSpc>
                          <a:spcPct val="102083"/>
                        </a:lnSpc>
                        <a:spcBef>
                          <a:spcPts val="0"/>
                        </a:spcBef>
                        <a:spcAft>
                          <a:spcPts val="0"/>
                        </a:spcAft>
                        <a:buNone/>
                      </a:pPr>
                      <a:r>
                        <a:rPr b="1" lang="it-CH" sz="1200">
                          <a:latin typeface="Arial"/>
                          <a:ea typeface="Arial"/>
                          <a:cs typeface="Arial"/>
                          <a:sym typeface="Arial"/>
                        </a:rPr>
                        <a:t>G10 – Le nostre discussioni e i nostri disaccordi ci hanno aiutato a imparare reciprocamente</a:t>
                      </a:r>
                      <a:endParaRPr/>
                    </a:p>
                    <a:p>
                      <a:pPr indent="0" lvl="0" marL="33020" marR="0" rtl="0" algn="l">
                        <a:lnSpc>
                          <a:spcPct val="102083"/>
                        </a:lnSpc>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45725" marB="45725"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82" name="Google Shape;982;p65"/>
          <p:cNvSpPr/>
          <p:nvPr/>
        </p:nvSpPr>
        <p:spPr>
          <a:xfrm>
            <a:off x="546100" y="2590804"/>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65"/>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50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 name="Shape 89"/>
        <p:cNvGrpSpPr/>
        <p:nvPr/>
      </p:nvGrpSpPr>
      <p:grpSpPr>
        <a:xfrm>
          <a:off x="0" y="0"/>
          <a:ext cx="0" cy="0"/>
          <a:chOff x="0" y="0"/>
          <a:chExt cx="0" cy="0"/>
        </a:xfrm>
      </p:grpSpPr>
      <p:sp>
        <p:nvSpPr>
          <p:cNvPr id="90" name="Google Shape;90;p12"/>
          <p:cNvSpPr txBox="1"/>
          <p:nvPr/>
        </p:nvSpPr>
        <p:spPr>
          <a:xfrm>
            <a:off x="444500" y="486029"/>
            <a:ext cx="9806305" cy="1267655"/>
          </a:xfrm>
          <a:prstGeom prst="rect">
            <a:avLst/>
          </a:prstGeom>
          <a:noFill/>
          <a:ln>
            <a:noFill/>
          </a:ln>
        </p:spPr>
        <p:txBody>
          <a:bodyPr anchorCtr="0" anchor="t" bIns="0" lIns="0" spcFirstLastPara="1" rIns="0" wrap="square" tIns="0">
            <a:spAutoFit/>
          </a:bodyPr>
          <a:lstStyle/>
          <a:p>
            <a:pPr indent="0" lvl="0" marL="3274059" marR="0" rtl="0" algn="l">
              <a:lnSpc>
                <a:spcPct val="100000"/>
              </a:lnSpc>
              <a:spcBef>
                <a:spcPts val="0"/>
              </a:spcBef>
              <a:spcAft>
                <a:spcPts val="0"/>
              </a:spcAft>
              <a:buNone/>
            </a:pPr>
            <a:r>
              <a:rPr b="1" lang="it-CH" sz="1600">
                <a:solidFill>
                  <a:srgbClr val="215868"/>
                </a:solidFill>
                <a:latin typeface="Calibri"/>
                <a:ea typeface="Calibri"/>
                <a:cs typeface="Calibri"/>
                <a:sym typeface="Calibri"/>
              </a:rPr>
              <a:t>Le video guide T-SEDA (in lingua inglese)</a:t>
            </a:r>
            <a:endParaRPr sz="1600">
              <a:solidFill>
                <a:schemeClr val="dk1"/>
              </a:solidFill>
              <a:latin typeface="Calibri"/>
              <a:ea typeface="Calibri"/>
              <a:cs typeface="Calibri"/>
              <a:sym typeface="Calibri"/>
            </a:endParaRPr>
          </a:p>
          <a:p>
            <a:pPr indent="0" lvl="0" marL="12700" marR="5080" rtl="0" algn="l">
              <a:lnSpc>
                <a:spcPct val="120800"/>
              </a:lnSpc>
              <a:spcBef>
                <a:spcPts val="950"/>
              </a:spcBef>
              <a:spcAft>
                <a:spcPts val="0"/>
              </a:spcAft>
              <a:buNone/>
            </a:pPr>
            <a:r>
              <a:rPr lang="it-CH" sz="1200">
                <a:solidFill>
                  <a:schemeClr val="dk1"/>
                </a:solidFill>
                <a:latin typeface="Calibri"/>
                <a:ea typeface="Calibri"/>
                <a:cs typeface="Calibri"/>
                <a:sym typeface="Calibri"/>
              </a:rPr>
              <a:t>La guida per utenti di T-SEDA e le risorse di base descritte nella pagina precedente hanno delle video guide di accompagnamento. Questi video forniscono delle piccole introduzioni all'uso del pacchetto T-SEDA, così come attività aggiuntive per praticare il dialogo di codifica.</a:t>
            </a:r>
            <a:endParaRPr/>
          </a:p>
          <a:p>
            <a:pPr indent="0" lvl="0" marL="12700" marR="0" rtl="0" algn="l">
              <a:lnSpc>
                <a:spcPct val="100000"/>
              </a:lnSpc>
              <a:spcBef>
                <a:spcPts val="310"/>
              </a:spcBef>
              <a:spcAft>
                <a:spcPts val="0"/>
              </a:spcAft>
              <a:buNone/>
            </a:pPr>
            <a:r>
              <a:rPr lang="it-CH" sz="1200">
                <a:solidFill>
                  <a:schemeClr val="dk1"/>
                </a:solidFill>
                <a:latin typeface="Calibri"/>
                <a:ea typeface="Calibri"/>
                <a:cs typeface="Calibri"/>
                <a:sym typeface="Calibri"/>
              </a:rPr>
              <a:t>Cerca l’icona </a:t>
            </a:r>
            <a:endParaRPr sz="1200">
              <a:solidFill>
                <a:schemeClr val="dk1"/>
              </a:solidFill>
              <a:latin typeface="Calibri"/>
              <a:ea typeface="Calibri"/>
              <a:cs typeface="Calibri"/>
              <a:sym typeface="Calibri"/>
            </a:endParaRPr>
          </a:p>
          <a:p>
            <a:pPr indent="0" lvl="0" marL="12700" marR="0" rtl="0" algn="l">
              <a:lnSpc>
                <a:spcPct val="100000"/>
              </a:lnSpc>
              <a:spcBef>
                <a:spcPts val="300"/>
              </a:spcBef>
              <a:spcAft>
                <a:spcPts val="0"/>
              </a:spcAft>
              <a:buNone/>
            </a:pPr>
            <a:r>
              <a:rPr lang="it-CH" sz="1200">
                <a:solidFill>
                  <a:schemeClr val="dk1"/>
                </a:solidFill>
                <a:latin typeface="Calibri"/>
                <a:ea typeface="Calibri"/>
                <a:cs typeface="Calibri"/>
                <a:sym typeface="Calibri"/>
              </a:rPr>
              <a:t>I video sono disponibili in lingua inglese all’indirizzo: </a:t>
            </a:r>
            <a:r>
              <a:rPr lang="it-CH" sz="1200" u="sng">
                <a:solidFill>
                  <a:schemeClr val="hlink"/>
                </a:solidFill>
                <a:latin typeface="Calibri"/>
                <a:ea typeface="Calibri"/>
                <a:cs typeface="Calibri"/>
                <a:sym typeface="Calibri"/>
                <a:hlinkClick r:id="rId3"/>
              </a:rPr>
              <a:t>https://www.edudialogue.org/tools-resources/introductory-video-series/</a:t>
            </a:r>
            <a:r>
              <a:rPr lang="it-CH" sz="1200">
                <a:solidFill>
                  <a:schemeClr val="dk1"/>
                </a:solidFill>
                <a:latin typeface="Calibri"/>
                <a:ea typeface="Calibri"/>
                <a:cs typeface="Calibri"/>
                <a:sym typeface="Calibri"/>
              </a:rPr>
              <a:t>.</a:t>
            </a:r>
            <a:endParaRPr/>
          </a:p>
        </p:txBody>
      </p:sp>
      <p:sp>
        <p:nvSpPr>
          <p:cNvPr id="91" name="Google Shape;91;p12"/>
          <p:cNvSpPr/>
          <p:nvPr/>
        </p:nvSpPr>
        <p:spPr>
          <a:xfrm>
            <a:off x="1384300" y="1215317"/>
            <a:ext cx="346709" cy="34670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92" name="Google Shape;92;p12"/>
          <p:cNvGraphicFramePr/>
          <p:nvPr/>
        </p:nvGraphicFramePr>
        <p:xfrm>
          <a:off x="456565" y="1969001"/>
          <a:ext cx="3000000" cy="3000000"/>
        </p:xfrm>
        <a:graphic>
          <a:graphicData uri="http://schemas.openxmlformats.org/drawingml/2006/table">
            <a:tbl>
              <a:tblPr bandRow="1" firstRow="1">
                <a:noFill/>
                <a:tableStyleId>{D7016B61-C5C3-4E6D-A61F-10CCEA2B680B}</a:tableStyleId>
              </a:tblPr>
              <a:tblGrid>
                <a:gridCol w="4885950"/>
                <a:gridCol w="4885950"/>
              </a:tblGrid>
              <a:tr h="473975">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 </a:t>
                      </a:r>
                      <a:r>
                        <a:rPr lang="it-CH" sz="1200" u="none" cap="none" strike="noStrike">
                          <a:solidFill>
                            <a:schemeClr val="dk1"/>
                          </a:solidFill>
                          <a:latin typeface="Calibri"/>
                          <a:ea typeface="Calibri"/>
                          <a:cs typeface="Calibri"/>
                          <a:sym typeface="Calibri"/>
                        </a:rPr>
                        <a:t>What is educational dialogue?</a:t>
                      </a:r>
                      <a:endParaRPr/>
                    </a:p>
                    <a:p>
                      <a:pPr indent="0" lvl="0" marL="64769" marR="0" rtl="0" algn="l">
                        <a:lnSpc>
                          <a:spcPct val="100000"/>
                        </a:lnSpc>
                        <a:spcBef>
                          <a:spcPts val="0"/>
                        </a:spcBef>
                        <a:spcAft>
                          <a:spcPts val="0"/>
                        </a:spcAft>
                        <a:buNone/>
                      </a:pPr>
                      <a:r>
                        <a:rPr i="1" lang="it-CH" sz="1200" u="none" cap="none" strike="noStrike">
                          <a:latin typeface="Calibri"/>
                          <a:ea typeface="Calibri"/>
                          <a:cs typeface="Calibri"/>
                          <a:sym typeface="Calibri"/>
                        </a:rPr>
                        <a:t>                Cos'è il dialogo educativo?</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10: Using the coding scheme (part 1)</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Usare lo schema di codifica (parte 1)</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500">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2: How does teacher-student dialogue support learning?</a:t>
                      </a:r>
                      <a:endParaRPr sz="1200" u="none" cap="none" strike="noStrike">
                        <a:latin typeface="Calibri"/>
                        <a:ea typeface="Calibri"/>
                        <a:cs typeface="Calibri"/>
                        <a:sym typeface="Calibri"/>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In che modo il dialogo tra docente e allieve-i supporta   </a:t>
                      </a:r>
                      <a:br>
                        <a:rPr i="1" lang="it-CH" sz="1200" u="none" cap="none" strike="noStrike">
                          <a:latin typeface="Calibri"/>
                          <a:ea typeface="Calibri"/>
                          <a:cs typeface="Calibri"/>
                          <a:sym typeface="Calibri"/>
                        </a:rPr>
                      </a:br>
                      <a:r>
                        <a:rPr i="1" lang="it-CH" sz="1200" u="none" cap="none" strike="noStrike">
                          <a:latin typeface="Calibri"/>
                          <a:ea typeface="Calibri"/>
                          <a:cs typeface="Calibri"/>
                          <a:sym typeface="Calibri"/>
                        </a:rPr>
                        <a:t>                l'apprendimento?</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11: Using the coding scheme (part 2)</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Usare lo schema di codifica (parte 2)</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975">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3: Practical tips for supporting classroom dialogue: ground rules</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Consigli pratici per sostenere il dialogo in classe: regole di base</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12: Recording dialogue and coding in your classroom</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Registrare e codificare il dialogo nella tua classe</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975">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4: Practical tips for supporting classroom dialogue: talking points</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Consigli pratici per sostenere il dialogo in classe: i punti di discussione</a:t>
                      </a:r>
                      <a:endParaRPr i="1" sz="1200" u="none" cap="none" strike="noStrike">
                        <a:latin typeface="Calibri"/>
                        <a:ea typeface="Calibri"/>
                        <a:cs typeface="Calibri"/>
                        <a:sym typeface="Calibri"/>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647700" lvl="0" marL="711200" marR="0" rtl="0" algn="l">
                        <a:lnSpc>
                          <a:spcPct val="100000"/>
                        </a:lnSpc>
                        <a:spcBef>
                          <a:spcPts val="0"/>
                        </a:spcBef>
                        <a:spcAft>
                          <a:spcPts val="0"/>
                        </a:spcAft>
                        <a:buNone/>
                      </a:pPr>
                      <a:r>
                        <a:rPr lang="it-CH" sz="1200" u="none" cap="none" strike="noStrike">
                          <a:latin typeface="Calibri"/>
                          <a:ea typeface="Calibri"/>
                          <a:cs typeface="Calibri"/>
                          <a:sym typeface="Calibri"/>
                        </a:rPr>
                        <a:t>Video 13: Identifying productive dialogue: ‘building on’ and ‘challenging’ ideas</a:t>
                      </a:r>
                      <a:endParaRPr/>
                    </a:p>
                    <a:p>
                      <a:pPr indent="-647700" lvl="0" marL="711200" marR="0" rtl="0" algn="l">
                        <a:lnSpc>
                          <a:spcPct val="100000"/>
                        </a:lnSpc>
                        <a:spcBef>
                          <a:spcPts val="0"/>
                        </a:spcBef>
                        <a:spcAft>
                          <a:spcPts val="0"/>
                        </a:spcAft>
                        <a:buNone/>
                      </a:pPr>
                      <a:r>
                        <a:rPr i="1" lang="it-CH" sz="1200" u="none" cap="none" strike="noStrike">
                          <a:latin typeface="Calibri"/>
                          <a:ea typeface="Calibri"/>
                          <a:cs typeface="Calibri"/>
                          <a:sym typeface="Calibri"/>
                        </a:rPr>
                        <a:t>                  Identificare il dialogo produttivo - "costruire su" e "mettere in discussione" le idee</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975">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5: The T-SEDA pack welcome guide</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La guida di benvenuto del pacchetto T-SEDA</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14: Practising coding: whole class dialogue</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Pratica di codifica - dialogo con tutta la classe</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500">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6: Completing your self audit</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Completare l’autovalutazione</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15: The value of group dialogue</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Il valore del dialogo di gruppo</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975">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7: Completing your reflective inquiry cycle</a:t>
                      </a:r>
                      <a:endParaRPr sz="1200" u="none" cap="none" strike="noStrike">
                        <a:latin typeface="Calibri"/>
                        <a:ea typeface="Calibri"/>
                        <a:cs typeface="Calibri"/>
                        <a:sym typeface="Calibri"/>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Completare il ciclo d’inchiesta riflessiva</a:t>
                      </a:r>
                      <a:endParaRPr i="1" sz="1200" u="none" cap="none" strike="noStrike">
                        <a:latin typeface="Calibri"/>
                        <a:ea typeface="Calibri"/>
                        <a:cs typeface="Calibri"/>
                        <a:sym typeface="Calibri"/>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16: Coding and rating the quality of small group dialogue</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Codificare e valutare la qualità del dialogo in piccoli gruppi</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3975">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8: Ethics in educational inquiry</a:t>
                      </a:r>
                      <a:endParaRPr sz="1200" u="none" cap="none" strike="noStrike">
                        <a:latin typeface="Calibri"/>
                        <a:ea typeface="Calibri"/>
                        <a:cs typeface="Calibri"/>
                        <a:sym typeface="Calibri"/>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Etica nella ricerca in educazione</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17: Promoting student participation in dialogue</a:t>
                      </a:r>
                      <a:endParaRPr sz="1200" u="none" cap="none" strike="noStrike">
                        <a:latin typeface="Calibri"/>
                        <a:ea typeface="Calibri"/>
                        <a:cs typeface="Calibri"/>
                        <a:sym typeface="Calibri"/>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Promuovere la partecipazione di studentesse e studenti al dialogo</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5500">
                <a:tc>
                  <a:txBody>
                    <a:bodyPr/>
                    <a:lstStyle/>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Video 9: The impact of T-SEDA inquiry</a:t>
                      </a:r>
                      <a:endParaRPr/>
                    </a:p>
                    <a:p>
                      <a:pPr indent="0" lvl="0" marL="64769" marR="0" rtl="0" algn="l">
                        <a:lnSpc>
                          <a:spcPct val="100000"/>
                        </a:lnSpc>
                        <a:spcBef>
                          <a:spcPts val="0"/>
                        </a:spcBef>
                        <a:spcAft>
                          <a:spcPts val="0"/>
                        </a:spcAft>
                        <a:buNone/>
                      </a:pPr>
                      <a:r>
                        <a:rPr lang="it-CH" sz="1200" u="none" cap="none" strike="noStrike">
                          <a:latin typeface="Calibri"/>
                          <a:ea typeface="Calibri"/>
                          <a:cs typeface="Calibri"/>
                          <a:sym typeface="Calibri"/>
                        </a:rPr>
                        <a:t>                </a:t>
                      </a:r>
                      <a:r>
                        <a:rPr i="1" lang="it-CH" sz="1200" u="none" cap="none" strike="noStrike">
                          <a:latin typeface="Calibri"/>
                          <a:ea typeface="Calibri"/>
                          <a:cs typeface="Calibri"/>
                          <a:sym typeface="Calibri"/>
                        </a:rPr>
                        <a:t>L'impatto dell'inchiesta T-SEDA</a:t>
                      </a:r>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Calibri"/>
                        <a:ea typeface="Calibri"/>
                        <a:cs typeface="Calibri"/>
                        <a:sym typeface="Calibri"/>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3" name="Google Shape;93;p12"/>
          <p:cNvSpPr txBox="1"/>
          <p:nvPr/>
        </p:nvSpPr>
        <p:spPr>
          <a:xfrm>
            <a:off x="469900" y="6753225"/>
            <a:ext cx="91440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it-CH" sz="1200">
                <a:solidFill>
                  <a:schemeClr val="dk1"/>
                </a:solidFill>
                <a:latin typeface="Calibri"/>
                <a:ea typeface="Calibri"/>
                <a:cs typeface="Calibri"/>
                <a:sym typeface="Calibri"/>
              </a:rPr>
              <a:t>Dal momento che i video sono in lingua inglese, nelle successive pagine del toolkit essi vengono citati usando solo il titolo originale. </a:t>
            </a:r>
            <a:endParaRPr/>
          </a:p>
        </p:txBody>
      </p:sp>
      <p:sp>
        <p:nvSpPr>
          <p:cNvPr id="94" name="Google Shape;94;p12"/>
          <p:cNvSpPr txBox="1"/>
          <p:nvPr/>
        </p:nvSpPr>
        <p:spPr>
          <a:xfrm>
            <a:off x="469900" y="6981825"/>
            <a:ext cx="9144000"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it-CH" sz="1200">
                <a:solidFill>
                  <a:schemeClr val="dk1"/>
                </a:solidFill>
                <a:latin typeface="Calibri"/>
                <a:ea typeface="Calibri"/>
                <a:cs typeface="Calibri"/>
                <a:sym typeface="Calibri"/>
              </a:rPr>
              <a:t>I video possono eventualmente essere fruiti in lingua originale con sottotitoli in italiano, attivando l’apposita funzione su YouTube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66"/>
          <p:cNvSpPr/>
          <p:nvPr/>
        </p:nvSpPr>
        <p:spPr>
          <a:xfrm>
            <a:off x="260350" y="200025"/>
            <a:ext cx="5086350" cy="13716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cap="flat" cmpd="sng" w="28575">
            <a:solidFill>
              <a:srgbClr val="31859B"/>
            </a:solidFill>
            <a:prstDash val="solid"/>
            <a:round/>
            <a:headEnd len="sm" w="sm" type="none"/>
            <a:tailEnd len="sm" w="sm" type="none"/>
          </a:ln>
        </p:spPr>
        <p:txBody>
          <a:bodyPr anchorCtr="0" anchor="t" bIns="0" lIns="0" spcFirstLastPara="1" rIns="0" wrap="square" tIns="72000">
            <a:noAutofit/>
          </a:bodyPr>
          <a:lstStyle/>
          <a:p>
            <a:pPr indent="0" lvl="0" marL="81915" marR="0" rtl="0" algn="l">
              <a:lnSpc>
                <a:spcPct val="100000"/>
              </a:lnSpc>
              <a:spcBef>
                <a:spcPts val="0"/>
              </a:spcBef>
              <a:spcAft>
                <a:spcPts val="0"/>
              </a:spcAft>
              <a:buNone/>
            </a:pPr>
            <a:r>
              <a:rPr b="1" lang="it-CH" sz="1400">
                <a:solidFill>
                  <a:schemeClr val="dk1"/>
                </a:solidFill>
                <a:latin typeface="Arial"/>
                <a:ea typeface="Arial"/>
                <a:cs typeface="Arial"/>
                <a:sym typeface="Arial"/>
              </a:rPr>
              <a:t>2H: Questionario sull'insegnamento dialogico: Autovalutazione della pratica</a:t>
            </a:r>
            <a:endParaRPr sz="1400">
              <a:solidFill>
                <a:schemeClr val="dk1"/>
              </a:solidFill>
              <a:latin typeface="Arial"/>
              <a:ea typeface="Arial"/>
              <a:cs typeface="Arial"/>
              <a:sym typeface="Arial"/>
            </a:endParaRPr>
          </a:p>
          <a:p>
            <a:pPr indent="0" lvl="0" marL="81915" marR="97155" rtl="0" algn="l">
              <a:lnSpc>
                <a:spcPct val="121700"/>
              </a:lnSpc>
              <a:spcBef>
                <a:spcPts val="400"/>
              </a:spcBef>
              <a:spcAft>
                <a:spcPts val="0"/>
              </a:spcAft>
              <a:buNone/>
            </a:pPr>
            <a:r>
              <a:rPr lang="it-CH" sz="1150">
                <a:solidFill>
                  <a:schemeClr val="dk1"/>
                </a:solidFill>
                <a:latin typeface="Arimo"/>
                <a:ea typeface="Arimo"/>
                <a:cs typeface="Arimo"/>
                <a:sym typeface="Arimo"/>
              </a:rPr>
              <a:t>Questo modello ti permette di valutare la tua pratica. Potresti farlo in diversi momenti della tua inchiesta per identificare come è cambiata la tua pratica.      </a:t>
            </a:r>
            <a:endParaRPr/>
          </a:p>
          <a:p>
            <a:pPr indent="0" lvl="0" marL="81915" marR="97155" rtl="0" algn="l">
              <a:lnSpc>
                <a:spcPct val="121700"/>
              </a:lnSpc>
              <a:spcBef>
                <a:spcPts val="400"/>
              </a:spcBef>
              <a:spcAft>
                <a:spcPts val="0"/>
              </a:spcAft>
              <a:buNone/>
            </a:pPr>
            <a:r>
              <a:rPr b="1" lang="it-CH" sz="1400">
                <a:solidFill>
                  <a:schemeClr val="dk1"/>
                </a:solidFill>
                <a:latin typeface="Arial"/>
                <a:ea typeface="Arial"/>
                <a:cs typeface="Arial"/>
                <a:sym typeface="Arial"/>
              </a:rPr>
              <a:t>      </a:t>
            </a:r>
            <a:r>
              <a:rPr b="1" lang="it-CH" sz="1150">
                <a:solidFill>
                  <a:schemeClr val="dk1"/>
                </a:solidFill>
                <a:latin typeface="Arial"/>
                <a:ea typeface="Arial"/>
                <a:cs typeface="Arial"/>
                <a:sym typeface="Arial"/>
              </a:rPr>
              <a:t>Modelli scaricabili </a:t>
            </a:r>
            <a:r>
              <a:rPr b="0" lang="it-CH" sz="1150">
                <a:solidFill>
                  <a:schemeClr val="dk1"/>
                </a:solidFill>
                <a:latin typeface="Arial"/>
                <a:ea typeface="Arial"/>
                <a:cs typeface="Arial"/>
                <a:sym typeface="Arial"/>
              </a:rPr>
              <a:t>sono disponibili sul nostro </a:t>
            </a:r>
            <a:r>
              <a:rPr b="0" lang="it-CH" sz="1150" u="sng">
                <a:solidFill>
                  <a:schemeClr val="hlink"/>
                </a:solidFill>
                <a:latin typeface="Arial"/>
                <a:ea typeface="Arial"/>
                <a:cs typeface="Arial"/>
                <a:sym typeface="Arial"/>
                <a:hlinkClick r:id="rId3"/>
              </a:rPr>
              <a:t>sito web</a:t>
            </a:r>
            <a:r>
              <a:rPr b="0" lang="it-CH" sz="1150">
                <a:solidFill>
                  <a:schemeClr val="dk1"/>
                </a:solidFill>
                <a:latin typeface="Arial"/>
                <a:ea typeface="Arial"/>
                <a:cs typeface="Arial"/>
                <a:sym typeface="Arial"/>
              </a:rPr>
              <a:t>.</a:t>
            </a:r>
            <a:endParaRPr/>
          </a:p>
        </p:txBody>
      </p:sp>
      <p:sp>
        <p:nvSpPr>
          <p:cNvPr id="989" name="Google Shape;989;p66"/>
          <p:cNvSpPr/>
          <p:nvPr/>
        </p:nvSpPr>
        <p:spPr>
          <a:xfrm>
            <a:off x="336553" y="1266825"/>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66"/>
          <p:cNvSpPr/>
          <p:nvPr/>
        </p:nvSpPr>
        <p:spPr>
          <a:xfrm>
            <a:off x="5422903" y="200025"/>
            <a:ext cx="5086350" cy="13716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cap="flat" cmpd="sng" w="28575">
            <a:solidFill>
              <a:srgbClr val="31859B"/>
            </a:solidFill>
            <a:prstDash val="solid"/>
            <a:round/>
            <a:headEnd len="sm" w="sm" type="none"/>
            <a:tailEnd len="sm" w="sm" type="none"/>
          </a:ln>
        </p:spPr>
        <p:txBody>
          <a:bodyPr anchorCtr="0" anchor="t" bIns="0" lIns="0" spcFirstLastPara="1" rIns="0" wrap="square" tIns="72000">
            <a:noAutofit/>
          </a:bodyPr>
          <a:lstStyle/>
          <a:p>
            <a:pPr indent="0" lvl="0" marL="81280" marR="0" rtl="0" algn="l">
              <a:lnSpc>
                <a:spcPct val="100000"/>
              </a:lnSpc>
              <a:spcBef>
                <a:spcPts val="0"/>
              </a:spcBef>
              <a:spcAft>
                <a:spcPts val="0"/>
              </a:spcAft>
              <a:buNone/>
            </a:pPr>
            <a:r>
              <a:rPr b="1" lang="it-CH" sz="1150">
                <a:solidFill>
                  <a:schemeClr val="dk1"/>
                </a:solidFill>
                <a:latin typeface="Arial"/>
                <a:ea typeface="Arial"/>
                <a:cs typeface="Arial"/>
                <a:sym typeface="Arial"/>
              </a:rPr>
              <a:t>Indicazioni per la compilazione:</a:t>
            </a:r>
            <a:endParaRPr b="0" sz="1150">
              <a:solidFill>
                <a:schemeClr val="dk1"/>
              </a:solidFill>
              <a:latin typeface="Arial"/>
              <a:ea typeface="Arial"/>
              <a:cs typeface="Arial"/>
              <a:sym typeface="Arial"/>
            </a:endParaRPr>
          </a:p>
          <a:p>
            <a:pPr indent="0" lvl="0" marL="81280" marR="0" rtl="0" algn="l">
              <a:lnSpc>
                <a:spcPct val="100000"/>
              </a:lnSpc>
              <a:spcBef>
                <a:spcPts val="645"/>
              </a:spcBef>
              <a:spcAft>
                <a:spcPts val="0"/>
              </a:spcAft>
              <a:buNone/>
            </a:pPr>
            <a:r>
              <a:rPr b="1" lang="it-CH" sz="1150">
                <a:solidFill>
                  <a:schemeClr val="dk1"/>
                </a:solidFill>
                <a:latin typeface="Arial"/>
                <a:ea typeface="Arial"/>
                <a:cs typeface="Arial"/>
                <a:sym typeface="Arial"/>
              </a:rPr>
              <a:t>Ci sono tre sezioni: </a:t>
            </a:r>
            <a:r>
              <a:rPr b="0" lang="it-CH" sz="1150">
                <a:solidFill>
                  <a:schemeClr val="dk1"/>
                </a:solidFill>
                <a:latin typeface="Arial"/>
                <a:ea typeface="Arial"/>
                <a:cs typeface="Arial"/>
                <a:sym typeface="Arial"/>
              </a:rPr>
              <a:t>creare un’</a:t>
            </a:r>
            <a:r>
              <a:rPr b="1" lang="it-CH" sz="1150">
                <a:solidFill>
                  <a:schemeClr val="dk1"/>
                </a:solidFill>
                <a:latin typeface="Arial"/>
                <a:ea typeface="Arial"/>
                <a:cs typeface="Arial"/>
                <a:sym typeface="Arial"/>
              </a:rPr>
              <a:t>Apertura al dialogo</a:t>
            </a:r>
            <a:r>
              <a:rPr b="0" lang="it-CH" sz="1150">
                <a:solidFill>
                  <a:schemeClr val="dk1"/>
                </a:solidFill>
                <a:latin typeface="Arial"/>
                <a:ea typeface="Arial"/>
                <a:cs typeface="Arial"/>
                <a:sym typeface="Arial"/>
              </a:rPr>
              <a:t> (A - Voci 1- 5), invitare i </a:t>
            </a:r>
            <a:r>
              <a:rPr b="1" lang="it-CH" sz="1150">
                <a:solidFill>
                  <a:schemeClr val="dk1"/>
                </a:solidFill>
                <a:latin typeface="Arial"/>
                <a:ea typeface="Arial"/>
                <a:cs typeface="Arial"/>
                <a:sym typeface="Arial"/>
              </a:rPr>
              <a:t>Contributi</a:t>
            </a:r>
            <a:r>
              <a:rPr b="0" lang="it-CH" sz="1150">
                <a:solidFill>
                  <a:schemeClr val="dk1"/>
                </a:solidFill>
                <a:latin typeface="Arial"/>
                <a:ea typeface="Arial"/>
                <a:cs typeface="Arial"/>
                <a:sym typeface="Arial"/>
              </a:rPr>
              <a:t> </a:t>
            </a:r>
            <a:r>
              <a:rPr b="1" lang="it-CH" sz="1150">
                <a:solidFill>
                  <a:schemeClr val="dk1"/>
                </a:solidFill>
                <a:latin typeface="Arial"/>
                <a:ea typeface="Arial"/>
                <a:cs typeface="Arial"/>
                <a:sym typeface="Arial"/>
              </a:rPr>
              <a:t>delle persone in formazione </a:t>
            </a:r>
            <a:r>
              <a:rPr b="0" lang="it-CH" sz="1150">
                <a:solidFill>
                  <a:schemeClr val="dk1"/>
                </a:solidFill>
                <a:latin typeface="Arial"/>
                <a:ea typeface="Arial"/>
                <a:cs typeface="Arial"/>
                <a:sym typeface="Arial"/>
              </a:rPr>
              <a:t>(B - Voci 6-9) e promuovere la </a:t>
            </a:r>
            <a:r>
              <a:rPr b="1" lang="it-CH" sz="1150">
                <a:solidFill>
                  <a:schemeClr val="dk1"/>
                </a:solidFill>
                <a:latin typeface="Arial"/>
                <a:ea typeface="Arial"/>
                <a:cs typeface="Arial"/>
                <a:sym typeface="Arial"/>
              </a:rPr>
              <a:t>Partecipazione</a:t>
            </a:r>
            <a:r>
              <a:rPr b="0" lang="it-CH" sz="1150">
                <a:solidFill>
                  <a:schemeClr val="dk1"/>
                </a:solidFill>
                <a:latin typeface="Arial"/>
                <a:ea typeface="Arial"/>
                <a:cs typeface="Arial"/>
                <a:sym typeface="Arial"/>
              </a:rPr>
              <a:t> </a:t>
            </a:r>
            <a:r>
              <a:rPr b="1" lang="it-CH" sz="1150">
                <a:solidFill>
                  <a:schemeClr val="dk1"/>
                </a:solidFill>
                <a:latin typeface="Arial"/>
                <a:ea typeface="Arial"/>
                <a:cs typeface="Arial"/>
                <a:sym typeface="Arial"/>
              </a:rPr>
              <a:t>dialogica</a:t>
            </a:r>
            <a:r>
              <a:rPr b="0" lang="it-CH" sz="1150">
                <a:solidFill>
                  <a:schemeClr val="dk1"/>
                </a:solidFill>
                <a:latin typeface="Arial"/>
                <a:ea typeface="Arial"/>
                <a:cs typeface="Arial"/>
                <a:sym typeface="Arial"/>
              </a:rPr>
              <a:t> (C - Voci 10-18, nella pagina successiva).</a:t>
            </a:r>
            <a:endParaRPr/>
          </a:p>
          <a:p>
            <a:pPr indent="0" lvl="0" marL="81280" marR="0" rtl="0" algn="l">
              <a:lnSpc>
                <a:spcPct val="100000"/>
              </a:lnSpc>
              <a:spcBef>
                <a:spcPts val="645"/>
              </a:spcBef>
              <a:spcAft>
                <a:spcPts val="0"/>
              </a:spcAft>
              <a:buNone/>
            </a:pPr>
            <a:r>
              <a:rPr b="0" lang="it-CH" sz="1150">
                <a:solidFill>
                  <a:schemeClr val="dk1"/>
                </a:solidFill>
                <a:latin typeface="Arial"/>
                <a:ea typeface="Arial"/>
                <a:cs typeface="Arial"/>
                <a:sym typeface="Arial"/>
              </a:rPr>
              <a:t>Per ogni voce, spunta la casella più pertinente e attribuisciti un punteggio.</a:t>
            </a:r>
            <a:endParaRPr b="0" sz="1150">
              <a:solidFill>
                <a:schemeClr val="dk1"/>
              </a:solidFill>
              <a:latin typeface="Arimo"/>
              <a:ea typeface="Arimo"/>
              <a:cs typeface="Arimo"/>
              <a:sym typeface="Arimo"/>
            </a:endParaRPr>
          </a:p>
          <a:p>
            <a:pPr indent="0" lvl="0" marL="81915" marR="0" rtl="0" algn="l">
              <a:lnSpc>
                <a:spcPct val="100000"/>
              </a:lnSpc>
              <a:spcBef>
                <a:spcPts val="565"/>
              </a:spcBef>
              <a:spcAft>
                <a:spcPts val="0"/>
              </a:spcAft>
              <a:buNone/>
            </a:pPr>
            <a:r>
              <a:t/>
            </a:r>
            <a:endParaRPr b="0" sz="1150">
              <a:solidFill>
                <a:schemeClr val="dk1"/>
              </a:solidFill>
              <a:latin typeface="Arial"/>
              <a:ea typeface="Arial"/>
              <a:cs typeface="Arial"/>
              <a:sym typeface="Arial"/>
            </a:endParaRPr>
          </a:p>
        </p:txBody>
      </p:sp>
      <p:graphicFrame>
        <p:nvGraphicFramePr>
          <p:cNvPr id="991" name="Google Shape;991;p66"/>
          <p:cNvGraphicFramePr/>
          <p:nvPr/>
        </p:nvGraphicFramePr>
        <p:xfrm>
          <a:off x="529369" y="1658332"/>
          <a:ext cx="3000000" cy="3000000"/>
        </p:xfrm>
        <a:graphic>
          <a:graphicData uri="http://schemas.openxmlformats.org/drawingml/2006/table">
            <a:tbl>
              <a:tblPr bandRow="1" firstRow="1">
                <a:noFill/>
                <a:tableStyleId>{D7016B61-C5C3-4E6D-A61F-10CCEA2B680B}</a:tableStyleId>
              </a:tblPr>
              <a:tblGrid>
                <a:gridCol w="6030200"/>
                <a:gridCol w="582725"/>
                <a:gridCol w="582725"/>
                <a:gridCol w="582725"/>
                <a:gridCol w="582725"/>
                <a:gridCol w="582725"/>
                <a:gridCol w="582725"/>
              </a:tblGrid>
              <a:tr h="769875">
                <a:tc>
                  <a:txBody>
                    <a:bodyPr/>
                    <a:lstStyle/>
                    <a:p>
                      <a:pPr indent="0" lvl="0" marL="57785" marR="648335" rtl="0" algn="l">
                        <a:lnSpc>
                          <a:spcPct val="120000"/>
                        </a:lnSpc>
                        <a:spcBef>
                          <a:spcPts val="0"/>
                        </a:spcBef>
                        <a:spcAft>
                          <a:spcPts val="0"/>
                        </a:spcAft>
                        <a:buNone/>
                      </a:pPr>
                      <a:r>
                        <a:rPr lang="it-CH" sz="1100">
                          <a:latin typeface="Arial"/>
                          <a:ea typeface="Arial"/>
                          <a:cs typeface="Arial"/>
                          <a:sym typeface="Arial"/>
                        </a:rPr>
                        <a:t>Considera le seguenti affermazioni in relazione alla tua pratica e segna il tuo livello di accordo da </a:t>
                      </a:r>
                      <a:r>
                        <a:rPr b="1" lang="it-CH" sz="1100">
                          <a:latin typeface="Arial"/>
                          <a:ea typeface="Arial"/>
                          <a:cs typeface="Arial"/>
                          <a:sym typeface="Arial"/>
                        </a:rPr>
                        <a:t>(1) "del tutto in disaccordo" </a:t>
                      </a:r>
                      <a:r>
                        <a:rPr lang="it-CH" sz="1100">
                          <a:latin typeface="Arial"/>
                          <a:ea typeface="Arial"/>
                          <a:cs typeface="Arial"/>
                          <a:sym typeface="Arial"/>
                        </a:rPr>
                        <a:t>a (6) </a:t>
                      </a:r>
                      <a:r>
                        <a:rPr b="1" lang="it-CH" sz="1100">
                          <a:latin typeface="Arial"/>
                          <a:ea typeface="Arial"/>
                          <a:cs typeface="Arial"/>
                          <a:sym typeface="Arial"/>
                        </a:rPr>
                        <a:t>"del tutto d'accordo"</a:t>
                      </a:r>
                      <a:r>
                        <a:rPr lang="it-CH" sz="1100">
                          <a:latin typeface="Arial"/>
                          <a:ea typeface="Arial"/>
                          <a:cs typeface="Arial"/>
                          <a:sym typeface="Arial"/>
                        </a:rPr>
                        <a:t>.</a:t>
                      </a:r>
                      <a:endParaRPr/>
                    </a:p>
                    <a:p>
                      <a:pPr indent="0" lvl="0" marL="57785" marR="648335" rtl="0" algn="l">
                        <a:lnSpc>
                          <a:spcPct val="120000"/>
                        </a:lnSpc>
                        <a:spcBef>
                          <a:spcPts val="175"/>
                        </a:spcBef>
                        <a:spcAft>
                          <a:spcPts val="0"/>
                        </a:spcAft>
                        <a:buNone/>
                      </a:pPr>
                      <a:r>
                        <a:rPr b="1" i="1" lang="it-CH" sz="1100">
                          <a:latin typeface="Arial"/>
                          <a:ea typeface="Arial"/>
                          <a:cs typeface="Arial"/>
                          <a:sym typeface="Arial"/>
                        </a:rPr>
                        <a:t>Nel mio insegnamento, io...</a:t>
                      </a:r>
                      <a:endParaRPr b="1" i="1" sz="11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it-CH" sz="1000">
                          <a:latin typeface="Arial"/>
                          <a:ea typeface="Arial"/>
                          <a:cs typeface="Arial"/>
                          <a:sym typeface="Arial"/>
                        </a:rPr>
                        <a:t>(1)</a:t>
                      </a:r>
                      <a:endParaRPr/>
                    </a:p>
                    <a:p>
                      <a:pPr indent="0" lvl="0" marL="53975" marR="118110" rtl="0" algn="l">
                        <a:lnSpc>
                          <a:spcPct val="123300"/>
                        </a:lnSpc>
                        <a:spcBef>
                          <a:spcPts val="690"/>
                        </a:spcBef>
                        <a:spcAft>
                          <a:spcPts val="0"/>
                        </a:spcAft>
                        <a:buNone/>
                      </a:pPr>
                      <a:r>
                        <a:rPr lang="it-CH" sz="550">
                          <a:latin typeface="Arial"/>
                          <a:ea typeface="Arial"/>
                          <a:cs typeface="Arial"/>
                          <a:sym typeface="Arial"/>
                        </a:rPr>
                        <a:t>Del tutto in disac-cordo</a:t>
                      </a:r>
                      <a:endParaRPr sz="55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it-CH" sz="1000">
                          <a:latin typeface="Arial"/>
                          <a:ea typeface="Arial"/>
                          <a:cs typeface="Arial"/>
                          <a:sym typeface="Arial"/>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it-CH" sz="1000">
                          <a:latin typeface="Arial"/>
                          <a:ea typeface="Arial"/>
                          <a:cs typeface="Arial"/>
                          <a:sym typeface="Arial"/>
                        </a:rPr>
                        <a:t>(3)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it-CH" sz="1000">
                          <a:latin typeface="Arial"/>
                          <a:ea typeface="Arial"/>
                          <a:cs typeface="Arial"/>
                          <a:sym typeface="Arial"/>
                        </a:rPr>
                        <a:t>(4)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it-CH" sz="1000">
                          <a:latin typeface="Arial"/>
                          <a:ea typeface="Arial"/>
                          <a:cs typeface="Arial"/>
                          <a:sym typeface="Arial"/>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it-CH" sz="1000">
                          <a:latin typeface="Arial"/>
                          <a:ea typeface="Arial"/>
                          <a:cs typeface="Arial"/>
                          <a:sym typeface="Arial"/>
                        </a:rPr>
                        <a:t>(6)</a:t>
                      </a:r>
                      <a:endParaRPr/>
                    </a:p>
                    <a:p>
                      <a:pPr indent="0" lvl="0" marL="57785" marR="97155" rtl="0" algn="l">
                        <a:lnSpc>
                          <a:spcPct val="123300"/>
                        </a:lnSpc>
                        <a:spcBef>
                          <a:spcPts val="690"/>
                        </a:spcBef>
                        <a:spcAft>
                          <a:spcPts val="0"/>
                        </a:spcAft>
                        <a:buNone/>
                      </a:pPr>
                      <a:r>
                        <a:rPr lang="it-CH" sz="550">
                          <a:latin typeface="Arial"/>
                          <a:ea typeface="Arial"/>
                          <a:cs typeface="Arial"/>
                          <a:sym typeface="Arial"/>
                        </a:rPr>
                        <a:t>Del tutto d’ac-cordo</a:t>
                      </a:r>
                      <a:endParaRPr sz="55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41175">
                <a:tc gridSpan="7">
                  <a:txBody>
                    <a:bodyPr/>
                    <a:lstStyle/>
                    <a:p>
                      <a:pPr indent="0" lvl="0" marL="3963034" marR="0" rtl="0" algn="l">
                        <a:lnSpc>
                          <a:spcPct val="100000"/>
                        </a:lnSpc>
                        <a:spcBef>
                          <a:spcPts val="0"/>
                        </a:spcBef>
                        <a:spcAft>
                          <a:spcPts val="0"/>
                        </a:spcAft>
                        <a:buNone/>
                      </a:pPr>
                      <a:r>
                        <a:rPr lang="it-CH" sz="1000">
                          <a:latin typeface="Arial"/>
                          <a:ea typeface="Arial"/>
                          <a:cs typeface="Arial"/>
                          <a:sym typeface="Arial"/>
                        </a:rPr>
                        <a:t>A. Apertura al dialogo</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hMerge="1"/>
                <a:tc hMerge="1"/>
                <a:tc hMerge="1"/>
                <a:tc hMerge="1"/>
                <a:tc hMerge="1"/>
                <a:tc hMerge="1"/>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creo conversazioni guidate come parte delle mie lezioni attraverso la pianificazione delle stesse.	</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offro tempo per le domande in modo che le persone in formazione possano comprendere gli obiettivi di apprendimento.</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7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concedo tempo sufficiente alle persone in formazione per contribuire a lungo.</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pongo domande aperte e attendo che le persone in formazione rispondano.</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ascolto con attenzione le persone in formazione e rispondo in modo costruttivo, anche fornendo un feedback formativo.</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4925">
                <a:tc>
                  <a:txBody>
                    <a:bodyPr/>
                    <a:lstStyle/>
                    <a:p>
                      <a:pPr indent="0" lvl="0" marL="284480" marR="0" rtl="0" algn="l">
                        <a:lnSpc>
                          <a:spcPct val="100000"/>
                        </a:lnSpc>
                        <a:spcBef>
                          <a:spcPts val="0"/>
                        </a:spcBef>
                        <a:spcAft>
                          <a:spcPts val="0"/>
                        </a:spcAft>
                        <a:buNone/>
                      </a:pPr>
                      <a:r>
                        <a:rPr lang="it-CH" sz="1000">
                          <a:latin typeface="Arial"/>
                          <a:ea typeface="Arial"/>
                          <a:cs typeface="Arial"/>
                          <a:sym typeface="Arial"/>
                        </a:rPr>
                        <a:t>Valutazione aggregata Dimensione A: Apertura al dialogo (sommare le valutazioni)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gridSpan="6">
                  <a:txBody>
                    <a:bodyPr/>
                    <a:lstStyle/>
                    <a:p>
                      <a:pPr indent="0" lvl="0" marL="0" marR="0" rtl="0" algn="l">
                        <a:spcBef>
                          <a:spcPts val="0"/>
                        </a:spcBef>
                        <a:spcAft>
                          <a:spcPts val="0"/>
                        </a:spcAft>
                        <a:buNone/>
                      </a:pPr>
                      <a:r>
                        <a:rPr lang="it-CH" sz="1000">
                          <a:latin typeface="Arial"/>
                          <a:ea typeface="Arial"/>
                          <a:cs typeface="Arial"/>
                          <a:sym typeface="Arial"/>
                        </a:rPr>
                        <a:t>/ 30</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hMerge="1"/>
                <a:tc hMerge="1"/>
                <a:tc hMerge="1"/>
                <a:tc hMerge="1"/>
                <a:tc hMerge="1"/>
              </a:tr>
              <a:tr h="241175">
                <a:tc gridSpan="7">
                  <a:txBody>
                    <a:bodyPr/>
                    <a:lstStyle/>
                    <a:p>
                      <a:pPr indent="0" lvl="0" marL="3618229" marR="0" rtl="0" algn="l">
                        <a:lnSpc>
                          <a:spcPct val="100000"/>
                        </a:lnSpc>
                        <a:spcBef>
                          <a:spcPts val="0"/>
                        </a:spcBef>
                        <a:spcAft>
                          <a:spcPts val="0"/>
                        </a:spcAft>
                        <a:buNone/>
                      </a:pPr>
                      <a:r>
                        <a:rPr lang="it-CH" sz="1000">
                          <a:latin typeface="Arial"/>
                          <a:ea typeface="Arial"/>
                          <a:cs typeface="Arial"/>
                          <a:sym typeface="Arial"/>
                        </a:rPr>
                        <a:t>B. Invitare i Contributi delle persone in formazione</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hMerge="1"/>
                <a:tc hMerge="1"/>
                <a:tc hMerge="1"/>
                <a:tc hMerge="1"/>
                <a:tc hMerge="1"/>
                <a:tc hMerge="1"/>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invito i contributi delle persone in formazione.</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invito le persone in formazione a elaborare e sviluppare le proprie idee e quelle altrui.	</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800">
                <a:tc>
                  <a:txBody>
                    <a:bodyPr/>
                    <a:lstStyle/>
                    <a:p>
                      <a:pPr indent="0" lvl="0" marL="57785" marR="79375" rtl="0" algn="l">
                        <a:lnSpc>
                          <a:spcPct val="100000"/>
                        </a:lnSpc>
                        <a:spcBef>
                          <a:spcPts val="0"/>
                        </a:spcBef>
                        <a:spcAft>
                          <a:spcPts val="0"/>
                        </a:spcAft>
                        <a:buNone/>
                      </a:pPr>
                      <a:r>
                        <a:rPr lang="it-CH" sz="1000">
                          <a:solidFill>
                            <a:schemeClr val="dk1"/>
                          </a:solidFill>
                          <a:latin typeface="Arial"/>
                          <a:ea typeface="Arial"/>
                          <a:cs typeface="Arial"/>
                          <a:sym typeface="Arial"/>
                        </a:rPr>
                        <a:t>invito le persone in formazione a giustificare le loro idee e opinioni in modo esplicito, fornendo spiegazioni estese, argomentazioni, contro-argomentazioni e/o prove.</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4925">
                <a:tc>
                  <a:txBody>
                    <a:bodyPr/>
                    <a:lstStyle/>
                    <a:p>
                      <a:pPr indent="0" lvl="0" marL="57785" marR="0" rtl="0" algn="l">
                        <a:lnSpc>
                          <a:spcPct val="100000"/>
                        </a:lnSpc>
                        <a:spcBef>
                          <a:spcPts val="0"/>
                        </a:spcBef>
                        <a:spcAft>
                          <a:spcPts val="0"/>
                        </a:spcAft>
                        <a:buNone/>
                      </a:pPr>
                      <a:r>
                        <a:rPr lang="it-CH" sz="1000">
                          <a:solidFill>
                            <a:schemeClr val="dk1"/>
                          </a:solidFill>
                          <a:latin typeface="Arial"/>
                          <a:ea typeface="Arial"/>
                          <a:cs typeface="Arial"/>
                          <a:sym typeface="Arial"/>
                        </a:rPr>
                        <a:t>invito le persone in formazione a sfidare, mettere in discussione e valutare criticamente e con rispetto le idee altrui.</a:t>
                      </a:r>
                      <a:endParaRPr sz="10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2425">
                <a:tc>
                  <a:txBody>
                    <a:bodyPr/>
                    <a:lstStyle/>
                    <a:p>
                      <a:pPr indent="0" lvl="0" marL="0" marR="619760" rtl="0" algn="r">
                        <a:lnSpc>
                          <a:spcPct val="52999"/>
                        </a:lnSpc>
                        <a:spcBef>
                          <a:spcPts val="0"/>
                        </a:spcBef>
                        <a:spcAft>
                          <a:spcPts val="0"/>
                        </a:spcAft>
                        <a:buNone/>
                      </a:pPr>
                      <a:r>
                        <a:t/>
                      </a:r>
                      <a:endParaRPr sz="1000">
                        <a:latin typeface="Arial"/>
                        <a:ea typeface="Arial"/>
                        <a:cs typeface="Arial"/>
                        <a:sym typeface="Arial"/>
                      </a:endParaRPr>
                    </a:p>
                    <a:p>
                      <a:pPr indent="0" lvl="0" marL="284480" marR="0" rtl="0" algn="l">
                        <a:lnSpc>
                          <a:spcPct val="113500"/>
                        </a:lnSpc>
                        <a:spcBef>
                          <a:spcPts val="0"/>
                        </a:spcBef>
                        <a:spcAft>
                          <a:spcPts val="0"/>
                        </a:spcAft>
                        <a:buNone/>
                      </a:pPr>
                      <a:r>
                        <a:rPr lang="it-CH" sz="1000">
                          <a:latin typeface="Arial"/>
                          <a:ea typeface="Arial"/>
                          <a:cs typeface="Arial"/>
                          <a:sym typeface="Arial"/>
                        </a:rPr>
                        <a:t>Valutazione aggregata B. Invitare i contributi delle persone in formazione (sommare le valutazioni)</a:t>
                      </a:r>
                      <a:endParaRPr sz="1000">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gridSpan="6">
                  <a:txBody>
                    <a:bodyPr/>
                    <a:lstStyle/>
                    <a:p>
                      <a:pPr indent="0" lvl="0" marL="0" marR="0" rtl="0" algn="l">
                        <a:spcBef>
                          <a:spcPts val="0"/>
                        </a:spcBef>
                        <a:spcAft>
                          <a:spcPts val="0"/>
                        </a:spcAft>
                        <a:buNone/>
                      </a:pPr>
                      <a:r>
                        <a:rPr lang="it-CH" sz="1000">
                          <a:latin typeface="Arial"/>
                          <a:ea typeface="Arial"/>
                          <a:cs typeface="Arial"/>
                          <a:sym typeface="Arial"/>
                        </a:rPr>
                        <a:t>/ 24</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EFEF"/>
                    </a:solidFill>
                  </a:tcPr>
                </a:tc>
                <a:tc hMerge="1"/>
                <a:tc hMerge="1"/>
                <a:tc hMerge="1"/>
                <a:tc hMerge="1"/>
                <a:tc hMerge="1"/>
              </a:tr>
            </a:tbl>
          </a:graphicData>
        </a:graphic>
      </p:graphicFrame>
      <p:sp>
        <p:nvSpPr>
          <p:cNvPr id="992" name="Google Shape;992;p66"/>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51</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graphicFrame>
        <p:nvGraphicFramePr>
          <p:cNvPr id="997" name="Google Shape;997;p67"/>
          <p:cNvGraphicFramePr/>
          <p:nvPr/>
        </p:nvGraphicFramePr>
        <p:xfrm>
          <a:off x="393072" y="123825"/>
          <a:ext cx="3000000" cy="3000000"/>
        </p:xfrm>
        <a:graphic>
          <a:graphicData uri="http://schemas.openxmlformats.org/drawingml/2006/table">
            <a:tbl>
              <a:tblPr bandRow="1" firstRow="1">
                <a:noFill/>
                <a:tableStyleId>{D7016B61-C5C3-4E6D-A61F-10CCEA2B680B}</a:tableStyleId>
              </a:tblPr>
              <a:tblGrid>
                <a:gridCol w="6421200"/>
                <a:gridCol w="509075"/>
                <a:gridCol w="484100"/>
                <a:gridCol w="509075"/>
                <a:gridCol w="530925"/>
                <a:gridCol w="562175"/>
                <a:gridCol w="509075"/>
              </a:tblGrid>
              <a:tr h="328150">
                <a:tc gridSpan="7">
                  <a:txBody>
                    <a:bodyPr/>
                    <a:lstStyle/>
                    <a:p>
                      <a:pPr indent="0" lvl="0" marL="227329" marR="0" rtl="0" algn="ctr">
                        <a:lnSpc>
                          <a:spcPct val="100000"/>
                        </a:lnSpc>
                        <a:spcBef>
                          <a:spcPts val="0"/>
                        </a:spcBef>
                        <a:spcAft>
                          <a:spcPts val="0"/>
                        </a:spcAft>
                        <a:buNone/>
                      </a:pPr>
                      <a:r>
                        <a:rPr lang="it-CH" sz="1000">
                          <a:latin typeface="Arial"/>
                          <a:ea typeface="Arial"/>
                          <a:cs typeface="Arial"/>
                          <a:sym typeface="Arial"/>
                        </a:rPr>
                        <a:t>Dimensione C: Partecipazione dialogica</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354750">
                <a:tc>
                  <a:txBody>
                    <a:bodyPr/>
                    <a:lstStyle/>
                    <a:p>
                      <a:pPr indent="0" lvl="0" marL="57785" marR="648335" rtl="0" algn="l">
                        <a:lnSpc>
                          <a:spcPct val="120000"/>
                        </a:lnSpc>
                        <a:spcBef>
                          <a:spcPts val="0"/>
                        </a:spcBef>
                        <a:spcAft>
                          <a:spcPts val="0"/>
                        </a:spcAft>
                        <a:buClr>
                          <a:srgbClr val="000000"/>
                        </a:buClr>
                        <a:buSzPts val="1100"/>
                        <a:buFont typeface="Arial"/>
                        <a:buNone/>
                      </a:pPr>
                      <a:r>
                        <a:rPr b="1" i="1" lang="it-CH" sz="1100" u="none" cap="none" strike="noStrike">
                          <a:solidFill>
                            <a:srgbClr val="000000"/>
                          </a:solidFill>
                          <a:latin typeface="Arial"/>
                          <a:ea typeface="Arial"/>
                          <a:cs typeface="Arial"/>
                          <a:sym typeface="Arial"/>
                        </a:rPr>
                        <a:t>Nel mio insegnamento, io...</a:t>
                      </a:r>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000">
                          <a:latin typeface="Arial"/>
                          <a:ea typeface="Arial"/>
                          <a:cs typeface="Arial"/>
                          <a:sym typeface="Arial"/>
                        </a:rPr>
                        <a:t>(1)</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it-CH" sz="1000">
                          <a:latin typeface="Arial"/>
                          <a:ea typeface="Arial"/>
                          <a:cs typeface="Arial"/>
                          <a:sym typeface="Arial"/>
                        </a:rPr>
                        <a:t>(2)</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it-CH" sz="1000">
                          <a:latin typeface="Arial"/>
                          <a:ea typeface="Arial"/>
                          <a:cs typeface="Arial"/>
                          <a:sym typeface="Arial"/>
                        </a:rPr>
                        <a:t>(3)</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it-CH" sz="1000">
                          <a:latin typeface="Arial"/>
                          <a:ea typeface="Arial"/>
                          <a:cs typeface="Arial"/>
                          <a:sym typeface="Arial"/>
                        </a:rPr>
                        <a:t>(4)</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it-CH" sz="1000">
                          <a:latin typeface="Arial"/>
                          <a:ea typeface="Arial"/>
                          <a:cs typeface="Arial"/>
                          <a:sym typeface="Arial"/>
                        </a:rPr>
                        <a:t>(5)</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it-CH" sz="1000">
                          <a:latin typeface="Arial"/>
                          <a:ea typeface="Arial"/>
                          <a:cs typeface="Arial"/>
                          <a:sym typeface="Arial"/>
                        </a:rPr>
                        <a:t>(6)</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745000">
                <a:tc>
                  <a:txBody>
                    <a:bodyPr/>
                    <a:lstStyle/>
                    <a:p>
                      <a:pPr indent="0" lvl="0" marL="0" marR="107314" rtl="0" algn="l">
                        <a:lnSpc>
                          <a:spcPct val="120000"/>
                        </a:lnSpc>
                        <a:spcBef>
                          <a:spcPts val="0"/>
                        </a:spcBef>
                        <a:spcAft>
                          <a:spcPts val="0"/>
                        </a:spcAft>
                        <a:buSzPts val="1000"/>
                        <a:buFont typeface="Calibri"/>
                        <a:buNone/>
                      </a:pPr>
                      <a:r>
                        <a:rPr lang="it-CH" sz="1000"/>
                        <a:t>sottolineo l'importanza di un dialogo mirato per l'apprendimento delle mie studentesse e dei miei studenti (ad esempio commentando come essi possano risolvere un problema in modo collaborativo parlando in modo produttivo o riflettendo sul dialogo alla fine della lezione).</a:t>
                      </a:r>
                      <a:endParaRPr/>
                    </a:p>
                    <a:p>
                      <a:pPr indent="0" lvl="0" marL="0" marR="107314" rtl="0" algn="l">
                        <a:lnSpc>
                          <a:spcPct val="120000"/>
                        </a:lnSpc>
                        <a:spcBef>
                          <a:spcPts val="225"/>
                        </a:spcBef>
                        <a:spcAft>
                          <a:spcPts val="0"/>
                        </a:spcAft>
                        <a:buNone/>
                      </a:pPr>
                      <a:r>
                        <a:t/>
                      </a:r>
                      <a:endParaRPr sz="1000"/>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45900">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dimostro di essere aperta-o a cambiare idea quando studentesse e studenti portano nuove idee o argomenti.</a:t>
                      </a:r>
                      <a:endParaRPr/>
                    </a:p>
                    <a:p>
                      <a:pPr indent="0" lvl="0" marL="57785" marR="0" rtl="0" algn="l">
                        <a:lnSpc>
                          <a:spcPct val="100000"/>
                        </a:lnSpc>
                        <a:spcBef>
                          <a:spcPts val="459"/>
                        </a:spcBef>
                        <a:spcAft>
                          <a:spcPts val="0"/>
                        </a:spcAft>
                        <a:buNone/>
                      </a:pPr>
                      <a:r>
                        <a:t/>
                      </a:r>
                      <a:endParaRPr sz="1000"/>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0225">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creo un'atmosfera di fiducia, in modo che studentesse e studenti si sentano abbastanza a loro agio da rischiare o provare qualcosa di nuovo.</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87275">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coinvolgo studentesse e studenti nella creazione e nell'utilizzo congiunto di regole di base per il dialogo.</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87275">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includo un dialogo produttivo nelle diverse fasi della lezione.</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0225">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sviluppo il dialogo in modo cumulativo nel tempo (tra una lezione e l'altra).</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100">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invito gli studenti a riflettere sulla qualità e sul successo del dialogo.</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22750">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invito studentesse e studenti a dimostrare di ascoltare attentamente i contributi degli altri.</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22750">
                <a:tc>
                  <a:txBody>
                    <a:bodyPr/>
                    <a:lstStyle/>
                    <a:p>
                      <a:pPr indent="0" lvl="0" marL="0" marR="107314" rtl="0" algn="l">
                        <a:lnSpc>
                          <a:spcPct val="120000"/>
                        </a:lnSpc>
                        <a:spcBef>
                          <a:spcPts val="0"/>
                        </a:spcBef>
                        <a:spcAft>
                          <a:spcPts val="0"/>
                        </a:spcAft>
                        <a:buClr>
                          <a:schemeClr val="dk1"/>
                        </a:buClr>
                        <a:buSzPts val="1000"/>
                        <a:buFont typeface="Calibri"/>
                        <a:buNone/>
                      </a:pPr>
                      <a:r>
                        <a:rPr lang="it-CH" sz="1000">
                          <a:solidFill>
                            <a:schemeClr val="dk1"/>
                          </a:solidFill>
                          <a:latin typeface="Calibri"/>
                          <a:ea typeface="Calibri"/>
                          <a:cs typeface="Calibri"/>
                          <a:sym typeface="Calibri"/>
                        </a:rPr>
                        <a:t>incoraggio esplicitamente gli studenti a porre le proprie domande.</a:t>
                      </a:r>
                      <a:endParaRPr sz="1000">
                        <a:solidFill>
                          <a:schemeClr val="dk1"/>
                        </a:solidFill>
                        <a:latin typeface="Calibri"/>
                        <a:ea typeface="Calibri"/>
                        <a:cs typeface="Calibri"/>
                        <a:sym typeface="Calibri"/>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25700">
                <a:tc>
                  <a:txBody>
                    <a:bodyPr/>
                    <a:lstStyle/>
                    <a:p>
                      <a:pPr indent="0" lvl="0" marL="286385" marR="0" rtl="0" algn="l">
                        <a:lnSpc>
                          <a:spcPct val="100000"/>
                        </a:lnSpc>
                        <a:spcBef>
                          <a:spcPts val="0"/>
                        </a:spcBef>
                        <a:spcAft>
                          <a:spcPts val="0"/>
                        </a:spcAft>
                        <a:buNone/>
                      </a:pPr>
                      <a:r>
                        <a:rPr lang="it-CH" sz="1000">
                          <a:latin typeface="Arial"/>
                          <a:ea typeface="Arial"/>
                          <a:cs typeface="Arial"/>
                          <a:sym typeface="Arial"/>
                        </a:rPr>
                        <a:t>Valutazione aggregata C. Partecipazione dialogica (sommare le valutazioni)</a:t>
                      </a:r>
                      <a:endParaRPr sz="1000">
                        <a:latin typeface="Arial"/>
                        <a:ea typeface="Arial"/>
                        <a:cs typeface="Arial"/>
                        <a:sym typeface="Arial"/>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lang="it-CH" sz="1000">
                          <a:latin typeface="Arial"/>
                          <a:ea typeface="Arial"/>
                          <a:cs typeface="Arial"/>
                          <a:sym typeface="Arial"/>
                        </a:rPr>
                        <a:t>/ 54</a:t>
                      </a:r>
                      <a:endParaRPr/>
                    </a:p>
                  </a:txBody>
                  <a:tcPr marT="45725" marB="45725" marR="91450" marL="9145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998" name="Google Shape;998;p67"/>
          <p:cNvSpPr txBox="1"/>
          <p:nvPr/>
        </p:nvSpPr>
        <p:spPr>
          <a:xfrm>
            <a:off x="393072" y="5491697"/>
            <a:ext cx="9525628" cy="194732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lnSpc>
                <a:spcPct val="100000"/>
              </a:lnSpc>
              <a:spcBef>
                <a:spcPts val="0"/>
              </a:spcBef>
              <a:spcAft>
                <a:spcPts val="0"/>
              </a:spcAft>
              <a:buNone/>
            </a:pPr>
            <a:r>
              <a:rPr lang="it-CH" sz="1200">
                <a:solidFill>
                  <a:schemeClr val="dk1"/>
                </a:solidFill>
                <a:latin typeface="Arimo"/>
                <a:ea typeface="Arimo"/>
                <a:cs typeface="Arimo"/>
                <a:sym typeface="Arimo"/>
              </a:rPr>
              <a:t>Ci sono altri due </a:t>
            </a:r>
            <a:r>
              <a:rPr b="1" lang="it-CH" sz="1200">
                <a:solidFill>
                  <a:schemeClr val="dk1"/>
                </a:solidFill>
                <a:latin typeface="Arimo"/>
                <a:ea typeface="Arimo"/>
                <a:cs typeface="Arimo"/>
                <a:sym typeface="Arimo"/>
              </a:rPr>
              <a:t>Questionari dell’insegnamento dialogico. </a:t>
            </a:r>
            <a:r>
              <a:rPr lang="it-CH" sz="1200">
                <a:solidFill>
                  <a:schemeClr val="dk1"/>
                </a:solidFill>
                <a:latin typeface="Arimo"/>
                <a:ea typeface="Arimo"/>
                <a:cs typeface="Arimo"/>
                <a:sym typeface="Arimo"/>
              </a:rPr>
              <a:t>Questi si concentrano sulle prospettive tue e delle persone in formazione su una particolare lezione:</a:t>
            </a:r>
            <a:endParaRPr sz="1200">
              <a:solidFill>
                <a:schemeClr val="dk1"/>
              </a:solidFill>
              <a:latin typeface="Arimo"/>
              <a:ea typeface="Arimo"/>
              <a:cs typeface="Arimo"/>
              <a:sym typeface="Arimo"/>
            </a:endParaRPr>
          </a:p>
          <a:p>
            <a:pPr indent="-171449" lvl="0" marL="252730" marR="0" rtl="0" algn="l">
              <a:lnSpc>
                <a:spcPct val="100000"/>
              </a:lnSpc>
              <a:spcBef>
                <a:spcPts val="885"/>
              </a:spcBef>
              <a:spcAft>
                <a:spcPts val="0"/>
              </a:spcAft>
              <a:buClr>
                <a:schemeClr val="dk1"/>
              </a:buClr>
              <a:buSzPts val="1000"/>
              <a:buFont typeface="Arial"/>
              <a:buChar char="•"/>
            </a:pPr>
            <a:r>
              <a:rPr b="1" lang="it-CH" sz="1200">
                <a:solidFill>
                  <a:schemeClr val="dk1"/>
                </a:solidFill>
                <a:latin typeface="Arial"/>
                <a:ea typeface="Arial"/>
                <a:cs typeface="Arial"/>
                <a:sym typeface="Arial"/>
              </a:rPr>
              <a:t> Panoramica dell'insegnante sulla propria lezione</a:t>
            </a:r>
            <a:endParaRPr/>
          </a:p>
          <a:p>
            <a:pPr indent="-171449" lvl="0" marL="252730" marR="0" rtl="0" algn="l">
              <a:lnSpc>
                <a:spcPct val="100000"/>
              </a:lnSpc>
              <a:spcBef>
                <a:spcPts val="885"/>
              </a:spcBef>
              <a:spcAft>
                <a:spcPts val="0"/>
              </a:spcAft>
              <a:buClr>
                <a:schemeClr val="dk1"/>
              </a:buClr>
              <a:buSzPts val="1000"/>
              <a:buFont typeface="Arial"/>
              <a:buChar char="•"/>
            </a:pPr>
            <a:r>
              <a:rPr b="1" lang="it-CH" sz="1200">
                <a:solidFill>
                  <a:schemeClr val="dk1"/>
                </a:solidFill>
                <a:latin typeface="Arial"/>
                <a:ea typeface="Arial"/>
                <a:cs typeface="Arial"/>
                <a:sym typeface="Arial"/>
              </a:rPr>
              <a:t> Panoramica di studentesse e studenti sulla lezione </a:t>
            </a:r>
            <a:r>
              <a:rPr lang="it-CH" sz="1200">
                <a:solidFill>
                  <a:schemeClr val="dk1"/>
                </a:solidFill>
                <a:latin typeface="Arimo"/>
                <a:ea typeface="Arimo"/>
                <a:cs typeface="Arimo"/>
                <a:sym typeface="Arimo"/>
              </a:rPr>
              <a:t>(per allieve-i di età compresa tra 13 e 18 anni)</a:t>
            </a:r>
            <a:endParaRPr/>
          </a:p>
          <a:p>
            <a:pPr indent="0" lvl="0" marL="81280" marR="0" rtl="0" algn="l">
              <a:lnSpc>
                <a:spcPct val="100000"/>
              </a:lnSpc>
              <a:spcBef>
                <a:spcPts val="885"/>
              </a:spcBef>
              <a:spcAft>
                <a:spcPts val="0"/>
              </a:spcAft>
              <a:buNone/>
            </a:pPr>
            <a:r>
              <a:rPr lang="it-CH" sz="1200">
                <a:solidFill>
                  <a:schemeClr val="dk1"/>
                </a:solidFill>
                <a:latin typeface="Arimo"/>
                <a:ea typeface="Arimo"/>
                <a:cs typeface="Arimo"/>
                <a:sym typeface="Arimo"/>
              </a:rPr>
              <a:t>Sono disponibili come modelli scaricabili sul nostro </a:t>
            </a:r>
            <a:r>
              <a:rPr lang="it-CH" sz="1200" u="sng">
                <a:solidFill>
                  <a:schemeClr val="hlink"/>
                </a:solidFill>
                <a:latin typeface="Arimo"/>
                <a:ea typeface="Arimo"/>
                <a:cs typeface="Arimo"/>
                <a:sym typeface="Arimo"/>
                <a:hlinkClick r:id="rId3"/>
              </a:rPr>
              <a:t>sito web</a:t>
            </a:r>
            <a:r>
              <a:rPr lang="it-CH" sz="1200">
                <a:solidFill>
                  <a:schemeClr val="dk1"/>
                </a:solidFill>
                <a:latin typeface="Arimo"/>
                <a:ea typeface="Arimo"/>
                <a:cs typeface="Arimo"/>
                <a:sym typeface="Arimo"/>
              </a:rPr>
              <a:t> come parte di Tool2H.</a:t>
            </a:r>
            <a:endParaRPr/>
          </a:p>
          <a:p>
            <a:pPr indent="0" lvl="0" marL="81280" marR="0" rtl="0" algn="l">
              <a:lnSpc>
                <a:spcPct val="100000"/>
              </a:lnSpc>
              <a:spcBef>
                <a:spcPts val="885"/>
              </a:spcBef>
              <a:spcAft>
                <a:spcPts val="0"/>
              </a:spcAft>
              <a:buNone/>
            </a:pPr>
            <a:r>
              <a:t/>
            </a:r>
            <a:endParaRPr sz="1200">
              <a:solidFill>
                <a:schemeClr val="dk1"/>
              </a:solidFill>
              <a:latin typeface="Arimo"/>
              <a:ea typeface="Arimo"/>
              <a:cs typeface="Arimo"/>
              <a:sym typeface="Arimo"/>
            </a:endParaRPr>
          </a:p>
          <a:p>
            <a:pPr indent="0" lvl="0" marL="81280" marR="0" rtl="0" algn="l">
              <a:lnSpc>
                <a:spcPct val="100000"/>
              </a:lnSpc>
              <a:spcBef>
                <a:spcPts val="885"/>
              </a:spcBef>
              <a:spcAft>
                <a:spcPts val="0"/>
              </a:spcAft>
              <a:buNone/>
            </a:pPr>
            <a:r>
              <a:t/>
            </a:r>
            <a:endParaRPr sz="1200">
              <a:solidFill>
                <a:schemeClr val="dk1"/>
              </a:solidFill>
              <a:latin typeface="Arimo"/>
              <a:ea typeface="Arimo"/>
              <a:cs typeface="Arimo"/>
              <a:sym typeface="Arimo"/>
            </a:endParaRPr>
          </a:p>
        </p:txBody>
      </p:sp>
      <p:sp>
        <p:nvSpPr>
          <p:cNvPr id="999" name="Google Shape;999;p67"/>
          <p:cNvSpPr txBox="1"/>
          <p:nvPr/>
        </p:nvSpPr>
        <p:spPr>
          <a:xfrm>
            <a:off x="5567050" y="6825200"/>
            <a:ext cx="442023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it-CH" sz="1100" u="none" strike="noStrike">
                <a:solidFill>
                  <a:srgbClr val="3B4043"/>
                </a:solidFill>
                <a:latin typeface="Calibri"/>
                <a:ea typeface="Calibri"/>
                <a:cs typeface="Calibri"/>
                <a:sym typeface="Calibri"/>
              </a:rPr>
              <a:t>Gröschner, A., Hennessy, S., Kershner, R., Dehne, M. &amp; Calcagni, E. (2021). Dialogic Teaching Questionnaire (DTQ). Teacher and Student Versions. Universities </a:t>
            </a:r>
            <a:r>
              <a:rPr i="1" lang="it-CH" sz="1100">
                <a:solidFill>
                  <a:srgbClr val="3B4043"/>
                </a:solidFill>
                <a:latin typeface="Calibri"/>
                <a:ea typeface="Calibri"/>
                <a:cs typeface="Calibri"/>
                <a:sym typeface="Calibri"/>
              </a:rPr>
              <a:t>of </a:t>
            </a:r>
            <a:r>
              <a:rPr b="0" i="1" lang="it-CH" sz="1100" u="none" strike="noStrike">
                <a:solidFill>
                  <a:srgbClr val="3B4043"/>
                </a:solidFill>
                <a:latin typeface="Calibri"/>
                <a:ea typeface="Calibri"/>
                <a:cs typeface="Calibri"/>
                <a:sym typeface="Calibri"/>
              </a:rPr>
              <a:t>Jena</a:t>
            </a:r>
            <a:r>
              <a:rPr i="1" lang="it-CH" sz="1100">
                <a:solidFill>
                  <a:srgbClr val="3B4043"/>
                </a:solidFill>
                <a:latin typeface="Calibri"/>
                <a:ea typeface="Calibri"/>
                <a:cs typeface="Calibri"/>
                <a:sym typeface="Calibri"/>
              </a:rPr>
              <a:t> and </a:t>
            </a:r>
            <a:r>
              <a:rPr b="0" i="1" lang="it-CH" sz="1100" u="none" strike="noStrike">
                <a:solidFill>
                  <a:srgbClr val="3B4043"/>
                </a:solidFill>
                <a:latin typeface="Calibri"/>
                <a:ea typeface="Calibri"/>
                <a:cs typeface="Calibri"/>
                <a:sym typeface="Calibri"/>
              </a:rPr>
              <a:t>Cambridge.</a:t>
            </a:r>
            <a:endParaRPr b="0" i="0" sz="1100" u="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000" name="Google Shape;1000;p67"/>
          <p:cNvSpPr txBox="1"/>
          <p:nvPr/>
        </p:nvSpPr>
        <p:spPr>
          <a:xfrm>
            <a:off x="10332917" y="7285851"/>
            <a:ext cx="3417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CH" sz="1200">
                <a:solidFill>
                  <a:schemeClr val="dk1"/>
                </a:solidFill>
                <a:latin typeface="Calibri"/>
                <a:ea typeface="Calibri"/>
                <a:cs typeface="Calibri"/>
                <a:sym typeface="Calibri"/>
              </a:rPr>
              <a:t>52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13"/>
          <p:cNvSpPr txBox="1"/>
          <p:nvPr/>
        </p:nvSpPr>
        <p:spPr>
          <a:xfrm>
            <a:off x="4164584" y="486029"/>
            <a:ext cx="248793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it-CH" sz="1600">
                <a:solidFill>
                  <a:srgbClr val="215868"/>
                </a:solidFill>
                <a:latin typeface="Calibri"/>
                <a:ea typeface="Calibri"/>
                <a:cs typeface="Calibri"/>
                <a:sym typeface="Calibri"/>
              </a:rPr>
              <a:t>Guida per utenti di T-SEDA</a:t>
            </a:r>
            <a:endParaRPr sz="1600">
              <a:solidFill>
                <a:schemeClr val="dk1"/>
              </a:solidFill>
              <a:latin typeface="Calibri"/>
              <a:ea typeface="Calibri"/>
              <a:cs typeface="Calibri"/>
              <a:sym typeface="Calibri"/>
            </a:endParaRPr>
          </a:p>
        </p:txBody>
      </p:sp>
      <p:graphicFrame>
        <p:nvGraphicFramePr>
          <p:cNvPr id="100" name="Google Shape;100;p13"/>
          <p:cNvGraphicFramePr/>
          <p:nvPr/>
        </p:nvGraphicFramePr>
        <p:xfrm>
          <a:off x="456565" y="1107948"/>
          <a:ext cx="3000000" cy="3000000"/>
        </p:xfrm>
        <a:graphic>
          <a:graphicData uri="http://schemas.openxmlformats.org/drawingml/2006/table">
            <a:tbl>
              <a:tblPr bandRow="1" firstRow="1">
                <a:noFill/>
                <a:tableStyleId>{D7016B61-C5C3-4E6D-A61F-10CCEA2B680B}</a:tableStyleId>
              </a:tblPr>
              <a:tblGrid>
                <a:gridCol w="8694425"/>
                <a:gridCol w="1077475"/>
              </a:tblGrid>
              <a:tr h="318525">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a.   Introduzione a T-SEDA</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01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b.   Cos'è il dialogo educativo?</a:t>
                      </a:r>
                      <a:endParaRPr sz="1200">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05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c.    Dialogo educativo e apprendimento nei diversi contesti</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07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Prove che il dialogo tra insegnante e studente-ssa promuove l'apprendimento</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07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Dialogo tra pari</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08</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Promuovere una cultura di classe positiva per il dialogo educativo</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09</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Dialogo in diversi contesti</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10</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Dialogo con bambine e bambini piccoli</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Educazione superiore e persone adulte in formazione</a:t>
                      </a:r>
                      <a:endParaRPr sz="12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Dialogo nelle materie curricolari</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1" marL="753745" marR="0" rtl="0" algn="l">
                        <a:lnSpc>
                          <a:spcPct val="100000"/>
                        </a:lnSpc>
                        <a:spcBef>
                          <a:spcPts val="0"/>
                        </a:spcBef>
                        <a:spcAft>
                          <a:spcPts val="0"/>
                        </a:spcAft>
                        <a:buNone/>
                      </a:pPr>
                      <a:r>
                        <a:rPr lang="it-CH" sz="1200" u="none" cap="none" strike="noStrike">
                          <a:latin typeface="Calibri"/>
                          <a:ea typeface="Calibri"/>
                          <a:cs typeface="Calibri"/>
                          <a:sym typeface="Calibri"/>
                        </a:rPr>
                        <a:t>Equità e partecipazione di tutte le studentesse e di tutti gli studenti</a:t>
                      </a:r>
                      <a:endParaRPr sz="12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14</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d.	Quanto è produttivo il dialogo nella mia classe? Un'autovalutazione per gli/le insegnanti</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e.  Ciclo riflessivo dell'inchiesta in classe</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17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f.   Scegliere un focus per l’inchiesta</a:t>
                      </a:r>
                      <a:endParaRPr sz="1200">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20</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g.   Etica della ricerca</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26</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20050">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h.   Analisi dei discorsi in classe: osservazione sistematica e codifica</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27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8525">
                <a:tc>
                  <a:txBody>
                    <a:bodyPr/>
                    <a:lstStyle/>
                    <a:p>
                      <a:pPr indent="0" lvl="0" marL="296545" marR="0" rtl="0" algn="l">
                        <a:lnSpc>
                          <a:spcPct val="100000"/>
                        </a:lnSpc>
                        <a:spcBef>
                          <a:spcPts val="0"/>
                        </a:spcBef>
                        <a:spcAft>
                          <a:spcPts val="0"/>
                        </a:spcAft>
                        <a:buNone/>
                      </a:pPr>
                      <a:r>
                        <a:rPr lang="it-CH" sz="1200">
                          <a:latin typeface="Calibri"/>
                          <a:ea typeface="Calibri"/>
                          <a:cs typeface="Calibri"/>
                          <a:sym typeface="Calibri"/>
                        </a:rPr>
                        <a:t>i.   Possibili usi del pacchetto T-SEDA</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9215" marR="0" rtl="0" algn="l">
                        <a:lnSpc>
                          <a:spcPct val="100000"/>
                        </a:lnSpc>
                        <a:spcBef>
                          <a:spcPts val="0"/>
                        </a:spcBef>
                        <a:spcAft>
                          <a:spcPts val="0"/>
                        </a:spcAft>
                        <a:buNone/>
                      </a:pPr>
                      <a:r>
                        <a:rPr lang="it-CH" sz="1200">
                          <a:latin typeface="Calibri"/>
                          <a:ea typeface="Calibri"/>
                          <a:cs typeface="Calibri"/>
                          <a:sym typeface="Calibri"/>
                        </a:rPr>
                        <a:t>Pg. 31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1155700" y="476639"/>
            <a:ext cx="8296379" cy="215444"/>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it-CH" sz="1400">
                <a:latin typeface="Arial"/>
                <a:ea typeface="Arial"/>
                <a:cs typeface="Arial"/>
                <a:sym typeface="Arial"/>
              </a:rPr>
              <a:t>Tradurre T-SEDA e usarlo in differenti contesti culturali</a:t>
            </a:r>
            <a:endParaRPr/>
          </a:p>
        </p:txBody>
      </p:sp>
      <p:sp>
        <p:nvSpPr>
          <p:cNvPr id="107" name="Google Shape;107;p14"/>
          <p:cNvSpPr txBox="1"/>
          <p:nvPr>
            <p:ph idx="1" type="body"/>
          </p:nvPr>
        </p:nvSpPr>
        <p:spPr>
          <a:xfrm>
            <a:off x="546099" y="885825"/>
            <a:ext cx="4343401" cy="6458178"/>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4938" rtl="0" algn="l">
              <a:spcBef>
                <a:spcPts val="0"/>
              </a:spcBef>
              <a:spcAft>
                <a:spcPts val="0"/>
              </a:spcAft>
              <a:buNone/>
            </a:pPr>
            <a:r>
              <a:rPr lang="it-CH" sz="1200"/>
              <a:t>In primo luogo, T-SEDA è disponibile per essere adattato ai tuoi scopi e contesti; ritieniti libera-o di modificare, selezionare e aggiungere contenuti come ritieni opportuno. Condividi gentilmente i tuoi adattamenti e il tuo feedback con il team: </a:t>
            </a:r>
            <a:r>
              <a:rPr lang="it-CH" sz="1200" u="sng">
                <a:solidFill>
                  <a:schemeClr val="hlink"/>
                </a:solidFill>
                <a:hlinkClick r:id="rId3"/>
              </a:rPr>
              <a:t>t-seda@educ.cam.ac.uk</a:t>
            </a:r>
            <a:r>
              <a:rPr lang="it-CH" sz="1200"/>
              <a:t>.</a:t>
            </a:r>
            <a:endParaRPr/>
          </a:p>
          <a:p>
            <a:pPr indent="0" lvl="0" marL="134938" rtl="0" algn="l">
              <a:spcBef>
                <a:spcPts val="0"/>
              </a:spcBef>
              <a:spcAft>
                <a:spcPts val="0"/>
              </a:spcAft>
              <a:buNone/>
            </a:pPr>
            <a:r>
              <a:t/>
            </a:r>
            <a:endParaRPr sz="1200"/>
          </a:p>
          <a:p>
            <a:pPr indent="0" lvl="0" marL="134620" rtl="0" algn="l">
              <a:spcBef>
                <a:spcPts val="0"/>
              </a:spcBef>
              <a:spcAft>
                <a:spcPts val="0"/>
              </a:spcAft>
              <a:buNone/>
            </a:pPr>
            <a:r>
              <a:rPr lang="it-CH" sz="1200"/>
              <a:t>In secondo luogo, la versione attuale di T-SEDA si avvale del feedback e dei consigli delle persone che l'hanno utilizzata finora in diversi contesti internazionali - in particolare dei colleghi che hanno tradotto il toolkit in diverse lingue. Le schede che stai utilizzando sono la traduzione italiana del toolkit originale in lingua inglese, che trovi sul </a:t>
            </a:r>
            <a:r>
              <a:rPr lang="it-CH" sz="1200" u="sng">
                <a:solidFill>
                  <a:schemeClr val="hlink"/>
                </a:solidFill>
                <a:hlinkClick r:id="rId4"/>
              </a:rPr>
              <a:t>sito web di T-SEDA</a:t>
            </a:r>
            <a:r>
              <a:rPr lang="it-CH" sz="1200"/>
              <a:t>, insieme alle altre traduzioni che sono state messe a punto a partire da essa (spagnola, cinese, francese, giapponese, araba, olandese ed ebraica).</a:t>
            </a:r>
            <a:endParaRPr/>
          </a:p>
          <a:p>
            <a:pPr indent="0" lvl="0" marL="134938" rtl="0" algn="l">
              <a:spcBef>
                <a:spcPts val="0"/>
              </a:spcBef>
              <a:spcAft>
                <a:spcPts val="0"/>
              </a:spcAft>
              <a:buNone/>
            </a:pPr>
            <a:r>
              <a:t/>
            </a:r>
            <a:endParaRPr sz="1200"/>
          </a:p>
          <a:p>
            <a:pPr indent="0" lvl="0" marL="134938" rtl="0" algn="l">
              <a:spcBef>
                <a:spcPts val="0"/>
              </a:spcBef>
              <a:spcAft>
                <a:spcPts val="0"/>
              </a:spcAft>
              <a:buNone/>
            </a:pPr>
            <a:r>
              <a:rPr b="1" lang="it-CH" sz="1200"/>
              <a:t>Le discussioni sulla traduzione hanno contribuito a mettere in discussione ed estendere T-SEDA, che è stato sviluppato principalmente nel contesto inglese dal team dell'Università di Cambridge, dopo un lavoro iniziale con colleghe-i messicane-i. Sono emerse diverse questioni pratiche, linguistiche, culturali e professionali degne di nota:</a:t>
            </a:r>
            <a:endParaRPr/>
          </a:p>
          <a:p>
            <a:pPr indent="0" lvl="0" marL="134938" rtl="0" algn="l">
              <a:spcBef>
                <a:spcPts val="700"/>
              </a:spcBef>
              <a:spcAft>
                <a:spcPts val="0"/>
              </a:spcAft>
              <a:buNone/>
            </a:pPr>
            <a:r>
              <a:rPr b="1" lang="it-CH" sz="1200"/>
              <a:t>La traduzione può comportare una serie di fasi per produrre una versione finale. </a:t>
            </a:r>
            <a:r>
              <a:rPr lang="it-CH" sz="1200"/>
              <a:t>Queste possono includere l'uso di tecnologie di traduzione o di servizi professionali, il controllo e/o il collaudo con insegnanti sul campo, la revisione e il perfezionamento.  In tutto il processo, i criteri chiave di riferimento sono la comprensione della pratica dialogica e gli scopi locali nell'uso di T-SEDA per l'indagine.</a:t>
            </a:r>
            <a:endParaRPr/>
          </a:p>
          <a:p>
            <a:pPr indent="0" lvl="0" marL="134938" rtl="0" algn="l">
              <a:spcBef>
                <a:spcPts val="700"/>
              </a:spcBef>
              <a:spcAft>
                <a:spcPts val="0"/>
              </a:spcAft>
              <a:buNone/>
            </a:pPr>
            <a:r>
              <a:rPr b="1" lang="it-CH" sz="1200"/>
              <a:t>Chi traduce deve esercitare il proprio giudizio su ciò che è localmente significativo nella lingua del toolkit. </a:t>
            </a:r>
            <a:r>
              <a:rPr lang="it-CH" sz="1200"/>
              <a:t>Ci possono essere differenze all'interno di una lingua (incluso l'inglese) utilizzata nei vari Paesi, per cui è importante un adattamento locale. Ad esempio, possono essere scelte le etichette dei codici che vanno a formare il quadro di codifica, in modo che siano più significative a livello locale.</a:t>
            </a:r>
            <a:endParaRPr sz="1200"/>
          </a:p>
        </p:txBody>
      </p:sp>
      <p:sp>
        <p:nvSpPr>
          <p:cNvPr id="108" name="Google Shape;108;p14"/>
          <p:cNvSpPr txBox="1"/>
          <p:nvPr/>
        </p:nvSpPr>
        <p:spPr>
          <a:xfrm>
            <a:off x="5651500" y="1114425"/>
            <a:ext cx="4343401" cy="3783087"/>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61925" lvl="0" marL="269875" marR="0" rtl="0" algn="l">
              <a:spcBef>
                <a:spcPts val="0"/>
              </a:spcBef>
              <a:spcAft>
                <a:spcPts val="0"/>
              </a:spcAft>
              <a:buClr>
                <a:schemeClr val="dk1"/>
              </a:buClr>
              <a:buSzPts val="1200"/>
              <a:buFont typeface="Arial"/>
              <a:buChar char="•"/>
            </a:pPr>
            <a:r>
              <a:rPr b="1" i="0" lang="it-CH" sz="1200">
                <a:solidFill>
                  <a:schemeClr val="dk1"/>
                </a:solidFill>
                <a:latin typeface="Calibri"/>
                <a:ea typeface="Calibri"/>
                <a:cs typeface="Calibri"/>
                <a:sym typeface="Calibri"/>
              </a:rPr>
              <a:t>Traduttori e traduttrici hanno evidenziato alcuni fattori linguistici e culturali generali che devono essere presi in considerazione</a:t>
            </a:r>
            <a:r>
              <a:rPr b="0" i="0" lang="it-CH" sz="1200">
                <a:solidFill>
                  <a:schemeClr val="dk1"/>
                </a:solidFill>
                <a:latin typeface="Calibri"/>
                <a:ea typeface="Calibri"/>
                <a:cs typeface="Calibri"/>
                <a:sym typeface="Calibri"/>
              </a:rPr>
              <a:t>, come l'uso di parole figurative (es. build - costruire) in inglese, le diverse accezioni locali positive e negative di parole come 'sfida', il livello di formalità appropriato per il pubblico e la fluidità e leggibilità del testo. È necessario un equilibrio tra l'uso coerente di termini tecnici comuni nel campo della ricerca (ad esempio, 'codice') e l'adattamento significativo di tali termini per l'uso pratico.</a:t>
            </a:r>
            <a:endParaRPr/>
          </a:p>
          <a:p>
            <a:pPr indent="-161925" lvl="0" marL="269875" marR="0" rtl="0" algn="l">
              <a:spcBef>
                <a:spcPts val="700"/>
              </a:spcBef>
              <a:spcAft>
                <a:spcPts val="0"/>
              </a:spcAft>
              <a:buClr>
                <a:schemeClr val="dk1"/>
              </a:buClr>
              <a:buSzPts val="1200"/>
              <a:buFont typeface="Arial"/>
              <a:buChar char="•"/>
            </a:pPr>
            <a:r>
              <a:rPr b="1" i="0" lang="it-CH" sz="1200">
                <a:solidFill>
                  <a:schemeClr val="dk1"/>
                </a:solidFill>
                <a:latin typeface="Calibri"/>
                <a:ea typeface="Calibri"/>
                <a:cs typeface="Calibri"/>
                <a:sym typeface="Calibri"/>
              </a:rPr>
              <a:t>L’area di ricerca a cui fanno riferimento l’apprendimento e l'insegnamento dialogico è molto varia e il modello presentato in T-SEDA può essere messo in discussione. </a:t>
            </a:r>
            <a:r>
              <a:rPr b="0" i="0" lang="it-CH" sz="1200">
                <a:solidFill>
                  <a:schemeClr val="dk1"/>
                </a:solidFill>
                <a:latin typeface="Calibri"/>
                <a:ea typeface="Calibri"/>
                <a:cs typeface="Calibri"/>
                <a:sym typeface="Calibri"/>
              </a:rPr>
              <a:t>Credenze culturali più ampie, norme sociali e sistemi educativi sono tutti rilevanti per lo sviluppo di pratiche dialogiche. Altri fattori da considerare sono: gli argomenti del curriculum, l’età e il profilo di studenti e studentesse, lo stile di insegnamento.  Chiarire gli scopi dell'utilizzo di T-SEDA aiuterà ad adattarlo e contestualizzarlo in modo efficace, concentrandosi su ciò che è più rilevante. Tu, ad esempio, sei interessato allo sviluppo della pratica? Fai ricerca accademica? Ti occupi di sviluppo professionale?</a:t>
            </a:r>
            <a:endParaRPr b="0" i="0" sz="1400">
              <a:solidFill>
                <a:schemeClr val="dk1"/>
              </a:solidFill>
              <a:latin typeface="Calibri"/>
              <a:ea typeface="Calibri"/>
              <a:cs typeface="Calibri"/>
              <a:sym typeface="Calibri"/>
            </a:endParaRPr>
          </a:p>
        </p:txBody>
      </p:sp>
      <p:sp>
        <p:nvSpPr>
          <p:cNvPr id="109" name="Google Shape;109;p14"/>
          <p:cNvSpPr txBox="1"/>
          <p:nvPr/>
        </p:nvSpPr>
        <p:spPr>
          <a:xfrm>
            <a:off x="5651499" y="5153025"/>
            <a:ext cx="4343401" cy="1554272"/>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93663" lvl="0" marL="93663" marR="0" rtl="0" algn="l">
              <a:spcBef>
                <a:spcPts val="0"/>
              </a:spcBef>
              <a:spcAft>
                <a:spcPts val="0"/>
              </a:spcAft>
              <a:buNone/>
            </a:pPr>
            <a:r>
              <a:rPr b="1" i="0" lang="it-CH" sz="1200">
                <a:solidFill>
                  <a:schemeClr val="dk1"/>
                </a:solidFill>
                <a:latin typeface="Arial"/>
                <a:ea typeface="Arial"/>
                <a:cs typeface="Arial"/>
                <a:sym typeface="Arial"/>
              </a:rPr>
              <a:t> </a:t>
            </a:r>
            <a:r>
              <a:rPr b="1" i="0" lang="it-CH" sz="1200">
                <a:solidFill>
                  <a:schemeClr val="dk1"/>
                </a:solidFill>
                <a:latin typeface="Calibri"/>
                <a:ea typeface="Calibri"/>
                <a:cs typeface="Calibri"/>
                <a:sym typeface="Calibri"/>
              </a:rPr>
              <a:t>Ci sono inevitabilmente delle decisioni da prendere e probabilmente si genereranno delle tensioni, poiché la traduzione è intrinsecamente imprecisa. </a:t>
            </a:r>
            <a:r>
              <a:rPr b="0" i="1" lang="it-CH" sz="1200">
                <a:solidFill>
                  <a:schemeClr val="dk1"/>
                </a:solidFill>
                <a:latin typeface="Calibri"/>
                <a:ea typeface="Calibri"/>
                <a:cs typeface="Calibri"/>
                <a:sym typeface="Calibri"/>
              </a:rPr>
              <a:t>Ad esempio, esiste il giusto equilibrio tra l'uso locale in un contesto e una standardizzazione più ampia?  Quanto deve essere 'accurata' linguisticamente una traduzione?  </a:t>
            </a:r>
            <a:endParaRPr/>
          </a:p>
          <a:p>
            <a:pPr indent="-93663" lvl="0" marL="93663" marR="0" rtl="0" algn="l">
              <a:spcBef>
                <a:spcPts val="600"/>
              </a:spcBef>
              <a:spcAft>
                <a:spcPts val="0"/>
              </a:spcAft>
              <a:buNone/>
            </a:pPr>
            <a:r>
              <a:rPr b="1" i="0" lang="it-CH" sz="1200">
                <a:solidFill>
                  <a:schemeClr val="dk1"/>
                </a:solidFill>
                <a:latin typeface="Calibri"/>
                <a:ea typeface="Calibri"/>
                <a:cs typeface="Calibri"/>
                <a:sym typeface="Calibri"/>
              </a:rPr>
              <a:t>Ci auguriamo di continuare ad utilizzare T-SEDA in diversi contesti internazionali, condividendo le esperienze d’uso e sviluppandolo ulteriormente insieme.</a:t>
            </a:r>
            <a:endParaRPr b="0" i="0"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p:nvPr/>
        </p:nvSpPr>
        <p:spPr>
          <a:xfrm>
            <a:off x="4051300" y="2181225"/>
            <a:ext cx="5715000" cy="31242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txBox="1"/>
          <p:nvPr/>
        </p:nvSpPr>
        <p:spPr>
          <a:xfrm>
            <a:off x="4394200" y="2422078"/>
            <a:ext cx="5029200" cy="2718693"/>
          </a:xfrm>
          <a:prstGeom prst="rect">
            <a:avLst/>
          </a:prstGeom>
          <a:noFill/>
          <a:ln>
            <a:noFill/>
          </a:ln>
        </p:spPr>
        <p:txBody>
          <a:bodyPr anchorCtr="0" anchor="t" bIns="0" lIns="0" spcFirstLastPara="1" rIns="0" wrap="square" tIns="0">
            <a:spAutoFit/>
          </a:bodyPr>
          <a:lstStyle/>
          <a:p>
            <a:pPr indent="-635" lvl="0" marL="12700" marR="5080" rtl="0" algn="l">
              <a:spcBef>
                <a:spcPts val="0"/>
              </a:spcBef>
              <a:spcAft>
                <a:spcPts val="0"/>
              </a:spcAft>
              <a:buNone/>
            </a:pPr>
            <a:r>
              <a:rPr b="1" lang="it-CH" sz="1600">
                <a:solidFill>
                  <a:schemeClr val="lt1"/>
                </a:solidFill>
                <a:latin typeface="Arimo"/>
                <a:ea typeface="Arimo"/>
                <a:cs typeface="Arimo"/>
                <a:sym typeface="Arimo"/>
              </a:rPr>
              <a:t>Nel   dialogo,   i   partecipanti   si   ascoltano   a   vicenda,   contribuiscono condividendo le loro idee, giustificando i loro contributi e impegnandosi con i punti di vista altrui.</a:t>
            </a:r>
            <a:endParaRPr/>
          </a:p>
          <a:p>
            <a:pPr indent="-635" lvl="0" marL="12700" marR="5080" rtl="0" algn="l">
              <a:spcBef>
                <a:spcPts val="980"/>
              </a:spcBef>
              <a:spcAft>
                <a:spcPts val="0"/>
              </a:spcAft>
              <a:buNone/>
            </a:pPr>
            <a:r>
              <a:rPr b="1" lang="it-CH" sz="1600">
                <a:solidFill>
                  <a:schemeClr val="lt1"/>
                </a:solidFill>
                <a:latin typeface="Arimo"/>
                <a:ea typeface="Arimo"/>
                <a:cs typeface="Arimo"/>
                <a:sym typeface="Arimo"/>
              </a:rPr>
              <a:t>In   particolare,   esplorano   e   valutano   diverse   prospettive   e   ragioni.</a:t>
            </a:r>
            <a:endParaRPr/>
          </a:p>
          <a:p>
            <a:pPr indent="-635" lvl="0" marL="12700" marR="5080" rtl="0" algn="l">
              <a:spcBef>
                <a:spcPts val="980"/>
              </a:spcBef>
              <a:spcAft>
                <a:spcPts val="0"/>
              </a:spcAft>
              <a:buNone/>
            </a:pPr>
            <a:r>
              <a:rPr b="1" lang="it-CH" sz="1600">
                <a:solidFill>
                  <a:schemeClr val="lt1"/>
                </a:solidFill>
                <a:latin typeface="Arimo"/>
                <a:ea typeface="Arimo"/>
                <a:cs typeface="Arimo"/>
                <a:sym typeface="Arimo"/>
              </a:rPr>
              <a:t>Domande e contributi rilevanti vengono collegati, permettendo di costruire collettivamente la conoscenza all'interno di una lezione o in una serie di lezioni interconnesse.</a:t>
            </a:r>
            <a:endParaRPr/>
          </a:p>
        </p:txBody>
      </p:sp>
      <p:sp>
        <p:nvSpPr>
          <p:cNvPr id="117" name="Google Shape;117;p15"/>
          <p:cNvSpPr/>
          <p:nvPr/>
        </p:nvSpPr>
        <p:spPr>
          <a:xfrm>
            <a:off x="1041400" y="767580"/>
            <a:ext cx="34671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txBox="1"/>
          <p:nvPr/>
        </p:nvSpPr>
        <p:spPr>
          <a:xfrm>
            <a:off x="1270000" y="1038225"/>
            <a:ext cx="5029200" cy="24622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it-CH" sz="1600">
                <a:solidFill>
                  <a:schemeClr val="lt1"/>
                </a:solidFill>
                <a:latin typeface="Arial"/>
                <a:ea typeface="Arial"/>
                <a:cs typeface="Arial"/>
                <a:sym typeface="Arial"/>
              </a:rPr>
              <a:t>Che cos’è il dialogo educativo?</a:t>
            </a:r>
            <a:endParaRPr sz="16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