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7562850" cx="10693400"/>
  <p:notesSz cx="10693400" cy="7562850"/>
  <p:embeddedFontLst>
    <p:embeddedFont>
      <p:font typeface="Arimo"/>
      <p:regular r:id="rId68"/>
      <p:bold r:id="rId69"/>
      <p:italic r:id="rId70"/>
      <p:boldItalic r:id="rId71"/>
    </p:embeddedFont>
    <p:embeddedFont>
      <p:font typeface="Helvetica Neue"/>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C86BEF-5C96-4F00-80AB-E1F6940FA935}">
  <a:tblStyle styleId="{3CC86BEF-5C96-4F00-80AB-E1F6940FA935}"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5F76F20-3975-4609-8A10-F816673397F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59D6E1-41FA-410E-A1D2-CAC5BC68DC7F}"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A7BE4C1-8AEE-4F6B-9304-BD7A6D4820F0}"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053EAFD6-F772-4D73-A6ED-74D591A14178}" styleName="Table_4">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5.xml"/><Relationship Id="rId75" Type="http://schemas.openxmlformats.org/officeDocument/2006/relationships/font" Target="fonts/HelveticaNeue-boldItalic.fntdata"/><Relationship Id="rId30" Type="http://schemas.openxmlformats.org/officeDocument/2006/relationships/slide" Target="slides/slide24.xml"/><Relationship Id="rId74" Type="http://schemas.openxmlformats.org/officeDocument/2006/relationships/font" Target="fonts/HelveticaNeue-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Arimo-boldItalic.fntdata"/><Relationship Id="rId70" Type="http://schemas.openxmlformats.org/officeDocument/2006/relationships/font" Target="fonts/Arim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mo-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m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Changes made in English version only:</a:t>
            </a:r>
            <a:endParaRPr/>
          </a:p>
          <a:p>
            <a:pPr indent="0" lvl="0" marL="0" rtl="0" algn="l">
              <a:spcBef>
                <a:spcPts val="0"/>
              </a:spcBef>
              <a:spcAft>
                <a:spcPts val="0"/>
              </a:spcAft>
              <a:buNone/>
            </a:pPr>
            <a:r>
              <a:rPr lang="fr-FR"/>
              <a:t>Diagram on p.17 updated to be editable.</a:t>
            </a:r>
            <a:endParaRPr/>
          </a:p>
          <a:p>
            <a:pPr indent="0" lvl="0" marL="0" rtl="0" algn="l">
              <a:spcBef>
                <a:spcPts val="0"/>
              </a:spcBef>
              <a:spcAft>
                <a:spcPts val="0"/>
              </a:spcAft>
              <a:buNone/>
            </a:pPr>
            <a:r>
              <a:rPr lang="fr-FR"/>
              <a:t>Connect code definition on slides 15, 20, 46 updated to include personal experience / everyday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(The two blank pages are designed to improve presentation when printing double-sided.)</a:t>
            </a:r>
            <a:endParaRPr/>
          </a:p>
          <a:p>
            <a:pPr indent="0" lvl="0" marL="0" rtl="0" algn="l">
              <a:spcBef>
                <a:spcPts val="0"/>
              </a:spcBef>
              <a:spcAft>
                <a:spcPts val="0"/>
              </a:spcAft>
              <a:buNone/>
            </a:pPr>
            <a:r>
              <a:t/>
            </a:r>
            <a:endParaRPr b="0" i="0" sz="1800" u="none" strike="noStrike">
              <a:solidFill>
                <a:srgbClr val="1155CC"/>
              </a:solidFill>
              <a:highlight>
                <a:srgbClr val="FFFF00"/>
              </a:highlight>
              <a:latin typeface="Arial"/>
              <a:ea typeface="Arial"/>
              <a:cs typeface="Arial"/>
              <a:sym typeface="Arial"/>
            </a:endParaRPr>
          </a:p>
        </p:txBody>
      </p:sp>
      <p:sp>
        <p:nvSpPr>
          <p:cNvPr id="46" name="Google Shape;46;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Order of slides 16-23 is changed</a:t>
            </a:r>
            <a:endParaRPr/>
          </a:p>
        </p:txBody>
      </p:sp>
      <p:sp>
        <p:nvSpPr>
          <p:cNvPr id="251" name="Google Shape;251;p1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2:notes"/>
          <p:cNvSpPr txBox="1"/>
          <p:nvPr>
            <p:ph idx="1" type="body"/>
          </p:nvPr>
        </p:nvSpPr>
        <p:spPr>
          <a:xfrm>
            <a:off x="1003300"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a:t>Subject differences: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200"/>
              <a:buFont typeface="Arial"/>
              <a:buNone/>
            </a:pPr>
            <a:r>
              <a:rPr b="0" i="0" lang="fr-FR" u="none" strike="noStrike">
                <a:solidFill>
                  <a:srgbClr val="000000"/>
                </a:solidFill>
                <a:latin typeface="Calibri"/>
                <a:ea typeface="Calibri"/>
                <a:cs typeface="Calibri"/>
                <a:sym typeface="Calibri"/>
              </a:rPr>
              <a:t>Building on ideas [B] (combined with Connecting outside the dialogue: C) in English lessons is strongly related to student attainment in reading and writing at primary level (Amodia-Bidakowska, Hennessy &amp; Warwick, 2023). Furthermore, Connecting outside the dialogue (C) in mathematics lessons is associated with mathematics attainment when the connections are explained and justified (making reasoning explicit: R). So, focusing on these kinds of specific features of dialogue in subject lessons may be important for learning. </a:t>
            </a:r>
            <a:endParaRPr/>
          </a:p>
          <a:p>
            <a:pPr indent="0" lvl="0" marL="0" rtl="0" algn="l">
              <a:spcBef>
                <a:spcPts val="0"/>
              </a:spcBef>
              <a:spcAft>
                <a:spcPts val="0"/>
              </a:spcAft>
              <a:buClr>
                <a:srgbClr val="000000"/>
              </a:buClr>
              <a:buSzPts val="1200"/>
              <a:buFont typeface="Arial"/>
              <a:buNone/>
            </a:pPr>
            <a:br>
              <a:rPr b="0" i="0" lang="fr-FR" u="none" strike="noStrike">
                <a:solidFill>
                  <a:srgbClr val="000000"/>
                </a:solidFill>
                <a:latin typeface="Calibri"/>
                <a:ea typeface="Calibri"/>
                <a:cs typeface="Calibri"/>
                <a:sym typeface="Calibri"/>
              </a:rPr>
            </a:br>
            <a:r>
              <a:rPr b="0" i="0" lang="fr-FR" u="none" strike="noStrike">
                <a:solidFill>
                  <a:srgbClr val="242424"/>
                </a:solidFill>
                <a:latin typeface="Calibri"/>
                <a:ea typeface="Calibri"/>
                <a:cs typeface="Calibri"/>
                <a:sym typeface="Calibri"/>
              </a:rPr>
              <a:t>The same study showed there is significantly less classroom dialogue in science lessons than in </a:t>
            </a:r>
            <a:r>
              <a:rPr b="0" i="0" lang="fr-FR" u="none" strike="noStrike">
                <a:solidFill>
                  <a:srgbClr val="000000"/>
                </a:solidFill>
                <a:latin typeface="Calibri"/>
                <a:ea typeface="Calibri"/>
                <a:cs typeface="Calibri"/>
                <a:sym typeface="Calibri"/>
              </a:rPr>
              <a:t>English and mathematics, where building on ideas is more common. Reasoning is also more frequent in mathematics. The reduced curriculum time for science in primary schools in England </a:t>
            </a:r>
            <a:r>
              <a:rPr b="0" i="0" lang="fr-FR" u="none" strike="noStrike">
                <a:solidFill>
                  <a:srgbClr val="242424"/>
                </a:solidFill>
                <a:latin typeface="Calibri"/>
                <a:ea typeface="Calibri"/>
                <a:cs typeface="Calibri"/>
                <a:sym typeface="Calibri"/>
              </a:rPr>
              <a:t>(less than 90 mins./week on average</a:t>
            </a:r>
            <a:r>
              <a:rPr b="0" i="0" lang="fr-FR" u="none" strike="noStrike">
                <a:solidFill>
                  <a:srgbClr val="000000"/>
                </a:solidFill>
                <a:latin typeface="Calibri"/>
                <a:ea typeface="Calibri"/>
                <a:cs typeface="Calibri"/>
                <a:sym typeface="Calibri"/>
              </a:rPr>
              <a:t>)</a:t>
            </a:r>
            <a:r>
              <a:rPr b="0" i="0" lang="fr-FR" u="none" strike="noStrike">
                <a:solidFill>
                  <a:srgbClr val="242424"/>
                </a:solidFill>
                <a:latin typeface="Calibri"/>
                <a:ea typeface="Calibri"/>
                <a:cs typeface="Calibri"/>
                <a:sym typeface="Calibri"/>
              </a:rPr>
              <a:t> </a:t>
            </a:r>
            <a:r>
              <a:rPr b="0" i="0" lang="fr-FR" u="none" strike="noStrike">
                <a:solidFill>
                  <a:srgbClr val="000000"/>
                </a:solidFill>
                <a:latin typeface="Calibri"/>
                <a:ea typeface="Calibri"/>
                <a:cs typeface="Calibri"/>
                <a:sym typeface="Calibri"/>
              </a:rPr>
              <a:t>may constrain time for the dialogue that is very important for developing scientific reasoning; hopefully this toolkit can help in raising awareness of that and addressing it.</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338" name="Google Shape;338;p2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3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3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3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3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3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4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4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4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4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4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4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p4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4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4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4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5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5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5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5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5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5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5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 name="Google Shape;946;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p5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 name="Google Shape;956;p5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5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3" name="Google Shape;973;p6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6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6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1" name="Google Shape;981;p6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6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9.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1.jpg"/><Relationship Id="rId9" Type="http://schemas.openxmlformats.org/officeDocument/2006/relationships/image" Target="../media/image14.jpg"/><Relationship Id="rId15" Type="http://schemas.openxmlformats.org/officeDocument/2006/relationships/image" Target="../media/image1.png"/><Relationship Id="rId1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image" Target="../media/image6.jpg"/><Relationship Id="rId7" Type="http://schemas.openxmlformats.org/officeDocument/2006/relationships/image" Target="../media/image2.jpg"/><Relationship Id="rId8"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12.png"/><Relationship Id="rId7" Type="http://schemas.openxmlformats.org/officeDocument/2006/relationships/hyperlink" Target="http://dx.doi.org/10.1002/rev3.3269" TargetMode="External"/><Relationship Id="rId8" Type="http://schemas.openxmlformats.org/officeDocument/2006/relationships/hyperlink" Target="http://www.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32.png"/><Relationship Id="rId13" Type="http://schemas.openxmlformats.org/officeDocument/2006/relationships/image" Target="../media/image29.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16.png"/><Relationship Id="rId5" Type="http://schemas.openxmlformats.org/officeDocument/2006/relationships/hyperlink" Target="https://www.camtree.org/" TargetMode="External"/><Relationship Id="rId6" Type="http://schemas.openxmlformats.org/officeDocument/2006/relationships/hyperlink" Target="https://library.camtree.org/" TargetMode="External"/><Relationship Id="rId7" Type="http://schemas.openxmlformats.org/officeDocument/2006/relationships/image" Target="../media/image8.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35.png"/><Relationship Id="rId5" Type="http://schemas.openxmlformats.org/officeDocument/2006/relationships/hyperlink" Target="https://vimeopro.com/camtree/cedi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jpg"/><Relationship Id="rId5" Type="http://schemas.openxmlformats.org/officeDocument/2006/relationships/hyperlink" Target="https://www.edudialogue.org/resources/introductory-video-series/collection-1/" TargetMode="External"/><Relationship Id="rId6" Type="http://schemas.openxmlformats.org/officeDocument/2006/relationships/hyperlink" Target="https://thinkingtogether.educ.cam.ac.uk/resources/" TargetMode="External"/><Relationship Id="rId7" Type="http://schemas.openxmlformats.org/officeDocument/2006/relationships/hyperlink" Target="https://www.edudialogue.org/resources/introductory-video-series/collection-4/" TargetMode="External"/><Relationship Id="rId8" Type="http://schemas.openxmlformats.org/officeDocument/2006/relationships/hyperlink" Target="https://www.edudialogue.org/resources/introductory-video-series/collection-4/"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hyperlink" Target="http://tiich/" TargetMode="External"/><Relationship Id="rId13" Type="http://schemas.openxmlformats.org/officeDocument/2006/relationships/hyperlink" Target="https://www.edudialogue.org/resources/introductory-video-series/collection-4/" TargetMode="External"/><Relationship Id="rId12" Type="http://schemas.openxmlformats.org/officeDocument/2006/relationships/hyperlink" Target="http://tinyurl.com/ESRCdialogue"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hyperlink" Target="http://tiich/" TargetMode="External"/><Relationship Id="rId14" Type="http://schemas.openxmlformats.org/officeDocument/2006/relationships/image" Target="../media/image25.png"/><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hyperlink" Target="https://www.tandfonline.com/doi/full/10.1080/10508406.2019.1573730" TargetMode="External"/><Relationship Id="rId9" Type="http://schemas.openxmlformats.org/officeDocument/2006/relationships/image" Target="../media/image25.png"/><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7.jp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5.png"/><Relationship Id="rId5" Type="http://schemas.openxmlformats.org/officeDocument/2006/relationships/hyperlink" Target="http://www.educ.cam.ac.uk/research/projects/episteme/" TargetMode="External"/><Relationship Id="rId6"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1.png"/><Relationship Id="rId13" Type="http://schemas.openxmlformats.org/officeDocument/2006/relationships/hyperlink" Target="https://library.camtree.org/" TargetMode="External"/><Relationship Id="rId12" Type="http://schemas.openxmlformats.org/officeDocument/2006/relationships/hyperlink" Target="https://www.camtree.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amtree.org/" TargetMode="External"/><Relationship Id="rId4" Type="http://schemas.openxmlformats.org/officeDocument/2006/relationships/hyperlink" Target="https://library.camtree.org/" TargetMode="External"/><Relationship Id="rId9" Type="http://schemas.openxmlformats.org/officeDocument/2006/relationships/image" Target="../media/image31.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32.png"/></Relationships>
</file>

<file path=ppt/slides/_rels/slide28.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8.png"/><Relationship Id="rId15" Type="http://schemas.openxmlformats.org/officeDocument/2006/relationships/hyperlink" Target="http://bit.ly/T-SEDA" TargetMode="External"/><Relationship Id="rId14" Type="http://schemas.openxmlformats.org/officeDocument/2006/relationships/image" Target="../media/image29.png"/><Relationship Id="rId5" Type="http://schemas.openxmlformats.org/officeDocument/2006/relationships/image" Target="../media/image44.png"/><Relationship Id="rId6" Type="http://schemas.openxmlformats.org/officeDocument/2006/relationships/image" Target="../media/image43.png"/><Relationship Id="rId7" Type="http://schemas.openxmlformats.org/officeDocument/2006/relationships/image" Target="../media/image34.png"/><Relationship Id="rId8"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20.png"/><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image" Target="../media/image50.png"/><Relationship Id="rId8"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9.png"/><Relationship Id="rId5" Type="http://schemas.openxmlformats.org/officeDocument/2006/relationships/hyperlink" Target="https://www.edudialogue.org/resources/introductory-video-series/collection-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3/" TargetMode="External"/><Relationship Id="rId4" Type="http://schemas.openxmlformats.org/officeDocument/2006/relationships/image" Target="../media/image58.png"/><Relationship Id="rId5"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2.png"/><Relationship Id="rId4" Type="http://schemas.openxmlformats.org/officeDocument/2006/relationships/image" Target="../media/image56.png"/><Relationship Id="rId9" Type="http://schemas.openxmlformats.org/officeDocument/2006/relationships/image" Target="../media/image61.png"/><Relationship Id="rId5" Type="http://schemas.openxmlformats.org/officeDocument/2006/relationships/image" Target="../media/image54.png"/><Relationship Id="rId6" Type="http://schemas.openxmlformats.org/officeDocument/2006/relationships/image" Target="../media/image53.png"/><Relationship Id="rId7" Type="http://schemas.openxmlformats.org/officeDocument/2006/relationships/image" Target="../media/image55.png"/><Relationship Id="rId8"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60.jpg"/><Relationship Id="rId5" Type="http://schemas.openxmlformats.org/officeDocument/2006/relationships/image" Target="../media/image64.png"/><Relationship Id="rId6" Type="http://schemas.openxmlformats.org/officeDocument/2006/relationships/image" Target="../media/image63.jpg"/><Relationship Id="rId7"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hyperlink" Target="http://bit.ly/T-S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9.jpg"/><Relationship Id="rId4" Type="http://schemas.openxmlformats.org/officeDocument/2006/relationships/image" Target="../media/image63.jpg"/><Relationship Id="rId5" Type="http://schemas.openxmlformats.org/officeDocument/2006/relationships/image" Target="../media/image6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66.png"/><Relationship Id="rId9" Type="http://schemas.openxmlformats.org/officeDocument/2006/relationships/image" Target="../media/image34.png"/><Relationship Id="rId5" Type="http://schemas.openxmlformats.org/officeDocument/2006/relationships/image" Target="../media/image65.png"/><Relationship Id="rId6" Type="http://schemas.openxmlformats.org/officeDocument/2006/relationships/image" Target="../media/image78.png"/><Relationship Id="rId7" Type="http://schemas.openxmlformats.org/officeDocument/2006/relationships/image" Target="../media/image70.png"/><Relationship Id="rId8"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hyperlink" Target="http://bit.ly/T-SEDA" TargetMode="External"/><Relationship Id="rId5" Type="http://schemas.openxmlformats.org/officeDocument/2006/relationships/image" Target="../media/image74.png"/><Relationship Id="rId6" Type="http://schemas.openxmlformats.org/officeDocument/2006/relationships/image" Target="../media/image77.png"/><Relationship Id="rId7" Type="http://schemas.openxmlformats.org/officeDocument/2006/relationships/image" Target="../media/image75.png"/><Relationship Id="rId8" Type="http://schemas.openxmlformats.org/officeDocument/2006/relationships/image" Target="../media/image7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bit.ly/T-SEDA" TargetMode="Externa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bit.ly/T-SEDA" TargetMode="Externa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mailto:t-seda@educ.cam.ac.uk" TargetMode="External"/><Relationship Id="rId4" Type="http://schemas.openxmlformats.org/officeDocument/2006/relationships/hyperlink" Target="http://bit.ly/T-SED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7"/>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7"/>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7"/>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7"/>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7"/>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7"/>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7"/>
          <p:cNvSpPr/>
          <p:nvPr/>
        </p:nvSpPr>
        <p:spPr>
          <a:xfrm>
            <a:off x="6565900" y="6600825"/>
            <a:ext cx="1596618" cy="45975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7"/>
          <p:cNvSpPr/>
          <p:nvPr/>
        </p:nvSpPr>
        <p:spPr>
          <a:xfrm>
            <a:off x="3136900" y="6616462"/>
            <a:ext cx="1447800" cy="4284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7"/>
          <p:cNvSpPr/>
          <p:nvPr/>
        </p:nvSpPr>
        <p:spPr>
          <a:xfrm>
            <a:off x="4813300" y="6616462"/>
            <a:ext cx="1643133" cy="41807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7"/>
          <p:cNvSpPr/>
          <p:nvPr/>
        </p:nvSpPr>
        <p:spPr>
          <a:xfrm>
            <a:off x="546100" y="5686425"/>
            <a:ext cx="2304166" cy="98597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7"/>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7"/>
          <p:cNvSpPr txBox="1"/>
          <p:nvPr/>
        </p:nvSpPr>
        <p:spPr>
          <a:xfrm>
            <a:off x="8318500" y="6747272"/>
            <a:ext cx="217793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u="sng">
                <a:solidFill>
                  <a:schemeClr val="hlink"/>
                </a:solidFill>
                <a:latin typeface="Arial"/>
                <a:ea typeface="Arial"/>
                <a:cs typeface="Arial"/>
                <a:sym typeface="Arial"/>
                <a:hlinkClick r:id="rId12"/>
              </a:rPr>
              <a:t>http://bit.ly/T-SEDA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4" name="Google Shape;64;p7"/>
          <p:cNvSpPr txBox="1"/>
          <p:nvPr/>
        </p:nvSpPr>
        <p:spPr>
          <a:xfrm>
            <a:off x="158476" y="6798994"/>
            <a:ext cx="3657600" cy="276999"/>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fr-FR" sz="1800" u="sng">
                <a:solidFill>
                  <a:schemeClr val="hlink"/>
                </a:solidFill>
                <a:latin typeface="Arial"/>
                <a:ea typeface="Arial"/>
                <a:cs typeface="Arial"/>
                <a:sym typeface="Arial"/>
                <a:hlinkClick r:id="rId13"/>
              </a:rPr>
              <a:t>T-SEDA@educ.cam.ac.uk</a:t>
            </a:r>
            <a:r>
              <a:rPr b="1" lang="fr-FR" sz="1600">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
        <p:nvSpPr>
          <p:cNvPr id="65" name="Google Shape;65;p7"/>
          <p:cNvSpPr txBox="1"/>
          <p:nvPr/>
        </p:nvSpPr>
        <p:spPr>
          <a:xfrm>
            <a:off x="3365500" y="5305425"/>
            <a:ext cx="3814245" cy="600164"/>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fr-FR" sz="1500">
                <a:solidFill>
                  <a:srgbClr val="0000FF"/>
                </a:solidFill>
                <a:latin typeface="Arial"/>
                <a:ea typeface="Arial"/>
                <a:cs typeface="Arial"/>
                <a:sym typeface="Arial"/>
              </a:rPr>
              <a:t>	</a:t>
            </a:r>
            <a:endParaRPr sz="17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fr-FR" sz="2400">
                <a:solidFill>
                  <a:srgbClr val="2E6A7B"/>
                </a:solidFill>
                <a:latin typeface="Calibri"/>
                <a:ea typeface="Calibri"/>
                <a:cs typeface="Calibri"/>
                <a:sym typeface="Calibri"/>
              </a:rPr>
              <a:t> </a:t>
            </a:r>
            <a:r>
              <a:rPr b="1" i="1" lang="fr-FR" sz="2400">
                <a:solidFill>
                  <a:srgbClr val="1A616F"/>
                </a:solidFill>
                <a:latin typeface="Arial"/>
                <a:ea typeface="Arial"/>
                <a:cs typeface="Arial"/>
                <a:sym typeface="Arial"/>
              </a:rPr>
              <a:t>v.9   </a:t>
            </a:r>
            <a:r>
              <a:rPr b="1" lang="fr-FR" sz="2200">
                <a:solidFill>
                  <a:srgbClr val="2E6A7B"/>
                </a:solidFill>
                <a:latin typeface="Calibri"/>
                <a:ea typeface="Calibri"/>
                <a:cs typeface="Calibri"/>
                <a:sym typeface="Calibri"/>
              </a:rPr>
              <a:t>©</a:t>
            </a:r>
            <a:r>
              <a:rPr b="1" i="1" lang="fr-FR" sz="2200">
                <a:solidFill>
                  <a:srgbClr val="1A616F"/>
                </a:solidFill>
                <a:latin typeface="Arial"/>
                <a:ea typeface="Arial"/>
                <a:cs typeface="Arial"/>
                <a:sym typeface="Arial"/>
              </a:rPr>
              <a:t>The T-SEDA Collective</a:t>
            </a:r>
            <a:endParaRPr sz="2400">
              <a:solidFill>
                <a:schemeClr val="dk1"/>
              </a:solidFill>
              <a:latin typeface="Arial"/>
              <a:ea typeface="Arial"/>
              <a:cs typeface="Arial"/>
              <a:sym typeface="Arial"/>
            </a:endParaRPr>
          </a:p>
        </p:txBody>
      </p:sp>
      <p:sp>
        <p:nvSpPr>
          <p:cNvPr id="66" name="Google Shape;66;p7"/>
          <p:cNvSpPr txBox="1"/>
          <p:nvPr>
            <p:ph type="title"/>
          </p:nvPr>
        </p:nvSpPr>
        <p:spPr>
          <a:xfrm>
            <a:off x="435351" y="692195"/>
            <a:ext cx="9874131" cy="1187248"/>
          </a:xfrm>
          <a:prstGeom prst="rect">
            <a:avLst/>
          </a:prstGeom>
          <a:noFill/>
          <a:ln>
            <a:noFill/>
          </a:ln>
        </p:spPr>
        <p:txBody>
          <a:bodyPr anchorCtr="0" anchor="t" bIns="0" lIns="0" spcFirstLastPara="1" rIns="0" wrap="square" tIns="0">
            <a:spAutoFit/>
          </a:bodyPr>
          <a:lstStyle/>
          <a:p>
            <a:pPr indent="0" lvl="0" marL="14288" marR="5080" rtl="0" algn="ctr">
              <a:lnSpc>
                <a:spcPct val="110000"/>
              </a:lnSpc>
              <a:spcBef>
                <a:spcPts val="0"/>
              </a:spcBef>
              <a:spcAft>
                <a:spcPts val="0"/>
              </a:spcAft>
              <a:buNone/>
            </a:pPr>
            <a:r>
              <a:rPr lang="fr-FR" sz="2400"/>
              <a:t>La TROUSSE POUR l’ANALYSE SYSTÉMATIQUE DU DIALOGUE ÉDUCATIF (T-SEDA) : Une ressource pour mener une investigation sur la pratique du dialogue éducatif en classe</a:t>
            </a:r>
            <a:endParaRPr/>
          </a:p>
        </p:txBody>
      </p:sp>
      <p:pic>
        <p:nvPicPr>
          <p:cNvPr descr="Logo&#10;&#10;Description automatically generated" id="67" name="Google Shape;67;p7"/>
          <p:cNvPicPr preferRelativeResize="0"/>
          <p:nvPr/>
        </p:nvPicPr>
        <p:blipFill rotWithShape="1">
          <a:blip r:embed="rId14">
            <a:alphaModFix/>
          </a:blip>
          <a:srcRect b="0" l="0" r="0" t="0"/>
          <a:stretch/>
        </p:blipFill>
        <p:spPr>
          <a:xfrm>
            <a:off x="8699500" y="5385207"/>
            <a:ext cx="1596618" cy="1596618"/>
          </a:xfrm>
          <a:prstGeom prst="rect">
            <a:avLst/>
          </a:prstGeom>
          <a:noFill/>
          <a:ln>
            <a:noFill/>
          </a:ln>
        </p:spPr>
      </p:pic>
      <p:pic>
        <p:nvPicPr>
          <p:cNvPr descr="A grey and black sign with a person in a circle&#10;&#10;Description automatically generated with low confidence" id="68" name="Google Shape;68;p7"/>
          <p:cNvPicPr preferRelativeResize="0"/>
          <p:nvPr/>
        </p:nvPicPr>
        <p:blipFill rotWithShape="1">
          <a:blip r:embed="rId15">
            <a:alphaModFix/>
          </a:blip>
          <a:srcRect b="0" l="0" r="0" t="0"/>
          <a:stretch/>
        </p:blipFill>
        <p:spPr>
          <a:xfrm>
            <a:off x="7023100" y="5534025"/>
            <a:ext cx="969884" cy="33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16"/>
          <p:cNvSpPr txBox="1"/>
          <p:nvPr/>
        </p:nvSpPr>
        <p:spPr>
          <a:xfrm>
            <a:off x="548520" y="428625"/>
            <a:ext cx="2207380" cy="293029"/>
          </a:xfrm>
          <a:prstGeom prst="rect">
            <a:avLst/>
          </a:prstGeom>
          <a:solidFill>
            <a:srgbClr val="D9F1F6"/>
          </a:solidFill>
          <a:ln>
            <a:noFill/>
          </a:ln>
        </p:spPr>
        <p:txBody>
          <a:bodyPr anchorCtr="0" anchor="t" bIns="0" lIns="0" spcFirstLastPara="1" rIns="0" wrap="square" tIns="15875">
            <a:spAutoFit/>
          </a:bodyPr>
          <a:lstStyle/>
          <a:p>
            <a:pPr indent="0" lvl="0" marL="46990" marR="0" rtl="0" algn="l">
              <a:lnSpc>
                <a:spcPct val="100000"/>
              </a:lnSpc>
              <a:spcBef>
                <a:spcPts val="0"/>
              </a:spcBef>
              <a:spcAft>
                <a:spcPts val="0"/>
              </a:spcAft>
              <a:buNone/>
            </a:pPr>
            <a:r>
              <a:rPr b="1" lang="fr-FR" sz="1800">
                <a:solidFill>
                  <a:srgbClr val="1A616F"/>
                </a:solidFill>
                <a:latin typeface="Arial"/>
                <a:ea typeface="Arial"/>
                <a:cs typeface="Arial"/>
                <a:sym typeface="Arial"/>
              </a:rPr>
              <a:t>Partie a. Introduction</a:t>
            </a:r>
            <a:endParaRPr sz="1800">
              <a:solidFill>
                <a:schemeClr val="dk1"/>
              </a:solidFill>
              <a:latin typeface="Arial"/>
              <a:ea typeface="Arial"/>
              <a:cs typeface="Arial"/>
              <a:sym typeface="Arial"/>
            </a:endParaRPr>
          </a:p>
        </p:txBody>
      </p:sp>
      <p:sp>
        <p:nvSpPr>
          <p:cNvPr id="136" name="Google Shape;136;p16"/>
          <p:cNvSpPr txBox="1"/>
          <p:nvPr/>
        </p:nvSpPr>
        <p:spPr>
          <a:xfrm>
            <a:off x="4127500" y="452029"/>
            <a:ext cx="3039621"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Introduction</a:t>
            </a:r>
            <a:r>
              <a:rPr b="1" lang="fr-FR" sz="1400">
                <a:solidFill>
                  <a:schemeClr val="dk1"/>
                </a:solidFill>
                <a:latin typeface="Arial"/>
                <a:ea typeface="Arial"/>
                <a:cs typeface="Arial"/>
                <a:sym typeface="Arial"/>
              </a:rPr>
              <a:t>: à propos de T-SEDA</a:t>
            </a:r>
            <a:endParaRPr sz="1400">
              <a:solidFill>
                <a:schemeClr val="dk1"/>
              </a:solidFill>
              <a:latin typeface="Arial"/>
              <a:ea typeface="Arial"/>
              <a:cs typeface="Arial"/>
              <a:sym typeface="Arial"/>
            </a:endParaRPr>
          </a:p>
        </p:txBody>
      </p:sp>
      <p:sp>
        <p:nvSpPr>
          <p:cNvPr id="137" name="Google Shape;137;p16"/>
          <p:cNvSpPr txBox="1"/>
          <p:nvPr/>
        </p:nvSpPr>
        <p:spPr>
          <a:xfrm>
            <a:off x="548520" y="962025"/>
            <a:ext cx="4714240" cy="165917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just">
              <a:lnSpc>
                <a:spcPct val="100000"/>
              </a:lnSpc>
              <a:spcBef>
                <a:spcPts val="0"/>
              </a:spcBef>
              <a:spcAft>
                <a:spcPts val="0"/>
              </a:spcAft>
              <a:buNone/>
            </a:pPr>
            <a:r>
              <a:rPr b="1" lang="fr-FR" sz="1200">
                <a:solidFill>
                  <a:schemeClr val="dk1"/>
                </a:solidFill>
                <a:latin typeface="Arial"/>
                <a:ea typeface="Arial"/>
                <a:cs typeface="Arial"/>
                <a:sym typeface="Arial"/>
              </a:rPr>
              <a:t>Qu’est-ce que le T-SEDA?</a:t>
            </a:r>
            <a:endParaRPr sz="1200">
              <a:solidFill>
                <a:schemeClr val="dk1"/>
              </a:solidFill>
              <a:latin typeface="Arial"/>
              <a:ea typeface="Arial"/>
              <a:cs typeface="Arial"/>
              <a:sym typeface="Arial"/>
            </a:endParaRPr>
          </a:p>
          <a:p>
            <a:pPr indent="0" lvl="0" marL="82550" marR="96520" rtl="0" algn="l">
              <a:lnSpc>
                <a:spcPct val="120800"/>
              </a:lnSpc>
              <a:spcBef>
                <a:spcPts val="580"/>
              </a:spcBef>
              <a:spcAft>
                <a:spcPts val="0"/>
              </a:spcAft>
              <a:buNone/>
            </a:pPr>
            <a:r>
              <a:rPr lang="fr-FR" sz="1200">
                <a:solidFill>
                  <a:schemeClr val="dk1"/>
                </a:solidFill>
                <a:latin typeface="Arimo"/>
                <a:ea typeface="Arimo"/>
                <a:cs typeface="Arimo"/>
                <a:sym typeface="Arimo"/>
              </a:rPr>
              <a:t>T-SEDA est l’abréviation de </a:t>
            </a:r>
            <a:r>
              <a:rPr i="1" lang="fr-FR" sz="1200">
                <a:solidFill>
                  <a:schemeClr val="dk1"/>
                </a:solidFill>
                <a:latin typeface="Arimo"/>
                <a:ea typeface="Arimo"/>
                <a:cs typeface="Arimo"/>
                <a:sym typeface="Arimo"/>
              </a:rPr>
              <a:t>Toolkit for Systematic Educational Dialogue Analysis</a:t>
            </a:r>
            <a:r>
              <a:rPr lang="fr-FR" sz="1200">
                <a:solidFill>
                  <a:schemeClr val="dk1"/>
                </a:solidFill>
                <a:latin typeface="Arimo"/>
                <a:ea typeface="Arimo"/>
                <a:cs typeface="Arimo"/>
                <a:sym typeface="Arimo"/>
              </a:rPr>
              <a:t>. C’est un ensemble d’outils et de ressources qui vous aideront à promouvoir un dialogue éducatif de haute qualité dans votre milieu. Il vous aidera à mener un projet de recherche pour en savoir plus sur le dialogue que vous souhaitez mettre en place dans votre classe.</a:t>
            </a:r>
            <a:endParaRPr/>
          </a:p>
        </p:txBody>
      </p:sp>
      <p:sp>
        <p:nvSpPr>
          <p:cNvPr id="138" name="Google Shape;138;p16"/>
          <p:cNvSpPr txBox="1"/>
          <p:nvPr/>
        </p:nvSpPr>
        <p:spPr>
          <a:xfrm>
            <a:off x="548520" y="5085976"/>
            <a:ext cx="4714241" cy="232826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1280" marR="0" rtl="0" algn="just">
              <a:lnSpc>
                <a:spcPct val="100000"/>
              </a:lnSpc>
              <a:spcBef>
                <a:spcPts val="0"/>
              </a:spcBef>
              <a:spcAft>
                <a:spcPts val="0"/>
              </a:spcAft>
              <a:buNone/>
            </a:pPr>
            <a:r>
              <a:rPr b="1" lang="fr-FR" sz="1200">
                <a:solidFill>
                  <a:schemeClr val="dk1"/>
                </a:solidFill>
                <a:latin typeface="Arial"/>
                <a:ea typeface="Arial"/>
                <a:cs typeface="Arial"/>
                <a:sym typeface="Arial"/>
              </a:rPr>
              <a:t>À qui s’adresse T-SEDA?</a:t>
            </a:r>
            <a:endParaRPr sz="1200">
              <a:solidFill>
                <a:schemeClr val="dk1"/>
              </a:solidFill>
              <a:latin typeface="Arial"/>
              <a:ea typeface="Arial"/>
              <a:cs typeface="Arial"/>
              <a:sym typeface="Arial"/>
            </a:endParaRPr>
          </a:p>
          <a:p>
            <a:pPr indent="0" lvl="0" marL="81280" marR="96520" rtl="0" algn="l">
              <a:lnSpc>
                <a:spcPct val="121000"/>
              </a:lnSpc>
              <a:spcBef>
                <a:spcPts val="580"/>
              </a:spcBef>
              <a:spcAft>
                <a:spcPts val="0"/>
              </a:spcAft>
              <a:buNone/>
            </a:pPr>
            <a:r>
              <a:rPr lang="fr-FR" sz="1200">
                <a:solidFill>
                  <a:schemeClr val="dk1"/>
                </a:solidFill>
                <a:latin typeface="Arimo"/>
                <a:ea typeface="Arimo"/>
                <a:cs typeface="Arimo"/>
                <a:sym typeface="Arimo"/>
              </a:rPr>
              <a:t>T-SEDA peut être utilisé par des enseignants travaillant avec des apprenants de tout âge, des jeunes enfants aux adultes. Il peut être mis en œuvre dans des contextes d’apprentissage formels, en présentiel ou en ligne, tels que les salles de classe et les séminaires universitaires, ainsi que dans des cadres informels comme les clubs pour enfants. Il peut également être utilisé pour le dialogue entre adultes, y compris entre enseignants. Cette trousse propose tout au long du document des exemples illustrant l’utilisation de T-SEDA.</a:t>
            </a:r>
            <a:endParaRPr sz="1200">
              <a:solidFill>
                <a:schemeClr val="dk1"/>
              </a:solidFill>
              <a:highlight>
                <a:srgbClr val="00FF00"/>
              </a:highlight>
              <a:latin typeface="Arimo"/>
              <a:ea typeface="Arimo"/>
              <a:cs typeface="Arimo"/>
              <a:sym typeface="Arimo"/>
            </a:endParaRPr>
          </a:p>
        </p:txBody>
      </p:sp>
      <p:sp>
        <p:nvSpPr>
          <p:cNvPr id="139" name="Google Shape;139;p16"/>
          <p:cNvSpPr txBox="1"/>
          <p:nvPr/>
        </p:nvSpPr>
        <p:spPr>
          <a:xfrm>
            <a:off x="548520" y="2688812"/>
            <a:ext cx="4714240" cy="232954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just">
              <a:lnSpc>
                <a:spcPct val="100000"/>
              </a:lnSpc>
              <a:spcBef>
                <a:spcPts val="0"/>
              </a:spcBef>
              <a:spcAft>
                <a:spcPts val="0"/>
              </a:spcAft>
              <a:buNone/>
            </a:pPr>
            <a:r>
              <a:rPr b="1" lang="fr-FR" sz="1200">
                <a:solidFill>
                  <a:schemeClr val="dk1"/>
                </a:solidFill>
                <a:latin typeface="Arial"/>
                <a:ea typeface="Arial"/>
                <a:cs typeface="Arial"/>
                <a:sym typeface="Arial"/>
              </a:rPr>
              <a:t>Comment fonctionne le T-SEDA?</a:t>
            </a:r>
            <a:endParaRPr sz="1200">
              <a:solidFill>
                <a:schemeClr val="dk1"/>
              </a:solidFill>
              <a:latin typeface="Arial"/>
              <a:ea typeface="Arial"/>
              <a:cs typeface="Arial"/>
              <a:sym typeface="Arial"/>
            </a:endParaRPr>
          </a:p>
          <a:p>
            <a:pPr indent="0" lvl="0" marL="82550" marR="95885" rtl="0" algn="l">
              <a:lnSpc>
                <a:spcPct val="121000"/>
              </a:lnSpc>
              <a:spcBef>
                <a:spcPts val="580"/>
              </a:spcBef>
              <a:spcAft>
                <a:spcPts val="0"/>
              </a:spcAft>
              <a:buNone/>
            </a:pPr>
            <a:r>
              <a:rPr lang="fr-FR" sz="1200">
                <a:solidFill>
                  <a:schemeClr val="dk1"/>
                </a:solidFill>
                <a:latin typeface="Arimo"/>
                <a:ea typeface="Arimo"/>
                <a:cs typeface="Arimo"/>
                <a:sym typeface="Arimo"/>
              </a:rPr>
              <a:t>Vous pouvez utiliser T-SEDA pour mener une enquête sur le dialogue dans votre environnement d’apprentissage. Cela vous aidera à mieux comprendre la nature du dialogue actuel, à identifier ce qui constitue un dialogue de qualité et comment l’écouter, ainsi qu’à définir ce que vous souhaitez explorer à propos du dialogue dans votre contexte. La trousse T-SEDA est conçue pour être à la fois </a:t>
            </a:r>
            <a:r>
              <a:rPr b="1" lang="fr-FR" sz="1200">
                <a:solidFill>
                  <a:schemeClr val="dk1"/>
                </a:solidFill>
                <a:latin typeface="Arimo"/>
                <a:ea typeface="Arimo"/>
                <a:cs typeface="Arimo"/>
                <a:sym typeface="Arimo"/>
              </a:rPr>
              <a:t>structurante</a:t>
            </a:r>
            <a:r>
              <a:rPr lang="fr-FR" sz="1200">
                <a:solidFill>
                  <a:schemeClr val="dk1"/>
                </a:solidFill>
                <a:latin typeface="Arimo"/>
                <a:ea typeface="Arimo"/>
                <a:cs typeface="Arimo"/>
                <a:sym typeface="Arimo"/>
              </a:rPr>
              <a:t> et </a:t>
            </a:r>
            <a:r>
              <a:rPr b="1" lang="fr-FR" sz="1200">
                <a:solidFill>
                  <a:schemeClr val="dk1"/>
                </a:solidFill>
                <a:latin typeface="Arimo"/>
                <a:ea typeface="Arimo"/>
                <a:cs typeface="Arimo"/>
                <a:sym typeface="Arimo"/>
              </a:rPr>
              <a:t>flexible</a:t>
            </a:r>
            <a:r>
              <a:rPr lang="fr-FR" sz="1200">
                <a:solidFill>
                  <a:schemeClr val="dk1"/>
                </a:solidFill>
                <a:latin typeface="Arimo"/>
                <a:ea typeface="Arimo"/>
                <a:cs typeface="Arimo"/>
                <a:sym typeface="Arimo"/>
              </a:rPr>
              <a:t>. Il s’agit d’un guide étape par étape, mais vous pouvez également adapter et enrichir les ressources en fonction de vos besoins et intérêts.</a:t>
            </a:r>
            <a:endParaRPr sz="1200">
              <a:solidFill>
                <a:schemeClr val="dk1"/>
              </a:solidFill>
              <a:latin typeface="Arimo"/>
              <a:ea typeface="Arimo"/>
              <a:cs typeface="Arimo"/>
              <a:sym typeface="Arimo"/>
            </a:endParaRPr>
          </a:p>
        </p:txBody>
      </p:sp>
      <p:sp>
        <p:nvSpPr>
          <p:cNvPr id="140" name="Google Shape;140;p16"/>
          <p:cNvSpPr txBox="1"/>
          <p:nvPr/>
        </p:nvSpPr>
        <p:spPr>
          <a:xfrm>
            <a:off x="5700594" y="4935916"/>
            <a:ext cx="4459508" cy="222535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3185" marR="0" rtl="0" algn="l">
              <a:lnSpc>
                <a:spcPct val="100000"/>
              </a:lnSpc>
              <a:spcBef>
                <a:spcPts val="0"/>
              </a:spcBef>
              <a:spcAft>
                <a:spcPts val="0"/>
              </a:spcAft>
              <a:buNone/>
            </a:pPr>
            <a:r>
              <a:rPr b="1" lang="fr-FR" sz="1200">
                <a:solidFill>
                  <a:schemeClr val="dk1"/>
                </a:solidFill>
                <a:latin typeface="Arial"/>
                <a:ea typeface="Arial"/>
                <a:cs typeface="Arial"/>
                <a:sym typeface="Arial"/>
              </a:rPr>
              <a:t>Que dois-je savoir avant de commencer?</a:t>
            </a:r>
            <a:endParaRPr sz="1200">
              <a:solidFill>
                <a:schemeClr val="dk1"/>
              </a:solidFill>
              <a:latin typeface="Arial"/>
              <a:ea typeface="Arial"/>
              <a:cs typeface="Arial"/>
              <a:sym typeface="Arial"/>
            </a:endParaRPr>
          </a:p>
          <a:p>
            <a:pPr indent="0" lvl="0" marL="83185" marR="158750" rtl="0" algn="l">
              <a:lnSpc>
                <a:spcPct val="120800"/>
              </a:lnSpc>
              <a:spcBef>
                <a:spcPts val="580"/>
              </a:spcBef>
              <a:spcAft>
                <a:spcPts val="0"/>
              </a:spcAft>
              <a:buNone/>
            </a:pPr>
            <a:r>
              <a:rPr lang="fr-FR" sz="1200">
                <a:solidFill>
                  <a:schemeClr val="dk1"/>
                </a:solidFill>
                <a:latin typeface="Arimo"/>
                <a:ea typeface="Arimo"/>
                <a:cs typeface="Arimo"/>
                <a:sym typeface="Arimo"/>
              </a:rPr>
              <a:t>Tout ce dont vous avez besoin se trouve dans cette trousse et sur le site </a:t>
            </a:r>
            <a:r>
              <a:rPr lang="fr-FR" sz="1200" u="sng">
                <a:solidFill>
                  <a:schemeClr val="hlink"/>
                </a:solidFill>
                <a:latin typeface="Arimo"/>
                <a:ea typeface="Arimo"/>
                <a:cs typeface="Arimo"/>
                <a:sym typeface="Arimo"/>
                <a:hlinkClick r:id="rId3"/>
              </a:rPr>
              <a:t>http://bit.ly/T-SEDA</a:t>
            </a:r>
            <a:r>
              <a:rPr lang="fr-FR" sz="1200">
                <a:solidFill>
                  <a:schemeClr val="dk1"/>
                </a:solidFill>
                <a:latin typeface="Arimo"/>
                <a:ea typeface="Arimo"/>
                <a:cs typeface="Arimo"/>
                <a:sym typeface="Arimo"/>
              </a:rPr>
              <a:t>. D’autres ressources sont disponibles sur le site </a:t>
            </a:r>
            <a:r>
              <a:rPr lang="fr-FR" sz="1200" u="sng">
                <a:solidFill>
                  <a:schemeClr val="hlink"/>
                </a:solidFill>
                <a:latin typeface="Arimo"/>
                <a:ea typeface="Arimo"/>
                <a:cs typeface="Arimo"/>
                <a:sym typeface="Arimo"/>
                <a:hlinkClick r:id="rId4"/>
              </a:rPr>
              <a:t>http://www.edudialogue.org</a:t>
            </a:r>
            <a:r>
              <a:rPr lang="fr-FR" sz="1200">
                <a:solidFill>
                  <a:schemeClr val="dk1"/>
                </a:solidFill>
                <a:latin typeface="Arimo"/>
                <a:ea typeface="Arimo"/>
                <a:cs typeface="Arimo"/>
                <a:sym typeface="Arimo"/>
              </a:rPr>
              <a:t>. Des indications vous aideront à retrouver les éléments spécifiques dont vous avez besoin dans la trousse.</a:t>
            </a:r>
            <a:endParaRPr/>
          </a:p>
          <a:p>
            <a:pPr indent="0" lvl="0" marL="0" marR="0" rtl="0" algn="l">
              <a:lnSpc>
                <a:spcPct val="100000"/>
              </a:lnSpc>
              <a:spcBef>
                <a:spcPts val="45"/>
              </a:spcBef>
              <a:spcAft>
                <a:spcPts val="0"/>
              </a:spcAft>
              <a:buNone/>
            </a:pPr>
            <a:r>
              <a:t/>
            </a:r>
            <a:endParaRPr sz="800">
              <a:solidFill>
                <a:schemeClr val="dk1"/>
              </a:solidFill>
              <a:latin typeface="Times New Roman"/>
              <a:ea typeface="Times New Roman"/>
              <a:cs typeface="Times New Roman"/>
              <a:sym typeface="Times New Roman"/>
            </a:endParaRPr>
          </a:p>
          <a:p>
            <a:pPr indent="68580" lvl="0" marL="540385" marR="711200" rtl="0" algn="l">
              <a:lnSpc>
                <a:spcPct val="120000"/>
              </a:lnSpc>
              <a:spcBef>
                <a:spcPts val="0"/>
              </a:spcBef>
              <a:spcAft>
                <a:spcPts val="0"/>
              </a:spcAft>
              <a:buNone/>
            </a:pPr>
            <a:r>
              <a:rPr b="1" lang="fr-FR" sz="1200" u="sng">
                <a:solidFill>
                  <a:schemeClr val="hlink"/>
                </a:solidFill>
                <a:latin typeface="Arial"/>
                <a:ea typeface="Arial"/>
                <a:cs typeface="Arial"/>
                <a:sym typeface="Arial"/>
                <a:hlinkClick r:id="rId5"/>
              </a:rPr>
              <a:t>Vidéo 5 : The T-SEDA pack—welcome guide </a:t>
            </a:r>
            <a:r>
              <a:rPr lang="fr-FR" sz="1200">
                <a:solidFill>
                  <a:schemeClr val="dk1"/>
                </a:solidFill>
                <a:latin typeface="Arimo"/>
                <a:ea typeface="Arimo"/>
                <a:cs typeface="Arimo"/>
                <a:sym typeface="Arimo"/>
              </a:rPr>
              <a:t>is a useful overview of how to use the toolkit</a:t>
            </a:r>
            <a:endParaRPr sz="1200">
              <a:solidFill>
                <a:schemeClr val="dk1"/>
              </a:solidFill>
              <a:latin typeface="Arimo"/>
              <a:ea typeface="Arimo"/>
              <a:cs typeface="Arimo"/>
              <a:sym typeface="Arimo"/>
            </a:endParaRPr>
          </a:p>
        </p:txBody>
      </p:sp>
      <p:sp>
        <p:nvSpPr>
          <p:cNvPr id="141" name="Google Shape;141;p16"/>
          <p:cNvSpPr/>
          <p:nvPr/>
        </p:nvSpPr>
        <p:spPr>
          <a:xfrm>
            <a:off x="5727700" y="6448425"/>
            <a:ext cx="344170" cy="34480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6"/>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1</a:t>
            </a:r>
            <a:endParaRPr sz="1000">
              <a:solidFill>
                <a:schemeClr val="dk1"/>
              </a:solidFill>
              <a:latin typeface="Arial"/>
              <a:ea typeface="Arial"/>
              <a:cs typeface="Arial"/>
              <a:sym typeface="Arial"/>
            </a:endParaRPr>
          </a:p>
        </p:txBody>
      </p:sp>
      <p:sp>
        <p:nvSpPr>
          <p:cNvPr id="143" name="Google Shape;143;p16"/>
          <p:cNvSpPr txBox="1"/>
          <p:nvPr/>
        </p:nvSpPr>
        <p:spPr>
          <a:xfrm>
            <a:off x="5700594" y="962025"/>
            <a:ext cx="4444286" cy="315964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74854" marR="86944" rtl="0" algn="l">
              <a:lnSpc>
                <a:spcPct val="120000"/>
              </a:lnSpc>
              <a:spcBef>
                <a:spcPts val="0"/>
              </a:spcBef>
              <a:spcAft>
                <a:spcPts val="0"/>
              </a:spcAft>
              <a:buNone/>
            </a:pPr>
            <a:r>
              <a:rPr b="1" i="0" lang="fr-FR" sz="1200" u="none" strike="noStrike">
                <a:solidFill>
                  <a:srgbClr val="000000"/>
                </a:solidFill>
                <a:latin typeface="Arial"/>
                <a:ea typeface="Arial"/>
                <a:cs typeface="Arial"/>
                <a:sym typeface="Arial"/>
              </a:rPr>
              <a:t>Collaborer avec des collègues</a:t>
            </a:r>
            <a:endParaRPr b="0" sz="1200">
              <a:solidFill>
                <a:schemeClr val="dk1"/>
              </a:solidFill>
              <a:latin typeface="Arial"/>
              <a:ea typeface="Arial"/>
              <a:cs typeface="Arial"/>
              <a:sym typeface="Arial"/>
            </a:endParaRPr>
          </a:p>
          <a:p>
            <a:pPr indent="0" lvl="0" marL="96838" marR="0" rtl="0" algn="l">
              <a:lnSpc>
                <a:spcPct val="120000"/>
              </a:lnSpc>
              <a:spcBef>
                <a:spcPts val="0"/>
              </a:spcBef>
              <a:spcAft>
                <a:spcPts val="0"/>
              </a:spcAft>
              <a:buNone/>
            </a:pPr>
            <a:r>
              <a:rPr b="0" i="0" lang="fr-FR" sz="1200" u="none" strike="noStrike">
                <a:solidFill>
                  <a:srgbClr val="000000"/>
                </a:solidFill>
                <a:latin typeface="Arial"/>
                <a:ea typeface="Arial"/>
                <a:cs typeface="Arial"/>
                <a:sym typeface="Arial"/>
              </a:rPr>
              <a:t>Vous pouvez simplement observer votre propre pratique, mais il est très efficace de mener une investigation en parallèle ou en collaboration avec d’autres personnes partageant un intérêt pour le développement du dialogue. Nous recommandons cette approche lorsque cela est possible, afin de favoriser une réflexion critique avec vos collègues. Une investigation avec T-SEDA peut même devenir un axe de travail pour une école ou une institution entière.</a:t>
            </a:r>
            <a:endParaRPr sz="1200">
              <a:solidFill>
                <a:schemeClr val="dk1"/>
              </a:solidFill>
              <a:latin typeface="Arimo"/>
              <a:ea typeface="Arimo"/>
              <a:cs typeface="Arimo"/>
              <a:sym typeface="Arimo"/>
            </a:endParaRPr>
          </a:p>
          <a:p>
            <a:pPr indent="0" lvl="0" marL="96838" marR="0" rtl="0" algn="l">
              <a:lnSpc>
                <a:spcPct val="120000"/>
              </a:lnSpc>
              <a:spcBef>
                <a:spcPts val="0"/>
              </a:spcBef>
              <a:spcAft>
                <a:spcPts val="0"/>
              </a:spcAft>
              <a:buNone/>
            </a:pPr>
            <a:r>
              <a:rPr lang="fr-FR" sz="1200">
                <a:solidFill>
                  <a:schemeClr val="dk1"/>
                </a:solidFill>
                <a:latin typeface="Arimo"/>
                <a:ea typeface="Arimo"/>
                <a:cs typeface="Arimo"/>
                <a:sym typeface="Arimo"/>
              </a:rPr>
              <a:t>Nous avons constaté qu’il est particulièrement bénéfique d’avoir un </a:t>
            </a:r>
            <a:r>
              <a:rPr b="1" lang="fr-FR" sz="1200">
                <a:solidFill>
                  <a:schemeClr val="dk1"/>
                </a:solidFill>
                <a:latin typeface="Arimo"/>
                <a:ea typeface="Arimo"/>
                <a:cs typeface="Arimo"/>
                <a:sym typeface="Arimo"/>
              </a:rPr>
              <a:t>facilitateur local </a:t>
            </a:r>
            <a:r>
              <a:rPr lang="fr-FR" sz="1200">
                <a:solidFill>
                  <a:schemeClr val="dk1"/>
                </a:solidFill>
                <a:latin typeface="Arimo"/>
                <a:ea typeface="Arimo"/>
                <a:cs typeface="Arimo"/>
                <a:sym typeface="Arimo"/>
              </a:rPr>
              <a:t>capable d’organiser des réunions entre collègues et d’apporter un soutien. Un article publié sur cette approche est disponible </a:t>
            </a:r>
            <a:r>
              <a:rPr lang="fr-FR" sz="1200" u="sng">
                <a:solidFill>
                  <a:schemeClr val="hlink"/>
                </a:solidFill>
                <a:latin typeface="Arimo"/>
                <a:ea typeface="Arimo"/>
                <a:cs typeface="Arimo"/>
                <a:sym typeface="Arimo"/>
                <a:hlinkClick r:id="rId7"/>
              </a:rPr>
              <a:t>ici</a:t>
            </a:r>
            <a:r>
              <a:rPr lang="fr-FR" sz="1200">
                <a:solidFill>
                  <a:schemeClr val="dk1"/>
                </a:solidFill>
                <a:latin typeface="Arimo"/>
                <a:ea typeface="Arimo"/>
                <a:cs typeface="Arimo"/>
                <a:sym typeface="Arimo"/>
              </a:rPr>
              <a:t>, et un cours pour facilitateurs est proposé via </a:t>
            </a:r>
            <a:r>
              <a:rPr lang="fr-FR" sz="1200" u="sng">
                <a:solidFill>
                  <a:schemeClr val="hlink"/>
                </a:solidFill>
                <a:latin typeface="Arimo"/>
                <a:ea typeface="Arimo"/>
                <a:cs typeface="Arimo"/>
                <a:sym typeface="Arimo"/>
                <a:hlinkClick r:id="rId8"/>
              </a:rPr>
              <a:t>Camtree</a:t>
            </a:r>
            <a:r>
              <a:rPr lang="fr-FR" sz="1200">
                <a:solidFill>
                  <a:schemeClr val="dk1"/>
                </a:solidFill>
                <a:latin typeface="Arimo"/>
                <a:ea typeface="Arimo"/>
                <a:cs typeface="Arimo"/>
                <a:sym typeface="Arimo"/>
              </a:rPr>
              <a:t>.</a:t>
            </a:r>
            <a:endParaRPr sz="1200">
              <a:solidFill>
                <a:schemeClr val="dk1"/>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sp>
        <p:nvSpPr>
          <p:cNvPr id="149" name="Google Shape;149;p17"/>
          <p:cNvSpPr txBox="1"/>
          <p:nvPr/>
        </p:nvSpPr>
        <p:spPr>
          <a:xfrm>
            <a:off x="6329360" y="3328511"/>
            <a:ext cx="3709670" cy="135844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l">
              <a:lnSpc>
                <a:spcPct val="121100"/>
              </a:lnSpc>
              <a:spcBef>
                <a:spcPts val="0"/>
              </a:spcBef>
              <a:spcAft>
                <a:spcPts val="0"/>
              </a:spcAft>
              <a:buNone/>
            </a:pPr>
            <a:r>
              <a:rPr lang="fr-FR" sz="1200">
                <a:solidFill>
                  <a:schemeClr val="dk1"/>
                </a:solidFill>
                <a:latin typeface="Arimo"/>
                <a:ea typeface="Arimo"/>
                <a:cs typeface="Arimo"/>
                <a:sym typeface="Arimo"/>
              </a:rPr>
              <a:t>Les bonnes investigations commencent par l’identification d’aspects problématiques, intrigants ou intéressants de votre pratique dans votre contexte. Votre autoévaluation vous aidera à faire cela et à déterminer ce sur quoi vous souhaitez centrer votre investigation.</a:t>
            </a:r>
            <a:endParaRPr sz="1200">
              <a:solidFill>
                <a:schemeClr val="dk1"/>
              </a:solidFill>
              <a:latin typeface="Arimo"/>
              <a:ea typeface="Arimo"/>
              <a:cs typeface="Arimo"/>
              <a:sym typeface="Arimo"/>
            </a:endParaRPr>
          </a:p>
        </p:txBody>
      </p:sp>
      <p:sp>
        <p:nvSpPr>
          <p:cNvPr id="150" name="Google Shape;150;p17"/>
          <p:cNvSpPr txBox="1"/>
          <p:nvPr/>
        </p:nvSpPr>
        <p:spPr>
          <a:xfrm>
            <a:off x="6329360" y="4894770"/>
            <a:ext cx="3694429" cy="69192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185" marR="96520" rtl="0" algn="l">
              <a:lnSpc>
                <a:spcPct val="121700"/>
              </a:lnSpc>
              <a:spcBef>
                <a:spcPts val="0"/>
              </a:spcBef>
              <a:spcAft>
                <a:spcPts val="0"/>
              </a:spcAft>
              <a:buNone/>
            </a:pPr>
            <a:r>
              <a:rPr lang="fr-FR" sz="1200">
                <a:solidFill>
                  <a:schemeClr val="dk1"/>
                </a:solidFill>
                <a:latin typeface="Arimo"/>
                <a:ea typeface="Arimo"/>
                <a:cs typeface="Arimo"/>
                <a:sym typeface="Arimo"/>
              </a:rPr>
              <a:t>Ce guide vous accompagnera tout au long du processus de mise en place d’une investigation sur le dialogue dans votre contexte.</a:t>
            </a:r>
            <a:endParaRPr sz="1200">
              <a:solidFill>
                <a:schemeClr val="dk1"/>
              </a:solidFill>
              <a:latin typeface="Arimo"/>
              <a:ea typeface="Arimo"/>
              <a:cs typeface="Arimo"/>
              <a:sym typeface="Arimo"/>
            </a:endParaRPr>
          </a:p>
        </p:txBody>
      </p:sp>
      <p:sp>
        <p:nvSpPr>
          <p:cNvPr id="151" name="Google Shape;151;p17"/>
          <p:cNvSpPr txBox="1"/>
          <p:nvPr/>
        </p:nvSpPr>
        <p:spPr>
          <a:xfrm>
            <a:off x="6329360" y="5972448"/>
            <a:ext cx="3705225" cy="113499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915" marR="97155" rtl="0" algn="l">
              <a:lnSpc>
                <a:spcPct val="121100"/>
              </a:lnSpc>
              <a:spcBef>
                <a:spcPts val="0"/>
              </a:spcBef>
              <a:spcAft>
                <a:spcPts val="0"/>
              </a:spcAft>
              <a:buNone/>
            </a:pPr>
            <a:r>
              <a:rPr lang="fr-FR" sz="1200">
                <a:solidFill>
                  <a:schemeClr val="dk1"/>
                </a:solidFill>
                <a:latin typeface="Arimo"/>
                <a:ea typeface="Arimo"/>
                <a:cs typeface="Arimo"/>
                <a:sym typeface="Arimo"/>
              </a:rPr>
              <a:t>Le système de codage identifie les types d’éléments que vous pourriez entendre et qui constituent des exemples de dialogue de haute qualité. Ceux-ci serviront de point de repère pour votre investigation en classe.</a:t>
            </a:r>
            <a:endParaRPr sz="1200">
              <a:solidFill>
                <a:schemeClr val="dk1"/>
              </a:solidFill>
              <a:latin typeface="Arimo"/>
              <a:ea typeface="Arimo"/>
              <a:cs typeface="Arimo"/>
              <a:sym typeface="Arimo"/>
            </a:endParaRPr>
          </a:p>
        </p:txBody>
      </p:sp>
      <p:sp>
        <p:nvSpPr>
          <p:cNvPr id="152" name="Google Shape;152;p17"/>
          <p:cNvSpPr txBox="1"/>
          <p:nvPr/>
        </p:nvSpPr>
        <p:spPr>
          <a:xfrm>
            <a:off x="774700" y="254627"/>
            <a:ext cx="5172075" cy="31457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547495" marR="0" rtl="0" algn="l">
              <a:lnSpc>
                <a:spcPct val="100000"/>
              </a:lnSpc>
              <a:spcBef>
                <a:spcPts val="0"/>
              </a:spcBef>
              <a:spcAft>
                <a:spcPts val="0"/>
              </a:spcAft>
              <a:buNone/>
            </a:pPr>
            <a:r>
              <a:rPr b="1" lang="fr-FR" sz="1600">
                <a:solidFill>
                  <a:schemeClr val="dk1"/>
                </a:solidFill>
                <a:latin typeface="Arial"/>
                <a:ea typeface="Arial"/>
                <a:cs typeface="Arial"/>
                <a:sym typeface="Arial"/>
              </a:rPr>
              <a:t>Les outils de base de T-SEDA</a:t>
            </a:r>
            <a:endParaRPr sz="1600">
              <a:solidFill>
                <a:schemeClr val="dk1"/>
              </a:solidFill>
              <a:latin typeface="Arial"/>
              <a:ea typeface="Arial"/>
              <a:cs typeface="Arial"/>
              <a:sym typeface="Arial"/>
            </a:endParaRPr>
          </a:p>
          <a:p>
            <a:pPr indent="0" lvl="0" marL="83820" marR="95250" rtl="0" algn="l">
              <a:lnSpc>
                <a:spcPct val="120800"/>
              </a:lnSpc>
              <a:spcBef>
                <a:spcPts val="580"/>
              </a:spcBef>
              <a:spcAft>
                <a:spcPts val="0"/>
              </a:spcAft>
              <a:buNone/>
            </a:pPr>
            <a:r>
              <a:rPr lang="fr-FR" sz="1200">
                <a:solidFill>
                  <a:schemeClr val="dk1"/>
                </a:solidFill>
                <a:latin typeface="Arimo"/>
                <a:ea typeface="Arimo"/>
                <a:cs typeface="Arimo"/>
                <a:sym typeface="Arimo"/>
              </a:rPr>
              <a:t>Trois outils vous permettront de mener votre investigation de manière à identifier systématiquement :</a:t>
            </a:r>
            <a:endParaRPr/>
          </a:p>
          <a:p>
            <a:pPr indent="-171450" lvl="0" marL="255270" marR="95250" rtl="0" algn="l">
              <a:lnSpc>
                <a:spcPct val="120800"/>
              </a:lnSpc>
              <a:spcBef>
                <a:spcPts val="580"/>
              </a:spcBef>
              <a:spcAft>
                <a:spcPts val="0"/>
              </a:spcAft>
              <a:buClr>
                <a:schemeClr val="dk1"/>
              </a:buClr>
              <a:buSzPts val="1200"/>
              <a:buFont typeface="Arial"/>
              <a:buChar char="•"/>
            </a:pPr>
            <a:r>
              <a:rPr lang="fr-FR" sz="1200">
                <a:solidFill>
                  <a:schemeClr val="dk1"/>
                </a:solidFill>
                <a:latin typeface="Arimo"/>
                <a:ea typeface="Arimo"/>
                <a:cs typeface="Arimo"/>
                <a:sym typeface="Arimo"/>
              </a:rPr>
              <a:t>la nature actuelle du dialogue de vos élèves et de votre propre pratique;</a:t>
            </a:r>
            <a:endParaRPr/>
          </a:p>
          <a:p>
            <a:pPr indent="-171450" lvl="0" marL="255270" marR="95250" rtl="0" algn="l">
              <a:lnSpc>
                <a:spcPct val="120800"/>
              </a:lnSpc>
              <a:spcBef>
                <a:spcPts val="580"/>
              </a:spcBef>
              <a:spcAft>
                <a:spcPts val="0"/>
              </a:spcAft>
              <a:buClr>
                <a:schemeClr val="dk1"/>
              </a:buClr>
              <a:buSzPts val="1200"/>
              <a:buFont typeface="Arial"/>
              <a:buChar char="•"/>
            </a:pPr>
            <a:r>
              <a:rPr lang="fr-FR" sz="1200">
                <a:solidFill>
                  <a:schemeClr val="dk1"/>
                </a:solidFill>
                <a:latin typeface="Arimo"/>
                <a:ea typeface="Arimo"/>
                <a:cs typeface="Arimo"/>
                <a:sym typeface="Arimo"/>
              </a:rPr>
              <a:t>comment utiliser cette observation comme point de départ pour élaborer une investigation;</a:t>
            </a:r>
            <a:endParaRPr/>
          </a:p>
          <a:p>
            <a:pPr indent="-171450" lvl="0" marL="255270" marR="95250" rtl="0" algn="l">
              <a:lnSpc>
                <a:spcPct val="120800"/>
              </a:lnSpc>
              <a:spcBef>
                <a:spcPts val="580"/>
              </a:spcBef>
              <a:spcAft>
                <a:spcPts val="0"/>
              </a:spcAft>
              <a:buClr>
                <a:schemeClr val="dk1"/>
              </a:buClr>
              <a:buSzPts val="1200"/>
              <a:buFont typeface="Arial"/>
              <a:buChar char="•"/>
            </a:pPr>
            <a:r>
              <a:rPr lang="fr-FR" sz="1200">
                <a:solidFill>
                  <a:schemeClr val="dk1"/>
                </a:solidFill>
                <a:latin typeface="Arimo"/>
                <a:ea typeface="Arimo"/>
                <a:cs typeface="Arimo"/>
                <a:sym typeface="Arimo"/>
              </a:rPr>
              <a:t>un système de codage du dialogue pour vous aider à réaliser cette investigation.</a:t>
            </a:r>
            <a:endParaRPr/>
          </a:p>
          <a:p>
            <a:pPr indent="0" lvl="0" marL="83820" marR="95250" rtl="0" algn="l">
              <a:lnSpc>
                <a:spcPct val="120800"/>
              </a:lnSpc>
              <a:spcBef>
                <a:spcPts val="580"/>
              </a:spcBef>
              <a:spcAft>
                <a:spcPts val="0"/>
              </a:spcAft>
              <a:buNone/>
            </a:pPr>
            <a:r>
              <a:rPr lang="fr-FR" sz="1200">
                <a:solidFill>
                  <a:schemeClr val="dk1"/>
                </a:solidFill>
                <a:latin typeface="Arimo"/>
                <a:ea typeface="Arimo"/>
                <a:cs typeface="Arimo"/>
                <a:sym typeface="Arimo"/>
              </a:rPr>
              <a:t>La trousse explique comment utiliser chacun de ces outils. Une variété d’outils d’observation et de conseils pratiques est présentée dans les sections 2 à 5 pour soutenir votre démarche d’investigation.</a:t>
            </a:r>
            <a:endParaRPr sz="1200">
              <a:solidFill>
                <a:schemeClr val="dk1"/>
              </a:solidFill>
              <a:latin typeface="Arimo"/>
              <a:ea typeface="Arimo"/>
              <a:cs typeface="Arimo"/>
              <a:sym typeface="Arimo"/>
            </a:endParaRPr>
          </a:p>
        </p:txBody>
      </p:sp>
      <p:sp>
        <p:nvSpPr>
          <p:cNvPr id="153" name="Google Shape;153;p17"/>
          <p:cNvSpPr/>
          <p:nvPr/>
        </p:nvSpPr>
        <p:spPr>
          <a:xfrm>
            <a:off x="7029336" y="881260"/>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7"/>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2</a:t>
            </a:r>
            <a:endParaRPr sz="1000">
              <a:solidFill>
                <a:schemeClr val="dk1"/>
              </a:solidFill>
              <a:latin typeface="Arial"/>
              <a:ea typeface="Arial"/>
              <a:cs typeface="Arial"/>
              <a:sym typeface="Arial"/>
            </a:endParaRPr>
          </a:p>
        </p:txBody>
      </p:sp>
      <p:pic>
        <p:nvPicPr>
          <p:cNvPr id="155" name="Google Shape;155;p17"/>
          <p:cNvPicPr preferRelativeResize="0"/>
          <p:nvPr/>
        </p:nvPicPr>
        <p:blipFill rotWithShape="1">
          <a:blip r:embed="rId4">
            <a:alphaModFix/>
          </a:blip>
          <a:srcRect b="0" l="0" r="0" t="0"/>
          <a:stretch/>
        </p:blipFill>
        <p:spPr>
          <a:xfrm>
            <a:off x="774700" y="3476625"/>
            <a:ext cx="5172075" cy="3962400"/>
          </a:xfrm>
          <a:prstGeom prst="rect">
            <a:avLst/>
          </a:prstGeom>
          <a:noFill/>
          <a:ln>
            <a:noFill/>
          </a:ln>
        </p:spPr>
      </p:pic>
      <p:sp>
        <p:nvSpPr>
          <p:cNvPr id="156" name="Google Shape;156;p17"/>
          <p:cNvSpPr txBox="1"/>
          <p:nvPr/>
        </p:nvSpPr>
        <p:spPr>
          <a:xfrm>
            <a:off x="1463674" y="3491867"/>
            <a:ext cx="1600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Calibri"/>
                <a:ea typeface="Calibri"/>
                <a:cs typeface="Calibri"/>
                <a:sym typeface="Calibri"/>
              </a:rPr>
              <a:t>Outil 1</a:t>
            </a:r>
            <a:endParaRPr/>
          </a:p>
          <a:p>
            <a:pPr indent="0" lvl="0" marL="0" marR="0" rtl="0" algn="l">
              <a:spcBef>
                <a:spcPts val="0"/>
              </a:spcBef>
              <a:spcAft>
                <a:spcPts val="0"/>
              </a:spcAft>
              <a:buNone/>
            </a:pPr>
            <a:r>
              <a:rPr lang="fr-FR" sz="1800">
                <a:solidFill>
                  <a:schemeClr val="lt1"/>
                </a:solidFill>
                <a:latin typeface="Calibri"/>
                <a:ea typeface="Calibri"/>
                <a:cs typeface="Calibri"/>
                <a:sym typeface="Calibri"/>
              </a:rPr>
              <a:t>Grille d’auto-évaluation</a:t>
            </a:r>
            <a:endParaRPr sz="1800">
              <a:solidFill>
                <a:schemeClr val="lt1"/>
              </a:solidFill>
              <a:latin typeface="Calibri"/>
              <a:ea typeface="Calibri"/>
              <a:cs typeface="Calibri"/>
              <a:sym typeface="Calibri"/>
            </a:endParaRPr>
          </a:p>
        </p:txBody>
      </p:sp>
      <p:sp>
        <p:nvSpPr>
          <p:cNvPr id="157" name="Google Shape;157;p17"/>
          <p:cNvSpPr txBox="1"/>
          <p:nvPr/>
        </p:nvSpPr>
        <p:spPr>
          <a:xfrm>
            <a:off x="1463674" y="4843046"/>
            <a:ext cx="1600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Calibri"/>
                <a:ea typeface="Calibri"/>
                <a:cs typeface="Calibri"/>
                <a:sym typeface="Calibri"/>
              </a:rPr>
              <a:t>Outil 2</a:t>
            </a:r>
            <a:endParaRPr/>
          </a:p>
          <a:p>
            <a:pPr indent="0" lvl="0" marL="0" marR="0" rtl="0" algn="l">
              <a:spcBef>
                <a:spcPts val="0"/>
              </a:spcBef>
              <a:spcAft>
                <a:spcPts val="0"/>
              </a:spcAft>
              <a:buNone/>
            </a:pPr>
            <a:r>
              <a:rPr lang="fr-FR" sz="1800">
                <a:solidFill>
                  <a:schemeClr val="lt1"/>
                </a:solidFill>
                <a:latin typeface="Calibri"/>
                <a:ea typeface="Calibri"/>
                <a:cs typeface="Calibri"/>
                <a:sym typeface="Calibri"/>
              </a:rPr>
              <a:t>Cycle réflexif d’investigation </a:t>
            </a:r>
            <a:endParaRPr sz="1800">
              <a:solidFill>
                <a:schemeClr val="lt1"/>
              </a:solidFill>
              <a:latin typeface="Calibri"/>
              <a:ea typeface="Calibri"/>
              <a:cs typeface="Calibri"/>
              <a:sym typeface="Calibri"/>
            </a:endParaRPr>
          </a:p>
        </p:txBody>
      </p:sp>
      <p:sp>
        <p:nvSpPr>
          <p:cNvPr id="158" name="Google Shape;158;p17"/>
          <p:cNvSpPr txBox="1"/>
          <p:nvPr/>
        </p:nvSpPr>
        <p:spPr>
          <a:xfrm>
            <a:off x="1463674" y="6078279"/>
            <a:ext cx="174942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Calibri"/>
                <a:ea typeface="Calibri"/>
                <a:cs typeface="Calibri"/>
                <a:sym typeface="Calibri"/>
              </a:rPr>
              <a:t>Outil 3</a:t>
            </a:r>
            <a:endParaRPr/>
          </a:p>
          <a:p>
            <a:pPr indent="0" lvl="0" marL="0" marR="0" rtl="0" algn="l">
              <a:spcBef>
                <a:spcPts val="0"/>
              </a:spcBef>
              <a:spcAft>
                <a:spcPts val="0"/>
              </a:spcAft>
              <a:buNone/>
            </a:pPr>
            <a:r>
              <a:rPr lang="fr-FR" sz="1800">
                <a:solidFill>
                  <a:schemeClr val="lt1"/>
                </a:solidFill>
                <a:latin typeface="Calibri"/>
                <a:ea typeface="Calibri"/>
                <a:cs typeface="Calibri"/>
                <a:sym typeface="Calibri"/>
              </a:rPr>
              <a:t>Outils de codage du dialogue</a:t>
            </a:r>
            <a:endParaRPr sz="1800">
              <a:solidFill>
                <a:schemeClr val="lt1"/>
              </a:solidFill>
              <a:latin typeface="Calibri"/>
              <a:ea typeface="Calibri"/>
              <a:cs typeface="Calibri"/>
              <a:sym typeface="Calibri"/>
            </a:endParaRPr>
          </a:p>
        </p:txBody>
      </p:sp>
      <p:sp>
        <p:nvSpPr>
          <p:cNvPr id="159" name="Google Shape;159;p17"/>
          <p:cNvSpPr txBox="1"/>
          <p:nvPr/>
        </p:nvSpPr>
        <p:spPr>
          <a:xfrm>
            <a:off x="3644945" y="3638404"/>
            <a:ext cx="180126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050">
                <a:solidFill>
                  <a:schemeClr val="dk1"/>
                </a:solidFill>
                <a:latin typeface="Calibri"/>
                <a:ea typeface="Calibri"/>
                <a:cs typeface="Calibri"/>
                <a:sym typeface="Calibri"/>
              </a:rPr>
              <a:t>Commencez votre parcours avec T-SEDA en réfléchissant de manière </a:t>
            </a:r>
            <a:r>
              <a:rPr b="1" lang="fr-FR" sz="1050">
                <a:solidFill>
                  <a:schemeClr val="dk1"/>
                </a:solidFill>
                <a:latin typeface="Calibri"/>
                <a:ea typeface="Calibri"/>
                <a:cs typeface="Calibri"/>
                <a:sym typeface="Calibri"/>
              </a:rPr>
              <a:t>systématique</a:t>
            </a:r>
            <a:r>
              <a:rPr lang="fr-FR" sz="1050">
                <a:solidFill>
                  <a:schemeClr val="dk1"/>
                </a:solidFill>
                <a:latin typeface="Calibri"/>
                <a:ea typeface="Calibri"/>
                <a:cs typeface="Calibri"/>
                <a:sym typeface="Calibri"/>
              </a:rPr>
              <a:t> à votre pratique actuelle.</a:t>
            </a:r>
            <a:endParaRPr/>
          </a:p>
        </p:txBody>
      </p:sp>
      <p:sp>
        <p:nvSpPr>
          <p:cNvPr id="160" name="Google Shape;160;p17"/>
          <p:cNvSpPr txBox="1"/>
          <p:nvPr/>
        </p:nvSpPr>
        <p:spPr>
          <a:xfrm>
            <a:off x="3644945" y="4871399"/>
            <a:ext cx="187928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050">
                <a:solidFill>
                  <a:schemeClr val="dk1"/>
                </a:solidFill>
                <a:latin typeface="Calibri"/>
                <a:ea typeface="Calibri"/>
                <a:cs typeface="Calibri"/>
                <a:sym typeface="Calibri"/>
              </a:rPr>
              <a:t>Utilisez un cycle réflexif étape par étape pour transformer votre pratique et garder une trace de cette évolution.</a:t>
            </a:r>
            <a:endParaRPr/>
          </a:p>
        </p:txBody>
      </p:sp>
      <p:sp>
        <p:nvSpPr>
          <p:cNvPr id="161" name="Google Shape;161;p17"/>
          <p:cNvSpPr txBox="1"/>
          <p:nvPr/>
        </p:nvSpPr>
        <p:spPr>
          <a:xfrm>
            <a:off x="3644945" y="6067425"/>
            <a:ext cx="1879281" cy="9002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050">
                <a:solidFill>
                  <a:schemeClr val="dk1"/>
                </a:solidFill>
                <a:latin typeface="Calibri"/>
                <a:ea typeface="Calibri"/>
                <a:cs typeface="Calibri"/>
                <a:sym typeface="Calibri"/>
              </a:rPr>
              <a:t>Identifiez les moments de dialogue de haute qualité dans votre classe ainsi que les conditions qui les rendent possibles.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18"/>
          <p:cNvSpPr txBox="1"/>
          <p:nvPr/>
        </p:nvSpPr>
        <p:spPr>
          <a:xfrm>
            <a:off x="1155700" y="123825"/>
            <a:ext cx="8382000" cy="114454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11430" rtl="0" algn="ctr">
              <a:lnSpc>
                <a:spcPct val="100000"/>
              </a:lnSpc>
              <a:spcBef>
                <a:spcPts val="0"/>
              </a:spcBef>
              <a:spcAft>
                <a:spcPts val="0"/>
              </a:spcAft>
              <a:buNone/>
            </a:pPr>
            <a:r>
              <a:rPr b="1" lang="fr-FR" sz="1400">
                <a:solidFill>
                  <a:schemeClr val="dk1"/>
                </a:solidFill>
                <a:latin typeface="Arial"/>
                <a:ea typeface="Arial"/>
                <a:cs typeface="Arial"/>
                <a:sym typeface="Arial"/>
              </a:rPr>
              <a:t>Le cycle d’investigation réflexif</a:t>
            </a:r>
            <a:endParaRPr/>
          </a:p>
          <a:p>
            <a:pPr indent="0" lvl="0" marL="0" marR="11430" rtl="0" algn="ctr">
              <a:lnSpc>
                <a:spcPct val="100000"/>
              </a:lnSpc>
              <a:spcBef>
                <a:spcPts val="885"/>
              </a:spcBef>
              <a:spcAft>
                <a:spcPts val="0"/>
              </a:spcAft>
              <a:buNone/>
            </a:pPr>
            <a:r>
              <a:rPr lang="fr-FR" sz="1200">
                <a:solidFill>
                  <a:schemeClr val="dk1"/>
                </a:solidFill>
                <a:latin typeface="Arimo"/>
                <a:ea typeface="Arimo"/>
                <a:cs typeface="Arimo"/>
                <a:sym typeface="Arimo"/>
              </a:rPr>
              <a:t>Le cycle d’investigation est au cœur de T-SEDA. Chaque section du guide de l’utilisateur vous aidera à compléter les différentes phases du cycle, en vous fournissant des informations utiles sur le dialogue en classe. Il est possible que votre investigation comporte plusieurs itérations, à mesure que vous observez ce qui se passe et ajustez votre approche. Vous pourriez même décider de mener de nouveaux cycles entiers à partir de nouvelles questions de recherche.</a:t>
            </a:r>
            <a:endParaRPr sz="200">
              <a:solidFill>
                <a:schemeClr val="dk1"/>
              </a:solidFill>
              <a:latin typeface="Arimo"/>
              <a:ea typeface="Arimo"/>
              <a:cs typeface="Arimo"/>
              <a:sym typeface="Arimo"/>
            </a:endParaRPr>
          </a:p>
        </p:txBody>
      </p:sp>
      <p:sp>
        <p:nvSpPr>
          <p:cNvPr id="168" name="Google Shape;168;p18"/>
          <p:cNvSpPr/>
          <p:nvPr/>
        </p:nvSpPr>
        <p:spPr>
          <a:xfrm>
            <a:off x="7665058" y="6701558"/>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8"/>
          <p:cNvSpPr txBox="1"/>
          <p:nvPr/>
        </p:nvSpPr>
        <p:spPr>
          <a:xfrm>
            <a:off x="8242935" y="6634536"/>
            <a:ext cx="2450465" cy="92333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fr-FR" sz="1200" u="sng">
                <a:solidFill>
                  <a:schemeClr val="hlink"/>
                </a:solidFill>
                <a:latin typeface="Calibri"/>
                <a:ea typeface="Calibri"/>
                <a:cs typeface="Calibri"/>
                <a:sym typeface="Calibri"/>
                <a:hlinkClick r:id="rId4"/>
              </a:rPr>
              <a:t>Vidéo 7 : Compléter votre cycle d’investigation réflexive</a:t>
            </a:r>
            <a:r>
              <a:rPr lang="fr-FR" sz="1200">
                <a:solidFill>
                  <a:schemeClr val="dk1"/>
                </a:solidFill>
                <a:latin typeface="Calibri"/>
                <a:ea typeface="Calibri"/>
                <a:cs typeface="Calibri"/>
                <a:sym typeface="Calibri"/>
              </a:rPr>
              <a:t> cette vidéo fournit plus d’informations sur le cycle réflexif et sur la manière de le mener à terme.</a:t>
            </a:r>
            <a:endParaRPr sz="1200">
              <a:solidFill>
                <a:schemeClr val="dk1"/>
              </a:solidFill>
              <a:latin typeface="Arimo"/>
              <a:ea typeface="Arimo"/>
              <a:cs typeface="Arimo"/>
              <a:sym typeface="Arimo"/>
            </a:endParaRPr>
          </a:p>
        </p:txBody>
      </p:sp>
      <p:sp>
        <p:nvSpPr>
          <p:cNvPr id="170" name="Google Shape;170;p18"/>
          <p:cNvSpPr txBox="1"/>
          <p:nvPr/>
        </p:nvSpPr>
        <p:spPr>
          <a:xfrm>
            <a:off x="215124" y="6815115"/>
            <a:ext cx="2848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fr-FR" sz="1400" u="sng">
                <a:solidFill>
                  <a:schemeClr val="hlink"/>
                </a:solidFill>
                <a:latin typeface="Calibri"/>
                <a:ea typeface="Calibri"/>
                <a:cs typeface="Calibri"/>
                <a:sym typeface="Calibri"/>
                <a:hlinkClick r:id="rId5"/>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fr-FR" sz="1400" u="sng">
                <a:solidFill>
                  <a:schemeClr val="hlink"/>
                </a:solidFill>
                <a:latin typeface="Calibri"/>
                <a:ea typeface="Calibri"/>
                <a:cs typeface="Calibri"/>
                <a:sym typeface="Calibri"/>
                <a:hlinkClick r:id="rId6"/>
              </a:rPr>
              <a:t>https://library.camtree.org</a:t>
            </a:r>
            <a:endParaRPr b="1" sz="1400" u="none">
              <a:solidFill>
                <a:schemeClr val="lt1"/>
              </a:solidFill>
              <a:latin typeface="Calibri"/>
              <a:ea typeface="Calibri"/>
              <a:cs typeface="Calibri"/>
              <a:sym typeface="Calibri"/>
            </a:endParaRPr>
          </a:p>
        </p:txBody>
      </p:sp>
      <p:grpSp>
        <p:nvGrpSpPr>
          <p:cNvPr id="171" name="Google Shape;171;p18"/>
          <p:cNvGrpSpPr/>
          <p:nvPr/>
        </p:nvGrpSpPr>
        <p:grpSpPr>
          <a:xfrm>
            <a:off x="2634467" y="1685423"/>
            <a:ext cx="5975976" cy="5334672"/>
            <a:chOff x="3348999" y="967997"/>
            <a:chExt cx="5975976" cy="5334672"/>
          </a:xfrm>
        </p:grpSpPr>
        <p:sp>
          <p:nvSpPr>
            <p:cNvPr id="172" name="Google Shape;172;p18"/>
            <p:cNvSpPr/>
            <p:nvPr/>
          </p:nvSpPr>
          <p:spPr>
            <a:xfrm>
              <a:off x="5046000" y="2634813"/>
              <a:ext cx="2075688" cy="2185440"/>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5070312" y="2774922"/>
              <a:ext cx="2051376" cy="2010509"/>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8"/>
            <p:cNvSpPr/>
            <p:nvPr/>
          </p:nvSpPr>
          <p:spPr>
            <a:xfrm>
              <a:off x="5466912" y="3334190"/>
              <a:ext cx="1217017" cy="88546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200">
                  <a:solidFill>
                    <a:schemeClr val="lt1"/>
                  </a:solidFill>
                  <a:latin typeface="Calibri"/>
                  <a:ea typeface="Calibri"/>
                  <a:cs typeface="Calibri"/>
                  <a:sym typeface="Calibri"/>
                </a:rPr>
                <a:t>Répéter autant de fois que nécessaire</a:t>
              </a:r>
              <a:endParaRPr sz="1200">
                <a:solidFill>
                  <a:schemeClr val="lt1"/>
                </a:solidFill>
                <a:latin typeface="Calibri"/>
                <a:ea typeface="Calibri"/>
                <a:cs typeface="Calibri"/>
                <a:sym typeface="Calibri"/>
              </a:endParaRPr>
            </a:p>
          </p:txBody>
        </p:sp>
        <p:sp>
          <p:nvSpPr>
            <p:cNvPr id="175" name="Google Shape;175;p18"/>
            <p:cNvSpPr/>
            <p:nvPr/>
          </p:nvSpPr>
          <p:spPr>
            <a:xfrm>
              <a:off x="3348999" y="1454973"/>
              <a:ext cx="923445" cy="510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200">
                  <a:solidFill>
                    <a:schemeClr val="lt1"/>
                  </a:solidFill>
                  <a:latin typeface="Calibri"/>
                  <a:ea typeface="Calibri"/>
                  <a:cs typeface="Calibri"/>
                  <a:sym typeface="Calibri"/>
                </a:rPr>
                <a:t>Partage</a:t>
              </a:r>
              <a:endParaRPr sz="1200">
                <a:solidFill>
                  <a:schemeClr val="lt1"/>
                </a:solidFill>
                <a:latin typeface="Calibri"/>
                <a:ea typeface="Calibri"/>
                <a:cs typeface="Calibri"/>
                <a:sym typeface="Calibri"/>
              </a:endParaRPr>
            </a:p>
          </p:txBody>
        </p:sp>
        <p:sp>
          <p:nvSpPr>
            <p:cNvPr id="176" name="Google Shape;176;p18"/>
            <p:cNvSpPr/>
            <p:nvPr/>
          </p:nvSpPr>
          <p:spPr>
            <a:xfrm>
              <a:off x="8263890" y="2809751"/>
              <a:ext cx="1061085" cy="58722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200">
                  <a:solidFill>
                    <a:schemeClr val="lt1"/>
                  </a:solidFill>
                  <a:latin typeface="Calibri"/>
                  <a:ea typeface="Calibri"/>
                  <a:cs typeface="Calibri"/>
                  <a:sym typeface="Calibri"/>
                </a:rPr>
                <a:t>Système de codage</a:t>
              </a:r>
              <a:endParaRPr sz="1200">
                <a:solidFill>
                  <a:schemeClr val="lt1"/>
                </a:solidFill>
                <a:latin typeface="Calibri"/>
                <a:ea typeface="Calibri"/>
                <a:cs typeface="Calibri"/>
                <a:sym typeface="Calibri"/>
              </a:endParaRPr>
            </a:p>
          </p:txBody>
        </p:sp>
        <p:sp>
          <p:nvSpPr>
            <p:cNvPr id="177" name="Google Shape;177;p18"/>
            <p:cNvSpPr/>
            <p:nvPr/>
          </p:nvSpPr>
          <p:spPr>
            <a:xfrm>
              <a:off x="4580906" y="967997"/>
              <a:ext cx="1184354" cy="5258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200">
                  <a:solidFill>
                    <a:schemeClr val="lt1"/>
                  </a:solidFill>
                  <a:latin typeface="Calibri"/>
                  <a:ea typeface="Calibri"/>
                  <a:cs typeface="Calibri"/>
                  <a:sym typeface="Calibri"/>
                </a:rPr>
                <a:t>Auto-</a:t>
              </a:r>
              <a:endParaRPr/>
            </a:p>
            <a:p>
              <a:pPr indent="0" lvl="0" marL="0" marR="0" rtl="0" algn="ctr">
                <a:spcBef>
                  <a:spcPts val="0"/>
                </a:spcBef>
                <a:spcAft>
                  <a:spcPts val="0"/>
                </a:spcAft>
                <a:buNone/>
              </a:pPr>
              <a:r>
                <a:rPr lang="fr-FR" sz="1200">
                  <a:solidFill>
                    <a:schemeClr val="lt1"/>
                  </a:solidFill>
                  <a:latin typeface="Calibri"/>
                  <a:ea typeface="Calibri"/>
                  <a:cs typeface="Calibri"/>
                  <a:sym typeface="Calibri"/>
                </a:rPr>
                <a:t>évaluation</a:t>
              </a:r>
              <a:endParaRPr sz="1200">
                <a:solidFill>
                  <a:schemeClr val="lt1"/>
                </a:solidFill>
                <a:latin typeface="Calibri"/>
                <a:ea typeface="Calibri"/>
                <a:cs typeface="Calibri"/>
                <a:sym typeface="Calibri"/>
              </a:endParaRPr>
            </a:p>
          </p:txBody>
        </p:sp>
        <p:sp>
          <p:nvSpPr>
            <p:cNvPr id="178" name="Google Shape;178;p18"/>
            <p:cNvSpPr/>
            <p:nvPr/>
          </p:nvSpPr>
          <p:spPr>
            <a:xfrm>
              <a:off x="3662410" y="5801948"/>
              <a:ext cx="923445" cy="50072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200">
                  <a:solidFill>
                    <a:schemeClr val="lt1"/>
                  </a:solidFill>
                  <a:latin typeface="Calibri"/>
                  <a:ea typeface="Calibri"/>
                  <a:cs typeface="Calibri"/>
                  <a:sym typeface="Calibri"/>
                </a:rPr>
                <a:t>Partage</a:t>
              </a:r>
              <a:endParaRPr sz="1200">
                <a:solidFill>
                  <a:schemeClr val="lt1"/>
                </a:solidFill>
                <a:latin typeface="Calibri"/>
                <a:ea typeface="Calibri"/>
                <a:cs typeface="Calibri"/>
                <a:sym typeface="Calibri"/>
              </a:endParaRPr>
            </a:p>
          </p:txBody>
        </p:sp>
        <p:cxnSp>
          <p:nvCxnSpPr>
            <p:cNvPr id="179" name="Google Shape;179;p18"/>
            <p:cNvCxnSpPr>
              <a:stCxn id="177" idx="5"/>
            </p:cNvCxnSpPr>
            <p:nvPr/>
          </p:nvCxnSpPr>
          <p:spPr>
            <a:xfrm>
              <a:off x="5591815" y="1416811"/>
              <a:ext cx="76500" cy="147000"/>
            </a:xfrm>
            <a:prstGeom prst="straightConnector1">
              <a:avLst/>
            </a:prstGeom>
            <a:noFill/>
            <a:ln cap="flat" cmpd="sng" w="9525">
              <a:solidFill>
                <a:srgbClr val="262626"/>
              </a:solidFill>
              <a:prstDash val="solid"/>
              <a:round/>
              <a:headEnd len="sm" w="sm" type="none"/>
              <a:tailEnd len="med" w="med" type="triangle"/>
            </a:ln>
          </p:spPr>
        </p:cxnSp>
        <p:cxnSp>
          <p:nvCxnSpPr>
            <p:cNvPr id="180" name="Google Shape;180;p18"/>
            <p:cNvCxnSpPr>
              <a:stCxn id="175" idx="5"/>
            </p:cNvCxnSpPr>
            <p:nvPr/>
          </p:nvCxnSpPr>
          <p:spPr>
            <a:xfrm>
              <a:off x="4137209" y="1890499"/>
              <a:ext cx="129900" cy="180900"/>
            </a:xfrm>
            <a:prstGeom prst="straightConnector1">
              <a:avLst/>
            </a:prstGeom>
            <a:noFill/>
            <a:ln cap="flat" cmpd="sng" w="9525">
              <a:solidFill>
                <a:srgbClr val="262626"/>
              </a:solidFill>
              <a:prstDash val="solid"/>
              <a:round/>
              <a:headEnd len="sm" w="sm" type="none"/>
              <a:tailEnd len="med" w="med" type="triangle"/>
            </a:ln>
          </p:spPr>
        </p:cxnSp>
        <p:cxnSp>
          <p:nvCxnSpPr>
            <p:cNvPr id="181" name="Google Shape;181;p18"/>
            <p:cNvCxnSpPr>
              <a:stCxn id="178" idx="7"/>
            </p:cNvCxnSpPr>
            <p:nvPr/>
          </p:nvCxnSpPr>
          <p:spPr>
            <a:xfrm flipH="1" rot="10800000">
              <a:off x="4450620" y="5704577"/>
              <a:ext cx="207600" cy="170700"/>
            </a:xfrm>
            <a:prstGeom prst="straightConnector1">
              <a:avLst/>
            </a:prstGeom>
            <a:noFill/>
            <a:ln cap="flat" cmpd="sng" w="9525">
              <a:solidFill>
                <a:srgbClr val="262626"/>
              </a:solidFill>
              <a:prstDash val="solid"/>
              <a:round/>
              <a:headEnd len="sm" w="sm" type="none"/>
              <a:tailEnd len="med" w="med" type="triangle"/>
            </a:ln>
          </p:spPr>
        </p:cxnSp>
        <p:cxnSp>
          <p:nvCxnSpPr>
            <p:cNvPr id="182" name="Google Shape;182;p18"/>
            <p:cNvCxnSpPr/>
            <p:nvPr/>
          </p:nvCxnSpPr>
          <p:spPr>
            <a:xfrm rot="10800000">
              <a:off x="8240742" y="2798177"/>
              <a:ext cx="154432" cy="162450"/>
            </a:xfrm>
            <a:prstGeom prst="straightConnector1">
              <a:avLst/>
            </a:prstGeom>
            <a:noFill/>
            <a:ln cap="flat" cmpd="sng" w="9525">
              <a:solidFill>
                <a:srgbClr val="262626"/>
              </a:solidFill>
              <a:prstDash val="solid"/>
              <a:round/>
              <a:headEnd len="sm" w="sm" type="none"/>
              <a:tailEnd len="med" w="med" type="triangle"/>
            </a:ln>
          </p:spPr>
        </p:cxnSp>
        <p:cxnSp>
          <p:nvCxnSpPr>
            <p:cNvPr id="183" name="Google Shape;183;p18"/>
            <p:cNvCxnSpPr/>
            <p:nvPr/>
          </p:nvCxnSpPr>
          <p:spPr>
            <a:xfrm flipH="1">
              <a:off x="8246529" y="3276974"/>
              <a:ext cx="125563" cy="148936"/>
            </a:xfrm>
            <a:prstGeom prst="straightConnector1">
              <a:avLst/>
            </a:prstGeom>
            <a:noFill/>
            <a:ln cap="flat" cmpd="sng" w="9525">
              <a:solidFill>
                <a:srgbClr val="262626"/>
              </a:solidFill>
              <a:prstDash val="solid"/>
              <a:round/>
              <a:headEnd len="sm" w="sm" type="none"/>
              <a:tailEnd len="med" w="med" type="triangle"/>
            </a:ln>
          </p:spPr>
        </p:cxnSp>
      </p:grpSp>
      <p:grpSp>
        <p:nvGrpSpPr>
          <p:cNvPr id="184" name="Google Shape;184;p18"/>
          <p:cNvGrpSpPr/>
          <p:nvPr/>
        </p:nvGrpSpPr>
        <p:grpSpPr>
          <a:xfrm>
            <a:off x="4903647" y="2117981"/>
            <a:ext cx="1075206" cy="1164360"/>
            <a:chOff x="5458435" y="1169326"/>
            <a:chExt cx="1075206" cy="1164360"/>
          </a:xfrm>
        </p:grpSpPr>
        <p:sp>
          <p:nvSpPr>
            <p:cNvPr id="185" name="Google Shape;185;p18"/>
            <p:cNvSpPr/>
            <p:nvPr/>
          </p:nvSpPr>
          <p:spPr>
            <a:xfrm>
              <a:off x="5458435" y="1677036"/>
              <a:ext cx="1075206" cy="656650"/>
            </a:xfrm>
            <a:prstGeom prst="rect">
              <a:avLst/>
            </a:prstGeom>
          </p:spPr>
          <p:txBody>
            <a:bodyPr>
              <a:prstTxWarp prst="textPlain"/>
            </a:bodyPr>
            <a:lstStyle/>
            <a:p>
              <a:pPr lvl="0" algn="ctr"/>
              <a:r>
                <a:rPr b="0" i="0">
                  <a:ln>
                    <a:noFill/>
                  </a:ln>
                  <a:solidFill>
                    <a:schemeClr val="dk1"/>
                  </a:solidFill>
                  <a:latin typeface="Calibri"/>
                </a:rPr>
                <a:t>Intérêts et buts</a:t>
              </a:r>
            </a:p>
          </p:txBody>
        </p:sp>
        <p:pic>
          <p:nvPicPr>
            <p:cNvPr id="186" name="Google Shape;186;p18"/>
            <p:cNvPicPr preferRelativeResize="0"/>
            <p:nvPr/>
          </p:nvPicPr>
          <p:blipFill rotWithShape="1">
            <a:blip r:embed="rId7">
              <a:alphaModFix/>
            </a:blip>
            <a:srcRect b="0" l="0" r="0" t="0"/>
            <a:stretch/>
          </p:blipFill>
          <p:spPr>
            <a:xfrm>
              <a:off x="5482046" y="1169326"/>
              <a:ext cx="1027984" cy="1027984"/>
            </a:xfrm>
            <a:prstGeom prst="rect">
              <a:avLst/>
            </a:prstGeom>
            <a:noFill/>
            <a:ln>
              <a:noFill/>
            </a:ln>
          </p:spPr>
        </p:pic>
      </p:grpSp>
      <p:grpSp>
        <p:nvGrpSpPr>
          <p:cNvPr id="187" name="Google Shape;187;p18"/>
          <p:cNvGrpSpPr/>
          <p:nvPr/>
        </p:nvGrpSpPr>
        <p:grpSpPr>
          <a:xfrm>
            <a:off x="6108688" y="2471584"/>
            <a:ext cx="1509550" cy="1311555"/>
            <a:chOff x="6837411" y="1311501"/>
            <a:chExt cx="1509550" cy="1311555"/>
          </a:xfrm>
        </p:grpSpPr>
        <p:pic>
          <p:nvPicPr>
            <p:cNvPr id="188" name="Google Shape;188;p18"/>
            <p:cNvPicPr preferRelativeResize="0"/>
            <p:nvPr/>
          </p:nvPicPr>
          <p:blipFill rotWithShape="1">
            <a:blip r:embed="rId8">
              <a:alphaModFix/>
            </a:blip>
            <a:srcRect b="0" l="0" r="0" t="0"/>
            <a:stretch/>
          </p:blipFill>
          <p:spPr>
            <a:xfrm>
              <a:off x="7075849" y="1398329"/>
              <a:ext cx="1027984" cy="1027984"/>
            </a:xfrm>
            <a:prstGeom prst="rect">
              <a:avLst/>
            </a:prstGeom>
            <a:noFill/>
            <a:ln>
              <a:noFill/>
            </a:ln>
          </p:spPr>
        </p:pic>
        <p:sp>
          <p:nvSpPr>
            <p:cNvPr id="189" name="Google Shape;189;p18"/>
            <p:cNvSpPr/>
            <p:nvPr/>
          </p:nvSpPr>
          <p:spPr>
            <a:xfrm>
              <a:off x="6837411" y="1311501"/>
              <a:ext cx="1509550" cy="1311555"/>
            </a:xfrm>
            <a:prstGeom prst="rect">
              <a:avLst/>
            </a:prstGeom>
          </p:spPr>
          <p:txBody>
            <a:bodyPr>
              <a:prstTxWarp prst="textPlain"/>
            </a:bodyPr>
            <a:lstStyle/>
            <a:p>
              <a:pPr lvl="0" algn="ctr"/>
              <a:r>
                <a:rPr b="0" i="0">
                  <a:ln>
                    <a:noFill/>
                  </a:ln>
                  <a:solidFill>
                    <a:schemeClr val="dk1"/>
                  </a:solidFill>
                  <a:latin typeface="Calibri"/>
                </a:rPr>
                <a:t>Centration et questionnement</a:t>
              </a:r>
            </a:p>
          </p:txBody>
        </p:sp>
      </p:grpSp>
      <p:grpSp>
        <p:nvGrpSpPr>
          <p:cNvPr id="190" name="Google Shape;190;p18"/>
          <p:cNvGrpSpPr/>
          <p:nvPr/>
        </p:nvGrpSpPr>
        <p:grpSpPr>
          <a:xfrm>
            <a:off x="6549740" y="3875713"/>
            <a:ext cx="1371600" cy="1489980"/>
            <a:chOff x="7104528" y="2946108"/>
            <a:chExt cx="1371600" cy="1489980"/>
          </a:xfrm>
        </p:grpSpPr>
        <p:pic>
          <p:nvPicPr>
            <p:cNvPr id="191" name="Google Shape;191;p18"/>
            <p:cNvPicPr preferRelativeResize="0"/>
            <p:nvPr/>
          </p:nvPicPr>
          <p:blipFill rotWithShape="1">
            <a:blip r:embed="rId9">
              <a:alphaModFix/>
            </a:blip>
            <a:srcRect b="0" l="0" r="0" t="0"/>
            <a:stretch/>
          </p:blipFill>
          <p:spPr>
            <a:xfrm>
              <a:off x="7276336" y="3208437"/>
              <a:ext cx="1027984" cy="1027984"/>
            </a:xfrm>
            <a:prstGeom prst="rect">
              <a:avLst/>
            </a:prstGeom>
            <a:noFill/>
            <a:ln>
              <a:noFill/>
            </a:ln>
          </p:spPr>
        </p:pic>
        <p:sp>
          <p:nvSpPr>
            <p:cNvPr id="192" name="Google Shape;192;p18"/>
            <p:cNvSpPr/>
            <p:nvPr/>
          </p:nvSpPr>
          <p:spPr>
            <a:xfrm>
              <a:off x="7104528" y="2946108"/>
              <a:ext cx="1371600" cy="1489980"/>
            </a:xfrm>
            <a:prstGeom prst="rect">
              <a:avLst/>
            </a:prstGeom>
          </p:spPr>
          <p:txBody>
            <a:bodyPr>
              <a:prstTxWarp prst="textPlain"/>
            </a:bodyPr>
            <a:lstStyle/>
            <a:p>
              <a:pPr lvl="0" algn="ctr"/>
              <a:r>
                <a:rPr b="0" i="0">
                  <a:ln>
                    <a:noFill/>
                  </a:ln>
                  <a:solidFill>
                    <a:schemeClr val="dk1"/>
                  </a:solidFill>
                  <a:latin typeface="Calibri"/>
                </a:rPr>
                <a:t>Plan de recherche et méthodes</a:t>
              </a:r>
            </a:p>
          </p:txBody>
        </p:sp>
      </p:grpSp>
      <p:grpSp>
        <p:nvGrpSpPr>
          <p:cNvPr id="193" name="Google Shape;193;p18"/>
          <p:cNvGrpSpPr/>
          <p:nvPr/>
        </p:nvGrpSpPr>
        <p:grpSpPr>
          <a:xfrm>
            <a:off x="5606657" y="5413318"/>
            <a:ext cx="1371600" cy="1288823"/>
            <a:chOff x="6161445" y="4464663"/>
            <a:chExt cx="1371600" cy="1288823"/>
          </a:xfrm>
        </p:grpSpPr>
        <p:pic>
          <p:nvPicPr>
            <p:cNvPr id="194" name="Google Shape;194;p18"/>
            <p:cNvPicPr preferRelativeResize="0"/>
            <p:nvPr/>
          </p:nvPicPr>
          <p:blipFill rotWithShape="1">
            <a:blip r:embed="rId10">
              <a:alphaModFix/>
            </a:blip>
            <a:srcRect b="0" l="0" r="0" t="0"/>
            <a:stretch/>
          </p:blipFill>
          <p:spPr>
            <a:xfrm>
              <a:off x="6333254" y="4464663"/>
              <a:ext cx="1027983" cy="1027983"/>
            </a:xfrm>
            <a:prstGeom prst="rect">
              <a:avLst/>
            </a:prstGeom>
            <a:noFill/>
            <a:ln>
              <a:noFill/>
            </a:ln>
          </p:spPr>
        </p:pic>
        <p:sp>
          <p:nvSpPr>
            <p:cNvPr id="195" name="Google Shape;195;p18"/>
            <p:cNvSpPr/>
            <p:nvPr/>
          </p:nvSpPr>
          <p:spPr>
            <a:xfrm>
              <a:off x="6161445" y="4464663"/>
              <a:ext cx="1371600" cy="1288823"/>
            </a:xfrm>
            <a:prstGeom prst="rect">
              <a:avLst/>
            </a:prstGeom>
          </p:spPr>
          <p:txBody>
            <a:bodyPr>
              <a:prstTxWarp prst="textPlain"/>
            </a:bodyPr>
            <a:lstStyle/>
            <a:p>
              <a:pPr lvl="0" algn="ctr"/>
              <a:r>
                <a:rPr b="0" i="0">
                  <a:ln>
                    <a:noFill/>
                  </a:ln>
                  <a:solidFill>
                    <a:schemeClr val="dk1"/>
                  </a:solidFill>
                  <a:latin typeface="Calibri"/>
                </a:rPr>
                <a:t>Exploration des données</a:t>
              </a:r>
            </a:p>
          </p:txBody>
        </p:sp>
      </p:grpSp>
      <p:grpSp>
        <p:nvGrpSpPr>
          <p:cNvPr id="196" name="Google Shape;196;p18"/>
          <p:cNvGrpSpPr/>
          <p:nvPr/>
        </p:nvGrpSpPr>
        <p:grpSpPr>
          <a:xfrm>
            <a:off x="3866374" y="5457046"/>
            <a:ext cx="1290764" cy="1201366"/>
            <a:chOff x="4421162" y="4508391"/>
            <a:chExt cx="1290764" cy="1201366"/>
          </a:xfrm>
        </p:grpSpPr>
        <p:pic>
          <p:nvPicPr>
            <p:cNvPr id="197" name="Google Shape;197;p18"/>
            <p:cNvPicPr preferRelativeResize="0"/>
            <p:nvPr/>
          </p:nvPicPr>
          <p:blipFill rotWithShape="1">
            <a:blip r:embed="rId11">
              <a:alphaModFix/>
            </a:blip>
            <a:srcRect b="0" l="0" r="0" t="0"/>
            <a:stretch/>
          </p:blipFill>
          <p:spPr>
            <a:xfrm>
              <a:off x="4544958" y="4508391"/>
              <a:ext cx="1043173" cy="1043173"/>
            </a:xfrm>
            <a:prstGeom prst="rect">
              <a:avLst/>
            </a:prstGeom>
            <a:noFill/>
            <a:ln>
              <a:noFill/>
            </a:ln>
          </p:spPr>
        </p:pic>
        <p:sp>
          <p:nvSpPr>
            <p:cNvPr id="198" name="Google Shape;198;p18"/>
            <p:cNvSpPr/>
            <p:nvPr/>
          </p:nvSpPr>
          <p:spPr>
            <a:xfrm>
              <a:off x="4421162" y="4600770"/>
              <a:ext cx="1290764" cy="1108987"/>
            </a:xfrm>
            <a:prstGeom prst="rect">
              <a:avLst/>
            </a:prstGeom>
          </p:spPr>
          <p:txBody>
            <a:bodyPr>
              <a:prstTxWarp prst="textPlain"/>
            </a:bodyPr>
            <a:lstStyle/>
            <a:p>
              <a:pPr lvl="0" algn="ctr"/>
              <a:r>
                <a:rPr b="0" i="0">
                  <a:ln>
                    <a:noFill/>
                  </a:ln>
                  <a:solidFill>
                    <a:schemeClr val="dk1"/>
                  </a:solidFill>
                  <a:latin typeface="Calibri"/>
                </a:rPr>
                <a:t>InterprÉtation</a:t>
              </a:r>
            </a:p>
          </p:txBody>
        </p:sp>
      </p:grpSp>
      <p:grpSp>
        <p:nvGrpSpPr>
          <p:cNvPr id="199" name="Google Shape;199;p18"/>
          <p:cNvGrpSpPr/>
          <p:nvPr/>
        </p:nvGrpSpPr>
        <p:grpSpPr>
          <a:xfrm>
            <a:off x="3111537" y="4002932"/>
            <a:ext cx="1045943" cy="1235542"/>
            <a:chOff x="3666325" y="3101902"/>
            <a:chExt cx="1045943" cy="1235542"/>
          </a:xfrm>
        </p:grpSpPr>
        <p:sp>
          <p:nvSpPr>
            <p:cNvPr id="200" name="Google Shape;200;p18"/>
            <p:cNvSpPr/>
            <p:nvPr/>
          </p:nvSpPr>
          <p:spPr>
            <a:xfrm>
              <a:off x="3666325" y="3588533"/>
              <a:ext cx="1045943" cy="748911"/>
            </a:xfrm>
            <a:prstGeom prst="rect">
              <a:avLst/>
            </a:prstGeom>
          </p:spPr>
          <p:txBody>
            <a:bodyPr>
              <a:prstTxWarp prst="textPlain"/>
            </a:bodyPr>
            <a:lstStyle/>
            <a:p>
              <a:pPr lvl="0" algn="ctr"/>
              <a:r>
                <a:rPr b="0" i="0">
                  <a:ln>
                    <a:noFill/>
                  </a:ln>
                  <a:solidFill>
                    <a:schemeClr val="dk1"/>
                  </a:solidFill>
                  <a:latin typeface="Calibri"/>
                </a:rPr>
                <a:t>PLAN D’ACTION</a:t>
              </a:r>
            </a:p>
          </p:txBody>
        </p:sp>
        <p:pic>
          <p:nvPicPr>
            <p:cNvPr id="201" name="Google Shape;201;p18"/>
            <p:cNvPicPr preferRelativeResize="0"/>
            <p:nvPr/>
          </p:nvPicPr>
          <p:blipFill rotWithShape="1">
            <a:blip r:embed="rId12">
              <a:alphaModFix/>
            </a:blip>
            <a:srcRect b="0" l="0" r="0" t="0"/>
            <a:stretch/>
          </p:blipFill>
          <p:spPr>
            <a:xfrm>
              <a:off x="3670821" y="3101902"/>
              <a:ext cx="1036951" cy="1036951"/>
            </a:xfrm>
            <a:prstGeom prst="rect">
              <a:avLst/>
            </a:prstGeom>
            <a:noFill/>
            <a:ln>
              <a:noFill/>
            </a:ln>
          </p:spPr>
        </p:pic>
      </p:grpSp>
      <p:grpSp>
        <p:nvGrpSpPr>
          <p:cNvPr id="202" name="Google Shape;202;p18"/>
          <p:cNvGrpSpPr/>
          <p:nvPr/>
        </p:nvGrpSpPr>
        <p:grpSpPr>
          <a:xfrm>
            <a:off x="3404990" y="2498328"/>
            <a:ext cx="1252038" cy="1258067"/>
            <a:chOff x="3902628" y="1549673"/>
            <a:chExt cx="1252038" cy="1258067"/>
          </a:xfrm>
        </p:grpSpPr>
        <p:pic>
          <p:nvPicPr>
            <p:cNvPr id="203" name="Google Shape;203;p18"/>
            <p:cNvPicPr preferRelativeResize="0"/>
            <p:nvPr/>
          </p:nvPicPr>
          <p:blipFill rotWithShape="1">
            <a:blip r:embed="rId13">
              <a:alphaModFix/>
            </a:blip>
            <a:srcRect b="0" l="0" r="0" t="0"/>
            <a:stretch/>
          </p:blipFill>
          <p:spPr>
            <a:xfrm>
              <a:off x="4007061" y="1549673"/>
              <a:ext cx="1043173" cy="1043173"/>
            </a:xfrm>
            <a:prstGeom prst="rect">
              <a:avLst/>
            </a:prstGeom>
            <a:noFill/>
            <a:ln>
              <a:noFill/>
            </a:ln>
          </p:spPr>
        </p:pic>
        <p:sp>
          <p:nvSpPr>
            <p:cNvPr id="204" name="Google Shape;204;p18"/>
            <p:cNvSpPr/>
            <p:nvPr/>
          </p:nvSpPr>
          <p:spPr>
            <a:xfrm>
              <a:off x="3902628" y="1572937"/>
              <a:ext cx="1252038" cy="1234803"/>
            </a:xfrm>
            <a:prstGeom prst="rect">
              <a:avLst/>
            </a:prstGeom>
          </p:spPr>
          <p:txBody>
            <a:bodyPr>
              <a:prstTxWarp prst="textPlain"/>
            </a:bodyPr>
            <a:lstStyle/>
            <a:p>
              <a:pPr lvl="0" algn="ctr"/>
              <a:r>
                <a:rPr b="0" i="0">
                  <a:ln>
                    <a:noFill/>
                  </a:ln>
                  <a:solidFill>
                    <a:schemeClr val="dk1"/>
                  </a:solidFill>
                  <a:latin typeface="Calibri"/>
                </a:rPr>
                <a:t>Retour et réflexion</a:t>
              </a:r>
            </a:p>
          </p:txBody>
        </p:sp>
      </p:grpSp>
      <p:sp>
        <p:nvSpPr>
          <p:cNvPr id="205" name="Google Shape;205;p18"/>
          <p:cNvSpPr txBox="1"/>
          <p:nvPr/>
        </p:nvSpPr>
        <p:spPr>
          <a:xfrm>
            <a:off x="8068762" y="4359093"/>
            <a:ext cx="2535738" cy="738664"/>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70413C"/>
                </a:solidFill>
                <a:latin typeface="Calibri"/>
                <a:ea typeface="Calibri"/>
                <a:cs typeface="Calibri"/>
                <a:sym typeface="Calibri"/>
              </a:rPr>
              <a:t>Planifier l’investigation et sélectionner les méthodes et outils</a:t>
            </a:r>
            <a:endParaRPr sz="1400">
              <a:solidFill>
                <a:srgbClr val="70413C"/>
              </a:solidFill>
              <a:latin typeface="Calibri"/>
              <a:ea typeface="Calibri"/>
              <a:cs typeface="Calibri"/>
              <a:sym typeface="Calibri"/>
            </a:endParaRPr>
          </a:p>
        </p:txBody>
      </p:sp>
      <p:sp>
        <p:nvSpPr>
          <p:cNvPr id="206" name="Google Shape;206;p18"/>
          <p:cNvSpPr txBox="1"/>
          <p:nvPr/>
        </p:nvSpPr>
        <p:spPr>
          <a:xfrm>
            <a:off x="5996673" y="1900365"/>
            <a:ext cx="3054927" cy="523220"/>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B38834"/>
                </a:solidFill>
                <a:latin typeface="Calibri"/>
                <a:ea typeface="Calibri"/>
                <a:cs typeface="Calibri"/>
                <a:sym typeface="Calibri"/>
              </a:rPr>
              <a:t>Identifier les points d’intérêt et les objectifs possibles</a:t>
            </a:r>
            <a:endParaRPr sz="1400">
              <a:solidFill>
                <a:srgbClr val="B38834"/>
              </a:solidFill>
              <a:latin typeface="Calibri"/>
              <a:ea typeface="Calibri"/>
              <a:cs typeface="Calibri"/>
              <a:sym typeface="Calibri"/>
            </a:endParaRPr>
          </a:p>
        </p:txBody>
      </p:sp>
      <p:sp>
        <p:nvSpPr>
          <p:cNvPr id="207" name="Google Shape;207;p18"/>
          <p:cNvSpPr txBox="1"/>
          <p:nvPr/>
        </p:nvSpPr>
        <p:spPr>
          <a:xfrm>
            <a:off x="7675886" y="2865751"/>
            <a:ext cx="2928614" cy="523220"/>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507696"/>
                </a:solidFill>
                <a:latin typeface="Calibri"/>
                <a:ea typeface="Calibri"/>
                <a:cs typeface="Calibri"/>
                <a:sym typeface="Calibri"/>
              </a:rPr>
              <a:t>Préciser l’axe d’étude et les questions d’investigation, en lien avec T-SEDA</a:t>
            </a:r>
            <a:endParaRPr sz="1400">
              <a:solidFill>
                <a:srgbClr val="507696"/>
              </a:solidFill>
              <a:latin typeface="Calibri"/>
              <a:ea typeface="Calibri"/>
              <a:cs typeface="Calibri"/>
              <a:sym typeface="Calibri"/>
            </a:endParaRPr>
          </a:p>
        </p:txBody>
      </p:sp>
      <p:sp>
        <p:nvSpPr>
          <p:cNvPr id="208" name="Google Shape;208;p18"/>
          <p:cNvSpPr txBox="1"/>
          <p:nvPr/>
        </p:nvSpPr>
        <p:spPr>
          <a:xfrm>
            <a:off x="7053713" y="5796119"/>
            <a:ext cx="3060065" cy="523220"/>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812C75"/>
                </a:solidFill>
                <a:latin typeface="Calibri"/>
                <a:ea typeface="Calibri"/>
                <a:cs typeface="Calibri"/>
                <a:sym typeface="Calibri"/>
              </a:rPr>
              <a:t>Réaliser l’investigation et recueillir des éléments de preuve</a:t>
            </a:r>
            <a:endParaRPr sz="1400">
              <a:solidFill>
                <a:srgbClr val="812C75"/>
              </a:solidFill>
              <a:latin typeface="Calibri"/>
              <a:ea typeface="Calibri"/>
              <a:cs typeface="Calibri"/>
              <a:sym typeface="Calibri"/>
            </a:endParaRPr>
          </a:p>
        </p:txBody>
      </p:sp>
      <p:sp>
        <p:nvSpPr>
          <p:cNvPr id="209" name="Google Shape;209;p18"/>
          <p:cNvSpPr txBox="1"/>
          <p:nvPr/>
        </p:nvSpPr>
        <p:spPr>
          <a:xfrm>
            <a:off x="719785" y="5796119"/>
            <a:ext cx="3054927" cy="523220"/>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0F857B"/>
                </a:solidFill>
                <a:latin typeface="Calibri"/>
                <a:ea typeface="Calibri"/>
                <a:cs typeface="Calibri"/>
                <a:sym typeface="Calibri"/>
              </a:rPr>
              <a:t>Examiner les résultats et réfléchir à leur signification</a:t>
            </a:r>
            <a:endParaRPr sz="1400">
              <a:solidFill>
                <a:srgbClr val="0F857B"/>
              </a:solidFill>
              <a:latin typeface="Calibri"/>
              <a:ea typeface="Calibri"/>
              <a:cs typeface="Calibri"/>
              <a:sym typeface="Calibri"/>
            </a:endParaRPr>
          </a:p>
        </p:txBody>
      </p:sp>
      <p:sp>
        <p:nvSpPr>
          <p:cNvPr id="210" name="Google Shape;210;p18"/>
          <p:cNvSpPr txBox="1"/>
          <p:nvPr/>
        </p:nvSpPr>
        <p:spPr>
          <a:xfrm>
            <a:off x="111584" y="4359093"/>
            <a:ext cx="2848833" cy="523220"/>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CE6328"/>
                </a:solidFill>
                <a:latin typeface="Calibri"/>
                <a:ea typeface="Calibri"/>
                <a:cs typeface="Calibri"/>
                <a:sym typeface="Calibri"/>
              </a:rPr>
              <a:t>Élaborer la pratique à partir des résultats obtenus</a:t>
            </a:r>
            <a:endParaRPr sz="1400">
              <a:solidFill>
                <a:srgbClr val="CE6328"/>
              </a:solidFill>
              <a:latin typeface="Calibri"/>
              <a:ea typeface="Calibri"/>
              <a:cs typeface="Calibri"/>
              <a:sym typeface="Calibri"/>
            </a:endParaRPr>
          </a:p>
        </p:txBody>
      </p:sp>
      <p:sp>
        <p:nvSpPr>
          <p:cNvPr id="211" name="Google Shape;211;p18"/>
          <p:cNvSpPr txBox="1"/>
          <p:nvPr/>
        </p:nvSpPr>
        <p:spPr>
          <a:xfrm>
            <a:off x="276030" y="2865751"/>
            <a:ext cx="3042359" cy="523220"/>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rgbClr val="C61624"/>
                </a:solidFill>
                <a:latin typeface="Calibri"/>
                <a:ea typeface="Calibri"/>
                <a:cs typeface="Calibri"/>
                <a:sym typeface="Calibri"/>
              </a:rPr>
              <a:t>Analyser le déroulement du processus dans son ensemble</a:t>
            </a:r>
            <a:endParaRPr sz="1400">
              <a:solidFill>
                <a:srgbClr val="C6162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6" name="Shape 216"/>
        <p:cNvGrpSpPr/>
        <p:nvPr/>
      </p:nvGrpSpPr>
      <p:grpSpPr>
        <a:xfrm>
          <a:off x="0" y="0"/>
          <a:ext cx="0" cy="0"/>
          <a:chOff x="0" y="0"/>
          <a:chExt cx="0" cy="0"/>
        </a:xfrm>
      </p:grpSpPr>
      <p:sp>
        <p:nvSpPr>
          <p:cNvPr id="217" name="Google Shape;217;p1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4</a:t>
            </a:r>
            <a:endParaRPr sz="1000">
              <a:solidFill>
                <a:schemeClr val="dk1"/>
              </a:solidFill>
              <a:latin typeface="Arial"/>
              <a:ea typeface="Arial"/>
              <a:cs typeface="Arial"/>
              <a:sym typeface="Arial"/>
            </a:endParaRPr>
          </a:p>
        </p:txBody>
      </p:sp>
      <p:sp>
        <p:nvSpPr>
          <p:cNvPr id="218" name="Google Shape;218;p19"/>
          <p:cNvSpPr txBox="1"/>
          <p:nvPr/>
        </p:nvSpPr>
        <p:spPr>
          <a:xfrm>
            <a:off x="574676" y="671194"/>
            <a:ext cx="3933824" cy="125104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332740" rtl="0" algn="ctr">
              <a:lnSpc>
                <a:spcPct val="120800"/>
              </a:lnSpc>
              <a:spcBef>
                <a:spcPts val="0"/>
              </a:spcBef>
              <a:spcAft>
                <a:spcPts val="0"/>
              </a:spcAft>
              <a:buNone/>
            </a:pPr>
            <a:r>
              <a:rPr b="1" lang="fr-FR" sz="1200">
                <a:solidFill>
                  <a:schemeClr val="dk1"/>
                </a:solidFill>
                <a:latin typeface="Arial"/>
                <a:ea typeface="Arial"/>
                <a:cs typeface="Arial"/>
                <a:sym typeface="Arial"/>
              </a:rPr>
              <a:t>Exemples d’investigations menées par des enseignants</a:t>
            </a:r>
            <a:endParaRPr sz="1200">
              <a:solidFill>
                <a:schemeClr val="dk1"/>
              </a:solidFill>
              <a:latin typeface="Arial"/>
              <a:ea typeface="Arial"/>
              <a:cs typeface="Arial"/>
              <a:sym typeface="Arial"/>
            </a:endParaRPr>
          </a:p>
          <a:p>
            <a:pPr indent="0" lvl="0" marL="82550" marR="332740" rtl="0" algn="l">
              <a:lnSpc>
                <a:spcPct val="120800"/>
              </a:lnSpc>
              <a:spcBef>
                <a:spcPts val="645"/>
              </a:spcBef>
              <a:spcAft>
                <a:spcPts val="0"/>
              </a:spcAft>
              <a:buNone/>
            </a:pPr>
            <a:r>
              <a:rPr lang="fr-FR" sz="1200">
                <a:solidFill>
                  <a:schemeClr val="dk1"/>
                </a:solidFill>
                <a:latin typeface="Arimo"/>
                <a:ea typeface="Arimo"/>
                <a:cs typeface="Arimo"/>
                <a:sym typeface="Arimo"/>
              </a:rPr>
              <a:t>Voici quelques exemples de la manière dont certains enseignants ont utilisé la trousse T-SEDA pour réaliser leurs propres investigations en classe.</a:t>
            </a:r>
            <a:endParaRPr/>
          </a:p>
        </p:txBody>
      </p:sp>
      <p:sp>
        <p:nvSpPr>
          <p:cNvPr id="219" name="Google Shape;219;p19"/>
          <p:cNvSpPr txBox="1"/>
          <p:nvPr/>
        </p:nvSpPr>
        <p:spPr>
          <a:xfrm>
            <a:off x="622300" y="2105025"/>
            <a:ext cx="3809999" cy="4983084"/>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2000">
            <a:noAutofit/>
          </a:bodyPr>
          <a:lstStyle/>
          <a:p>
            <a:pPr indent="0" lvl="0" marL="81915" marR="128904" rtl="0" algn="ctr">
              <a:lnSpc>
                <a:spcPct val="121000"/>
              </a:lnSpc>
              <a:spcBef>
                <a:spcPts val="0"/>
              </a:spcBef>
              <a:spcAft>
                <a:spcPts val="0"/>
              </a:spcAft>
              <a:buNone/>
            </a:pPr>
            <a:r>
              <a:rPr b="1" lang="fr-FR" sz="1000">
                <a:solidFill>
                  <a:schemeClr val="dk1"/>
                </a:solidFill>
                <a:latin typeface="Arial"/>
                <a:ea typeface="Arial"/>
                <a:cs typeface="Arial"/>
                <a:sym typeface="Arial"/>
              </a:rPr>
              <a:t>L’investigation de Gary :</a:t>
            </a:r>
            <a:endParaRPr/>
          </a:p>
          <a:p>
            <a:pPr indent="0" lvl="0" marL="81915" marR="128904" rtl="0" algn="ctr">
              <a:lnSpc>
                <a:spcPct val="121000"/>
              </a:lnSpc>
              <a:spcBef>
                <a:spcPts val="615"/>
              </a:spcBef>
              <a:spcAft>
                <a:spcPts val="0"/>
              </a:spcAft>
              <a:buNone/>
            </a:pPr>
            <a:r>
              <a:rPr b="1" lang="fr-FR" sz="1000">
                <a:solidFill>
                  <a:schemeClr val="dk1"/>
                </a:solidFill>
                <a:latin typeface="Arial"/>
                <a:ea typeface="Arial"/>
                <a:cs typeface="Arial"/>
                <a:sym typeface="Arial"/>
              </a:rPr>
              <a:t>Favoriser le dialogue dans les jeux de rôle</a:t>
            </a:r>
            <a:endParaRPr/>
          </a:p>
          <a:p>
            <a:pPr indent="0" lvl="0" marL="81915" marR="128904" rtl="0" algn="l">
              <a:lnSpc>
                <a:spcPct val="121000"/>
              </a:lnSpc>
              <a:spcBef>
                <a:spcPts val="615"/>
              </a:spcBef>
              <a:spcAft>
                <a:spcPts val="0"/>
              </a:spcAft>
              <a:buNone/>
            </a:pPr>
            <a:r>
              <a:rPr lang="fr-FR" sz="1000">
                <a:solidFill>
                  <a:schemeClr val="dk1"/>
                </a:solidFill>
                <a:latin typeface="Arial"/>
                <a:ea typeface="Arial"/>
                <a:cs typeface="Arial"/>
                <a:sym typeface="Arial"/>
              </a:rPr>
              <a:t>Je suis enseignant auprès d’enfants de 4 à 5 ans, et l’espace de jeux de rôle est une composante importante de la classe à l’étape Foundation Stage (EYFS), car nous relions toujours les activités dans cet espace au cadre de développement de l’EYFS. Lorsque j’ai utilisé l’outil d’autoévaluation, j’ai réalisé qu’en raison du fonctionnement libre de la classe, je devais comprendre précisément comment les enfants utilisaient cet espace — et en particulier comment ils réagissaient les uns aux autres. J’ai donc décidé d’observer les enfants pendant leurs jeux de rôle afin de voir comment ils construisaient sur les idées des autres, comme base d’un dialogue entre eux. J’ai utilisé les gabarits 2C et 2D pour coder en direct, et j’ai découvert que certains enfants développaient leur expression créative à travers leurs échanges avec les autres, intégrant de nouvelles idées dans leur jeu. D’autres, cependant, jouaient principalement seuls et n’écoutaient ni ne répondaient aux autres enfants. Par la suite, j’ai proposé aux enfants de jouer en duo dans l’espace de jeux de rôle et de partager leurs idées de mise en scène. J’ai constaté qu’ils ne réagissaient aux idées des autres que si celles-ci les enthousiasmaient — mais aussi qu’ils prenaient conscience d’un cercle de partenaires de jeu plus large que leurs amis habituels. Cela signifiait qu’ils entendaient un éventail plus riche d’idées différentes.</a:t>
            </a:r>
            <a:endParaRPr/>
          </a:p>
        </p:txBody>
      </p:sp>
      <p:sp>
        <p:nvSpPr>
          <p:cNvPr id="220" name="Google Shape;220;p19"/>
          <p:cNvSpPr txBox="1"/>
          <p:nvPr/>
        </p:nvSpPr>
        <p:spPr>
          <a:xfrm>
            <a:off x="4793303" y="825770"/>
            <a:ext cx="5565140" cy="3009093"/>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8725">
            <a:spAutoFit/>
          </a:bodyPr>
          <a:lstStyle/>
          <a:p>
            <a:pPr indent="-635" lvl="0" marL="81280" marR="95885" rtl="0" algn="ctr">
              <a:lnSpc>
                <a:spcPct val="120500"/>
              </a:lnSpc>
              <a:spcBef>
                <a:spcPts val="0"/>
              </a:spcBef>
              <a:spcAft>
                <a:spcPts val="0"/>
              </a:spcAft>
              <a:buNone/>
            </a:pPr>
            <a:r>
              <a:rPr b="1" lang="fr-FR" sz="1000">
                <a:solidFill>
                  <a:schemeClr val="dk1"/>
                </a:solidFill>
                <a:latin typeface="Arial"/>
                <a:ea typeface="Arial"/>
                <a:cs typeface="Arial"/>
                <a:sym typeface="Arial"/>
              </a:rPr>
              <a:t>L’investigation de Kiran :</a:t>
            </a:r>
            <a:endParaRPr/>
          </a:p>
          <a:p>
            <a:pPr indent="-635" lvl="0" marL="81280" marR="95885" rtl="0" algn="ctr">
              <a:lnSpc>
                <a:spcPct val="120500"/>
              </a:lnSpc>
              <a:spcBef>
                <a:spcPts val="615"/>
              </a:spcBef>
              <a:spcAft>
                <a:spcPts val="0"/>
              </a:spcAft>
              <a:buNone/>
            </a:pPr>
            <a:r>
              <a:rPr b="1" lang="fr-FR" sz="1000">
                <a:solidFill>
                  <a:schemeClr val="dk1"/>
                </a:solidFill>
                <a:latin typeface="Arial"/>
                <a:ea typeface="Arial"/>
                <a:cs typeface="Arial"/>
                <a:sym typeface="Arial"/>
              </a:rPr>
              <a:t>Questionner les idées des autres en histoire</a:t>
            </a:r>
            <a:endParaRPr sz="1000">
              <a:solidFill>
                <a:schemeClr val="dk1"/>
              </a:solidFill>
              <a:latin typeface="Arial"/>
              <a:ea typeface="Arial"/>
              <a:cs typeface="Arial"/>
              <a:sym typeface="Arial"/>
            </a:endParaRPr>
          </a:p>
          <a:p>
            <a:pPr indent="-635" lvl="0" marL="81280" marR="95885" rtl="0" algn="l">
              <a:lnSpc>
                <a:spcPct val="120500"/>
              </a:lnSpc>
              <a:spcBef>
                <a:spcPts val="615"/>
              </a:spcBef>
              <a:spcAft>
                <a:spcPts val="0"/>
              </a:spcAft>
              <a:buNone/>
            </a:pPr>
            <a:r>
              <a:rPr lang="fr-FR" sz="1000">
                <a:solidFill>
                  <a:schemeClr val="dk1"/>
                </a:solidFill>
                <a:latin typeface="Arial"/>
                <a:ea typeface="Arial"/>
                <a:cs typeface="Arial"/>
                <a:sym typeface="Arial"/>
              </a:rPr>
              <a:t>Je suis enseignant en histoire au secondaire (élèves de 11 à 16 ans) et, en utilisant l’outil d’autoévaluation, je me suis demandé si mes élèves comprenaient comment interroger les idées des autres à propos des sources. J’ai décidé d’observer dans quelle mesure ils remettaient en question les idées de leurs pairs lorsqu’ils analysaient des sources en binômes. Mais au-delà de cela, je souhaitais aussi que les élèves prennent conscience de l’importance de se questionner mutuellement — car certaines sources peuvent être intentionnellement trompeuses. Pendant que certains travaillaient en binômes, j’ai demandé à d’autres de noter combien de fois chaque élève du duo posait des questions ou remettait en cause une idée pendant une période de 10 minutes. Par la suite, ces élèves ont fait un retour à la classe sur leurs observations. Cela a donné lieu à une discussion de classe très enrichissante sur l’importance de remettre en question les idées des autres et la fiabilité des sources elles-mêmes, permettant ainsi aux élèves de réfléchir à leur apprentissage tout en approfondissant leur compréhension de l’analyse des sources en histoire.</a:t>
            </a:r>
            <a:endParaRPr/>
          </a:p>
        </p:txBody>
      </p:sp>
      <p:sp>
        <p:nvSpPr>
          <p:cNvPr id="221" name="Google Shape;221;p19"/>
          <p:cNvSpPr txBox="1"/>
          <p:nvPr/>
        </p:nvSpPr>
        <p:spPr>
          <a:xfrm>
            <a:off x="4781818" y="4107100"/>
            <a:ext cx="5572760" cy="2981009"/>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76825">
            <a:spAutoFit/>
          </a:bodyPr>
          <a:lstStyle/>
          <a:p>
            <a:pPr indent="0" lvl="0" marL="0" marR="9525" rtl="0" algn="ctr">
              <a:lnSpc>
                <a:spcPct val="100000"/>
              </a:lnSpc>
              <a:spcBef>
                <a:spcPts val="0"/>
              </a:spcBef>
              <a:spcAft>
                <a:spcPts val="0"/>
              </a:spcAft>
              <a:buNone/>
            </a:pPr>
            <a:r>
              <a:rPr b="1" lang="fr-FR" sz="1000">
                <a:solidFill>
                  <a:schemeClr val="dk1"/>
                </a:solidFill>
                <a:latin typeface="Arial"/>
                <a:ea typeface="Arial"/>
                <a:cs typeface="Arial"/>
                <a:sym typeface="Arial"/>
              </a:rPr>
              <a:t>L’investigation de Lily :</a:t>
            </a:r>
            <a:endParaRPr sz="1000">
              <a:solidFill>
                <a:schemeClr val="dk1"/>
              </a:solidFill>
              <a:latin typeface="Arial"/>
              <a:ea typeface="Arial"/>
              <a:cs typeface="Arial"/>
              <a:sym typeface="Arial"/>
            </a:endParaRPr>
          </a:p>
          <a:p>
            <a:pPr indent="0" lvl="0" marL="0" marR="9525" rtl="0" algn="ctr">
              <a:lnSpc>
                <a:spcPct val="100000"/>
              </a:lnSpc>
              <a:spcBef>
                <a:spcPts val="860"/>
              </a:spcBef>
              <a:spcAft>
                <a:spcPts val="0"/>
              </a:spcAft>
              <a:buNone/>
            </a:pPr>
            <a:r>
              <a:rPr b="1" lang="fr-FR" sz="1000">
                <a:solidFill>
                  <a:schemeClr val="dk1"/>
                </a:solidFill>
                <a:latin typeface="Arial"/>
                <a:ea typeface="Arial"/>
                <a:cs typeface="Arial"/>
                <a:sym typeface="Arial"/>
              </a:rPr>
              <a:t>Développer le raisonnement dans les travaux de groupe en sciences</a:t>
            </a:r>
            <a:endParaRPr sz="1000">
              <a:solidFill>
                <a:schemeClr val="dk1"/>
              </a:solidFill>
              <a:latin typeface="Arial"/>
              <a:ea typeface="Arial"/>
              <a:cs typeface="Arial"/>
              <a:sym typeface="Arial"/>
            </a:endParaRPr>
          </a:p>
          <a:p>
            <a:pPr indent="-635" lvl="0" marL="82800" marR="93345" rtl="0" algn="l">
              <a:lnSpc>
                <a:spcPct val="121000"/>
              </a:lnSpc>
              <a:spcBef>
                <a:spcPts val="615"/>
              </a:spcBef>
              <a:spcAft>
                <a:spcPts val="0"/>
              </a:spcAft>
              <a:buNone/>
            </a:pPr>
            <a:r>
              <a:rPr lang="fr-FR" sz="1000">
                <a:solidFill>
                  <a:schemeClr val="dk1"/>
                </a:solidFill>
                <a:latin typeface="Arial"/>
                <a:ea typeface="Arial"/>
                <a:cs typeface="Arial"/>
                <a:sym typeface="Arial"/>
              </a:rPr>
              <a:t>J’enseigne à des enfants de 9 à 10 ans, et après avoir utilisé l’outil d’autoévaluation, je me suis préoccupé du fait qu’il n’y avait pas suffisamment de raisonnement dans ma classe. J’avais particulièrement cette impression en sciences, où tous les élèves ne démontraient pas leur raisonnement — par exemple, en appliquant leurs connaissances pour formuler des prédictions, etc. J’ai donc décidé d’utiliser le système de codage T-SEDA pour voir à quelle fréquence les élèves faisaient appel au raisonnement dans leurs travaux de groupe pendant une séquence d’enseignement en sciences. J’ai effectué des observations en direct de certains groupes à l’aide de l’outil d’échantillonnage temporel, gabarit 2B, et j’ai noté les occurrences de raisonnement. J’ai constaté que certains élèves formulaient assez souvent des raisonnements, mais que d’autres ne le faisaient pas du tout (du moins pas verbalement). Une fois ces observations terminées, j’ai compris qu’il fallait structurer davantage les activités de groupe afin d’encourager tous les élèves à partager leur raisonnement et à leur en donner l’occasion au sein du groupe.</a:t>
            </a:r>
            <a:endParaRPr sz="1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p20"/>
          <p:cNvSpPr/>
          <p:nvPr/>
        </p:nvSpPr>
        <p:spPr>
          <a:xfrm>
            <a:off x="474828" y="1190625"/>
            <a:ext cx="4771390" cy="6096000"/>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20"/>
          <p:cNvSpPr txBox="1"/>
          <p:nvPr/>
        </p:nvSpPr>
        <p:spPr>
          <a:xfrm>
            <a:off x="571348" y="1266825"/>
            <a:ext cx="4578350" cy="4000839"/>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fr-FR" sz="1400">
                <a:solidFill>
                  <a:srgbClr val="1A616F"/>
                </a:solidFill>
                <a:latin typeface="Arial"/>
                <a:ea typeface="Arial"/>
                <a:cs typeface="Arial"/>
                <a:sym typeface="Arial"/>
              </a:rPr>
              <a:t>Qu’est-ce que le dialogue éducatif?</a:t>
            </a:r>
            <a:endParaRPr/>
          </a:p>
          <a:p>
            <a:pPr indent="-635" lvl="0" marL="82800" marR="5080" rtl="0" algn="l">
              <a:lnSpc>
                <a:spcPct val="121000"/>
              </a:lnSpc>
              <a:spcBef>
                <a:spcPts val="580"/>
              </a:spcBef>
              <a:spcAft>
                <a:spcPts val="0"/>
              </a:spcAft>
              <a:buNone/>
            </a:pPr>
            <a:r>
              <a:rPr lang="fr-FR" sz="1200">
                <a:solidFill>
                  <a:schemeClr val="dk1"/>
                </a:solidFill>
                <a:latin typeface="Arimo"/>
                <a:ea typeface="Arimo"/>
                <a:cs typeface="Arimo"/>
                <a:sym typeface="Arimo"/>
              </a:rPr>
              <a:t>Dans le dialogue, les participants s’écoutent, contribuent en partageant leurs idées, en justifiant leurs contributions et en évaluant les points de vue des autres.</a:t>
            </a:r>
            <a:endParaRPr/>
          </a:p>
          <a:p>
            <a:pPr indent="-635" lvl="0" marL="82800" marR="5080" rtl="0" algn="l">
              <a:lnSpc>
                <a:spcPct val="121000"/>
              </a:lnSpc>
              <a:spcBef>
                <a:spcPts val="580"/>
              </a:spcBef>
              <a:spcAft>
                <a:spcPts val="0"/>
              </a:spcAft>
              <a:buNone/>
            </a:pPr>
            <a:r>
              <a:rPr lang="fr-FR" sz="1200">
                <a:solidFill>
                  <a:schemeClr val="dk1"/>
                </a:solidFill>
                <a:latin typeface="Arimo"/>
                <a:ea typeface="Arimo"/>
                <a:cs typeface="Arimo"/>
                <a:sym typeface="Arimo"/>
              </a:rPr>
              <a:t>En particulier, ils explorent et évaluent différentes perspectives et raisonnements. Les questions et contributions pertinentes sont amenées par tous les intervenants, ce qui permet de construire des connaissances collectivement dans une leçon ou sur une série de leçons interconnectées.</a:t>
            </a:r>
            <a:endParaRPr/>
          </a:p>
          <a:p>
            <a:pPr indent="-635" lvl="0" marL="82800" marR="5080" rtl="0" algn="l">
              <a:lnSpc>
                <a:spcPct val="121000"/>
              </a:lnSpc>
              <a:spcBef>
                <a:spcPts val="580"/>
              </a:spcBef>
              <a:spcAft>
                <a:spcPts val="0"/>
              </a:spcAft>
              <a:buNone/>
            </a:pPr>
            <a:r>
              <a:rPr lang="fr-FR" sz="1200">
                <a:solidFill>
                  <a:schemeClr val="dk1"/>
                </a:solidFill>
                <a:latin typeface="Arimo"/>
                <a:ea typeface="Arimo"/>
                <a:cs typeface="Arimo"/>
                <a:sym typeface="Arimo"/>
              </a:rPr>
              <a:t>Bien que les interactions verbales soient essentielles, le dialogue peut être soutenu par une communication non verbale (par exemple, gestes, expression faciale et contact visuel) et en utilisant des ressources visuelles ou technologiques. Le silence, le mouvement physique, les routines de la classe et le climat de classe peuvent également être des aspects importants du dialogue, encadrer et soutenir (ou parfois gêner) la conversation orale qui est le principal objectif de cette trousse.</a:t>
            </a:r>
            <a:endParaRPr/>
          </a:p>
        </p:txBody>
      </p:sp>
      <p:sp>
        <p:nvSpPr>
          <p:cNvPr id="229" name="Google Shape;229;p20"/>
          <p:cNvSpPr txBox="1"/>
          <p:nvPr/>
        </p:nvSpPr>
        <p:spPr>
          <a:xfrm>
            <a:off x="571666" y="5305425"/>
            <a:ext cx="4577715" cy="1320618"/>
          </a:xfrm>
          <a:prstGeom prst="rect">
            <a:avLst/>
          </a:prstGeom>
          <a:noFill/>
          <a:ln>
            <a:noFill/>
          </a:ln>
        </p:spPr>
        <p:txBody>
          <a:bodyPr anchorCtr="0" anchor="t" bIns="0" lIns="0" spcFirstLastPara="1" rIns="0" wrap="square" tIns="625">
            <a:spAutoFit/>
          </a:bodyPr>
          <a:lstStyle/>
          <a:p>
            <a:pPr indent="0" lvl="0" marL="82800" marR="5080" rtl="0" algn="l">
              <a:lnSpc>
                <a:spcPct val="121000"/>
              </a:lnSpc>
              <a:spcBef>
                <a:spcPts val="0"/>
              </a:spcBef>
              <a:spcAft>
                <a:spcPts val="0"/>
              </a:spcAft>
              <a:buNone/>
            </a:pPr>
            <a:r>
              <a:rPr b="0" i="0" lang="fr-FR" sz="1200" u="none" strike="noStrike">
                <a:solidFill>
                  <a:srgbClr val="000000"/>
                </a:solidFill>
                <a:latin typeface="Arial"/>
                <a:ea typeface="Arial"/>
                <a:cs typeface="Arial"/>
                <a:sym typeface="Arial"/>
              </a:rPr>
              <a:t>Certaines caractéristiques du dialogue sont déjà présentes dans de nombreux contextes éducatifs, mais maintenir un dialogue productif pour l’apprentissage demande du temps. Cela peut aussi représenter un défi pour les participants, surtout s’ils ne sont pas habitués à exprimer longuement leurs idées ou à les voir examinées publiquement.</a:t>
            </a:r>
            <a:endParaRPr sz="1200">
              <a:solidFill>
                <a:schemeClr val="dk1"/>
              </a:solidFill>
              <a:latin typeface="Arimo"/>
              <a:ea typeface="Arimo"/>
              <a:cs typeface="Arimo"/>
              <a:sym typeface="Arimo"/>
            </a:endParaRPr>
          </a:p>
        </p:txBody>
      </p:sp>
      <p:sp>
        <p:nvSpPr>
          <p:cNvPr id="230" name="Google Shape;230;p20"/>
          <p:cNvSpPr txBox="1"/>
          <p:nvPr/>
        </p:nvSpPr>
        <p:spPr>
          <a:xfrm>
            <a:off x="1172851" y="6708141"/>
            <a:ext cx="3421379" cy="78483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u="sng">
                <a:solidFill>
                  <a:schemeClr val="hlink"/>
                </a:solidFill>
                <a:latin typeface="Arial"/>
                <a:ea typeface="Arial"/>
                <a:cs typeface="Arial"/>
                <a:sym typeface="Arial"/>
                <a:hlinkClick r:id="rId3"/>
              </a:rPr>
              <a:t>Video 1: </a:t>
            </a:r>
            <a:r>
              <a:rPr b="1" lang="fr-FR" sz="1200" u="sng">
                <a:solidFill>
                  <a:srgbClr val="0000FF"/>
                </a:solidFill>
                <a:latin typeface="Arial"/>
                <a:ea typeface="Arial"/>
                <a:cs typeface="Arial"/>
                <a:sym typeface="Arial"/>
              </a:rPr>
              <a:t>Qu’est-ce que le dialogue éducatif? </a:t>
            </a:r>
            <a:endParaRPr/>
          </a:p>
          <a:p>
            <a:pPr indent="0" lvl="0" marL="12700" marR="0" rtl="0" algn="l">
              <a:lnSpc>
                <a:spcPct val="100000"/>
              </a:lnSpc>
              <a:spcBef>
                <a:spcPts val="885"/>
              </a:spcBef>
              <a:spcAft>
                <a:spcPts val="0"/>
              </a:spcAft>
              <a:buNone/>
            </a:pPr>
            <a:r>
              <a:rPr lang="fr-FR" sz="1200">
                <a:solidFill>
                  <a:schemeClr val="dk1"/>
                </a:solidFill>
                <a:latin typeface="Arimo"/>
                <a:ea typeface="Arimo"/>
                <a:cs typeface="Arimo"/>
                <a:sym typeface="Arimo"/>
              </a:rPr>
              <a:t>Fournit plus d’informations sur le dialogue éducatif.</a:t>
            </a:r>
            <a:endParaRPr/>
          </a:p>
          <a:p>
            <a:pPr indent="0" lvl="0" marL="12700" marR="0" rtl="0" algn="l">
              <a:lnSpc>
                <a:spcPct val="100000"/>
              </a:lnSpc>
              <a:spcBef>
                <a:spcPts val="885"/>
              </a:spcBef>
              <a:spcAft>
                <a:spcPts val="0"/>
              </a:spcAft>
              <a:buNone/>
            </a:pPr>
            <a:r>
              <a:t/>
            </a:r>
            <a:endParaRPr sz="1200">
              <a:solidFill>
                <a:schemeClr val="dk1"/>
              </a:solidFill>
              <a:latin typeface="Arimo"/>
              <a:ea typeface="Arimo"/>
              <a:cs typeface="Arimo"/>
              <a:sym typeface="Arimo"/>
            </a:endParaRPr>
          </a:p>
        </p:txBody>
      </p:sp>
      <p:sp>
        <p:nvSpPr>
          <p:cNvPr id="231" name="Google Shape;231;p20"/>
          <p:cNvSpPr txBox="1"/>
          <p:nvPr/>
        </p:nvSpPr>
        <p:spPr>
          <a:xfrm>
            <a:off x="393700" y="657225"/>
            <a:ext cx="4933647" cy="291746"/>
          </a:xfrm>
          <a:prstGeom prst="rect">
            <a:avLst/>
          </a:prstGeom>
          <a:solidFill>
            <a:srgbClr val="D9F1F6"/>
          </a:solidFill>
          <a:ln>
            <a:noFill/>
          </a:ln>
        </p:spPr>
        <p:txBody>
          <a:bodyPr anchorCtr="0" anchor="t" bIns="0" lIns="0" spcFirstLastPara="1" rIns="0" wrap="square" tIns="14600">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b. Qu’est-ce que le dialogue éducatif ?</a:t>
            </a:r>
            <a:endParaRPr sz="1800">
              <a:solidFill>
                <a:schemeClr val="dk1"/>
              </a:solidFill>
              <a:latin typeface="Arial"/>
              <a:ea typeface="Arial"/>
              <a:cs typeface="Arial"/>
              <a:sym typeface="Arial"/>
            </a:endParaRPr>
          </a:p>
        </p:txBody>
      </p:sp>
      <p:sp>
        <p:nvSpPr>
          <p:cNvPr id="232" name="Google Shape;232;p20"/>
          <p:cNvSpPr/>
          <p:nvPr/>
        </p:nvSpPr>
        <p:spPr>
          <a:xfrm>
            <a:off x="5563566" y="611574"/>
            <a:ext cx="4742180" cy="6675051"/>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20"/>
          <p:cNvSpPr txBox="1"/>
          <p:nvPr/>
        </p:nvSpPr>
        <p:spPr>
          <a:xfrm>
            <a:off x="5660086" y="657225"/>
            <a:ext cx="4549140" cy="2498184"/>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fr-FR" sz="1400">
                <a:solidFill>
                  <a:srgbClr val="1A616F"/>
                </a:solidFill>
                <a:latin typeface="Arial"/>
                <a:ea typeface="Arial"/>
                <a:cs typeface="Arial"/>
                <a:sym typeface="Arial"/>
              </a:rPr>
              <a:t>Quelle est la différence entre dialogue et simple conversation ?</a:t>
            </a:r>
            <a:endParaRPr sz="1400">
              <a:solidFill>
                <a:schemeClr val="dk1"/>
              </a:solidFill>
              <a:latin typeface="Arial"/>
              <a:ea typeface="Arial"/>
              <a:cs typeface="Arial"/>
              <a:sym typeface="Arial"/>
            </a:endParaRPr>
          </a:p>
          <a:p>
            <a:pPr indent="34289" lvl="0" marL="82800" marR="5080" rtl="0" algn="l">
              <a:lnSpc>
                <a:spcPct val="121000"/>
              </a:lnSpc>
              <a:spcBef>
                <a:spcPts val="580"/>
              </a:spcBef>
              <a:spcAft>
                <a:spcPts val="0"/>
              </a:spcAft>
              <a:buNone/>
            </a:pPr>
            <a:r>
              <a:rPr lang="fr-FR" sz="1200">
                <a:solidFill>
                  <a:schemeClr val="dk1"/>
                </a:solidFill>
                <a:latin typeface="Arimo"/>
                <a:ea typeface="Arimo"/>
                <a:cs typeface="Arimo"/>
                <a:sym typeface="Arimo"/>
              </a:rPr>
              <a:t>Bien sûr, les élèves et les enseignants parlent beaucoup au cours de la journée. Ces échanges verbaux peuvent avoir de nombreux objectifs : donner des consignes, bavarder entre élèves ou partager des informations. Cependant, ces exemples ne correspondent pas à ce que nous entendons par dialogue éducatif. Même lorsque les élèves échangent en situation d’apprentissage, cela ne signifie pas nécessairement qu’ils s’engagent dans un dialogue éducatif. Voici un exemple fourni par un enseignant ayant utilisé les ressources T-SEDA :</a:t>
            </a:r>
            <a:endParaRPr sz="1200">
              <a:solidFill>
                <a:schemeClr val="dk1"/>
              </a:solidFill>
              <a:latin typeface="Arimo"/>
              <a:ea typeface="Arimo"/>
              <a:cs typeface="Arimo"/>
              <a:sym typeface="Arimo"/>
            </a:endParaRPr>
          </a:p>
        </p:txBody>
      </p:sp>
      <p:sp>
        <p:nvSpPr>
          <p:cNvPr id="234" name="Google Shape;234;p20"/>
          <p:cNvSpPr txBox="1"/>
          <p:nvPr/>
        </p:nvSpPr>
        <p:spPr>
          <a:xfrm>
            <a:off x="5898356" y="3188802"/>
            <a:ext cx="4223695" cy="1118319"/>
          </a:xfrm>
          <a:prstGeom prst="rect">
            <a:avLst/>
          </a:prstGeom>
          <a:noFill/>
          <a:ln>
            <a:noFill/>
          </a:ln>
        </p:spPr>
        <p:txBody>
          <a:bodyPr anchorCtr="0" anchor="t" bIns="0" lIns="0" spcFirstLastPara="1" rIns="0" wrap="square" tIns="0">
            <a:spAutoFit/>
          </a:bodyPr>
          <a:lstStyle/>
          <a:p>
            <a:pPr indent="0" lvl="0" marL="12700" marR="5080" rtl="0" algn="just">
              <a:lnSpc>
                <a:spcPct val="102099"/>
              </a:lnSpc>
              <a:spcBef>
                <a:spcPts val="0"/>
              </a:spcBef>
              <a:spcAft>
                <a:spcPts val="0"/>
              </a:spcAft>
              <a:buNone/>
            </a:pPr>
            <a:r>
              <a:rPr i="1" lang="fr-FR" sz="1200">
                <a:solidFill>
                  <a:schemeClr val="dk1"/>
                </a:solidFill>
                <a:latin typeface="Arial"/>
                <a:ea typeface="Arial"/>
                <a:cs typeface="Arial"/>
                <a:sym typeface="Arial"/>
              </a:rPr>
              <a:t>Certains élèves laissaient leur partenaire d’apprentissage parler seul, ou bien ils exprimaient leurs idées sans écouter ce que l’autre avait à dire. Certains duos ne parlaient pas du tout, ou bien leurs échanges étaient hors sujet. Les enfants n’étaient pas en mesure de structurer leurs discussions et ne comprenaient pas le but de leur prise de parole.</a:t>
            </a:r>
            <a:endParaRPr sz="1200">
              <a:solidFill>
                <a:schemeClr val="dk1"/>
              </a:solidFill>
              <a:latin typeface="Arial"/>
              <a:ea typeface="Arial"/>
              <a:cs typeface="Arial"/>
              <a:sym typeface="Arial"/>
            </a:endParaRPr>
          </a:p>
        </p:txBody>
      </p:sp>
      <p:sp>
        <p:nvSpPr>
          <p:cNvPr id="235" name="Google Shape;235;p20"/>
          <p:cNvSpPr txBox="1"/>
          <p:nvPr/>
        </p:nvSpPr>
        <p:spPr>
          <a:xfrm>
            <a:off x="5660086" y="4340515"/>
            <a:ext cx="4549140" cy="873060"/>
          </a:xfrm>
          <a:prstGeom prst="rect">
            <a:avLst/>
          </a:prstGeom>
          <a:noFill/>
          <a:ln>
            <a:noFill/>
          </a:ln>
        </p:spPr>
        <p:txBody>
          <a:bodyPr anchorCtr="0" anchor="t" bIns="0" lIns="0" spcFirstLastPara="1" rIns="0" wrap="square" tIns="0">
            <a:spAutoFit/>
          </a:bodyPr>
          <a:lstStyle/>
          <a:p>
            <a:pPr indent="0" lvl="0" marL="82800" marR="5080" rtl="0" algn="l">
              <a:lnSpc>
                <a:spcPct val="121000"/>
              </a:lnSpc>
              <a:spcBef>
                <a:spcPts val="0"/>
              </a:spcBef>
              <a:spcAft>
                <a:spcPts val="0"/>
              </a:spcAft>
              <a:buNone/>
            </a:pPr>
            <a:r>
              <a:rPr lang="fr-FR" sz="1200">
                <a:solidFill>
                  <a:schemeClr val="dk1"/>
                </a:solidFill>
                <a:latin typeface="Arimo"/>
                <a:ea typeface="Arimo"/>
                <a:cs typeface="Arimo"/>
                <a:sym typeface="Arimo"/>
              </a:rPr>
              <a:t>Même si les élèves parlaient ensemble, ils ne participaient pas à un dialogue, car ils n’interagissaient pas réellement, ne s’écoutaient pas mutuellement, et leurs échanges ne s’inscrivaient pas dans une démarche d’apprentissage.</a:t>
            </a:r>
            <a:endParaRPr sz="1200">
              <a:solidFill>
                <a:schemeClr val="dk1"/>
              </a:solidFill>
              <a:latin typeface="Arimo"/>
              <a:ea typeface="Arimo"/>
              <a:cs typeface="Arimo"/>
              <a:sym typeface="Arimo"/>
            </a:endParaRPr>
          </a:p>
        </p:txBody>
      </p:sp>
      <p:sp>
        <p:nvSpPr>
          <p:cNvPr id="236" name="Google Shape;236;p20"/>
          <p:cNvSpPr txBox="1"/>
          <p:nvPr/>
        </p:nvSpPr>
        <p:spPr>
          <a:xfrm>
            <a:off x="5738826" y="6480691"/>
            <a:ext cx="4391660" cy="645177"/>
          </a:xfrm>
          <a:prstGeom prst="rect">
            <a:avLst/>
          </a:prstGeom>
          <a:noFill/>
          <a:ln>
            <a:noFill/>
          </a:ln>
        </p:spPr>
        <p:txBody>
          <a:bodyPr anchorCtr="0" anchor="t" bIns="0" lIns="0" spcFirstLastPara="1" rIns="0" wrap="square" tIns="0">
            <a:spAutoFit/>
          </a:bodyPr>
          <a:lstStyle/>
          <a:p>
            <a:pPr indent="0" lvl="0" marL="12700" marR="5080" rtl="0" algn="l">
              <a:lnSpc>
                <a:spcPct val="102499"/>
              </a:lnSpc>
              <a:spcBef>
                <a:spcPts val="0"/>
              </a:spcBef>
              <a:spcAft>
                <a:spcPts val="0"/>
              </a:spcAft>
              <a:buNone/>
            </a:pPr>
            <a:r>
              <a:rPr lang="fr-FR" sz="1400">
                <a:solidFill>
                  <a:schemeClr val="dk1"/>
                </a:solidFill>
                <a:latin typeface="Arial"/>
                <a:ea typeface="Arial"/>
                <a:cs typeface="Arial"/>
                <a:sym typeface="Arial"/>
              </a:rPr>
              <a:t>Le tableau au verso donne des exemples de ce que vous pourriez entendre ou lire lorsque les apprenants participent à un dialogue éducatif.</a:t>
            </a:r>
            <a:endParaRPr sz="1400">
              <a:solidFill>
                <a:schemeClr val="dk1"/>
              </a:solidFill>
              <a:latin typeface="Arial"/>
              <a:ea typeface="Arial"/>
              <a:cs typeface="Arial"/>
              <a:sym typeface="Arial"/>
            </a:endParaRPr>
          </a:p>
        </p:txBody>
      </p:sp>
      <p:sp>
        <p:nvSpPr>
          <p:cNvPr id="237" name="Google Shape;237;p20"/>
          <p:cNvSpPr/>
          <p:nvPr/>
        </p:nvSpPr>
        <p:spPr>
          <a:xfrm>
            <a:off x="688225" y="6708141"/>
            <a:ext cx="449575" cy="449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20"/>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5</a:t>
            </a:r>
            <a:endParaRPr sz="1000">
              <a:solidFill>
                <a:schemeClr val="dk1"/>
              </a:solidFill>
              <a:latin typeface="Arial"/>
              <a:ea typeface="Arial"/>
              <a:cs typeface="Arial"/>
              <a:sym typeface="Arial"/>
            </a:endParaRPr>
          </a:p>
        </p:txBody>
      </p:sp>
      <p:sp>
        <p:nvSpPr>
          <p:cNvPr id="239" name="Google Shape;239;p20"/>
          <p:cNvSpPr txBox="1"/>
          <p:nvPr/>
        </p:nvSpPr>
        <p:spPr>
          <a:xfrm>
            <a:off x="5660404" y="5246968"/>
            <a:ext cx="454850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200">
                <a:solidFill>
                  <a:srgbClr val="000000"/>
                </a:solidFill>
                <a:latin typeface="Arimo"/>
                <a:ea typeface="Arimo"/>
                <a:cs typeface="Arimo"/>
                <a:sym typeface="Arimo"/>
              </a:rPr>
              <a:t>Clips vidéo : </a:t>
            </a:r>
            <a:r>
              <a:rPr lang="fr-FR" sz="1200">
                <a:solidFill>
                  <a:srgbClr val="000000"/>
                </a:solidFill>
                <a:latin typeface="Arimo"/>
                <a:ea typeface="Arimo"/>
                <a:cs typeface="Arimo"/>
                <a:sym typeface="Arimo"/>
              </a:rPr>
              <a:t>Des extraits vidéo téléchargeables d’enseignement dialogique dans des classes au Royaume-Uni (primaire, intermédiaire, secondaire), filmés dans le cadre de plusieurs projets de recherche, sont disponibles à l’adresse suivante :</a:t>
            </a:r>
            <a:r>
              <a:rPr lang="fr-FR" sz="1200" u="sng">
                <a:solidFill>
                  <a:schemeClr val="hlink"/>
                </a:solidFill>
                <a:latin typeface="Arimo"/>
                <a:ea typeface="Arimo"/>
                <a:cs typeface="Arimo"/>
                <a:sym typeface="Arimo"/>
                <a:hlinkClick r:id="rId5"/>
              </a:rPr>
              <a:t>https://vimeopro.com/camtree/cedir/ </a:t>
            </a:r>
            <a:endParaRPr sz="1200">
              <a:solidFill>
                <a:srgbClr val="000000"/>
              </a:solidFill>
              <a:latin typeface="Arimo"/>
              <a:ea typeface="Arimo"/>
              <a:cs typeface="Arimo"/>
              <a:sym typeface="Arimo"/>
            </a:endParaRPr>
          </a:p>
          <a:p>
            <a:pPr indent="0" lvl="0" marL="0" marR="0" rtl="0" algn="just">
              <a:spcBef>
                <a:spcPts val="0"/>
              </a:spcBef>
              <a:spcAft>
                <a:spcPts val="0"/>
              </a:spcAft>
              <a:buNone/>
            </a:pPr>
            <a:r>
              <a:rPr lang="fr-FR" sz="1200">
                <a:solidFill>
                  <a:srgbClr val="000000"/>
                </a:solidFill>
                <a:latin typeface="Arimo"/>
                <a:ea typeface="Arimo"/>
                <a:cs typeface="Arimo"/>
                <a:sym typeface="Arimo"/>
              </a:rPr>
              <a:t>(Des amorces pour la discussion y sont incluses.)</a:t>
            </a:r>
            <a:endParaRPr sz="1200">
              <a:solidFill>
                <a:srgbClr val="000000"/>
              </a:solidFill>
              <a:latin typeface="Arimo"/>
              <a:ea typeface="Arimo"/>
              <a:cs typeface="Arimo"/>
              <a:sym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p21"/>
          <p:cNvSpPr txBox="1"/>
          <p:nvPr/>
        </p:nvSpPr>
        <p:spPr>
          <a:xfrm>
            <a:off x="3213100" y="733426"/>
            <a:ext cx="4267200" cy="246221"/>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fr-FR" sz="1600">
                <a:solidFill>
                  <a:schemeClr val="dk1"/>
                </a:solidFill>
                <a:latin typeface="Arial"/>
                <a:ea typeface="Arial"/>
                <a:cs typeface="Arial"/>
                <a:sym typeface="Arial"/>
              </a:rPr>
              <a:t>Système de codage du dialogue T-SEDA</a:t>
            </a:r>
            <a:endParaRPr/>
          </a:p>
        </p:txBody>
      </p:sp>
      <p:sp>
        <p:nvSpPr>
          <p:cNvPr id="246" name="Google Shape;246;p21"/>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6</a:t>
            </a:r>
            <a:endParaRPr sz="1000">
              <a:solidFill>
                <a:schemeClr val="dk1"/>
              </a:solidFill>
              <a:latin typeface="Arial"/>
              <a:ea typeface="Arial"/>
              <a:cs typeface="Arial"/>
              <a:sym typeface="Arial"/>
            </a:endParaRPr>
          </a:p>
        </p:txBody>
      </p:sp>
      <p:graphicFrame>
        <p:nvGraphicFramePr>
          <p:cNvPr id="247" name="Google Shape;247;p21"/>
          <p:cNvGraphicFramePr/>
          <p:nvPr/>
        </p:nvGraphicFramePr>
        <p:xfrm>
          <a:off x="859436" y="1372950"/>
          <a:ext cx="3000000" cy="3000000"/>
        </p:xfrm>
        <a:graphic>
          <a:graphicData uri="http://schemas.openxmlformats.org/drawingml/2006/table">
            <a:tbl>
              <a:tblPr>
                <a:noFill/>
                <a:tableStyleId>{25F76F20-3975-4609-8A10-F816673397FC}</a:tableStyleId>
              </a:tblPr>
              <a:tblGrid>
                <a:gridCol w="2184275"/>
                <a:gridCol w="3302975"/>
                <a:gridCol w="3487275"/>
              </a:tblGrid>
              <a:tr h="307900">
                <a:tc>
                  <a:txBody>
                    <a:bodyPr/>
                    <a:lstStyle/>
                    <a:p>
                      <a:pPr indent="0" lvl="0" marL="0" marR="0" rtl="0" algn="ctr">
                        <a:lnSpc>
                          <a:spcPct val="107000"/>
                        </a:lnSpc>
                        <a:spcBef>
                          <a:spcPts val="0"/>
                        </a:spcBef>
                        <a:spcAft>
                          <a:spcPts val="0"/>
                        </a:spcAft>
                        <a:buSzPts val="1100"/>
                        <a:buFont typeface="Arial"/>
                        <a:buNone/>
                      </a:pPr>
                      <a:r>
                        <a:rPr b="1" lang="fr-FR" sz="1100">
                          <a:latin typeface="Arial"/>
                          <a:ea typeface="Arial"/>
                          <a:cs typeface="Arial"/>
                          <a:sym typeface="Arial"/>
                        </a:rPr>
                        <a:t>Catégories de dialogue</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lnSpc>
                          <a:spcPct val="107000"/>
                        </a:lnSpc>
                        <a:spcBef>
                          <a:spcPts val="0"/>
                        </a:spcBef>
                        <a:spcAft>
                          <a:spcPts val="0"/>
                        </a:spcAft>
                        <a:buSzPts val="1100"/>
                        <a:buFont typeface="Arial"/>
                        <a:buNone/>
                      </a:pPr>
                      <a:r>
                        <a:rPr b="1" lang="fr-FR" sz="1100">
                          <a:latin typeface="Arial"/>
                          <a:ea typeface="Arial"/>
                          <a:cs typeface="Arial"/>
                          <a:sym typeface="Arial"/>
                        </a:rPr>
                        <a:t>Contributions et stratégies</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lnSpc>
                          <a:spcPct val="107000"/>
                        </a:lnSpc>
                        <a:spcBef>
                          <a:spcPts val="0"/>
                        </a:spcBef>
                        <a:spcAft>
                          <a:spcPts val="0"/>
                        </a:spcAft>
                        <a:buSzPts val="1100"/>
                        <a:buFont typeface="Arial"/>
                        <a:buNone/>
                      </a:pPr>
                      <a:r>
                        <a:rPr b="1" lang="fr-FR" sz="1100">
                          <a:latin typeface="Arial"/>
                          <a:ea typeface="Arial"/>
                          <a:cs typeface="Arial"/>
                          <a:sym typeface="Arial"/>
                        </a:rPr>
                        <a:t>Ce que l’on entend (mots-clés)</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r h="450600">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IB – Inviter à développer des idées</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Inviter les autres à élaborer, développer, clarifier, commenter ou améliorer leurs propres idées ou celles des autres</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Peux-tu ajouter », « Quoi ? », « Dis-moi », « Peux-tu reformuler ? », « Tu penses que ? », « Es-tu d’accord ?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B – Développer des idées</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Développer, clarifier, commenter ses propres idées ou celles des autres exprimées auparavant</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c’est aussi », « ça me fait penser », « je veux dire », « elle voulait dire », « pour continuer… », « en s’appuyant sur…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21200">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CH – Mettre au défi / Contester</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Remettre en question, douter, ne pas être d’accord ou contester une idée</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Je ne suis pas d’accord », « Mais », « Es-tu sûr ? », « …idée différente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IR – Inviter à raisonner</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Inviter les autres à expliquer, justifier ou faire preuve de pensée hypothétique ou exploratoire</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Pourquoi ? », « Comment ? », « Tu penses que ? », « explique davantage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50600">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R – Rendre le raisonnement explicite</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Expliquer, justifier ou faire preuve de pensée hypothétique ou exploratoire sur ses propres idées ou celles des autres</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Je pense », « parce que », « donc », « ainsi », « afin de », « si… alors », « c’est comme… », « imagine si… », « on pourrait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CA – Coordination des idées et accord</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Contraster et synthétiser des idées, évaluer, exprimer un accord ou un consensus ; inviter à la coordination ou à la synthèse</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d’accord », « pour résumer… », « Donc, on pense tous que… », « résumer », « semblable et différent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577725">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C – Connecter</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Rendre explicite le cheminement de l’apprentissage en faisant des liens avec d’autres contributions / connaissances / ressources / expériences, y compris la vie quotidienne</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le cours dernier », « plus tôt », « ça me rappelle », « au prochain cours », « en lien avec », « chez toi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RD – Réfléchir au dialogue ou à l’activité</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Évaluer ou réfléchir de manière métacognitive au processus de dialogue ou à l’activité d’apprentissage ; inviter les autres à le faire</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dialogue », « parler », « partager », « travailler ensemble en groupe / en duo », « tâche », « activité », « ce que tu as appris », « j’ai changé d’avis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606275">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G – Orienter le dialogue ou l’activité</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Que diriez-vous de », « se concentrer sur », « essayons », « pas de pression », « As-tu pensé à… ?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Que diriez-vous de », « se concentrer sur », « essayons », « pas de pression », « As-tu pensé à… ?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0" algn="l">
                        <a:lnSpc>
                          <a:spcPct val="107000"/>
                        </a:lnSpc>
                        <a:spcBef>
                          <a:spcPts val="0"/>
                        </a:spcBef>
                        <a:spcAft>
                          <a:spcPts val="0"/>
                        </a:spcAft>
                        <a:buSzPts val="1100"/>
                        <a:buFont typeface="Arial"/>
                        <a:buNone/>
                      </a:pPr>
                      <a:r>
                        <a:rPr b="1" lang="fr-FR" sz="1100">
                          <a:latin typeface="Arial"/>
                          <a:ea typeface="Arial"/>
                          <a:cs typeface="Arial"/>
                          <a:sym typeface="Arial"/>
                        </a:rPr>
                        <a:t>E – Exprimer ou inviter des idées</a:t>
                      </a:r>
                      <a:endParaRPr sz="1100">
                        <a:latin typeface="Arial"/>
                        <a:ea typeface="Arial"/>
                        <a:cs typeface="Arial"/>
                        <a:sym typeface="Arial"/>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Qu’en penses-tu ? », « Dis-moi », « tes idées », « mon opinion est… », « tes idées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l">
                        <a:lnSpc>
                          <a:spcPct val="107000"/>
                        </a:lnSpc>
                        <a:spcBef>
                          <a:spcPts val="0"/>
                        </a:spcBef>
                        <a:spcAft>
                          <a:spcPts val="0"/>
                        </a:spcAft>
                        <a:buSzPts val="1100"/>
                        <a:buFont typeface="Arial"/>
                        <a:buNone/>
                      </a:pPr>
                      <a:r>
                        <a:rPr lang="fr-FR" sz="1100">
                          <a:latin typeface="Arial"/>
                          <a:ea typeface="Arial"/>
                          <a:cs typeface="Arial"/>
                          <a:sym typeface="Arial"/>
                        </a:rPr>
                        <a:t>« Qu’en penses-tu ? », « Dis-moi », « tes idées », « mon opinion est… », « tes idées »</a:t>
                      </a:r>
                      <a:endParaRPr/>
                    </a:p>
                  </a:txBody>
                  <a:tcPr marT="9525" marB="9525" marR="9525" marL="9525" anchor="ctr">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p:nvPr/>
        </p:nvSpPr>
        <p:spPr>
          <a:xfrm>
            <a:off x="469900" y="962025"/>
            <a:ext cx="4826000" cy="615061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22"/>
          <p:cNvSpPr txBox="1"/>
          <p:nvPr/>
        </p:nvSpPr>
        <p:spPr>
          <a:xfrm>
            <a:off x="579755" y="1014569"/>
            <a:ext cx="4634230" cy="4671856"/>
          </a:xfrm>
          <a:prstGeom prst="rect">
            <a:avLst/>
          </a:prstGeom>
          <a:noFill/>
          <a:ln>
            <a:noFill/>
          </a:ln>
        </p:spPr>
        <p:txBody>
          <a:bodyPr anchorCtr="0" anchor="t" bIns="0" lIns="0" spcFirstLastPara="1" rIns="0" wrap="square" tIns="0">
            <a:spAutoFit/>
          </a:bodyPr>
          <a:lstStyle/>
          <a:p>
            <a:pPr indent="0" lvl="0" marL="12700" marR="6350" rtl="0" algn="just">
              <a:lnSpc>
                <a:spcPct val="120800"/>
              </a:lnSpc>
              <a:spcBef>
                <a:spcPts val="0"/>
              </a:spcBef>
              <a:spcAft>
                <a:spcPts val="0"/>
              </a:spcAft>
              <a:buNone/>
            </a:pPr>
            <a:r>
              <a:rPr lang="fr-FR" sz="1200">
                <a:solidFill>
                  <a:schemeClr val="dk1"/>
                </a:solidFill>
                <a:latin typeface="Arimo"/>
                <a:ea typeface="Arimo"/>
                <a:cs typeface="Arimo"/>
                <a:sym typeface="Arimo"/>
              </a:rPr>
              <a:t>Amener une classe à s’engager dans un dialogue éducatif productif peut prendre du temps. Les élèves ne sont pas toujours habitués à partager publiquement leurs idées ou à ce que leurs pairs ne soient pas d’accord avec eux. Dans la plupart des contextes, certains élèves seront très enthousiastes à l’idée de partager leurs idées, tandis que d’autres n’aimeront pas du tout parler. Certains préféreront s’exprimer à l’oral plutôt qu’à l’écrit, alors que d’autres auront plus de difficulté à expliquer leurs idées aux autres. Les «règles de discussion» ou «règles de communication» sont un bon moyen d’instaurer un climat de classe où tous les élèves se sentent à l’aise de partager et de remettre en question les idées. Ces règles permettent à tous de savoir ce qui est attendu d’eux et des autres lors des échanges. Elles devraient être co-construites avec les élèves : par exemple, vous pouvez leur demander quelles règles devraient, selon eux, encadrer les discussions. Ensuite, il est important de les leur rappeler, par exemple en les répétant en début de leçon, et d’encourager une réflexion et un suivi continus au fil du temps. (Consultez l’échelle 2F pour évaluer le niveau de participation des élèves et mesurer leur contribution à la création des règles de discussion.)Ces règles peuvent également être utilisées avec des adultes et dans le cadre de dialogues en ligne.</a:t>
            </a:r>
            <a:endParaRPr b="0" sz="1200">
              <a:solidFill>
                <a:schemeClr val="dk1"/>
              </a:solidFill>
              <a:highlight>
                <a:srgbClr val="FFFF00"/>
              </a:highlight>
              <a:latin typeface="Arial"/>
              <a:ea typeface="Arial"/>
              <a:cs typeface="Arial"/>
              <a:sym typeface="Arial"/>
            </a:endParaRPr>
          </a:p>
        </p:txBody>
      </p:sp>
      <p:sp>
        <p:nvSpPr>
          <p:cNvPr id="255" name="Google Shape;255;p22"/>
          <p:cNvSpPr txBox="1"/>
          <p:nvPr/>
        </p:nvSpPr>
        <p:spPr>
          <a:xfrm>
            <a:off x="2108200" y="504825"/>
            <a:ext cx="6477000" cy="246221"/>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fr-FR" sz="1600">
                <a:solidFill>
                  <a:schemeClr val="dk1"/>
                </a:solidFill>
                <a:latin typeface="Arial"/>
                <a:ea typeface="Arial"/>
                <a:cs typeface="Arial"/>
                <a:sym typeface="Arial"/>
              </a:rPr>
              <a:t>Promouvoir un climat de classe positif pour le dialogue éducatif</a:t>
            </a:r>
            <a:endParaRPr sz="1600">
              <a:solidFill>
                <a:schemeClr val="dk1"/>
              </a:solidFill>
              <a:latin typeface="Arial"/>
              <a:ea typeface="Arial"/>
              <a:cs typeface="Arial"/>
              <a:sym typeface="Arial"/>
            </a:endParaRPr>
          </a:p>
        </p:txBody>
      </p:sp>
      <p:sp>
        <p:nvSpPr>
          <p:cNvPr id="256" name="Google Shape;256;p22"/>
          <p:cNvSpPr/>
          <p:nvPr/>
        </p:nvSpPr>
        <p:spPr>
          <a:xfrm>
            <a:off x="636054" y="5686425"/>
            <a:ext cx="439415" cy="4394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2"/>
          <p:cNvSpPr/>
          <p:nvPr/>
        </p:nvSpPr>
        <p:spPr>
          <a:xfrm>
            <a:off x="5729243" y="1056128"/>
            <a:ext cx="1184032" cy="8456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2"/>
          <p:cNvSpPr txBox="1"/>
          <p:nvPr/>
        </p:nvSpPr>
        <p:spPr>
          <a:xfrm>
            <a:off x="579755" y="5735162"/>
            <a:ext cx="4634230" cy="1319977"/>
          </a:xfrm>
          <a:prstGeom prst="rect">
            <a:avLst/>
          </a:prstGeom>
          <a:noFill/>
          <a:ln>
            <a:noFill/>
          </a:ln>
        </p:spPr>
        <p:txBody>
          <a:bodyPr anchorCtr="0" anchor="t" bIns="0" lIns="0" spcFirstLastPara="1" rIns="0" wrap="square" tIns="0">
            <a:spAutoFit/>
          </a:bodyPr>
          <a:lstStyle/>
          <a:p>
            <a:pPr indent="0" lvl="0" marL="469900" marR="135255" rtl="0" algn="just">
              <a:lnSpc>
                <a:spcPct val="120800"/>
              </a:lnSpc>
              <a:spcBef>
                <a:spcPts val="0"/>
              </a:spcBef>
              <a:spcAft>
                <a:spcPts val="0"/>
              </a:spcAft>
              <a:buNone/>
            </a:pPr>
            <a:r>
              <a:rPr b="1" lang="fr-FR" sz="1200" u="sng">
                <a:solidFill>
                  <a:schemeClr val="hlink"/>
                </a:solidFill>
                <a:latin typeface="Arimo"/>
                <a:ea typeface="Arimo"/>
                <a:cs typeface="Arimo"/>
                <a:sym typeface="Arimo"/>
                <a:hlinkClick r:id="rId5"/>
              </a:rPr>
              <a:t>Vidéo 3 : Conseils pratiques : les règles de discussion </a:t>
            </a:r>
            <a:r>
              <a:rPr lang="fr-FR" sz="1200">
                <a:solidFill>
                  <a:schemeClr val="dk1"/>
                </a:solidFill>
                <a:latin typeface="Arimo"/>
                <a:ea typeface="Arimo"/>
                <a:cs typeface="Arimo"/>
                <a:sym typeface="Arimo"/>
              </a:rPr>
              <a:t>peut vous donner plus d’informations sur la façon de les mettre en place dans votre classe. Ce site web peut aussi vous aider à réfléchir au dialogue dans votre contexte. Consultez les pages qui vous semblent pertinentes :</a:t>
            </a:r>
            <a:r>
              <a:rPr lang="fr-FR" sz="1200" u="sng">
                <a:solidFill>
                  <a:schemeClr val="hlink"/>
                </a:solidFill>
                <a:latin typeface="Arimo"/>
                <a:ea typeface="Arimo"/>
                <a:cs typeface="Arimo"/>
                <a:sym typeface="Arimo"/>
                <a:hlinkClick r:id="rId6"/>
              </a:rPr>
              <a:t>https://thinkingtogether.educ.cam.ac.uk/resources/ </a:t>
            </a:r>
            <a:r>
              <a:rPr lang="fr-FR" sz="1000">
                <a:solidFill>
                  <a:schemeClr val="dk1"/>
                </a:solidFill>
                <a:latin typeface="Arial"/>
                <a:ea typeface="Arial"/>
                <a:cs typeface="Arial"/>
                <a:sym typeface="Arial"/>
              </a:rPr>
              <a:t>14</a:t>
            </a:r>
            <a:endParaRPr sz="1000">
              <a:solidFill>
                <a:schemeClr val="dk1"/>
              </a:solidFill>
              <a:latin typeface="Arial"/>
              <a:ea typeface="Arial"/>
              <a:cs typeface="Arial"/>
              <a:sym typeface="Arial"/>
            </a:endParaRPr>
          </a:p>
        </p:txBody>
      </p:sp>
      <p:sp>
        <p:nvSpPr>
          <p:cNvPr id="259" name="Google Shape;259;p22"/>
          <p:cNvSpPr/>
          <p:nvPr/>
        </p:nvSpPr>
        <p:spPr>
          <a:xfrm>
            <a:off x="5575300" y="962025"/>
            <a:ext cx="4826000" cy="5235863"/>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22"/>
          <p:cNvSpPr txBox="1"/>
          <p:nvPr/>
        </p:nvSpPr>
        <p:spPr>
          <a:xfrm>
            <a:off x="5575300" y="1114550"/>
            <a:ext cx="4952999" cy="5186035"/>
          </a:xfrm>
          <a:prstGeom prst="rect">
            <a:avLst/>
          </a:prstGeom>
          <a:noFill/>
          <a:ln>
            <a:noFill/>
          </a:ln>
        </p:spPr>
        <p:txBody>
          <a:bodyPr anchorCtr="0" anchor="t" bIns="45700" lIns="91425" spcFirstLastPara="1" rIns="91425" wrap="square" tIns="45700">
            <a:spAutoFit/>
          </a:bodyPr>
          <a:lstStyle/>
          <a:p>
            <a:pPr indent="0" lvl="0" marL="47625" marR="0" rtl="0" algn="ctr">
              <a:spcBef>
                <a:spcPts val="0"/>
              </a:spcBef>
              <a:spcAft>
                <a:spcPts val="0"/>
              </a:spcAft>
              <a:buNone/>
            </a:pPr>
            <a:r>
              <a:rPr b="1" lang="fr-FR" sz="1800">
                <a:solidFill>
                  <a:schemeClr val="dk1"/>
                </a:solidFill>
                <a:latin typeface="Arial"/>
                <a:ea typeface="Arial"/>
                <a:cs typeface="Arial"/>
                <a:sym typeface="Arial"/>
              </a:rPr>
              <a:t>                Règles de discussion</a:t>
            </a:r>
            <a:endParaRPr b="1" sz="900">
              <a:solidFill>
                <a:schemeClr val="dk1"/>
              </a:solidFill>
              <a:latin typeface="Arial"/>
              <a:ea typeface="Arial"/>
              <a:cs typeface="Arial"/>
              <a:sym typeface="Arial"/>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Nous écoutons sans interrompre lorsque quelqu’un parle</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Les interventions font suite à ce qui a été dit auparavant</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Il est normal de ne pas être d’accord avec quelqu’un</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Les gens donnent des raisons pour appuyer leurs idées</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Les idées et opinions de chacun sont traitées avec respect</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Participer signifie réfléchir et écouter, pas seulement parler</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Les gens se posent des questions les uns aux autres</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Il règne une atmosphère de confiance</a:t>
            </a:r>
            <a:endParaRPr/>
          </a:p>
          <a:p>
            <a:pPr indent="0" lvl="0" marL="47625" marR="0" rtl="0" algn="l">
              <a:lnSpc>
                <a:spcPct val="100000"/>
              </a:lnSpc>
              <a:spcBef>
                <a:spcPts val="600"/>
              </a:spcBef>
              <a:spcAft>
                <a:spcPts val="0"/>
              </a:spcAft>
              <a:buNone/>
            </a:pPr>
            <a:r>
              <a:rPr b="1" lang="fr-FR" sz="1500">
                <a:solidFill>
                  <a:srgbClr val="2E6A7B"/>
                </a:solidFill>
                <a:latin typeface="Arial"/>
                <a:ea typeface="Arial"/>
                <a:cs typeface="Arial"/>
                <a:sym typeface="Arial"/>
              </a:rPr>
              <a:t>Il existe un sentiment d’objectif commun partagé</a:t>
            </a:r>
            <a:endParaRPr b="1" sz="1500">
              <a:solidFill>
                <a:srgbClr val="2E6A7B"/>
              </a:solidFill>
              <a:latin typeface="Arial"/>
              <a:ea typeface="Arial"/>
              <a:cs typeface="Arial"/>
              <a:sym typeface="Arial"/>
            </a:endParaRPr>
          </a:p>
        </p:txBody>
      </p:sp>
      <p:sp>
        <p:nvSpPr>
          <p:cNvPr id="261" name="Google Shape;261;p22"/>
          <p:cNvSpPr/>
          <p:nvPr/>
        </p:nvSpPr>
        <p:spPr>
          <a:xfrm>
            <a:off x="5575300" y="6341471"/>
            <a:ext cx="4826000" cy="777124"/>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2"/>
          <p:cNvSpPr/>
          <p:nvPr/>
        </p:nvSpPr>
        <p:spPr>
          <a:xfrm>
            <a:off x="5575300" y="6413684"/>
            <a:ext cx="439414" cy="43941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22"/>
          <p:cNvSpPr txBox="1"/>
          <p:nvPr/>
        </p:nvSpPr>
        <p:spPr>
          <a:xfrm>
            <a:off x="6014714" y="6519742"/>
            <a:ext cx="534828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200" u="sng">
                <a:solidFill>
                  <a:schemeClr val="hlink"/>
                </a:solidFill>
                <a:latin typeface="Arial"/>
                <a:ea typeface="Arial"/>
                <a:cs typeface="Arial"/>
                <a:sym typeface="Arial"/>
                <a:hlinkClick r:id="rId7"/>
              </a:rPr>
              <a:t>Vidéo 17: </a:t>
            </a:r>
            <a:r>
              <a:rPr lang="fr-FR" sz="1200" u="sng">
                <a:solidFill>
                  <a:schemeClr val="hlink"/>
                </a:solidFill>
                <a:latin typeface="Arial"/>
                <a:ea typeface="Arial"/>
                <a:cs typeface="Arial"/>
                <a:sym typeface="Arial"/>
                <a:hlinkClick r:id="rId8"/>
              </a:rPr>
              <a:t>Promouvoir la participation des élèves au dialogue</a:t>
            </a:r>
            <a:endParaRPr sz="1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23"/>
          <p:cNvSpPr txBox="1"/>
          <p:nvPr/>
        </p:nvSpPr>
        <p:spPr>
          <a:xfrm>
            <a:off x="297301" y="352425"/>
            <a:ext cx="3296800" cy="847027"/>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c. Dialogue éducatif et apprentissage des élèves dans des contextes variés</a:t>
            </a:r>
            <a:endParaRPr sz="1800">
              <a:solidFill>
                <a:schemeClr val="dk1"/>
              </a:solidFill>
              <a:latin typeface="Arial"/>
              <a:ea typeface="Arial"/>
              <a:cs typeface="Arial"/>
              <a:sym typeface="Arial"/>
            </a:endParaRPr>
          </a:p>
        </p:txBody>
      </p:sp>
      <p:sp>
        <p:nvSpPr>
          <p:cNvPr id="270" name="Google Shape;270;p23"/>
          <p:cNvSpPr txBox="1"/>
          <p:nvPr/>
        </p:nvSpPr>
        <p:spPr>
          <a:xfrm>
            <a:off x="297300" y="1343025"/>
            <a:ext cx="4897000" cy="597798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3800">
            <a:spAutoFit/>
          </a:bodyPr>
          <a:lstStyle/>
          <a:p>
            <a:pPr indent="0" lvl="0" marL="83185" marR="94615" rtl="0" algn="l">
              <a:lnSpc>
                <a:spcPct val="120600"/>
              </a:lnSpc>
              <a:spcBef>
                <a:spcPts val="0"/>
              </a:spcBef>
              <a:spcAft>
                <a:spcPts val="0"/>
              </a:spcAft>
              <a:buNone/>
            </a:pPr>
            <a:r>
              <a:rPr lang="fr-FR" sz="1100">
                <a:solidFill>
                  <a:schemeClr val="dk1"/>
                </a:solidFill>
                <a:latin typeface="Arial"/>
                <a:ea typeface="Arial"/>
                <a:cs typeface="Arial"/>
                <a:sym typeface="Arial"/>
              </a:rPr>
              <a:t>Il existe une base croissante de recherches internationales qui soutient l’idée que l’enseignement dialogique est bénéfique pour les apprentissages des élèves ainsi que pour d’autres aspects de leur développement personnel. Les résultats issus de l’évaluation de programmes de développement professionnel incluent :</a:t>
            </a:r>
            <a:endParaRPr/>
          </a:p>
          <a:p>
            <a:pPr indent="-171449" lvl="0" marL="254634" marR="94615" rtl="0" algn="l">
              <a:lnSpc>
                <a:spcPct val="120600"/>
              </a:lnSpc>
              <a:spcBef>
                <a:spcPts val="345"/>
              </a:spcBef>
              <a:spcAft>
                <a:spcPts val="0"/>
              </a:spcAft>
              <a:buClr>
                <a:schemeClr val="dk1"/>
              </a:buClr>
              <a:buSzPts val="1100"/>
              <a:buFont typeface="Arial"/>
              <a:buChar char="-"/>
            </a:pPr>
            <a:r>
              <a:rPr lang="fr-FR" sz="1100">
                <a:solidFill>
                  <a:schemeClr val="dk1"/>
                </a:solidFill>
                <a:latin typeface="Arial"/>
                <a:ea typeface="Arial"/>
                <a:cs typeface="Arial"/>
                <a:sym typeface="Arial"/>
              </a:rPr>
              <a:t>Une amélioration des résultats scolaires des élèves du primaire au Royaume-Uni (</a:t>
            </a:r>
            <a:r>
              <a:rPr lang="fr-FR" sz="1100" u="sng">
                <a:solidFill>
                  <a:schemeClr val="hlink"/>
                </a:solidFill>
                <a:latin typeface="Arial"/>
                <a:ea typeface="Arial"/>
                <a:cs typeface="Arial"/>
                <a:sym typeface="Arial"/>
                <a:hlinkClick r:id="rId3"/>
              </a:rPr>
              <a:t>Alexander, 2018</a:t>
            </a:r>
            <a:r>
              <a:rPr lang="fr-FR" sz="1100">
                <a:solidFill>
                  <a:schemeClr val="dk1"/>
                </a:solidFill>
                <a:latin typeface="Arial"/>
                <a:ea typeface="Arial"/>
                <a:cs typeface="Arial"/>
                <a:sym typeface="Arial"/>
              </a:rPr>
              <a:t>) </a:t>
            </a:r>
            <a:endParaRPr/>
          </a:p>
          <a:p>
            <a:pPr indent="-171449" lvl="0" marL="254634" marR="94615" rtl="0" algn="l">
              <a:lnSpc>
                <a:spcPct val="120600"/>
              </a:lnSpc>
              <a:spcBef>
                <a:spcPts val="345"/>
              </a:spcBef>
              <a:spcAft>
                <a:spcPts val="0"/>
              </a:spcAft>
              <a:buClr>
                <a:schemeClr val="dk1"/>
              </a:buClr>
              <a:buSzPts val="1100"/>
              <a:buFont typeface="Arial"/>
              <a:buChar char="-"/>
            </a:pPr>
            <a:r>
              <a:rPr lang="fr-FR" sz="1100">
                <a:solidFill>
                  <a:schemeClr val="dk1"/>
                </a:solidFill>
                <a:latin typeface="Arial"/>
                <a:ea typeface="Arial"/>
                <a:cs typeface="Arial"/>
                <a:sym typeface="Arial"/>
              </a:rPr>
              <a:t>Une motivation accrue pour l’apprentissage, une autonomie perçue plus élevée et un plus grand intérêt pour les matières STIM chez les élèves du secondaire en Allemagne, en lien avec une augmentation des rétroactions constructives de la part des enseignants (</a:t>
            </a:r>
            <a:r>
              <a:rPr lang="fr-FR" sz="1100" u="sng">
                <a:solidFill>
                  <a:schemeClr val="hlink"/>
                </a:solidFill>
                <a:latin typeface="Arial"/>
                <a:ea typeface="Arial"/>
                <a:cs typeface="Arial"/>
                <a:sym typeface="Arial"/>
                <a:hlinkClick r:id="rId4"/>
              </a:rPr>
              <a:t>Kiemer et al., 2015</a:t>
            </a:r>
            <a:r>
              <a:rPr lang="fr-FR" sz="1100">
                <a:solidFill>
                  <a:schemeClr val="dk1"/>
                </a:solidFill>
                <a:latin typeface="Arial"/>
                <a:ea typeface="Arial"/>
                <a:cs typeface="Arial"/>
                <a:sym typeface="Arial"/>
              </a:rPr>
              <a:t>).</a:t>
            </a:r>
            <a:endParaRPr/>
          </a:p>
          <a:p>
            <a:pPr indent="0" lvl="0" marL="83185" marR="94615" rtl="0" algn="l">
              <a:lnSpc>
                <a:spcPct val="120600"/>
              </a:lnSpc>
              <a:spcBef>
                <a:spcPts val="345"/>
              </a:spcBef>
              <a:spcAft>
                <a:spcPts val="0"/>
              </a:spcAft>
              <a:buNone/>
            </a:pPr>
            <a:r>
              <a:rPr lang="fr-FR" sz="1100">
                <a:solidFill>
                  <a:schemeClr val="dk1"/>
                </a:solidFill>
                <a:latin typeface="Arial"/>
                <a:ea typeface="Arial"/>
                <a:cs typeface="Arial"/>
                <a:sym typeface="Arial"/>
              </a:rPr>
              <a:t>D’autres études se penchent sur l’impact des « variations naturelles » dans le dialogue en classe. Les résultats incluent :</a:t>
            </a:r>
            <a:endParaRPr/>
          </a:p>
          <a:p>
            <a:pPr indent="-171449" lvl="0" marL="254634" marR="94615" rtl="0" algn="l">
              <a:lnSpc>
                <a:spcPct val="120600"/>
              </a:lnSpc>
              <a:spcBef>
                <a:spcPts val="345"/>
              </a:spcBef>
              <a:spcAft>
                <a:spcPts val="0"/>
              </a:spcAft>
              <a:buClr>
                <a:schemeClr val="dk1"/>
              </a:buClr>
              <a:buSzPts val="1100"/>
              <a:buFont typeface="Arial"/>
              <a:buChar char="-"/>
            </a:pPr>
            <a:r>
              <a:rPr lang="fr-FR" sz="1100">
                <a:solidFill>
                  <a:schemeClr val="dk1"/>
                </a:solidFill>
                <a:latin typeface="Arial"/>
                <a:ea typeface="Arial"/>
                <a:cs typeface="Arial"/>
                <a:sym typeface="Arial"/>
              </a:rPr>
              <a:t>Les élèves qui s’expriment davantage en utilisant un raisonnement de haute qualité en arts du langage obtiennent de meilleurs résultats (</a:t>
            </a:r>
            <a:r>
              <a:rPr lang="fr-FR" sz="1100" u="sng">
                <a:solidFill>
                  <a:schemeClr val="hlink"/>
                </a:solidFill>
                <a:latin typeface="Arial"/>
                <a:ea typeface="Arial"/>
                <a:cs typeface="Arial"/>
                <a:sym typeface="Arial"/>
                <a:hlinkClick r:id="rId5"/>
              </a:rPr>
              <a:t>Šeďová et al., 2019</a:t>
            </a:r>
            <a:r>
              <a:rPr lang="fr-FR" sz="1100">
                <a:solidFill>
                  <a:schemeClr val="dk1"/>
                </a:solidFill>
                <a:latin typeface="Arial"/>
                <a:ea typeface="Arial"/>
                <a:cs typeface="Arial"/>
                <a:sym typeface="Arial"/>
              </a:rPr>
              <a:t>, , République tchèque)</a:t>
            </a:r>
            <a:endParaRPr/>
          </a:p>
          <a:p>
            <a:pPr indent="-171449" lvl="0" marL="254634" marR="94615" rtl="0" algn="l">
              <a:lnSpc>
                <a:spcPct val="120600"/>
              </a:lnSpc>
              <a:spcBef>
                <a:spcPts val="345"/>
              </a:spcBef>
              <a:spcAft>
                <a:spcPts val="0"/>
              </a:spcAft>
              <a:buClr>
                <a:schemeClr val="dk1"/>
              </a:buClr>
              <a:buSzPts val="1100"/>
              <a:buFont typeface="Arial"/>
              <a:buChar char="-"/>
            </a:pPr>
            <a:r>
              <a:rPr lang="fr-FR" sz="1100">
                <a:solidFill>
                  <a:schemeClr val="dk1"/>
                </a:solidFill>
                <a:latin typeface="Arial"/>
                <a:ea typeface="Arial"/>
                <a:cs typeface="Arial"/>
                <a:sym typeface="Arial"/>
              </a:rPr>
              <a:t>Des études sur les mathématiques au primaire aux États-Unis ont révélé que le fait de fournir des explications détaillées et justes, appuyées par des preuves, est associé à une réussite scolaire plus élevée </a:t>
            </a:r>
            <a:r>
              <a:rPr lang="fr-FR" sz="1100">
                <a:solidFill>
                  <a:srgbClr val="000000"/>
                </a:solidFill>
                <a:latin typeface="Arial"/>
                <a:ea typeface="Arial"/>
                <a:cs typeface="Arial"/>
                <a:sym typeface="Arial"/>
              </a:rPr>
              <a:t>(Webb et al., </a:t>
            </a:r>
            <a:r>
              <a:rPr lang="fr-FR" sz="1100" u="sng">
                <a:solidFill>
                  <a:schemeClr val="hlink"/>
                </a:solidFill>
                <a:latin typeface="Arial"/>
                <a:ea typeface="Arial"/>
                <a:cs typeface="Arial"/>
                <a:sym typeface="Arial"/>
                <a:hlinkClick r:id="rId6"/>
              </a:rPr>
              <a:t>2008</a:t>
            </a:r>
            <a:r>
              <a:rPr lang="fr-FR" sz="1100">
                <a:solidFill>
                  <a:srgbClr val="000000"/>
                </a:solidFill>
                <a:latin typeface="Arial"/>
                <a:ea typeface="Arial"/>
                <a:cs typeface="Arial"/>
                <a:sym typeface="Arial"/>
              </a:rPr>
              <a:t>, </a:t>
            </a:r>
            <a:r>
              <a:rPr lang="fr-FR" sz="1100" u="sng">
                <a:solidFill>
                  <a:schemeClr val="hlink"/>
                </a:solidFill>
                <a:latin typeface="Arial"/>
                <a:ea typeface="Arial"/>
                <a:cs typeface="Arial"/>
                <a:sym typeface="Arial"/>
                <a:hlinkClick r:id="rId7"/>
              </a:rPr>
              <a:t>2009</a:t>
            </a:r>
            <a:r>
              <a:rPr lang="fr-FR" sz="1100">
                <a:solidFill>
                  <a:srgbClr val="000000"/>
                </a:solidFill>
                <a:latin typeface="Arial"/>
                <a:ea typeface="Arial"/>
                <a:cs typeface="Arial"/>
                <a:sym typeface="Arial"/>
              </a:rPr>
              <a:t>, </a:t>
            </a:r>
            <a:r>
              <a:rPr lang="fr-FR" sz="1100" u="sng">
                <a:solidFill>
                  <a:schemeClr val="hlink"/>
                </a:solidFill>
                <a:latin typeface="Arial"/>
                <a:ea typeface="Arial"/>
                <a:cs typeface="Arial"/>
                <a:sym typeface="Arial"/>
                <a:hlinkClick r:id="rId8"/>
              </a:rPr>
              <a:t>2014</a:t>
            </a:r>
            <a:r>
              <a:rPr lang="fr-FR" sz="1100">
                <a:solidFill>
                  <a:srgbClr val="000000"/>
                </a:solidFill>
                <a:latin typeface="Arial"/>
                <a:ea typeface="Arial"/>
                <a:cs typeface="Arial"/>
                <a:sym typeface="Arial"/>
              </a:rPr>
              <a:t>). </a:t>
            </a:r>
            <a:endParaRPr/>
          </a:p>
          <a:p>
            <a:pPr indent="-101599" lvl="0" marL="254634" marR="94615" rtl="0" algn="l">
              <a:lnSpc>
                <a:spcPct val="120600"/>
              </a:lnSpc>
              <a:spcBef>
                <a:spcPts val="345"/>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101599" lvl="0" marL="254634" marR="94615" rtl="0" algn="l">
              <a:lnSpc>
                <a:spcPct val="120600"/>
              </a:lnSpc>
              <a:spcBef>
                <a:spcPts val="345"/>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101599" lvl="0" marL="254634" marR="94615" rtl="0" algn="l">
              <a:lnSpc>
                <a:spcPct val="120600"/>
              </a:lnSpc>
              <a:spcBef>
                <a:spcPts val="345"/>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101599" lvl="0" marL="254634" marR="94615" rtl="0" algn="l">
              <a:lnSpc>
                <a:spcPct val="120600"/>
              </a:lnSpc>
              <a:spcBef>
                <a:spcPts val="345"/>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101599" lvl="0" marL="254634" marR="94615" rtl="0" algn="l">
              <a:lnSpc>
                <a:spcPct val="120600"/>
              </a:lnSpc>
              <a:spcBef>
                <a:spcPts val="345"/>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101599" lvl="0" marL="254634" marR="94615" rtl="0" algn="l">
              <a:lnSpc>
                <a:spcPct val="120600"/>
              </a:lnSpc>
              <a:spcBef>
                <a:spcPts val="345"/>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271" name="Google Shape;271;p23"/>
          <p:cNvSpPr txBox="1"/>
          <p:nvPr/>
        </p:nvSpPr>
        <p:spPr>
          <a:xfrm>
            <a:off x="3670300" y="352425"/>
            <a:ext cx="6946900" cy="238014"/>
          </a:xfrm>
          <a:prstGeom prst="rect">
            <a:avLst/>
          </a:prstGeom>
          <a:noFill/>
          <a:ln>
            <a:noFill/>
          </a:ln>
        </p:spPr>
        <p:txBody>
          <a:bodyPr anchorCtr="0" anchor="t" bIns="0" lIns="0" spcFirstLastPara="1" rIns="0" wrap="square" tIns="0">
            <a:spAutoFit/>
          </a:bodyPr>
          <a:lstStyle/>
          <a:p>
            <a:pPr indent="-94615" lvl="0" marL="106679" marR="5080" rtl="0" algn="l">
              <a:lnSpc>
                <a:spcPct val="121500"/>
              </a:lnSpc>
              <a:spcBef>
                <a:spcPts val="0"/>
              </a:spcBef>
              <a:spcAft>
                <a:spcPts val="0"/>
              </a:spcAft>
              <a:buNone/>
            </a:pPr>
            <a:r>
              <a:rPr b="1" lang="fr-FR" sz="1400">
                <a:solidFill>
                  <a:schemeClr val="dk1"/>
                </a:solidFill>
                <a:latin typeface="Arial"/>
                <a:ea typeface="Arial"/>
                <a:cs typeface="Arial"/>
                <a:sym typeface="Arial"/>
              </a:rPr>
              <a:t>Des preuves que le dialogue enseignant- élève est bénéfique pour l’apprentissage</a:t>
            </a:r>
            <a:endParaRPr/>
          </a:p>
        </p:txBody>
      </p:sp>
      <p:sp>
        <p:nvSpPr>
          <p:cNvPr id="272" name="Google Shape;272;p23"/>
          <p:cNvSpPr txBox="1"/>
          <p:nvPr/>
        </p:nvSpPr>
        <p:spPr>
          <a:xfrm>
            <a:off x="5618995" y="1271509"/>
            <a:ext cx="4777105" cy="982384"/>
          </a:xfrm>
          <a:prstGeom prst="rect">
            <a:avLst/>
          </a:prstGeom>
          <a:noFill/>
          <a:ln>
            <a:noFill/>
          </a:ln>
        </p:spPr>
        <p:txBody>
          <a:bodyPr anchorCtr="0" anchor="t" bIns="0" lIns="0" spcFirstLastPara="1" rIns="0" wrap="square" tIns="45700">
            <a:spAutoFit/>
          </a:bodyPr>
          <a:lstStyle/>
          <a:p>
            <a:pPr indent="0" lvl="0" marL="55880" marR="0" rtl="0" algn="l">
              <a:lnSpc>
                <a:spcPct val="53030"/>
              </a:lnSpc>
              <a:spcBef>
                <a:spcPts val="0"/>
              </a:spcBef>
              <a:spcAft>
                <a:spcPts val="0"/>
              </a:spcAft>
              <a:buNone/>
            </a:pPr>
            <a:r>
              <a:rPr baseline="30000" lang="fr-FR" sz="1650">
                <a:solidFill>
                  <a:schemeClr val="dk1"/>
                </a:solidFill>
                <a:latin typeface="Arial"/>
                <a:ea typeface="Arial"/>
                <a:cs typeface="Arial"/>
                <a:sym typeface="Arial"/>
              </a:rPr>
              <a:t>(</a:t>
            </a:r>
            <a:r>
              <a:rPr lang="fr-FR" sz="1100">
                <a:solidFill>
                  <a:schemeClr val="dk1"/>
                </a:solidFill>
                <a:latin typeface="Arial"/>
                <a:ea typeface="Arial"/>
                <a:cs typeface="Arial"/>
                <a:sym typeface="Arial"/>
              </a:rPr>
              <a:t>Wh</a:t>
            </a:r>
            <a:r>
              <a:rPr baseline="30000" lang="fr-FR" sz="1650" u="sng">
                <a:solidFill>
                  <a:schemeClr val="hlink"/>
                </a:solidFill>
                <a:latin typeface="Arial"/>
                <a:ea typeface="Arial"/>
                <a:cs typeface="Arial"/>
                <a:sym typeface="Arial"/>
                <a:hlinkClick r:id="rId9"/>
              </a:rPr>
              <a:t>http://ti</a:t>
            </a:r>
            <a:r>
              <a:rPr lang="fr-FR" sz="1100" u="sng">
                <a:solidFill>
                  <a:schemeClr val="hlink"/>
                </a:solidFill>
                <a:latin typeface="Arial"/>
                <a:ea typeface="Arial"/>
                <a:cs typeface="Arial"/>
                <a:sym typeface="Arial"/>
                <a:hlinkClick r:id="rId10"/>
              </a:rPr>
              <a:t>ich</a:t>
            </a:r>
            <a:r>
              <a:rPr lang="fr-FR" sz="1100">
                <a:solidFill>
                  <a:schemeClr val="dk1"/>
                </a:solidFill>
                <a:latin typeface="Arial"/>
                <a:ea typeface="Arial"/>
                <a:cs typeface="Arial"/>
                <a:sym typeface="Arial"/>
              </a:rPr>
              <a:t> ta</a:t>
            </a:r>
            <a:r>
              <a:rPr baseline="30000" lang="fr-FR" sz="1650">
                <a:solidFill>
                  <a:srgbClr val="0000FF"/>
                </a:solidFill>
                <a:latin typeface="Arial"/>
                <a:ea typeface="Arial"/>
                <a:cs typeface="Arial"/>
                <a:sym typeface="Arial"/>
              </a:rPr>
              <a:t>ny</a:t>
            </a:r>
            <a:r>
              <a:rPr lang="fr-FR" sz="1100">
                <a:solidFill>
                  <a:schemeClr val="dk1"/>
                </a:solidFill>
                <a:latin typeface="Arial"/>
                <a:ea typeface="Arial"/>
                <a:cs typeface="Arial"/>
                <a:sym typeface="Arial"/>
              </a:rPr>
              <a:t>lk m</a:t>
            </a:r>
            <a:r>
              <a:rPr baseline="30000" lang="fr-FR" sz="1650">
                <a:solidFill>
                  <a:srgbClr val="0000FF"/>
                </a:solidFill>
                <a:latin typeface="Arial"/>
                <a:ea typeface="Arial"/>
                <a:cs typeface="Arial"/>
                <a:sym typeface="Arial"/>
              </a:rPr>
              <a:t>url</a:t>
            </a:r>
            <a:r>
              <a:rPr lang="fr-FR" sz="1100">
                <a:solidFill>
                  <a:schemeClr val="dk1"/>
                </a:solidFill>
                <a:latin typeface="Arial"/>
                <a:ea typeface="Arial"/>
                <a:cs typeface="Arial"/>
                <a:sym typeface="Arial"/>
              </a:rPr>
              <a:t>o</a:t>
            </a:r>
            <a:r>
              <a:rPr baseline="30000" lang="fr-FR" sz="1650">
                <a:solidFill>
                  <a:srgbClr val="0000FF"/>
                </a:solidFill>
                <a:latin typeface="Arial"/>
                <a:ea typeface="Arial"/>
                <a:cs typeface="Arial"/>
                <a:sym typeface="Arial"/>
              </a:rPr>
              <a:t>.</a:t>
            </a:r>
            <a:r>
              <a:rPr lang="fr-FR" sz="1100">
                <a:solidFill>
                  <a:schemeClr val="dk1"/>
                </a:solidFill>
                <a:latin typeface="Arial"/>
                <a:ea typeface="Arial"/>
                <a:cs typeface="Arial"/>
                <a:sym typeface="Arial"/>
              </a:rPr>
              <a:t>v</a:t>
            </a:r>
            <a:r>
              <a:rPr baseline="30000" lang="fr-FR" sz="1650">
                <a:solidFill>
                  <a:srgbClr val="0000FF"/>
                </a:solidFill>
                <a:latin typeface="Arial"/>
                <a:ea typeface="Arial"/>
                <a:cs typeface="Arial"/>
                <a:sym typeface="Arial"/>
              </a:rPr>
              <a:t>com</a:t>
            </a:r>
            <a:r>
              <a:rPr lang="fr-FR" sz="1100">
                <a:solidFill>
                  <a:schemeClr val="dk1"/>
                </a:solidFill>
                <a:latin typeface="Arial"/>
                <a:ea typeface="Arial"/>
                <a:cs typeface="Arial"/>
                <a:sym typeface="Arial"/>
              </a:rPr>
              <a:t>es      a</a:t>
            </a:r>
            <a:r>
              <a:rPr baseline="30000" lang="fr-FR" sz="1650">
                <a:solidFill>
                  <a:srgbClr val="0000FF"/>
                </a:solidFill>
                <a:latin typeface="Arial"/>
                <a:ea typeface="Arial"/>
                <a:cs typeface="Arial"/>
                <a:sym typeface="Arial"/>
              </a:rPr>
              <a:t>/ESR</a:t>
            </a:r>
            <a:r>
              <a:rPr lang="fr-FR" sz="1100">
                <a:solidFill>
                  <a:schemeClr val="dk1"/>
                </a:solidFill>
                <a:latin typeface="Arial"/>
                <a:ea typeface="Arial"/>
                <a:cs typeface="Arial"/>
                <a:sym typeface="Arial"/>
              </a:rPr>
              <a:t>re   st</a:t>
            </a:r>
            <a:r>
              <a:rPr baseline="30000" lang="fr-FR" sz="1650">
                <a:solidFill>
                  <a:srgbClr val="0000FF"/>
                </a:solidFill>
                <a:latin typeface="Arial"/>
                <a:ea typeface="Arial"/>
                <a:cs typeface="Arial"/>
                <a:sym typeface="Arial"/>
              </a:rPr>
              <a:t>Cdi</a:t>
            </a:r>
            <a:r>
              <a:rPr lang="fr-FR" sz="1100">
                <a:solidFill>
                  <a:schemeClr val="dk1"/>
                </a:solidFill>
                <a:latin typeface="Arial"/>
                <a:ea typeface="Arial"/>
                <a:cs typeface="Arial"/>
                <a:sym typeface="Arial"/>
              </a:rPr>
              <a:t>ron</a:t>
            </a:r>
            <a:r>
              <a:rPr baseline="30000" lang="fr-FR" sz="1650">
                <a:solidFill>
                  <a:srgbClr val="0000FF"/>
                </a:solidFill>
                <a:latin typeface="Arial"/>
                <a:ea typeface="Arial"/>
                <a:cs typeface="Arial"/>
                <a:sym typeface="Arial"/>
              </a:rPr>
              <a:t>al</a:t>
            </a:r>
            <a:r>
              <a:rPr lang="fr-FR" sz="1100">
                <a:solidFill>
                  <a:schemeClr val="dk1"/>
                </a:solidFill>
                <a:latin typeface="Arial"/>
                <a:ea typeface="Arial"/>
                <a:cs typeface="Arial"/>
                <a:sym typeface="Arial"/>
              </a:rPr>
              <a:t>g</a:t>
            </a:r>
            <a:r>
              <a:rPr baseline="30000" lang="fr-FR" sz="1650">
                <a:solidFill>
                  <a:srgbClr val="0000FF"/>
                </a:solidFill>
                <a:latin typeface="Arial"/>
                <a:ea typeface="Arial"/>
                <a:cs typeface="Arial"/>
                <a:sym typeface="Arial"/>
              </a:rPr>
              <a:t>og</a:t>
            </a:r>
            <a:r>
              <a:rPr lang="fr-FR" sz="1100">
                <a:solidFill>
                  <a:schemeClr val="dk1"/>
                </a:solidFill>
                <a:latin typeface="Arial"/>
                <a:ea typeface="Arial"/>
                <a:cs typeface="Arial"/>
                <a:sym typeface="Arial"/>
              </a:rPr>
              <a:t>ly  a</a:t>
            </a:r>
            <a:r>
              <a:rPr baseline="30000" lang="fr-FR" sz="1650">
                <a:solidFill>
                  <a:srgbClr val="0000FF"/>
                </a:solidFill>
                <a:latin typeface="Arial"/>
                <a:ea typeface="Arial"/>
                <a:cs typeface="Arial"/>
                <a:sym typeface="Arial"/>
              </a:rPr>
              <a:t>ue</a:t>
            </a:r>
            <a:r>
              <a:rPr lang="fr-FR" sz="1100">
                <a:solidFill>
                  <a:schemeClr val="dk1"/>
                </a:solidFill>
                <a:latin typeface="Arial"/>
                <a:ea typeface="Arial"/>
                <a:cs typeface="Arial"/>
                <a:sym typeface="Arial"/>
              </a:rPr>
              <a:t>ss</a:t>
            </a:r>
            <a:r>
              <a:rPr baseline="30000" lang="fr-FR" sz="1650">
                <a:solidFill>
                  <a:schemeClr val="dk1"/>
                </a:solidFill>
                <a:latin typeface="Arial"/>
                <a:ea typeface="Arial"/>
                <a:cs typeface="Arial"/>
                <a:sym typeface="Arial"/>
              </a:rPr>
              <a:t>).</a:t>
            </a:r>
            <a:r>
              <a:rPr lang="fr-FR" sz="1100">
                <a:solidFill>
                  <a:schemeClr val="dk1"/>
                </a:solidFill>
                <a:latin typeface="Arial"/>
                <a:ea typeface="Arial"/>
                <a:cs typeface="Arial"/>
                <a:sym typeface="Arial"/>
              </a:rPr>
              <a:t>ociated  with learning gains?</a:t>
            </a:r>
            <a:endParaRPr sz="1100">
              <a:solidFill>
                <a:schemeClr val="dk1"/>
              </a:solidFill>
              <a:latin typeface="Arial"/>
              <a:ea typeface="Arial"/>
              <a:cs typeface="Arial"/>
              <a:sym typeface="Arial"/>
            </a:endParaRPr>
          </a:p>
          <a:p>
            <a:pPr indent="0" lvl="0" marL="55880" marR="0" rtl="0" algn="l">
              <a:lnSpc>
                <a:spcPct val="50909"/>
              </a:lnSpc>
              <a:spcBef>
                <a:spcPts val="0"/>
              </a:spcBef>
              <a:spcAft>
                <a:spcPts val="0"/>
              </a:spcAft>
              <a:buNone/>
            </a:pPr>
            <a:r>
              <a:rPr baseline="-25000" lang="fr-FR" sz="1650">
                <a:solidFill>
                  <a:schemeClr val="dk1"/>
                </a:solidFill>
                <a:latin typeface="Arial"/>
                <a:ea typeface="Arial"/>
                <a:cs typeface="Arial"/>
                <a:sym typeface="Arial"/>
              </a:rPr>
              <a:t>·</a:t>
            </a:r>
            <a:r>
              <a:rPr lang="fr-FR" sz="1100">
                <a:solidFill>
                  <a:schemeClr val="dk1"/>
                </a:solidFill>
                <a:latin typeface="Arial"/>
                <a:ea typeface="Arial"/>
                <a:cs typeface="Arial"/>
                <a:sym typeface="Arial"/>
              </a:rPr>
              <a:t>·              </a:t>
            </a:r>
            <a:r>
              <a:rPr b="1" baseline="-25000" lang="fr-FR" sz="1650">
                <a:solidFill>
                  <a:schemeClr val="dk1"/>
                </a:solidFill>
                <a:latin typeface="Arial"/>
                <a:ea typeface="Arial"/>
                <a:cs typeface="Arial"/>
                <a:sym typeface="Arial"/>
              </a:rPr>
              <a:t>in</a:t>
            </a:r>
            <a:r>
              <a:rPr b="1" lang="fr-FR" sz="1100">
                <a:solidFill>
                  <a:schemeClr val="dk1"/>
                </a:solidFill>
                <a:latin typeface="Arial"/>
                <a:ea typeface="Arial"/>
                <a:cs typeface="Arial"/>
                <a:sym typeface="Arial"/>
              </a:rPr>
              <a:t>bui</a:t>
            </a:r>
            <a:r>
              <a:rPr b="1" baseline="-25000" lang="fr-FR" sz="1650">
                <a:solidFill>
                  <a:schemeClr val="dk1"/>
                </a:solidFill>
                <a:latin typeface="Arial"/>
                <a:ea typeface="Arial"/>
                <a:cs typeface="Arial"/>
                <a:sym typeface="Arial"/>
              </a:rPr>
              <a:t>vita</a:t>
            </a:r>
            <a:r>
              <a:rPr b="1" lang="fr-FR" sz="1100">
                <a:solidFill>
                  <a:schemeClr val="dk1"/>
                </a:solidFill>
                <a:latin typeface="Arial"/>
                <a:ea typeface="Arial"/>
                <a:cs typeface="Arial"/>
                <a:sym typeface="Arial"/>
              </a:rPr>
              <a:t>ldi</a:t>
            </a:r>
            <a:r>
              <a:rPr b="1" baseline="-25000" lang="fr-FR" sz="1650">
                <a:solidFill>
                  <a:schemeClr val="dk1"/>
                </a:solidFill>
                <a:latin typeface="Arial"/>
                <a:ea typeface="Arial"/>
                <a:cs typeface="Arial"/>
                <a:sym typeface="Arial"/>
              </a:rPr>
              <a:t>tio</a:t>
            </a:r>
            <a:r>
              <a:rPr b="1" lang="fr-FR" sz="1100">
                <a:solidFill>
                  <a:schemeClr val="dk1"/>
                </a:solidFill>
                <a:latin typeface="Arial"/>
                <a:ea typeface="Arial"/>
                <a:cs typeface="Arial"/>
                <a:sym typeface="Arial"/>
              </a:rPr>
              <a:t>ng </a:t>
            </a:r>
            <a:r>
              <a:rPr b="1" baseline="-25000" lang="fr-FR" sz="1650">
                <a:solidFill>
                  <a:schemeClr val="dk1"/>
                </a:solidFill>
                <a:latin typeface="Arial"/>
                <a:ea typeface="Arial"/>
                <a:cs typeface="Arial"/>
                <a:sym typeface="Arial"/>
              </a:rPr>
              <a:t>n</a:t>
            </a:r>
            <a:r>
              <a:rPr b="1" lang="fr-FR" sz="1100">
                <a:solidFill>
                  <a:schemeClr val="dk1"/>
                </a:solidFill>
                <a:latin typeface="Arial"/>
                <a:ea typeface="Arial"/>
                <a:cs typeface="Arial"/>
                <a:sym typeface="Arial"/>
              </a:rPr>
              <a:t>on</a:t>
            </a:r>
            <a:r>
              <a:rPr b="1" baseline="-25000" lang="fr-FR" sz="1650">
                <a:solidFill>
                  <a:schemeClr val="dk1"/>
                </a:solidFill>
                <a:latin typeface="Arial"/>
                <a:ea typeface="Arial"/>
                <a:cs typeface="Arial"/>
                <a:sym typeface="Arial"/>
              </a:rPr>
              <a:t>s to</a:t>
            </a:r>
            <a:r>
              <a:rPr b="1" lang="fr-FR" sz="1100">
                <a:solidFill>
                  <a:schemeClr val="dk1"/>
                </a:solidFill>
                <a:latin typeface="Arial"/>
                <a:ea typeface="Arial"/>
                <a:cs typeface="Arial"/>
                <a:sym typeface="Arial"/>
              </a:rPr>
              <a:t>ide</a:t>
            </a:r>
            <a:r>
              <a:rPr b="1" baseline="-25000" lang="fr-FR" sz="1650">
                <a:solidFill>
                  <a:schemeClr val="dk1"/>
                </a:solidFill>
                <a:latin typeface="Arial"/>
                <a:ea typeface="Arial"/>
                <a:cs typeface="Arial"/>
                <a:sym typeface="Arial"/>
              </a:rPr>
              <a:t>b</a:t>
            </a:r>
            <a:r>
              <a:rPr b="1" lang="fr-FR" sz="1100">
                <a:solidFill>
                  <a:schemeClr val="dk1"/>
                </a:solidFill>
                <a:latin typeface="Arial"/>
                <a:ea typeface="Arial"/>
                <a:cs typeface="Arial"/>
                <a:sym typeface="Arial"/>
              </a:rPr>
              <a:t>as</a:t>
            </a:r>
            <a:r>
              <a:rPr b="1" baseline="-25000" lang="fr-FR" sz="1650">
                <a:solidFill>
                  <a:schemeClr val="dk1"/>
                </a:solidFill>
                <a:latin typeface="Arial"/>
                <a:ea typeface="Arial"/>
                <a:cs typeface="Arial"/>
                <a:sym typeface="Arial"/>
              </a:rPr>
              <a:t>uild</a:t>
            </a:r>
            <a:r>
              <a:rPr lang="fr-FR" sz="1100">
                <a:solidFill>
                  <a:schemeClr val="dk1"/>
                </a:solidFill>
                <a:latin typeface="Arial"/>
                <a:ea typeface="Arial"/>
                <a:cs typeface="Arial"/>
                <a:sym typeface="Arial"/>
              </a:rPr>
              <a:t>is   </a:t>
            </a:r>
            <a:r>
              <a:rPr b="1" baseline="-25000" lang="fr-FR" sz="1650">
                <a:solidFill>
                  <a:schemeClr val="dk1"/>
                </a:solidFill>
                <a:latin typeface="Arial"/>
                <a:ea typeface="Arial"/>
                <a:cs typeface="Arial"/>
                <a:sym typeface="Arial"/>
              </a:rPr>
              <a:t>o</a:t>
            </a:r>
            <a:r>
              <a:rPr lang="fr-FR" sz="1100">
                <a:solidFill>
                  <a:schemeClr val="dk1"/>
                </a:solidFill>
                <a:latin typeface="Arial"/>
                <a:ea typeface="Arial"/>
                <a:cs typeface="Arial"/>
                <a:sym typeface="Arial"/>
              </a:rPr>
              <a:t>p</a:t>
            </a:r>
            <a:r>
              <a:rPr b="1" baseline="-25000" lang="fr-FR" sz="1650">
                <a:solidFill>
                  <a:schemeClr val="dk1"/>
                </a:solidFill>
                <a:latin typeface="Arial"/>
                <a:ea typeface="Arial"/>
                <a:cs typeface="Arial"/>
                <a:sym typeface="Arial"/>
              </a:rPr>
              <a:t>n</a:t>
            </a:r>
            <a:r>
              <a:rPr lang="fr-FR" sz="1100">
                <a:solidFill>
                  <a:schemeClr val="dk1"/>
                </a:solidFill>
                <a:latin typeface="Arial"/>
                <a:ea typeface="Arial"/>
                <a:cs typeface="Arial"/>
                <a:sym typeface="Arial"/>
              </a:rPr>
              <a:t>ar</a:t>
            </a:r>
            <a:r>
              <a:rPr b="1" baseline="-25000" lang="fr-FR" sz="1650">
                <a:solidFill>
                  <a:schemeClr val="dk1"/>
                </a:solidFill>
                <a:latin typeface="Arial"/>
                <a:ea typeface="Arial"/>
                <a:cs typeface="Arial"/>
                <a:sym typeface="Arial"/>
              </a:rPr>
              <a:t>id</a:t>
            </a:r>
            <a:r>
              <a:rPr lang="fr-FR" sz="1100">
                <a:solidFill>
                  <a:schemeClr val="dk1"/>
                </a:solidFill>
                <a:latin typeface="Arial"/>
                <a:ea typeface="Arial"/>
                <a:cs typeface="Arial"/>
                <a:sym typeface="Arial"/>
              </a:rPr>
              <a:t>tic</a:t>
            </a:r>
            <a:r>
              <a:rPr b="1" baseline="-25000" lang="fr-FR" sz="1650">
                <a:solidFill>
                  <a:schemeClr val="dk1"/>
                </a:solidFill>
                <a:latin typeface="Arial"/>
                <a:ea typeface="Arial"/>
                <a:cs typeface="Arial"/>
                <a:sym typeface="Arial"/>
              </a:rPr>
              <a:t>ea</a:t>
            </a:r>
            <a:r>
              <a:rPr lang="fr-FR" sz="1100">
                <a:solidFill>
                  <a:schemeClr val="dk1"/>
                </a:solidFill>
                <a:latin typeface="Arial"/>
                <a:ea typeface="Arial"/>
                <a:cs typeface="Arial"/>
                <a:sym typeface="Arial"/>
              </a:rPr>
              <a:t>ula</a:t>
            </a:r>
            <a:r>
              <a:rPr b="1" baseline="-25000" lang="fr-FR" sz="1650">
                <a:solidFill>
                  <a:schemeClr val="dk1"/>
                </a:solidFill>
                <a:latin typeface="Arial"/>
                <a:ea typeface="Arial"/>
                <a:cs typeface="Arial"/>
                <a:sym typeface="Arial"/>
              </a:rPr>
              <a:t>s    </a:t>
            </a:r>
            <a:r>
              <a:rPr lang="fr-FR" sz="1100">
                <a:solidFill>
                  <a:schemeClr val="dk1"/>
                </a:solidFill>
                <a:latin typeface="Arial"/>
                <a:ea typeface="Arial"/>
                <a:cs typeface="Arial"/>
                <a:sym typeface="Arial"/>
              </a:rPr>
              <a:t>rly important</a:t>
            </a:r>
            <a:endParaRPr sz="1100">
              <a:solidFill>
                <a:schemeClr val="dk1"/>
              </a:solidFill>
              <a:latin typeface="Arial"/>
              <a:ea typeface="Arial"/>
              <a:cs typeface="Arial"/>
              <a:sym typeface="Arial"/>
            </a:endParaRPr>
          </a:p>
          <a:p>
            <a:pPr indent="0" lvl="0" marL="55244" marR="73025" rtl="0" algn="l">
              <a:lnSpc>
                <a:spcPct val="65454"/>
              </a:lnSpc>
              <a:spcBef>
                <a:spcPts val="200"/>
              </a:spcBef>
              <a:spcAft>
                <a:spcPts val="0"/>
              </a:spcAft>
              <a:buNone/>
            </a:pPr>
            <a:r>
              <a:rPr baseline="-25000" lang="fr-FR" sz="1650">
                <a:solidFill>
                  <a:schemeClr val="dk1"/>
                </a:solidFill>
                <a:latin typeface="Arial"/>
                <a:ea typeface="Arial"/>
                <a:cs typeface="Arial"/>
                <a:sym typeface="Arial"/>
              </a:rPr>
              <a:t>wh</a:t>
            </a:r>
            <a:r>
              <a:rPr baseline="30000" lang="fr-FR" sz="1650">
                <a:solidFill>
                  <a:schemeClr val="dk1"/>
                </a:solidFill>
                <a:latin typeface="Arial"/>
                <a:ea typeface="Arial"/>
                <a:cs typeface="Arial"/>
                <a:sym typeface="Arial"/>
              </a:rPr>
              <a:t>·</a:t>
            </a:r>
            <a:r>
              <a:rPr lang="fr-FR" sz="1100">
                <a:solidFill>
                  <a:schemeClr val="dk1"/>
                </a:solidFill>
                <a:latin typeface="Arial"/>
                <a:ea typeface="Arial"/>
                <a:cs typeface="Arial"/>
                <a:sym typeface="Arial"/>
              </a:rPr>
              <a:t>The</a:t>
            </a:r>
            <a:r>
              <a:rPr b="1" baseline="30000" lang="fr-FR" sz="1650">
                <a:solidFill>
                  <a:schemeClr val="dk1"/>
                </a:solidFill>
                <a:latin typeface="Arial"/>
                <a:ea typeface="Arial"/>
                <a:cs typeface="Arial"/>
                <a:sym typeface="Arial"/>
              </a:rPr>
              <a:t>ch</a:t>
            </a:r>
            <a:r>
              <a:rPr baseline="-25000" lang="fr-FR" sz="1650">
                <a:solidFill>
                  <a:schemeClr val="dk1"/>
                </a:solidFill>
                <a:latin typeface="Arial"/>
                <a:ea typeface="Arial"/>
                <a:cs typeface="Arial"/>
                <a:sym typeface="Arial"/>
              </a:rPr>
              <a:t>ic</a:t>
            </a:r>
            <a:r>
              <a:rPr lang="fr-FR" sz="1100">
                <a:solidFill>
                  <a:schemeClr val="dk1"/>
                </a:solidFill>
                <a:latin typeface="Arial"/>
                <a:ea typeface="Arial"/>
                <a:cs typeface="Arial"/>
                <a:sym typeface="Arial"/>
              </a:rPr>
              <a:t>se</a:t>
            </a:r>
            <a:r>
              <a:rPr baseline="-25000" lang="fr-FR" sz="1650">
                <a:solidFill>
                  <a:schemeClr val="dk1"/>
                </a:solidFill>
                <a:latin typeface="Arial"/>
                <a:ea typeface="Arial"/>
                <a:cs typeface="Arial"/>
                <a:sym typeface="Arial"/>
              </a:rPr>
              <a:t>h</a:t>
            </a:r>
            <a:r>
              <a:rPr b="1" baseline="30000" lang="fr-FR" sz="1650">
                <a:solidFill>
                  <a:schemeClr val="dk1"/>
                </a:solidFill>
                <a:latin typeface="Arial"/>
                <a:ea typeface="Arial"/>
                <a:cs typeface="Arial"/>
                <a:sym typeface="Arial"/>
              </a:rPr>
              <a:t>allen</a:t>
            </a:r>
            <a:r>
              <a:rPr baseline="-25000" lang="fr-FR" sz="1650">
                <a:solidFill>
                  <a:schemeClr val="dk1"/>
                </a:solidFill>
                <a:latin typeface="Arial"/>
                <a:ea typeface="Arial"/>
                <a:cs typeface="Arial"/>
                <a:sym typeface="Arial"/>
              </a:rPr>
              <a:t>t</a:t>
            </a:r>
            <a:r>
              <a:rPr lang="fr-FR" sz="1100">
                <a:solidFill>
                  <a:schemeClr val="dk1"/>
                </a:solidFill>
                <a:latin typeface="Arial"/>
                <a:ea typeface="Arial"/>
                <a:cs typeface="Arial"/>
                <a:sym typeface="Arial"/>
              </a:rPr>
              <a:t>tal</a:t>
            </a:r>
            <a:r>
              <a:rPr baseline="-25000" lang="fr-FR" sz="1650">
                <a:solidFill>
                  <a:schemeClr val="dk1"/>
                </a:solidFill>
                <a:latin typeface="Arial"/>
                <a:ea typeface="Arial"/>
                <a:cs typeface="Arial"/>
                <a:sym typeface="Arial"/>
              </a:rPr>
              <a:t>hes</a:t>
            </a:r>
            <a:r>
              <a:rPr lang="fr-FR" sz="1100">
                <a:solidFill>
                  <a:schemeClr val="dk1"/>
                </a:solidFill>
                <a:latin typeface="Arial"/>
                <a:ea typeface="Arial"/>
                <a:cs typeface="Arial"/>
                <a:sym typeface="Arial"/>
              </a:rPr>
              <a:t>k</a:t>
            </a:r>
            <a:r>
              <a:rPr b="1" baseline="30000" lang="fr-FR" sz="1650">
                <a:solidFill>
                  <a:schemeClr val="dk1"/>
                </a:solidFill>
                <a:latin typeface="Arial"/>
                <a:ea typeface="Arial"/>
                <a:cs typeface="Arial"/>
                <a:sym typeface="Arial"/>
              </a:rPr>
              <a:t>g</a:t>
            </a:r>
            <a:r>
              <a:rPr baseline="-25000" lang="fr-FR" sz="1650">
                <a:solidFill>
                  <a:schemeClr val="dk1"/>
                </a:solidFill>
                <a:latin typeface="Arial"/>
                <a:ea typeface="Arial"/>
                <a:cs typeface="Arial"/>
                <a:sym typeface="Arial"/>
              </a:rPr>
              <a:t>e</a:t>
            </a:r>
            <a:r>
              <a:rPr b="1" baseline="30000" lang="fr-FR" sz="1650">
                <a:solidFill>
                  <a:schemeClr val="dk1"/>
                </a:solidFill>
                <a:latin typeface="Arial"/>
                <a:ea typeface="Arial"/>
                <a:cs typeface="Arial"/>
                <a:sym typeface="Arial"/>
              </a:rPr>
              <a:t>in</a:t>
            </a:r>
            <a:r>
              <a:rPr lang="fr-FR" sz="1100">
                <a:solidFill>
                  <a:schemeClr val="dk1"/>
                </a:solidFill>
                <a:latin typeface="Arial"/>
                <a:ea typeface="Arial"/>
                <a:cs typeface="Arial"/>
                <a:sym typeface="Arial"/>
              </a:rPr>
              <a:t>m</a:t>
            </a:r>
            <a:r>
              <a:rPr baseline="-25000" lang="fr-FR" sz="1650">
                <a:solidFill>
                  <a:schemeClr val="dk1"/>
                </a:solidFill>
                <a:latin typeface="Arial"/>
                <a:ea typeface="Arial"/>
                <a:cs typeface="Arial"/>
                <a:sym typeface="Arial"/>
              </a:rPr>
              <a:t>e</a:t>
            </a:r>
            <a:r>
              <a:rPr b="1" baseline="30000" lang="fr-FR" sz="1650">
                <a:solidFill>
                  <a:schemeClr val="dk1"/>
                </a:solidFill>
                <a:latin typeface="Arial"/>
                <a:ea typeface="Arial"/>
                <a:cs typeface="Arial"/>
                <a:sym typeface="Arial"/>
              </a:rPr>
              <a:t>g</a:t>
            </a:r>
            <a:r>
              <a:rPr lang="fr-FR" sz="1100">
                <a:solidFill>
                  <a:schemeClr val="dk1"/>
                </a:solidFill>
                <a:latin typeface="Arial"/>
                <a:ea typeface="Arial"/>
                <a:cs typeface="Arial"/>
                <a:sym typeface="Arial"/>
              </a:rPr>
              <a:t>ov</a:t>
            </a:r>
            <a:r>
              <a:rPr baseline="-25000" lang="fr-FR" sz="1650">
                <a:solidFill>
                  <a:schemeClr val="dk1"/>
                </a:solidFill>
                <a:latin typeface="Arial"/>
                <a:ea typeface="Arial"/>
                <a:cs typeface="Arial"/>
                <a:sym typeface="Arial"/>
              </a:rPr>
              <a:t>le</a:t>
            </a:r>
            <a:r>
              <a:rPr b="1" baseline="30000" lang="fr-FR" sz="1650">
                <a:solidFill>
                  <a:schemeClr val="dk1"/>
                </a:solidFill>
                <a:latin typeface="Arial"/>
                <a:ea typeface="Arial"/>
                <a:cs typeface="Arial"/>
                <a:sym typeface="Arial"/>
              </a:rPr>
              <a:t>a</a:t>
            </a:r>
            <a:r>
              <a:rPr baseline="-25000" lang="fr-FR" sz="1650">
                <a:solidFill>
                  <a:schemeClr val="dk1"/>
                </a:solidFill>
                <a:latin typeface="Arial"/>
                <a:ea typeface="Arial"/>
                <a:cs typeface="Arial"/>
                <a:sym typeface="Arial"/>
              </a:rPr>
              <a:t>me</a:t>
            </a:r>
            <a:r>
              <a:rPr lang="fr-FR" sz="1100">
                <a:solidFill>
                  <a:schemeClr val="dk1"/>
                </a:solidFill>
                <a:latin typeface="Arial"/>
                <a:ea typeface="Arial"/>
                <a:cs typeface="Arial"/>
                <a:sym typeface="Arial"/>
              </a:rPr>
              <a:t>e</a:t>
            </a:r>
            <a:r>
              <a:rPr b="1" baseline="30000" lang="fr-FR" sz="1650">
                <a:solidFill>
                  <a:schemeClr val="dk1"/>
                </a:solidFill>
                <a:latin typeface="Arial"/>
                <a:ea typeface="Arial"/>
                <a:cs typeface="Arial"/>
                <a:sym typeface="Arial"/>
              </a:rPr>
              <a:t>n</a:t>
            </a:r>
            <a:r>
              <a:rPr lang="fr-FR" sz="1100">
                <a:solidFill>
                  <a:schemeClr val="dk1"/>
                </a:solidFill>
                <a:latin typeface="Arial"/>
                <a:ea typeface="Arial"/>
                <a:cs typeface="Arial"/>
                <a:sym typeface="Arial"/>
              </a:rPr>
              <a:t>s</a:t>
            </a:r>
            <a:r>
              <a:rPr b="1" baseline="30000" lang="fr-FR" sz="1650">
                <a:solidFill>
                  <a:schemeClr val="dk1"/>
                </a:solidFill>
                <a:latin typeface="Arial"/>
                <a:ea typeface="Arial"/>
                <a:cs typeface="Arial"/>
                <a:sym typeface="Arial"/>
              </a:rPr>
              <a:t>d</a:t>
            </a:r>
            <a:r>
              <a:rPr baseline="-25000" lang="fr-FR" sz="1650">
                <a:solidFill>
                  <a:schemeClr val="dk1"/>
                </a:solidFill>
                <a:latin typeface="Arial"/>
                <a:ea typeface="Arial"/>
                <a:cs typeface="Arial"/>
                <a:sym typeface="Arial"/>
              </a:rPr>
              <a:t>n</a:t>
            </a:r>
            <a:r>
              <a:rPr lang="fr-FR" sz="1100">
                <a:solidFill>
                  <a:schemeClr val="dk1"/>
                </a:solidFill>
                <a:latin typeface="Arial"/>
                <a:ea typeface="Arial"/>
                <a:cs typeface="Arial"/>
                <a:sym typeface="Arial"/>
              </a:rPr>
              <a:t>ne</a:t>
            </a:r>
            <a:r>
              <a:rPr b="1" baseline="30000" lang="fr-FR" sz="1650">
                <a:solidFill>
                  <a:schemeClr val="dk1"/>
                </a:solidFill>
                <a:latin typeface="Arial"/>
                <a:ea typeface="Arial"/>
                <a:cs typeface="Arial"/>
                <a:sym typeface="Arial"/>
              </a:rPr>
              <a:t>q</a:t>
            </a:r>
            <a:r>
              <a:rPr baseline="-25000" lang="fr-FR" sz="1650">
                <a:solidFill>
                  <a:schemeClr val="dk1"/>
                </a:solidFill>
                <a:latin typeface="Arial"/>
                <a:ea typeface="Arial"/>
                <a:cs typeface="Arial"/>
                <a:sym typeface="Arial"/>
              </a:rPr>
              <a:t>t</a:t>
            </a:r>
            <a:r>
              <a:rPr b="1" baseline="30000" lang="fr-FR" sz="1650">
                <a:solidFill>
                  <a:schemeClr val="dk1"/>
                </a:solidFill>
                <a:latin typeface="Arial"/>
                <a:ea typeface="Arial"/>
                <a:cs typeface="Arial"/>
                <a:sym typeface="Arial"/>
              </a:rPr>
              <a:t>u</a:t>
            </a:r>
            <a:r>
              <a:rPr baseline="-25000" lang="fr-FR" sz="1650">
                <a:solidFill>
                  <a:schemeClr val="dk1"/>
                </a:solidFill>
                <a:latin typeface="Arial"/>
                <a:ea typeface="Arial"/>
                <a:cs typeface="Arial"/>
                <a:sym typeface="Arial"/>
              </a:rPr>
              <a:t>s</a:t>
            </a:r>
            <a:r>
              <a:rPr lang="fr-FR" sz="1100">
                <a:solidFill>
                  <a:schemeClr val="dk1"/>
                </a:solidFill>
                <a:latin typeface="Arial"/>
                <a:ea typeface="Arial"/>
                <a:cs typeface="Arial"/>
                <a:sym typeface="Arial"/>
              </a:rPr>
              <a:t>e</a:t>
            </a:r>
            <a:r>
              <a:rPr b="1" baseline="30000" lang="fr-FR" sz="1650">
                <a:solidFill>
                  <a:schemeClr val="dk1"/>
                </a:solidFill>
                <a:latin typeface="Arial"/>
                <a:ea typeface="Arial"/>
                <a:cs typeface="Arial"/>
                <a:sym typeface="Arial"/>
              </a:rPr>
              <a:t>est</a:t>
            </a:r>
            <a:r>
              <a:rPr baseline="-25000" lang="fr-FR" sz="1650">
                <a:solidFill>
                  <a:schemeClr val="dk1"/>
                </a:solidFill>
                <a:latin typeface="Arial"/>
                <a:ea typeface="Arial"/>
                <a:cs typeface="Arial"/>
                <a:sym typeface="Arial"/>
              </a:rPr>
              <a:t>a</a:t>
            </a:r>
            <a:r>
              <a:rPr lang="fr-FR" sz="1100">
                <a:solidFill>
                  <a:schemeClr val="dk1"/>
                </a:solidFill>
                <a:latin typeface="Arial"/>
                <a:ea typeface="Arial"/>
                <a:cs typeface="Arial"/>
                <a:sym typeface="Arial"/>
              </a:rPr>
              <a:t>d</a:t>
            </a:r>
            <a:r>
              <a:rPr baseline="-25000" lang="fr-FR" sz="1650">
                <a:solidFill>
                  <a:schemeClr val="dk1"/>
                </a:solidFill>
                <a:latin typeface="Arial"/>
                <a:ea typeface="Arial"/>
                <a:cs typeface="Arial"/>
                <a:sym typeface="Arial"/>
              </a:rPr>
              <a:t>re</a:t>
            </a:r>
            <a:r>
              <a:rPr lang="fr-FR" sz="1100">
                <a:solidFill>
                  <a:schemeClr val="dk1"/>
                </a:solidFill>
                <a:latin typeface="Arial"/>
                <a:ea typeface="Arial"/>
                <a:cs typeface="Arial"/>
                <a:sym typeface="Arial"/>
              </a:rPr>
              <a:t>to</a:t>
            </a:r>
            <a:r>
              <a:rPr b="1" baseline="30000" lang="fr-FR" sz="1650">
                <a:solidFill>
                  <a:schemeClr val="dk1"/>
                </a:solidFill>
                <a:latin typeface="Arial"/>
                <a:ea typeface="Arial"/>
                <a:cs typeface="Arial"/>
                <a:sym typeface="Arial"/>
              </a:rPr>
              <a:t>io</a:t>
            </a:r>
            <a:r>
              <a:rPr baseline="-25000" lang="fr-FR" sz="1650">
                <a:solidFill>
                  <a:schemeClr val="dk1"/>
                </a:solidFill>
                <a:latin typeface="Arial"/>
                <a:ea typeface="Arial"/>
                <a:cs typeface="Arial"/>
                <a:sym typeface="Arial"/>
              </a:rPr>
              <a:t>fo</a:t>
            </a:r>
            <a:r>
              <a:rPr b="1" baseline="30000" lang="fr-FR" sz="1650">
                <a:solidFill>
                  <a:schemeClr val="dk1"/>
                </a:solidFill>
                <a:latin typeface="Arial"/>
                <a:ea typeface="Arial"/>
                <a:cs typeface="Arial"/>
                <a:sym typeface="Arial"/>
              </a:rPr>
              <a:t>n</a:t>
            </a:r>
            <a:r>
              <a:rPr lang="fr-FR" sz="1100">
                <a:solidFill>
                  <a:schemeClr val="dk1"/>
                </a:solidFill>
                <a:latin typeface="Arial"/>
                <a:ea typeface="Arial"/>
                <a:cs typeface="Arial"/>
                <a:sym typeface="Arial"/>
              </a:rPr>
              <a:t>happe</a:t>
            </a:r>
            <a:r>
              <a:rPr baseline="-25000" lang="fr-FR" sz="1650">
                <a:solidFill>
                  <a:schemeClr val="dk1"/>
                </a:solidFill>
                <a:latin typeface="Arial"/>
                <a:ea typeface="Arial"/>
                <a:cs typeface="Arial"/>
                <a:sym typeface="Arial"/>
              </a:rPr>
              <a:t>u</a:t>
            </a:r>
            <a:r>
              <a:rPr b="1" baseline="30000" lang="fr-FR" sz="1650">
                <a:solidFill>
                  <a:schemeClr val="dk1"/>
                </a:solidFill>
                <a:latin typeface="Arial"/>
                <a:ea typeface="Arial"/>
                <a:cs typeface="Arial"/>
                <a:sym typeface="Arial"/>
              </a:rPr>
              <a:t>in</a:t>
            </a:r>
            <a:r>
              <a:rPr baseline="-25000" lang="fr-FR" sz="1650">
                <a:solidFill>
                  <a:schemeClr val="dk1"/>
                </a:solidFill>
                <a:latin typeface="Arial"/>
                <a:ea typeface="Arial"/>
                <a:cs typeface="Arial"/>
                <a:sym typeface="Arial"/>
              </a:rPr>
              <a:t>n</a:t>
            </a:r>
            <a:r>
              <a:rPr b="1" baseline="30000" lang="fr-FR" sz="1650">
                <a:solidFill>
                  <a:schemeClr val="dk1"/>
                </a:solidFill>
                <a:latin typeface="Arial"/>
                <a:ea typeface="Arial"/>
                <a:cs typeface="Arial"/>
                <a:sym typeface="Arial"/>
              </a:rPr>
              <a:t>g</a:t>
            </a:r>
            <a:r>
              <a:rPr baseline="-25000" lang="fr-FR" sz="1650">
                <a:solidFill>
                  <a:schemeClr val="dk1"/>
                </a:solidFill>
                <a:latin typeface="Arial"/>
                <a:ea typeface="Arial"/>
                <a:cs typeface="Arial"/>
                <a:sym typeface="Arial"/>
              </a:rPr>
              <a:t>d</a:t>
            </a:r>
            <a:r>
              <a:rPr b="1" baseline="30000" lang="fr-FR" sz="1650">
                <a:solidFill>
                  <a:schemeClr val="dk1"/>
                </a:solidFill>
                <a:latin typeface="Arial"/>
                <a:ea typeface="Arial"/>
                <a:cs typeface="Arial"/>
                <a:sym typeface="Arial"/>
              </a:rPr>
              <a:t>o</a:t>
            </a:r>
            <a:r>
              <a:rPr baseline="-25000" lang="fr-FR" sz="1650">
                <a:solidFill>
                  <a:schemeClr val="dk1"/>
                </a:solidFill>
                <a:latin typeface="Arial"/>
                <a:ea typeface="Arial"/>
                <a:cs typeface="Arial"/>
                <a:sym typeface="Arial"/>
              </a:rPr>
              <a:t>: </a:t>
            </a:r>
            <a:r>
              <a:rPr b="1" baseline="30000" lang="fr-FR" sz="1650">
                <a:solidFill>
                  <a:schemeClr val="dk1"/>
                </a:solidFill>
                <a:latin typeface="Arial"/>
                <a:ea typeface="Arial"/>
                <a:cs typeface="Arial"/>
                <a:sym typeface="Arial"/>
              </a:rPr>
              <a:t>th</a:t>
            </a:r>
            <a:r>
              <a:rPr lang="fr-FR" sz="1100">
                <a:solidFill>
                  <a:schemeClr val="dk1"/>
                </a:solidFill>
                <a:latin typeface="Arial"/>
                <a:ea typeface="Arial"/>
                <a:cs typeface="Arial"/>
                <a:sym typeface="Arial"/>
              </a:rPr>
              <a:t>n</a:t>
            </a:r>
            <a:r>
              <a:rPr b="1" baseline="30000" lang="fr-FR" sz="1650">
                <a:solidFill>
                  <a:schemeClr val="dk1"/>
                </a:solidFill>
                <a:latin typeface="Arial"/>
                <a:ea typeface="Arial"/>
                <a:cs typeface="Arial"/>
                <a:sym typeface="Arial"/>
              </a:rPr>
              <a:t>ers’</a:t>
            </a:r>
            <a:r>
              <a:rPr lang="fr-FR" sz="1100">
                <a:solidFill>
                  <a:schemeClr val="dk1"/>
                </a:solidFill>
                <a:latin typeface="Arial"/>
                <a:ea typeface="Arial"/>
                <a:cs typeface="Arial"/>
                <a:sym typeface="Arial"/>
              </a:rPr>
              <a:t>in the</a:t>
            </a:r>
            <a:r>
              <a:rPr b="1" baseline="30000" lang="fr-FR" sz="1650">
                <a:solidFill>
                  <a:schemeClr val="dk1"/>
                </a:solidFill>
                <a:latin typeface="Arial"/>
                <a:ea typeface="Arial"/>
                <a:cs typeface="Arial"/>
                <a:sym typeface="Arial"/>
              </a:rPr>
              <a:t>view</a:t>
            </a:r>
            <a:r>
              <a:rPr lang="fr-FR" sz="1100">
                <a:solidFill>
                  <a:schemeClr val="dk1"/>
                </a:solidFill>
                <a:latin typeface="Arial"/>
                <a:ea typeface="Arial"/>
                <a:cs typeface="Arial"/>
                <a:sym typeface="Arial"/>
              </a:rPr>
              <a:t>conte</a:t>
            </a:r>
            <a:r>
              <a:rPr b="1" baseline="30000" lang="fr-FR" sz="1650">
                <a:solidFill>
                  <a:schemeClr val="dk1"/>
                </a:solidFill>
                <a:latin typeface="Arial"/>
                <a:ea typeface="Arial"/>
                <a:cs typeface="Arial"/>
                <a:sym typeface="Arial"/>
              </a:rPr>
              <a:t>s  resp</a:t>
            </a:r>
            <a:r>
              <a:rPr lang="fr-FR" sz="1100">
                <a:solidFill>
                  <a:schemeClr val="dk1"/>
                </a:solidFill>
                <a:latin typeface="Arial"/>
                <a:ea typeface="Arial"/>
                <a:cs typeface="Arial"/>
                <a:sym typeface="Arial"/>
              </a:rPr>
              <a:t>xt</a:t>
            </a:r>
            <a:r>
              <a:rPr b="1" baseline="30000" lang="fr-FR" sz="1650">
                <a:solidFill>
                  <a:schemeClr val="dk1"/>
                </a:solidFill>
                <a:latin typeface="Arial"/>
                <a:ea typeface="Arial"/>
                <a:cs typeface="Arial"/>
                <a:sym typeface="Arial"/>
              </a:rPr>
              <a:t>ect</a:t>
            </a:r>
            <a:r>
              <a:rPr lang="fr-FR" sz="1100">
                <a:solidFill>
                  <a:schemeClr val="dk1"/>
                </a:solidFill>
                <a:latin typeface="Arial"/>
                <a:ea typeface="Arial"/>
                <a:cs typeface="Arial"/>
                <a:sym typeface="Arial"/>
              </a:rPr>
              <a:t>of</a:t>
            </a:r>
            <a:r>
              <a:rPr b="1" baseline="30000" lang="fr-FR" sz="1650">
                <a:solidFill>
                  <a:schemeClr val="dk1"/>
                </a:solidFill>
                <a:latin typeface="Arial"/>
                <a:ea typeface="Arial"/>
                <a:cs typeface="Arial"/>
                <a:sym typeface="Arial"/>
              </a:rPr>
              <a:t>fu</a:t>
            </a:r>
            <a:r>
              <a:rPr lang="fr-FR" sz="1100">
                <a:solidFill>
                  <a:schemeClr val="dk1"/>
                </a:solidFill>
                <a:latin typeface="Arial"/>
                <a:ea typeface="Arial"/>
                <a:cs typeface="Arial"/>
                <a:sym typeface="Arial"/>
              </a:rPr>
              <a:t>a</a:t>
            </a:r>
            <a:r>
              <a:rPr b="1" baseline="30000" lang="fr-FR" sz="1650">
                <a:solidFill>
                  <a:schemeClr val="dk1"/>
                </a:solidFill>
                <a:latin typeface="Arial"/>
                <a:ea typeface="Arial"/>
                <a:cs typeface="Arial"/>
                <a:sym typeface="Arial"/>
              </a:rPr>
              <a:t>lly</a:t>
            </a:r>
            <a:r>
              <a:rPr lang="fr-FR" sz="1100">
                <a:solidFill>
                  <a:schemeClr val="dk1"/>
                </a:solidFill>
                <a:latin typeface="Arial"/>
                <a:ea typeface="Arial"/>
                <a:cs typeface="Arial"/>
                <a:sym typeface="Arial"/>
              </a:rPr>
              <a:t>supporti</a:t>
            </a:r>
            <a:r>
              <a:rPr baseline="30000" lang="fr-FR" sz="1650">
                <a:solidFill>
                  <a:schemeClr val="dk1"/>
                </a:solidFill>
                <a:latin typeface="Arial"/>
                <a:ea typeface="Arial"/>
                <a:cs typeface="Arial"/>
                <a:sym typeface="Arial"/>
              </a:rPr>
              <a:t>*	</a:t>
            </a:r>
            <a:r>
              <a:rPr lang="fr-FR" sz="1100">
                <a:solidFill>
                  <a:schemeClr val="dk1"/>
                </a:solidFill>
                <a:latin typeface="Arial"/>
                <a:ea typeface="Arial"/>
                <a:cs typeface="Arial"/>
                <a:sym typeface="Arial"/>
              </a:rPr>
              <a:t>ve classroom, in  </a:t>
            </a:r>
            <a:r>
              <a:rPr baseline="-25000" lang="fr-FR" sz="1650">
                <a:solidFill>
                  <a:schemeClr val="dk1"/>
                </a:solidFill>
                <a:latin typeface="Arial"/>
                <a:ea typeface="Arial"/>
                <a:cs typeface="Arial"/>
                <a:sym typeface="Arial"/>
              </a:rPr>
              <a:t>wi</a:t>
            </a:r>
            <a:r>
              <a:rPr lang="fr-FR" sz="1100">
                <a:solidFill>
                  <a:schemeClr val="dk1"/>
                </a:solidFill>
                <a:latin typeface="Arial"/>
                <a:ea typeface="Arial"/>
                <a:cs typeface="Arial"/>
                <a:sym typeface="Arial"/>
              </a:rPr>
              <a:t>·</a:t>
            </a:r>
            <a:r>
              <a:rPr baseline="30000" lang="fr-FR" sz="1650">
                <a:solidFill>
                  <a:schemeClr val="dk1"/>
                </a:solidFill>
                <a:latin typeface="Arial"/>
                <a:ea typeface="Arial"/>
                <a:cs typeface="Arial"/>
                <a:sym typeface="Arial"/>
              </a:rPr>
              <a:t>and· </a:t>
            </a:r>
            <a:r>
              <a:rPr baseline="-25000" lang="fr-FR" sz="1650">
                <a:solidFill>
                  <a:schemeClr val="dk1"/>
                </a:solidFill>
                <a:latin typeface="Arial"/>
                <a:ea typeface="Arial"/>
                <a:cs typeface="Arial"/>
                <a:sym typeface="Arial"/>
              </a:rPr>
              <a:t>t</a:t>
            </a:r>
            <a:r>
              <a:rPr baseline="30000" lang="fr-FR" sz="1650">
                <a:solidFill>
                  <a:schemeClr val="dk1"/>
                </a:solidFill>
                <a:latin typeface="Arial"/>
                <a:ea typeface="Arial"/>
                <a:cs typeface="Arial"/>
                <a:sym typeface="Arial"/>
              </a:rPr>
              <a:t>acti</a:t>
            </a:r>
            <a:r>
              <a:rPr lang="fr-FR" sz="1100">
                <a:solidFill>
                  <a:schemeClr val="dk1"/>
                </a:solidFill>
                <a:latin typeface="Arial"/>
                <a:ea typeface="Arial"/>
                <a:cs typeface="Arial"/>
                <a:sym typeface="Arial"/>
              </a:rPr>
              <a:t>ex</a:t>
            </a:r>
            <a:r>
              <a:rPr baseline="-25000" lang="fr-FR" sz="1650">
                <a:solidFill>
                  <a:schemeClr val="dk1"/>
                </a:solidFill>
                <a:latin typeface="Arial"/>
                <a:ea typeface="Arial"/>
                <a:cs typeface="Arial"/>
                <a:sym typeface="Arial"/>
              </a:rPr>
              <a:t>h</a:t>
            </a:r>
            <a:r>
              <a:rPr baseline="30000" lang="fr-FR" sz="1650">
                <a:solidFill>
                  <a:schemeClr val="dk1"/>
                </a:solidFill>
                <a:latin typeface="Arial"/>
                <a:ea typeface="Arial"/>
                <a:cs typeface="Arial"/>
                <a:sym typeface="Arial"/>
              </a:rPr>
              <a:t>e</a:t>
            </a:r>
            <a:r>
              <a:rPr baseline="-25000" lang="fr-FR" sz="1650">
                <a:solidFill>
                  <a:schemeClr val="dk1"/>
                </a:solidFill>
                <a:latin typeface="Arial"/>
                <a:ea typeface="Arial"/>
                <a:cs typeface="Arial"/>
                <a:sym typeface="Arial"/>
              </a:rPr>
              <a:t>s</a:t>
            </a:r>
            <a:r>
              <a:rPr lang="fr-FR" sz="1100">
                <a:solidFill>
                  <a:schemeClr val="dk1"/>
                </a:solidFill>
                <a:latin typeface="Arial"/>
                <a:ea typeface="Arial"/>
                <a:cs typeface="Arial"/>
                <a:sym typeface="Arial"/>
              </a:rPr>
              <a:t>p</a:t>
            </a:r>
            <a:r>
              <a:rPr baseline="30000" lang="fr-FR" sz="1650">
                <a:solidFill>
                  <a:schemeClr val="dk1"/>
                </a:solidFill>
                <a:latin typeface="Arial"/>
                <a:ea typeface="Arial"/>
                <a:cs typeface="Arial"/>
                <a:sym typeface="Arial"/>
              </a:rPr>
              <a:t>nga</a:t>
            </a:r>
            <a:r>
              <a:rPr baseline="-25000" lang="fr-FR" sz="1650">
                <a:solidFill>
                  <a:schemeClr val="dk1"/>
                </a:solidFill>
                <a:latin typeface="Arial"/>
                <a:ea typeface="Arial"/>
                <a:cs typeface="Arial"/>
                <a:sym typeface="Arial"/>
              </a:rPr>
              <a:t>t</a:t>
            </a:r>
            <a:r>
              <a:rPr baseline="30000" lang="fr-FR" sz="1650">
                <a:solidFill>
                  <a:schemeClr val="dk1"/>
                </a:solidFill>
                <a:latin typeface="Arial"/>
                <a:ea typeface="Arial"/>
                <a:cs typeface="Arial"/>
                <a:sym typeface="Arial"/>
              </a:rPr>
              <a:t>ve</a:t>
            </a:r>
            <a:r>
              <a:rPr lang="fr-FR" sz="1100">
                <a:solidFill>
                  <a:schemeClr val="dk1"/>
                </a:solidFill>
                <a:latin typeface="Arial"/>
                <a:ea typeface="Arial"/>
                <a:cs typeface="Arial"/>
                <a:sym typeface="Arial"/>
              </a:rPr>
              <a:t>l</a:t>
            </a:r>
            <a:r>
              <a:rPr baseline="-25000" lang="fr-FR" sz="1650">
                <a:solidFill>
                  <a:schemeClr val="dk1"/>
                </a:solidFill>
                <a:latin typeface="Arial"/>
                <a:ea typeface="Arial"/>
                <a:cs typeface="Arial"/>
                <a:sym typeface="Arial"/>
              </a:rPr>
              <a:t>u</a:t>
            </a:r>
            <a:r>
              <a:rPr lang="fr-FR" sz="1100">
                <a:solidFill>
                  <a:schemeClr val="dk1"/>
                </a:solidFill>
                <a:latin typeface="Arial"/>
                <a:ea typeface="Arial"/>
                <a:cs typeface="Arial"/>
                <a:sym typeface="Arial"/>
              </a:rPr>
              <a:t>ic</a:t>
            </a:r>
            <a:r>
              <a:rPr baseline="-25000" lang="fr-FR" sz="1650">
                <a:solidFill>
                  <a:schemeClr val="dk1"/>
                </a:solidFill>
                <a:latin typeface="Arial"/>
                <a:ea typeface="Arial"/>
                <a:cs typeface="Arial"/>
                <a:sym typeface="Arial"/>
              </a:rPr>
              <a:t>d</a:t>
            </a:r>
            <a:r>
              <a:rPr lang="fr-FR" sz="1100">
                <a:solidFill>
                  <a:schemeClr val="dk1"/>
                </a:solidFill>
                <a:latin typeface="Arial"/>
                <a:ea typeface="Arial"/>
                <a:cs typeface="Arial"/>
                <a:sym typeface="Arial"/>
              </a:rPr>
              <a:t>i</a:t>
            </a:r>
            <a:r>
              <a:rPr baseline="30000" lang="fr-FR" sz="1650">
                <a:solidFill>
                  <a:schemeClr val="dk1"/>
                </a:solidFill>
                <a:latin typeface="Arial"/>
                <a:ea typeface="Arial"/>
                <a:cs typeface="Arial"/>
                <a:sym typeface="Arial"/>
              </a:rPr>
              <a:t>ge</a:t>
            </a:r>
            <a:r>
              <a:rPr lang="fr-FR" sz="1100">
                <a:solidFill>
                  <a:schemeClr val="dk1"/>
                </a:solidFill>
                <a:latin typeface="Arial"/>
                <a:ea typeface="Arial"/>
                <a:cs typeface="Arial"/>
                <a:sym typeface="Arial"/>
              </a:rPr>
              <a:t>t</a:t>
            </a:r>
            <a:r>
              <a:rPr baseline="-25000" lang="fr-FR" sz="1650">
                <a:solidFill>
                  <a:schemeClr val="dk1"/>
                </a:solidFill>
                <a:latin typeface="Arial"/>
                <a:ea typeface="Arial"/>
                <a:cs typeface="Arial"/>
                <a:sym typeface="Arial"/>
              </a:rPr>
              <a:t>e</a:t>
            </a:r>
            <a:r>
              <a:rPr baseline="30000" lang="fr-FR" sz="1650">
                <a:solidFill>
                  <a:schemeClr val="dk1"/>
                </a:solidFill>
                <a:latin typeface="Arial"/>
                <a:ea typeface="Arial"/>
                <a:cs typeface="Arial"/>
                <a:sym typeface="Arial"/>
              </a:rPr>
              <a:t>stude</a:t>
            </a:r>
            <a:r>
              <a:rPr baseline="-25000" lang="fr-FR" sz="1650">
                <a:solidFill>
                  <a:schemeClr val="dk1"/>
                </a:solidFill>
                <a:latin typeface="Arial"/>
                <a:ea typeface="Arial"/>
                <a:cs typeface="Arial"/>
                <a:sym typeface="Arial"/>
              </a:rPr>
              <a:t>n</a:t>
            </a:r>
            <a:r>
              <a:rPr lang="fr-FR" sz="1100">
                <a:solidFill>
                  <a:schemeClr val="dk1"/>
                </a:solidFill>
                <a:latin typeface="Arial"/>
                <a:ea typeface="Arial"/>
                <a:cs typeface="Arial"/>
                <a:sym typeface="Arial"/>
              </a:rPr>
              <a:t>u</a:t>
            </a:r>
            <a:r>
              <a:rPr baseline="-25000" lang="fr-FR" sz="1650">
                <a:solidFill>
                  <a:schemeClr val="dk1"/>
                </a:solidFill>
                <a:latin typeface="Arial"/>
                <a:ea typeface="Arial"/>
                <a:cs typeface="Arial"/>
                <a:sym typeface="Arial"/>
              </a:rPr>
              <a:t>t</a:t>
            </a:r>
            <a:r>
              <a:rPr baseline="30000" lang="fr-FR" sz="1650">
                <a:solidFill>
                  <a:schemeClr val="dk1"/>
                </a:solidFill>
                <a:latin typeface="Arial"/>
                <a:ea typeface="Arial"/>
                <a:cs typeface="Arial"/>
                <a:sym typeface="Arial"/>
              </a:rPr>
              <a:t>w</a:t>
            </a:r>
            <a:r>
              <a:rPr lang="fr-FR" sz="1100">
                <a:solidFill>
                  <a:schemeClr val="dk1"/>
                </a:solidFill>
                <a:latin typeface="Arial"/>
                <a:ea typeface="Arial"/>
                <a:cs typeface="Arial"/>
                <a:sym typeface="Arial"/>
              </a:rPr>
              <a:t>s</a:t>
            </a:r>
            <a:r>
              <a:rPr baseline="-25000" lang="fr-FR" sz="1650">
                <a:solidFill>
                  <a:schemeClr val="dk1"/>
                </a:solidFill>
                <a:latin typeface="Arial"/>
                <a:ea typeface="Arial"/>
                <a:cs typeface="Arial"/>
                <a:sym typeface="Arial"/>
              </a:rPr>
              <a:t>s</a:t>
            </a:r>
            <a:r>
              <a:rPr lang="fr-FR" sz="1100">
                <a:solidFill>
                  <a:schemeClr val="dk1"/>
                </a:solidFill>
                <a:latin typeface="Arial"/>
                <a:ea typeface="Arial"/>
                <a:cs typeface="Arial"/>
                <a:sym typeface="Arial"/>
              </a:rPr>
              <a:t>e</a:t>
            </a:r>
            <a:r>
              <a:rPr baseline="30000" lang="fr-FR" sz="1650">
                <a:solidFill>
                  <a:schemeClr val="dk1"/>
                </a:solidFill>
                <a:latin typeface="Arial"/>
                <a:ea typeface="Arial"/>
                <a:cs typeface="Arial"/>
                <a:sym typeface="Arial"/>
              </a:rPr>
              <a:t>it</a:t>
            </a:r>
            <a:r>
              <a:rPr lang="fr-FR" sz="1100">
                <a:solidFill>
                  <a:schemeClr val="dk1"/>
                </a:solidFill>
                <a:latin typeface="Arial"/>
                <a:ea typeface="Arial"/>
                <a:cs typeface="Arial"/>
                <a:sym typeface="Arial"/>
              </a:rPr>
              <a:t>o</a:t>
            </a:r>
            <a:r>
              <a:rPr baseline="30000" lang="fr-FR" sz="1650">
                <a:solidFill>
                  <a:schemeClr val="dk1"/>
                </a:solidFill>
                <a:latin typeface="Arial"/>
                <a:ea typeface="Arial"/>
                <a:cs typeface="Arial"/>
                <a:sym typeface="Arial"/>
              </a:rPr>
              <a:t>hnt</a:t>
            </a:r>
            <a:r>
              <a:rPr lang="fr-FR" sz="1100">
                <a:solidFill>
                  <a:schemeClr val="dk1"/>
                </a:solidFill>
                <a:latin typeface="Arial"/>
                <a:ea typeface="Arial"/>
                <a:cs typeface="Arial"/>
                <a:sym typeface="Arial"/>
              </a:rPr>
              <a:t>f</a:t>
            </a:r>
            <a:r>
              <a:rPr baseline="30000" lang="fr-FR" sz="1650">
                <a:solidFill>
                  <a:schemeClr val="dk1"/>
                </a:solidFill>
                <a:latin typeface="Arial"/>
                <a:ea typeface="Arial"/>
                <a:cs typeface="Arial"/>
                <a:sym typeface="Arial"/>
              </a:rPr>
              <a:t>ot</a:t>
            </a:r>
            <a:r>
              <a:rPr lang="fr-FR" sz="1100">
                <a:solidFill>
                  <a:schemeClr val="dk1"/>
                </a:solidFill>
                <a:latin typeface="Arial"/>
                <a:ea typeface="Arial"/>
                <a:cs typeface="Arial"/>
                <a:sym typeface="Arial"/>
              </a:rPr>
              <a:t>gr</a:t>
            </a:r>
            <a:r>
              <a:rPr baseline="30000" lang="fr-FR" sz="1650">
                <a:solidFill>
                  <a:schemeClr val="dk1"/>
                </a:solidFill>
                <a:latin typeface="Arial"/>
                <a:ea typeface="Arial"/>
                <a:cs typeface="Arial"/>
                <a:sym typeface="Arial"/>
              </a:rPr>
              <a:t>partih</a:t>
            </a:r>
            <a:r>
              <a:rPr lang="fr-FR" sz="1100">
                <a:solidFill>
                  <a:schemeClr val="dk1"/>
                </a:solidFill>
                <a:latin typeface="Arial"/>
                <a:ea typeface="Arial"/>
                <a:cs typeface="Arial"/>
                <a:sym typeface="Arial"/>
              </a:rPr>
              <a:t>o</a:t>
            </a:r>
            <a:r>
              <a:rPr baseline="30000" lang="fr-FR" sz="1650">
                <a:solidFill>
                  <a:schemeClr val="dk1"/>
                </a:solidFill>
                <a:latin typeface="Arial"/>
                <a:ea typeface="Arial"/>
                <a:cs typeface="Arial"/>
                <a:sym typeface="Arial"/>
              </a:rPr>
              <a:t>ers</a:t>
            </a:r>
            <a:r>
              <a:rPr lang="fr-FR" sz="1100">
                <a:solidFill>
                  <a:schemeClr val="dk1"/>
                </a:solidFill>
                <a:latin typeface="Arial"/>
                <a:ea typeface="Arial"/>
                <a:cs typeface="Arial"/>
                <a:sym typeface="Arial"/>
              </a:rPr>
              <a:t>un</a:t>
            </a:r>
            <a:r>
              <a:rPr baseline="30000" lang="fr-FR" sz="1650">
                <a:solidFill>
                  <a:schemeClr val="dk1"/>
                </a:solidFill>
                <a:latin typeface="Arial"/>
                <a:ea typeface="Arial"/>
                <a:cs typeface="Arial"/>
                <a:sym typeface="Arial"/>
              </a:rPr>
              <a:t>ci</a:t>
            </a:r>
            <a:r>
              <a:rPr lang="fr-FR" sz="1100">
                <a:solidFill>
                  <a:schemeClr val="dk1"/>
                </a:solidFill>
                <a:latin typeface="Arial"/>
                <a:ea typeface="Arial"/>
                <a:cs typeface="Arial"/>
                <a:sym typeface="Arial"/>
              </a:rPr>
              <a:t>d</a:t>
            </a:r>
            <a:r>
              <a:rPr baseline="30000" lang="fr-FR" sz="1650">
                <a:solidFill>
                  <a:schemeClr val="dk1"/>
                </a:solidFill>
                <a:latin typeface="Arial"/>
                <a:ea typeface="Arial"/>
                <a:cs typeface="Arial"/>
                <a:sym typeface="Arial"/>
              </a:rPr>
              <a:t>’ ipatid</a:t>
            </a:r>
            <a:r>
              <a:rPr lang="fr-FR" sz="1100">
                <a:solidFill>
                  <a:schemeClr val="dk1"/>
                </a:solidFill>
                <a:latin typeface="Arial"/>
                <a:ea typeface="Arial"/>
                <a:cs typeface="Arial"/>
                <a:sym typeface="Arial"/>
              </a:rPr>
              <a:t>ru</a:t>
            </a:r>
            <a:r>
              <a:rPr baseline="30000" lang="fr-FR" sz="1650">
                <a:solidFill>
                  <a:schemeClr val="dk1"/>
                </a:solidFill>
                <a:latin typeface="Arial"/>
                <a:ea typeface="Arial"/>
                <a:cs typeface="Arial"/>
                <a:sym typeface="Arial"/>
              </a:rPr>
              <a:t>eas</a:t>
            </a:r>
            <a:r>
              <a:rPr lang="fr-FR" sz="1100">
                <a:solidFill>
                  <a:schemeClr val="dk1"/>
                </a:solidFill>
                <a:latin typeface="Arial"/>
                <a:ea typeface="Arial"/>
                <a:cs typeface="Arial"/>
                <a:sym typeface="Arial"/>
              </a:rPr>
              <a:t>les</a:t>
            </a:r>
            <a:r>
              <a:rPr baseline="30000" lang="fr-FR" sz="1650">
                <a:solidFill>
                  <a:schemeClr val="dk1"/>
                </a:solidFill>
                <a:latin typeface="Arial"/>
                <a:ea typeface="Arial"/>
                <a:cs typeface="Arial"/>
                <a:sym typeface="Arial"/>
              </a:rPr>
              <a:t>on</a:t>
            </a:r>
            <a:r>
              <a:rPr lang="fr-FR" sz="1100">
                <a:solidFill>
                  <a:schemeClr val="dk1"/>
                </a:solidFill>
                <a:latin typeface="Arial"/>
                <a:ea typeface="Arial"/>
                <a:cs typeface="Arial"/>
                <a:sym typeface="Arial"/>
              </a:rPr>
              <a:t>fo</a:t>
            </a:r>
            <a:r>
              <a:rPr baseline="30000" lang="fr-FR" sz="1650">
                <a:solidFill>
                  <a:schemeClr val="dk1"/>
                </a:solidFill>
                <a:latin typeface="Arial"/>
                <a:ea typeface="Arial"/>
                <a:cs typeface="Arial"/>
                <a:sym typeface="Arial"/>
              </a:rPr>
              <a:t>–</a:t>
            </a:r>
            <a:r>
              <a:rPr lang="fr-FR" sz="1100">
                <a:solidFill>
                  <a:schemeClr val="dk1"/>
                </a:solidFill>
                <a:latin typeface="Arial"/>
                <a:ea typeface="Arial"/>
                <a:cs typeface="Arial"/>
                <a:sym typeface="Arial"/>
              </a:rPr>
              <a:t>r </a:t>
            </a:r>
            <a:r>
              <a:rPr baseline="30000" lang="fr-FR" sz="1650">
                <a:solidFill>
                  <a:schemeClr val="dk1"/>
                </a:solidFill>
                <a:latin typeface="Arial"/>
                <a:ea typeface="Arial"/>
                <a:cs typeface="Arial"/>
                <a:sym typeface="Arial"/>
              </a:rPr>
              <a:t>mu</a:t>
            </a:r>
            <a:r>
              <a:rPr lang="fr-FR" sz="1100">
                <a:solidFill>
                  <a:schemeClr val="dk1"/>
                </a:solidFill>
                <a:latin typeface="Arial"/>
                <a:ea typeface="Arial"/>
                <a:cs typeface="Arial"/>
                <a:sym typeface="Arial"/>
              </a:rPr>
              <a:t>talk</a:t>
            </a:r>
            <a:r>
              <a:rPr baseline="30000" lang="fr-FR" sz="1650">
                <a:solidFill>
                  <a:schemeClr val="dk1"/>
                </a:solidFill>
                <a:latin typeface="Arial"/>
                <a:ea typeface="Arial"/>
                <a:cs typeface="Arial"/>
                <a:sym typeface="Arial"/>
              </a:rPr>
              <a:t>lti</a:t>
            </a:r>
            <a:r>
              <a:rPr lang="fr-FR" sz="1100">
                <a:solidFill>
                  <a:schemeClr val="dk1"/>
                </a:solidFill>
                <a:latin typeface="Arial"/>
                <a:ea typeface="Arial"/>
                <a:cs typeface="Arial"/>
                <a:sym typeface="Arial"/>
              </a:rPr>
              <a:t>–</a:t>
            </a:r>
            <a:r>
              <a:rPr baseline="30000" lang="fr-FR" sz="1650">
                <a:solidFill>
                  <a:schemeClr val="dk1"/>
                </a:solidFill>
                <a:latin typeface="Arial"/>
                <a:ea typeface="Arial"/>
                <a:cs typeface="Arial"/>
                <a:sym typeface="Arial"/>
              </a:rPr>
              <a:t>pl</a:t>
            </a:r>
            <a:r>
              <a:rPr lang="fr-FR" sz="1100">
                <a:solidFill>
                  <a:schemeClr val="dk1"/>
                </a:solidFill>
                <a:latin typeface="Arial"/>
                <a:ea typeface="Arial"/>
                <a:cs typeface="Arial"/>
                <a:sym typeface="Arial"/>
              </a:rPr>
              <a:t>supporti</a:t>
            </a:r>
            <a:r>
              <a:rPr baseline="30000" lang="fr-FR" sz="1650">
                <a:solidFill>
                  <a:schemeClr val="dk1"/>
                </a:solidFill>
                <a:latin typeface="Arial"/>
                <a:ea typeface="Arial"/>
                <a:cs typeface="Arial"/>
                <a:sym typeface="Arial"/>
              </a:rPr>
              <a:t>e  studen</a:t>
            </a:r>
            <a:r>
              <a:rPr lang="fr-FR" sz="1100">
                <a:solidFill>
                  <a:schemeClr val="dk1"/>
                </a:solidFill>
                <a:latin typeface="Arial"/>
                <a:ea typeface="Arial"/>
                <a:cs typeface="Arial"/>
                <a:sym typeface="Arial"/>
              </a:rPr>
              <a:t>ng</a:t>
            </a:r>
            <a:r>
              <a:rPr baseline="30000" lang="fr-FR" sz="1650">
                <a:solidFill>
                  <a:schemeClr val="dk1"/>
                </a:solidFill>
                <a:latin typeface="Arial"/>
                <a:ea typeface="Arial"/>
                <a:cs typeface="Arial"/>
                <a:sym typeface="Arial"/>
              </a:rPr>
              <a:t>ts</a:t>
            </a:r>
            <a:r>
              <a:rPr lang="fr-FR" sz="1100">
                <a:solidFill>
                  <a:schemeClr val="dk1"/>
                </a:solidFill>
                <a:latin typeface="Arial"/>
                <a:ea typeface="Arial"/>
                <a:cs typeface="Arial"/>
                <a:sym typeface="Arial"/>
              </a:rPr>
              <a:t>di</a:t>
            </a:r>
            <a:r>
              <a:rPr baseline="30000" lang="fr-FR" sz="1650">
                <a:solidFill>
                  <a:schemeClr val="dk1"/>
                </a:solidFill>
                <a:latin typeface="Arial"/>
                <a:ea typeface="Arial"/>
                <a:cs typeface="Arial"/>
                <a:sym typeface="Arial"/>
              </a:rPr>
              <a:t>g</a:t>
            </a:r>
            <a:r>
              <a:rPr lang="fr-FR" sz="1100">
                <a:solidFill>
                  <a:schemeClr val="dk1"/>
                </a:solidFill>
                <a:latin typeface="Arial"/>
                <a:ea typeface="Arial"/>
                <a:cs typeface="Arial"/>
                <a:sym typeface="Arial"/>
              </a:rPr>
              <a:t>al</a:t>
            </a:r>
            <a:r>
              <a:rPr baseline="30000" lang="fr-FR" sz="1650">
                <a:solidFill>
                  <a:schemeClr val="dk1"/>
                </a:solidFill>
                <a:latin typeface="Arial"/>
                <a:ea typeface="Arial"/>
                <a:cs typeface="Arial"/>
                <a:sym typeface="Arial"/>
              </a:rPr>
              <a:t>ive</a:t>
            </a:r>
            <a:r>
              <a:rPr lang="fr-FR" sz="1100">
                <a:solidFill>
                  <a:schemeClr val="dk1"/>
                </a:solidFill>
                <a:latin typeface="Arial"/>
                <a:ea typeface="Arial"/>
                <a:cs typeface="Arial"/>
                <a:sym typeface="Arial"/>
              </a:rPr>
              <a:t>og</a:t>
            </a:r>
            <a:r>
              <a:rPr baseline="30000" lang="fr-FR" sz="1650">
                <a:solidFill>
                  <a:schemeClr val="dk1"/>
                </a:solidFill>
                <a:latin typeface="Arial"/>
                <a:ea typeface="Arial"/>
                <a:cs typeface="Arial"/>
                <a:sym typeface="Arial"/>
              </a:rPr>
              <a:t>e</a:t>
            </a:r>
            <a:r>
              <a:rPr lang="fr-FR" sz="1100">
                <a:solidFill>
                  <a:schemeClr val="dk1"/>
                </a:solidFill>
                <a:latin typeface="Arial"/>
                <a:ea typeface="Arial"/>
                <a:cs typeface="Arial"/>
                <a:sym typeface="Arial"/>
              </a:rPr>
              <a:t>ic</a:t>
            </a:r>
            <a:r>
              <a:rPr baseline="30000" lang="fr-FR" sz="1650">
                <a:solidFill>
                  <a:schemeClr val="dk1"/>
                </a:solidFill>
                <a:latin typeface="Arial"/>
                <a:ea typeface="Arial"/>
                <a:cs typeface="Arial"/>
                <a:sym typeface="Arial"/>
              </a:rPr>
              <a:t>xt</a:t>
            </a:r>
            <a:r>
              <a:rPr lang="fr-FR" sz="1100">
                <a:solidFill>
                  <a:schemeClr val="dk1"/>
                </a:solidFill>
                <a:latin typeface="Arial"/>
                <a:ea typeface="Arial"/>
                <a:cs typeface="Arial"/>
                <a:sym typeface="Arial"/>
              </a:rPr>
              <a:t>practi</a:t>
            </a:r>
            <a:r>
              <a:rPr baseline="30000" lang="fr-FR" sz="1650">
                <a:solidFill>
                  <a:schemeClr val="dk1"/>
                </a:solidFill>
                <a:latin typeface="Arial"/>
                <a:ea typeface="Arial"/>
                <a:cs typeface="Arial"/>
                <a:sym typeface="Arial"/>
              </a:rPr>
              <a:t>ended</a:t>
            </a:r>
            <a:r>
              <a:rPr lang="fr-FR" sz="1100">
                <a:solidFill>
                  <a:schemeClr val="dk1"/>
                </a:solidFill>
                <a:latin typeface="Arial"/>
                <a:ea typeface="Arial"/>
                <a:cs typeface="Arial"/>
                <a:sym typeface="Arial"/>
              </a:rPr>
              <a:t>ce</a:t>
            </a:r>
            <a:r>
              <a:rPr baseline="30000" lang="fr-FR" sz="1650">
                <a:solidFill>
                  <a:schemeClr val="dk1"/>
                </a:solidFill>
                <a:latin typeface="Arial"/>
                <a:ea typeface="Arial"/>
                <a:cs typeface="Arial"/>
                <a:sym typeface="Arial"/>
              </a:rPr>
              <a:t>c</a:t>
            </a:r>
            <a:r>
              <a:rPr lang="fr-FR" sz="1100">
                <a:solidFill>
                  <a:schemeClr val="dk1"/>
                </a:solidFill>
                <a:latin typeface="Arial"/>
                <a:ea typeface="Arial"/>
                <a:cs typeface="Arial"/>
                <a:sym typeface="Arial"/>
              </a:rPr>
              <a:t>s,</a:t>
            </a:r>
            <a:r>
              <a:rPr baseline="30000" lang="fr-FR" sz="1650">
                <a:solidFill>
                  <a:schemeClr val="dk1"/>
                </a:solidFill>
                <a:latin typeface="Arial"/>
                <a:ea typeface="Arial"/>
                <a:cs typeface="Arial"/>
                <a:sym typeface="Arial"/>
              </a:rPr>
              <a:t>on</a:t>
            </a:r>
            <a:r>
              <a:rPr lang="fr-FR" sz="1100">
                <a:solidFill>
                  <a:schemeClr val="dk1"/>
                </a:solidFill>
                <a:latin typeface="Arial"/>
                <a:ea typeface="Arial"/>
                <a:cs typeface="Arial"/>
                <a:sym typeface="Arial"/>
              </a:rPr>
              <a:t>ne</a:t>
            </a:r>
            <a:r>
              <a:rPr baseline="30000" lang="fr-FR" sz="1650">
                <a:solidFill>
                  <a:schemeClr val="dk1"/>
                </a:solidFill>
                <a:latin typeface="Arial"/>
                <a:ea typeface="Arial"/>
                <a:cs typeface="Arial"/>
                <a:sym typeface="Arial"/>
              </a:rPr>
              <a:t>tr</a:t>
            </a:r>
            <a:r>
              <a:rPr lang="fr-FR" sz="1100">
                <a:solidFill>
                  <a:schemeClr val="dk1"/>
                </a:solidFill>
                <a:latin typeface="Arial"/>
                <a:ea typeface="Arial"/>
                <a:cs typeface="Arial"/>
                <a:sym typeface="Arial"/>
              </a:rPr>
              <a:t>g</a:t>
            </a:r>
            <a:r>
              <a:rPr baseline="30000" lang="fr-FR" sz="1650">
                <a:solidFill>
                  <a:schemeClr val="dk1"/>
                </a:solidFill>
                <a:latin typeface="Arial"/>
                <a:ea typeface="Arial"/>
                <a:cs typeface="Arial"/>
                <a:sym typeface="Arial"/>
              </a:rPr>
              <a:t>ib</a:t>
            </a:r>
            <a:r>
              <a:rPr lang="fr-FR" sz="1100">
                <a:solidFill>
                  <a:schemeClr val="dk1"/>
                </a:solidFill>
                <a:latin typeface="Arial"/>
                <a:ea typeface="Arial"/>
                <a:cs typeface="Arial"/>
                <a:sym typeface="Arial"/>
              </a:rPr>
              <a:t>oti</a:t>
            </a:r>
            <a:r>
              <a:rPr baseline="30000" lang="fr-FR" sz="1650">
                <a:solidFill>
                  <a:schemeClr val="dk1"/>
                </a:solidFill>
                <a:latin typeface="Arial"/>
                <a:ea typeface="Arial"/>
                <a:cs typeface="Arial"/>
                <a:sym typeface="Arial"/>
              </a:rPr>
              <a:t>ut</a:t>
            </a:r>
            <a:r>
              <a:rPr lang="fr-FR" sz="1100">
                <a:solidFill>
                  <a:schemeClr val="dk1"/>
                </a:solidFill>
                <a:latin typeface="Arial"/>
                <a:ea typeface="Arial"/>
                <a:cs typeface="Arial"/>
                <a:sym typeface="Arial"/>
              </a:rPr>
              <a:t>ate</a:t>
            </a:r>
            <a:r>
              <a:rPr baseline="30000" lang="fr-FR" sz="1650">
                <a:solidFill>
                  <a:schemeClr val="dk1"/>
                </a:solidFill>
                <a:latin typeface="Arial"/>
                <a:ea typeface="Arial"/>
                <a:cs typeface="Arial"/>
                <a:sym typeface="Arial"/>
              </a:rPr>
              <a:t>ion</a:t>
            </a:r>
            <a:r>
              <a:rPr lang="fr-FR" sz="1100">
                <a:solidFill>
                  <a:schemeClr val="dk1"/>
                </a:solidFill>
                <a:latin typeface="Arial"/>
                <a:ea typeface="Arial"/>
                <a:cs typeface="Arial"/>
                <a:sym typeface="Arial"/>
              </a:rPr>
              <a:t>d</a:t>
            </a:r>
            <a:r>
              <a:rPr baseline="30000" lang="fr-FR" sz="1650">
                <a:solidFill>
                  <a:schemeClr val="dk1"/>
                </a:solidFill>
                <a:latin typeface="Arial"/>
                <a:ea typeface="Arial"/>
                <a:cs typeface="Arial"/>
                <a:sym typeface="Arial"/>
              </a:rPr>
              <a:t>s</a:t>
            </a:r>
            <a:endParaRPr baseline="30000" sz="1650">
              <a:solidFill>
                <a:schemeClr val="dk1"/>
              </a:solidFill>
              <a:latin typeface="Arial"/>
              <a:ea typeface="Arial"/>
              <a:cs typeface="Arial"/>
              <a:sym typeface="Arial"/>
            </a:endParaRPr>
          </a:p>
          <a:p>
            <a:pPr indent="0" lvl="0" marL="55244" marR="0" rtl="0" algn="l">
              <a:lnSpc>
                <a:spcPct val="64333"/>
              </a:lnSpc>
              <a:spcBef>
                <a:spcPts val="0"/>
              </a:spcBef>
              <a:spcAft>
                <a:spcPts val="0"/>
              </a:spcAft>
              <a:buNone/>
            </a:pPr>
            <a:r>
              <a:rPr lang="fr-FR" sz="1100">
                <a:solidFill>
                  <a:schemeClr val="dk1"/>
                </a:solidFill>
                <a:latin typeface="Arial"/>
                <a:ea typeface="Arial"/>
                <a:cs typeface="Arial"/>
                <a:sym typeface="Arial"/>
              </a:rPr>
              <a:t>*</a:t>
            </a:r>
            <a:r>
              <a:rPr baseline="-25000" lang="fr-FR" sz="1500">
                <a:solidFill>
                  <a:schemeClr val="dk1"/>
                </a:solidFill>
                <a:latin typeface="Arial"/>
                <a:ea typeface="Arial"/>
                <a:cs typeface="Arial"/>
                <a:sym typeface="Arial"/>
              </a:rPr>
              <a:t>ef</a:t>
            </a:r>
            <a:r>
              <a:rPr lang="fr-FR" sz="1000">
                <a:solidFill>
                  <a:schemeClr val="dk1"/>
                </a:solidFill>
                <a:latin typeface="Arial"/>
                <a:ea typeface="Arial"/>
                <a:cs typeface="Arial"/>
                <a:sym typeface="Arial"/>
              </a:rPr>
              <a:t>Too</a:t>
            </a:r>
            <a:r>
              <a:rPr baseline="-25000" lang="fr-FR" sz="1500">
                <a:solidFill>
                  <a:schemeClr val="dk1"/>
                </a:solidFill>
                <a:latin typeface="Arial"/>
                <a:ea typeface="Arial"/>
                <a:cs typeface="Arial"/>
                <a:sym typeface="Arial"/>
              </a:rPr>
              <a:t>fect!</a:t>
            </a:r>
            <a:r>
              <a:rPr lang="fr-FR" sz="1000">
                <a:solidFill>
                  <a:schemeClr val="dk1"/>
                </a:solidFill>
                <a:latin typeface="Arial"/>
                <a:ea typeface="Arial"/>
                <a:cs typeface="Arial"/>
                <a:sym typeface="Arial"/>
              </a:rPr>
              <a:t>much  challenging without the other supportive elements can even have a   negative</a:t>
            </a:r>
            <a:endParaRPr sz="1000">
              <a:solidFill>
                <a:schemeClr val="dk1"/>
              </a:solidFill>
              <a:latin typeface="Arial"/>
              <a:ea typeface="Arial"/>
              <a:cs typeface="Arial"/>
              <a:sym typeface="Arial"/>
            </a:endParaRPr>
          </a:p>
        </p:txBody>
      </p:sp>
      <p:sp>
        <p:nvSpPr>
          <p:cNvPr id="273" name="Google Shape;273;p23"/>
          <p:cNvSpPr/>
          <p:nvPr/>
        </p:nvSpPr>
        <p:spPr>
          <a:xfrm>
            <a:off x="6420690" y="5000625"/>
            <a:ext cx="2958775" cy="2394710"/>
          </a:xfrm>
          <a:custGeom>
            <a:rect b="b" l="l" r="r" t="t"/>
            <a:pathLst>
              <a:path extrusionOk="0" h="2531109" w="2971800">
                <a:moveTo>
                  <a:pt x="0" y="0"/>
                </a:moveTo>
                <a:lnTo>
                  <a:pt x="2971553" y="0"/>
                </a:lnTo>
                <a:lnTo>
                  <a:pt x="2971553" y="2531088"/>
                </a:lnTo>
                <a:lnTo>
                  <a:pt x="0" y="2531088"/>
                </a:lnTo>
                <a:lnTo>
                  <a:pt x="0" y="0"/>
                </a:lnTo>
                <a:close/>
              </a:path>
            </a:pathLst>
          </a:custGeom>
          <a:noFill/>
          <a:ln cap="flat" cmpd="sng" w="285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23"/>
          <p:cNvSpPr/>
          <p:nvPr/>
        </p:nvSpPr>
        <p:spPr>
          <a:xfrm>
            <a:off x="1860226" y="5686213"/>
            <a:ext cx="3127769" cy="1600412"/>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23"/>
          <p:cNvSpPr/>
          <p:nvPr/>
        </p:nvSpPr>
        <p:spPr>
          <a:xfrm>
            <a:off x="5618995" y="1114425"/>
            <a:ext cx="4777105" cy="3652759"/>
          </a:xfrm>
          <a:custGeom>
            <a:rect b="b" l="l" r="r" t="t"/>
            <a:pathLst>
              <a:path extrusionOk="0" h="3476625" w="4777105">
                <a:moveTo>
                  <a:pt x="0" y="0"/>
                </a:moveTo>
                <a:lnTo>
                  <a:pt x="4777105" y="0"/>
                </a:lnTo>
                <a:lnTo>
                  <a:pt x="4777105" y="3476625"/>
                </a:lnTo>
                <a:lnTo>
                  <a:pt x="0" y="34766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23"/>
          <p:cNvSpPr txBox="1"/>
          <p:nvPr/>
        </p:nvSpPr>
        <p:spPr>
          <a:xfrm>
            <a:off x="5458243" y="809625"/>
            <a:ext cx="4986600" cy="41826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1915" marR="95250" rtl="0" algn="l">
              <a:lnSpc>
                <a:spcPct val="101800"/>
              </a:lnSpc>
              <a:spcBef>
                <a:spcPts val="0"/>
              </a:spcBef>
              <a:spcAft>
                <a:spcPts val="0"/>
              </a:spcAft>
              <a:buNone/>
            </a:pPr>
            <a:r>
              <a:rPr lang="fr-FR" sz="1100">
                <a:solidFill>
                  <a:schemeClr val="dk1"/>
                </a:solidFill>
                <a:latin typeface="Arial"/>
                <a:ea typeface="Arial"/>
                <a:cs typeface="Arial"/>
                <a:sym typeface="Arial"/>
              </a:rPr>
              <a:t>Une équipe de l’Université de Cambridge a produit des données convaincantes sur l’impact du dialogue enseignant-élève. Les données proviennent d’analyses détaillées de 144 leçons données par 72 enseignants dans 48 écoles primaires anglaises (</a:t>
            </a:r>
            <a:r>
              <a:rPr lang="fr-FR" sz="1100" u="sng">
                <a:solidFill>
                  <a:schemeClr val="hlink"/>
                </a:solidFill>
                <a:latin typeface="Arial"/>
                <a:ea typeface="Arial"/>
                <a:cs typeface="Arial"/>
                <a:sym typeface="Arial"/>
                <a:hlinkClick r:id="rId12"/>
              </a:rPr>
              <a:t>http://tinyurl.com/ESRCdialogue</a:t>
            </a:r>
            <a:r>
              <a:rPr lang="fr-FR" sz="1100">
                <a:solidFill>
                  <a:schemeClr val="dk1"/>
                </a:solidFill>
                <a:latin typeface="Arial"/>
                <a:ea typeface="Arial"/>
                <a:cs typeface="Arial"/>
                <a:sym typeface="Arial"/>
              </a:rPr>
              <a:t>). Quels éléments du dialogue sont fortement associés à des progrès d’apprentissage ?</a:t>
            </a:r>
            <a:endParaRPr/>
          </a:p>
          <a:p>
            <a:pPr indent="-171450" lvl="0" marL="253365" marR="95250" rtl="0" algn="l">
              <a:lnSpc>
                <a:spcPct val="101800"/>
              </a:lnSpc>
              <a:spcBef>
                <a:spcPts val="585"/>
              </a:spcBef>
              <a:spcAft>
                <a:spcPts val="0"/>
              </a:spcAft>
              <a:buClr>
                <a:schemeClr val="dk1"/>
              </a:buClr>
              <a:buSzPts val="1100"/>
              <a:buFont typeface="Arial"/>
              <a:buChar char="-"/>
            </a:pPr>
            <a:r>
              <a:rPr lang="fr-FR" sz="1100">
                <a:solidFill>
                  <a:schemeClr val="dk1"/>
                </a:solidFill>
                <a:latin typeface="Arial"/>
                <a:ea typeface="Arial"/>
                <a:cs typeface="Arial"/>
                <a:sym typeface="Arial"/>
              </a:rPr>
              <a:t>S’appuyer sur les idées est particulièrement important</a:t>
            </a:r>
            <a:endParaRPr/>
          </a:p>
          <a:p>
            <a:pPr indent="-171450" lvl="0" marL="253365" marR="95250" rtl="0" algn="l">
              <a:lnSpc>
                <a:spcPct val="101800"/>
              </a:lnSpc>
              <a:spcBef>
                <a:spcPts val="585"/>
              </a:spcBef>
              <a:spcAft>
                <a:spcPts val="0"/>
              </a:spcAft>
              <a:buClr>
                <a:schemeClr val="dk1"/>
              </a:buClr>
              <a:buSzPts val="1100"/>
              <a:buFont typeface="Arial"/>
              <a:buChar char="-"/>
            </a:pPr>
            <a:r>
              <a:rPr lang="fr-FR" sz="1100">
                <a:solidFill>
                  <a:schemeClr val="dk1"/>
                </a:solidFill>
                <a:latin typeface="Arial"/>
                <a:ea typeface="Arial"/>
                <a:cs typeface="Arial"/>
                <a:sym typeface="Arial"/>
              </a:rPr>
              <a:t>Inviter à s’appuyer sur les idées</a:t>
            </a:r>
            <a:endParaRPr/>
          </a:p>
          <a:p>
            <a:pPr indent="-171450" lvl="0" marL="253365" marR="95250" rtl="0" algn="l">
              <a:lnSpc>
                <a:spcPct val="101800"/>
              </a:lnSpc>
              <a:spcBef>
                <a:spcPts val="585"/>
              </a:spcBef>
              <a:spcAft>
                <a:spcPts val="0"/>
              </a:spcAft>
              <a:buClr>
                <a:schemeClr val="dk1"/>
              </a:buClr>
              <a:buSzPts val="1100"/>
              <a:buFont typeface="Arial"/>
              <a:buChar char="-"/>
            </a:pPr>
            <a:r>
              <a:rPr lang="fr-FR" sz="1100">
                <a:solidFill>
                  <a:schemeClr val="dk1"/>
                </a:solidFill>
                <a:latin typeface="Arial"/>
                <a:ea typeface="Arial"/>
                <a:cs typeface="Arial"/>
                <a:sym typeface="Arial"/>
              </a:rPr>
              <a:t>Remettre en question et interroger respectueusement les points de vue des autres*</a:t>
            </a:r>
            <a:endParaRPr/>
          </a:p>
          <a:p>
            <a:pPr indent="0" lvl="0" marL="81915" marR="95250" rtl="0" algn="l">
              <a:lnSpc>
                <a:spcPct val="101800"/>
              </a:lnSpc>
              <a:spcBef>
                <a:spcPts val="585"/>
              </a:spcBef>
              <a:spcAft>
                <a:spcPts val="0"/>
              </a:spcAft>
              <a:buNone/>
            </a:pPr>
            <a:r>
              <a:rPr lang="fr-FR" sz="1100">
                <a:solidFill>
                  <a:schemeClr val="dk1"/>
                </a:solidFill>
                <a:latin typeface="Arial"/>
                <a:ea typeface="Arial"/>
                <a:cs typeface="Arial"/>
                <a:sym typeface="Arial"/>
              </a:rPr>
              <a:t>Ces éléments doivent se déployer dans un contexte de culture bienveillante, caractérisé par :</a:t>
            </a:r>
            <a:endParaRPr/>
          </a:p>
          <a:p>
            <a:pPr indent="-171450" lvl="0" marL="253365" marR="95250" rtl="0" algn="l">
              <a:lnSpc>
                <a:spcPct val="101800"/>
              </a:lnSpc>
              <a:spcBef>
                <a:spcPts val="585"/>
              </a:spcBef>
              <a:spcAft>
                <a:spcPts val="0"/>
              </a:spcAft>
              <a:buClr>
                <a:schemeClr val="dk1"/>
              </a:buClr>
              <a:buSzPts val="1100"/>
              <a:buFont typeface="Arial"/>
              <a:buChar char="-"/>
            </a:pPr>
            <a:r>
              <a:rPr lang="fr-FR" sz="1100">
                <a:solidFill>
                  <a:schemeClr val="dk1"/>
                </a:solidFill>
                <a:latin typeface="Arial"/>
                <a:ea typeface="Arial"/>
                <a:cs typeface="Arial"/>
                <a:sym typeface="Arial"/>
              </a:rPr>
              <a:t>Une participation active des élèves – plusieurs élèves formulent des contributions développées et interagissent avec les idées des autres</a:t>
            </a:r>
            <a:endParaRPr/>
          </a:p>
          <a:p>
            <a:pPr indent="-171450" lvl="0" marL="253365" marR="95250" rtl="0" algn="l">
              <a:lnSpc>
                <a:spcPct val="101800"/>
              </a:lnSpc>
              <a:spcBef>
                <a:spcPts val="585"/>
              </a:spcBef>
              <a:spcAft>
                <a:spcPts val="0"/>
              </a:spcAft>
              <a:buClr>
                <a:schemeClr val="dk1"/>
              </a:buClr>
              <a:buSzPts val="1100"/>
              <a:buFont typeface="Arial"/>
              <a:buChar char="-"/>
            </a:pPr>
            <a:r>
              <a:rPr lang="fr-FR" sz="1100">
                <a:solidFill>
                  <a:schemeClr val="dk1"/>
                </a:solidFill>
                <a:latin typeface="Arial"/>
                <a:ea typeface="Arial"/>
                <a:cs typeface="Arial"/>
                <a:sym typeface="Arial"/>
              </a:rPr>
              <a:t>L’utilisation explicite de règles de discussion – qui soutiennent des pratiques dialogiques et sont négociées avec les élèves</a:t>
            </a:r>
            <a:endParaRPr/>
          </a:p>
          <a:p>
            <a:pPr indent="0" lvl="0" marL="81915" marR="95250" rtl="0" algn="l">
              <a:lnSpc>
                <a:spcPct val="101800"/>
              </a:lnSpc>
              <a:spcBef>
                <a:spcPts val="585"/>
              </a:spcBef>
              <a:spcAft>
                <a:spcPts val="0"/>
              </a:spcAft>
              <a:buNone/>
            </a:pPr>
            <a:r>
              <a:rPr lang="fr-FR" sz="1100">
                <a:solidFill>
                  <a:schemeClr val="dk1"/>
                </a:solidFill>
                <a:latin typeface="Arial"/>
                <a:ea typeface="Arial"/>
                <a:cs typeface="Arial"/>
                <a:sym typeface="Arial"/>
              </a:rPr>
              <a:t>*Une trop grande fréquence de remises en question sans les autres éléments de soutien peut même avoir un effet négatif !</a:t>
            </a:r>
            <a:endParaRPr/>
          </a:p>
          <a:p>
            <a:pPr indent="0" lvl="0" marL="81915" marR="95250" rtl="0" algn="l">
              <a:lnSpc>
                <a:spcPct val="102200"/>
              </a:lnSpc>
              <a:spcBef>
                <a:spcPts val="0"/>
              </a:spcBef>
              <a:spcAft>
                <a:spcPts val="0"/>
              </a:spcAft>
              <a:buNone/>
            </a:pPr>
            <a:r>
              <a:t/>
            </a:r>
            <a:endParaRPr sz="1000">
              <a:solidFill>
                <a:schemeClr val="dk1"/>
              </a:solidFill>
              <a:latin typeface="Arial"/>
              <a:ea typeface="Arial"/>
              <a:cs typeface="Arial"/>
              <a:sym typeface="Arial"/>
            </a:endParaRPr>
          </a:p>
          <a:p>
            <a:pPr indent="0" lvl="0" marL="81915" marR="95250" rtl="0" algn="l">
              <a:lnSpc>
                <a:spcPct val="102200"/>
              </a:lnSpc>
              <a:spcBef>
                <a:spcPts val="0"/>
              </a:spcBef>
              <a:spcAft>
                <a:spcPts val="0"/>
              </a:spcAft>
              <a:buNone/>
            </a:pPr>
            <a:r>
              <a:rPr lang="fr-FR" sz="1000">
                <a:solidFill>
                  <a:schemeClr val="dk1"/>
                </a:solidFill>
                <a:latin typeface="Arial"/>
                <a:ea typeface="Arial"/>
                <a:cs typeface="Arial"/>
                <a:sym typeface="Arial"/>
              </a:rPr>
              <a:t>	 </a:t>
            </a:r>
            <a:r>
              <a:rPr b="1" lang="fr-FR" sz="1000" u="sng">
                <a:solidFill>
                  <a:schemeClr val="hlink"/>
                </a:solidFill>
                <a:latin typeface="Arial"/>
                <a:ea typeface="Arial"/>
                <a:cs typeface="Arial"/>
                <a:sym typeface="Arial"/>
                <a:hlinkClick r:id="rId13"/>
              </a:rPr>
              <a:t>Vidéo 2 – Comment le dialogue enseignant-élève soutient-il l’apprentissage ? </a:t>
            </a:r>
            <a:endParaRPr b="1" sz="1000">
              <a:solidFill>
                <a:schemeClr val="dk1"/>
              </a:solidFill>
              <a:latin typeface="Arial"/>
              <a:ea typeface="Arial"/>
              <a:cs typeface="Arial"/>
              <a:sym typeface="Arial"/>
            </a:endParaRPr>
          </a:p>
        </p:txBody>
      </p:sp>
      <p:sp>
        <p:nvSpPr>
          <p:cNvPr id="277" name="Google Shape;277;p23"/>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7</a:t>
            </a:r>
            <a:endParaRPr sz="1000">
              <a:solidFill>
                <a:schemeClr val="dk1"/>
              </a:solidFill>
              <a:latin typeface="Arial"/>
              <a:ea typeface="Arial"/>
              <a:cs typeface="Arial"/>
              <a:sym typeface="Arial"/>
            </a:endParaRPr>
          </a:p>
        </p:txBody>
      </p:sp>
      <p:sp>
        <p:nvSpPr>
          <p:cNvPr id="278" name="Google Shape;278;p23"/>
          <p:cNvSpPr/>
          <p:nvPr/>
        </p:nvSpPr>
        <p:spPr>
          <a:xfrm>
            <a:off x="5634489" y="4512449"/>
            <a:ext cx="439414" cy="43941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23"/>
          <p:cNvSpPr/>
          <p:nvPr/>
        </p:nvSpPr>
        <p:spPr>
          <a:xfrm>
            <a:off x="6953507" y="5534025"/>
            <a:ext cx="1893140" cy="1855652"/>
          </a:xfrm>
          <a:prstGeom prst="ellipse">
            <a:avLst/>
          </a:prstGeom>
          <a:solidFill>
            <a:srgbClr val="FF7E79">
              <a:alpha val="48627"/>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0" name="Google Shape;280;p23"/>
          <p:cNvGrpSpPr/>
          <p:nvPr/>
        </p:nvGrpSpPr>
        <p:grpSpPr>
          <a:xfrm>
            <a:off x="6413500" y="5033258"/>
            <a:ext cx="2965964" cy="2174706"/>
            <a:chOff x="3744945" y="1523690"/>
            <a:chExt cx="4629681" cy="3394578"/>
          </a:xfrm>
        </p:grpSpPr>
        <p:sp>
          <p:nvSpPr>
            <p:cNvPr id="281" name="Google Shape;281;p23"/>
            <p:cNvSpPr/>
            <p:nvPr/>
          </p:nvSpPr>
          <p:spPr>
            <a:xfrm>
              <a:off x="3744945" y="1554202"/>
              <a:ext cx="2955071" cy="2896555"/>
            </a:xfrm>
            <a:prstGeom prst="ellipse">
              <a:avLst/>
            </a:prstGeom>
            <a:solidFill>
              <a:srgbClr val="0096FF">
                <a:alpha val="49411"/>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23"/>
            <p:cNvSpPr/>
            <p:nvPr/>
          </p:nvSpPr>
          <p:spPr>
            <a:xfrm>
              <a:off x="5419555" y="1523690"/>
              <a:ext cx="2955071" cy="2896555"/>
            </a:xfrm>
            <a:prstGeom prst="ellipse">
              <a:avLst/>
            </a:prstGeom>
            <a:solidFill>
              <a:srgbClr val="FFFC00">
                <a:alpha val="41568"/>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23"/>
            <p:cNvSpPr txBox="1"/>
            <p:nvPr/>
          </p:nvSpPr>
          <p:spPr>
            <a:xfrm>
              <a:off x="3982832" y="2041378"/>
              <a:ext cx="1663387" cy="69044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400" u="none" cap="none" strike="noStrike">
                  <a:solidFill>
                    <a:schemeClr val="dk1"/>
                  </a:solidFill>
                  <a:latin typeface="Calibri"/>
                  <a:ea typeface="Calibri"/>
                  <a:cs typeface="Calibri"/>
                  <a:sym typeface="Calibri"/>
                </a:rPr>
                <a:t>Développer des idées</a:t>
              </a:r>
              <a:endParaRPr b="0" i="0" sz="1400" u="none" cap="none" strike="noStrike">
                <a:solidFill>
                  <a:srgbClr val="000000"/>
                </a:solidFill>
                <a:latin typeface="Arial"/>
                <a:ea typeface="Arial"/>
                <a:cs typeface="Arial"/>
                <a:sym typeface="Arial"/>
              </a:endParaRPr>
            </a:p>
          </p:txBody>
        </p:sp>
        <p:sp>
          <p:nvSpPr>
            <p:cNvPr id="284" name="Google Shape;284;p23"/>
            <p:cNvSpPr txBox="1"/>
            <p:nvPr/>
          </p:nvSpPr>
          <p:spPr>
            <a:xfrm>
              <a:off x="6713217" y="2160321"/>
              <a:ext cx="1634954" cy="3674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400" u="none" cap="none" strike="noStrike">
                  <a:solidFill>
                    <a:schemeClr val="dk1"/>
                  </a:solidFill>
                  <a:latin typeface="Calibri"/>
                  <a:ea typeface="Calibri"/>
                  <a:cs typeface="Calibri"/>
                  <a:sym typeface="Calibri"/>
                </a:rPr>
                <a:t>Mettre au défi / Contester</a:t>
              </a:r>
              <a:endParaRPr b="0" i="0" sz="1400" u="none" cap="none" strike="noStrike">
                <a:solidFill>
                  <a:srgbClr val="000000"/>
                </a:solidFill>
                <a:latin typeface="Arial"/>
                <a:ea typeface="Arial"/>
                <a:cs typeface="Arial"/>
                <a:sym typeface="Arial"/>
              </a:endParaRPr>
            </a:p>
          </p:txBody>
        </p:sp>
        <p:sp>
          <p:nvSpPr>
            <p:cNvPr id="285" name="Google Shape;285;p23"/>
            <p:cNvSpPr txBox="1"/>
            <p:nvPr/>
          </p:nvSpPr>
          <p:spPr>
            <a:xfrm>
              <a:off x="5127402" y="4271937"/>
              <a:ext cx="203665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400" u="none" cap="none" strike="noStrike">
                  <a:solidFill>
                    <a:schemeClr val="dk1"/>
                  </a:solidFill>
                  <a:latin typeface="Calibri"/>
                  <a:ea typeface="Calibri"/>
                  <a:cs typeface="Calibri"/>
                  <a:sym typeface="Calibri"/>
                </a:rPr>
                <a:t>Participation des élèves</a:t>
              </a:r>
              <a:endParaRPr b="0" i="0" sz="1400" u="none" cap="none" strike="noStrike">
                <a:solidFill>
                  <a:srgbClr val="000000"/>
                </a:solidFill>
                <a:latin typeface="Arial"/>
                <a:ea typeface="Arial"/>
                <a:cs typeface="Arial"/>
                <a:sym typeface="Arial"/>
              </a:endParaRPr>
            </a:p>
          </p:txBody>
        </p:sp>
        <p:sp>
          <p:nvSpPr>
            <p:cNvPr id="286" name="Google Shape;286;p23"/>
            <p:cNvSpPr txBox="1"/>
            <p:nvPr/>
          </p:nvSpPr>
          <p:spPr>
            <a:xfrm>
              <a:off x="5076285" y="2755036"/>
              <a:ext cx="1915884" cy="107049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200" u="none" cap="none" strike="noStrike">
                  <a:solidFill>
                    <a:schemeClr val="dk1"/>
                  </a:solidFill>
                  <a:latin typeface="Calibri"/>
                  <a:ea typeface="Calibri"/>
                  <a:cs typeface="Calibri"/>
                  <a:sym typeface="Calibri"/>
                </a:rPr>
                <a:t>Gains d’apprentissage</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p:nvPr/>
        </p:nvSpPr>
        <p:spPr>
          <a:xfrm>
            <a:off x="886780" y="4989991"/>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24"/>
          <p:cNvSpPr txBox="1"/>
          <p:nvPr/>
        </p:nvSpPr>
        <p:spPr>
          <a:xfrm>
            <a:off x="580072" y="200025"/>
            <a:ext cx="4114800" cy="246221"/>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fr-FR" sz="1600">
                <a:solidFill>
                  <a:schemeClr val="dk1"/>
                </a:solidFill>
                <a:latin typeface="Arial"/>
                <a:ea typeface="Arial"/>
                <a:cs typeface="Arial"/>
                <a:sym typeface="Arial"/>
              </a:rPr>
              <a:t>Dialogue au sein d’une équipe de pairs</a:t>
            </a:r>
            <a:endParaRPr sz="1600">
              <a:solidFill>
                <a:schemeClr val="dk1"/>
              </a:solidFill>
              <a:latin typeface="Arial"/>
              <a:ea typeface="Arial"/>
              <a:cs typeface="Arial"/>
              <a:sym typeface="Arial"/>
            </a:endParaRPr>
          </a:p>
        </p:txBody>
      </p:sp>
      <p:sp>
        <p:nvSpPr>
          <p:cNvPr id="294" name="Google Shape;294;p24"/>
          <p:cNvSpPr txBox="1"/>
          <p:nvPr/>
        </p:nvSpPr>
        <p:spPr>
          <a:xfrm>
            <a:off x="317500" y="504825"/>
            <a:ext cx="4639945" cy="406040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lang="fr-FR" sz="1400">
                <a:solidFill>
                  <a:schemeClr val="dk1"/>
                </a:solidFill>
                <a:latin typeface="Arial"/>
                <a:ea typeface="Arial"/>
                <a:cs typeface="Arial"/>
                <a:sym typeface="Arial"/>
              </a:rPr>
              <a:t>Quelle est la valeur du travail en équipe ?</a:t>
            </a:r>
            <a:endParaRPr sz="14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300">
              <a:solidFill>
                <a:schemeClr val="dk1"/>
              </a:solidFill>
              <a:latin typeface="Times New Roman"/>
              <a:ea typeface="Times New Roman"/>
              <a:cs typeface="Times New Roman"/>
              <a:sym typeface="Times New Roman"/>
            </a:endParaRPr>
          </a:p>
          <a:p>
            <a:pPr indent="-171450" lvl="0" marL="255270" marR="126364" rtl="0" algn="l">
              <a:lnSpc>
                <a:spcPct val="101699"/>
              </a:lnSpc>
              <a:spcBef>
                <a:spcPts val="5"/>
              </a:spcBef>
              <a:spcAft>
                <a:spcPts val="0"/>
              </a:spcAft>
              <a:buClr>
                <a:schemeClr val="dk1"/>
              </a:buClr>
              <a:buSzPts val="1200"/>
              <a:buFont typeface="Arial"/>
              <a:buChar char="•"/>
            </a:pPr>
            <a:r>
              <a:rPr lang="fr-FR" sz="1200">
                <a:solidFill>
                  <a:schemeClr val="dk1"/>
                </a:solidFill>
                <a:latin typeface="Arimo"/>
                <a:ea typeface="Arimo"/>
                <a:cs typeface="Arimo"/>
                <a:sym typeface="Arimo"/>
              </a:rPr>
              <a:t>Un travail en équipe de haute qualité est fortement associé à des gains d’apprentissage (par ex. </a:t>
            </a:r>
            <a:r>
              <a:rPr lang="fr-FR" sz="1200" u="sng">
                <a:solidFill>
                  <a:schemeClr val="hlink"/>
                </a:solidFill>
                <a:latin typeface="Arimo"/>
                <a:ea typeface="Arimo"/>
                <a:cs typeface="Arimo"/>
                <a:sym typeface="Arimo"/>
                <a:hlinkClick r:id="rId4"/>
              </a:rPr>
              <a:t>Howe et al., 2019</a:t>
            </a:r>
            <a:r>
              <a:rPr lang="fr-FR" sz="1200">
                <a:solidFill>
                  <a:schemeClr val="dk1"/>
                </a:solidFill>
                <a:latin typeface="Arimo"/>
                <a:ea typeface="Arimo"/>
                <a:cs typeface="Arimo"/>
                <a:sym typeface="Arimo"/>
              </a:rPr>
              <a:t>), en particulier lorsque les participants ont des points de vue différents (</a:t>
            </a:r>
            <a:r>
              <a:rPr lang="fr-FR" sz="1200" u="sng">
                <a:solidFill>
                  <a:schemeClr val="hlink"/>
                </a:solidFill>
                <a:latin typeface="Arimo"/>
                <a:ea typeface="Arimo"/>
                <a:cs typeface="Arimo"/>
                <a:sym typeface="Arimo"/>
                <a:hlinkClick r:id="rId5"/>
              </a:rPr>
              <a:t>Bennett et al., 2009</a:t>
            </a:r>
            <a:r>
              <a:rPr lang="fr-FR" sz="1200">
                <a:solidFill>
                  <a:schemeClr val="dk1"/>
                </a:solidFill>
                <a:latin typeface="Arimo"/>
                <a:ea typeface="Arimo"/>
                <a:cs typeface="Arimo"/>
                <a:sym typeface="Arimo"/>
              </a:rPr>
              <a:t>);</a:t>
            </a:r>
            <a:endParaRPr/>
          </a:p>
          <a:p>
            <a:pPr indent="-171450" lvl="0" marL="255270" marR="126364" rtl="0" algn="l">
              <a:lnSpc>
                <a:spcPct val="101699"/>
              </a:lnSpc>
              <a:spcBef>
                <a:spcPts val="5"/>
              </a:spcBef>
              <a:spcAft>
                <a:spcPts val="0"/>
              </a:spcAft>
              <a:buClr>
                <a:schemeClr val="dk1"/>
              </a:buClr>
              <a:buSzPts val="1200"/>
              <a:buFont typeface="Arial"/>
              <a:buChar char="•"/>
            </a:pPr>
            <a:r>
              <a:rPr lang="fr-FR" sz="1200">
                <a:solidFill>
                  <a:schemeClr val="dk1"/>
                </a:solidFill>
                <a:latin typeface="Arimo"/>
                <a:ea typeface="Arimo"/>
                <a:cs typeface="Arimo"/>
                <a:sym typeface="Arimo"/>
              </a:rPr>
              <a:t>Les élèves peuvent apprendre les uns des autres;</a:t>
            </a:r>
            <a:endParaRPr/>
          </a:p>
          <a:p>
            <a:pPr indent="-171450" lvl="0" marL="255270" marR="126364" rtl="0" algn="l">
              <a:lnSpc>
                <a:spcPct val="101699"/>
              </a:lnSpc>
              <a:spcBef>
                <a:spcPts val="5"/>
              </a:spcBef>
              <a:spcAft>
                <a:spcPts val="0"/>
              </a:spcAft>
              <a:buClr>
                <a:schemeClr val="dk1"/>
              </a:buClr>
              <a:buSzPts val="1200"/>
              <a:buFont typeface="Arial"/>
              <a:buChar char="•"/>
            </a:pPr>
            <a:r>
              <a:rPr lang="fr-FR" sz="1200">
                <a:solidFill>
                  <a:schemeClr val="dk1"/>
                </a:solidFill>
                <a:latin typeface="Arimo"/>
                <a:ea typeface="Arimo"/>
                <a:cs typeface="Arimo"/>
                <a:sym typeface="Arimo"/>
              </a:rPr>
              <a:t>Les apprenants peuvent s’exercer à utiliser le dialogue pour apprendre, raisonner et résoudre des problèmes sans la présence de l’enseignant;</a:t>
            </a:r>
            <a:endParaRPr/>
          </a:p>
          <a:p>
            <a:pPr indent="-171450" lvl="0" marL="255270" marR="126364" rtl="0" algn="l">
              <a:lnSpc>
                <a:spcPct val="101699"/>
              </a:lnSpc>
              <a:spcBef>
                <a:spcPts val="5"/>
              </a:spcBef>
              <a:spcAft>
                <a:spcPts val="0"/>
              </a:spcAft>
              <a:buClr>
                <a:schemeClr val="dk1"/>
              </a:buClr>
              <a:buSzPts val="1200"/>
              <a:buFont typeface="Arial"/>
              <a:buChar char="•"/>
            </a:pPr>
            <a:r>
              <a:rPr lang="fr-FR" sz="1200">
                <a:solidFill>
                  <a:schemeClr val="dk1"/>
                </a:solidFill>
                <a:latin typeface="Arimo"/>
                <a:ea typeface="Arimo"/>
                <a:cs typeface="Arimo"/>
                <a:sym typeface="Arimo"/>
              </a:rPr>
              <a:t>Ils peuvent tester leurs idées dans un environnement moins stressant avant de partager leurs progrès avec d’autres équipes ou devant la classe entière — « rendre la pensée visible » pour les autres, ce qui favorise les apprentissages (</a:t>
            </a:r>
            <a:r>
              <a:rPr lang="fr-FR" sz="1200" u="sng">
                <a:solidFill>
                  <a:schemeClr val="hlink"/>
                </a:solidFill>
                <a:latin typeface="Arimo"/>
                <a:ea typeface="Arimo"/>
                <a:cs typeface="Arimo"/>
                <a:sym typeface="Arimo"/>
                <a:hlinkClick r:id="rId6"/>
              </a:rPr>
              <a:t>Howe 2020</a:t>
            </a:r>
            <a:r>
              <a:rPr lang="fr-FR" sz="1200">
                <a:solidFill>
                  <a:schemeClr val="dk1"/>
                </a:solidFill>
                <a:latin typeface="Arimo"/>
                <a:ea typeface="Arimo"/>
                <a:cs typeface="Arimo"/>
                <a:sym typeface="Arimo"/>
              </a:rPr>
              <a:t>);</a:t>
            </a:r>
            <a:endParaRPr/>
          </a:p>
          <a:p>
            <a:pPr indent="-171450" lvl="0" marL="255270" marR="126364" rtl="0" algn="l">
              <a:lnSpc>
                <a:spcPct val="101699"/>
              </a:lnSpc>
              <a:spcBef>
                <a:spcPts val="5"/>
              </a:spcBef>
              <a:spcAft>
                <a:spcPts val="0"/>
              </a:spcAft>
              <a:buClr>
                <a:schemeClr val="dk1"/>
              </a:buClr>
              <a:buSzPts val="1200"/>
              <a:buFont typeface="Arial"/>
              <a:buChar char="•"/>
            </a:pPr>
            <a:r>
              <a:rPr lang="fr-FR" sz="1200">
                <a:solidFill>
                  <a:schemeClr val="dk1"/>
                </a:solidFill>
                <a:latin typeface="Arimo"/>
                <a:ea typeface="Arimo"/>
                <a:cs typeface="Arimo"/>
                <a:sym typeface="Arimo"/>
              </a:rPr>
              <a:t>Les autres élèves peuvent réfléchir aux nouvelles idées et les évaluer, notamment à l’aide de grilles formelles, dépassant ainsi l’écoute passive.</a:t>
            </a:r>
            <a:endParaRPr/>
          </a:p>
          <a:p>
            <a:pPr indent="0" lvl="0" marL="83820" marR="126364" rtl="0" algn="l">
              <a:lnSpc>
                <a:spcPct val="101699"/>
              </a:lnSpc>
              <a:spcBef>
                <a:spcPts val="5"/>
              </a:spcBef>
              <a:spcAft>
                <a:spcPts val="0"/>
              </a:spcAft>
              <a:buNone/>
            </a:pPr>
            <a:r>
              <a:t/>
            </a:r>
            <a:endParaRPr sz="1200">
              <a:solidFill>
                <a:schemeClr val="dk1"/>
              </a:solidFill>
              <a:latin typeface="Arimo"/>
              <a:ea typeface="Arimo"/>
              <a:cs typeface="Arimo"/>
              <a:sym typeface="Arimo"/>
            </a:endParaRPr>
          </a:p>
          <a:p>
            <a:pPr indent="0" lvl="0" marL="83820" marR="126364" rtl="0" algn="l">
              <a:lnSpc>
                <a:spcPct val="101699"/>
              </a:lnSpc>
              <a:spcBef>
                <a:spcPts val="5"/>
              </a:spcBef>
              <a:spcAft>
                <a:spcPts val="0"/>
              </a:spcAft>
              <a:buNone/>
            </a:pPr>
            <a:r>
              <a:rPr lang="fr-FR" sz="1200">
                <a:solidFill>
                  <a:schemeClr val="dk1"/>
                </a:solidFill>
                <a:latin typeface="Arimo"/>
                <a:ea typeface="Arimo"/>
                <a:cs typeface="Arimo"/>
                <a:sym typeface="Arimo"/>
              </a:rPr>
              <a:t>		 </a:t>
            </a:r>
            <a:r>
              <a:rPr b="1" lang="fr-FR" sz="1200" u="sng">
                <a:solidFill>
                  <a:schemeClr val="hlink"/>
                </a:solidFill>
                <a:latin typeface="Arial"/>
                <a:ea typeface="Arial"/>
                <a:cs typeface="Arial"/>
                <a:sym typeface="Arial"/>
                <a:hlinkClick r:id="rId7"/>
              </a:rPr>
              <a:t>Vidéo 15 — La valeur du dialogue en équipe</a:t>
            </a:r>
            <a:r>
              <a:rPr lang="fr-FR" sz="1200">
                <a:solidFill>
                  <a:schemeClr val="dk1"/>
                </a:solidFill>
                <a:latin typeface="Arimo"/>
                <a:ea typeface="Arimo"/>
                <a:cs typeface="Arimo"/>
                <a:sym typeface="Arimo"/>
              </a:rPr>
              <a:t>	</a:t>
            </a:r>
            <a:endParaRPr sz="1200">
              <a:solidFill>
                <a:schemeClr val="dk1"/>
              </a:solidFill>
              <a:latin typeface="Arimo"/>
              <a:ea typeface="Arimo"/>
              <a:cs typeface="Arimo"/>
              <a:sym typeface="Arimo"/>
            </a:endParaRPr>
          </a:p>
        </p:txBody>
      </p:sp>
      <p:sp>
        <p:nvSpPr>
          <p:cNvPr id="295" name="Google Shape;295;p24"/>
          <p:cNvSpPr txBox="1"/>
          <p:nvPr/>
        </p:nvSpPr>
        <p:spPr>
          <a:xfrm>
            <a:off x="5194301" y="200025"/>
            <a:ext cx="5284358" cy="43733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000">
            <a:spAutoFit/>
          </a:bodyPr>
          <a:lstStyle/>
          <a:p>
            <a:pPr indent="0" lvl="0" marL="82550" marR="0" rtl="0" algn="just">
              <a:lnSpc>
                <a:spcPct val="100000"/>
              </a:lnSpc>
              <a:spcBef>
                <a:spcPts val="0"/>
              </a:spcBef>
              <a:spcAft>
                <a:spcPts val="0"/>
              </a:spcAft>
              <a:buNone/>
            </a:pPr>
            <a:r>
              <a:rPr b="1" lang="fr-FR" sz="1400">
                <a:solidFill>
                  <a:schemeClr val="dk1"/>
                </a:solidFill>
                <a:latin typeface="Arial"/>
                <a:ea typeface="Arial"/>
                <a:cs typeface="Arial"/>
                <a:sym typeface="Arial"/>
              </a:rPr>
              <a:t>Comment rendre le travail en équipe efficace?</a:t>
            </a:r>
            <a:endParaRPr sz="1400">
              <a:solidFill>
                <a:schemeClr val="dk1"/>
              </a:solidFill>
              <a:latin typeface="Arial"/>
              <a:ea typeface="Arial"/>
              <a:cs typeface="Arial"/>
              <a:sym typeface="Arial"/>
            </a:endParaRPr>
          </a:p>
          <a:p>
            <a:pPr indent="0" lvl="0" marL="0" marR="0" rtl="0" algn="l">
              <a:lnSpc>
                <a:spcPct val="100000"/>
              </a:lnSpc>
              <a:spcBef>
                <a:spcPts val="45"/>
              </a:spcBef>
              <a:spcAft>
                <a:spcPts val="0"/>
              </a:spcAft>
              <a:buNone/>
            </a:pPr>
            <a:r>
              <a:t/>
            </a:r>
            <a:endParaRPr sz="950">
              <a:solidFill>
                <a:schemeClr val="dk1"/>
              </a:solidFill>
              <a:latin typeface="Times New Roman"/>
              <a:ea typeface="Times New Roman"/>
              <a:cs typeface="Times New Roman"/>
              <a:sym typeface="Times New Roman"/>
            </a:endParaRPr>
          </a:p>
          <a:p>
            <a:pPr indent="0" lvl="0" marL="255600" marR="94615" rtl="0" algn="l">
              <a:lnSpc>
                <a:spcPct val="102000"/>
              </a:lnSpc>
              <a:spcBef>
                <a:spcPts val="0"/>
              </a:spcBef>
              <a:spcAft>
                <a:spcPts val="0"/>
              </a:spcAft>
              <a:buNone/>
            </a:pPr>
            <a:r>
              <a:rPr lang="fr-FR" sz="1200">
                <a:solidFill>
                  <a:schemeClr val="dk1"/>
                </a:solidFill>
                <a:latin typeface="Arimo"/>
                <a:ea typeface="Arimo"/>
                <a:cs typeface="Arimo"/>
                <a:sym typeface="Arimo"/>
              </a:rPr>
              <a:t>Les élèves doivent </a:t>
            </a:r>
            <a:r>
              <a:rPr i="1" lang="fr-FR" sz="1200">
                <a:solidFill>
                  <a:schemeClr val="dk1"/>
                </a:solidFill>
                <a:latin typeface="Arimo"/>
                <a:ea typeface="Arimo"/>
                <a:cs typeface="Arimo"/>
                <a:sym typeface="Arimo"/>
              </a:rPr>
              <a:t>apprendre</a:t>
            </a:r>
            <a:r>
              <a:rPr lang="fr-FR" sz="1200">
                <a:solidFill>
                  <a:schemeClr val="dk1"/>
                </a:solidFill>
                <a:latin typeface="Arimo"/>
                <a:ea typeface="Arimo"/>
                <a:cs typeface="Arimo"/>
                <a:sym typeface="Arimo"/>
              </a:rPr>
              <a:t> à parler et à collaborer efficacement en équipe ; souvent, ils n’ont pas encore acquis ces compétences. Les « </a:t>
            </a:r>
            <a:r>
              <a:rPr b="1" lang="fr-FR" sz="1200">
                <a:solidFill>
                  <a:schemeClr val="dk1"/>
                </a:solidFill>
                <a:latin typeface="Arimo"/>
                <a:ea typeface="Arimo"/>
                <a:cs typeface="Arimo"/>
                <a:sym typeface="Arimo"/>
              </a:rPr>
              <a:t>règles de discussion </a:t>
            </a:r>
            <a:r>
              <a:rPr lang="fr-FR" sz="1200">
                <a:solidFill>
                  <a:schemeClr val="dk1"/>
                </a:solidFill>
                <a:latin typeface="Arimo"/>
                <a:ea typeface="Arimo"/>
                <a:cs typeface="Arimo"/>
                <a:sym typeface="Arimo"/>
              </a:rPr>
              <a:t>» (présentées plus tôt) et les </a:t>
            </a:r>
            <a:r>
              <a:rPr b="1" lang="fr-FR" sz="1200">
                <a:solidFill>
                  <a:schemeClr val="dk1"/>
                </a:solidFill>
                <a:latin typeface="Arimo"/>
                <a:ea typeface="Arimo"/>
                <a:cs typeface="Arimo"/>
                <a:sym typeface="Arimo"/>
              </a:rPr>
              <a:t>amorces de phrases </a:t>
            </a:r>
            <a:r>
              <a:rPr lang="fr-FR" sz="1200">
                <a:solidFill>
                  <a:schemeClr val="dk1"/>
                </a:solidFill>
                <a:latin typeface="Arimo"/>
                <a:ea typeface="Arimo"/>
                <a:cs typeface="Arimo"/>
                <a:sym typeface="Arimo"/>
              </a:rPr>
              <a:t>peuvent aider les élèves à prendre l’habitude d’écouter, de faire référence aux idées des autres, d’exprimer leur accord et de remettre en question avec respect, en donnant des raisons. </a:t>
            </a:r>
            <a:br>
              <a:rPr lang="fr-FR"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a:p>
            <a:pPr indent="0" lvl="0" marL="255600" marR="95250" rtl="0" algn="l">
              <a:lnSpc>
                <a:spcPct val="102000"/>
              </a:lnSpc>
              <a:spcBef>
                <a:spcPts val="48"/>
              </a:spcBef>
              <a:spcAft>
                <a:spcPts val="0"/>
              </a:spcAft>
              <a:buNone/>
            </a:pPr>
            <a:r>
              <a:rPr lang="fr-FR" sz="1200">
                <a:solidFill>
                  <a:schemeClr val="dk1"/>
                </a:solidFill>
                <a:latin typeface="Arimo"/>
                <a:ea typeface="Arimo"/>
                <a:cs typeface="Arimo"/>
                <a:sym typeface="Arimo"/>
              </a:rPr>
              <a:t>Le soutien au dialogue dans lequel les élèves </a:t>
            </a:r>
            <a:r>
              <a:rPr b="1" lang="fr-FR" sz="1200">
                <a:solidFill>
                  <a:schemeClr val="dk1"/>
                </a:solidFill>
                <a:latin typeface="Arimo"/>
                <a:ea typeface="Arimo"/>
                <a:cs typeface="Arimo"/>
                <a:sym typeface="Arimo"/>
              </a:rPr>
              <a:t>s’engagent avec les idées des autres</a:t>
            </a:r>
            <a:r>
              <a:rPr lang="fr-FR" sz="1200">
                <a:solidFill>
                  <a:schemeClr val="dk1"/>
                </a:solidFill>
                <a:latin typeface="Arimo"/>
                <a:ea typeface="Arimo"/>
                <a:cs typeface="Arimo"/>
                <a:sym typeface="Arimo"/>
              </a:rPr>
              <a:t> doit être intégré à la conception des activités. Par exemple, il faut concevoir des tâches qui nécessitent une collaboration pour réussir et qui visent à stimuler un débat raisonné. Les « </a:t>
            </a:r>
            <a:r>
              <a:rPr b="1" lang="fr-FR" sz="1200">
                <a:solidFill>
                  <a:schemeClr val="dk1"/>
                </a:solidFill>
                <a:latin typeface="Arimo"/>
                <a:ea typeface="Arimo"/>
                <a:cs typeface="Arimo"/>
                <a:sym typeface="Arimo"/>
              </a:rPr>
              <a:t>points de discussion </a:t>
            </a:r>
            <a:r>
              <a:rPr lang="fr-FR" sz="1200">
                <a:solidFill>
                  <a:schemeClr val="dk1"/>
                </a:solidFill>
                <a:latin typeface="Arimo"/>
                <a:ea typeface="Arimo"/>
                <a:cs typeface="Arimo"/>
                <a:sym typeface="Arimo"/>
              </a:rPr>
              <a:t>» sont une excellente activité pour cela — voir l’encadré ci-dessous.</a:t>
            </a:r>
            <a:endParaRPr/>
          </a:p>
          <a:p>
            <a:pPr indent="0" lvl="0" marL="255600" marR="95250" rtl="0" algn="l">
              <a:lnSpc>
                <a:spcPct val="102000"/>
              </a:lnSpc>
              <a:spcBef>
                <a:spcPts val="48"/>
              </a:spcBef>
              <a:spcAft>
                <a:spcPts val="0"/>
              </a:spcAft>
              <a:buNone/>
            </a:pPr>
            <a:r>
              <a:t/>
            </a:r>
            <a:endParaRPr sz="1200">
              <a:solidFill>
                <a:schemeClr val="dk1"/>
              </a:solidFill>
              <a:latin typeface="Arimo"/>
              <a:ea typeface="Arimo"/>
              <a:cs typeface="Arimo"/>
              <a:sym typeface="Arimo"/>
            </a:endParaRPr>
          </a:p>
          <a:p>
            <a:pPr indent="0" lvl="0" marL="255600" marR="0" rtl="0" algn="l">
              <a:lnSpc>
                <a:spcPct val="102000"/>
              </a:lnSpc>
              <a:spcBef>
                <a:spcPts val="48"/>
              </a:spcBef>
              <a:spcAft>
                <a:spcPts val="0"/>
              </a:spcAft>
              <a:buNone/>
            </a:pPr>
            <a:r>
              <a:rPr b="1" lang="fr-FR" sz="1300">
                <a:solidFill>
                  <a:schemeClr val="dk1"/>
                </a:solidFill>
                <a:latin typeface="Arial"/>
                <a:ea typeface="Arial"/>
                <a:cs typeface="Arial"/>
                <a:sym typeface="Arial"/>
              </a:rPr>
              <a:t>Comment savoir si le travail en équipe soutient l’apprentissage?</a:t>
            </a:r>
            <a:endParaRPr sz="1300">
              <a:solidFill>
                <a:schemeClr val="dk1"/>
              </a:solidFill>
              <a:latin typeface="Arial"/>
              <a:ea typeface="Arial"/>
              <a:cs typeface="Arial"/>
              <a:sym typeface="Arial"/>
            </a:endParaRPr>
          </a:p>
          <a:p>
            <a:pPr indent="-634" lvl="0" marL="255600" marR="95885" rtl="0" algn="l">
              <a:lnSpc>
                <a:spcPct val="102000"/>
              </a:lnSpc>
              <a:spcBef>
                <a:spcPts val="48"/>
              </a:spcBef>
              <a:spcAft>
                <a:spcPts val="0"/>
              </a:spcAft>
              <a:buNone/>
            </a:pPr>
            <a:r>
              <a:rPr b="1" lang="fr-FR" sz="1200">
                <a:solidFill>
                  <a:schemeClr val="dk1"/>
                </a:solidFill>
                <a:latin typeface="Arial"/>
                <a:ea typeface="Arial"/>
                <a:cs typeface="Arial"/>
                <a:sym typeface="Arial"/>
              </a:rPr>
              <a:t>L’outil 2G </a:t>
            </a:r>
            <a:r>
              <a:rPr lang="fr-FR" sz="1200">
                <a:solidFill>
                  <a:schemeClr val="dk1"/>
                </a:solidFill>
                <a:latin typeface="Arial"/>
                <a:ea typeface="Arial"/>
                <a:cs typeface="Arial"/>
                <a:sym typeface="Arial"/>
              </a:rPr>
              <a:t>propose une échelle d’évaluation de la qualité du travail en équipe ; il existe deux versions : l’une pour observer les élèves et l’autre pour leur autoévaluation. Des scores élevés à ces échelles sont fortement associés à de meilleurs résultats d’apprentissage (par exemple, </a:t>
            </a:r>
            <a:r>
              <a:rPr lang="fr-FR" sz="1200" u="sng">
                <a:solidFill>
                  <a:schemeClr val="hlink"/>
                </a:solidFill>
                <a:latin typeface="Arimo"/>
                <a:ea typeface="Arimo"/>
                <a:cs typeface="Arimo"/>
                <a:sym typeface="Arimo"/>
                <a:hlinkClick r:id="rId8"/>
              </a:rPr>
              <a:t>Howe et al., 2019</a:t>
            </a:r>
            <a:r>
              <a:rPr lang="fr-FR" sz="1200">
                <a:solidFill>
                  <a:schemeClr val="dk1"/>
                </a:solidFill>
                <a:latin typeface="Arimo"/>
                <a:ea typeface="Arimo"/>
                <a:cs typeface="Arimo"/>
                <a:sym typeface="Arimo"/>
              </a:rPr>
              <a:t>).</a:t>
            </a:r>
            <a:endParaRPr/>
          </a:p>
        </p:txBody>
      </p:sp>
      <p:sp>
        <p:nvSpPr>
          <p:cNvPr id="296" name="Google Shape;296;p24"/>
          <p:cNvSpPr txBox="1"/>
          <p:nvPr/>
        </p:nvSpPr>
        <p:spPr>
          <a:xfrm>
            <a:off x="5194301" y="4695825"/>
            <a:ext cx="5284358" cy="258096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3820" marR="0" rtl="0" algn="l">
              <a:lnSpc>
                <a:spcPct val="100000"/>
              </a:lnSpc>
              <a:spcBef>
                <a:spcPts val="0"/>
              </a:spcBef>
              <a:spcAft>
                <a:spcPts val="0"/>
              </a:spcAft>
              <a:buNone/>
            </a:pPr>
            <a:r>
              <a:rPr b="1" lang="fr-FR" sz="1400">
                <a:solidFill>
                  <a:schemeClr val="dk1"/>
                </a:solidFill>
                <a:latin typeface="Arial"/>
                <a:ea typeface="Arial"/>
                <a:cs typeface="Arial"/>
                <a:sym typeface="Arial"/>
              </a:rPr>
              <a:t>Que sont les points de discussion?</a:t>
            </a:r>
            <a:endParaRPr sz="1400">
              <a:solidFill>
                <a:schemeClr val="dk1"/>
              </a:solidFill>
              <a:latin typeface="Arial"/>
              <a:ea typeface="Arial"/>
              <a:cs typeface="Arial"/>
              <a:sym typeface="Arial"/>
            </a:endParaRPr>
          </a:p>
          <a:p>
            <a:pPr indent="0" lvl="0" marL="0" marR="0" rtl="0" algn="l">
              <a:lnSpc>
                <a:spcPct val="100000"/>
              </a:lnSpc>
              <a:spcBef>
                <a:spcPts val="10"/>
              </a:spcBef>
              <a:spcAft>
                <a:spcPts val="0"/>
              </a:spcAft>
              <a:buNone/>
            </a:pPr>
            <a:r>
              <a:t/>
            </a:r>
            <a:endParaRPr sz="800">
              <a:solidFill>
                <a:schemeClr val="dk1"/>
              </a:solidFill>
              <a:latin typeface="Times New Roman"/>
              <a:ea typeface="Times New Roman"/>
              <a:cs typeface="Times New Roman"/>
              <a:sym typeface="Times New Roman"/>
            </a:endParaRPr>
          </a:p>
          <a:p>
            <a:pPr indent="-171449" lvl="0" marL="483869" marR="339090" rtl="0" algn="l">
              <a:lnSpc>
                <a:spcPct val="101699"/>
              </a:lnSpc>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Ce sont des </a:t>
            </a:r>
            <a:r>
              <a:rPr b="1" lang="fr-FR" sz="1200">
                <a:solidFill>
                  <a:schemeClr val="dk1"/>
                </a:solidFill>
                <a:latin typeface="Arial"/>
                <a:ea typeface="Arial"/>
                <a:cs typeface="Arial"/>
                <a:sym typeface="Arial"/>
              </a:rPr>
              <a:t>affirmations</a:t>
            </a:r>
            <a:r>
              <a:rPr lang="fr-FR" sz="1200">
                <a:solidFill>
                  <a:schemeClr val="dk1"/>
                </a:solidFill>
                <a:latin typeface="Arial"/>
                <a:ea typeface="Arial"/>
                <a:cs typeface="Arial"/>
                <a:sym typeface="Arial"/>
              </a:rPr>
              <a:t> – et non des questions – sur lesquelles les élèves sont invités à se positionner (d’accord / pas d’accord) de manière respectueuse lors d’une discussion.</a:t>
            </a:r>
            <a:endParaRPr/>
          </a:p>
          <a:p>
            <a:pPr indent="-171449" lvl="0" marL="483869" marR="339090" rtl="0" algn="l">
              <a:lnSpc>
                <a:spcPct val="101699"/>
              </a:lnSpc>
              <a:spcBef>
                <a:spcPts val="200"/>
              </a:spcBef>
              <a:spcAft>
                <a:spcPts val="0"/>
              </a:spcAft>
              <a:buClr>
                <a:schemeClr val="dk1"/>
              </a:buClr>
              <a:buSzPts val="1200"/>
              <a:buFont typeface="Arial"/>
              <a:buChar char="•"/>
            </a:pPr>
            <a:r>
              <a:rPr lang="fr-FR" sz="1200">
                <a:solidFill>
                  <a:schemeClr val="dk1"/>
                </a:solidFill>
                <a:latin typeface="Arial"/>
                <a:ea typeface="Arial"/>
                <a:cs typeface="Arial"/>
                <a:sym typeface="Arial"/>
              </a:rPr>
              <a:t>Elles sont provocantes, intrigantes, intéressantes, vraies ou fausses.</a:t>
            </a:r>
            <a:endParaRPr/>
          </a:p>
          <a:p>
            <a:pPr indent="-171449" lvl="0" marL="483869" marR="339090" rtl="0" algn="l">
              <a:lnSpc>
                <a:spcPct val="101699"/>
              </a:lnSpc>
              <a:spcBef>
                <a:spcPts val="200"/>
              </a:spcBef>
              <a:spcAft>
                <a:spcPts val="0"/>
              </a:spcAft>
              <a:buClr>
                <a:schemeClr val="dk1"/>
              </a:buClr>
              <a:buSzPts val="1200"/>
              <a:buFont typeface="Arial"/>
              <a:buChar char="•"/>
            </a:pPr>
            <a:r>
              <a:rPr lang="fr-FR" sz="1200">
                <a:solidFill>
                  <a:schemeClr val="dk1"/>
                </a:solidFill>
                <a:latin typeface="Arial"/>
                <a:ea typeface="Arial"/>
                <a:cs typeface="Arial"/>
                <a:sym typeface="Arial"/>
              </a:rPr>
              <a:t>Elles peuvent être utilisées pour susciter des réponses factuelles ou imaginatives.</a:t>
            </a:r>
            <a:endParaRPr/>
          </a:p>
          <a:p>
            <a:pPr indent="-171449" lvl="0" marL="483869" marR="339090" rtl="0" algn="l">
              <a:lnSpc>
                <a:spcPct val="101699"/>
              </a:lnSpc>
              <a:spcBef>
                <a:spcPts val="200"/>
              </a:spcBef>
              <a:spcAft>
                <a:spcPts val="0"/>
              </a:spcAft>
              <a:buClr>
                <a:schemeClr val="dk1"/>
              </a:buClr>
              <a:buSzPts val="1200"/>
              <a:buFont typeface="Arial"/>
              <a:buChar char="•"/>
            </a:pPr>
            <a:r>
              <a:rPr lang="fr-FR" sz="1200">
                <a:solidFill>
                  <a:schemeClr val="dk1"/>
                </a:solidFill>
                <a:latin typeface="Arial"/>
                <a:ea typeface="Arial"/>
                <a:cs typeface="Arial"/>
                <a:sym typeface="Arial"/>
              </a:rPr>
              <a:t>Comme les règles de discussion, elles peuvent être utilisées dans le travail en équipe ou les discussions en grand groupe.</a:t>
            </a:r>
            <a:endParaRPr sz="1200">
              <a:solidFill>
                <a:schemeClr val="dk1"/>
              </a:solidFill>
              <a:latin typeface="Times New Roman"/>
              <a:ea typeface="Times New Roman"/>
              <a:cs typeface="Times New Roman"/>
              <a:sym typeface="Times New Roman"/>
            </a:endParaRPr>
          </a:p>
          <a:p>
            <a:pPr indent="0" lvl="0" marL="484505" marR="0" rtl="0" algn="l">
              <a:lnSpc>
                <a:spcPct val="100000"/>
              </a:lnSpc>
              <a:spcBef>
                <a:spcPts val="200"/>
              </a:spcBef>
              <a:spcAft>
                <a:spcPts val="0"/>
              </a:spcAft>
              <a:buNone/>
            </a:pPr>
            <a:r>
              <a:rPr b="1" lang="fr-FR" sz="1200" u="sng">
                <a:solidFill>
                  <a:srgbClr val="0000FF"/>
                </a:solidFill>
                <a:latin typeface="Arial"/>
                <a:ea typeface="Arial"/>
                <a:cs typeface="Arial"/>
                <a:sym typeface="Arial"/>
              </a:rPr>
              <a:t>Vidéo 4 : Conseils pratiques pour soutenir le dialogue en classe : les points de discussion</a:t>
            </a:r>
            <a:endParaRPr sz="1200">
              <a:solidFill>
                <a:schemeClr val="dk1"/>
              </a:solidFill>
              <a:latin typeface="Arial"/>
              <a:ea typeface="Arial"/>
              <a:cs typeface="Arial"/>
              <a:sym typeface="Arial"/>
            </a:endParaRPr>
          </a:p>
        </p:txBody>
      </p:sp>
      <p:sp>
        <p:nvSpPr>
          <p:cNvPr id="297" name="Google Shape;297;p24"/>
          <p:cNvSpPr/>
          <p:nvPr/>
        </p:nvSpPr>
        <p:spPr>
          <a:xfrm>
            <a:off x="5187494" y="6713949"/>
            <a:ext cx="439414" cy="43941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4"/>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8</a:t>
            </a:r>
            <a:endParaRPr sz="1000">
              <a:solidFill>
                <a:schemeClr val="dk1"/>
              </a:solidFill>
              <a:latin typeface="Arial"/>
              <a:ea typeface="Arial"/>
              <a:cs typeface="Arial"/>
              <a:sym typeface="Arial"/>
            </a:endParaRPr>
          </a:p>
        </p:txBody>
      </p:sp>
      <p:sp>
        <p:nvSpPr>
          <p:cNvPr id="299" name="Google Shape;299;p24"/>
          <p:cNvSpPr/>
          <p:nvPr/>
        </p:nvSpPr>
        <p:spPr>
          <a:xfrm>
            <a:off x="862098" y="4010025"/>
            <a:ext cx="439414" cy="43941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4" name="Shape 304"/>
        <p:cNvGrpSpPr/>
        <p:nvPr/>
      </p:nvGrpSpPr>
      <p:grpSpPr>
        <a:xfrm>
          <a:off x="0" y="0"/>
          <a:ext cx="0" cy="0"/>
          <a:chOff x="0" y="0"/>
          <a:chExt cx="0" cy="0"/>
        </a:xfrm>
      </p:grpSpPr>
      <p:graphicFrame>
        <p:nvGraphicFramePr>
          <p:cNvPr id="305" name="Google Shape;305;p25"/>
          <p:cNvGraphicFramePr/>
          <p:nvPr/>
        </p:nvGraphicFramePr>
        <p:xfrm>
          <a:off x="357870" y="4256245"/>
          <a:ext cx="3000000" cy="3000000"/>
        </p:xfrm>
        <a:graphic>
          <a:graphicData uri="http://schemas.openxmlformats.org/drawingml/2006/table">
            <a:tbl>
              <a:tblPr bandRow="1" firstRow="1">
                <a:noFill/>
                <a:tableStyleId>{3CC86BEF-5C96-4F00-80AB-E1F6940FA935}</a:tableStyleId>
              </a:tblPr>
              <a:tblGrid>
                <a:gridCol w="1347225"/>
                <a:gridCol w="3901450"/>
                <a:gridCol w="4498850"/>
              </a:tblGrid>
              <a:tr h="742100">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0" rtl="0" algn="l">
                        <a:lnSpc>
                          <a:spcPct val="121000"/>
                        </a:lnSpc>
                        <a:spcBef>
                          <a:spcPts val="0"/>
                        </a:spcBef>
                        <a:spcAft>
                          <a:spcPts val="0"/>
                        </a:spcAft>
                        <a:buNone/>
                      </a:pPr>
                      <a:r>
                        <a:rPr b="1" lang="fr-FR" sz="1200">
                          <a:latin typeface="Arial"/>
                          <a:ea typeface="Arial"/>
                          <a:cs typeface="Arial"/>
                          <a:sym typeface="Arial"/>
                        </a:rPr>
                        <a:t>Élèves plus jeunes : </a:t>
                      </a:r>
                      <a:r>
                        <a:rPr b="0" lang="fr-FR" sz="1200">
                          <a:latin typeface="Arial"/>
                          <a:ea typeface="Arial"/>
                          <a:cs typeface="Arial"/>
                          <a:sym typeface="Arial"/>
                        </a:rPr>
                        <a:t>vous pourriez entendre un langage plus simple, et les constructions ou objections pourraient être exprimées par ce type de phrases </a:t>
                      </a:r>
                      <a:r>
                        <a:rPr b="1" lang="fr-FR" sz="1200">
                          <a:latin typeface="Arial"/>
                          <a:ea typeface="Arial"/>
                          <a:cs typeface="Arial"/>
                          <a:sym typeface="Arial"/>
                        </a:rPr>
                        <a:t>:</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43180" rtl="0" algn="l">
                        <a:lnSpc>
                          <a:spcPct val="121000"/>
                        </a:lnSpc>
                        <a:spcBef>
                          <a:spcPts val="0"/>
                        </a:spcBef>
                        <a:spcAft>
                          <a:spcPts val="0"/>
                        </a:spcAft>
                        <a:buNone/>
                      </a:pPr>
                      <a:r>
                        <a:rPr b="1" lang="fr-FR" sz="1200">
                          <a:latin typeface="Arial"/>
                          <a:ea typeface="Arial"/>
                          <a:cs typeface="Arial"/>
                          <a:sym typeface="Arial"/>
                        </a:rPr>
                        <a:t>Élèves plus âgés : </a:t>
                      </a:r>
                      <a:r>
                        <a:rPr b="0" lang="fr-FR" sz="1200">
                          <a:latin typeface="Arial"/>
                          <a:ea typeface="Arial"/>
                          <a:cs typeface="Arial"/>
                          <a:sym typeface="Arial"/>
                        </a:rPr>
                        <a:t>vous pourriez entendre des amorces de phrases plus formelles ou un langage plus sophistiqué :</a:t>
                      </a:r>
                      <a:endParaRPr sz="1200">
                        <a:latin typeface="Arimo"/>
                        <a:ea typeface="Arimo"/>
                        <a:cs typeface="Arimo"/>
                        <a:sym typeface="Arimo"/>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603500">
                <a:tc>
                  <a:txBody>
                    <a:bodyPr/>
                    <a:lstStyle/>
                    <a:p>
                      <a:pPr indent="0" lvl="0" marL="29844" marR="0" rtl="0" algn="l">
                        <a:lnSpc>
                          <a:spcPct val="100000"/>
                        </a:lnSpc>
                        <a:spcBef>
                          <a:spcPts val="0"/>
                        </a:spcBef>
                        <a:spcAft>
                          <a:spcPts val="0"/>
                        </a:spcAft>
                        <a:buNone/>
                      </a:pPr>
                      <a:r>
                        <a:rPr lang="fr-FR" sz="1200">
                          <a:latin typeface="Arimo"/>
                          <a:ea typeface="Arimo"/>
                          <a:cs typeface="Arimo"/>
                          <a:sym typeface="Arimo"/>
                        </a:rPr>
                        <a:t>Développer des idées</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0" algn="l">
                        <a:lnSpc>
                          <a:spcPct val="100000"/>
                        </a:lnSpc>
                        <a:spcBef>
                          <a:spcPts val="0"/>
                        </a:spcBef>
                        <a:spcAft>
                          <a:spcPts val="0"/>
                        </a:spcAft>
                        <a:buNone/>
                      </a:pPr>
                      <a:r>
                        <a:rPr lang="fr-FR" sz="1200">
                          <a:latin typeface="Arimo"/>
                          <a:ea typeface="Arimo"/>
                          <a:cs typeface="Arimo"/>
                          <a:sym typeface="Arimo"/>
                        </a:rPr>
                        <a:t>«Et…»; «Alors…»; «Ah oui…»	«Je suis d’accord que…»; «C’est un bon point»; «On a commencé par penser que…, puis…»</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0" algn="l">
                        <a:lnSpc>
                          <a:spcPct val="145833"/>
                        </a:lnSpc>
                        <a:spcBef>
                          <a:spcPts val="0"/>
                        </a:spcBef>
                        <a:spcAft>
                          <a:spcPts val="0"/>
                        </a:spcAft>
                        <a:buNone/>
                      </a:pPr>
                      <a:r>
                        <a:rPr lang="fr-FR" sz="1200">
                          <a:latin typeface="Arimo"/>
                          <a:ea typeface="Arimo"/>
                          <a:cs typeface="Arimo"/>
                          <a:sym typeface="Arimo"/>
                        </a:rPr>
                        <a:t>«Et…»; «Alors…»; «Ah oui…»	«Je suis d’accord que…»; «C’est un bon point»; «On a commencé par penser que…, puis…»</a:t>
                      </a:r>
                      <a:endParaRPr sz="1200">
                        <a:latin typeface="Arimo"/>
                        <a:ea typeface="Arimo"/>
                        <a:cs typeface="Arimo"/>
                        <a:sym typeface="Arimo"/>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606550">
                <a:tc>
                  <a:txBody>
                    <a:bodyPr/>
                    <a:lstStyle/>
                    <a:p>
                      <a:pPr indent="0" lvl="0" marL="29844" marR="0" rtl="0" algn="l">
                        <a:lnSpc>
                          <a:spcPct val="100000"/>
                        </a:lnSpc>
                        <a:spcBef>
                          <a:spcPts val="0"/>
                        </a:spcBef>
                        <a:spcAft>
                          <a:spcPts val="0"/>
                        </a:spcAft>
                        <a:buNone/>
                      </a:pPr>
                      <a:r>
                        <a:rPr lang="fr-FR" sz="1200">
                          <a:latin typeface="Arimo"/>
                          <a:ea typeface="Arimo"/>
                          <a:cs typeface="Arimo"/>
                          <a:sym typeface="Arimo"/>
                        </a:rPr>
                        <a:t>Mettre au défi/Contester</a:t>
                      </a: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0" algn="l">
                        <a:lnSpc>
                          <a:spcPct val="100000"/>
                        </a:lnSpc>
                        <a:spcBef>
                          <a:spcPts val="0"/>
                        </a:spcBef>
                        <a:spcAft>
                          <a:spcPts val="0"/>
                        </a:spcAft>
                        <a:buNone/>
                      </a:pPr>
                      <a:r>
                        <a:rPr lang="fr-FR" sz="1200">
                          <a:latin typeface="Arimo"/>
                          <a:ea typeface="Arimo"/>
                          <a:cs typeface="Arimo"/>
                          <a:sym typeface="Arimo"/>
                        </a:rPr>
                        <a:t>«Non!»; «Mais…»; «Ça ne se peut pas…»	«Je ne suis pas d’accord avec…»; «Ça ne semble pas juste»; «Ce n’est pas possible, parce que…»; «Je pense que c’est partiellement vrai»; «Ce n’est pas possible»</a:t>
                      </a: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4" rtl="0" algn="l">
                        <a:lnSpc>
                          <a:spcPct val="144166"/>
                        </a:lnSpc>
                        <a:spcBef>
                          <a:spcPts val="0"/>
                        </a:spcBef>
                        <a:spcAft>
                          <a:spcPts val="0"/>
                        </a:spcAft>
                        <a:buNone/>
                      </a:pPr>
                      <a:r>
                        <a:rPr lang="fr-FR" sz="1200">
                          <a:latin typeface="Arimo"/>
                          <a:ea typeface="Arimo"/>
                          <a:cs typeface="Arimo"/>
                          <a:sym typeface="Arimo"/>
                        </a:rPr>
                        <a:t>«Non!»; «Mais…»; «Ça ne se peut pas…»	«Je ne suis pas d’accord avec…»; «Ça ne semble pas juste»; «Ce n’est pas possible, parce que…»; «Je pense que c’est partiellement vrai»; «Ce n’est pas possible»</a:t>
                      </a:r>
                      <a:endParaRPr sz="1200">
                        <a:latin typeface="Arimo"/>
                        <a:ea typeface="Arimo"/>
                        <a:cs typeface="Arimo"/>
                        <a:sym typeface="Arimo"/>
                      </a:endParaRPr>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73025">
                <a:tc>
                  <a:txBody>
                    <a:bodyPr/>
                    <a:lstStyle/>
                    <a:p>
                      <a:pPr indent="0" lvl="0" marL="29844" marR="0" rtl="0" algn="l">
                        <a:lnSpc>
                          <a:spcPct val="100000"/>
                        </a:lnSpc>
                        <a:spcBef>
                          <a:spcPts val="0"/>
                        </a:spcBef>
                        <a:spcAft>
                          <a:spcPts val="0"/>
                        </a:spcAft>
                        <a:buNone/>
                      </a:pPr>
                      <a:r>
                        <a:rPr lang="fr-FR" sz="1200">
                          <a:latin typeface="Arimo"/>
                          <a:ea typeface="Arimo"/>
                          <a:cs typeface="Arimo"/>
                          <a:sym typeface="Arimo"/>
                        </a:rPr>
                        <a:t>Rendre le raisonnement explicite</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0" algn="l">
                        <a:lnSpc>
                          <a:spcPct val="100000"/>
                        </a:lnSpc>
                        <a:spcBef>
                          <a:spcPts val="0"/>
                        </a:spcBef>
                        <a:spcAft>
                          <a:spcPts val="0"/>
                        </a:spcAft>
                        <a:buNone/>
                      </a:pPr>
                      <a:r>
                        <a:rPr lang="fr-FR" sz="1200"/>
                        <a:t>«Parce que…»</a:t>
                      </a: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306" name="Google Shape;306;p25"/>
          <p:cNvSpPr txBox="1"/>
          <p:nvPr/>
        </p:nvSpPr>
        <p:spPr>
          <a:xfrm>
            <a:off x="3189036" y="200025"/>
            <a:ext cx="3834064"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Le dialogue dans différents contextes</a:t>
            </a:r>
            <a:endParaRPr sz="1600">
              <a:solidFill>
                <a:schemeClr val="dk1"/>
              </a:solidFill>
              <a:latin typeface="Arial"/>
              <a:ea typeface="Arial"/>
              <a:cs typeface="Arial"/>
              <a:sym typeface="Arial"/>
            </a:endParaRPr>
          </a:p>
        </p:txBody>
      </p:sp>
      <p:sp>
        <p:nvSpPr>
          <p:cNvPr id="307" name="Google Shape;307;p25"/>
          <p:cNvSpPr txBox="1"/>
          <p:nvPr/>
        </p:nvSpPr>
        <p:spPr>
          <a:xfrm>
            <a:off x="419734" y="615976"/>
            <a:ext cx="5154439" cy="165757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6520" rtl="0" algn="just">
              <a:lnSpc>
                <a:spcPct val="121000"/>
              </a:lnSpc>
              <a:spcBef>
                <a:spcPts val="0"/>
              </a:spcBef>
              <a:spcAft>
                <a:spcPts val="0"/>
              </a:spcAft>
              <a:buNone/>
            </a:pPr>
            <a:r>
              <a:rPr lang="fr-FR" sz="1200">
                <a:solidFill>
                  <a:schemeClr val="dk1"/>
                </a:solidFill>
                <a:latin typeface="Arimo"/>
                <a:ea typeface="Arimo"/>
                <a:cs typeface="Arimo"/>
                <a:sym typeface="Arimo"/>
              </a:rPr>
              <a:t>Le dialogue éducatif peut être pratiqué avec des groupes d’apprenants variés, de tous âges et dans toutes les disciplines. C’est pourquoi la trousse T-SEDA a été conçue pour être polyvalente et adaptable, et elle a déjà été utilisée par des praticiens dans des contextes très divers. </a:t>
            </a:r>
            <a:endParaRPr/>
          </a:p>
          <a:p>
            <a:pPr indent="0" lvl="0" marL="81915" marR="96520" rtl="0" algn="just">
              <a:lnSpc>
                <a:spcPct val="121000"/>
              </a:lnSpc>
              <a:spcBef>
                <a:spcPts val="290"/>
              </a:spcBef>
              <a:spcAft>
                <a:spcPts val="0"/>
              </a:spcAft>
              <a:buNone/>
            </a:pPr>
            <a:r>
              <a:rPr lang="fr-FR" sz="1200">
                <a:solidFill>
                  <a:schemeClr val="dk1"/>
                </a:solidFill>
                <a:latin typeface="Arimo"/>
                <a:ea typeface="Arimo"/>
                <a:cs typeface="Arimo"/>
                <a:sym typeface="Arimo"/>
              </a:rPr>
              <a:t>	</a:t>
            </a:r>
            <a:r>
              <a:rPr lang="fr-FR" sz="1200" u="sng">
                <a:solidFill>
                  <a:schemeClr val="hlink"/>
                </a:solidFill>
                <a:latin typeface="Arimo"/>
                <a:ea typeface="Arimo"/>
                <a:cs typeface="Arimo"/>
                <a:sym typeface="Arimo"/>
                <a:hlinkClick r:id="rId3"/>
              </a:rPr>
              <a:t>Vidéo 9 : L’impact d’une investigation avec T-SEDA</a:t>
            </a:r>
            <a:endParaRPr b="1" sz="1200">
              <a:solidFill>
                <a:schemeClr val="dk1"/>
              </a:solidFill>
              <a:highlight>
                <a:srgbClr val="00FF00"/>
              </a:highlight>
              <a:latin typeface="Arimo"/>
              <a:ea typeface="Arimo"/>
              <a:cs typeface="Arimo"/>
              <a:sym typeface="Arimo"/>
            </a:endParaRPr>
          </a:p>
          <a:p>
            <a:pPr indent="0" lvl="0" marL="81915" marR="96520" rtl="0" algn="just">
              <a:lnSpc>
                <a:spcPct val="121000"/>
              </a:lnSpc>
              <a:spcBef>
                <a:spcPts val="290"/>
              </a:spcBef>
              <a:spcAft>
                <a:spcPts val="0"/>
              </a:spcAft>
              <a:buNone/>
            </a:pPr>
            <a:r>
              <a:rPr lang="fr-FR" sz="1200">
                <a:solidFill>
                  <a:schemeClr val="dk1"/>
                </a:solidFill>
                <a:latin typeface="Arimo"/>
                <a:ea typeface="Arimo"/>
                <a:cs typeface="Arimo"/>
                <a:sym typeface="Arimo"/>
              </a:rPr>
              <a:t>Les pages suivantes vous aideront à réfléchir au dialogue dans votre propre contexte : repérez celles qui vous sont les plus pertinentes.</a:t>
            </a:r>
            <a:endParaRPr sz="1200">
              <a:solidFill>
                <a:schemeClr val="dk1"/>
              </a:solidFill>
              <a:latin typeface="Arimo"/>
              <a:ea typeface="Arimo"/>
              <a:cs typeface="Arimo"/>
              <a:sym typeface="Arimo"/>
            </a:endParaRPr>
          </a:p>
        </p:txBody>
      </p:sp>
      <p:sp>
        <p:nvSpPr>
          <p:cNvPr id="308" name="Google Shape;308;p25"/>
          <p:cNvSpPr txBox="1"/>
          <p:nvPr/>
        </p:nvSpPr>
        <p:spPr>
          <a:xfrm>
            <a:off x="387762" y="2587594"/>
            <a:ext cx="5156519" cy="1354602"/>
          </a:xfrm>
          <a:prstGeom prst="rect">
            <a:avLst/>
          </a:prstGeom>
          <a:solidFill>
            <a:srgbClr val="D9F1F6"/>
          </a:solidFill>
          <a:ln>
            <a:noFill/>
          </a:ln>
        </p:spPr>
        <p:txBody>
          <a:bodyPr anchorCtr="0" anchor="t" bIns="0" lIns="0" spcFirstLastPara="1" rIns="0" wrap="square" tIns="34275">
            <a:spAutoFit/>
          </a:bodyPr>
          <a:lstStyle/>
          <a:p>
            <a:pPr indent="0" lvl="0" marL="78740" marR="168275" rtl="0" algn="l">
              <a:lnSpc>
                <a:spcPct val="121100"/>
              </a:lnSpc>
              <a:spcBef>
                <a:spcPts val="0"/>
              </a:spcBef>
              <a:spcAft>
                <a:spcPts val="0"/>
              </a:spcAft>
              <a:buNone/>
            </a:pPr>
            <a:r>
              <a:rPr lang="fr-FR" sz="1200">
                <a:solidFill>
                  <a:schemeClr val="dk1"/>
                </a:solidFill>
                <a:latin typeface="Arimo"/>
                <a:ea typeface="Arimo"/>
                <a:cs typeface="Arimo"/>
                <a:sym typeface="Arimo"/>
              </a:rPr>
              <a:t>Point de réflexion : Consultez les codes de dialogue présentés dans la Partie B, accompagnés d’exemples de ce que vous pourriez entendre, puis examinez les exemples ci-dessous. Comment pensez-vous que les élèves dans votre contexte exprimeraient ces différents codes de dialogue ? Qu’est-ce que vous pourriez entendre dans votre propre classe ?</a:t>
            </a:r>
            <a:endParaRPr sz="1200">
              <a:solidFill>
                <a:schemeClr val="dk1"/>
              </a:solidFill>
              <a:latin typeface="Arimo"/>
              <a:ea typeface="Arimo"/>
              <a:cs typeface="Arimo"/>
              <a:sym typeface="Arimo"/>
            </a:endParaRPr>
          </a:p>
        </p:txBody>
      </p:sp>
      <p:sp>
        <p:nvSpPr>
          <p:cNvPr id="309" name="Google Shape;309;p25"/>
          <p:cNvSpPr/>
          <p:nvPr/>
        </p:nvSpPr>
        <p:spPr>
          <a:xfrm>
            <a:off x="6198755" y="615976"/>
            <a:ext cx="3378193" cy="2533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25"/>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fr-FR" sz="1000">
                <a:solidFill>
                  <a:schemeClr val="dk1"/>
                </a:solidFill>
                <a:latin typeface="Arial"/>
                <a:ea typeface="Arial"/>
                <a:cs typeface="Arial"/>
                <a:sym typeface="Arial"/>
              </a:rPr>
              <a:t>9</a:t>
            </a:r>
            <a:endParaRPr sz="1000">
              <a:solidFill>
                <a:schemeClr val="dk1"/>
              </a:solidFill>
              <a:latin typeface="Arial"/>
              <a:ea typeface="Arial"/>
              <a:cs typeface="Arial"/>
              <a:sym typeface="Arial"/>
            </a:endParaRPr>
          </a:p>
        </p:txBody>
      </p:sp>
      <p:sp>
        <p:nvSpPr>
          <p:cNvPr id="311" name="Google Shape;311;p25"/>
          <p:cNvSpPr/>
          <p:nvPr/>
        </p:nvSpPr>
        <p:spPr>
          <a:xfrm>
            <a:off x="939944" y="1476117"/>
            <a:ext cx="353015" cy="3530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8"/>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75" name="Google Shape;75;p8"/>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graphicFrame>
        <p:nvGraphicFramePr>
          <p:cNvPr id="317" name="Google Shape;317;p26"/>
          <p:cNvGraphicFramePr/>
          <p:nvPr/>
        </p:nvGraphicFramePr>
        <p:xfrm>
          <a:off x="386976" y="2059371"/>
          <a:ext cx="3000000" cy="3000000"/>
        </p:xfrm>
        <a:graphic>
          <a:graphicData uri="http://schemas.openxmlformats.org/drawingml/2006/table">
            <a:tbl>
              <a:tblPr bandRow="1" firstRow="1">
                <a:noFill/>
                <a:tableStyleId>{3CC86BEF-5C96-4F00-80AB-E1F6940FA935}</a:tableStyleId>
              </a:tblPr>
              <a:tblGrid>
                <a:gridCol w="3275300"/>
                <a:gridCol w="3501875"/>
                <a:gridCol w="3211750"/>
              </a:tblGrid>
              <a:tr h="544075">
                <a:tc>
                  <a:txBody>
                    <a:bodyPr/>
                    <a:lstStyle/>
                    <a:p>
                      <a:pPr indent="0" lvl="0" marL="82800" marR="0" rtl="0" algn="l">
                        <a:lnSpc>
                          <a:spcPct val="117272"/>
                        </a:lnSpc>
                        <a:spcBef>
                          <a:spcPts val="0"/>
                        </a:spcBef>
                        <a:spcAft>
                          <a:spcPts val="0"/>
                        </a:spcAft>
                        <a:buNone/>
                      </a:pPr>
                      <a:r>
                        <a:rPr b="1" lang="fr-FR" sz="1100">
                          <a:latin typeface="Arial"/>
                          <a:ea typeface="Arial"/>
                          <a:cs typeface="Arial"/>
                          <a:sym typeface="Arial"/>
                        </a:rPr>
                        <a:t> Écoute, attention et compréhension</a:t>
                      </a:r>
                      <a:endParaRPr sz="1100">
                        <a:latin typeface="Arial"/>
                        <a:ea typeface="Arial"/>
                        <a:cs typeface="Arial"/>
                        <a:sym typeface="Arial"/>
                      </a:endParaRPr>
                    </a:p>
                    <a:p>
                      <a:pPr indent="0" lvl="0" marL="82800" marR="0" rtl="0" algn="l">
                        <a:lnSpc>
                          <a:spcPct val="100000"/>
                        </a:lnSpc>
                        <a:spcBef>
                          <a:spcPts val="400"/>
                        </a:spcBef>
                        <a:spcAft>
                          <a:spcPts val="0"/>
                        </a:spcAft>
                        <a:buNone/>
                      </a:pPr>
                      <a:r>
                        <a:rPr b="1" lang="fr-FR" sz="1100">
                          <a:latin typeface="Arial"/>
                          <a:ea typeface="Arial"/>
                          <a:cs typeface="Arial"/>
                          <a:sym typeface="Arial"/>
                        </a:rPr>
                        <a:t>Les enfants ayant atteint le niveau de développement attendu seront capables de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17272"/>
                        </a:lnSpc>
                        <a:spcBef>
                          <a:spcPts val="0"/>
                        </a:spcBef>
                        <a:spcAft>
                          <a:spcPts val="0"/>
                        </a:spcAft>
                        <a:buNone/>
                      </a:pPr>
                      <a:r>
                        <a:rPr b="1" lang="fr-FR" sz="1100">
                          <a:latin typeface="Arial"/>
                          <a:ea typeface="Arial"/>
                          <a:cs typeface="Arial"/>
                          <a:sym typeface="Arial"/>
                        </a:rPr>
                        <a:t>Code de dialogue T-SEDA possible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17272"/>
                        </a:lnSpc>
                        <a:spcBef>
                          <a:spcPts val="0"/>
                        </a:spcBef>
                        <a:spcAft>
                          <a:spcPts val="0"/>
                        </a:spcAft>
                        <a:buNone/>
                      </a:pPr>
                      <a:r>
                        <a:rPr b="1" lang="fr-FR" sz="1100">
                          <a:latin typeface="Arial"/>
                          <a:ea typeface="Arial"/>
                          <a:cs typeface="Arial"/>
                          <a:sym typeface="Arial"/>
                        </a:rPr>
                        <a:t>Ce que vous pourriez entendre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Écouter attentivement et répondre à ce qu’ils entendent par des questions, commentaires et actions pertinents lorsqu’on leur lit une histoire ou pendant des discussions en classe ou en petits groupes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Développer les idées (B)</a:t>
                      </a:r>
                      <a:r>
                        <a:rPr lang="fr-FR" sz="1100">
                          <a:latin typeface="Arial"/>
                          <a:ea typeface="Arial"/>
                          <a:cs typeface="Arial"/>
                          <a:sym typeface="Arial"/>
                        </a:rPr>
                        <a:t> : développer, préciser, commenter ses propres idées ou celles des autres exprimées dans des tours de parole précédents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 Je suis content de ne pas avoir vu le Gruffalo (monstre). La souris était courageuse.</a:t>
                      </a:r>
                      <a:endParaRPr/>
                    </a:p>
                    <a:p>
                      <a:pPr indent="0" lvl="0" marL="82800" marR="0" rtl="0" algn="l">
                        <a:lnSpc>
                          <a:spcPct val="100000"/>
                        </a:lnSpc>
                        <a:spcBef>
                          <a:spcPts val="400"/>
                        </a:spcBef>
                        <a:spcAft>
                          <a:spcPts val="0"/>
                        </a:spcAft>
                        <a:buNone/>
                      </a:pPr>
                      <a:r>
                        <a:rPr lang="fr-FR" sz="1100">
                          <a:latin typeface="Arial"/>
                          <a:ea typeface="Arial"/>
                          <a:cs typeface="Arial"/>
                          <a:sym typeface="Arial"/>
                        </a:rPr>
                        <a:t>– Oui, la souris était courageuse, et rusée.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1024125">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Faire des commentaires sur ce qu’ils ont entendu et poser des questions pour clarifier leur compréhension</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Développer les idées (B)</a:t>
                      </a:r>
                      <a:r>
                        <a:rPr lang="fr-FR" sz="1100">
                          <a:latin typeface="Arial"/>
                          <a:ea typeface="Arial"/>
                          <a:cs typeface="Arial"/>
                          <a:sym typeface="Arial"/>
                        </a:rPr>
                        <a:t> : développer, préciser, commenter ses propres idées ou celles des autres</a:t>
                      </a:r>
                      <a:endParaRPr/>
                    </a:p>
                    <a:p>
                      <a:pPr indent="0" lvl="0" marL="82800" marR="0" rtl="0" algn="l">
                        <a:lnSpc>
                          <a:spcPct val="100000"/>
                        </a:lnSpc>
                        <a:spcBef>
                          <a:spcPts val="400"/>
                        </a:spcBef>
                        <a:spcAft>
                          <a:spcPts val="0"/>
                        </a:spcAft>
                        <a:buNone/>
                      </a:pPr>
                      <a:r>
                        <a:rPr b="1" lang="fr-FR" sz="1100">
                          <a:latin typeface="Arial"/>
                          <a:ea typeface="Arial"/>
                          <a:cs typeface="Arial"/>
                          <a:sym typeface="Arial"/>
                        </a:rPr>
                        <a:t>Mettre au défi/Contester (CH)</a:t>
                      </a:r>
                      <a:r>
                        <a:rPr lang="fr-FR" sz="1100">
                          <a:latin typeface="Arial"/>
                          <a:ea typeface="Arial"/>
                          <a:cs typeface="Arial"/>
                          <a:sym typeface="Arial"/>
                        </a:rPr>
                        <a:t> : questionner, être en désaccord ou contester une idée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 D’où venaient les squelettes alors ?</a:t>
                      </a:r>
                      <a:endParaRPr/>
                    </a:p>
                    <a:p>
                      <a:pPr indent="0" lvl="0" marL="82800" marR="0" rtl="0" algn="l">
                        <a:lnSpc>
                          <a:spcPct val="100000"/>
                        </a:lnSpc>
                        <a:spcBef>
                          <a:spcPts val="400"/>
                        </a:spcBef>
                        <a:spcAft>
                          <a:spcPts val="0"/>
                        </a:spcAft>
                        <a:buNone/>
                      </a:pPr>
                      <a:r>
                        <a:rPr lang="fr-FR" sz="1100">
                          <a:latin typeface="Arial"/>
                          <a:ea typeface="Arial"/>
                          <a:cs typeface="Arial"/>
                          <a:sym typeface="Arial"/>
                        </a:rPr>
                        <a:t>– Non, je n’ai pas peur des squelettes, ils ont l’air gentils.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Mener une conversation lors d’échanges réciproques avec l’enseignant et leurs pairs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Connecter (C)</a:t>
                      </a:r>
                      <a:r>
                        <a:rPr lang="fr-FR" sz="1100">
                          <a:latin typeface="Arial"/>
                          <a:ea typeface="Arial"/>
                          <a:cs typeface="Arial"/>
                          <a:sym typeface="Arial"/>
                        </a:rPr>
                        <a:t> : faire des liens avec des contributions / connaissances / expériences au-delà du dialogue immédiat, incluant l’expérience personnelle</a:t>
                      </a:r>
                      <a:endParaRPr sz="1100">
                        <a:highlight>
                          <a:srgbClr val="00FF00"/>
                        </a:highlight>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 On est allés dans les bois, on a fait trébucher, tomber, trébucher, tomber.</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Expression orale</a:t>
                      </a:r>
                      <a:endParaRPr/>
                    </a:p>
                    <a:p>
                      <a:pPr indent="0" lvl="0" marL="82800" marR="0" rtl="0" algn="l">
                        <a:lnSpc>
                          <a:spcPct val="100000"/>
                        </a:lnSpc>
                        <a:spcBef>
                          <a:spcPts val="400"/>
                        </a:spcBef>
                        <a:spcAft>
                          <a:spcPts val="0"/>
                        </a:spcAft>
                        <a:buNone/>
                      </a:pPr>
                      <a:r>
                        <a:rPr b="1" lang="fr-FR" sz="1100">
                          <a:latin typeface="Arial"/>
                          <a:ea typeface="Arial"/>
                          <a:cs typeface="Arial"/>
                          <a:sym typeface="Arial"/>
                        </a:rPr>
                        <a:t>Les enfants ayant atteint le niveau de développement attendu seront capables de: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Code de dialogue T-SEDA possible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Ce que vous pourriez entendre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665925">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Participer à des discussions en petit groupe, en classe ou en tête-à-tête, en proposant leurs propres idées, en utilisant du vocabulaire récemment appris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Orienter le dialogue ou l’activité (G) </a:t>
                      </a:r>
                      <a:r>
                        <a:rPr lang="fr-FR" sz="1100">
                          <a:latin typeface="Arial"/>
                          <a:ea typeface="Arial"/>
                          <a:cs typeface="Arial"/>
                          <a:sym typeface="Arial"/>
                        </a:rPr>
                        <a:t>: prendre en charge l’activité ou orienter le dialogue dans une direction souhaitée</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Prends ce grand bol, comme ça tu peux être papa ours. Moi je serai maman ours.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Offrir des explications sur pourquoi certaines choses pourraient se produire, en utilisant le vocabulaire récemment appris à partir d’histoires, de documentaires, de comptines ou de poèmes lorsque pertinent</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b="1" lang="fr-FR" sz="1100">
                          <a:latin typeface="Arial"/>
                          <a:ea typeface="Arial"/>
                          <a:cs typeface="Arial"/>
                          <a:sym typeface="Arial"/>
                        </a:rPr>
                        <a:t>Rendre le raisonnement explicite (R) </a:t>
                      </a:r>
                      <a:r>
                        <a:rPr lang="fr-FR" sz="1100">
                          <a:latin typeface="Arial"/>
                          <a:ea typeface="Arial"/>
                          <a:cs typeface="Arial"/>
                          <a:sym typeface="Arial"/>
                        </a:rPr>
                        <a:t>: expliquer, justifier ou explorer des possibilités en lien avec ses propres idées ou celles des autres</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00000"/>
                        </a:lnSpc>
                        <a:spcBef>
                          <a:spcPts val="0"/>
                        </a:spcBef>
                        <a:spcAft>
                          <a:spcPts val="0"/>
                        </a:spcAft>
                        <a:buNone/>
                      </a:pPr>
                      <a:r>
                        <a:rPr lang="fr-FR" sz="1100">
                          <a:latin typeface="Arial"/>
                          <a:ea typeface="Arial"/>
                          <a:cs typeface="Arial"/>
                          <a:sym typeface="Arial"/>
                        </a:rPr>
                        <a:t>Je pense que si je faisais un sandwich géant à la confiture, le pain deviendrait tout mou.</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18" name="Google Shape;318;p26"/>
          <p:cNvSpPr txBox="1"/>
          <p:nvPr/>
        </p:nvSpPr>
        <p:spPr>
          <a:xfrm>
            <a:off x="407034" y="192098"/>
            <a:ext cx="5396866" cy="172072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201738" marR="0" rtl="0" algn="l">
              <a:lnSpc>
                <a:spcPct val="100000"/>
              </a:lnSpc>
              <a:spcBef>
                <a:spcPts val="0"/>
              </a:spcBef>
              <a:spcAft>
                <a:spcPts val="0"/>
              </a:spcAft>
              <a:buNone/>
            </a:pPr>
            <a:r>
              <a:rPr b="1" lang="fr-FR" sz="1600">
                <a:solidFill>
                  <a:schemeClr val="dk1"/>
                </a:solidFill>
                <a:latin typeface="Arial"/>
                <a:ea typeface="Arial"/>
                <a:cs typeface="Arial"/>
                <a:sym typeface="Arial"/>
              </a:rPr>
              <a:t>Le dialogue avec les jeunes enfants</a:t>
            </a:r>
            <a:endParaRPr sz="1600">
              <a:solidFill>
                <a:schemeClr val="dk1"/>
              </a:solidFill>
              <a:latin typeface="Arial"/>
              <a:ea typeface="Arial"/>
              <a:cs typeface="Arial"/>
              <a:sym typeface="Arial"/>
            </a:endParaRPr>
          </a:p>
          <a:p>
            <a:pPr indent="0" lvl="0" marL="82550" marR="95885" rtl="0" algn="just">
              <a:lnSpc>
                <a:spcPct val="121000"/>
              </a:lnSpc>
              <a:spcBef>
                <a:spcPts val="580"/>
              </a:spcBef>
              <a:spcAft>
                <a:spcPts val="0"/>
              </a:spcAft>
              <a:buNone/>
            </a:pPr>
            <a:r>
              <a:rPr lang="fr-FR" sz="1200">
                <a:solidFill>
                  <a:schemeClr val="dk1"/>
                </a:solidFill>
                <a:latin typeface="Arimo"/>
                <a:ea typeface="Arimo"/>
                <a:cs typeface="Arimo"/>
                <a:sym typeface="Arimo"/>
              </a:rPr>
              <a:t>Le dialogue est au cœur de l’éducation durant les années préscolaires (2 à 5 ans). Mener une investigation T-SEDA peut aider de plusieurs façons à identifier les types de dialogues que les enfants utilisent à cette étape du développement. Le tableau ci-dessous présente des compétences en expression orale et en écoute issues d’un programme national (Angleterre). Pourriez-vous les transposer dans votre propre contexte national ?</a:t>
            </a:r>
            <a:endParaRPr sz="1200">
              <a:solidFill>
                <a:schemeClr val="dk1"/>
              </a:solidFill>
              <a:latin typeface="Arimo"/>
              <a:ea typeface="Arimo"/>
              <a:cs typeface="Arimo"/>
              <a:sym typeface="Arimo"/>
            </a:endParaRPr>
          </a:p>
        </p:txBody>
      </p:sp>
      <p:sp>
        <p:nvSpPr>
          <p:cNvPr id="319" name="Google Shape;319;p26"/>
          <p:cNvSpPr/>
          <p:nvPr/>
        </p:nvSpPr>
        <p:spPr>
          <a:xfrm>
            <a:off x="6718299" y="229492"/>
            <a:ext cx="2790697" cy="1645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10</a:t>
            </a:r>
            <a:endParaRPr sz="1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5" name="Shape 325"/>
        <p:cNvGrpSpPr/>
        <p:nvPr/>
      </p:nvGrpSpPr>
      <p:grpSpPr>
        <a:xfrm>
          <a:off x="0" y="0"/>
          <a:ext cx="0" cy="0"/>
          <a:chOff x="0" y="0"/>
          <a:chExt cx="0" cy="0"/>
        </a:xfrm>
      </p:grpSpPr>
      <p:sp>
        <p:nvSpPr>
          <p:cNvPr id="326" name="Google Shape;326;p27"/>
          <p:cNvSpPr txBox="1"/>
          <p:nvPr/>
        </p:nvSpPr>
        <p:spPr>
          <a:xfrm>
            <a:off x="2146301" y="200025"/>
            <a:ext cx="6520814" cy="246221"/>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fr-FR" sz="1600">
                <a:solidFill>
                  <a:schemeClr val="dk1"/>
                </a:solidFill>
                <a:latin typeface="Arial"/>
                <a:ea typeface="Arial"/>
                <a:cs typeface="Arial"/>
                <a:sym typeface="Arial"/>
              </a:rPr>
              <a:t>Le dialogue dans l’enseignement supérieur et avec les apprenants adultes</a:t>
            </a:r>
            <a:endParaRPr sz="1600">
              <a:solidFill>
                <a:schemeClr val="dk1"/>
              </a:solidFill>
              <a:latin typeface="Arial"/>
              <a:ea typeface="Arial"/>
              <a:cs typeface="Arial"/>
              <a:sym typeface="Arial"/>
            </a:endParaRPr>
          </a:p>
        </p:txBody>
      </p:sp>
      <p:sp>
        <p:nvSpPr>
          <p:cNvPr id="327" name="Google Shape;327;p27"/>
          <p:cNvSpPr/>
          <p:nvPr/>
        </p:nvSpPr>
        <p:spPr>
          <a:xfrm>
            <a:off x="241300" y="701922"/>
            <a:ext cx="4975674" cy="6708528"/>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27"/>
          <p:cNvSpPr txBox="1"/>
          <p:nvPr/>
        </p:nvSpPr>
        <p:spPr>
          <a:xfrm>
            <a:off x="369175" y="733425"/>
            <a:ext cx="4794129" cy="6682983"/>
          </a:xfrm>
          <a:prstGeom prst="rect">
            <a:avLst/>
          </a:prstGeom>
          <a:noFill/>
          <a:ln>
            <a:noFill/>
          </a:ln>
        </p:spPr>
        <p:txBody>
          <a:bodyPr anchorCtr="0" anchor="t" bIns="0" lIns="0" spcFirstLastPara="1" rIns="0" wrap="square" tIns="0">
            <a:spAutoFit/>
          </a:bodyPr>
          <a:lstStyle/>
          <a:p>
            <a:pPr indent="0" lvl="0" marL="12700" marR="5080" rtl="0" algn="just">
              <a:lnSpc>
                <a:spcPct val="120800"/>
              </a:lnSpc>
              <a:spcBef>
                <a:spcPts val="0"/>
              </a:spcBef>
              <a:spcAft>
                <a:spcPts val="0"/>
              </a:spcAft>
              <a:buNone/>
            </a:pPr>
            <a:r>
              <a:rPr lang="fr-FR" sz="1200">
                <a:solidFill>
                  <a:schemeClr val="dk1"/>
                </a:solidFill>
                <a:latin typeface="Arimo"/>
                <a:ea typeface="Arimo"/>
                <a:cs typeface="Arimo"/>
                <a:sym typeface="Arimo"/>
              </a:rPr>
              <a:t>Le dialogue éducatif joue également un rôle précieux dans l’enseignement supérieur (ES) et la formation des adultes. Des professeurs de plusieurs pays ont mené avec succès des investigations T-SEDA dans leurs universités, estimant qu’un recours accru au dialogue serait bénéfique pour l’apprentissage des étudiants. Voici quelques exemples issus de contextes d’enseignement supérieur. Steven est professeur de droit et a utilisé les ressources T-SEDA pour mener sa propre investigation. Il a souligné que l’une des valeurs de l’éducation dialogique réside dans le fait qu’elle favorise le développement des compétences d’apprentissage autonome, essentielles en contexte universitaire. Steven a également constaté que les différents types de dispositifs d’apprentissage dans l’enseignement supérieur pouvaient encourager différentes formes d’interactions dialogiques. Dans un contexte magistral, il a remarqué que le recours aux questions ouvertes permettait de stimuler l’engagement des étudiants dans le dialogue. Par exemple, lorsqu’il a posé en cours magistral la question suivante : «Le droit international de l’investissement devrait-il être impliqué d’une quelconque manière dans la lutte contre le blanchiment d’argent/le financement du terrorisme, ou ces domaines devraient-ils rester complètement distincts?», il ne cherchait pas une réponse prédéfinie. Son objectif était plutôt que les étudiants commencent à explorer, analyser et évaluer la question à l’aide de leur dialogue intérieur. Ils pouvaient ensuite discuter de cette question en groupe lors d’un séminaire plus tard, et examiner comment d’autres l’avaient abordée. Steven a conclu que les pratiques dialogiques proposées dans la trousse T-SEDA pouvaient être utilisées en complément des contenus disciplinaires de l’enseignement supérieur pour permettre aux étudiants de discuter des enjeux de manière plus approfondie et de développer une pensée plus critique à l’égard du sujet abordé.</a:t>
            </a:r>
            <a:endParaRPr sz="1200">
              <a:solidFill>
                <a:schemeClr val="dk1"/>
              </a:solidFill>
              <a:latin typeface="Arimo"/>
              <a:ea typeface="Arimo"/>
              <a:cs typeface="Arimo"/>
              <a:sym typeface="Arimo"/>
            </a:endParaRPr>
          </a:p>
        </p:txBody>
      </p:sp>
      <p:sp>
        <p:nvSpPr>
          <p:cNvPr id="329" name="Google Shape;329;p27"/>
          <p:cNvSpPr txBox="1"/>
          <p:nvPr/>
        </p:nvSpPr>
        <p:spPr>
          <a:xfrm>
            <a:off x="5678042" y="701922"/>
            <a:ext cx="4718685" cy="255332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1915" marR="95885" rtl="0" algn="just">
              <a:lnSpc>
                <a:spcPct val="120700"/>
              </a:lnSpc>
              <a:spcBef>
                <a:spcPts val="0"/>
              </a:spcBef>
              <a:spcAft>
                <a:spcPts val="0"/>
              </a:spcAft>
              <a:buNone/>
            </a:pPr>
            <a:r>
              <a:rPr lang="fr-FR" sz="1200">
                <a:solidFill>
                  <a:schemeClr val="dk1"/>
                </a:solidFill>
                <a:latin typeface="Arimo"/>
                <a:ea typeface="Arimo"/>
                <a:cs typeface="Arimo"/>
                <a:sym typeface="Arimo"/>
              </a:rPr>
              <a:t>Kathren enseigne l’anglais comme langue seconde (ALS) à des adultes. Elle a mené une investigation T-SEDA afin de créer un environnement de classe favorable, propice à l’engagement et permettant aux étudiants d’explorer plus librement et de manière créative le contenu des leçons. Elle s’intéressait particulièrement à l’usage de règles de discussion. Kathren a constaté que cette investigation lui a permis de porter une plus grande attention à certains aspects de son propre enseignement, notamment les types de questions qu’elle posait. Ses étudiants parlaient beaucoup en classe, remettant en question les idées des autres et enrichissant les propos exprimés.</a:t>
            </a:r>
            <a:endParaRPr sz="1200">
              <a:solidFill>
                <a:schemeClr val="dk1"/>
              </a:solidFill>
              <a:latin typeface="Arimo"/>
              <a:ea typeface="Arimo"/>
              <a:cs typeface="Arimo"/>
              <a:sym typeface="Arimo"/>
            </a:endParaRPr>
          </a:p>
        </p:txBody>
      </p:sp>
      <p:sp>
        <p:nvSpPr>
          <p:cNvPr id="330" name="Google Shape;330;p27"/>
          <p:cNvSpPr/>
          <p:nvPr/>
        </p:nvSpPr>
        <p:spPr>
          <a:xfrm>
            <a:off x="7764030" y="5307210"/>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27"/>
          <p:cNvSpPr/>
          <p:nvPr/>
        </p:nvSpPr>
        <p:spPr>
          <a:xfrm>
            <a:off x="5493264" y="3857625"/>
            <a:ext cx="3129401" cy="2379862"/>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27"/>
          <p:cNvSpPr/>
          <p:nvPr/>
        </p:nvSpPr>
        <p:spPr>
          <a:xfrm>
            <a:off x="5537714" y="3857625"/>
            <a:ext cx="3237986" cy="2379862"/>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7"/>
          <p:cNvSpPr txBox="1"/>
          <p:nvPr/>
        </p:nvSpPr>
        <p:spPr>
          <a:xfrm>
            <a:off x="5678042" y="3913979"/>
            <a:ext cx="2989073" cy="1255280"/>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fr-FR" sz="1150">
                <a:solidFill>
                  <a:schemeClr val="dk1"/>
                </a:solidFill>
                <a:latin typeface="Arimo"/>
                <a:ea typeface="Arimo"/>
                <a:cs typeface="Arimo"/>
                <a:sym typeface="Arimo"/>
              </a:rPr>
              <a:t>Je pense qu’une fois que les enseignants prennent conscience du pouvoir que peut avoir un simple changement dans la façon de poser des questions — ou dans la manière dont les étudiants posent des questions — cela peut vraiment créer un effet «wow».</a:t>
            </a:r>
            <a:endParaRPr sz="1150">
              <a:solidFill>
                <a:schemeClr val="dk1"/>
              </a:solidFill>
              <a:latin typeface="Arimo"/>
              <a:ea typeface="Arimo"/>
              <a:cs typeface="Arimo"/>
              <a:sym typeface="Arimo"/>
            </a:endParaRPr>
          </a:p>
        </p:txBody>
      </p:sp>
      <p:sp>
        <p:nvSpPr>
          <p:cNvPr id="334" name="Google Shape;334;p27"/>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11</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nvSpPr>
        <p:spPr>
          <a:xfrm>
            <a:off x="5575300" y="1480184"/>
            <a:ext cx="4699000" cy="532620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280" marR="97155" rtl="0" algn="just">
              <a:lnSpc>
                <a:spcPct val="120800"/>
              </a:lnSpc>
              <a:spcBef>
                <a:spcPts val="0"/>
              </a:spcBef>
              <a:spcAft>
                <a:spcPts val="0"/>
              </a:spcAft>
              <a:buNone/>
            </a:pPr>
            <a:r>
              <a:rPr lang="fr-FR" sz="1200">
                <a:solidFill>
                  <a:schemeClr val="dk1"/>
                </a:solidFill>
                <a:latin typeface="Arimo"/>
                <a:ea typeface="Arimo"/>
                <a:cs typeface="Arimo"/>
                <a:sym typeface="Arimo"/>
              </a:rPr>
              <a:t>En Angleterre, le document du programme national¹ pour les élèves âgés de 5 à 16 ans stipule que les élèves doivent devenir compétents en langage oral au cours de leur scolarité :</a:t>
            </a:r>
            <a:endParaRPr/>
          </a:p>
          <a:p>
            <a:pPr indent="0" lvl="0" marL="0" marR="0" rtl="0" algn="l">
              <a:lnSpc>
                <a:spcPct val="100000"/>
              </a:lnSpc>
              <a:spcBef>
                <a:spcPts val="5"/>
              </a:spcBef>
              <a:spcAft>
                <a:spcPts val="0"/>
              </a:spcAft>
              <a:buNone/>
            </a:pPr>
            <a:r>
              <a:t/>
            </a:r>
            <a:endParaRPr sz="1400">
              <a:solidFill>
                <a:schemeClr val="dk1"/>
              </a:solidFill>
              <a:latin typeface="Times New Roman"/>
              <a:ea typeface="Times New Roman"/>
              <a:cs typeface="Times New Roman"/>
              <a:sym typeface="Times New Roman"/>
            </a:endParaRPr>
          </a:p>
          <a:p>
            <a:pPr indent="0" lvl="0" marL="538480" marR="96520" rtl="0" algn="just">
              <a:lnSpc>
                <a:spcPct val="120700"/>
              </a:lnSpc>
              <a:spcBef>
                <a:spcPts val="0"/>
              </a:spcBef>
              <a:spcAft>
                <a:spcPts val="0"/>
              </a:spcAft>
              <a:buNone/>
            </a:pPr>
            <a:r>
              <a:rPr i="1" lang="fr-FR" sz="1200">
                <a:solidFill>
                  <a:schemeClr val="dk1"/>
                </a:solidFill>
                <a:latin typeface="Arial"/>
                <a:ea typeface="Arial"/>
                <a:cs typeface="Arial"/>
                <a:sym typeface="Arial"/>
              </a:rPr>
              <a:t>6.2 Les élèves doivent apprendre à s’exprimer clairement et à </a:t>
            </a:r>
            <a:r>
              <a:rPr b="1" i="1" lang="fr-FR" sz="1200">
                <a:solidFill>
                  <a:schemeClr val="dk1"/>
                </a:solidFill>
                <a:latin typeface="Arial"/>
                <a:ea typeface="Arial"/>
                <a:cs typeface="Arial"/>
                <a:sym typeface="Arial"/>
              </a:rPr>
              <a:t>transmettre leurs idées avec confiance </a:t>
            </a:r>
            <a:r>
              <a:rPr i="1" lang="fr-FR" sz="1200">
                <a:solidFill>
                  <a:schemeClr val="dk1"/>
                </a:solidFill>
                <a:latin typeface="Arial"/>
                <a:ea typeface="Arial"/>
                <a:cs typeface="Arial"/>
                <a:sym typeface="Arial"/>
              </a:rPr>
              <a:t>en utilisant l’anglais standard. Ils doivent apprendre à </a:t>
            </a:r>
            <a:r>
              <a:rPr b="1" i="1" lang="fr-FR" sz="1200">
                <a:solidFill>
                  <a:schemeClr val="dk1"/>
                </a:solidFill>
                <a:latin typeface="Arial"/>
                <a:ea typeface="Arial"/>
                <a:cs typeface="Arial"/>
                <a:sym typeface="Arial"/>
              </a:rPr>
              <a:t>justifier leurs idées à l’aide d’arguments</a:t>
            </a:r>
            <a:r>
              <a:rPr i="1" lang="fr-FR" sz="1200">
                <a:solidFill>
                  <a:schemeClr val="dk1"/>
                </a:solidFill>
                <a:latin typeface="Arial"/>
                <a:ea typeface="Arial"/>
                <a:cs typeface="Arial"/>
                <a:sym typeface="Arial"/>
              </a:rPr>
              <a:t>, poser des questions pour vérifier leur compréhension, développer leur vocabulaire et enrichir leurs connaissances, négocier, évaluer et </a:t>
            </a:r>
            <a:r>
              <a:rPr b="1" i="1" lang="fr-FR" sz="1200">
                <a:solidFill>
                  <a:schemeClr val="dk1"/>
                </a:solidFill>
                <a:latin typeface="Arial"/>
                <a:ea typeface="Arial"/>
                <a:cs typeface="Arial"/>
                <a:sym typeface="Arial"/>
              </a:rPr>
              <a:t>enrichir les idées des autres</a:t>
            </a:r>
            <a:r>
              <a:rPr i="1" lang="fr-FR" sz="1200">
                <a:solidFill>
                  <a:schemeClr val="dk1"/>
                </a:solidFill>
                <a:latin typeface="Arial"/>
                <a:ea typeface="Arial"/>
                <a:cs typeface="Arial"/>
                <a:sym typeface="Arial"/>
              </a:rPr>
              <a:t>, ainsi que choisir le registre de langue approprié pour une communication efficace. Ils doivent aussi apprendre à formuler des descriptions et des explications bien structurées, et développer leur compréhension en spéculant, en émettant des hypothèses et en explorant des idées. Cela leur permettra à la fois de clarifier leur pensée et d’organiser leurs idées en vue de l’écriture.</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150">
              <a:solidFill>
                <a:schemeClr val="dk1"/>
              </a:solidFill>
              <a:latin typeface="Times New Roman"/>
              <a:ea typeface="Times New Roman"/>
              <a:cs typeface="Times New Roman"/>
              <a:sym typeface="Times New Roman"/>
            </a:endParaRPr>
          </a:p>
          <a:p>
            <a:pPr indent="0" lvl="0" marL="81280" marR="97155" rtl="0" algn="just">
              <a:lnSpc>
                <a:spcPct val="121100"/>
              </a:lnSpc>
              <a:spcBef>
                <a:spcPts val="0"/>
              </a:spcBef>
              <a:spcAft>
                <a:spcPts val="0"/>
              </a:spcAft>
              <a:buNone/>
            </a:pPr>
            <a:r>
              <a:rPr lang="fr-FR" sz="1200">
                <a:solidFill>
                  <a:schemeClr val="dk1"/>
                </a:solidFill>
                <a:latin typeface="Arimo"/>
                <a:ea typeface="Arimo"/>
                <a:cs typeface="Arimo"/>
                <a:sym typeface="Arimo"/>
              </a:rPr>
              <a:t>Les éléments mis en évidence dans cet énoncé montrent les similitudes entre les objectifs liés au langage oral et les pratiques dialogiques essentielles à l’apprentissage décrites dans la Partie B. Bien entendu, ce que vous entendrez dans votre classe dépendra de l’âge et du niveau de vos élèves.</a:t>
            </a:r>
            <a:endParaRPr sz="1200">
              <a:solidFill>
                <a:schemeClr val="dk1"/>
              </a:solidFill>
              <a:latin typeface="Arimo"/>
              <a:ea typeface="Arimo"/>
              <a:cs typeface="Arimo"/>
              <a:sym typeface="Arimo"/>
            </a:endParaRPr>
          </a:p>
        </p:txBody>
      </p:sp>
      <p:sp>
        <p:nvSpPr>
          <p:cNvPr id="341" name="Google Shape;341;p28"/>
          <p:cNvSpPr txBox="1"/>
          <p:nvPr/>
        </p:nvSpPr>
        <p:spPr>
          <a:xfrm>
            <a:off x="639450" y="6986912"/>
            <a:ext cx="6536050"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aseline="30000" lang="fr-FR" sz="1100">
                <a:solidFill>
                  <a:schemeClr val="dk1"/>
                </a:solidFill>
                <a:latin typeface="Arial"/>
                <a:ea typeface="Arial"/>
                <a:cs typeface="Arial"/>
                <a:sym typeface="Arial"/>
              </a:rPr>
              <a:t>1</a:t>
            </a:r>
            <a:r>
              <a:rPr lang="fr-FR" sz="1100">
                <a:solidFill>
                  <a:schemeClr val="dk1"/>
                </a:solidFill>
                <a:latin typeface="Arial"/>
                <a:ea typeface="Arial"/>
                <a:cs typeface="Arial"/>
                <a:sym typeface="Arial"/>
              </a:rPr>
              <a:t> </a:t>
            </a:r>
            <a:r>
              <a:rPr lang="fr-FR" sz="1100" u="sng">
                <a:solidFill>
                  <a:srgbClr val="0000FF"/>
                </a:solidFill>
                <a:latin typeface="Arial"/>
                <a:ea typeface="Arial"/>
                <a:cs typeface="Arial"/>
                <a:sym typeface="Arial"/>
              </a:rPr>
              <a:t>https://</a:t>
            </a:r>
            <a:r>
              <a:rPr lang="fr-FR" sz="1100" u="sng">
                <a:solidFill>
                  <a:schemeClr val="hlink"/>
                </a:solidFill>
                <a:latin typeface="Arial"/>
                <a:ea typeface="Arial"/>
                <a:cs typeface="Arial"/>
                <a:sym typeface="Arial"/>
                <a:hlinkClick r:id="rId3"/>
              </a:rPr>
              <a:t>www.gov.uk/government/publications/national-curriculum-in-england-english-programmes-of-study</a:t>
            </a:r>
            <a:endParaRPr sz="1100">
              <a:solidFill>
                <a:schemeClr val="dk1"/>
              </a:solidFill>
              <a:latin typeface="Arial"/>
              <a:ea typeface="Arial"/>
              <a:cs typeface="Arial"/>
              <a:sym typeface="Arial"/>
            </a:endParaRPr>
          </a:p>
        </p:txBody>
      </p:sp>
      <p:sp>
        <p:nvSpPr>
          <p:cNvPr id="342" name="Google Shape;342;p28"/>
          <p:cNvSpPr txBox="1"/>
          <p:nvPr/>
        </p:nvSpPr>
        <p:spPr>
          <a:xfrm>
            <a:off x="3184281" y="800488"/>
            <a:ext cx="4324838" cy="246221"/>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fr-FR" sz="1600">
                <a:solidFill>
                  <a:schemeClr val="dk1"/>
                </a:solidFill>
                <a:latin typeface="Arial"/>
                <a:ea typeface="Arial"/>
                <a:cs typeface="Arial"/>
                <a:sym typeface="Arial"/>
              </a:rPr>
              <a:t>Dialogue au sein des disciplines scolaires</a:t>
            </a:r>
            <a:endParaRPr sz="1600">
              <a:solidFill>
                <a:schemeClr val="dk1"/>
              </a:solidFill>
              <a:latin typeface="Arial"/>
              <a:ea typeface="Arial"/>
              <a:cs typeface="Arial"/>
              <a:sym typeface="Arial"/>
            </a:endParaRPr>
          </a:p>
        </p:txBody>
      </p:sp>
      <p:sp>
        <p:nvSpPr>
          <p:cNvPr id="343" name="Google Shape;343;p28"/>
          <p:cNvSpPr txBox="1"/>
          <p:nvPr/>
        </p:nvSpPr>
        <p:spPr>
          <a:xfrm>
            <a:off x="546100" y="1483994"/>
            <a:ext cx="4699000" cy="538679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203834" rtl="0" algn="l">
              <a:lnSpc>
                <a:spcPct val="121000"/>
              </a:lnSpc>
              <a:spcBef>
                <a:spcPts val="0"/>
              </a:spcBef>
              <a:spcAft>
                <a:spcPts val="0"/>
              </a:spcAft>
              <a:buNone/>
            </a:pPr>
            <a:r>
              <a:rPr lang="fr-FR" sz="1200">
                <a:solidFill>
                  <a:schemeClr val="dk1"/>
                </a:solidFill>
                <a:latin typeface="Arimo"/>
                <a:ea typeface="Arimo"/>
                <a:cs typeface="Arimo"/>
                <a:sym typeface="Arimo"/>
              </a:rPr>
              <a:t>Les investigations T-SEDA peuvent être menées dans toutes les disciplines et avec des élèves de tout âge. Aider les élèves à améliorer leurs échanges dialogués peut favoriser les apprentissages, et ce, dès les premières années du primaire jusqu’à la fin du secondaire.</a:t>
            </a:r>
            <a:endParaRPr/>
          </a:p>
          <a:p>
            <a:pPr indent="0" lvl="0" marL="83820" marR="203834" rtl="0" algn="l">
              <a:lnSpc>
                <a:spcPct val="121000"/>
              </a:lnSpc>
              <a:spcBef>
                <a:spcPts val="580"/>
              </a:spcBef>
              <a:spcAft>
                <a:spcPts val="0"/>
              </a:spcAft>
              <a:buNone/>
            </a:pPr>
            <a:r>
              <a:rPr lang="fr-FR" sz="1200">
                <a:solidFill>
                  <a:schemeClr val="dk1"/>
                </a:solidFill>
                <a:latin typeface="Arimo"/>
                <a:ea typeface="Arimo"/>
                <a:cs typeface="Arimo"/>
                <a:sym typeface="Arimo"/>
              </a:rPr>
              <a:t>Les enseignants ont utilisé la trousse T-SEDA de multiples façons : en mathématiques au primaire, en physique avec des élèves de 16 ans, en psychologie, en histoire et en anglais au secondaire — ce ne sont là que quelques exemples.</a:t>
            </a:r>
            <a:endParaRPr/>
          </a:p>
          <a:p>
            <a:pPr indent="0" lvl="0" marL="83820" marR="203834" rtl="0" algn="l">
              <a:lnSpc>
                <a:spcPct val="121000"/>
              </a:lnSpc>
              <a:spcBef>
                <a:spcPts val="580"/>
              </a:spcBef>
              <a:spcAft>
                <a:spcPts val="0"/>
              </a:spcAft>
              <a:buNone/>
            </a:pPr>
            <a:r>
              <a:rPr lang="fr-FR" sz="1200">
                <a:solidFill>
                  <a:schemeClr val="dk1"/>
                </a:solidFill>
                <a:latin typeface="Arimo"/>
                <a:ea typeface="Arimo"/>
                <a:cs typeface="Arimo"/>
                <a:sym typeface="Arimo"/>
              </a:rPr>
              <a:t>Une réaction typique de ces enseignants est que les pratiques dialogiques «aident réellement à développer [les connaissances des élèves] sur ce sujet» et que «le fait de voir leurs idées remises en question leur a permis d’y réfléchir sous un autre angle» (Jacob).</a:t>
            </a:r>
            <a:endParaRPr/>
          </a:p>
          <a:p>
            <a:pPr indent="0" lvl="0" marL="83820" marR="203834" rtl="0" algn="l">
              <a:lnSpc>
                <a:spcPct val="121000"/>
              </a:lnSpc>
              <a:spcBef>
                <a:spcPts val="580"/>
              </a:spcBef>
              <a:spcAft>
                <a:spcPts val="0"/>
              </a:spcAft>
              <a:buNone/>
            </a:pPr>
            <a:r>
              <a:rPr lang="fr-FR" sz="1200">
                <a:solidFill>
                  <a:schemeClr val="dk1"/>
                </a:solidFill>
                <a:latin typeface="Arimo"/>
                <a:ea typeface="Arimo"/>
                <a:cs typeface="Arimo"/>
                <a:sym typeface="Arimo"/>
              </a:rPr>
              <a:t>D’autres enseignants ont souhaité observer et améliorer les échanges entre élèves comme élément du climat de classe, plutôt que dans le cadre d’une matière précise. Par exemple, Nadia voulait examiner si les enfants pouvaient rebondir sur les idées des autres dans plusieurs disciplines comme l’anglais, les mathématiques, la géographie et l’histoire. Une autre enseignante, Lucy, a constaté que les élèves de sa classe utilisaient les règles de parole et les indices d’écoute pour enrichir les idées des autres lors des discussions en classe.</a:t>
            </a:r>
            <a:endParaRPr sz="1200">
              <a:solidFill>
                <a:schemeClr val="dk1"/>
              </a:solidFill>
              <a:latin typeface="Arimo"/>
              <a:ea typeface="Arimo"/>
              <a:cs typeface="Arimo"/>
              <a:sym typeface="Arimo"/>
            </a:endParaRPr>
          </a:p>
        </p:txBody>
      </p:sp>
      <p:sp>
        <p:nvSpPr>
          <p:cNvPr id="344" name="Google Shape;344;p28"/>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12</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8" name="Shape 348"/>
        <p:cNvGrpSpPr/>
        <p:nvPr/>
      </p:nvGrpSpPr>
      <p:grpSpPr>
        <a:xfrm>
          <a:off x="0" y="0"/>
          <a:ext cx="0" cy="0"/>
          <a:chOff x="0" y="0"/>
          <a:chExt cx="0" cy="0"/>
        </a:xfrm>
      </p:grpSpPr>
      <p:sp>
        <p:nvSpPr>
          <p:cNvPr id="349" name="Google Shape;349;p29"/>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50" name="Google Shape;350;p29"/>
          <p:cNvGraphicFramePr/>
          <p:nvPr/>
        </p:nvGraphicFramePr>
        <p:xfrm>
          <a:off x="473429" y="428625"/>
          <a:ext cx="3000000" cy="3000000"/>
        </p:xfrm>
        <a:graphic>
          <a:graphicData uri="http://schemas.openxmlformats.org/drawingml/2006/table">
            <a:tbl>
              <a:tblPr bandRow="1" firstRow="1">
                <a:noFill/>
                <a:tableStyleId>{3CC86BEF-5C96-4F00-80AB-E1F6940FA935}</a:tableStyleId>
              </a:tblPr>
              <a:tblGrid>
                <a:gridCol w="3261675"/>
                <a:gridCol w="3239450"/>
                <a:gridCol w="3245425"/>
              </a:tblGrid>
              <a:tr h="981400">
                <a:tc gridSpan="3">
                  <a:txBody>
                    <a:bodyPr/>
                    <a:lstStyle/>
                    <a:p>
                      <a:pPr indent="0" lvl="0" marL="3442334" marR="0" rtl="0" algn="l">
                        <a:lnSpc>
                          <a:spcPct val="100000"/>
                        </a:lnSpc>
                        <a:spcBef>
                          <a:spcPts val="0"/>
                        </a:spcBef>
                        <a:spcAft>
                          <a:spcPts val="0"/>
                        </a:spcAft>
                        <a:buNone/>
                      </a:pPr>
                      <a:r>
                        <a:rPr b="1" lang="fr-FR" sz="1600">
                          <a:latin typeface="Arial"/>
                          <a:ea typeface="Arial"/>
                          <a:cs typeface="Arial"/>
                          <a:sym typeface="Arial"/>
                        </a:rPr>
                        <a:t>Équité et participation de tous les apprenants</a:t>
                      </a:r>
                      <a:endParaRPr sz="1600">
                        <a:latin typeface="Arial"/>
                        <a:ea typeface="Arial"/>
                        <a:cs typeface="Arial"/>
                        <a:sym typeface="Arial"/>
                      </a:endParaRPr>
                    </a:p>
                    <a:p>
                      <a:pPr indent="0" lvl="0" marL="83820" marR="0" rtl="0" algn="l">
                        <a:lnSpc>
                          <a:spcPct val="100000"/>
                        </a:lnSpc>
                        <a:spcBef>
                          <a:spcPts val="1275"/>
                        </a:spcBef>
                        <a:spcAft>
                          <a:spcPts val="0"/>
                        </a:spcAft>
                        <a:buNone/>
                      </a:pPr>
                      <a:r>
                        <a:rPr lang="fr-FR" sz="1200">
                          <a:latin typeface="Arial"/>
                          <a:ea typeface="Arial"/>
                          <a:cs typeface="Arial"/>
                          <a:sym typeface="Arial"/>
                        </a:rPr>
                        <a:t>Le dialogue éducatif peut contribuer à créer un espace où toutes les voix des élèves sont entendues et à instaurer un climat de classe plus inclusif.</a:t>
                      </a:r>
                      <a:endParaRPr sz="1200">
                        <a:latin typeface="Arial"/>
                        <a:ea typeface="Arial"/>
                        <a:cs typeface="Arial"/>
                        <a:sym typeface="Arial"/>
                      </a:endParaRPr>
                    </a:p>
                  </a:txBody>
                  <a:tcPr marT="74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031000">
                <a:tc>
                  <a:txBody>
                    <a:bodyPr/>
                    <a:lstStyle/>
                    <a:p>
                      <a:pPr indent="0" lvl="0" marL="44450" marR="0" rtl="0" algn="l">
                        <a:lnSpc>
                          <a:spcPct val="100000"/>
                        </a:lnSpc>
                        <a:spcBef>
                          <a:spcPts val="0"/>
                        </a:spcBef>
                        <a:spcAft>
                          <a:spcPts val="0"/>
                        </a:spcAft>
                        <a:buNone/>
                      </a:pPr>
                      <a:r>
                        <a:rPr b="1" lang="fr-FR" sz="1200">
                          <a:latin typeface="Arial"/>
                          <a:ea typeface="Arial"/>
                          <a:cs typeface="Arial"/>
                          <a:sym typeface="Arial"/>
                        </a:rPr>
                        <a:t>Principes dialogiques pour une participation équitable</a:t>
                      </a:r>
                      <a:endParaRPr/>
                    </a:p>
                    <a:p>
                      <a:pPr indent="0" lvl="0" marL="44450" marR="0" rtl="0" algn="l">
                        <a:lnSpc>
                          <a:spcPct val="100000"/>
                        </a:lnSpc>
                        <a:spcBef>
                          <a:spcPts val="229"/>
                        </a:spcBef>
                        <a:spcAft>
                          <a:spcPts val="0"/>
                        </a:spcAft>
                        <a:buNone/>
                      </a:pPr>
                      <a:r>
                        <a:t/>
                      </a:r>
                      <a:endParaRPr sz="1300">
                        <a:latin typeface="Arial"/>
                        <a:ea typeface="Arial"/>
                        <a:cs typeface="Arial"/>
                        <a:sym typeface="Arial"/>
                      </a:endParaRPr>
                    </a:p>
                    <a:p>
                      <a:pPr indent="-130175" lvl="0" marL="358775" marR="71755" rtl="0" algn="l">
                        <a:lnSpc>
                          <a:spcPct val="100000"/>
                        </a:lnSpc>
                        <a:spcBef>
                          <a:spcPts val="200"/>
                        </a:spcBef>
                        <a:spcAft>
                          <a:spcPts val="0"/>
                        </a:spcAft>
                        <a:buSzPts val="1200"/>
                        <a:buFont typeface="Arial"/>
                        <a:buChar char="•"/>
                      </a:pPr>
                      <a:r>
                        <a:rPr lang="fr-FR" sz="1200">
                          <a:latin typeface="Arial"/>
                          <a:ea typeface="Arial"/>
                          <a:cs typeface="Arial"/>
                          <a:sym typeface="Arial"/>
                        </a:rPr>
                        <a:t>la notion de dialogue est intrinsèquement inclusive des points de vue et des savoirs diversifiés;</a:t>
                      </a:r>
                      <a:endParaRPr/>
                    </a:p>
                    <a:p>
                      <a:pPr indent="-130175" lvl="0" marL="358775" marR="71755" rtl="0" algn="l">
                        <a:lnSpc>
                          <a:spcPct val="100000"/>
                        </a:lnSpc>
                        <a:spcBef>
                          <a:spcPts val="400"/>
                        </a:spcBef>
                        <a:spcAft>
                          <a:spcPts val="0"/>
                        </a:spcAft>
                        <a:buSzPts val="1200"/>
                        <a:buFont typeface="Arial"/>
                        <a:buChar char="•"/>
                      </a:pPr>
                      <a:r>
                        <a:rPr lang="fr-FR" sz="1200">
                          <a:latin typeface="Arial"/>
                          <a:ea typeface="Arial"/>
                          <a:cs typeface="Arial"/>
                          <a:sym typeface="Arial"/>
                        </a:rPr>
                        <a:t>tous ont le droit d’être entendus;</a:t>
                      </a:r>
                      <a:endParaRPr/>
                    </a:p>
                    <a:p>
                      <a:pPr indent="-130175" lvl="0" marL="358775" marR="71755" rtl="0" algn="l">
                        <a:lnSpc>
                          <a:spcPct val="100000"/>
                        </a:lnSpc>
                        <a:spcBef>
                          <a:spcPts val="400"/>
                        </a:spcBef>
                        <a:spcAft>
                          <a:spcPts val="0"/>
                        </a:spcAft>
                        <a:buSzPts val="1200"/>
                        <a:buFont typeface="Arial"/>
                        <a:buChar char="•"/>
                      </a:pPr>
                      <a:r>
                        <a:rPr lang="fr-FR" sz="1200">
                          <a:latin typeface="Arial"/>
                          <a:ea typeface="Arial"/>
                          <a:cs typeface="Arial"/>
                          <a:sym typeface="Arial"/>
                        </a:rPr>
                        <a:t>la participation de chacun est nécessaire pour favoriser l’apprentissage de tous;</a:t>
                      </a:r>
                      <a:endParaRPr/>
                    </a:p>
                    <a:p>
                      <a:pPr indent="-130175" lvl="0" marL="358775" marR="71755" rtl="0" algn="l">
                        <a:lnSpc>
                          <a:spcPct val="100000"/>
                        </a:lnSpc>
                        <a:spcBef>
                          <a:spcPts val="400"/>
                        </a:spcBef>
                        <a:spcAft>
                          <a:spcPts val="0"/>
                        </a:spcAft>
                        <a:buSzPts val="1200"/>
                        <a:buFont typeface="Arial"/>
                        <a:buChar char="•"/>
                      </a:pPr>
                      <a:r>
                        <a:rPr lang="fr-FR" sz="1200">
                          <a:latin typeface="Arial"/>
                          <a:ea typeface="Arial"/>
                          <a:cs typeface="Arial"/>
                          <a:sym typeface="Arial"/>
                        </a:rPr>
                        <a:t>l’inclusion de voix et de perspectives variées enrichit la compréhension de ce que signifie le dialogue en pratique.</a:t>
                      </a:r>
                      <a:endParaRPr sz="1200">
                        <a:latin typeface="Arial"/>
                        <a:ea typeface="Arial"/>
                        <a:cs typeface="Arial"/>
                        <a:sym typeface="Arial"/>
                      </a:endParaRPr>
                    </a:p>
                  </a:txBody>
                  <a:tcPr marT="29200"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41275" marR="457834" rtl="0" algn="l">
                        <a:lnSpc>
                          <a:spcPct val="100000"/>
                        </a:lnSpc>
                        <a:spcBef>
                          <a:spcPts val="0"/>
                        </a:spcBef>
                        <a:spcAft>
                          <a:spcPts val="0"/>
                        </a:spcAft>
                        <a:buNone/>
                      </a:pPr>
                      <a:r>
                        <a:rPr b="1" lang="fr-FR" sz="1200">
                          <a:latin typeface="Arial"/>
                          <a:ea typeface="Arial"/>
                          <a:cs typeface="Arial"/>
                          <a:sym typeface="Arial"/>
                        </a:rPr>
                        <a:t>MAIS certains obstacles peuvent nuire à la participation dialogique de tous les élèves, notamment</a:t>
                      </a:r>
                      <a:endParaRPr sz="1300">
                        <a:latin typeface="Arial"/>
                        <a:ea typeface="Arial"/>
                        <a:cs typeface="Arial"/>
                        <a:sym typeface="Arial"/>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les modes de communication;</a:t>
                      </a:r>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le manque de confiance pour participer;</a:t>
                      </a:r>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la difficulté à comprendre des perspectives et des façons de penser différentes </a:t>
                      </a:r>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;le manque d’acceptation et de valorisation des points de vue diversifiés;</a:t>
                      </a:r>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des perceptions et des motivations divergentes quant à la participation;</a:t>
                      </a:r>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des idées préconçues sur les «capacités» ou l’aptitude à participer;</a:t>
                      </a:r>
                      <a:endParaRPr/>
                    </a:p>
                    <a:p>
                      <a:pPr indent="-122238" lvl="0" marL="441325" marR="0" rtl="0" algn="l">
                        <a:lnSpc>
                          <a:spcPct val="100000"/>
                        </a:lnSpc>
                        <a:spcBef>
                          <a:spcPts val="400"/>
                        </a:spcBef>
                        <a:spcAft>
                          <a:spcPts val="0"/>
                        </a:spcAft>
                        <a:buSzPts val="1200"/>
                        <a:buFont typeface="Arial"/>
                        <a:buChar char="•"/>
                      </a:pPr>
                      <a:r>
                        <a:rPr lang="fr-FR" sz="1200">
                          <a:latin typeface="Arial"/>
                          <a:ea typeface="Arial"/>
                          <a:cs typeface="Arial"/>
                          <a:sym typeface="Arial"/>
                        </a:rPr>
                        <a:t>la complexité cognitive des échanges.</a:t>
                      </a:r>
                      <a:endParaRPr sz="1200">
                        <a:latin typeface="Arial"/>
                        <a:ea typeface="Arial"/>
                        <a:cs typeface="Arial"/>
                        <a:sym typeface="Arial"/>
                      </a:endParaRPr>
                    </a:p>
                  </a:txBody>
                  <a:tcPr marT="3492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0" algn="l">
                        <a:lnSpc>
                          <a:spcPct val="101699"/>
                        </a:lnSpc>
                        <a:spcBef>
                          <a:spcPts val="0"/>
                        </a:spcBef>
                        <a:spcAft>
                          <a:spcPts val="0"/>
                        </a:spcAft>
                        <a:buNone/>
                      </a:pPr>
                      <a:r>
                        <a:rPr b="1" lang="fr-FR" sz="1200">
                          <a:latin typeface="Arial"/>
                          <a:ea typeface="Arial"/>
                          <a:cs typeface="Arial"/>
                          <a:sym typeface="Arial"/>
                        </a:rPr>
                        <a:t>DONC, il est important de prendre en compte des facteurs liés aux personnes participantes et au contexte, tels que :</a:t>
                      </a:r>
                      <a:endParaRPr sz="1200">
                        <a:latin typeface="Arial"/>
                        <a:ea typeface="Arial"/>
                        <a:cs typeface="Arial"/>
                        <a:sym typeface="Arial"/>
                      </a:endParaRPr>
                    </a:p>
                    <a:p>
                      <a:pPr indent="-171450" lvl="0" marL="171450" marR="0" rtl="0" algn="l">
                        <a:lnSpc>
                          <a:spcPct val="100000"/>
                        </a:lnSpc>
                        <a:spcBef>
                          <a:spcPts val="200"/>
                        </a:spcBef>
                        <a:spcAft>
                          <a:spcPts val="0"/>
                        </a:spcAft>
                        <a:buSzPts val="1200"/>
                        <a:buFont typeface="Arial"/>
                        <a:buChar char="•"/>
                      </a:pPr>
                      <a:r>
                        <a:rPr lang="fr-FR" sz="1200">
                          <a:latin typeface="Arial"/>
                          <a:ea typeface="Arial"/>
                          <a:cs typeface="Arial"/>
                          <a:sym typeface="Arial"/>
                        </a:rPr>
                        <a:t>les différences individuelles dans les modes de communication, y compris non verbaux;</a:t>
                      </a:r>
                      <a:endParaRPr/>
                    </a:p>
                    <a:p>
                      <a:pPr indent="-171450" lvl="0" marL="171450" marR="0" rtl="0" algn="l">
                        <a:lnSpc>
                          <a:spcPct val="100000"/>
                        </a:lnSpc>
                        <a:spcBef>
                          <a:spcPts val="400"/>
                        </a:spcBef>
                        <a:spcAft>
                          <a:spcPts val="0"/>
                        </a:spcAft>
                        <a:buSzPts val="1200"/>
                        <a:buFont typeface="Arial"/>
                        <a:buChar char="•"/>
                      </a:pPr>
                      <a:r>
                        <a:rPr lang="fr-FR" sz="1200">
                          <a:latin typeface="Arial"/>
                          <a:ea typeface="Arial"/>
                          <a:cs typeface="Arial"/>
                          <a:sym typeface="Arial"/>
                        </a:rPr>
                        <a:t>les différences et points communs culturels;</a:t>
                      </a:r>
                      <a:endParaRPr/>
                    </a:p>
                    <a:p>
                      <a:pPr indent="-171450" lvl="0" marL="171450" marR="0" rtl="0" algn="l">
                        <a:lnSpc>
                          <a:spcPct val="100000"/>
                        </a:lnSpc>
                        <a:spcBef>
                          <a:spcPts val="400"/>
                        </a:spcBef>
                        <a:spcAft>
                          <a:spcPts val="0"/>
                        </a:spcAft>
                        <a:buSzPts val="1200"/>
                        <a:buFont typeface="Arial"/>
                        <a:buChar char="•"/>
                      </a:pPr>
                      <a:r>
                        <a:rPr lang="fr-FR" sz="1200">
                          <a:latin typeface="Arial"/>
                          <a:ea typeface="Arial"/>
                          <a:cs typeface="Arial"/>
                          <a:sym typeface="Arial"/>
                        </a:rPr>
                        <a:t>les structures, routines, activités et environnements de la classe (physiques et sociaux).</a:t>
                      </a:r>
                      <a:endParaRPr sz="1200">
                        <a:latin typeface="Arial"/>
                        <a:ea typeface="Arial"/>
                        <a:cs typeface="Arial"/>
                        <a:sym typeface="Arial"/>
                      </a:endParaRPr>
                    </a:p>
                    <a:p>
                      <a:pPr indent="0" lvl="0" marL="50800" marR="0" rtl="0" algn="l">
                        <a:lnSpc>
                          <a:spcPct val="100000"/>
                        </a:lnSpc>
                        <a:spcBef>
                          <a:spcPts val="205"/>
                        </a:spcBef>
                        <a:spcAft>
                          <a:spcPts val="0"/>
                        </a:spcAft>
                        <a:buNone/>
                      </a:pPr>
                      <a:r>
                        <a:rPr b="1" lang="fr-FR" sz="1100">
                          <a:latin typeface="Arial"/>
                          <a:ea typeface="Arial"/>
                          <a:cs typeface="Arial"/>
                          <a:sym typeface="Arial"/>
                        </a:rPr>
                        <a:t>DES MESURES CONCRÈTES peuvent inclure :</a:t>
                      </a:r>
                      <a:endParaRPr sz="1100">
                        <a:latin typeface="Arial"/>
                        <a:ea typeface="Arial"/>
                        <a:cs typeface="Arial"/>
                        <a:sym typeface="Arial"/>
                      </a:endParaRPr>
                    </a:p>
                    <a:p>
                      <a:pPr indent="0" lvl="0" marL="0" marR="0" rtl="0" algn="l">
                        <a:lnSpc>
                          <a:spcPct val="100000"/>
                        </a:lnSpc>
                        <a:spcBef>
                          <a:spcPts val="0"/>
                        </a:spcBef>
                        <a:spcAft>
                          <a:spcPts val="0"/>
                        </a:spcAft>
                        <a:buNone/>
                      </a:pPr>
                      <a:r>
                        <a:t/>
                      </a:r>
                      <a:endParaRPr sz="900">
                        <a:latin typeface="Arial"/>
                        <a:ea typeface="Arial"/>
                        <a:cs typeface="Arial"/>
                        <a:sym typeface="Arial"/>
                      </a:endParaRPr>
                    </a:p>
                    <a:p>
                      <a:pPr indent="-171450" lvl="0" marL="390525" marR="368300" rtl="0" algn="l">
                        <a:lnSpc>
                          <a:spcPct val="100000"/>
                        </a:lnSpc>
                        <a:spcBef>
                          <a:spcPts val="200"/>
                        </a:spcBef>
                        <a:spcAft>
                          <a:spcPts val="0"/>
                        </a:spcAft>
                        <a:buSzPts val="1200"/>
                        <a:buFont typeface="Arial"/>
                        <a:buChar char="•"/>
                      </a:pPr>
                      <a:r>
                        <a:rPr lang="fr-FR" sz="1200">
                          <a:latin typeface="Arial"/>
                          <a:ea typeface="Arial"/>
                          <a:cs typeface="Arial"/>
                          <a:sym typeface="Arial"/>
                        </a:rPr>
                        <a:t>discuter de la valeur de l’écoute des autres voix dans votre contexte;</a:t>
                      </a:r>
                      <a:endParaRPr/>
                    </a:p>
                    <a:p>
                      <a:pPr indent="-171450" lvl="0" marL="390525" marR="368300" rtl="0" algn="l">
                        <a:lnSpc>
                          <a:spcPct val="100000"/>
                        </a:lnSpc>
                        <a:spcBef>
                          <a:spcPts val="200"/>
                        </a:spcBef>
                        <a:spcAft>
                          <a:spcPts val="0"/>
                        </a:spcAft>
                        <a:buSzPts val="1200"/>
                        <a:buFont typeface="Arial"/>
                        <a:buChar char="•"/>
                      </a:pPr>
                      <a:r>
                        <a:rPr lang="fr-FR" sz="1200">
                          <a:latin typeface="Arial"/>
                          <a:ea typeface="Arial"/>
                          <a:cs typeface="Arial"/>
                          <a:sym typeface="Arial"/>
                        </a:rPr>
                        <a:t>adapter et enrichir les gabarits d’observation du guide T-SEDA pour répondre à des questions précises sur l’inclusion;</a:t>
                      </a:r>
                      <a:endParaRPr/>
                    </a:p>
                    <a:p>
                      <a:pPr indent="-171450" lvl="0" marL="390525" marR="368300" rtl="0" algn="l">
                        <a:lnSpc>
                          <a:spcPct val="100000"/>
                        </a:lnSpc>
                        <a:spcBef>
                          <a:spcPts val="200"/>
                        </a:spcBef>
                        <a:spcAft>
                          <a:spcPts val="0"/>
                        </a:spcAft>
                        <a:buSzPts val="1200"/>
                        <a:buFont typeface="Arial"/>
                        <a:buChar char="•"/>
                      </a:pPr>
                      <a:r>
                        <a:rPr lang="fr-FR" sz="1200">
                          <a:latin typeface="Arial"/>
                          <a:ea typeface="Arial"/>
                          <a:cs typeface="Arial"/>
                          <a:sym typeface="Arial"/>
                        </a:rPr>
                        <a:t>développer de nouvelles structures de soutien à l’interaction en groupe et à la sensibilisation culturelle.</a:t>
                      </a:r>
                      <a:endParaRPr sz="1200">
                        <a:latin typeface="Arial"/>
                        <a:ea typeface="Arial"/>
                        <a:cs typeface="Arial"/>
                        <a:sym typeface="Arial"/>
                      </a:endParaRPr>
                    </a:p>
                  </a:txBody>
                  <a:tcPr marT="34925" marB="0" marR="0" marL="0">
                    <a:lnT cap="flat" cmpd="sng" w="31725">
                      <a:solidFill>
                        <a:srgbClr val="2791A6"/>
                      </a:solidFill>
                      <a:prstDash val="solid"/>
                      <a:round/>
                      <a:headEnd len="sm" w="sm" type="none"/>
                      <a:tailEnd len="sm" w="sm" type="none"/>
                    </a:lnT>
                    <a:solidFill>
                      <a:srgbClr val="D9F1F6"/>
                    </a:solidFill>
                  </a:tcPr>
                </a:tc>
              </a:tr>
              <a:tr h="1821275">
                <a:tc gridSpan="3">
                  <a:txBody>
                    <a:bodyPr/>
                    <a:lstStyle/>
                    <a:p>
                      <a:pPr indent="0" lvl="0" marL="151765" marR="0" rtl="0" algn="just">
                        <a:lnSpc>
                          <a:spcPct val="100000"/>
                        </a:lnSpc>
                        <a:spcBef>
                          <a:spcPts val="0"/>
                        </a:spcBef>
                        <a:spcAft>
                          <a:spcPts val="0"/>
                        </a:spcAft>
                        <a:buNone/>
                      </a:pPr>
                      <a:r>
                        <a:rPr b="1" lang="fr-FR" sz="1400">
                          <a:latin typeface="Arial"/>
                          <a:ea typeface="Arial"/>
                          <a:cs typeface="Arial"/>
                          <a:sym typeface="Arial"/>
                        </a:rPr>
                        <a:t>Mobiliser les élèves du spectre de l’autisme dans le dialogue</a:t>
                      </a:r>
                      <a:endParaRPr sz="1400">
                        <a:latin typeface="Arial"/>
                        <a:ea typeface="Arial"/>
                        <a:cs typeface="Arial"/>
                        <a:sym typeface="Arial"/>
                      </a:endParaRPr>
                    </a:p>
                    <a:p>
                      <a:pPr indent="0" lvl="0" marL="0" marR="0" rtl="0" algn="l">
                        <a:lnSpc>
                          <a:spcPct val="100000"/>
                        </a:lnSpc>
                        <a:spcBef>
                          <a:spcPts val="20"/>
                        </a:spcBef>
                        <a:spcAft>
                          <a:spcPts val="0"/>
                        </a:spcAft>
                        <a:buNone/>
                      </a:pPr>
                      <a:r>
                        <a:t/>
                      </a:r>
                      <a:endParaRPr sz="1200">
                        <a:latin typeface="Arial"/>
                        <a:ea typeface="Arial"/>
                        <a:cs typeface="Arial"/>
                        <a:sym typeface="Arial"/>
                      </a:endParaRPr>
                    </a:p>
                    <a:p>
                      <a:pPr indent="0" lvl="0" marL="151765" marR="135890" rtl="0" algn="just">
                        <a:lnSpc>
                          <a:spcPct val="95800"/>
                        </a:lnSpc>
                        <a:spcBef>
                          <a:spcPts val="0"/>
                        </a:spcBef>
                        <a:spcAft>
                          <a:spcPts val="0"/>
                        </a:spcAft>
                        <a:buNone/>
                      </a:pPr>
                      <a:r>
                        <a:rPr lang="fr-FR" sz="1200">
                          <a:latin typeface="Arial"/>
                          <a:ea typeface="Arial"/>
                          <a:cs typeface="Arial"/>
                          <a:sym typeface="Arial"/>
                        </a:rPr>
                        <a:t>Par exemple, Ana Laura Trigo Clapés a mis au point des façons d’adapter le schéma de codage T-SEDA aux caractéristiques de communication associées à l’autisme. Certaines stratégies ont été enrichies en y ajoutant des suggestions sur la manière dont elles peuvent être mises en œuvre pour soutenir la compréhension, par les élèves, du contenu et de la structure du dialogue ainsi que des attentes liées à leur participation. Six caractéristiques principales ont été ajoutées, incluant : l’intégration de représentations visuelles ou physiques, l’explicitation des consignes, la décomposition de l’information en étapes, l’offre d’options, la médiation du dialogue entre pairs et le soutien individuel. D’autres stratégies ont été proposées en lien avec l’aménagement de l’environnement physique de la classe et la planification d’activités plus accessibles qui ouvrent des possibilités variées de participation. Pour plus d’information sur les ressources gratuites disponibles, vous pouvez écrire à : </a:t>
                      </a:r>
                      <a:r>
                        <a:rPr lang="fr-FR" sz="1200" u="sng">
                          <a:solidFill>
                            <a:schemeClr val="hlink"/>
                          </a:solidFill>
                          <a:latin typeface="Arial"/>
                          <a:ea typeface="Arial"/>
                          <a:cs typeface="Arial"/>
                          <a:sym typeface="Arial"/>
                          <a:hlinkClick r:id="rId3"/>
                        </a:rPr>
                        <a:t>t-seda@educ.cam.ac.uk</a:t>
                      </a:r>
                      <a:r>
                        <a:rPr lang="fr-FR" sz="1200">
                          <a:latin typeface="Arial"/>
                          <a:ea typeface="Arial"/>
                          <a:cs typeface="Arial"/>
                          <a:sym typeface="Arial"/>
                        </a:rPr>
                        <a:t>. </a:t>
                      </a:r>
                      <a:r>
                        <a:rPr lang="fr-FR" sz="1000">
                          <a:latin typeface="Arial"/>
                          <a:ea typeface="Arial"/>
                          <a:cs typeface="Arial"/>
                          <a:sym typeface="Arial"/>
                        </a:rPr>
                        <a:t>13</a:t>
                      </a:r>
                      <a:endParaRPr/>
                    </a:p>
                  </a:txBody>
                  <a:tcPr marT="107325" marB="0" marR="0" marL="0"/>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4" name="Shape 354"/>
        <p:cNvGrpSpPr/>
        <p:nvPr/>
      </p:nvGrpSpPr>
      <p:grpSpPr>
        <a:xfrm>
          <a:off x="0" y="0"/>
          <a:ext cx="0" cy="0"/>
          <a:chOff x="0" y="0"/>
          <a:chExt cx="0" cy="0"/>
        </a:xfrm>
      </p:grpSpPr>
      <p:sp>
        <p:nvSpPr>
          <p:cNvPr id="355" name="Google Shape;355;p30"/>
          <p:cNvSpPr txBox="1"/>
          <p:nvPr/>
        </p:nvSpPr>
        <p:spPr>
          <a:xfrm>
            <a:off x="616464" y="614560"/>
            <a:ext cx="3815836" cy="1136850"/>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D. Quelle est la productivité du dialogue dans ma classe? Un</a:t>
            </a:r>
            <a:endParaRPr/>
          </a:p>
          <a:p>
            <a:pPr indent="0" lvl="0" marL="26034" marR="0" rtl="0" algn="l">
              <a:lnSpc>
                <a:spcPct val="100000"/>
              </a:lnSpc>
              <a:spcBef>
                <a:spcPts val="125"/>
              </a:spcBef>
              <a:spcAft>
                <a:spcPts val="0"/>
              </a:spcAft>
              <a:buNone/>
            </a:pPr>
            <a:r>
              <a:rPr b="1" lang="fr-FR" sz="1800">
                <a:solidFill>
                  <a:srgbClr val="1A616F"/>
                </a:solidFill>
                <a:latin typeface="Arial"/>
                <a:ea typeface="Arial"/>
                <a:cs typeface="Arial"/>
                <a:sym typeface="Arial"/>
              </a:rPr>
              <a:t>outil d’autoévaluation pour l’enseignant.</a:t>
            </a:r>
            <a:endParaRPr/>
          </a:p>
        </p:txBody>
      </p:sp>
      <p:sp>
        <p:nvSpPr>
          <p:cNvPr id="356" name="Google Shape;356;p30"/>
          <p:cNvSpPr txBox="1"/>
          <p:nvPr/>
        </p:nvSpPr>
        <p:spPr>
          <a:xfrm>
            <a:off x="4885316" y="724288"/>
            <a:ext cx="1680584"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Votre auto-évaluation</a:t>
            </a:r>
            <a:endParaRPr/>
          </a:p>
        </p:txBody>
      </p:sp>
      <p:sp>
        <p:nvSpPr>
          <p:cNvPr id="357" name="Google Shape;357;p30"/>
          <p:cNvSpPr txBox="1"/>
          <p:nvPr/>
        </p:nvSpPr>
        <p:spPr>
          <a:xfrm>
            <a:off x="630555" y="2083923"/>
            <a:ext cx="9746615" cy="427232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3980" rtl="0" algn="l">
              <a:lnSpc>
                <a:spcPct val="121700"/>
              </a:lnSpc>
              <a:spcBef>
                <a:spcPts val="0"/>
              </a:spcBef>
              <a:spcAft>
                <a:spcPts val="0"/>
              </a:spcAft>
              <a:buNone/>
            </a:pPr>
            <a:r>
              <a:rPr lang="fr-FR" sz="1200">
                <a:solidFill>
                  <a:schemeClr val="dk1"/>
                </a:solidFill>
                <a:latin typeface="Arial"/>
                <a:ea typeface="Arial"/>
                <a:cs typeface="Arial"/>
                <a:sym typeface="Arial"/>
              </a:rPr>
              <a:t>Vous pouvez commencer par effectuer une autoévaluation</a:t>
            </a:r>
            <a:r>
              <a:rPr baseline="30000" lang="fr-FR" sz="1200">
                <a:solidFill>
                  <a:schemeClr val="dk1"/>
                </a:solidFill>
                <a:latin typeface="Arial"/>
                <a:ea typeface="Arial"/>
                <a:cs typeface="Arial"/>
                <a:sym typeface="Arial"/>
              </a:rPr>
              <a:t>1</a:t>
            </a:r>
            <a:r>
              <a:rPr lang="fr-FR" sz="1200">
                <a:solidFill>
                  <a:schemeClr val="dk1"/>
                </a:solidFill>
                <a:latin typeface="Arial"/>
                <a:ea typeface="Arial"/>
                <a:cs typeface="Arial"/>
                <a:sym typeface="Arial"/>
              </a:rPr>
              <a:t>. Mais gardez à l’esprit que nous interprétons parfois les énoncés de manière différente. Par exemple, une règle de discussion comme «</a:t>
            </a:r>
            <a:r>
              <a:rPr b="1" lang="fr-FR" sz="1200">
                <a:solidFill>
                  <a:schemeClr val="dk1"/>
                </a:solidFill>
                <a:latin typeface="Arial"/>
                <a:ea typeface="Arial"/>
                <a:cs typeface="Arial"/>
                <a:sym typeface="Arial"/>
              </a:rPr>
              <a:t>nous nous faisons confiance et nous nous écoutons tous</a:t>
            </a:r>
            <a:r>
              <a:rPr lang="fr-FR" sz="1200">
                <a:solidFill>
                  <a:schemeClr val="dk1"/>
                </a:solidFill>
                <a:latin typeface="Arial"/>
                <a:ea typeface="Arial"/>
                <a:cs typeface="Arial"/>
                <a:sym typeface="Arial"/>
              </a:rPr>
              <a:t>» peut avoir plusieurs significations possibles, telles que</a:t>
            </a:r>
            <a:r>
              <a:rPr baseline="30000" lang="fr-FR" sz="1200">
                <a:solidFill>
                  <a:schemeClr val="dk1"/>
                </a:solidFill>
                <a:latin typeface="Arial"/>
                <a:ea typeface="Arial"/>
                <a:cs typeface="Arial"/>
                <a:sym typeface="Arial"/>
              </a:rPr>
              <a:t>2</a:t>
            </a:r>
            <a:r>
              <a:rPr lang="fr-FR"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171450" lvl="0" marL="481965"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favoriser les relations interpersonnelles;</a:t>
            </a:r>
            <a:endParaRPr/>
          </a:p>
          <a:p>
            <a:pPr indent="-171450" lvl="0" marL="481965" marR="0" rtl="0" algn="l">
              <a:lnSpc>
                <a:spcPct val="100000"/>
              </a:lnSpc>
              <a:spcBef>
                <a:spcPts val="1185"/>
              </a:spcBef>
              <a:spcAft>
                <a:spcPts val="0"/>
              </a:spcAft>
              <a:buClr>
                <a:schemeClr val="dk1"/>
              </a:buClr>
              <a:buSzPts val="1200"/>
              <a:buFont typeface="Arial"/>
              <a:buChar char="•"/>
            </a:pPr>
            <a:r>
              <a:rPr lang="fr-FR" sz="1200">
                <a:solidFill>
                  <a:schemeClr val="dk1"/>
                </a:solidFill>
                <a:latin typeface="Arial"/>
                <a:ea typeface="Arial"/>
                <a:cs typeface="Arial"/>
                <a:sym typeface="Arial"/>
              </a:rPr>
              <a:t>entendre les idées de chacun;</a:t>
            </a:r>
            <a:endParaRPr/>
          </a:p>
          <a:p>
            <a:pPr indent="-171450" lvl="0" marL="481965" marR="0" rtl="0" algn="l">
              <a:lnSpc>
                <a:spcPct val="100000"/>
              </a:lnSpc>
              <a:spcBef>
                <a:spcPts val="1185"/>
              </a:spcBef>
              <a:spcAft>
                <a:spcPts val="0"/>
              </a:spcAft>
              <a:buClr>
                <a:schemeClr val="dk1"/>
              </a:buClr>
              <a:buSzPts val="1200"/>
              <a:buFont typeface="Arial"/>
              <a:buChar char="•"/>
            </a:pPr>
            <a:r>
              <a:rPr lang="fr-FR" sz="1200">
                <a:solidFill>
                  <a:schemeClr val="dk1"/>
                </a:solidFill>
                <a:latin typeface="Arial"/>
                <a:ea typeface="Arial"/>
                <a:cs typeface="Arial"/>
                <a:sym typeface="Arial"/>
              </a:rPr>
              <a:t>apprendre de la pensée des autres.</a:t>
            </a:r>
            <a:endParaRPr sz="2050">
              <a:solidFill>
                <a:schemeClr val="dk1"/>
              </a:solidFill>
              <a:latin typeface="Times New Roman"/>
              <a:ea typeface="Times New Roman"/>
              <a:cs typeface="Times New Roman"/>
              <a:sym typeface="Times New Roman"/>
            </a:endParaRPr>
          </a:p>
          <a:p>
            <a:pPr indent="0" lvl="0" marL="81915" marR="0" rtl="0" algn="l">
              <a:lnSpc>
                <a:spcPct val="100000"/>
              </a:lnSpc>
              <a:spcBef>
                <a:spcPts val="300"/>
              </a:spcBef>
              <a:spcAft>
                <a:spcPts val="0"/>
              </a:spcAft>
              <a:buNone/>
            </a:pPr>
            <a:r>
              <a:rPr lang="fr-FR" sz="1200">
                <a:solidFill>
                  <a:schemeClr val="dk1"/>
                </a:solidFill>
                <a:latin typeface="Arimo"/>
                <a:ea typeface="Arimo"/>
                <a:cs typeface="Arimo"/>
                <a:sym typeface="Arimo"/>
              </a:rPr>
              <a:t>Votre autoévaluation vous aidera à identifier les caractéristiques de votre pratique actuelle en classe. Elle vous permettra également de :</a:t>
            </a:r>
            <a:endParaRPr sz="1200">
              <a:solidFill>
                <a:schemeClr val="dk1"/>
              </a:solidFill>
              <a:latin typeface="Arimo"/>
              <a:ea typeface="Arimo"/>
              <a:cs typeface="Arimo"/>
              <a:sym typeface="Arimo"/>
            </a:endParaRPr>
          </a:p>
          <a:p>
            <a:pPr indent="-171450" lvl="0" marL="475615"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lancer votre</a:t>
            </a:r>
            <a:r>
              <a:rPr b="1" lang="fr-FR" sz="1200">
                <a:solidFill>
                  <a:schemeClr val="dk1"/>
                </a:solidFill>
                <a:latin typeface="Arimo"/>
                <a:ea typeface="Arimo"/>
                <a:cs typeface="Arimo"/>
                <a:sym typeface="Arimo"/>
              </a:rPr>
              <a:t> cycle réflexif </a:t>
            </a:r>
            <a:r>
              <a:rPr lang="fr-FR" sz="1200">
                <a:solidFill>
                  <a:schemeClr val="dk1"/>
                </a:solidFill>
                <a:latin typeface="Arimo"/>
                <a:ea typeface="Arimo"/>
                <a:cs typeface="Arimo"/>
                <a:sym typeface="Arimo"/>
              </a:rPr>
              <a:t>en vous concentrant sur vos intérêts et objectifs pour commencer à réfléchir à votre investigation;</a:t>
            </a:r>
            <a:endParaRPr/>
          </a:p>
          <a:p>
            <a:pPr indent="-171450" lvl="0" marL="475615"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réfléchir à ce qui se passe et en faire le suivi tout au long de votre démarche;</a:t>
            </a:r>
            <a:endParaRPr/>
          </a:p>
          <a:p>
            <a:pPr indent="-171450" lvl="0" marL="475615"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observer l’évolution du dialogue dans votre classe en répétant le diagnostic après votre investigation.</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800">
              <a:solidFill>
                <a:schemeClr val="dk1"/>
              </a:solidFill>
              <a:latin typeface="Times New Roman"/>
              <a:ea typeface="Times New Roman"/>
              <a:cs typeface="Times New Roman"/>
              <a:sym typeface="Times New Roman"/>
            </a:endParaRPr>
          </a:p>
          <a:p>
            <a:pPr indent="0" lvl="0" marL="81915" marR="0" rtl="0" algn="l">
              <a:lnSpc>
                <a:spcPct val="100000"/>
              </a:lnSpc>
              <a:spcBef>
                <a:spcPts val="0"/>
              </a:spcBef>
              <a:spcAft>
                <a:spcPts val="0"/>
              </a:spcAft>
              <a:buNone/>
            </a:pPr>
            <a:r>
              <a:rPr lang="fr-FR" sz="1200">
                <a:solidFill>
                  <a:schemeClr val="dk1"/>
                </a:solidFill>
                <a:latin typeface="Arimo"/>
                <a:ea typeface="Arimo"/>
                <a:cs typeface="Arimo"/>
                <a:sym typeface="Arimo"/>
              </a:rPr>
              <a:t>Vous trouverez l’autoévaluation à la page suivante, et une version téléchargeable est disponible sur le site web de T-SEDA pour que vous puissiez la remplir.</a:t>
            </a:r>
            <a:endParaRPr sz="1200">
              <a:solidFill>
                <a:schemeClr val="dk1"/>
              </a:solidFill>
              <a:latin typeface="Arimo"/>
              <a:ea typeface="Arimo"/>
              <a:cs typeface="Arimo"/>
              <a:sym typeface="Arimo"/>
            </a:endParaRPr>
          </a:p>
          <a:p>
            <a:pPr indent="0" lvl="0" marL="81915" marR="202565" rtl="0" algn="l">
              <a:lnSpc>
                <a:spcPct val="121700"/>
              </a:lnSpc>
              <a:spcBef>
                <a:spcPts val="570"/>
              </a:spcBef>
              <a:spcAft>
                <a:spcPts val="0"/>
              </a:spcAft>
              <a:buNone/>
            </a:pPr>
            <a:r>
              <a:rPr b="1" lang="fr-FR" sz="1200">
                <a:solidFill>
                  <a:schemeClr val="dk1"/>
                </a:solidFill>
                <a:latin typeface="Arial"/>
                <a:ea typeface="Arial"/>
                <a:cs typeface="Arial"/>
                <a:sym typeface="Arial"/>
              </a:rPr>
              <a:t>L’outil 2H, Questionnaire sur l’enseignement dialogique — Évaluation de sa pratique, </a:t>
            </a:r>
            <a:r>
              <a:rPr lang="fr-FR" sz="1200">
                <a:solidFill>
                  <a:schemeClr val="dk1"/>
                </a:solidFill>
                <a:latin typeface="Arial"/>
                <a:ea typeface="Arial"/>
                <a:cs typeface="Arial"/>
                <a:sym typeface="Arial"/>
              </a:rPr>
              <a:t>vous offre également l’occasion de réfléchir à votre enseignement. Vous pouvez l’utiliser à différents moments de votre démarche pour noter les changements dans vos pratiques</a:t>
            </a:r>
            <a:r>
              <a:rPr lang="fr-FR" sz="1200">
                <a:solidFill>
                  <a:schemeClr val="dk1"/>
                </a:solidFill>
                <a:latin typeface="Arimo"/>
                <a:ea typeface="Arimo"/>
                <a:cs typeface="Arimo"/>
                <a:sym typeface="Arimo"/>
              </a:rPr>
              <a:t>.</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539115" marR="0" rtl="0" algn="l">
              <a:lnSpc>
                <a:spcPct val="100000"/>
              </a:lnSpc>
              <a:spcBef>
                <a:spcPts val="0"/>
              </a:spcBef>
              <a:spcAft>
                <a:spcPts val="0"/>
              </a:spcAft>
              <a:buNone/>
            </a:pPr>
            <a:r>
              <a:rPr b="1" lang="fr-FR" sz="1200">
                <a:solidFill>
                  <a:srgbClr val="0000FF"/>
                </a:solidFill>
                <a:latin typeface="Arial"/>
                <a:ea typeface="Arial"/>
                <a:cs typeface="Arial"/>
                <a:sym typeface="Arial"/>
              </a:rPr>
              <a:t> </a:t>
            </a:r>
            <a:r>
              <a:rPr b="1" lang="fr-FR" sz="1200" u="sng">
                <a:solidFill>
                  <a:schemeClr val="hlink"/>
                </a:solidFill>
                <a:latin typeface="Arial"/>
                <a:ea typeface="Arial"/>
                <a:cs typeface="Arial"/>
                <a:sym typeface="Arial"/>
                <a:hlinkClick r:id="rId3"/>
              </a:rPr>
              <a:t>Vidéo 6 : Compléter votre autoévaluation</a:t>
            </a:r>
            <a:endParaRPr b="1" sz="1200" u="sng">
              <a:solidFill>
                <a:srgbClr val="0000FF"/>
              </a:solidFill>
              <a:latin typeface="Arial"/>
              <a:ea typeface="Arial"/>
              <a:cs typeface="Arial"/>
              <a:sym typeface="Arial"/>
            </a:endParaRPr>
          </a:p>
        </p:txBody>
      </p:sp>
      <p:sp>
        <p:nvSpPr>
          <p:cNvPr id="358" name="Google Shape;358;p30"/>
          <p:cNvSpPr txBox="1"/>
          <p:nvPr/>
        </p:nvSpPr>
        <p:spPr>
          <a:xfrm>
            <a:off x="8089901" y="1692028"/>
            <a:ext cx="2134234"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fr-FR" sz="1200">
                <a:solidFill>
                  <a:schemeClr val="dk1"/>
                </a:solidFill>
                <a:latin typeface="Arial"/>
                <a:ea typeface="Arial"/>
                <a:cs typeface="Arial"/>
                <a:sym typeface="Arial"/>
              </a:rPr>
              <a:t>Étape du cycle d’investigation</a:t>
            </a:r>
            <a:endParaRPr sz="1200">
              <a:solidFill>
                <a:schemeClr val="dk1"/>
              </a:solidFill>
              <a:latin typeface="Arial"/>
              <a:ea typeface="Arial"/>
              <a:cs typeface="Arial"/>
              <a:sym typeface="Arial"/>
            </a:endParaRPr>
          </a:p>
        </p:txBody>
      </p:sp>
      <p:sp>
        <p:nvSpPr>
          <p:cNvPr id="359" name="Google Shape;359;p30"/>
          <p:cNvSpPr/>
          <p:nvPr/>
        </p:nvSpPr>
        <p:spPr>
          <a:xfrm>
            <a:off x="698500" y="5869173"/>
            <a:ext cx="439415" cy="4394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30"/>
          <p:cNvSpPr txBox="1"/>
          <p:nvPr/>
        </p:nvSpPr>
        <p:spPr>
          <a:xfrm>
            <a:off x="630555" y="6474108"/>
            <a:ext cx="9593580" cy="660117"/>
          </a:xfrm>
          <a:prstGeom prst="rect">
            <a:avLst/>
          </a:prstGeom>
          <a:noFill/>
          <a:ln>
            <a:noFill/>
          </a:ln>
        </p:spPr>
        <p:txBody>
          <a:bodyPr anchorCtr="0" anchor="t" bIns="0" lIns="0" spcFirstLastPara="1" rIns="0" wrap="square" tIns="0">
            <a:spAutoFit/>
          </a:bodyPr>
          <a:lstStyle/>
          <a:p>
            <a:pPr indent="-63500" lvl="0" marL="12700" marR="0" rtl="0" algn="l">
              <a:lnSpc>
                <a:spcPct val="100000"/>
              </a:lnSpc>
              <a:spcBef>
                <a:spcPts val="0"/>
              </a:spcBef>
              <a:spcAft>
                <a:spcPts val="0"/>
              </a:spcAft>
              <a:buClr>
                <a:schemeClr val="dk1"/>
              </a:buClr>
              <a:buSzPts val="1000"/>
              <a:buFont typeface="Arial"/>
              <a:buAutoNum type="arabicPeriod"/>
            </a:pPr>
            <a:r>
              <a:rPr lang="fr-FR" sz="1000">
                <a:solidFill>
                  <a:schemeClr val="dk1"/>
                </a:solidFill>
                <a:latin typeface="Arial"/>
                <a:ea typeface="Arial"/>
                <a:cs typeface="Arial"/>
                <a:sym typeface="Arial"/>
              </a:rPr>
              <a:t> Cet auto-diagnostic s’appuie sur un tableau original conçu par Diane Rawlins, l’une de nos enseignantes co-chercheuses à Cambridge. (Subvention du Economic and Social Research Council n° RES063270081).</a:t>
            </a:r>
            <a:endParaRPr/>
          </a:p>
          <a:p>
            <a:pPr indent="-63500" lvl="0" marL="12700" marR="217804" rtl="0" algn="l">
              <a:lnSpc>
                <a:spcPct val="120000"/>
              </a:lnSpc>
              <a:spcBef>
                <a:spcPts val="0"/>
              </a:spcBef>
              <a:spcAft>
                <a:spcPts val="0"/>
              </a:spcAft>
              <a:buClr>
                <a:schemeClr val="dk1"/>
              </a:buClr>
              <a:buSzPts val="1000"/>
              <a:buFont typeface="Arial"/>
              <a:buAutoNum type="arabicPeriod"/>
            </a:pPr>
            <a:r>
              <a:rPr lang="fr-FR" sz="1000">
                <a:solidFill>
                  <a:schemeClr val="dk1"/>
                </a:solidFill>
                <a:latin typeface="Arial"/>
                <a:ea typeface="Arial"/>
                <a:cs typeface="Arial"/>
                <a:sym typeface="Arial"/>
              </a:rPr>
              <a:t> La distinction entre les trois niveaux et éléments du dialogue en classe a été mise en lumière dans une étude d’intervention à grande échelle utilisant une méthode mixte sur le dialogue en classe dans l’enseignement des sciences et des mathématiques (</a:t>
            </a:r>
            <a:r>
              <a:rPr lang="fr-FR" sz="1000" u="sng">
                <a:solidFill>
                  <a:schemeClr val="hlink"/>
                </a:solidFill>
                <a:latin typeface="Arial"/>
                <a:ea typeface="Arial"/>
                <a:cs typeface="Arial"/>
                <a:sym typeface="Arial"/>
                <a:hlinkClick r:id="rId5"/>
              </a:rPr>
              <a:t>www.educ.cam.ac.uk/research/projects/episteme/</a:t>
            </a:r>
            <a:r>
              <a:rPr lang="fr-FR" sz="1000">
                <a:solidFill>
                  <a:schemeClr val="dk1"/>
                </a:solidFill>
                <a:latin typeface="Arial"/>
                <a:ea typeface="Arial"/>
                <a:cs typeface="Arial"/>
                <a:sym typeface="Arial"/>
              </a:rPr>
              <a:t>  ).    </a:t>
            </a:r>
            <a:r>
              <a:rPr baseline="-25000" lang="fr-FR" sz="1500">
                <a:solidFill>
                  <a:schemeClr val="dk1"/>
                </a:solidFill>
                <a:latin typeface="Arial"/>
                <a:ea typeface="Arial"/>
                <a:cs typeface="Arial"/>
                <a:sym typeface="Arial"/>
              </a:rPr>
              <a:t>15</a:t>
            </a:r>
            <a:endParaRPr baseline="-25000" sz="1500">
              <a:solidFill>
                <a:schemeClr val="dk1"/>
              </a:solidFill>
              <a:latin typeface="Arial"/>
              <a:ea typeface="Arial"/>
              <a:cs typeface="Arial"/>
              <a:sym typeface="Arial"/>
            </a:endParaRPr>
          </a:p>
        </p:txBody>
      </p:sp>
      <p:grpSp>
        <p:nvGrpSpPr>
          <p:cNvPr id="361" name="Google Shape;361;p30"/>
          <p:cNvGrpSpPr/>
          <p:nvPr/>
        </p:nvGrpSpPr>
        <p:grpSpPr>
          <a:xfrm>
            <a:off x="8514643" y="438333"/>
            <a:ext cx="1075206" cy="1160251"/>
            <a:chOff x="8514643" y="438333"/>
            <a:chExt cx="1075206" cy="1160251"/>
          </a:xfrm>
        </p:grpSpPr>
        <p:sp>
          <p:nvSpPr>
            <p:cNvPr id="362" name="Google Shape;362;p30"/>
            <p:cNvSpPr/>
            <p:nvPr/>
          </p:nvSpPr>
          <p:spPr>
            <a:xfrm>
              <a:off x="8514643" y="941934"/>
              <a:ext cx="1075206" cy="656650"/>
            </a:xfrm>
            <a:prstGeom prst="rect">
              <a:avLst/>
            </a:prstGeom>
          </p:spPr>
          <p:txBody>
            <a:bodyPr>
              <a:prstTxWarp prst="textPlain"/>
            </a:bodyPr>
            <a:lstStyle/>
            <a:p>
              <a:pPr lvl="0" algn="ctr"/>
              <a:r>
                <a:rPr b="0" i="0">
                  <a:ln>
                    <a:noFill/>
                  </a:ln>
                  <a:solidFill>
                    <a:schemeClr val="dk1"/>
                  </a:solidFill>
                  <a:latin typeface="Calibri"/>
                </a:rPr>
                <a:t>Intérêts et buts</a:t>
              </a:r>
            </a:p>
          </p:txBody>
        </p:sp>
        <p:pic>
          <p:nvPicPr>
            <p:cNvPr id="363" name="Google Shape;363;p30"/>
            <p:cNvPicPr preferRelativeResize="0"/>
            <p:nvPr/>
          </p:nvPicPr>
          <p:blipFill rotWithShape="1">
            <a:blip r:embed="rId6">
              <a:alphaModFix/>
            </a:blip>
            <a:srcRect b="0" l="0" r="0" t="0"/>
            <a:stretch/>
          </p:blipFill>
          <p:spPr>
            <a:xfrm>
              <a:off x="8538254" y="438333"/>
              <a:ext cx="1027984" cy="1027984"/>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7" name="Shape 367"/>
        <p:cNvGrpSpPr/>
        <p:nvPr/>
      </p:nvGrpSpPr>
      <p:grpSpPr>
        <a:xfrm>
          <a:off x="0" y="0"/>
          <a:ext cx="0" cy="0"/>
          <a:chOff x="0" y="0"/>
          <a:chExt cx="0" cy="0"/>
        </a:xfrm>
      </p:grpSpPr>
      <p:sp>
        <p:nvSpPr>
          <p:cNvPr id="368" name="Google Shape;368;p31"/>
          <p:cNvSpPr txBox="1"/>
          <p:nvPr/>
        </p:nvSpPr>
        <p:spPr>
          <a:xfrm>
            <a:off x="500380" y="314920"/>
            <a:ext cx="9799320" cy="959237"/>
          </a:xfrm>
          <a:prstGeom prst="rect">
            <a:avLst/>
          </a:prstGeom>
          <a:solidFill>
            <a:srgbClr val="CCCCFF"/>
          </a:solidFill>
          <a:ln>
            <a:noFill/>
          </a:ln>
        </p:spPr>
        <p:txBody>
          <a:bodyPr anchorCtr="0" anchor="t" bIns="0" lIns="0" spcFirstLastPara="1" rIns="0" wrap="square" tIns="73650">
            <a:spAutoFit/>
          </a:bodyPr>
          <a:lstStyle/>
          <a:p>
            <a:pPr indent="0" lvl="0" marL="79375" marR="0" rtl="0" algn="l">
              <a:lnSpc>
                <a:spcPct val="100000"/>
              </a:lnSpc>
              <a:spcBef>
                <a:spcPts val="0"/>
              </a:spcBef>
              <a:spcAft>
                <a:spcPts val="0"/>
              </a:spcAft>
              <a:buNone/>
            </a:pPr>
            <a:r>
              <a:rPr lang="fr-FR" sz="1100">
                <a:solidFill>
                  <a:schemeClr val="dk1"/>
                </a:solidFill>
                <a:latin typeface="Arimo"/>
                <a:ea typeface="Arimo"/>
                <a:cs typeface="Arimo"/>
                <a:sym typeface="Arimo"/>
              </a:rPr>
              <a:t>Point de réflexion. En examinant l’autoévaluation, demandez-vous :</a:t>
            </a:r>
            <a:endParaRPr sz="1100">
              <a:solidFill>
                <a:schemeClr val="dk1"/>
              </a:solidFill>
              <a:latin typeface="Arimo"/>
              <a:ea typeface="Arimo"/>
              <a:cs typeface="Arimo"/>
              <a:sym typeface="Arimo"/>
            </a:endParaRPr>
          </a:p>
          <a:p>
            <a:pPr indent="-171450" lvl="0" marL="479425" marR="0" rtl="0" algn="l">
              <a:lnSpc>
                <a:spcPct val="100000"/>
              </a:lnSpc>
              <a:spcBef>
                <a:spcPts val="90"/>
              </a:spcBef>
              <a:spcAft>
                <a:spcPts val="0"/>
              </a:spcAft>
              <a:buClr>
                <a:schemeClr val="dk1"/>
              </a:buClr>
              <a:buSzPts val="1100"/>
              <a:buFont typeface="Arial"/>
              <a:buChar char="•"/>
            </a:pPr>
            <a:r>
              <a:rPr b="1" lang="fr-FR" sz="1100">
                <a:solidFill>
                  <a:schemeClr val="dk1"/>
                </a:solidFill>
                <a:latin typeface="Arial"/>
                <a:ea typeface="Arial"/>
                <a:cs typeface="Arial"/>
                <a:sym typeface="Arial"/>
              </a:rPr>
              <a:t>Que signifient ces éléments dans ma pratique et comment puis-je savoir qu’ils se produisent réellement?</a:t>
            </a:r>
            <a:endParaRPr/>
          </a:p>
          <a:p>
            <a:pPr indent="-171450" lvl="0" marL="479425" marR="0" rtl="0" algn="l">
              <a:lnSpc>
                <a:spcPct val="100000"/>
              </a:lnSpc>
              <a:spcBef>
                <a:spcPts val="90"/>
              </a:spcBef>
              <a:spcAft>
                <a:spcPts val="0"/>
              </a:spcAft>
              <a:buClr>
                <a:schemeClr val="dk1"/>
              </a:buClr>
              <a:buSzPts val="1100"/>
              <a:buFont typeface="Arial"/>
              <a:buChar char="•"/>
            </a:pPr>
            <a:r>
              <a:rPr b="1" lang="fr-FR" sz="1100">
                <a:solidFill>
                  <a:schemeClr val="dk1"/>
                </a:solidFill>
                <a:latin typeface="Arial"/>
                <a:ea typeface="Arial"/>
                <a:cs typeface="Arial"/>
                <a:sym typeface="Arial"/>
              </a:rPr>
              <a:t>Dans quelle mesure le climat qui règne dans ma classe est-il favorable au dialogue pour l’apprentissage?</a:t>
            </a:r>
            <a:endParaRPr/>
          </a:p>
          <a:p>
            <a:pPr indent="-171450" lvl="0" marL="479425" marR="0" rtl="0" algn="l">
              <a:lnSpc>
                <a:spcPct val="100000"/>
              </a:lnSpc>
              <a:spcBef>
                <a:spcPts val="90"/>
              </a:spcBef>
              <a:spcAft>
                <a:spcPts val="0"/>
              </a:spcAft>
              <a:buClr>
                <a:schemeClr val="dk1"/>
              </a:buClr>
              <a:buSzPts val="1100"/>
              <a:buFont typeface="Arial"/>
              <a:buChar char="•"/>
            </a:pPr>
            <a:r>
              <a:rPr b="1" lang="fr-FR" sz="1100">
                <a:solidFill>
                  <a:schemeClr val="dk1"/>
                </a:solidFill>
                <a:latin typeface="Arial"/>
                <a:ea typeface="Arial"/>
                <a:cs typeface="Arial"/>
                <a:sym typeface="Arial"/>
              </a:rPr>
              <a:t>Quelle est la différence entre les colonnes « je » et « nous »? Y a-t-il un écart entre ce que je planifie et ce qui se passe réellement en classe?</a:t>
            </a:r>
            <a:endParaRPr sz="1100">
              <a:solidFill>
                <a:schemeClr val="dk1"/>
              </a:solidFill>
              <a:latin typeface="Arial"/>
              <a:ea typeface="Arial"/>
              <a:cs typeface="Arial"/>
              <a:sym typeface="Arial"/>
            </a:endParaRPr>
          </a:p>
        </p:txBody>
      </p:sp>
      <p:sp>
        <p:nvSpPr>
          <p:cNvPr id="369" name="Google Shape;369;p3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16</a:t>
            </a:r>
            <a:endParaRPr/>
          </a:p>
        </p:txBody>
      </p:sp>
      <p:graphicFrame>
        <p:nvGraphicFramePr>
          <p:cNvPr id="370" name="Google Shape;370;p31"/>
          <p:cNvGraphicFramePr/>
          <p:nvPr/>
        </p:nvGraphicFramePr>
        <p:xfrm>
          <a:off x="500380" y="1422693"/>
          <a:ext cx="3000000" cy="3000000"/>
        </p:xfrm>
        <a:graphic>
          <a:graphicData uri="http://schemas.openxmlformats.org/drawingml/2006/table">
            <a:tbl>
              <a:tblPr>
                <a:noFill/>
                <a:tableStyleId>{25F76F20-3975-4609-8A10-F816673397FC}</a:tableStyleId>
              </a:tblPr>
              <a:tblGrid>
                <a:gridCol w="4389125"/>
                <a:gridCol w="1066800"/>
                <a:gridCol w="3276600"/>
                <a:gridCol w="1066800"/>
              </a:tblGrid>
              <a:tr h="533400">
                <a:tc gridSpan="4">
                  <a:txBody>
                    <a:bodyPr/>
                    <a:lstStyle/>
                    <a:p>
                      <a:pPr indent="0" lvl="0" marL="0" marR="0" rtl="0" algn="l">
                        <a:spcBef>
                          <a:spcPts val="0"/>
                        </a:spcBef>
                        <a:spcAft>
                          <a:spcPts val="0"/>
                        </a:spcAft>
                        <a:buNone/>
                      </a:pPr>
                      <a:r>
                        <a:rPr b="1" i="0" lang="fr-FR" sz="1200" u="none" strike="noStrike">
                          <a:latin typeface="Arial"/>
                          <a:ea typeface="Arial"/>
                          <a:cs typeface="Arial"/>
                          <a:sym typeface="Arial"/>
                        </a:rPr>
                        <a:t>Autoévaluation : Soutenir le développement du dialogue dans l’enseignement et l’apprentissage</a:t>
                      </a:r>
                      <a:endParaRPr/>
                    </a:p>
                    <a:p>
                      <a:pPr indent="0" lvl="0" marL="0" marR="0" rtl="0" algn="l">
                        <a:spcBef>
                          <a:spcPts val="0"/>
                        </a:spcBef>
                        <a:spcAft>
                          <a:spcPts val="0"/>
                        </a:spcAft>
                        <a:buNone/>
                      </a:pPr>
                      <a:r>
                        <a:rPr b="0" i="0" lang="fr-FR" sz="1200" u="none" strike="noStrike">
                          <a:solidFill>
                            <a:srgbClr val="000000"/>
                          </a:solidFill>
                          <a:latin typeface="Arial"/>
                          <a:ea typeface="Arial"/>
                          <a:cs typeface="Arial"/>
                          <a:sym typeface="Arial"/>
                        </a:rPr>
                        <a:t>Réfléchissez à l’enseignement et à l’apprentissage dans votre contexte, et </a:t>
                      </a:r>
                      <a:r>
                        <a:rPr b="1" i="0" lang="fr-FR" sz="1200" u="none" strike="noStrike">
                          <a:solidFill>
                            <a:srgbClr val="000000"/>
                          </a:solidFill>
                          <a:latin typeface="Arial"/>
                          <a:ea typeface="Arial"/>
                          <a:cs typeface="Arial"/>
                          <a:sym typeface="Arial"/>
                        </a:rPr>
                        <a:t>évaluez chaque énoncé </a:t>
                      </a:r>
                      <a:r>
                        <a:rPr b="0" i="0" lang="fr-FR" sz="1200" u="none" strike="noStrike">
                          <a:solidFill>
                            <a:srgbClr val="000000"/>
                          </a:solidFill>
                          <a:latin typeface="Arial"/>
                          <a:ea typeface="Arial"/>
                          <a:cs typeface="Arial"/>
                          <a:sym typeface="Arial"/>
                        </a:rPr>
                        <a:t>selon l’échelle suivante :</a:t>
                      </a:r>
                      <a:endParaRPr/>
                    </a:p>
                    <a:p>
                      <a:pPr indent="0" lvl="0" marL="0" marR="0" rtl="0" algn="l">
                        <a:spcBef>
                          <a:spcPts val="0"/>
                        </a:spcBef>
                        <a:spcAft>
                          <a:spcPts val="0"/>
                        </a:spcAft>
                        <a:buNone/>
                      </a:pPr>
                      <a:r>
                        <a:rPr b="0" i="0" lang="fr-FR" sz="1200" u="none" strike="noStrike">
                          <a:solidFill>
                            <a:srgbClr val="000000"/>
                          </a:solidFill>
                          <a:latin typeface="Arial"/>
                          <a:ea typeface="Arial"/>
                          <a:cs typeface="Arial"/>
                          <a:sym typeface="Arial"/>
                        </a:rPr>
                        <a:t>(1) rarement (2) parfois (3) habituellement</a:t>
                      </a:r>
                      <a:r>
                        <a:rPr b="0" i="0" lang="fr-FR" sz="1200" u="none" strike="noStrike">
                          <a:latin typeface="Arial"/>
                          <a:ea typeface="Arial"/>
                          <a:cs typeface="Arial"/>
                          <a:sym typeface="Arial"/>
                        </a:rPr>
                        <a:t> </a:t>
                      </a:r>
                      <a:endParaRPr b="0" i="0" sz="1200" u="none" strike="noStrike">
                        <a:latin typeface="Arial"/>
                        <a:ea typeface="Arial"/>
                        <a:cs typeface="Arial"/>
                        <a:sym typeface="Arial"/>
                      </a:endParaRPr>
                    </a:p>
                  </a:txBody>
                  <a:tcPr marT="33100" marB="33100" marR="66200" marL="66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483025">
                <a:tc>
                  <a:txBody>
                    <a:bodyPr/>
                    <a:lstStyle/>
                    <a:p>
                      <a:pPr indent="0" lvl="0" marL="91440" marR="0" rtl="0" algn="l">
                        <a:spcBef>
                          <a:spcPts val="0"/>
                        </a:spcBef>
                        <a:spcAft>
                          <a:spcPts val="0"/>
                        </a:spcAft>
                        <a:buNone/>
                      </a:pPr>
                      <a:r>
                        <a:rPr b="1" i="0" lang="fr-FR" sz="1200" u="none" strike="noStrike">
                          <a:solidFill>
                            <a:srgbClr val="000000"/>
                          </a:solidFill>
                          <a:latin typeface="Arial"/>
                          <a:ea typeface="Arial"/>
                          <a:cs typeface="Arial"/>
                          <a:sym typeface="Arial"/>
                        </a:rPr>
                        <a:t>Dans mon enseignement, est-ce que je…?</a:t>
                      </a:r>
                      <a:endParaRPr b="0" i="0" sz="1200" u="none" strike="noStrike">
                        <a:highlight>
                          <a:srgbClr val="00FF00"/>
                        </a:highlight>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fr-FR" sz="1200" u="none" strike="noStrike">
                          <a:solidFill>
                            <a:srgbClr val="000000"/>
                          </a:solidFill>
                          <a:latin typeface="Arial"/>
                          <a:ea typeface="Arial"/>
                          <a:cs typeface="Arial"/>
                          <a:sym typeface="Arial"/>
                        </a:rPr>
                        <a:t>Mon évaluation</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fr-FR" sz="1200" u="none" strike="noStrike">
                          <a:solidFill>
                            <a:srgbClr val="000000"/>
                          </a:solidFill>
                          <a:latin typeface="Arial"/>
                          <a:ea typeface="Arial"/>
                          <a:cs typeface="Arial"/>
                          <a:sym typeface="Arial"/>
                        </a:rPr>
                        <a:t>Dans notre contexte/classe, est-ce que les élèves et moi…? </a:t>
                      </a:r>
                      <a:endParaRPr b="0" i="0" sz="1200" u="none" strike="noStrike">
                        <a:highlight>
                          <a:srgbClr val="00FF00"/>
                        </a:highlight>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fr-FR" sz="1200" u="none" strike="noStrike">
                          <a:solidFill>
                            <a:srgbClr val="000000"/>
                          </a:solidFill>
                          <a:latin typeface="Arial"/>
                          <a:ea typeface="Arial"/>
                          <a:cs typeface="Arial"/>
                          <a:sym typeface="Arial"/>
                        </a:rPr>
                        <a:t>Mon évaluation</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55375">
                <a:tc>
                  <a:txBody>
                    <a:bodyPr/>
                    <a:lstStyle/>
                    <a:p>
                      <a:pPr indent="-274319" lvl="0" marL="384048" marR="0" rtl="0" algn="l">
                        <a:spcBef>
                          <a:spcPts val="0"/>
                        </a:spcBef>
                        <a:spcAft>
                          <a:spcPts val="0"/>
                        </a:spcAft>
                        <a:buNone/>
                      </a:pPr>
                      <a:r>
                        <a:rPr b="0" i="0" lang="fr-FR" sz="1200" u="none" strike="noStrike">
                          <a:solidFill>
                            <a:srgbClr val="000000"/>
                          </a:solidFill>
                          <a:latin typeface="Arial"/>
                          <a:ea typeface="Arial"/>
                          <a:cs typeface="Arial"/>
                          <a:sym typeface="Arial"/>
                        </a:rPr>
                        <a:t>● Valorise la parole des élèves et planifie des occasions de parole en groupe et en grand groupe</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Veille à ce que tout le monde participe parfois aux dialogues en classe, y compris moi-même</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Tiens compte des besoins et intérêts individuels des élèves pour développer le dialogue</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Encourage les élèves à être responsables de leur propre apprentissage (individuellement et collectivement)</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Invite les élèves à développer et à construire leurs idées et celles des autres</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Invite les élèves à justifier leurs idées et leurs opinions</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Invite les élèves à se poser mutuellement des questions sur leurs idées</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Soutiens les élèves de diverses manières pour leur permettre de partager leurs idées, opinions et sentiments</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M’appuie sur les contributions des élèves pour faire progresser le dialogue en mobilisant mes connaissances disciplinaires</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Prends des risques et expérimente de nouvelles approches d’enseignement dialogique</a:t>
                      </a:r>
                      <a:endParaRPr/>
                    </a:p>
                    <a:p>
                      <a:pPr indent="-274319" lvl="0" marL="384048" marR="0" rtl="0" algn="l">
                        <a:spcBef>
                          <a:spcPts val="400"/>
                        </a:spcBef>
                        <a:spcAft>
                          <a:spcPts val="0"/>
                        </a:spcAft>
                        <a:buNone/>
                      </a:pPr>
                      <a:r>
                        <a:rPr b="0" i="0" lang="fr-FR" sz="1200" u="none" strike="noStrike">
                          <a:solidFill>
                            <a:srgbClr val="000000"/>
                          </a:solidFill>
                          <a:latin typeface="Arial"/>
                          <a:ea typeface="Arial"/>
                          <a:cs typeface="Arial"/>
                          <a:sym typeface="Arial"/>
                        </a:rPr>
                        <a:t>● Écoute les élèves, donne du feedback et répond de manière constructive</a:t>
                      </a:r>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1200" u="none" strike="noStrike">
                          <a:latin typeface="Arial"/>
                          <a:ea typeface="Arial"/>
                          <a:cs typeface="Arial"/>
                          <a:sym typeface="Arial"/>
                        </a:rPr>
                        <a:t>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347472" marR="0" rtl="0" algn="l">
                        <a:spcBef>
                          <a:spcPts val="0"/>
                        </a:spcBef>
                        <a:spcAft>
                          <a:spcPts val="0"/>
                        </a:spcAft>
                        <a:buNone/>
                      </a:pPr>
                      <a:r>
                        <a:rPr b="0" i="0" lang="fr-FR" sz="1200" u="none" strike="noStrike">
                          <a:solidFill>
                            <a:srgbClr val="000000"/>
                          </a:solidFill>
                          <a:latin typeface="Arial"/>
                          <a:ea typeface="Arial"/>
                          <a:cs typeface="Arial"/>
                          <a:sym typeface="Arial"/>
                        </a:rPr>
                        <a:t>● Créons une conversation inclusive</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Nous faisons confiance et nous écoutons les uns les autres</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Exprimons une diversité de points de vue</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Nous remettons mutuellement en question de manière respectueuse</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Expliquons clairement notre raisonnement</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Sommes prêts à changer d’avis à l’occasion</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Parvenons parfois à un consensus</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Nous aidons mutuellement à comprendre les choses sous un nouvel angle</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Construisons de nouveaux savoirs ensemble</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Enrichissons et affinons ce que nous savons déjà</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Poursuivons un dialogue au fil du temps, d’une leçon à l’autre</a:t>
                      </a:r>
                      <a:endParaRPr/>
                    </a:p>
                    <a:p>
                      <a:pPr indent="-228600" lvl="0" marL="347472" marR="0" rtl="0" algn="l">
                        <a:spcBef>
                          <a:spcPts val="400"/>
                        </a:spcBef>
                        <a:spcAft>
                          <a:spcPts val="0"/>
                        </a:spcAft>
                        <a:buNone/>
                      </a:pPr>
                      <a:r>
                        <a:rPr b="0" i="0" lang="fr-FR" sz="1200" u="none" strike="noStrike">
                          <a:solidFill>
                            <a:srgbClr val="000000"/>
                          </a:solidFill>
                          <a:latin typeface="Arial"/>
                          <a:ea typeface="Arial"/>
                          <a:cs typeface="Arial"/>
                          <a:sym typeface="Arial"/>
                        </a:rPr>
                        <a:t>● Prenons conscience de ce qu’il nous reste à apprendre ou de ce que nous voulons apprendre, et de comment y parvenir</a:t>
                      </a:r>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1200" u="none" strike="noStrike">
                          <a:latin typeface="Arial"/>
                          <a:ea typeface="Arial"/>
                          <a:cs typeface="Arial"/>
                          <a:sym typeface="Arial"/>
                        </a:rPr>
                        <a:t>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4" name="Shape 374"/>
        <p:cNvGrpSpPr/>
        <p:nvPr/>
      </p:nvGrpSpPr>
      <p:grpSpPr>
        <a:xfrm>
          <a:off x="0" y="0"/>
          <a:ext cx="0" cy="0"/>
          <a:chOff x="0" y="0"/>
          <a:chExt cx="0" cy="0"/>
        </a:xfrm>
      </p:grpSpPr>
      <p:sp>
        <p:nvSpPr>
          <p:cNvPr id="375" name="Google Shape;375;p3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17</a:t>
            </a:r>
            <a:endParaRPr/>
          </a:p>
        </p:txBody>
      </p:sp>
      <p:sp>
        <p:nvSpPr>
          <p:cNvPr id="376" name="Google Shape;376;p32"/>
          <p:cNvSpPr txBox="1"/>
          <p:nvPr/>
        </p:nvSpPr>
        <p:spPr>
          <a:xfrm>
            <a:off x="629284" y="556477"/>
            <a:ext cx="2799716" cy="570028"/>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e. Cycle réflexif de l’investigation en classe</a:t>
            </a:r>
            <a:endParaRPr sz="1800">
              <a:solidFill>
                <a:schemeClr val="dk1"/>
              </a:solidFill>
              <a:latin typeface="Arial"/>
              <a:ea typeface="Arial"/>
              <a:cs typeface="Arial"/>
              <a:sym typeface="Arial"/>
            </a:endParaRPr>
          </a:p>
        </p:txBody>
      </p:sp>
      <p:sp>
        <p:nvSpPr>
          <p:cNvPr id="377" name="Google Shape;377;p32"/>
          <p:cNvSpPr txBox="1"/>
          <p:nvPr/>
        </p:nvSpPr>
        <p:spPr>
          <a:xfrm>
            <a:off x="629284" y="1651001"/>
            <a:ext cx="4869816" cy="510274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just">
              <a:lnSpc>
                <a:spcPct val="120800"/>
              </a:lnSpc>
              <a:spcBef>
                <a:spcPts val="0"/>
              </a:spcBef>
              <a:spcAft>
                <a:spcPts val="0"/>
              </a:spcAft>
              <a:buNone/>
            </a:pPr>
            <a:r>
              <a:rPr lang="fr-FR" sz="1200">
                <a:solidFill>
                  <a:schemeClr val="dk1"/>
                </a:solidFill>
                <a:latin typeface="Arimo"/>
                <a:ea typeface="Arimo"/>
                <a:cs typeface="Arimo"/>
                <a:sym typeface="Arimo"/>
              </a:rPr>
              <a:t>T-SEDA est particulièrement bien adapté aux situations où les enseignants ont identifié un </a:t>
            </a:r>
            <a:r>
              <a:rPr b="1" lang="fr-FR" sz="1200">
                <a:solidFill>
                  <a:schemeClr val="dk1"/>
                </a:solidFill>
                <a:latin typeface="Arimo"/>
                <a:ea typeface="Arimo"/>
                <a:cs typeface="Arimo"/>
                <a:sym typeface="Arimo"/>
              </a:rPr>
              <a:t>intérêt particulier </a:t>
            </a:r>
            <a:r>
              <a:rPr lang="fr-FR" sz="1200">
                <a:solidFill>
                  <a:schemeClr val="dk1"/>
                </a:solidFill>
                <a:latin typeface="Arimo"/>
                <a:ea typeface="Arimo"/>
                <a:cs typeface="Arimo"/>
                <a:sym typeface="Arimo"/>
              </a:rPr>
              <a:t>ou une </a:t>
            </a:r>
            <a:r>
              <a:rPr b="1" lang="fr-FR" sz="1200">
                <a:solidFill>
                  <a:schemeClr val="dk1"/>
                </a:solidFill>
                <a:latin typeface="Arimo"/>
                <a:ea typeface="Arimo"/>
                <a:cs typeface="Arimo"/>
                <a:sym typeface="Arimo"/>
              </a:rPr>
              <a:t>préoccupation</a:t>
            </a:r>
            <a:r>
              <a:rPr lang="fr-FR" sz="1200">
                <a:solidFill>
                  <a:schemeClr val="dk1"/>
                </a:solidFill>
                <a:latin typeface="Arimo"/>
                <a:ea typeface="Arimo"/>
                <a:cs typeface="Arimo"/>
                <a:sym typeface="Arimo"/>
              </a:rPr>
              <a:t> concernant les échanges oraux en classe et les apprentissages. À ce stade, vous avez peut-être relevé, à partir de votre autoévaluation, un objectif ou un but spécifique pour votre contexte, ou peut-être l’avez-vous identifié au cours de conversations avec des collègues, voire avec vos élèves.</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1150">
              <a:solidFill>
                <a:schemeClr val="dk1"/>
              </a:solidFill>
              <a:latin typeface="Times New Roman"/>
              <a:ea typeface="Times New Roman"/>
              <a:cs typeface="Times New Roman"/>
              <a:sym typeface="Times New Roman"/>
            </a:endParaRPr>
          </a:p>
          <a:p>
            <a:pPr indent="0" lvl="0" marL="83185" marR="95250" rtl="0" algn="just">
              <a:lnSpc>
                <a:spcPct val="120800"/>
              </a:lnSpc>
              <a:spcBef>
                <a:spcPts val="0"/>
              </a:spcBef>
              <a:spcAft>
                <a:spcPts val="0"/>
              </a:spcAft>
              <a:buNone/>
            </a:pPr>
            <a:r>
              <a:rPr lang="fr-FR" sz="1200">
                <a:solidFill>
                  <a:schemeClr val="dk1"/>
                </a:solidFill>
                <a:latin typeface="Arimo"/>
                <a:ea typeface="Arimo"/>
                <a:cs typeface="Arimo"/>
                <a:sym typeface="Arimo"/>
              </a:rPr>
              <a:t>Les approches proposées dans la trousse T-SEDA reposent sur la conviction que </a:t>
            </a:r>
            <a:r>
              <a:rPr b="1" lang="fr-FR" sz="1200">
                <a:solidFill>
                  <a:schemeClr val="dk1"/>
                </a:solidFill>
                <a:latin typeface="Arimo"/>
                <a:ea typeface="Arimo"/>
                <a:cs typeface="Arimo"/>
                <a:sym typeface="Arimo"/>
              </a:rPr>
              <a:t>l’investigation réflexive </a:t>
            </a:r>
            <a:r>
              <a:rPr lang="fr-FR" sz="1200">
                <a:solidFill>
                  <a:schemeClr val="dk1"/>
                </a:solidFill>
                <a:latin typeface="Arimo"/>
                <a:ea typeface="Arimo"/>
                <a:cs typeface="Arimo"/>
                <a:sym typeface="Arimo"/>
              </a:rPr>
              <a:t>est au cœur du métier d’enseignant. Le fait de formuler des </a:t>
            </a:r>
            <a:r>
              <a:rPr b="1" lang="fr-FR" sz="1200">
                <a:solidFill>
                  <a:schemeClr val="dk1"/>
                </a:solidFill>
                <a:latin typeface="Arimo"/>
                <a:ea typeface="Arimo"/>
                <a:cs typeface="Arimo"/>
                <a:sym typeface="Arimo"/>
              </a:rPr>
              <a:t>questions d’investigation </a:t>
            </a:r>
            <a:r>
              <a:rPr lang="fr-FR" sz="1200">
                <a:solidFill>
                  <a:schemeClr val="dk1"/>
                </a:solidFill>
                <a:latin typeface="Arimo"/>
                <a:ea typeface="Arimo"/>
                <a:cs typeface="Arimo"/>
                <a:sym typeface="Arimo"/>
              </a:rPr>
              <a:t>précises et de mener </a:t>
            </a:r>
            <a:r>
              <a:rPr b="1" lang="fr-FR" sz="1200">
                <a:solidFill>
                  <a:schemeClr val="dk1"/>
                </a:solidFill>
                <a:latin typeface="Arimo"/>
                <a:ea typeface="Arimo"/>
                <a:cs typeface="Arimo"/>
                <a:sym typeface="Arimo"/>
              </a:rPr>
              <a:t>une courte investigation en classe </a:t>
            </a:r>
            <a:r>
              <a:rPr lang="fr-FR" sz="1200">
                <a:solidFill>
                  <a:schemeClr val="dk1"/>
                </a:solidFill>
                <a:latin typeface="Arimo"/>
                <a:ea typeface="Arimo"/>
                <a:cs typeface="Arimo"/>
                <a:sym typeface="Arimo"/>
              </a:rPr>
              <a:t>permet de mieux cibler l’attention, d’aiguiser la conscience professionnelle et de mieux comprendre ce qui </a:t>
            </a:r>
            <a:r>
              <a:rPr b="1" lang="fr-FR" sz="1200">
                <a:solidFill>
                  <a:schemeClr val="dk1"/>
                </a:solidFill>
                <a:latin typeface="Arimo"/>
                <a:ea typeface="Arimo"/>
                <a:cs typeface="Arimo"/>
                <a:sym typeface="Arimo"/>
              </a:rPr>
              <a:t>se passe réellement </a:t>
            </a:r>
            <a:r>
              <a:rPr lang="fr-FR" sz="1200">
                <a:solidFill>
                  <a:schemeClr val="dk1"/>
                </a:solidFill>
                <a:latin typeface="Arimo"/>
                <a:ea typeface="Arimo"/>
                <a:cs typeface="Arimo"/>
                <a:sym typeface="Arimo"/>
              </a:rPr>
              <a:t>dans l’environnement rapide et complexe de la classe. La réflexion à partir des données d’observation, combinée à des discussions avec des collègues, soutient la prise de décision quant aux priorités à établir et aux éventuelles interventions à mener. Ce processus d’investigation s’apparente à une recherche-action en milieu scolaire, dans laquelle les savoirs se construisent par des cycles itératifs de planification, d’expérimentation en classe, d’observation, d’évaluation, de réflexion et d’ajustement.</a:t>
            </a:r>
            <a:endParaRPr/>
          </a:p>
        </p:txBody>
      </p:sp>
      <p:sp>
        <p:nvSpPr>
          <p:cNvPr id="378" name="Google Shape;378;p32"/>
          <p:cNvSpPr txBox="1"/>
          <p:nvPr/>
        </p:nvSpPr>
        <p:spPr>
          <a:xfrm>
            <a:off x="4720648" y="699904"/>
            <a:ext cx="4436052" cy="268279"/>
          </a:xfrm>
          <a:prstGeom prst="rect">
            <a:avLst/>
          </a:prstGeom>
          <a:noFill/>
          <a:ln>
            <a:noFill/>
          </a:ln>
        </p:spPr>
        <p:txBody>
          <a:bodyPr anchorCtr="0" anchor="t" bIns="0" lIns="0" spcFirstLastPara="1" rIns="0" wrap="square" tIns="0">
            <a:spAutoFit/>
          </a:bodyPr>
          <a:lstStyle/>
          <a:p>
            <a:pPr indent="335915" lvl="0" marL="12700" marR="5080" rtl="0" algn="l">
              <a:lnSpc>
                <a:spcPct val="120000"/>
              </a:lnSpc>
              <a:spcBef>
                <a:spcPts val="0"/>
              </a:spcBef>
              <a:spcAft>
                <a:spcPts val="0"/>
              </a:spcAft>
              <a:buNone/>
            </a:pPr>
            <a:r>
              <a:rPr b="1" lang="fr-FR" sz="1600">
                <a:solidFill>
                  <a:schemeClr val="dk1"/>
                </a:solidFill>
                <a:latin typeface="Arial"/>
                <a:ea typeface="Arial"/>
                <a:cs typeface="Arial"/>
                <a:sym typeface="Arial"/>
              </a:rPr>
              <a:t>Porter attention au dialogue éducatif</a:t>
            </a:r>
            <a:endParaRPr sz="1600">
              <a:solidFill>
                <a:schemeClr val="dk1"/>
              </a:solidFill>
              <a:latin typeface="Arial"/>
              <a:ea typeface="Arial"/>
              <a:cs typeface="Arial"/>
              <a:sym typeface="Arial"/>
            </a:endParaRPr>
          </a:p>
        </p:txBody>
      </p:sp>
      <p:sp>
        <p:nvSpPr>
          <p:cNvPr id="379" name="Google Shape;379;p32"/>
          <p:cNvSpPr txBox="1"/>
          <p:nvPr/>
        </p:nvSpPr>
        <p:spPr>
          <a:xfrm>
            <a:off x="5756789" y="1649610"/>
            <a:ext cx="4640580" cy="4074192"/>
          </a:xfrm>
          <a:prstGeom prst="rect">
            <a:avLst/>
          </a:prstGeom>
          <a:solidFill>
            <a:srgbClr val="D9F1F6"/>
          </a:solidFill>
          <a:ln>
            <a:noFill/>
          </a:ln>
        </p:spPr>
        <p:txBody>
          <a:bodyPr anchorCtr="0" anchor="t" bIns="0" lIns="0" spcFirstLastPara="1" rIns="0" wrap="square" tIns="72375">
            <a:spAutoFit/>
          </a:bodyPr>
          <a:lstStyle/>
          <a:p>
            <a:pPr indent="0" lvl="0" marL="80010" marR="0" rtl="0" algn="l">
              <a:lnSpc>
                <a:spcPct val="100000"/>
              </a:lnSpc>
              <a:spcBef>
                <a:spcPts val="0"/>
              </a:spcBef>
              <a:spcAft>
                <a:spcPts val="0"/>
              </a:spcAft>
              <a:buNone/>
            </a:pPr>
            <a:r>
              <a:rPr b="1" lang="fr-FR" sz="1200">
                <a:solidFill>
                  <a:schemeClr val="dk1"/>
                </a:solidFill>
                <a:latin typeface="Arial"/>
                <a:ea typeface="Arial"/>
                <a:cs typeface="Arial"/>
                <a:sym typeface="Arial"/>
              </a:rPr>
              <a:t>Pistes de réflexion :</a:t>
            </a:r>
            <a:endParaRPr/>
          </a:p>
          <a:p>
            <a:pPr indent="0" lvl="0" marL="80010" marR="0" rtl="0" algn="l">
              <a:lnSpc>
                <a:spcPct val="100000"/>
              </a:lnSpc>
              <a:spcBef>
                <a:spcPts val="570"/>
              </a:spcBef>
              <a:spcAft>
                <a:spcPts val="0"/>
              </a:spcAft>
              <a:buNone/>
            </a:pPr>
            <a:r>
              <a:rPr lang="fr-FR" sz="1200">
                <a:solidFill>
                  <a:schemeClr val="dk1"/>
                </a:solidFill>
                <a:latin typeface="Arial"/>
                <a:ea typeface="Arial"/>
                <a:cs typeface="Arial"/>
                <a:sym typeface="Arial"/>
              </a:rPr>
              <a:t>Maintenant que vous avez complété votre autoévaluation, sur quels aspects aimeriez-vous le plus mener une investigation? Que souhaitez-vous découvrir ou modifier à propos du dialogue dans votre contexte? Notez quelques idées d’investigations potentielles.</a:t>
            </a:r>
            <a:endParaRPr/>
          </a:p>
          <a:p>
            <a:pPr indent="0" lvl="0" marL="80010" marR="0" rtl="0" algn="l">
              <a:lnSpc>
                <a:spcPct val="100000"/>
              </a:lnSpc>
              <a:spcBef>
                <a:spcPts val="570"/>
              </a:spcBef>
              <a:spcAft>
                <a:spcPts val="0"/>
              </a:spcAft>
              <a:buNone/>
            </a:pPr>
            <a:r>
              <a:rPr lang="fr-FR" sz="1200">
                <a:solidFill>
                  <a:schemeClr val="dk1"/>
                </a:solidFill>
                <a:latin typeface="Arial"/>
                <a:ea typeface="Arial"/>
                <a:cs typeface="Arial"/>
                <a:sym typeface="Arial"/>
              </a:rPr>
              <a:t>Retournez voir la grille de codage T-SEDA dans la partie B. Quels sont les codes qui vous semblent les plus pertinents? Inscrivez-les à côté de vos idées d’investigation.</a:t>
            </a:r>
            <a:endParaRPr/>
          </a:p>
          <a:p>
            <a:pPr indent="0" lvl="0" marL="80010" marR="0" rtl="0" algn="l">
              <a:lnSpc>
                <a:spcPct val="100000"/>
              </a:lnSpc>
              <a:spcBef>
                <a:spcPts val="570"/>
              </a:spcBef>
              <a:spcAft>
                <a:spcPts val="0"/>
              </a:spcAft>
              <a:buNone/>
            </a:pPr>
            <a:r>
              <a:rPr lang="fr-FR" sz="1200">
                <a:solidFill>
                  <a:schemeClr val="dk1"/>
                </a:solidFill>
                <a:latin typeface="Arial"/>
                <a:ea typeface="Arial"/>
                <a:cs typeface="Arial"/>
                <a:sym typeface="Arial"/>
              </a:rPr>
              <a:t>Vous pourriez aussi vous intéresser à d’autres aspects du dialogue, comme les règles de discussion et/ou les niveaux globaux de participation lors d’une séance (gabarit 2F), ou encore l’autoévaluation par les élèves de la qualité du travail d’équipe (gabarit 2G).</a:t>
            </a:r>
            <a:endParaRPr/>
          </a:p>
          <a:p>
            <a:pPr indent="0" lvl="0" marL="80010" marR="0" rtl="0" algn="l">
              <a:lnSpc>
                <a:spcPct val="100000"/>
              </a:lnSpc>
              <a:spcBef>
                <a:spcPts val="570"/>
              </a:spcBef>
              <a:spcAft>
                <a:spcPts val="0"/>
              </a:spcAft>
              <a:buNone/>
            </a:pPr>
            <a:r>
              <a:rPr lang="fr-FR" sz="1200">
                <a:solidFill>
                  <a:schemeClr val="dk1"/>
                </a:solidFill>
                <a:latin typeface="Arial"/>
                <a:ea typeface="Arial"/>
                <a:cs typeface="Arial"/>
                <a:sym typeface="Arial"/>
              </a:rPr>
              <a:t>Maintenant, regardez le cycle d’investigation présenté à la page suivante. Vous avez travaillé sur la section du haut, Intérêts et objectifs, dans laquelle vous avez identifié des points d’intérêt et des buts potentiels. Vous avez aussi commencé à réfléchir aux codes T-SEDA pertinents à partir de la grille. La section suivante de la trousse vous aidera à affiner votre focus afin de planifier votre investigation.</a:t>
            </a:r>
            <a:endParaRPr sz="1200">
              <a:solidFill>
                <a:schemeClr val="dk1"/>
              </a:solidFill>
              <a:latin typeface="Arimo"/>
              <a:ea typeface="Arimo"/>
              <a:cs typeface="Arimo"/>
              <a:sym typeface="Arimo"/>
            </a:endParaRPr>
          </a:p>
        </p:txBody>
      </p:sp>
      <p:sp>
        <p:nvSpPr>
          <p:cNvPr id="380" name="Google Shape;380;p32"/>
          <p:cNvSpPr txBox="1"/>
          <p:nvPr/>
        </p:nvSpPr>
        <p:spPr>
          <a:xfrm>
            <a:off x="5756789" y="6372225"/>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dk1"/>
                </a:solidFill>
                <a:latin typeface="Arial"/>
                <a:ea typeface="Arial"/>
                <a:cs typeface="Arial"/>
                <a:sym typeface="Arial"/>
              </a:rPr>
              <a:t>Un gabarit téléchargeable est disponible sur notre </a:t>
            </a:r>
            <a:r>
              <a:rPr lang="fr-FR" sz="1200" u="sng">
                <a:solidFill>
                  <a:schemeClr val="hlink"/>
                </a:solidFill>
                <a:latin typeface="Arial"/>
                <a:ea typeface="Arial"/>
                <a:cs typeface="Arial"/>
                <a:sym typeface="Arial"/>
                <a:hlinkClick r:id="rId3"/>
              </a:rPr>
              <a:t>site Web</a:t>
            </a:r>
            <a:r>
              <a:rPr lang="fr-FR"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381" name="Google Shape;381;p32"/>
          <p:cNvSpPr/>
          <p:nvPr/>
        </p:nvSpPr>
        <p:spPr>
          <a:xfrm>
            <a:off x="9914897" y="6403039"/>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pSp>
        <p:nvGrpSpPr>
          <p:cNvPr id="386" name="Google Shape;386;p33"/>
          <p:cNvGrpSpPr/>
          <p:nvPr/>
        </p:nvGrpSpPr>
        <p:grpSpPr>
          <a:xfrm>
            <a:off x="424939" y="1420113"/>
            <a:ext cx="7613732" cy="5166342"/>
            <a:chOff x="644235" y="967997"/>
            <a:chExt cx="8680740" cy="5890366"/>
          </a:xfrm>
        </p:grpSpPr>
        <p:sp>
          <p:nvSpPr>
            <p:cNvPr id="387" name="Google Shape;387;p33"/>
            <p:cNvSpPr txBox="1"/>
            <p:nvPr/>
          </p:nvSpPr>
          <p:spPr>
            <a:xfrm>
              <a:off x="644235" y="6322203"/>
              <a:ext cx="3054927" cy="536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228" u="sng">
                  <a:solidFill>
                    <a:schemeClr val="hlink"/>
                  </a:solidFill>
                  <a:latin typeface="Calibri"/>
                  <a:ea typeface="Calibri"/>
                  <a:cs typeface="Calibri"/>
                  <a:sym typeface="Calibri"/>
                  <a:hlinkClick r:id="rId3"/>
                </a:rPr>
                <a:t>https://www.camtree.org</a:t>
              </a:r>
              <a:endParaRPr b="1" sz="1228">
                <a:solidFill>
                  <a:schemeClr val="lt1"/>
                </a:solidFill>
                <a:latin typeface="Calibri"/>
                <a:ea typeface="Calibri"/>
                <a:cs typeface="Calibri"/>
                <a:sym typeface="Calibri"/>
              </a:endParaRPr>
            </a:p>
            <a:p>
              <a:pPr indent="0" lvl="0" marL="0" marR="0" rtl="0" algn="l">
                <a:spcBef>
                  <a:spcPts val="0"/>
                </a:spcBef>
                <a:spcAft>
                  <a:spcPts val="0"/>
                </a:spcAft>
                <a:buNone/>
              </a:pPr>
              <a:r>
                <a:rPr b="1" lang="fr-FR" sz="1228" u="sng">
                  <a:solidFill>
                    <a:schemeClr val="hlink"/>
                  </a:solidFill>
                  <a:latin typeface="Calibri"/>
                  <a:ea typeface="Calibri"/>
                  <a:cs typeface="Calibri"/>
                  <a:sym typeface="Calibri"/>
                  <a:hlinkClick r:id="rId4"/>
                </a:rPr>
                <a:t>https://library.camtree.org</a:t>
              </a:r>
              <a:endParaRPr b="1" sz="1228">
                <a:solidFill>
                  <a:schemeClr val="lt1"/>
                </a:solidFill>
                <a:latin typeface="Calibri"/>
                <a:ea typeface="Calibri"/>
                <a:cs typeface="Calibri"/>
                <a:sym typeface="Calibri"/>
              </a:endParaRPr>
            </a:p>
          </p:txBody>
        </p:sp>
        <p:sp>
          <p:nvSpPr>
            <p:cNvPr id="388" name="Google Shape;388;p33"/>
            <p:cNvSpPr/>
            <p:nvPr/>
          </p:nvSpPr>
          <p:spPr>
            <a:xfrm>
              <a:off x="5046000" y="2634813"/>
              <a:ext cx="2075688" cy="2185440"/>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79">
                <a:solidFill>
                  <a:schemeClr val="lt1"/>
                </a:solidFill>
                <a:latin typeface="Calibri"/>
                <a:ea typeface="Calibri"/>
                <a:cs typeface="Calibri"/>
                <a:sym typeface="Calibri"/>
              </a:endParaRPr>
            </a:p>
          </p:txBody>
        </p:sp>
        <p:sp>
          <p:nvSpPr>
            <p:cNvPr id="389" name="Google Shape;389;p33"/>
            <p:cNvSpPr/>
            <p:nvPr/>
          </p:nvSpPr>
          <p:spPr>
            <a:xfrm>
              <a:off x="5070312" y="2774922"/>
              <a:ext cx="2051376" cy="2010509"/>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79">
                <a:solidFill>
                  <a:schemeClr val="dk1"/>
                </a:solidFill>
                <a:latin typeface="Calibri"/>
                <a:ea typeface="Calibri"/>
                <a:cs typeface="Calibri"/>
                <a:sym typeface="Calibri"/>
              </a:endParaRPr>
            </a:p>
          </p:txBody>
        </p:sp>
        <p:sp>
          <p:nvSpPr>
            <p:cNvPr id="390" name="Google Shape;390;p33"/>
            <p:cNvSpPr/>
            <p:nvPr/>
          </p:nvSpPr>
          <p:spPr>
            <a:xfrm>
              <a:off x="5466912" y="3334190"/>
              <a:ext cx="1217017" cy="88546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53">
                  <a:solidFill>
                    <a:schemeClr val="lt1"/>
                  </a:solidFill>
                  <a:latin typeface="Calibri"/>
                  <a:ea typeface="Calibri"/>
                  <a:cs typeface="Calibri"/>
                  <a:sym typeface="Calibri"/>
                </a:rPr>
                <a:t>Répéter autant de fois que nécessaire</a:t>
              </a:r>
              <a:endParaRPr sz="1053">
                <a:solidFill>
                  <a:schemeClr val="lt1"/>
                </a:solidFill>
                <a:latin typeface="Calibri"/>
                <a:ea typeface="Calibri"/>
                <a:cs typeface="Calibri"/>
                <a:sym typeface="Calibri"/>
              </a:endParaRPr>
            </a:p>
          </p:txBody>
        </p:sp>
        <p:sp>
          <p:nvSpPr>
            <p:cNvPr id="391" name="Google Shape;391;p33"/>
            <p:cNvSpPr/>
            <p:nvPr/>
          </p:nvSpPr>
          <p:spPr>
            <a:xfrm>
              <a:off x="3244460" y="1454974"/>
              <a:ext cx="1027983" cy="510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53">
                  <a:solidFill>
                    <a:schemeClr val="lt1"/>
                  </a:solidFill>
                  <a:latin typeface="Calibri"/>
                  <a:ea typeface="Calibri"/>
                  <a:cs typeface="Calibri"/>
                  <a:sym typeface="Calibri"/>
                </a:rPr>
                <a:t>Partage</a:t>
              </a:r>
              <a:endParaRPr sz="1053">
                <a:solidFill>
                  <a:schemeClr val="lt1"/>
                </a:solidFill>
                <a:latin typeface="Calibri"/>
                <a:ea typeface="Calibri"/>
                <a:cs typeface="Calibri"/>
                <a:sym typeface="Calibri"/>
              </a:endParaRPr>
            </a:p>
          </p:txBody>
        </p:sp>
        <p:sp>
          <p:nvSpPr>
            <p:cNvPr id="392" name="Google Shape;392;p33"/>
            <p:cNvSpPr/>
            <p:nvPr/>
          </p:nvSpPr>
          <p:spPr>
            <a:xfrm>
              <a:off x="8263890" y="2809751"/>
              <a:ext cx="1061085" cy="58722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53">
                  <a:solidFill>
                    <a:schemeClr val="lt1"/>
                  </a:solidFill>
                  <a:latin typeface="Calibri"/>
                  <a:ea typeface="Calibri"/>
                  <a:cs typeface="Calibri"/>
                  <a:sym typeface="Calibri"/>
                </a:rPr>
                <a:t>Système de codage</a:t>
              </a:r>
              <a:endParaRPr sz="1053">
                <a:solidFill>
                  <a:schemeClr val="lt1"/>
                </a:solidFill>
                <a:latin typeface="Calibri"/>
                <a:ea typeface="Calibri"/>
                <a:cs typeface="Calibri"/>
                <a:sym typeface="Calibri"/>
              </a:endParaRPr>
            </a:p>
          </p:txBody>
        </p:sp>
        <p:sp>
          <p:nvSpPr>
            <p:cNvPr id="393" name="Google Shape;393;p33"/>
            <p:cNvSpPr/>
            <p:nvPr/>
          </p:nvSpPr>
          <p:spPr>
            <a:xfrm>
              <a:off x="4489245" y="967997"/>
              <a:ext cx="1276015" cy="5258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53">
                  <a:solidFill>
                    <a:schemeClr val="lt1"/>
                  </a:solidFill>
                  <a:latin typeface="Calibri"/>
                  <a:ea typeface="Calibri"/>
                  <a:cs typeface="Calibri"/>
                  <a:sym typeface="Calibri"/>
                </a:rPr>
                <a:t>Auto-</a:t>
              </a:r>
              <a:endParaRPr/>
            </a:p>
            <a:p>
              <a:pPr indent="0" lvl="0" marL="0" marR="0" rtl="0" algn="ctr">
                <a:spcBef>
                  <a:spcPts val="0"/>
                </a:spcBef>
                <a:spcAft>
                  <a:spcPts val="0"/>
                </a:spcAft>
                <a:buNone/>
              </a:pPr>
              <a:r>
                <a:rPr lang="fr-FR" sz="1053">
                  <a:solidFill>
                    <a:schemeClr val="lt1"/>
                  </a:solidFill>
                  <a:latin typeface="Calibri"/>
                  <a:ea typeface="Calibri"/>
                  <a:cs typeface="Calibri"/>
                  <a:sym typeface="Calibri"/>
                </a:rPr>
                <a:t>évaluation</a:t>
              </a:r>
              <a:endParaRPr sz="1053">
                <a:solidFill>
                  <a:schemeClr val="lt1"/>
                </a:solidFill>
                <a:latin typeface="Calibri"/>
                <a:ea typeface="Calibri"/>
                <a:cs typeface="Calibri"/>
                <a:sym typeface="Calibri"/>
              </a:endParaRPr>
            </a:p>
          </p:txBody>
        </p:sp>
        <p:sp>
          <p:nvSpPr>
            <p:cNvPr id="394" name="Google Shape;394;p33"/>
            <p:cNvSpPr/>
            <p:nvPr/>
          </p:nvSpPr>
          <p:spPr>
            <a:xfrm>
              <a:off x="3539912" y="5801948"/>
              <a:ext cx="1045943" cy="50072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053">
                  <a:solidFill>
                    <a:schemeClr val="lt1"/>
                  </a:solidFill>
                  <a:latin typeface="Calibri"/>
                  <a:ea typeface="Calibri"/>
                  <a:cs typeface="Calibri"/>
                  <a:sym typeface="Calibri"/>
                </a:rPr>
                <a:t>Partage</a:t>
              </a:r>
              <a:endParaRPr sz="1053">
                <a:solidFill>
                  <a:schemeClr val="lt1"/>
                </a:solidFill>
                <a:latin typeface="Calibri"/>
                <a:ea typeface="Calibri"/>
                <a:cs typeface="Calibri"/>
                <a:sym typeface="Calibri"/>
              </a:endParaRPr>
            </a:p>
          </p:txBody>
        </p:sp>
        <p:cxnSp>
          <p:nvCxnSpPr>
            <p:cNvPr id="395" name="Google Shape;395;p33"/>
            <p:cNvCxnSpPr>
              <a:stCxn id="393" idx="5"/>
            </p:cNvCxnSpPr>
            <p:nvPr/>
          </p:nvCxnSpPr>
          <p:spPr>
            <a:xfrm>
              <a:off x="5578392" y="1416811"/>
              <a:ext cx="90000" cy="147000"/>
            </a:xfrm>
            <a:prstGeom prst="straightConnector1">
              <a:avLst/>
            </a:prstGeom>
            <a:noFill/>
            <a:ln cap="flat" cmpd="sng" w="9525">
              <a:solidFill>
                <a:srgbClr val="262626"/>
              </a:solidFill>
              <a:prstDash val="solid"/>
              <a:round/>
              <a:headEnd len="sm" w="sm" type="none"/>
              <a:tailEnd len="med" w="med" type="triangle"/>
            </a:ln>
          </p:spPr>
        </p:cxnSp>
        <p:cxnSp>
          <p:nvCxnSpPr>
            <p:cNvPr id="396" name="Google Shape;396;p33"/>
            <p:cNvCxnSpPr>
              <a:stCxn id="391" idx="5"/>
            </p:cNvCxnSpPr>
            <p:nvPr/>
          </p:nvCxnSpPr>
          <p:spPr>
            <a:xfrm>
              <a:off x="4121898" y="1890500"/>
              <a:ext cx="145200" cy="180900"/>
            </a:xfrm>
            <a:prstGeom prst="straightConnector1">
              <a:avLst/>
            </a:prstGeom>
            <a:noFill/>
            <a:ln cap="flat" cmpd="sng" w="9525">
              <a:solidFill>
                <a:srgbClr val="262626"/>
              </a:solidFill>
              <a:prstDash val="solid"/>
              <a:round/>
              <a:headEnd len="sm" w="sm" type="none"/>
              <a:tailEnd len="med" w="med" type="triangle"/>
            </a:ln>
          </p:spPr>
        </p:cxnSp>
        <p:cxnSp>
          <p:nvCxnSpPr>
            <p:cNvPr id="397" name="Google Shape;397;p33"/>
            <p:cNvCxnSpPr>
              <a:stCxn id="394" idx="7"/>
            </p:cNvCxnSpPr>
            <p:nvPr/>
          </p:nvCxnSpPr>
          <p:spPr>
            <a:xfrm flipH="1" rot="10800000">
              <a:off x="4432680" y="5704577"/>
              <a:ext cx="225600" cy="170700"/>
            </a:xfrm>
            <a:prstGeom prst="straightConnector1">
              <a:avLst/>
            </a:prstGeom>
            <a:noFill/>
            <a:ln cap="flat" cmpd="sng" w="9525">
              <a:solidFill>
                <a:srgbClr val="262626"/>
              </a:solidFill>
              <a:prstDash val="solid"/>
              <a:round/>
              <a:headEnd len="sm" w="sm" type="none"/>
              <a:tailEnd len="med" w="med" type="triangle"/>
            </a:ln>
          </p:spPr>
        </p:cxnSp>
        <p:cxnSp>
          <p:nvCxnSpPr>
            <p:cNvPr id="398" name="Google Shape;398;p33"/>
            <p:cNvCxnSpPr/>
            <p:nvPr/>
          </p:nvCxnSpPr>
          <p:spPr>
            <a:xfrm rot="10800000">
              <a:off x="8240742" y="2798177"/>
              <a:ext cx="154432" cy="162450"/>
            </a:xfrm>
            <a:prstGeom prst="straightConnector1">
              <a:avLst/>
            </a:prstGeom>
            <a:noFill/>
            <a:ln cap="flat" cmpd="sng" w="9525">
              <a:solidFill>
                <a:srgbClr val="262626"/>
              </a:solidFill>
              <a:prstDash val="solid"/>
              <a:round/>
              <a:headEnd len="sm" w="sm" type="none"/>
              <a:tailEnd len="med" w="med" type="triangle"/>
            </a:ln>
          </p:spPr>
        </p:cxnSp>
        <p:cxnSp>
          <p:nvCxnSpPr>
            <p:cNvPr id="399" name="Google Shape;399;p33"/>
            <p:cNvCxnSpPr/>
            <p:nvPr/>
          </p:nvCxnSpPr>
          <p:spPr>
            <a:xfrm flipH="1">
              <a:off x="8246529" y="3276974"/>
              <a:ext cx="125563" cy="148936"/>
            </a:xfrm>
            <a:prstGeom prst="straightConnector1">
              <a:avLst/>
            </a:prstGeom>
            <a:noFill/>
            <a:ln cap="flat" cmpd="sng" w="9525">
              <a:solidFill>
                <a:srgbClr val="262626"/>
              </a:solidFill>
              <a:prstDash val="solid"/>
              <a:round/>
              <a:headEnd len="sm" w="sm" type="none"/>
              <a:tailEnd len="med" w="med" type="triangle"/>
            </a:ln>
          </p:spPr>
        </p:cxnSp>
      </p:grpSp>
      <p:grpSp>
        <p:nvGrpSpPr>
          <p:cNvPr id="400" name="Google Shape;400;p33"/>
          <p:cNvGrpSpPr/>
          <p:nvPr/>
        </p:nvGrpSpPr>
        <p:grpSpPr>
          <a:xfrm>
            <a:off x="4787502" y="1799502"/>
            <a:ext cx="943045" cy="1021241"/>
            <a:chOff x="5458435" y="1169326"/>
            <a:chExt cx="1075206" cy="1164360"/>
          </a:xfrm>
        </p:grpSpPr>
        <p:sp>
          <p:nvSpPr>
            <p:cNvPr id="401" name="Google Shape;401;p33"/>
            <p:cNvSpPr/>
            <p:nvPr/>
          </p:nvSpPr>
          <p:spPr>
            <a:xfrm>
              <a:off x="5458435" y="1677036"/>
              <a:ext cx="1075206" cy="656650"/>
            </a:xfrm>
            <a:prstGeom prst="rect">
              <a:avLst/>
            </a:prstGeom>
          </p:spPr>
          <p:txBody>
            <a:bodyPr>
              <a:prstTxWarp prst="textPlain"/>
            </a:bodyPr>
            <a:lstStyle/>
            <a:p>
              <a:pPr lvl="0" algn="ctr"/>
              <a:r>
                <a:rPr b="0" i="0">
                  <a:ln>
                    <a:noFill/>
                  </a:ln>
                  <a:solidFill>
                    <a:schemeClr val="dk1"/>
                  </a:solidFill>
                  <a:latin typeface="Calibri"/>
                </a:rPr>
                <a:t>Intérêts et buts</a:t>
              </a:r>
            </a:p>
          </p:txBody>
        </p:sp>
        <p:pic>
          <p:nvPicPr>
            <p:cNvPr id="402" name="Google Shape;402;p33"/>
            <p:cNvPicPr preferRelativeResize="0"/>
            <p:nvPr/>
          </p:nvPicPr>
          <p:blipFill rotWithShape="1">
            <a:blip r:embed="rId5">
              <a:alphaModFix/>
            </a:blip>
            <a:srcRect b="0" l="0" r="0" t="0"/>
            <a:stretch/>
          </p:blipFill>
          <p:spPr>
            <a:xfrm>
              <a:off x="5482046" y="1169326"/>
              <a:ext cx="1027984" cy="1027984"/>
            </a:xfrm>
            <a:prstGeom prst="rect">
              <a:avLst/>
            </a:prstGeom>
            <a:noFill/>
            <a:ln>
              <a:noFill/>
            </a:ln>
          </p:spPr>
        </p:pic>
      </p:grpSp>
      <p:grpSp>
        <p:nvGrpSpPr>
          <p:cNvPr id="403" name="Google Shape;403;p33"/>
          <p:cNvGrpSpPr/>
          <p:nvPr/>
        </p:nvGrpSpPr>
        <p:grpSpPr>
          <a:xfrm>
            <a:off x="5844424" y="2109642"/>
            <a:ext cx="1324001" cy="1150343"/>
            <a:chOff x="6837411" y="1311501"/>
            <a:chExt cx="1509550" cy="1311555"/>
          </a:xfrm>
        </p:grpSpPr>
        <p:pic>
          <p:nvPicPr>
            <p:cNvPr id="404" name="Google Shape;404;p33"/>
            <p:cNvPicPr preferRelativeResize="0"/>
            <p:nvPr/>
          </p:nvPicPr>
          <p:blipFill rotWithShape="1">
            <a:blip r:embed="rId6">
              <a:alphaModFix/>
            </a:blip>
            <a:srcRect b="0" l="0" r="0" t="0"/>
            <a:stretch/>
          </p:blipFill>
          <p:spPr>
            <a:xfrm>
              <a:off x="7075849" y="1398329"/>
              <a:ext cx="1027984" cy="1027984"/>
            </a:xfrm>
            <a:prstGeom prst="rect">
              <a:avLst/>
            </a:prstGeom>
            <a:noFill/>
            <a:ln>
              <a:noFill/>
            </a:ln>
          </p:spPr>
        </p:pic>
        <p:sp>
          <p:nvSpPr>
            <p:cNvPr id="405" name="Google Shape;405;p33"/>
            <p:cNvSpPr/>
            <p:nvPr/>
          </p:nvSpPr>
          <p:spPr>
            <a:xfrm>
              <a:off x="6837411" y="1311501"/>
              <a:ext cx="1509550" cy="1311555"/>
            </a:xfrm>
            <a:prstGeom prst="rect">
              <a:avLst/>
            </a:prstGeom>
          </p:spPr>
          <p:txBody>
            <a:bodyPr>
              <a:prstTxWarp prst="textPlain"/>
            </a:bodyPr>
            <a:lstStyle/>
            <a:p>
              <a:pPr lvl="0" algn="ctr"/>
              <a:r>
                <a:rPr b="0" i="0">
                  <a:ln>
                    <a:noFill/>
                  </a:ln>
                  <a:solidFill>
                    <a:schemeClr val="dk1"/>
                  </a:solidFill>
                  <a:latin typeface="Calibri"/>
                </a:rPr>
                <a:t>Centration et questionnement</a:t>
              </a:r>
            </a:p>
          </p:txBody>
        </p:sp>
      </p:grpSp>
      <p:grpSp>
        <p:nvGrpSpPr>
          <p:cNvPr id="406" name="Google Shape;406;p33"/>
          <p:cNvGrpSpPr/>
          <p:nvPr/>
        </p:nvGrpSpPr>
        <p:grpSpPr>
          <a:xfrm>
            <a:off x="6231263" y="3341180"/>
            <a:ext cx="1203008" cy="1306837"/>
            <a:chOff x="7104528" y="2946108"/>
            <a:chExt cx="1371600" cy="1489980"/>
          </a:xfrm>
        </p:grpSpPr>
        <p:pic>
          <p:nvPicPr>
            <p:cNvPr id="407" name="Google Shape;407;p33"/>
            <p:cNvPicPr preferRelativeResize="0"/>
            <p:nvPr/>
          </p:nvPicPr>
          <p:blipFill rotWithShape="1">
            <a:blip r:embed="rId7">
              <a:alphaModFix/>
            </a:blip>
            <a:srcRect b="0" l="0" r="0" t="0"/>
            <a:stretch/>
          </p:blipFill>
          <p:spPr>
            <a:xfrm>
              <a:off x="7276336" y="3208437"/>
              <a:ext cx="1027984" cy="1027984"/>
            </a:xfrm>
            <a:prstGeom prst="rect">
              <a:avLst/>
            </a:prstGeom>
            <a:noFill/>
            <a:ln>
              <a:noFill/>
            </a:ln>
          </p:spPr>
        </p:pic>
        <p:sp>
          <p:nvSpPr>
            <p:cNvPr id="408" name="Google Shape;408;p33"/>
            <p:cNvSpPr/>
            <p:nvPr/>
          </p:nvSpPr>
          <p:spPr>
            <a:xfrm>
              <a:off x="7104528" y="2946108"/>
              <a:ext cx="1371600" cy="1489980"/>
            </a:xfrm>
            <a:prstGeom prst="rect">
              <a:avLst/>
            </a:prstGeom>
          </p:spPr>
          <p:txBody>
            <a:bodyPr>
              <a:prstTxWarp prst="textPlain"/>
            </a:bodyPr>
            <a:lstStyle/>
            <a:p>
              <a:pPr lvl="0" algn="ctr"/>
              <a:r>
                <a:rPr b="0" i="0">
                  <a:ln>
                    <a:noFill/>
                  </a:ln>
                  <a:solidFill>
                    <a:schemeClr val="dk1"/>
                  </a:solidFill>
                  <a:latin typeface="Calibri"/>
                </a:rPr>
                <a:t>Plan de recherche et méthodes</a:t>
              </a:r>
            </a:p>
          </p:txBody>
        </p:sp>
      </p:grpSp>
      <p:grpSp>
        <p:nvGrpSpPr>
          <p:cNvPr id="409" name="Google Shape;409;p33"/>
          <p:cNvGrpSpPr/>
          <p:nvPr/>
        </p:nvGrpSpPr>
        <p:grpSpPr>
          <a:xfrm>
            <a:off x="5404100" y="4689788"/>
            <a:ext cx="1203008" cy="1130405"/>
            <a:chOff x="6161445" y="4464663"/>
            <a:chExt cx="1371600" cy="1288823"/>
          </a:xfrm>
        </p:grpSpPr>
        <p:pic>
          <p:nvPicPr>
            <p:cNvPr id="410" name="Google Shape;410;p33"/>
            <p:cNvPicPr preferRelativeResize="0"/>
            <p:nvPr/>
          </p:nvPicPr>
          <p:blipFill rotWithShape="1">
            <a:blip r:embed="rId8">
              <a:alphaModFix/>
            </a:blip>
            <a:srcRect b="0" l="0" r="0" t="0"/>
            <a:stretch/>
          </p:blipFill>
          <p:spPr>
            <a:xfrm>
              <a:off x="6333254" y="4464663"/>
              <a:ext cx="1027983" cy="1027983"/>
            </a:xfrm>
            <a:prstGeom prst="rect">
              <a:avLst/>
            </a:prstGeom>
            <a:noFill/>
            <a:ln>
              <a:noFill/>
            </a:ln>
          </p:spPr>
        </p:pic>
        <p:sp>
          <p:nvSpPr>
            <p:cNvPr id="411" name="Google Shape;411;p33"/>
            <p:cNvSpPr/>
            <p:nvPr/>
          </p:nvSpPr>
          <p:spPr>
            <a:xfrm>
              <a:off x="6161445" y="4464663"/>
              <a:ext cx="1371600" cy="1288823"/>
            </a:xfrm>
            <a:prstGeom prst="rect">
              <a:avLst/>
            </a:prstGeom>
          </p:spPr>
          <p:txBody>
            <a:bodyPr>
              <a:prstTxWarp prst="textPlain"/>
            </a:bodyPr>
            <a:lstStyle/>
            <a:p>
              <a:pPr lvl="0" algn="ctr"/>
              <a:r>
                <a:rPr b="0" i="0">
                  <a:ln>
                    <a:noFill/>
                  </a:ln>
                  <a:solidFill>
                    <a:schemeClr val="dk1"/>
                  </a:solidFill>
                  <a:latin typeface="Calibri"/>
                </a:rPr>
                <a:t>Exploration des données</a:t>
              </a:r>
            </a:p>
          </p:txBody>
        </p:sp>
      </p:grpSp>
      <p:grpSp>
        <p:nvGrpSpPr>
          <p:cNvPr id="412" name="Google Shape;412;p33"/>
          <p:cNvGrpSpPr/>
          <p:nvPr/>
        </p:nvGrpSpPr>
        <p:grpSpPr>
          <a:xfrm>
            <a:off x="3877727" y="4728141"/>
            <a:ext cx="1132108" cy="1053698"/>
            <a:chOff x="4421162" y="4508391"/>
            <a:chExt cx="1290764" cy="1201366"/>
          </a:xfrm>
        </p:grpSpPr>
        <p:pic>
          <p:nvPicPr>
            <p:cNvPr id="413" name="Google Shape;413;p33"/>
            <p:cNvPicPr preferRelativeResize="0"/>
            <p:nvPr/>
          </p:nvPicPr>
          <p:blipFill rotWithShape="1">
            <a:blip r:embed="rId9">
              <a:alphaModFix/>
            </a:blip>
            <a:srcRect b="0" l="0" r="0" t="0"/>
            <a:stretch/>
          </p:blipFill>
          <p:spPr>
            <a:xfrm>
              <a:off x="4544958" y="4508391"/>
              <a:ext cx="1043173" cy="1043173"/>
            </a:xfrm>
            <a:prstGeom prst="rect">
              <a:avLst/>
            </a:prstGeom>
            <a:noFill/>
            <a:ln>
              <a:noFill/>
            </a:ln>
          </p:spPr>
        </p:pic>
        <p:sp>
          <p:nvSpPr>
            <p:cNvPr id="414" name="Google Shape;414;p33"/>
            <p:cNvSpPr/>
            <p:nvPr/>
          </p:nvSpPr>
          <p:spPr>
            <a:xfrm>
              <a:off x="4421162" y="4600770"/>
              <a:ext cx="1290764" cy="1108987"/>
            </a:xfrm>
            <a:prstGeom prst="rect">
              <a:avLst/>
            </a:prstGeom>
          </p:spPr>
          <p:txBody>
            <a:bodyPr>
              <a:prstTxWarp prst="textPlain"/>
            </a:bodyPr>
            <a:lstStyle/>
            <a:p>
              <a:pPr lvl="0" algn="ctr"/>
              <a:r>
                <a:rPr b="0" i="0">
                  <a:ln>
                    <a:noFill/>
                  </a:ln>
                  <a:solidFill>
                    <a:schemeClr val="dk1"/>
                  </a:solidFill>
                  <a:latin typeface="Calibri"/>
                </a:rPr>
                <a:t>InterprÉtation</a:t>
              </a:r>
            </a:p>
          </p:txBody>
        </p:sp>
      </p:grpSp>
      <p:grpSp>
        <p:nvGrpSpPr>
          <p:cNvPr id="415" name="Google Shape;415;p33"/>
          <p:cNvGrpSpPr/>
          <p:nvPr/>
        </p:nvGrpSpPr>
        <p:grpSpPr>
          <a:xfrm>
            <a:off x="3215673" y="3452762"/>
            <a:ext cx="917379" cy="1083673"/>
            <a:chOff x="3666325" y="3101902"/>
            <a:chExt cx="1045943" cy="1235542"/>
          </a:xfrm>
        </p:grpSpPr>
        <p:sp>
          <p:nvSpPr>
            <p:cNvPr id="416" name="Google Shape;416;p33"/>
            <p:cNvSpPr/>
            <p:nvPr/>
          </p:nvSpPr>
          <p:spPr>
            <a:xfrm>
              <a:off x="3666325" y="3588533"/>
              <a:ext cx="1045943" cy="748911"/>
            </a:xfrm>
            <a:prstGeom prst="rect">
              <a:avLst/>
            </a:prstGeom>
          </p:spPr>
          <p:txBody>
            <a:bodyPr>
              <a:prstTxWarp prst="textPlain"/>
            </a:bodyPr>
            <a:lstStyle/>
            <a:p>
              <a:pPr lvl="0" algn="ctr"/>
              <a:r>
                <a:rPr b="0" i="0">
                  <a:ln>
                    <a:noFill/>
                  </a:ln>
                  <a:solidFill>
                    <a:schemeClr val="dk1"/>
                  </a:solidFill>
                  <a:latin typeface="Calibri"/>
                </a:rPr>
                <a:t>PLAN D’ACTION</a:t>
              </a:r>
            </a:p>
          </p:txBody>
        </p:sp>
        <p:pic>
          <p:nvPicPr>
            <p:cNvPr id="417" name="Google Shape;417;p33"/>
            <p:cNvPicPr preferRelativeResize="0"/>
            <p:nvPr/>
          </p:nvPicPr>
          <p:blipFill rotWithShape="1">
            <a:blip r:embed="rId10">
              <a:alphaModFix/>
            </a:blip>
            <a:srcRect b="0" l="0" r="0" t="0"/>
            <a:stretch/>
          </p:blipFill>
          <p:spPr>
            <a:xfrm>
              <a:off x="3670821" y="3101902"/>
              <a:ext cx="1036951" cy="1036951"/>
            </a:xfrm>
            <a:prstGeom prst="rect">
              <a:avLst/>
            </a:prstGeom>
            <a:noFill/>
            <a:ln>
              <a:noFill/>
            </a:ln>
          </p:spPr>
        </p:pic>
      </p:grpSp>
      <p:grpSp>
        <p:nvGrpSpPr>
          <p:cNvPr id="418" name="Google Shape;418;p33"/>
          <p:cNvGrpSpPr/>
          <p:nvPr/>
        </p:nvGrpSpPr>
        <p:grpSpPr>
          <a:xfrm>
            <a:off x="3473055" y="2133099"/>
            <a:ext cx="1098142" cy="1103430"/>
            <a:chOff x="3902628" y="1549673"/>
            <a:chExt cx="1252038" cy="1258067"/>
          </a:xfrm>
        </p:grpSpPr>
        <p:pic>
          <p:nvPicPr>
            <p:cNvPr id="419" name="Google Shape;419;p33"/>
            <p:cNvPicPr preferRelativeResize="0"/>
            <p:nvPr/>
          </p:nvPicPr>
          <p:blipFill rotWithShape="1">
            <a:blip r:embed="rId11">
              <a:alphaModFix/>
            </a:blip>
            <a:srcRect b="0" l="0" r="0" t="0"/>
            <a:stretch/>
          </p:blipFill>
          <p:spPr>
            <a:xfrm>
              <a:off x="4007061" y="1549673"/>
              <a:ext cx="1043173" cy="1043173"/>
            </a:xfrm>
            <a:prstGeom prst="rect">
              <a:avLst/>
            </a:prstGeom>
            <a:noFill/>
            <a:ln>
              <a:noFill/>
            </a:ln>
          </p:spPr>
        </p:pic>
        <p:sp>
          <p:nvSpPr>
            <p:cNvPr id="420" name="Google Shape;420;p33"/>
            <p:cNvSpPr/>
            <p:nvPr/>
          </p:nvSpPr>
          <p:spPr>
            <a:xfrm>
              <a:off x="3902628" y="1572937"/>
              <a:ext cx="1252038" cy="1234803"/>
            </a:xfrm>
            <a:prstGeom prst="rect">
              <a:avLst/>
            </a:prstGeom>
          </p:spPr>
          <p:txBody>
            <a:bodyPr>
              <a:prstTxWarp prst="textPlain"/>
            </a:bodyPr>
            <a:lstStyle/>
            <a:p>
              <a:pPr lvl="0" algn="ctr"/>
              <a:r>
                <a:rPr b="0" i="0">
                  <a:ln>
                    <a:noFill/>
                  </a:ln>
                  <a:solidFill>
                    <a:schemeClr val="dk1"/>
                  </a:solidFill>
                  <a:latin typeface="Calibri"/>
                </a:rPr>
                <a:t>Retour et réflexion</a:t>
              </a:r>
            </a:p>
          </p:txBody>
        </p:sp>
      </p:grpSp>
      <p:sp>
        <p:nvSpPr>
          <p:cNvPr id="421" name="Google Shape;421;p33"/>
          <p:cNvSpPr txBox="1"/>
          <p:nvPr/>
        </p:nvSpPr>
        <p:spPr>
          <a:xfrm>
            <a:off x="7563572" y="3765145"/>
            <a:ext cx="2674704" cy="470257"/>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70413C"/>
                </a:solidFill>
                <a:latin typeface="Calibri"/>
                <a:ea typeface="Calibri"/>
                <a:cs typeface="Calibri"/>
                <a:sym typeface="Calibri"/>
              </a:rPr>
              <a:t>Planifier l’investigation et sélectionner les méthodes et outils</a:t>
            </a:r>
            <a:endParaRPr sz="1228">
              <a:solidFill>
                <a:srgbClr val="70413C"/>
              </a:solidFill>
              <a:latin typeface="Calibri"/>
              <a:ea typeface="Calibri"/>
              <a:cs typeface="Calibri"/>
              <a:sym typeface="Calibri"/>
            </a:endParaRPr>
          </a:p>
        </p:txBody>
      </p:sp>
      <p:sp>
        <p:nvSpPr>
          <p:cNvPr id="422" name="Google Shape;422;p33"/>
          <p:cNvSpPr txBox="1"/>
          <p:nvPr/>
        </p:nvSpPr>
        <p:spPr>
          <a:xfrm>
            <a:off x="5746177" y="1608635"/>
            <a:ext cx="2679426" cy="470257"/>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B38834"/>
                </a:solidFill>
                <a:latin typeface="Calibri"/>
                <a:ea typeface="Calibri"/>
                <a:cs typeface="Calibri"/>
                <a:sym typeface="Calibri"/>
              </a:rPr>
              <a:t>Identifier les points d’intérêt et les objectifs possibles</a:t>
            </a:r>
            <a:endParaRPr sz="1228">
              <a:solidFill>
                <a:srgbClr val="B38834"/>
              </a:solidFill>
              <a:latin typeface="Calibri"/>
              <a:ea typeface="Calibri"/>
              <a:cs typeface="Calibri"/>
              <a:sym typeface="Calibri"/>
            </a:endParaRPr>
          </a:p>
        </p:txBody>
      </p:sp>
      <p:sp>
        <p:nvSpPr>
          <p:cNvPr id="423" name="Google Shape;423;p33"/>
          <p:cNvSpPr txBox="1"/>
          <p:nvPr/>
        </p:nvSpPr>
        <p:spPr>
          <a:xfrm>
            <a:off x="7218987" y="2455359"/>
            <a:ext cx="2674704" cy="470257"/>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507696"/>
                </a:solidFill>
                <a:latin typeface="Calibri"/>
                <a:ea typeface="Calibri"/>
                <a:cs typeface="Calibri"/>
                <a:sym typeface="Calibri"/>
              </a:rPr>
              <a:t>Préciser l’axe d’étude et les questions d’investigation, en lien avec T-SEDA</a:t>
            </a:r>
            <a:endParaRPr sz="1228">
              <a:solidFill>
                <a:srgbClr val="507696"/>
              </a:solidFill>
              <a:latin typeface="Calibri"/>
              <a:ea typeface="Calibri"/>
              <a:cs typeface="Calibri"/>
              <a:sym typeface="Calibri"/>
            </a:endParaRPr>
          </a:p>
        </p:txBody>
      </p:sp>
      <p:sp>
        <p:nvSpPr>
          <p:cNvPr id="424" name="Google Shape;424;p33"/>
          <p:cNvSpPr txBox="1"/>
          <p:nvPr/>
        </p:nvSpPr>
        <p:spPr>
          <a:xfrm>
            <a:off x="6673290" y="5025536"/>
            <a:ext cx="2683932" cy="470257"/>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812C75"/>
                </a:solidFill>
                <a:latin typeface="Calibri"/>
                <a:ea typeface="Calibri"/>
                <a:cs typeface="Calibri"/>
                <a:sym typeface="Calibri"/>
              </a:rPr>
              <a:t>Réaliser l’investigation et recueillir des éléments de preuve</a:t>
            </a:r>
            <a:endParaRPr sz="1228">
              <a:solidFill>
                <a:srgbClr val="812C75"/>
              </a:solidFill>
              <a:latin typeface="Calibri"/>
              <a:ea typeface="Calibri"/>
              <a:cs typeface="Calibri"/>
              <a:sym typeface="Calibri"/>
            </a:endParaRPr>
          </a:p>
        </p:txBody>
      </p:sp>
      <p:sp>
        <p:nvSpPr>
          <p:cNvPr id="425" name="Google Shape;425;p33"/>
          <p:cNvSpPr txBox="1"/>
          <p:nvPr/>
        </p:nvSpPr>
        <p:spPr>
          <a:xfrm>
            <a:off x="1117907" y="5025536"/>
            <a:ext cx="2679426" cy="470257"/>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0F857B"/>
                </a:solidFill>
                <a:latin typeface="Calibri"/>
                <a:ea typeface="Calibri"/>
                <a:cs typeface="Calibri"/>
                <a:sym typeface="Calibri"/>
              </a:rPr>
              <a:t>Examiner les résultats et réfléchir à leur signification</a:t>
            </a:r>
            <a:endParaRPr sz="1228">
              <a:solidFill>
                <a:srgbClr val="0F857B"/>
              </a:solidFill>
              <a:latin typeface="Calibri"/>
              <a:ea typeface="Calibri"/>
              <a:cs typeface="Calibri"/>
              <a:sym typeface="Calibri"/>
            </a:endParaRPr>
          </a:p>
        </p:txBody>
      </p:sp>
      <p:sp>
        <p:nvSpPr>
          <p:cNvPr id="426" name="Google Shape;426;p33"/>
          <p:cNvSpPr txBox="1"/>
          <p:nvPr/>
        </p:nvSpPr>
        <p:spPr>
          <a:xfrm>
            <a:off x="414726" y="3765145"/>
            <a:ext cx="2668402" cy="470257"/>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CE6328"/>
                </a:solidFill>
                <a:latin typeface="Calibri"/>
                <a:ea typeface="Calibri"/>
                <a:cs typeface="Calibri"/>
                <a:sym typeface="Calibri"/>
              </a:rPr>
              <a:t>Élaborer la pratique à partir des résultats obtenus</a:t>
            </a:r>
            <a:endParaRPr sz="1228">
              <a:solidFill>
                <a:srgbClr val="CE6328"/>
              </a:solidFill>
              <a:latin typeface="Calibri"/>
              <a:ea typeface="Calibri"/>
              <a:cs typeface="Calibri"/>
              <a:sym typeface="Calibri"/>
            </a:endParaRPr>
          </a:p>
        </p:txBody>
      </p:sp>
      <p:sp>
        <p:nvSpPr>
          <p:cNvPr id="427" name="Google Shape;427;p33"/>
          <p:cNvSpPr txBox="1"/>
          <p:nvPr/>
        </p:nvSpPr>
        <p:spPr>
          <a:xfrm>
            <a:off x="728697" y="2455359"/>
            <a:ext cx="2668402" cy="470257"/>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228">
                <a:solidFill>
                  <a:srgbClr val="C61624"/>
                </a:solidFill>
                <a:latin typeface="Calibri"/>
                <a:ea typeface="Calibri"/>
                <a:cs typeface="Calibri"/>
                <a:sym typeface="Calibri"/>
              </a:rPr>
              <a:t>Analyser le déroulement du processus dans son ensemble</a:t>
            </a:r>
            <a:endParaRPr sz="1228">
              <a:solidFill>
                <a:srgbClr val="C61624"/>
              </a:solidFill>
              <a:latin typeface="Calibri"/>
              <a:ea typeface="Calibri"/>
              <a:cs typeface="Calibri"/>
              <a:sym typeface="Calibri"/>
            </a:endParaRPr>
          </a:p>
        </p:txBody>
      </p:sp>
      <p:sp>
        <p:nvSpPr>
          <p:cNvPr id="428" name="Google Shape;428;p33"/>
          <p:cNvSpPr txBox="1"/>
          <p:nvPr/>
        </p:nvSpPr>
        <p:spPr>
          <a:xfrm>
            <a:off x="588204" y="176526"/>
            <a:ext cx="4066623" cy="91089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820" marR="231140" rtl="0" algn="l">
              <a:lnSpc>
                <a:spcPct val="121100"/>
              </a:lnSpc>
              <a:spcBef>
                <a:spcPts val="0"/>
              </a:spcBef>
              <a:spcAft>
                <a:spcPts val="0"/>
              </a:spcAft>
              <a:buNone/>
            </a:pPr>
            <a:r>
              <a:rPr lang="fr-FR" sz="1200">
                <a:solidFill>
                  <a:schemeClr val="dk1"/>
                </a:solidFill>
                <a:latin typeface="Arimo"/>
                <a:ea typeface="Arimo"/>
                <a:cs typeface="Arimo"/>
                <a:sym typeface="Arimo"/>
              </a:rPr>
              <a:t>Cette page présente le cycle d’investigation réflexive avec des informations supplémentaires pour chaque étape afin de vous aider à compléter votre propre cycle d’investigation.</a:t>
            </a:r>
            <a:endParaRPr sz="1200">
              <a:solidFill>
                <a:schemeClr val="dk1"/>
              </a:solidFill>
              <a:latin typeface="Arimo"/>
              <a:ea typeface="Arimo"/>
              <a:cs typeface="Arimo"/>
              <a:sym typeface="Arimo"/>
            </a:endParaRPr>
          </a:p>
        </p:txBody>
      </p:sp>
      <p:sp>
        <p:nvSpPr>
          <p:cNvPr id="429" name="Google Shape;429;p33"/>
          <p:cNvSpPr txBox="1"/>
          <p:nvPr/>
        </p:nvSpPr>
        <p:spPr>
          <a:xfrm>
            <a:off x="353808" y="6746254"/>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fr-FR" sz="1400" u="sng">
                <a:solidFill>
                  <a:schemeClr val="hlink"/>
                </a:solidFill>
                <a:latin typeface="Calibri"/>
                <a:ea typeface="Calibri"/>
                <a:cs typeface="Calibri"/>
                <a:sym typeface="Calibri"/>
                <a:hlinkClick r:id="rId12"/>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fr-FR" sz="1400" u="sng">
                <a:solidFill>
                  <a:schemeClr val="hlink"/>
                </a:solidFill>
                <a:latin typeface="Calibri"/>
                <a:ea typeface="Calibri"/>
                <a:cs typeface="Calibri"/>
                <a:sym typeface="Calibri"/>
                <a:hlinkClick r:id="rId13"/>
              </a:rPr>
              <a:t>https://library.camtree.org</a:t>
            </a:r>
            <a:endParaRPr b="1" sz="1400" u="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4" name="Shape 434"/>
        <p:cNvGrpSpPr/>
        <p:nvPr/>
      </p:nvGrpSpPr>
      <p:grpSpPr>
        <a:xfrm>
          <a:off x="0" y="0"/>
          <a:ext cx="0" cy="0"/>
          <a:chOff x="0" y="0"/>
          <a:chExt cx="0" cy="0"/>
        </a:xfrm>
      </p:grpSpPr>
      <p:sp>
        <p:nvSpPr>
          <p:cNvPr id="435" name="Google Shape;435;p34"/>
          <p:cNvSpPr txBox="1"/>
          <p:nvPr/>
        </p:nvSpPr>
        <p:spPr>
          <a:xfrm>
            <a:off x="896727" y="709543"/>
            <a:ext cx="3341077"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800">
                <a:solidFill>
                  <a:srgbClr val="800000"/>
                </a:solidFill>
                <a:latin typeface="Arial"/>
                <a:ea typeface="Arial"/>
                <a:cs typeface="Arial"/>
                <a:sym typeface="Arial"/>
              </a:rPr>
              <a:t>Cycle d’investigation réflexive</a:t>
            </a:r>
            <a:endParaRPr sz="1800">
              <a:solidFill>
                <a:schemeClr val="dk1"/>
              </a:solidFill>
              <a:latin typeface="Arial"/>
              <a:ea typeface="Arial"/>
              <a:cs typeface="Arial"/>
              <a:sym typeface="Arial"/>
            </a:endParaRPr>
          </a:p>
        </p:txBody>
      </p:sp>
      <p:sp>
        <p:nvSpPr>
          <p:cNvPr id="436" name="Google Shape;436;p34"/>
          <p:cNvSpPr txBox="1"/>
          <p:nvPr/>
        </p:nvSpPr>
        <p:spPr>
          <a:xfrm>
            <a:off x="7093576" y="701778"/>
            <a:ext cx="2703096"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800">
                <a:solidFill>
                  <a:srgbClr val="800000"/>
                </a:solidFill>
                <a:latin typeface="Arial"/>
                <a:ea typeface="Arial"/>
                <a:cs typeface="Arial"/>
                <a:sym typeface="Arial"/>
              </a:rPr>
              <a:t>Nom: Julia </a:t>
            </a:r>
            <a:r>
              <a:rPr b="1" i="0" lang="fr-FR" sz="1800" u="none" strike="noStrike">
                <a:solidFill>
                  <a:srgbClr val="800000"/>
                </a:solidFill>
                <a:latin typeface="Arial"/>
                <a:ea typeface="Arial"/>
                <a:cs typeface="Arial"/>
                <a:sym typeface="Arial"/>
              </a:rPr>
              <a:t>Monks</a:t>
            </a:r>
            <a:endParaRPr b="1" sz="1800">
              <a:solidFill>
                <a:srgbClr val="800000"/>
              </a:solidFill>
              <a:latin typeface="Arial"/>
              <a:ea typeface="Arial"/>
              <a:cs typeface="Arial"/>
              <a:sym typeface="Arial"/>
            </a:endParaRPr>
          </a:p>
        </p:txBody>
      </p:sp>
      <p:sp>
        <p:nvSpPr>
          <p:cNvPr id="437" name="Google Shape;437;p34"/>
          <p:cNvSpPr txBox="1"/>
          <p:nvPr/>
        </p:nvSpPr>
        <p:spPr>
          <a:xfrm>
            <a:off x="323215" y="296695"/>
            <a:ext cx="3914590" cy="2635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1280" marR="0" rtl="0" algn="l">
              <a:lnSpc>
                <a:spcPct val="100000"/>
              </a:lnSpc>
              <a:spcBef>
                <a:spcPts val="0"/>
              </a:spcBef>
              <a:spcAft>
                <a:spcPts val="0"/>
              </a:spcAft>
              <a:buNone/>
            </a:pPr>
            <a:r>
              <a:rPr lang="fr-FR" sz="1200">
                <a:solidFill>
                  <a:schemeClr val="dk1"/>
                </a:solidFill>
                <a:latin typeface="Arimo"/>
                <a:ea typeface="Arimo"/>
                <a:cs typeface="Arimo"/>
                <a:sym typeface="Arimo"/>
              </a:rPr>
              <a:t>Voici un exemple d’un cycle d’investigation complété.</a:t>
            </a:r>
            <a:endParaRPr sz="1200">
              <a:solidFill>
                <a:schemeClr val="dk1"/>
              </a:solidFill>
              <a:latin typeface="Arimo"/>
              <a:ea typeface="Arimo"/>
              <a:cs typeface="Arimo"/>
              <a:sym typeface="Arimo"/>
            </a:endParaRPr>
          </a:p>
        </p:txBody>
      </p:sp>
      <p:sp>
        <p:nvSpPr>
          <p:cNvPr id="438" name="Google Shape;438;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34"/>
          <p:cNvSpPr/>
          <p:nvPr/>
        </p:nvSpPr>
        <p:spPr>
          <a:xfrm>
            <a:off x="7068965" y="2125944"/>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34"/>
          <p:cNvSpPr/>
          <p:nvPr/>
        </p:nvSpPr>
        <p:spPr>
          <a:xfrm>
            <a:off x="2210743" y="5712910"/>
            <a:ext cx="2886450" cy="11626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34"/>
          <p:cNvSpPr txBox="1"/>
          <p:nvPr>
            <p:ph idx="12" type="sldNum"/>
          </p:nvPr>
        </p:nvSpPr>
        <p:spPr>
          <a:xfrm>
            <a:off x="5168690" y="6804034"/>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19</a:t>
            </a:r>
            <a:endParaRPr/>
          </a:p>
        </p:txBody>
      </p:sp>
      <p:sp>
        <p:nvSpPr>
          <p:cNvPr id="443" name="Google Shape;443;p34"/>
          <p:cNvSpPr/>
          <p:nvPr/>
        </p:nvSpPr>
        <p:spPr>
          <a:xfrm>
            <a:off x="9849512" y="7134225"/>
            <a:ext cx="232403" cy="2324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44" name="Google Shape;444;p34"/>
          <p:cNvGrpSpPr/>
          <p:nvPr/>
        </p:nvGrpSpPr>
        <p:grpSpPr>
          <a:xfrm>
            <a:off x="724148" y="1577650"/>
            <a:ext cx="9145220" cy="5274425"/>
            <a:chOff x="1569213" y="1027685"/>
            <a:chExt cx="9145220" cy="5274425"/>
          </a:xfrm>
        </p:grpSpPr>
        <p:grpSp>
          <p:nvGrpSpPr>
            <p:cNvPr id="445" name="Google Shape;445;p34"/>
            <p:cNvGrpSpPr/>
            <p:nvPr/>
          </p:nvGrpSpPr>
          <p:grpSpPr>
            <a:xfrm>
              <a:off x="4649872" y="1027685"/>
              <a:ext cx="2917373" cy="1240065"/>
              <a:chOff x="4408711" y="897056"/>
              <a:chExt cx="2917373" cy="1240065"/>
            </a:xfrm>
          </p:grpSpPr>
          <p:sp>
            <p:nvSpPr>
              <p:cNvPr id="446" name="Google Shape;446;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34"/>
              <p:cNvSpPr txBox="1"/>
              <p:nvPr/>
            </p:nvSpPr>
            <p:spPr>
              <a:xfrm>
                <a:off x="4434404" y="1252426"/>
                <a:ext cx="289168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Quand j’essaie d’encourager des enfants de niveaux différents à travailler ensemble, l’enfant ayant de meilleurs résultats a tendance à simplement donner la réponse à celui qui éprouve des difficultés.</a:t>
                </a:r>
                <a:endParaRPr sz="1800">
                  <a:solidFill>
                    <a:schemeClr val="dk1"/>
                  </a:solidFill>
                  <a:latin typeface="Calibri"/>
                  <a:ea typeface="Calibri"/>
                  <a:cs typeface="Calibri"/>
                  <a:sym typeface="Calibri"/>
                </a:endParaRPr>
              </a:p>
            </p:txBody>
          </p:sp>
        </p:grpSp>
        <p:grpSp>
          <p:nvGrpSpPr>
            <p:cNvPr id="448" name="Google Shape;448;p34"/>
            <p:cNvGrpSpPr/>
            <p:nvPr/>
          </p:nvGrpSpPr>
          <p:grpSpPr>
            <a:xfrm>
              <a:off x="7730530" y="2001602"/>
              <a:ext cx="2983903" cy="1252385"/>
              <a:chOff x="7489369" y="1870973"/>
              <a:chExt cx="2983903" cy="1252385"/>
            </a:xfrm>
          </p:grpSpPr>
          <p:sp>
            <p:nvSpPr>
              <p:cNvPr id="449" name="Google Shape;449;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34"/>
              <p:cNvSpPr txBox="1"/>
              <p:nvPr/>
            </p:nvSpPr>
            <p:spPr>
              <a:xfrm>
                <a:off x="7489369" y="1979455"/>
                <a:ext cx="2983903" cy="1143903"/>
              </a:xfrm>
              <a:prstGeom prst="rect">
                <a:avLst/>
              </a:prstGeom>
              <a:noFill/>
              <a:ln>
                <a:noFill/>
              </a:ln>
            </p:spPr>
            <p:txBody>
              <a:bodyPr anchorCtr="0" anchor="t" bIns="45700" lIns="91425" spcFirstLastPara="1" rIns="91425" wrap="square" tIns="45700">
                <a:spAutoFit/>
              </a:bodyPr>
              <a:lstStyle/>
              <a:p>
                <a:pPr indent="0" lvl="0" marL="3810" marR="0" rtl="0" algn="ctr">
                  <a:lnSpc>
                    <a:spcPct val="100000"/>
                  </a:lnSpc>
                  <a:spcBef>
                    <a:spcPts val="0"/>
                  </a:spcBef>
                  <a:spcAft>
                    <a:spcPts val="0"/>
                  </a:spcAft>
                  <a:buNone/>
                </a:pPr>
                <a:r>
                  <a:rPr lang="fr-FR" sz="1100">
                    <a:solidFill>
                      <a:schemeClr val="dk1"/>
                    </a:solidFill>
                    <a:latin typeface="Calibri"/>
                    <a:ea typeface="Calibri"/>
                    <a:cs typeface="Calibri"/>
                    <a:sym typeface="Calibri"/>
                  </a:rPr>
                  <a:t>Les élèves développent-ils les idées ?</a:t>
                </a:r>
                <a:endParaRPr/>
              </a:p>
              <a:p>
                <a:pPr indent="0" lvl="0" marL="3810" marR="0" rtl="0" algn="ctr">
                  <a:lnSpc>
                    <a:spcPct val="100000"/>
                  </a:lnSpc>
                  <a:spcBef>
                    <a:spcPts val="400"/>
                  </a:spcBef>
                  <a:spcAft>
                    <a:spcPts val="0"/>
                  </a:spcAft>
                  <a:buNone/>
                </a:pPr>
                <a:r>
                  <a:rPr lang="fr-FR" sz="1100">
                    <a:solidFill>
                      <a:schemeClr val="dk1"/>
                    </a:solidFill>
                    <a:latin typeface="Calibri"/>
                    <a:ea typeface="Calibri"/>
                    <a:cs typeface="Calibri"/>
                    <a:sym typeface="Calibri"/>
                  </a:rPr>
                  <a:t>Tous les élèves contribuent-ils ?</a:t>
                </a:r>
                <a:endParaRPr/>
              </a:p>
              <a:p>
                <a:pPr indent="0" lvl="0" marL="3810" marR="0" rtl="0" algn="ctr">
                  <a:lnSpc>
                    <a:spcPct val="100000"/>
                  </a:lnSpc>
                  <a:spcBef>
                    <a:spcPts val="400"/>
                  </a:spcBef>
                  <a:spcAft>
                    <a:spcPts val="0"/>
                  </a:spcAft>
                  <a:buNone/>
                </a:pPr>
                <a:r>
                  <a:rPr lang="fr-FR" sz="1100">
                    <a:solidFill>
                      <a:schemeClr val="dk1"/>
                    </a:solidFill>
                    <a:latin typeface="Calibri"/>
                    <a:ea typeface="Calibri"/>
                    <a:cs typeface="Calibri"/>
                    <a:sym typeface="Calibri"/>
                  </a:rPr>
                  <a:t>Les élèves plus discrets sont-ils engagés ?</a:t>
                </a:r>
                <a:endParaRPr/>
              </a:p>
              <a:p>
                <a:pPr indent="0" lvl="0" marL="3810" marR="0" rtl="0" algn="ctr">
                  <a:lnSpc>
                    <a:spcPct val="100000"/>
                  </a:lnSpc>
                  <a:spcBef>
                    <a:spcPts val="400"/>
                  </a:spcBef>
                  <a:spcAft>
                    <a:spcPts val="0"/>
                  </a:spcAft>
                  <a:buNone/>
                </a:pPr>
                <a:r>
                  <a:rPr lang="fr-FR" sz="1100">
                    <a:solidFill>
                      <a:schemeClr val="dk1"/>
                    </a:solidFill>
                    <a:latin typeface="Calibri"/>
                    <a:ea typeface="Calibri"/>
                    <a:cs typeface="Calibri"/>
                    <a:sym typeface="Calibri"/>
                  </a:rPr>
                  <a:t>Les idées sont-elles remises en question avec respect? </a:t>
                </a:r>
                <a:endParaRPr/>
              </a:p>
              <a:p>
                <a:pPr indent="0" lvl="0" marL="3810" marR="0" rtl="0" algn="ctr">
                  <a:lnSpc>
                    <a:spcPct val="100000"/>
                  </a:lnSpc>
                  <a:spcBef>
                    <a:spcPts val="400"/>
                  </a:spcBef>
                  <a:spcAft>
                    <a:spcPts val="0"/>
                  </a:spcAft>
                  <a:buNone/>
                </a:pPr>
                <a:r>
                  <a:rPr lang="fr-FR" sz="1100">
                    <a:solidFill>
                      <a:schemeClr val="dk1"/>
                    </a:solidFill>
                    <a:latin typeface="Calibri"/>
                    <a:ea typeface="Calibri"/>
                    <a:cs typeface="Calibri"/>
                    <a:sym typeface="Calibri"/>
                  </a:rPr>
                  <a:t>Les idées sont-elles reprises et approfondies? </a:t>
                </a:r>
                <a:endParaRPr sz="1100">
                  <a:solidFill>
                    <a:schemeClr val="dk1"/>
                  </a:solidFill>
                  <a:latin typeface="Calibri"/>
                  <a:ea typeface="Calibri"/>
                  <a:cs typeface="Calibri"/>
                  <a:sym typeface="Calibri"/>
                </a:endParaRPr>
              </a:p>
            </p:txBody>
          </p:sp>
        </p:grpSp>
        <p:grpSp>
          <p:nvGrpSpPr>
            <p:cNvPr id="451" name="Google Shape;451;p34"/>
            <p:cNvGrpSpPr/>
            <p:nvPr/>
          </p:nvGrpSpPr>
          <p:grpSpPr>
            <a:xfrm>
              <a:off x="7730532" y="3528836"/>
              <a:ext cx="2917373" cy="1240067"/>
              <a:chOff x="7650452" y="3389586"/>
              <a:chExt cx="2917373" cy="1240067"/>
            </a:xfrm>
          </p:grpSpPr>
          <p:sp>
            <p:nvSpPr>
              <p:cNvPr id="452" name="Google Shape;452;p34"/>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34"/>
              <p:cNvSpPr txBox="1"/>
              <p:nvPr/>
            </p:nvSpPr>
            <p:spPr>
              <a:xfrm>
                <a:off x="7740385" y="3603427"/>
                <a:ext cx="2156051" cy="777136"/>
              </a:xfrm>
              <a:prstGeom prst="rect">
                <a:avLst/>
              </a:prstGeom>
              <a:noFill/>
              <a:ln>
                <a:noFill/>
              </a:ln>
            </p:spPr>
            <p:txBody>
              <a:bodyPr anchorCtr="0" anchor="t" bIns="45700" lIns="91425" spcFirstLastPara="1" rIns="91425" wrap="square" tIns="45700">
                <a:spAutoFit/>
              </a:bodyPr>
              <a:lstStyle/>
              <a:p>
                <a:pPr indent="-635" lvl="0" marL="12065" marR="5080" rtl="0" algn="ctr">
                  <a:lnSpc>
                    <a:spcPct val="101699"/>
                  </a:lnSpc>
                  <a:spcBef>
                    <a:spcPts val="0"/>
                  </a:spcBef>
                  <a:spcAft>
                    <a:spcPts val="0"/>
                  </a:spcAft>
                  <a:buNone/>
                </a:pPr>
                <a:r>
                  <a:rPr lang="fr-FR" sz="1100">
                    <a:solidFill>
                      <a:schemeClr val="dk1"/>
                    </a:solidFill>
                    <a:latin typeface="Calibri"/>
                    <a:ea typeface="Calibri"/>
                    <a:cs typeface="Calibri"/>
                    <a:sym typeface="Calibri"/>
                  </a:rPr>
                  <a:t>Observer les enfants travaillant en dyades à niveaux mixtes à l’aide des outils 2A et 2C afin d’identifier la participation et la qualité du dialogue.</a:t>
                </a:r>
                <a:endParaRPr sz="1100">
                  <a:solidFill>
                    <a:schemeClr val="dk1"/>
                  </a:solidFill>
                  <a:latin typeface="Calibri"/>
                  <a:ea typeface="Calibri"/>
                  <a:cs typeface="Calibri"/>
                  <a:sym typeface="Calibri"/>
                </a:endParaRPr>
              </a:p>
            </p:txBody>
          </p:sp>
        </p:grpSp>
        <p:grpSp>
          <p:nvGrpSpPr>
            <p:cNvPr id="454" name="Google Shape;454;p34"/>
            <p:cNvGrpSpPr/>
            <p:nvPr/>
          </p:nvGrpSpPr>
          <p:grpSpPr>
            <a:xfrm>
              <a:off x="3087373" y="5006673"/>
              <a:ext cx="2940789" cy="1295437"/>
              <a:chOff x="2701210" y="4949458"/>
              <a:chExt cx="2940789" cy="1295437"/>
            </a:xfrm>
          </p:grpSpPr>
          <p:sp>
            <p:nvSpPr>
              <p:cNvPr id="455" name="Google Shape;455;p34"/>
              <p:cNvSpPr/>
              <p:nvPr/>
            </p:nvSpPr>
            <p:spPr>
              <a:xfrm>
                <a:off x="2701210" y="4949458"/>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34"/>
              <p:cNvSpPr txBox="1"/>
              <p:nvPr/>
            </p:nvSpPr>
            <p:spPr>
              <a:xfrm>
                <a:off x="3054253" y="4967622"/>
                <a:ext cx="2587746" cy="12772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Les enfants développent rarement les idées ; les élèves à haut rendement (HR) expliquent ou donnent directement les réponses. Très peu de participation de la part des élèves à faible rendement, le tout étant dirigé par les élèves HA, soit de manière performative, soit avec un engagement minimal.</a:t>
                </a:r>
                <a:endParaRPr sz="1100">
                  <a:solidFill>
                    <a:schemeClr val="dk1"/>
                  </a:solidFill>
                  <a:latin typeface="Calibri"/>
                  <a:ea typeface="Calibri"/>
                  <a:cs typeface="Calibri"/>
                  <a:sym typeface="Calibri"/>
                </a:endParaRPr>
              </a:p>
            </p:txBody>
          </p:sp>
        </p:grpSp>
        <p:grpSp>
          <p:nvGrpSpPr>
            <p:cNvPr id="457" name="Google Shape;457;p34"/>
            <p:cNvGrpSpPr/>
            <p:nvPr/>
          </p:nvGrpSpPr>
          <p:grpSpPr>
            <a:xfrm>
              <a:off x="6232865" y="4980930"/>
              <a:ext cx="2917373" cy="1240065"/>
              <a:chOff x="6125535" y="4971642"/>
              <a:chExt cx="2917373" cy="1240065"/>
            </a:xfrm>
          </p:grpSpPr>
          <p:sp>
            <p:nvSpPr>
              <p:cNvPr id="458" name="Google Shape;458;p34"/>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4"/>
              <p:cNvSpPr txBox="1"/>
              <p:nvPr/>
            </p:nvSpPr>
            <p:spPr>
              <a:xfrm>
                <a:off x="6199087" y="5328604"/>
                <a:ext cx="2185096"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Transcrire et coder de courts extraits en identifiant et comptant les exemples de chaque code (B, R, IR et CH).</a:t>
                </a:r>
                <a:endParaRPr sz="1100">
                  <a:solidFill>
                    <a:schemeClr val="dk1"/>
                  </a:solidFill>
                  <a:latin typeface="Calibri"/>
                  <a:ea typeface="Calibri"/>
                  <a:cs typeface="Calibri"/>
                  <a:sym typeface="Calibri"/>
                </a:endParaRPr>
              </a:p>
            </p:txBody>
          </p:sp>
        </p:grpSp>
        <p:grpSp>
          <p:nvGrpSpPr>
            <p:cNvPr id="460" name="Google Shape;460;p34"/>
            <p:cNvGrpSpPr/>
            <p:nvPr/>
          </p:nvGrpSpPr>
          <p:grpSpPr>
            <a:xfrm>
              <a:off x="1569213" y="3464076"/>
              <a:ext cx="2933137" cy="1240065"/>
              <a:chOff x="1104897" y="3322834"/>
              <a:chExt cx="2933137" cy="1240065"/>
            </a:xfrm>
          </p:grpSpPr>
          <p:sp>
            <p:nvSpPr>
              <p:cNvPr id="461" name="Google Shape;461;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4"/>
              <p:cNvSpPr txBox="1"/>
              <p:nvPr/>
            </p:nvSpPr>
            <p:spPr>
              <a:xfrm>
                <a:off x="1491924" y="3353822"/>
                <a:ext cx="254611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fr-FR" sz="1100">
                    <a:solidFill>
                      <a:schemeClr val="dk1"/>
                    </a:solidFill>
                    <a:latin typeface="Calibri"/>
                    <a:ea typeface="Calibri"/>
                    <a:cs typeface="Calibri"/>
                    <a:sym typeface="Calibri"/>
                  </a:rPr>
                  <a:t>Créez des règles de discussion ensemble.</a:t>
                </a:r>
                <a:endParaRPr/>
              </a:p>
              <a:p>
                <a:pPr indent="0" lvl="0" marL="0" marR="0" rtl="0" algn="ctr">
                  <a:lnSpc>
                    <a:spcPct val="100000"/>
                  </a:lnSpc>
                  <a:spcBef>
                    <a:spcPts val="0"/>
                  </a:spcBef>
                  <a:spcAft>
                    <a:spcPts val="0"/>
                  </a:spcAft>
                  <a:buNone/>
                </a:pPr>
                <a:r>
                  <a:rPr lang="fr-FR" sz="1100">
                    <a:solidFill>
                      <a:schemeClr val="dk1"/>
                    </a:solidFill>
                    <a:latin typeface="Calibri"/>
                    <a:ea typeface="Calibri"/>
                    <a:cs typeface="Calibri"/>
                    <a:sym typeface="Calibri"/>
                  </a:rPr>
                  <a:t>Parlez de la façon dont le dialogue peut aider tous les apprenants.</a:t>
                </a:r>
                <a:endParaRPr/>
              </a:p>
              <a:p>
                <a:pPr indent="0" lvl="0" marL="0" marR="0" rtl="0" algn="ctr">
                  <a:lnSpc>
                    <a:spcPct val="100000"/>
                  </a:lnSpc>
                  <a:spcBef>
                    <a:spcPts val="0"/>
                  </a:spcBef>
                  <a:spcAft>
                    <a:spcPts val="0"/>
                  </a:spcAft>
                  <a:buNone/>
                </a:pPr>
                <a:r>
                  <a:rPr lang="fr-FR" sz="1100">
                    <a:solidFill>
                      <a:schemeClr val="dk1"/>
                    </a:solidFill>
                    <a:latin typeface="Calibri"/>
                    <a:ea typeface="Calibri"/>
                    <a:cs typeface="Calibri"/>
                    <a:sym typeface="Calibri"/>
                  </a:rPr>
                  <a:t>Introduisez des amorces de phrases.</a:t>
                </a:r>
                <a:endParaRPr/>
              </a:p>
              <a:p>
                <a:pPr indent="0" lvl="0" marL="0" marR="0" rtl="0" algn="ctr">
                  <a:lnSpc>
                    <a:spcPct val="100000"/>
                  </a:lnSpc>
                  <a:spcBef>
                    <a:spcPts val="0"/>
                  </a:spcBef>
                  <a:spcAft>
                    <a:spcPts val="0"/>
                  </a:spcAft>
                  <a:buNone/>
                </a:pPr>
                <a:r>
                  <a:rPr lang="fr-FR" sz="1100">
                    <a:solidFill>
                      <a:schemeClr val="dk1"/>
                    </a:solidFill>
                    <a:latin typeface="Calibri"/>
                    <a:ea typeface="Calibri"/>
                    <a:cs typeface="Calibri"/>
                    <a:sym typeface="Calibri"/>
                  </a:rPr>
                  <a:t>Développez une conscience métacognitive des bienfaits du dialogue.</a:t>
                </a:r>
                <a:endParaRPr sz="1200">
                  <a:solidFill>
                    <a:schemeClr val="dk1"/>
                  </a:solidFill>
                  <a:latin typeface="Calibri"/>
                  <a:ea typeface="Calibri"/>
                  <a:cs typeface="Calibri"/>
                  <a:sym typeface="Calibri"/>
                </a:endParaRPr>
              </a:p>
            </p:txBody>
          </p:sp>
        </p:grpSp>
        <p:grpSp>
          <p:nvGrpSpPr>
            <p:cNvPr id="463" name="Google Shape;463;p34"/>
            <p:cNvGrpSpPr/>
            <p:nvPr/>
          </p:nvGrpSpPr>
          <p:grpSpPr>
            <a:xfrm>
              <a:off x="1569213" y="2001603"/>
              <a:ext cx="2917373" cy="1240065"/>
              <a:chOff x="1328052" y="1870974"/>
              <a:chExt cx="2917373" cy="1240065"/>
            </a:xfrm>
          </p:grpSpPr>
          <p:sp>
            <p:nvSpPr>
              <p:cNvPr id="464" name="Google Shape;464;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34"/>
              <p:cNvSpPr txBox="1"/>
              <p:nvPr/>
            </p:nvSpPr>
            <p:spPr>
              <a:xfrm>
                <a:off x="1858085" y="1954360"/>
                <a:ext cx="2375319"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100">
                    <a:solidFill>
                      <a:schemeClr val="dk1"/>
                    </a:solidFill>
                    <a:latin typeface="Calibri"/>
                    <a:ea typeface="Calibri"/>
                    <a:cs typeface="Calibri"/>
                    <a:sym typeface="Calibri"/>
                  </a:rPr>
                  <a:t>Amélioration significative de la quantité et de la qualité du dialogue — explication du raisonnement et élaboration des idées.</a:t>
                </a:r>
                <a:endParaRPr/>
              </a:p>
              <a:p>
                <a:pPr indent="0" lvl="0" marL="0" marR="0" rtl="0" algn="ctr">
                  <a:spcBef>
                    <a:spcPts val="0"/>
                  </a:spcBef>
                  <a:spcAft>
                    <a:spcPts val="0"/>
                  </a:spcAft>
                  <a:buNone/>
                </a:pPr>
                <a:r>
                  <a:rPr lang="fr-FR" sz="1100">
                    <a:solidFill>
                      <a:schemeClr val="dk1"/>
                    </a:solidFill>
                    <a:latin typeface="Calibri"/>
                    <a:ea typeface="Calibri"/>
                    <a:cs typeface="Calibri"/>
                    <a:sym typeface="Calibri"/>
                  </a:rPr>
                  <a:t>Cela a-t-il un impact sur l’apprentissage?</a:t>
                </a:r>
                <a:endParaRPr/>
              </a:p>
              <a:p>
                <a:pPr indent="0" lvl="0" marL="0" marR="0" rtl="0" algn="ctr">
                  <a:spcBef>
                    <a:spcPts val="0"/>
                  </a:spcBef>
                  <a:spcAft>
                    <a:spcPts val="0"/>
                  </a:spcAft>
                  <a:buNone/>
                </a:pPr>
                <a:r>
                  <a:rPr lang="fr-FR" sz="1100">
                    <a:solidFill>
                      <a:schemeClr val="dk1"/>
                    </a:solidFill>
                    <a:latin typeface="Calibri"/>
                    <a:ea typeface="Calibri"/>
                    <a:cs typeface="Calibri"/>
                    <a:sym typeface="Calibri"/>
                  </a:rPr>
                  <a:t>Les résultats seraient-ils différents pour des dyades de niveaux similaires?</a:t>
                </a:r>
                <a:endParaRPr sz="1100">
                  <a:solidFill>
                    <a:schemeClr val="dk1"/>
                  </a:solidFill>
                  <a:latin typeface="Calibri"/>
                  <a:ea typeface="Calibri"/>
                  <a:cs typeface="Calibri"/>
                  <a:sym typeface="Calibri"/>
                </a:endParaRPr>
              </a:p>
            </p:txBody>
          </p:sp>
        </p:grpSp>
        <p:sp>
          <p:nvSpPr>
            <p:cNvPr id="466" name="Google Shape;466;p34"/>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7" name="Google Shape;467;p34"/>
          <p:cNvGrpSpPr/>
          <p:nvPr/>
        </p:nvGrpSpPr>
        <p:grpSpPr>
          <a:xfrm>
            <a:off x="1612900" y="5438700"/>
            <a:ext cx="1043173" cy="1253107"/>
            <a:chOff x="1612900" y="5438700"/>
            <a:chExt cx="1043173" cy="1253107"/>
          </a:xfrm>
        </p:grpSpPr>
        <p:pic>
          <p:nvPicPr>
            <p:cNvPr id="468" name="Google Shape;468;p34"/>
            <p:cNvPicPr preferRelativeResize="0"/>
            <p:nvPr/>
          </p:nvPicPr>
          <p:blipFill rotWithShape="1">
            <a:blip r:embed="rId8">
              <a:alphaModFix/>
            </a:blip>
            <a:srcRect b="0" l="0" r="0" t="0"/>
            <a:stretch/>
          </p:blipFill>
          <p:spPr>
            <a:xfrm>
              <a:off x="1612900" y="5438700"/>
              <a:ext cx="1043173" cy="1043173"/>
            </a:xfrm>
            <a:prstGeom prst="rect">
              <a:avLst/>
            </a:prstGeom>
            <a:noFill/>
            <a:ln>
              <a:noFill/>
            </a:ln>
          </p:spPr>
        </p:pic>
        <p:sp>
          <p:nvSpPr>
            <p:cNvPr id="469" name="Google Shape;469;p34"/>
            <p:cNvSpPr/>
            <p:nvPr/>
          </p:nvSpPr>
          <p:spPr>
            <a:xfrm>
              <a:off x="1622480" y="5958060"/>
              <a:ext cx="1024013" cy="733747"/>
            </a:xfrm>
            <a:prstGeom prst="rect">
              <a:avLst/>
            </a:prstGeom>
          </p:spPr>
          <p:txBody>
            <a:bodyPr>
              <a:prstTxWarp prst="textPlain"/>
            </a:bodyPr>
            <a:lstStyle/>
            <a:p>
              <a:pPr lvl="0" algn="ctr"/>
              <a:r>
                <a:rPr b="0" i="0">
                  <a:ln>
                    <a:noFill/>
                  </a:ln>
                  <a:solidFill>
                    <a:schemeClr val="dk1"/>
                  </a:solidFill>
                  <a:latin typeface="Calibri"/>
                </a:rPr>
                <a:t>Interprétation</a:t>
              </a:r>
            </a:p>
          </p:txBody>
        </p:sp>
      </p:grpSp>
      <p:sp>
        <p:nvSpPr>
          <p:cNvPr id="470" name="Google Shape;470;p34"/>
          <p:cNvSpPr/>
          <p:nvPr/>
        </p:nvSpPr>
        <p:spPr>
          <a:xfrm>
            <a:off x="4759714" y="1193292"/>
            <a:ext cx="1075206" cy="656650"/>
          </a:xfrm>
          <a:prstGeom prst="rect">
            <a:avLst/>
          </a:prstGeom>
        </p:spPr>
        <p:txBody>
          <a:bodyPr>
            <a:prstTxWarp prst="textPlain"/>
          </a:bodyPr>
          <a:lstStyle/>
          <a:p>
            <a:pPr lvl="0" algn="ctr"/>
            <a:r>
              <a:rPr b="0" i="0">
                <a:ln>
                  <a:noFill/>
                </a:ln>
                <a:solidFill>
                  <a:schemeClr val="dk1"/>
                </a:solidFill>
                <a:latin typeface="Calibri"/>
              </a:rPr>
              <a:t>Intérêts et buts</a:t>
            </a:r>
          </a:p>
        </p:txBody>
      </p:sp>
      <p:pic>
        <p:nvPicPr>
          <p:cNvPr id="471" name="Google Shape;471;p34"/>
          <p:cNvPicPr preferRelativeResize="0"/>
          <p:nvPr/>
        </p:nvPicPr>
        <p:blipFill rotWithShape="1">
          <a:blip r:embed="rId9">
            <a:alphaModFix/>
          </a:blip>
          <a:srcRect b="0" l="0" r="0" t="0"/>
          <a:stretch/>
        </p:blipFill>
        <p:spPr>
          <a:xfrm>
            <a:off x="4783325" y="685582"/>
            <a:ext cx="1027984" cy="1027984"/>
          </a:xfrm>
          <a:prstGeom prst="rect">
            <a:avLst/>
          </a:prstGeom>
          <a:noFill/>
          <a:ln>
            <a:noFill/>
          </a:ln>
        </p:spPr>
      </p:pic>
      <p:grpSp>
        <p:nvGrpSpPr>
          <p:cNvPr id="472" name="Google Shape;472;p34"/>
          <p:cNvGrpSpPr/>
          <p:nvPr/>
        </p:nvGrpSpPr>
        <p:grpSpPr>
          <a:xfrm>
            <a:off x="7517625" y="1320984"/>
            <a:ext cx="1509550" cy="1311555"/>
            <a:chOff x="6837411" y="1311501"/>
            <a:chExt cx="1509550" cy="1311555"/>
          </a:xfrm>
        </p:grpSpPr>
        <p:pic>
          <p:nvPicPr>
            <p:cNvPr id="473" name="Google Shape;473;p34"/>
            <p:cNvPicPr preferRelativeResize="0"/>
            <p:nvPr/>
          </p:nvPicPr>
          <p:blipFill rotWithShape="1">
            <a:blip r:embed="rId10">
              <a:alphaModFix/>
            </a:blip>
            <a:srcRect b="0" l="0" r="0" t="0"/>
            <a:stretch/>
          </p:blipFill>
          <p:spPr>
            <a:xfrm>
              <a:off x="7075849" y="1398329"/>
              <a:ext cx="1027984" cy="1027984"/>
            </a:xfrm>
            <a:prstGeom prst="rect">
              <a:avLst/>
            </a:prstGeom>
            <a:noFill/>
            <a:ln>
              <a:noFill/>
            </a:ln>
          </p:spPr>
        </p:pic>
        <p:sp>
          <p:nvSpPr>
            <p:cNvPr id="474" name="Google Shape;474;p34"/>
            <p:cNvSpPr/>
            <p:nvPr/>
          </p:nvSpPr>
          <p:spPr>
            <a:xfrm>
              <a:off x="6837411" y="1311501"/>
              <a:ext cx="1509550" cy="1311555"/>
            </a:xfrm>
            <a:prstGeom prst="rect">
              <a:avLst/>
            </a:prstGeom>
          </p:spPr>
          <p:txBody>
            <a:bodyPr>
              <a:prstTxWarp prst="textPlain"/>
            </a:bodyPr>
            <a:lstStyle/>
            <a:p>
              <a:pPr lvl="0" algn="ctr"/>
              <a:r>
                <a:rPr b="0" i="0">
                  <a:ln>
                    <a:noFill/>
                  </a:ln>
                  <a:solidFill>
                    <a:schemeClr val="dk1"/>
                  </a:solidFill>
                  <a:latin typeface="Calibri"/>
                </a:rPr>
                <a:t>Centration et questionnement</a:t>
              </a:r>
            </a:p>
          </p:txBody>
        </p:sp>
      </p:grpSp>
      <p:grpSp>
        <p:nvGrpSpPr>
          <p:cNvPr id="475" name="Google Shape;475;p34"/>
          <p:cNvGrpSpPr/>
          <p:nvPr/>
        </p:nvGrpSpPr>
        <p:grpSpPr>
          <a:xfrm>
            <a:off x="9183568" y="3764126"/>
            <a:ext cx="1371600" cy="1489980"/>
            <a:chOff x="7104528" y="2946108"/>
            <a:chExt cx="1371600" cy="1489980"/>
          </a:xfrm>
        </p:grpSpPr>
        <p:pic>
          <p:nvPicPr>
            <p:cNvPr id="476" name="Google Shape;476;p34"/>
            <p:cNvPicPr preferRelativeResize="0"/>
            <p:nvPr/>
          </p:nvPicPr>
          <p:blipFill rotWithShape="1">
            <a:blip r:embed="rId11">
              <a:alphaModFix/>
            </a:blip>
            <a:srcRect b="0" l="0" r="0" t="0"/>
            <a:stretch/>
          </p:blipFill>
          <p:spPr>
            <a:xfrm>
              <a:off x="7276336" y="3208437"/>
              <a:ext cx="1027984" cy="1027984"/>
            </a:xfrm>
            <a:prstGeom prst="rect">
              <a:avLst/>
            </a:prstGeom>
            <a:noFill/>
            <a:ln>
              <a:noFill/>
            </a:ln>
          </p:spPr>
        </p:pic>
        <p:sp>
          <p:nvSpPr>
            <p:cNvPr id="477" name="Google Shape;477;p34"/>
            <p:cNvSpPr/>
            <p:nvPr/>
          </p:nvSpPr>
          <p:spPr>
            <a:xfrm>
              <a:off x="7104528" y="2946108"/>
              <a:ext cx="1371600" cy="1489980"/>
            </a:xfrm>
            <a:prstGeom prst="rect">
              <a:avLst/>
            </a:prstGeom>
          </p:spPr>
          <p:txBody>
            <a:bodyPr>
              <a:prstTxWarp prst="textPlain"/>
            </a:bodyPr>
            <a:lstStyle/>
            <a:p>
              <a:pPr lvl="0" algn="ctr"/>
              <a:r>
                <a:rPr b="0" i="0">
                  <a:ln>
                    <a:noFill/>
                  </a:ln>
                  <a:solidFill>
                    <a:schemeClr val="dk1"/>
                  </a:solidFill>
                  <a:latin typeface="Calibri"/>
                </a:rPr>
                <a:t>Plan de recherche et méthodes</a:t>
              </a:r>
            </a:p>
          </p:txBody>
        </p:sp>
      </p:grpSp>
      <p:grpSp>
        <p:nvGrpSpPr>
          <p:cNvPr id="478" name="Google Shape;478;p34"/>
          <p:cNvGrpSpPr/>
          <p:nvPr/>
        </p:nvGrpSpPr>
        <p:grpSpPr>
          <a:xfrm>
            <a:off x="7646448" y="5421882"/>
            <a:ext cx="1371600" cy="1288823"/>
            <a:chOff x="6161445" y="4464663"/>
            <a:chExt cx="1371600" cy="1288823"/>
          </a:xfrm>
        </p:grpSpPr>
        <p:pic>
          <p:nvPicPr>
            <p:cNvPr id="479" name="Google Shape;479;p34"/>
            <p:cNvPicPr preferRelativeResize="0"/>
            <p:nvPr/>
          </p:nvPicPr>
          <p:blipFill rotWithShape="1">
            <a:blip r:embed="rId12">
              <a:alphaModFix/>
            </a:blip>
            <a:srcRect b="0" l="0" r="0" t="0"/>
            <a:stretch/>
          </p:blipFill>
          <p:spPr>
            <a:xfrm>
              <a:off x="6333254" y="4464663"/>
              <a:ext cx="1027983" cy="1027983"/>
            </a:xfrm>
            <a:prstGeom prst="rect">
              <a:avLst/>
            </a:prstGeom>
            <a:noFill/>
            <a:ln>
              <a:noFill/>
            </a:ln>
          </p:spPr>
        </p:pic>
        <p:sp>
          <p:nvSpPr>
            <p:cNvPr id="480" name="Google Shape;480;p34"/>
            <p:cNvSpPr/>
            <p:nvPr/>
          </p:nvSpPr>
          <p:spPr>
            <a:xfrm>
              <a:off x="6161445" y="4464663"/>
              <a:ext cx="1371600" cy="1288823"/>
            </a:xfrm>
            <a:prstGeom prst="rect">
              <a:avLst/>
            </a:prstGeom>
          </p:spPr>
          <p:txBody>
            <a:bodyPr>
              <a:prstTxWarp prst="textPlain"/>
            </a:bodyPr>
            <a:lstStyle/>
            <a:p>
              <a:pPr lvl="0" algn="ctr"/>
              <a:r>
                <a:rPr b="0" i="0">
                  <a:ln>
                    <a:noFill/>
                  </a:ln>
                  <a:solidFill>
                    <a:schemeClr val="dk1"/>
                  </a:solidFill>
                  <a:latin typeface="Calibri"/>
                </a:rPr>
                <a:t>Exploration des données</a:t>
              </a:r>
            </a:p>
          </p:txBody>
        </p:sp>
      </p:grpSp>
      <p:grpSp>
        <p:nvGrpSpPr>
          <p:cNvPr id="481" name="Google Shape;481;p34"/>
          <p:cNvGrpSpPr/>
          <p:nvPr/>
        </p:nvGrpSpPr>
        <p:grpSpPr>
          <a:xfrm>
            <a:off x="56808" y="3957205"/>
            <a:ext cx="1045943" cy="1235542"/>
            <a:chOff x="3666325" y="3101902"/>
            <a:chExt cx="1045943" cy="1235542"/>
          </a:xfrm>
        </p:grpSpPr>
        <p:sp>
          <p:nvSpPr>
            <p:cNvPr id="482" name="Google Shape;482;p34"/>
            <p:cNvSpPr/>
            <p:nvPr/>
          </p:nvSpPr>
          <p:spPr>
            <a:xfrm>
              <a:off x="3666325" y="3588533"/>
              <a:ext cx="1045943" cy="748911"/>
            </a:xfrm>
            <a:prstGeom prst="rect">
              <a:avLst/>
            </a:prstGeom>
          </p:spPr>
          <p:txBody>
            <a:bodyPr>
              <a:prstTxWarp prst="textPlain"/>
            </a:bodyPr>
            <a:lstStyle/>
            <a:p>
              <a:pPr lvl="0" algn="ctr"/>
              <a:r>
                <a:rPr b="0" i="0">
                  <a:ln>
                    <a:noFill/>
                  </a:ln>
                  <a:solidFill>
                    <a:schemeClr val="dk1"/>
                  </a:solidFill>
                  <a:latin typeface="Calibri"/>
                </a:rPr>
                <a:t>PLAN D’ACTION</a:t>
              </a:r>
            </a:p>
          </p:txBody>
        </p:sp>
        <p:pic>
          <p:nvPicPr>
            <p:cNvPr id="483" name="Google Shape;483;p34"/>
            <p:cNvPicPr preferRelativeResize="0"/>
            <p:nvPr/>
          </p:nvPicPr>
          <p:blipFill rotWithShape="1">
            <a:blip r:embed="rId13">
              <a:alphaModFix/>
            </a:blip>
            <a:srcRect b="0" l="0" r="0" t="0"/>
            <a:stretch/>
          </p:blipFill>
          <p:spPr>
            <a:xfrm>
              <a:off x="3670821" y="3101902"/>
              <a:ext cx="1036951" cy="1036951"/>
            </a:xfrm>
            <a:prstGeom prst="rect">
              <a:avLst/>
            </a:prstGeom>
            <a:noFill/>
            <a:ln>
              <a:noFill/>
            </a:ln>
          </p:spPr>
        </p:pic>
      </p:grpSp>
      <p:grpSp>
        <p:nvGrpSpPr>
          <p:cNvPr id="484" name="Google Shape;484;p34"/>
          <p:cNvGrpSpPr/>
          <p:nvPr/>
        </p:nvGrpSpPr>
        <p:grpSpPr>
          <a:xfrm>
            <a:off x="150374" y="2029282"/>
            <a:ext cx="1252038" cy="1258067"/>
            <a:chOff x="3902628" y="1549673"/>
            <a:chExt cx="1252038" cy="1258067"/>
          </a:xfrm>
        </p:grpSpPr>
        <p:pic>
          <p:nvPicPr>
            <p:cNvPr id="485" name="Google Shape;485;p34"/>
            <p:cNvPicPr preferRelativeResize="0"/>
            <p:nvPr/>
          </p:nvPicPr>
          <p:blipFill rotWithShape="1">
            <a:blip r:embed="rId14">
              <a:alphaModFix/>
            </a:blip>
            <a:srcRect b="0" l="0" r="0" t="0"/>
            <a:stretch/>
          </p:blipFill>
          <p:spPr>
            <a:xfrm>
              <a:off x="4007061" y="1549673"/>
              <a:ext cx="1043173" cy="1043173"/>
            </a:xfrm>
            <a:prstGeom prst="rect">
              <a:avLst/>
            </a:prstGeom>
            <a:noFill/>
            <a:ln>
              <a:noFill/>
            </a:ln>
          </p:spPr>
        </p:pic>
        <p:sp>
          <p:nvSpPr>
            <p:cNvPr id="486" name="Google Shape;486;p34"/>
            <p:cNvSpPr/>
            <p:nvPr/>
          </p:nvSpPr>
          <p:spPr>
            <a:xfrm>
              <a:off x="3902628" y="1572937"/>
              <a:ext cx="1252038" cy="1234803"/>
            </a:xfrm>
            <a:prstGeom prst="rect">
              <a:avLst/>
            </a:prstGeom>
          </p:spPr>
          <p:txBody>
            <a:bodyPr>
              <a:prstTxWarp prst="textPlain"/>
            </a:bodyPr>
            <a:lstStyle/>
            <a:p>
              <a:pPr lvl="0" algn="ctr"/>
              <a:r>
                <a:rPr b="0" i="0">
                  <a:ln>
                    <a:noFill/>
                  </a:ln>
                  <a:solidFill>
                    <a:schemeClr val="dk1"/>
                  </a:solidFill>
                  <a:latin typeface="Calibri"/>
                </a:rPr>
                <a:t>Retour et réflexion</a:t>
              </a:r>
            </a:p>
          </p:txBody>
        </p:sp>
      </p:grpSp>
      <p:sp>
        <p:nvSpPr>
          <p:cNvPr id="487" name="Google Shape;487;p34"/>
          <p:cNvSpPr txBox="1"/>
          <p:nvPr/>
        </p:nvSpPr>
        <p:spPr>
          <a:xfrm>
            <a:off x="5659120" y="7111926"/>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dk1"/>
                </a:solidFill>
                <a:latin typeface="Arial"/>
                <a:ea typeface="Arial"/>
                <a:cs typeface="Arial"/>
                <a:sym typeface="Arial"/>
              </a:rPr>
              <a:t>Un gabarit téléchargeable est disponible sur notre </a:t>
            </a:r>
            <a:r>
              <a:rPr lang="fr-FR" sz="1200" u="sng">
                <a:solidFill>
                  <a:schemeClr val="hlink"/>
                </a:solidFill>
                <a:latin typeface="Arial"/>
                <a:ea typeface="Arial"/>
                <a:cs typeface="Arial"/>
                <a:sym typeface="Arial"/>
                <a:hlinkClick r:id="rId15"/>
              </a:rPr>
              <a:t>site Web</a:t>
            </a:r>
            <a:r>
              <a:rPr lang="fr-FR"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1" name="Shape 491"/>
        <p:cNvGrpSpPr/>
        <p:nvPr/>
      </p:nvGrpSpPr>
      <p:grpSpPr>
        <a:xfrm>
          <a:off x="0" y="0"/>
          <a:ext cx="0" cy="0"/>
          <a:chOff x="0" y="0"/>
          <a:chExt cx="0" cy="0"/>
        </a:xfrm>
      </p:grpSpPr>
      <p:sp>
        <p:nvSpPr>
          <p:cNvPr id="492" name="Google Shape;492;p35"/>
          <p:cNvSpPr txBox="1"/>
          <p:nvPr/>
        </p:nvSpPr>
        <p:spPr>
          <a:xfrm>
            <a:off x="616464" y="643135"/>
            <a:ext cx="2291836" cy="568744"/>
          </a:xfrm>
          <a:prstGeom prst="rect">
            <a:avLst/>
          </a:prstGeom>
          <a:solidFill>
            <a:srgbClr val="D9F1F6"/>
          </a:solidFill>
          <a:ln>
            <a:noFill/>
          </a:ln>
        </p:spPr>
        <p:txBody>
          <a:bodyPr anchorCtr="0" anchor="t" bIns="0" lIns="0" spcFirstLastPara="1" rIns="0" wrap="square" tIns="14600">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f. Choisir un objet d’investigation</a:t>
            </a:r>
            <a:endParaRPr sz="1800">
              <a:solidFill>
                <a:schemeClr val="dk1"/>
              </a:solidFill>
              <a:latin typeface="Arial"/>
              <a:ea typeface="Arial"/>
              <a:cs typeface="Arial"/>
              <a:sym typeface="Arial"/>
            </a:endParaRPr>
          </a:p>
        </p:txBody>
      </p:sp>
      <p:sp>
        <p:nvSpPr>
          <p:cNvPr id="493" name="Google Shape;493;p35"/>
          <p:cNvSpPr txBox="1"/>
          <p:nvPr/>
        </p:nvSpPr>
        <p:spPr>
          <a:xfrm>
            <a:off x="637541" y="1962784"/>
            <a:ext cx="4660265" cy="158062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4615" rtl="0" algn="just">
              <a:lnSpc>
                <a:spcPct val="121000"/>
              </a:lnSpc>
              <a:spcBef>
                <a:spcPts val="0"/>
              </a:spcBef>
              <a:spcAft>
                <a:spcPts val="0"/>
              </a:spcAft>
              <a:buNone/>
            </a:pPr>
            <a:r>
              <a:rPr lang="fr-FR" sz="1200">
                <a:solidFill>
                  <a:schemeClr val="dk1"/>
                </a:solidFill>
                <a:latin typeface="Arimo"/>
                <a:ea typeface="Arimo"/>
                <a:cs typeface="Arimo"/>
                <a:sym typeface="Arimo"/>
              </a:rPr>
              <a:t>Formuler une question d’investigation peut être un défi, car il y a tellement de choses que vous pourriez explorer : une règle générale consiste à recentrer votre réflexion sur quelque chose de faisable. Vous pouvez avoir comme objectif global que tous les élèves de votre classe participent, s’appuient sur les idées des autres et se questionnent mutuellement, mais cela représente beaucoup à cibler en même temps!</a:t>
            </a:r>
            <a:endParaRPr sz="1200">
              <a:solidFill>
                <a:schemeClr val="dk1"/>
              </a:solidFill>
              <a:latin typeface="Arimo"/>
              <a:ea typeface="Arimo"/>
              <a:cs typeface="Arimo"/>
              <a:sym typeface="Arimo"/>
            </a:endParaRPr>
          </a:p>
        </p:txBody>
      </p:sp>
      <p:sp>
        <p:nvSpPr>
          <p:cNvPr id="494" name="Google Shape;494;p35"/>
          <p:cNvSpPr txBox="1"/>
          <p:nvPr/>
        </p:nvSpPr>
        <p:spPr>
          <a:xfrm>
            <a:off x="3456742" y="792897"/>
            <a:ext cx="3779916"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Formuler une question d’investigation</a:t>
            </a:r>
            <a:endParaRPr sz="1600">
              <a:solidFill>
                <a:schemeClr val="dk1"/>
              </a:solidFill>
              <a:latin typeface="Arial"/>
              <a:ea typeface="Arial"/>
              <a:cs typeface="Arial"/>
              <a:sym typeface="Arial"/>
            </a:endParaRPr>
          </a:p>
        </p:txBody>
      </p:sp>
      <p:sp>
        <p:nvSpPr>
          <p:cNvPr id="495" name="Google Shape;495;p35"/>
          <p:cNvSpPr txBox="1"/>
          <p:nvPr/>
        </p:nvSpPr>
        <p:spPr>
          <a:xfrm>
            <a:off x="8239499" y="1722537"/>
            <a:ext cx="1679201"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fr-FR" sz="1000">
                <a:solidFill>
                  <a:schemeClr val="dk1"/>
                </a:solidFill>
                <a:latin typeface="Arial"/>
                <a:ea typeface="Arial"/>
                <a:cs typeface="Arial"/>
                <a:sym typeface="Arial"/>
              </a:rPr>
              <a:t>Étape du cycle d’investigation</a:t>
            </a:r>
            <a:endParaRPr sz="1000">
              <a:solidFill>
                <a:schemeClr val="dk1"/>
              </a:solidFill>
              <a:latin typeface="Arial"/>
              <a:ea typeface="Arial"/>
              <a:cs typeface="Arial"/>
              <a:sym typeface="Arial"/>
            </a:endParaRPr>
          </a:p>
        </p:txBody>
      </p:sp>
      <p:sp>
        <p:nvSpPr>
          <p:cNvPr id="496" name="Google Shape;496;p35"/>
          <p:cNvSpPr/>
          <p:nvPr/>
        </p:nvSpPr>
        <p:spPr>
          <a:xfrm>
            <a:off x="5589269" y="1968501"/>
            <a:ext cx="4781550" cy="5315585"/>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35"/>
          <p:cNvSpPr txBox="1"/>
          <p:nvPr/>
        </p:nvSpPr>
        <p:spPr>
          <a:xfrm>
            <a:off x="5576449" y="1955681"/>
            <a:ext cx="4809490" cy="5343525"/>
          </a:xfrm>
          <a:prstGeom prst="rect">
            <a:avLst/>
          </a:prstGeom>
          <a:noFill/>
          <a:ln>
            <a:noFill/>
          </a:ln>
        </p:spPr>
        <p:txBody>
          <a:bodyPr anchorCtr="0" anchor="t" bIns="0" lIns="0" spcFirstLastPara="1" rIns="0" wrap="square" tIns="10775">
            <a:spAutoFit/>
          </a:bodyPr>
          <a:lstStyle/>
          <a:p>
            <a:pPr indent="0" lvl="0" marL="55880" marR="180975" rtl="0" algn="l">
              <a:lnSpc>
                <a:spcPct val="121100"/>
              </a:lnSpc>
              <a:spcBef>
                <a:spcPts val="0"/>
              </a:spcBef>
              <a:spcAft>
                <a:spcPts val="0"/>
              </a:spcAft>
              <a:buNone/>
            </a:pPr>
            <a:r>
              <a:rPr lang="fr-FR" sz="1200">
                <a:solidFill>
                  <a:schemeClr val="dk1"/>
                </a:solidFill>
                <a:latin typeface="Arimo"/>
                <a:ea typeface="Arimo"/>
                <a:cs typeface="Arimo"/>
                <a:sym typeface="Arimo"/>
              </a:rPr>
              <a:t>The following pages offer guidance for different ways to generate an  inquiry question, and it’s good to remember that there’s no one right way  to do it. However, there are some principles to keep in mind when coming  up with an inquiry question:</a:t>
            </a:r>
            <a:endParaRPr sz="1200">
              <a:solidFill>
                <a:schemeClr val="dk1"/>
              </a:solidFill>
              <a:latin typeface="Arimo"/>
              <a:ea typeface="Arimo"/>
              <a:cs typeface="Arimo"/>
              <a:sym typeface="Arimo"/>
            </a:endParaRPr>
          </a:p>
          <a:p>
            <a:pPr indent="0" lvl="0" marL="0" marR="0" rtl="0" algn="l">
              <a:lnSpc>
                <a:spcPct val="100000"/>
              </a:lnSpc>
              <a:spcBef>
                <a:spcPts val="2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121920" rtl="0" algn="l">
              <a:lnSpc>
                <a:spcPct val="120000"/>
              </a:lnSpc>
              <a:spcBef>
                <a:spcPts val="0"/>
              </a:spcBef>
              <a:spcAft>
                <a:spcPts val="0"/>
              </a:spcAft>
              <a:buNone/>
            </a:pPr>
            <a:r>
              <a:rPr lang="fr-FR" sz="1200">
                <a:solidFill>
                  <a:schemeClr val="dk1"/>
                </a:solidFill>
                <a:latin typeface="Arimo"/>
                <a:ea typeface="Arimo"/>
                <a:cs typeface="Arimo"/>
                <a:sym typeface="Arimo"/>
              </a:rPr>
              <a:t>· It should be based on a real issue that you have noticed in your classroom  so that the inquiry is meaningful to you.</a:t>
            </a:r>
            <a:endParaRPr sz="1200">
              <a:solidFill>
                <a:schemeClr val="dk1"/>
              </a:solidFill>
              <a:latin typeface="Arimo"/>
              <a:ea typeface="Arimo"/>
              <a:cs typeface="Arimo"/>
              <a:sym typeface="Arimo"/>
            </a:endParaRPr>
          </a:p>
          <a:p>
            <a:pPr indent="0" lvl="0" marL="0" marR="0" rtl="0" algn="l">
              <a:lnSpc>
                <a:spcPct val="100000"/>
              </a:lnSpc>
              <a:spcBef>
                <a:spcPts val="1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339725" rtl="0" algn="l">
              <a:lnSpc>
                <a:spcPct val="120800"/>
              </a:lnSpc>
              <a:spcBef>
                <a:spcPts val="0"/>
              </a:spcBef>
              <a:spcAft>
                <a:spcPts val="0"/>
              </a:spcAft>
              <a:buNone/>
            </a:pPr>
            <a:r>
              <a:rPr lang="fr-FR" sz="1200">
                <a:solidFill>
                  <a:schemeClr val="dk1"/>
                </a:solidFill>
                <a:latin typeface="Arimo"/>
                <a:ea typeface="Arimo"/>
                <a:cs typeface="Arimo"/>
                <a:sym typeface="Arimo"/>
              </a:rPr>
              <a:t>· Discussing your thoughts with other colleagues can really help you to  come up with a question – for example, you might realise that all of the  teachers in your team have noticed the same issue</a:t>
            </a:r>
            <a:endParaRPr sz="1200">
              <a:solidFill>
                <a:schemeClr val="dk1"/>
              </a:solidFill>
              <a:latin typeface="Arimo"/>
              <a:ea typeface="Arimo"/>
              <a:cs typeface="Arimo"/>
              <a:sym typeface="Arimo"/>
            </a:endParaRPr>
          </a:p>
          <a:p>
            <a:pPr indent="0" lvl="0" marL="0" marR="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88900" rtl="0" algn="l">
              <a:lnSpc>
                <a:spcPct val="121700"/>
              </a:lnSpc>
              <a:spcBef>
                <a:spcPts val="0"/>
              </a:spcBef>
              <a:spcAft>
                <a:spcPts val="0"/>
              </a:spcAft>
              <a:buNone/>
            </a:pPr>
            <a:r>
              <a:rPr lang="fr-FR" sz="1200">
                <a:solidFill>
                  <a:schemeClr val="dk1"/>
                </a:solidFill>
                <a:latin typeface="Arimo"/>
                <a:ea typeface="Arimo"/>
                <a:cs typeface="Arimo"/>
                <a:sym typeface="Arimo"/>
              </a:rPr>
              <a:t>· It should be manageable for you in your classroom (based on the time you  have and if there are other adults to help, for example)</a:t>
            </a:r>
            <a:endParaRPr sz="1200">
              <a:solidFill>
                <a:schemeClr val="dk1"/>
              </a:solidFill>
              <a:latin typeface="Arimo"/>
              <a:ea typeface="Arimo"/>
              <a:cs typeface="Arimo"/>
              <a:sym typeface="Arimo"/>
            </a:endParaRPr>
          </a:p>
          <a:p>
            <a:pPr indent="0" lvl="0" marL="0" marR="0" rtl="0" algn="l">
              <a:lnSpc>
                <a:spcPct val="100000"/>
              </a:lnSpc>
              <a:spcBef>
                <a:spcPts val="25"/>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711200" rtl="0" algn="l">
              <a:lnSpc>
                <a:spcPct val="120000"/>
              </a:lnSpc>
              <a:spcBef>
                <a:spcPts val="0"/>
              </a:spcBef>
              <a:spcAft>
                <a:spcPts val="0"/>
              </a:spcAft>
              <a:buNone/>
            </a:pPr>
            <a:r>
              <a:rPr lang="fr-FR" sz="1200">
                <a:solidFill>
                  <a:schemeClr val="dk1"/>
                </a:solidFill>
                <a:latin typeface="Arimo"/>
                <a:ea typeface="Arimo"/>
                <a:cs typeface="Arimo"/>
                <a:sym typeface="Arimo"/>
              </a:rPr>
              <a:t>· It should lead to understanding practice, taking an action, trying  something out, and/or to improving a teaching/learning situation</a:t>
            </a:r>
            <a:endParaRPr sz="1200">
              <a:solidFill>
                <a:schemeClr val="dk1"/>
              </a:solidFill>
              <a:latin typeface="Arimo"/>
              <a:ea typeface="Arimo"/>
              <a:cs typeface="Arimo"/>
              <a:sym typeface="Arimo"/>
            </a:endParaRPr>
          </a:p>
          <a:p>
            <a:pPr indent="0" lvl="0" marL="0" marR="0" rtl="0" algn="l">
              <a:lnSpc>
                <a:spcPct val="100000"/>
              </a:lnSpc>
              <a:spcBef>
                <a:spcPts val="1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281305" rtl="0" algn="l">
              <a:lnSpc>
                <a:spcPct val="120800"/>
              </a:lnSpc>
              <a:spcBef>
                <a:spcPts val="5"/>
              </a:spcBef>
              <a:spcAft>
                <a:spcPts val="0"/>
              </a:spcAft>
              <a:buNone/>
            </a:pPr>
            <a:r>
              <a:rPr lang="fr-FR" sz="1200">
                <a:solidFill>
                  <a:schemeClr val="dk1"/>
                </a:solidFill>
                <a:latin typeface="Arimo"/>
                <a:ea typeface="Arimo"/>
                <a:cs typeface="Arimo"/>
                <a:sym typeface="Arimo"/>
              </a:rPr>
              <a:t>· It should not lead to a simple ‘yes’ or ‘no’ answer. Good research  questions start with words like ‘How..’; ‘What happens when…’. They are  genuinely open to different answers emerging.</a:t>
            </a:r>
            <a:endParaRPr sz="1200">
              <a:solidFill>
                <a:schemeClr val="dk1"/>
              </a:solidFill>
              <a:latin typeface="Arimo"/>
              <a:ea typeface="Arimo"/>
              <a:cs typeface="Arimo"/>
              <a:sym typeface="Arimo"/>
            </a:endParaRPr>
          </a:p>
        </p:txBody>
      </p:sp>
      <p:sp>
        <p:nvSpPr>
          <p:cNvPr id="498" name="Google Shape;498;p35"/>
          <p:cNvSpPr txBox="1"/>
          <p:nvPr/>
        </p:nvSpPr>
        <p:spPr>
          <a:xfrm>
            <a:off x="643891" y="3791584"/>
            <a:ext cx="4652010" cy="292875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5250" rtl="0" algn="just">
              <a:lnSpc>
                <a:spcPct val="121000"/>
              </a:lnSpc>
              <a:spcBef>
                <a:spcPts val="0"/>
              </a:spcBef>
              <a:spcAft>
                <a:spcPts val="0"/>
              </a:spcAft>
              <a:buNone/>
            </a:pPr>
            <a:r>
              <a:rPr lang="fr-FR" sz="1200">
                <a:solidFill>
                  <a:schemeClr val="dk1"/>
                </a:solidFill>
                <a:latin typeface="Arimo"/>
                <a:ea typeface="Arimo"/>
                <a:cs typeface="Arimo"/>
                <a:sym typeface="Arimo"/>
              </a:rPr>
              <a:t>Lorsque vous réfléchissez à ce que vous pouvez faire, il peut être utile de vous demander : « Comment vais-je investiguer ma question d’investigation ? » afin de formuler une question qui soit réalisable. Les sections 1 et 2 de cette trousse proposent des exemples de codes T-SEDA, de techniques d’observation et de gabarits : prenez le temps de les consulter pendant que vous planifiez votre investigation. Vous pouvez également visionner ces vidéos: </a:t>
            </a:r>
            <a:endParaRPr b="1" sz="1200" u="sng">
              <a:solidFill>
                <a:schemeClr val="hlink"/>
              </a:solidFill>
              <a:latin typeface="Arimo"/>
              <a:ea typeface="Arimo"/>
              <a:cs typeface="Arimo"/>
              <a:sym typeface="Arimo"/>
              <a:hlinkClick r:id="rId3"/>
            </a:endParaRPr>
          </a:p>
          <a:p>
            <a:pPr indent="0" lvl="0" marL="585788" marR="95250" rtl="0" algn="just">
              <a:lnSpc>
                <a:spcPct val="121000"/>
              </a:lnSpc>
              <a:spcBef>
                <a:spcPts val="290"/>
              </a:spcBef>
              <a:spcAft>
                <a:spcPts val="0"/>
              </a:spcAft>
              <a:buNone/>
            </a:pPr>
            <a:r>
              <a:rPr b="1" lang="fr-FR" sz="1200" u="sng">
                <a:solidFill>
                  <a:schemeClr val="hlink"/>
                </a:solidFill>
                <a:latin typeface="Arial"/>
                <a:ea typeface="Arial"/>
                <a:cs typeface="Arial"/>
                <a:sym typeface="Arial"/>
                <a:hlinkClick r:id="rId4"/>
              </a:rPr>
              <a:t>Vidéo 7 : Compléter votre cycle réflexif</a:t>
            </a:r>
            <a:endParaRPr b="1" sz="1200" u="sng">
              <a:solidFill>
                <a:srgbClr val="0000FF"/>
              </a:solidFill>
              <a:latin typeface="Arial"/>
              <a:ea typeface="Arial"/>
              <a:cs typeface="Arial"/>
              <a:sym typeface="Arial"/>
            </a:endParaRPr>
          </a:p>
          <a:p>
            <a:pPr indent="0" lvl="0" marL="585788" marR="95250" rtl="0" algn="just">
              <a:lnSpc>
                <a:spcPct val="121000"/>
              </a:lnSpc>
              <a:spcBef>
                <a:spcPts val="600"/>
              </a:spcBef>
              <a:spcAft>
                <a:spcPts val="0"/>
              </a:spcAft>
              <a:buNone/>
            </a:pPr>
            <a:r>
              <a:rPr b="1" lang="fr-FR" sz="1200" u="sng">
                <a:solidFill>
                  <a:schemeClr val="hlink"/>
                </a:solidFill>
                <a:latin typeface="Arial"/>
                <a:ea typeface="Arial"/>
                <a:cs typeface="Arial"/>
                <a:sym typeface="Arial"/>
                <a:hlinkClick r:id="rId5"/>
              </a:rPr>
              <a:t>Vidéo 10 : Utiliser le système de codage (partie 1)</a:t>
            </a:r>
            <a:endParaRPr b="1" sz="1200" u="sng">
              <a:solidFill>
                <a:srgbClr val="0000FF"/>
              </a:solidFill>
              <a:latin typeface="Arial"/>
              <a:ea typeface="Arial"/>
              <a:cs typeface="Arial"/>
              <a:sym typeface="Arial"/>
            </a:endParaRPr>
          </a:p>
          <a:p>
            <a:pPr indent="0" lvl="0" marL="585788" marR="95250" rtl="0" algn="just">
              <a:lnSpc>
                <a:spcPct val="121000"/>
              </a:lnSpc>
              <a:spcBef>
                <a:spcPts val="600"/>
              </a:spcBef>
              <a:spcAft>
                <a:spcPts val="0"/>
              </a:spcAft>
              <a:buNone/>
            </a:pPr>
            <a:r>
              <a:rPr b="1" lang="fr-FR" sz="1200" u="sng">
                <a:solidFill>
                  <a:schemeClr val="hlink"/>
                </a:solidFill>
                <a:latin typeface="Arial"/>
                <a:ea typeface="Arial"/>
                <a:cs typeface="Arial"/>
                <a:sym typeface="Arial"/>
                <a:hlinkClick r:id="rId6"/>
              </a:rPr>
              <a:t>Vidéo 10 : Utiliser le système de codage (partie 2)</a:t>
            </a:r>
            <a:endParaRPr sz="1200">
              <a:solidFill>
                <a:schemeClr val="dk1"/>
              </a:solidFill>
              <a:latin typeface="Arimo"/>
              <a:ea typeface="Arimo"/>
              <a:cs typeface="Arimo"/>
              <a:sym typeface="Arimo"/>
            </a:endParaRPr>
          </a:p>
          <a:p>
            <a:pPr indent="0" lvl="0" marL="83820" marR="95250" rtl="0" algn="just">
              <a:lnSpc>
                <a:spcPct val="121000"/>
              </a:lnSpc>
              <a:spcBef>
                <a:spcPts val="290"/>
              </a:spcBef>
              <a:spcAft>
                <a:spcPts val="0"/>
              </a:spcAft>
              <a:buNone/>
            </a:pPr>
            <a:r>
              <a:t/>
            </a:r>
            <a:endParaRPr sz="1200">
              <a:solidFill>
                <a:schemeClr val="dk1"/>
              </a:solidFill>
              <a:latin typeface="Arimo"/>
              <a:ea typeface="Arimo"/>
              <a:cs typeface="Arimo"/>
              <a:sym typeface="Arimo"/>
            </a:endParaRPr>
          </a:p>
        </p:txBody>
      </p:sp>
      <p:sp>
        <p:nvSpPr>
          <p:cNvPr id="499" name="Google Shape;499;p35"/>
          <p:cNvSpPr/>
          <p:nvPr/>
        </p:nvSpPr>
        <p:spPr>
          <a:xfrm>
            <a:off x="774700" y="5478661"/>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35"/>
          <p:cNvSpPr/>
          <p:nvPr/>
        </p:nvSpPr>
        <p:spPr>
          <a:xfrm>
            <a:off x="759362" y="5818244"/>
            <a:ext cx="411475" cy="4114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35"/>
          <p:cNvSpPr/>
          <p:nvPr/>
        </p:nvSpPr>
        <p:spPr>
          <a:xfrm>
            <a:off x="756505" y="6151824"/>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35"/>
          <p:cNvSpPr/>
          <p:nvPr/>
        </p:nvSpPr>
        <p:spPr>
          <a:xfrm>
            <a:off x="5576449" y="1955681"/>
            <a:ext cx="4809490" cy="5343525"/>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35"/>
          <p:cNvSpPr/>
          <p:nvPr/>
        </p:nvSpPr>
        <p:spPr>
          <a:xfrm>
            <a:off x="5589269" y="1968502"/>
            <a:ext cx="4781550" cy="5157704"/>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35"/>
          <p:cNvSpPr txBox="1"/>
          <p:nvPr/>
        </p:nvSpPr>
        <p:spPr>
          <a:xfrm>
            <a:off x="5632008" y="2021740"/>
            <a:ext cx="4696072" cy="1096519"/>
          </a:xfrm>
          <a:prstGeom prst="rect">
            <a:avLst/>
          </a:prstGeom>
          <a:noFill/>
          <a:ln>
            <a:noFill/>
          </a:ln>
        </p:spPr>
        <p:txBody>
          <a:bodyPr anchorCtr="0" anchor="t" bIns="0" lIns="0" spcFirstLastPara="1" rIns="0" wrap="square" tIns="0">
            <a:spAutoFit/>
          </a:bodyPr>
          <a:lstStyle/>
          <a:p>
            <a:pPr indent="0" lvl="0" marL="12700" marR="5080" rtl="0" algn="just">
              <a:lnSpc>
                <a:spcPct val="121100"/>
              </a:lnSpc>
              <a:spcBef>
                <a:spcPts val="0"/>
              </a:spcBef>
              <a:spcAft>
                <a:spcPts val="0"/>
              </a:spcAft>
              <a:buNone/>
            </a:pPr>
            <a:r>
              <a:rPr lang="fr-FR" sz="1200">
                <a:solidFill>
                  <a:schemeClr val="dk1"/>
                </a:solidFill>
                <a:latin typeface="Arimo"/>
                <a:ea typeface="Arimo"/>
                <a:cs typeface="Arimo"/>
                <a:sym typeface="Arimo"/>
              </a:rPr>
              <a:t>Les pages suivantes offrent des pistes pour différentes façons de formuler une question d’investigation, et il est bon de se rappeler qu’il n’existe pas une seule bonne manière de le faire. Toutefois, certains principes sont utiles à garder en tête lorsqu’on élabore une question d’investigation :</a:t>
            </a:r>
            <a:endParaRPr sz="1200">
              <a:solidFill>
                <a:schemeClr val="dk1"/>
              </a:solidFill>
              <a:latin typeface="Arimo"/>
              <a:ea typeface="Arimo"/>
              <a:cs typeface="Arimo"/>
              <a:sym typeface="Arimo"/>
            </a:endParaRPr>
          </a:p>
        </p:txBody>
      </p:sp>
      <p:sp>
        <p:nvSpPr>
          <p:cNvPr id="505" name="Google Shape;505;p35"/>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20</a:t>
            </a:r>
            <a:endParaRPr sz="1000">
              <a:solidFill>
                <a:schemeClr val="dk1"/>
              </a:solidFill>
              <a:latin typeface="Arial"/>
              <a:ea typeface="Arial"/>
              <a:cs typeface="Arial"/>
              <a:sym typeface="Arial"/>
            </a:endParaRPr>
          </a:p>
        </p:txBody>
      </p:sp>
      <p:sp>
        <p:nvSpPr>
          <p:cNvPr id="506" name="Google Shape;506;p35"/>
          <p:cNvSpPr txBox="1"/>
          <p:nvPr/>
        </p:nvSpPr>
        <p:spPr>
          <a:xfrm>
            <a:off x="5632008" y="3165766"/>
            <a:ext cx="4696072" cy="3968459"/>
          </a:xfrm>
          <a:prstGeom prst="rect">
            <a:avLst/>
          </a:prstGeom>
          <a:noFill/>
          <a:ln>
            <a:noFill/>
          </a:ln>
        </p:spPr>
        <p:txBody>
          <a:bodyPr anchorCtr="0" anchor="t" bIns="0" lIns="0" spcFirstLastPara="1" rIns="0" wrap="square" tIns="0">
            <a:spAutoFit/>
          </a:bodyPr>
          <a:lstStyle/>
          <a:p>
            <a:pPr indent="-171450" lvl="0" marL="184150" marR="434975" rtl="0" algn="l">
              <a:lnSpc>
                <a:spcPct val="120000"/>
              </a:lnSpc>
              <a:spcBef>
                <a:spcPts val="0"/>
              </a:spcBef>
              <a:spcAft>
                <a:spcPts val="0"/>
              </a:spcAft>
              <a:buClr>
                <a:schemeClr val="dk1"/>
              </a:buClr>
              <a:buSzPts val="1000"/>
              <a:buFont typeface="Arial"/>
              <a:buChar char="•"/>
            </a:pPr>
            <a:r>
              <a:rPr lang="fr-FR" sz="1200">
                <a:solidFill>
                  <a:schemeClr val="dk1"/>
                </a:solidFill>
                <a:latin typeface="Arial"/>
                <a:ea typeface="Arial"/>
                <a:cs typeface="Arial"/>
                <a:sym typeface="Arial"/>
              </a:rPr>
              <a:t>Elle doit porter sur un enjeu réel que vous avez observé dans votre classe, afin que l’investigation ait du sens pour vous.</a:t>
            </a:r>
            <a:endParaRPr/>
          </a:p>
          <a:p>
            <a:pPr indent="-171450" lvl="0" marL="184150" marR="434975" rtl="0" algn="l">
              <a:lnSpc>
                <a:spcPct val="120000"/>
              </a:lnSpc>
              <a:spcBef>
                <a:spcPts val="0"/>
              </a:spcBef>
              <a:spcAft>
                <a:spcPts val="0"/>
              </a:spcAft>
              <a:buClr>
                <a:schemeClr val="dk1"/>
              </a:buClr>
              <a:buSzPts val="1000"/>
              <a:buFont typeface="Arial"/>
              <a:buChar char="•"/>
            </a:pPr>
            <a:r>
              <a:rPr lang="fr-FR" sz="1200">
                <a:solidFill>
                  <a:schemeClr val="dk1"/>
                </a:solidFill>
                <a:latin typeface="Arial"/>
                <a:ea typeface="Arial"/>
                <a:cs typeface="Arial"/>
                <a:sym typeface="Arial"/>
              </a:rPr>
              <a:t>Discuter de vos réflexions avec des collègues peut vous aider à formuler une question — par exemple, vous pourriez réaliser que plusieurs enseignants de votre équipe ont remarqué le même problème.</a:t>
            </a:r>
            <a:endParaRPr/>
          </a:p>
          <a:p>
            <a:pPr indent="-171450" lvl="0" marL="184150" marR="434975" rtl="0" algn="l">
              <a:lnSpc>
                <a:spcPct val="120000"/>
              </a:lnSpc>
              <a:spcBef>
                <a:spcPts val="0"/>
              </a:spcBef>
              <a:spcAft>
                <a:spcPts val="0"/>
              </a:spcAft>
              <a:buClr>
                <a:schemeClr val="dk1"/>
              </a:buClr>
              <a:buSzPts val="1000"/>
              <a:buFont typeface="Arial"/>
              <a:buChar char="•"/>
            </a:pPr>
            <a:r>
              <a:rPr lang="fr-FR" sz="1200">
                <a:solidFill>
                  <a:schemeClr val="dk1"/>
                </a:solidFill>
                <a:latin typeface="Arial"/>
                <a:ea typeface="Arial"/>
                <a:cs typeface="Arial"/>
                <a:sym typeface="Arial"/>
              </a:rPr>
              <a:t>Elle doit être réalisable dans votre contexte de classe (en tenant compte du temps dont vous disposez et de la présence éventuelle d’autres adultes pour vous aider).</a:t>
            </a:r>
            <a:endParaRPr/>
          </a:p>
          <a:p>
            <a:pPr indent="-171450" lvl="0" marL="184150" marR="434975" rtl="0" algn="l">
              <a:lnSpc>
                <a:spcPct val="120000"/>
              </a:lnSpc>
              <a:spcBef>
                <a:spcPts val="0"/>
              </a:spcBef>
              <a:spcAft>
                <a:spcPts val="0"/>
              </a:spcAft>
              <a:buClr>
                <a:schemeClr val="dk1"/>
              </a:buClr>
              <a:buSzPts val="1000"/>
              <a:buFont typeface="Arial"/>
              <a:buChar char="•"/>
            </a:pPr>
            <a:r>
              <a:rPr lang="fr-FR" sz="1200">
                <a:solidFill>
                  <a:schemeClr val="dk1"/>
                </a:solidFill>
                <a:latin typeface="Arial"/>
                <a:ea typeface="Arial"/>
                <a:cs typeface="Arial"/>
                <a:sym typeface="Arial"/>
              </a:rPr>
              <a:t>Elle doit mener à une meilleure compréhension de la pratique, à une action concrète, à une expérimentation ou à l’amélioration d’une situation d’enseignement/apprentissage.</a:t>
            </a:r>
            <a:endParaRPr/>
          </a:p>
          <a:p>
            <a:pPr indent="-171450" lvl="0" marL="184150" marR="434975" rtl="0" algn="l">
              <a:lnSpc>
                <a:spcPct val="120000"/>
              </a:lnSpc>
              <a:spcBef>
                <a:spcPts val="0"/>
              </a:spcBef>
              <a:spcAft>
                <a:spcPts val="0"/>
              </a:spcAft>
              <a:buClr>
                <a:schemeClr val="dk1"/>
              </a:buClr>
              <a:buSzPts val="1000"/>
              <a:buFont typeface="Arial"/>
              <a:buChar char="•"/>
            </a:pPr>
            <a:r>
              <a:rPr lang="fr-FR" sz="1200">
                <a:solidFill>
                  <a:schemeClr val="dk1"/>
                </a:solidFill>
                <a:latin typeface="Arial"/>
                <a:ea typeface="Arial"/>
                <a:cs typeface="Arial"/>
                <a:sym typeface="Arial"/>
              </a:rPr>
              <a:t>Elle ne doit pas se limiter à une réponse simple par «oui» ou «non». Les bonnes questions de recherche commencent souvent par «Comment…?» ou «Que se passe-t-il lorsque…?» et permettent l’émergence de réponses variées.</a:t>
            </a:r>
            <a:endParaRPr sz="1200">
              <a:solidFill>
                <a:schemeClr val="dk1"/>
              </a:solidFill>
              <a:latin typeface="Arial"/>
              <a:ea typeface="Arial"/>
              <a:cs typeface="Arial"/>
              <a:sym typeface="Arial"/>
            </a:endParaRPr>
          </a:p>
        </p:txBody>
      </p:sp>
      <p:grpSp>
        <p:nvGrpSpPr>
          <p:cNvPr id="507" name="Google Shape;507;p35"/>
          <p:cNvGrpSpPr/>
          <p:nvPr/>
        </p:nvGrpSpPr>
        <p:grpSpPr>
          <a:xfrm>
            <a:off x="8417099" y="436644"/>
            <a:ext cx="1324001" cy="1150343"/>
            <a:chOff x="6837411" y="1311501"/>
            <a:chExt cx="1509550" cy="1311555"/>
          </a:xfrm>
        </p:grpSpPr>
        <p:pic>
          <p:nvPicPr>
            <p:cNvPr id="508" name="Google Shape;508;p35"/>
            <p:cNvPicPr preferRelativeResize="0"/>
            <p:nvPr/>
          </p:nvPicPr>
          <p:blipFill rotWithShape="1">
            <a:blip r:embed="rId9">
              <a:alphaModFix/>
            </a:blip>
            <a:srcRect b="0" l="0" r="0" t="0"/>
            <a:stretch/>
          </p:blipFill>
          <p:spPr>
            <a:xfrm>
              <a:off x="7075849" y="1398329"/>
              <a:ext cx="1027984" cy="1027984"/>
            </a:xfrm>
            <a:prstGeom prst="rect">
              <a:avLst/>
            </a:prstGeom>
            <a:noFill/>
            <a:ln>
              <a:noFill/>
            </a:ln>
          </p:spPr>
        </p:pic>
        <p:sp>
          <p:nvSpPr>
            <p:cNvPr id="509" name="Google Shape;509;p35"/>
            <p:cNvSpPr/>
            <p:nvPr/>
          </p:nvSpPr>
          <p:spPr>
            <a:xfrm>
              <a:off x="6837411" y="1311501"/>
              <a:ext cx="1509550" cy="1311555"/>
            </a:xfrm>
            <a:prstGeom prst="rect">
              <a:avLst/>
            </a:prstGeom>
          </p:spPr>
          <p:txBody>
            <a:bodyPr>
              <a:prstTxWarp prst="textPlain"/>
            </a:bodyPr>
            <a:lstStyle/>
            <a:p>
              <a:pPr lvl="0" algn="ctr"/>
              <a:r>
                <a:rPr b="0" i="0">
                  <a:ln>
                    <a:noFill/>
                  </a:ln>
                  <a:solidFill>
                    <a:schemeClr val="dk1"/>
                  </a:solidFill>
                  <a:latin typeface="Calibri"/>
                </a:rPr>
                <a:t>Centration et questionnement</a:t>
              </a: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fr-FR"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82" name="Google Shape;82;p9"/>
          <p:cNvSpPr txBox="1"/>
          <p:nvPr/>
        </p:nvSpPr>
        <p:spPr>
          <a:xfrm>
            <a:off x="469900" y="199031"/>
            <a:ext cx="9727565" cy="6858994"/>
          </a:xfrm>
          <a:prstGeom prst="rect">
            <a:avLst/>
          </a:prstGeom>
          <a:noFill/>
          <a:ln>
            <a:noFill/>
          </a:ln>
        </p:spPr>
        <p:txBody>
          <a:bodyPr anchorCtr="0" anchor="t" bIns="0" lIns="0" spcFirstLastPara="1" rIns="0" wrap="square" tIns="0">
            <a:spAutoFit/>
          </a:bodyPr>
          <a:lstStyle/>
          <a:p>
            <a:pPr indent="0" lvl="0" marL="159385" marR="0" rtl="0" algn="ctr">
              <a:lnSpc>
                <a:spcPct val="100000"/>
              </a:lnSpc>
              <a:spcBef>
                <a:spcPts val="0"/>
              </a:spcBef>
              <a:spcAft>
                <a:spcPts val="0"/>
              </a:spcAft>
              <a:buNone/>
            </a:pPr>
            <a:r>
              <a:rPr b="1" lang="fr-FR" sz="1600">
                <a:solidFill>
                  <a:srgbClr val="1A616F"/>
                </a:solidFill>
                <a:latin typeface="Arial"/>
                <a:ea typeface="Arial"/>
                <a:cs typeface="Arial"/>
                <a:sym typeface="Arial"/>
              </a:rPr>
              <a:t>Le collectif T-SEDA</a:t>
            </a:r>
            <a:endParaRPr b="1" sz="1200">
              <a:solidFill>
                <a:srgbClr val="1A616F"/>
              </a:solidFill>
              <a:latin typeface="Arial"/>
              <a:ea typeface="Arial"/>
              <a:cs typeface="Arial"/>
              <a:sym typeface="Arial"/>
            </a:endParaRPr>
          </a:p>
          <a:p>
            <a:pPr indent="0" lvl="0" marL="159385" marR="0" rtl="0" algn="ctr">
              <a:lnSpc>
                <a:spcPct val="100000"/>
              </a:lnSpc>
              <a:spcBef>
                <a:spcPts val="0"/>
              </a:spcBef>
              <a:spcAft>
                <a:spcPts val="0"/>
              </a:spcAft>
              <a:buNone/>
            </a:pPr>
            <a:r>
              <a:rPr lang="fr-FR" sz="1200">
                <a:solidFill>
                  <a:schemeClr val="dk1"/>
                </a:solidFill>
                <a:latin typeface="Arial"/>
                <a:ea typeface="Arial"/>
                <a:cs typeface="Arial"/>
                <a:sym typeface="Arial"/>
              </a:rPr>
              <a:t>  </a:t>
            </a:r>
            <a:endParaRPr/>
          </a:p>
          <a:p>
            <a:pPr indent="0" lvl="0" marL="92075" marR="5080" rtl="0" algn="just">
              <a:lnSpc>
                <a:spcPct val="110000"/>
              </a:lnSpc>
              <a:spcBef>
                <a:spcPts val="85"/>
              </a:spcBef>
              <a:spcAft>
                <a:spcPts val="0"/>
              </a:spcAft>
              <a:buNone/>
            </a:pPr>
            <a:r>
              <a:rPr lang="fr-FR" sz="1200">
                <a:solidFill>
                  <a:schemeClr val="dk1"/>
                </a:solidFill>
                <a:latin typeface="Arimo"/>
                <a:ea typeface="Arimo"/>
                <a:cs typeface="Arimo"/>
                <a:sym typeface="Arimo"/>
              </a:rPr>
              <a:t>Le développement de T-SEDA est le fruit d’un travail d’équipe, notamment : Ruth Kershner, Sara Hennessy, Elisa Calcagni, Farah Ahmed, Victoria Cook, Laura Kerslake, Lisa Lee et Maria Vrikki de la Faculté d’éducation de l’Université de Cambridge, et Nube Estrada et Flora Hernández de l’Université Nationale Autonome du Mexique. Nous sommes très reconnaissants des nombreux collègues qui ont contribué d’une manière ou d’une autre au développement de T-SEDA au cours des dernières années. Cela inclut ceux qui ont aidé à la traduction en espagnol, chinois, français, hébreu, arabe, japonais, italien, néerlandais, norvégien et portugais (Ana Laura Trigo Clapés, Elisa de Padua, Elisa Izquierdo, Qian Liu, Yun Long, Ji Ying, Ying Ji, Chih Ching Chang, Delphine Cestonaro, Benzi Slakmon, Orianne Monashe, Orly Shapira, </a:t>
            </a:r>
            <a:r>
              <a:rPr b="0" i="0" lang="fr-FR" sz="1200" u="none" strike="noStrike">
                <a:solidFill>
                  <a:srgbClr val="000000"/>
                </a:solidFill>
                <a:latin typeface="Arimo"/>
                <a:ea typeface="Arimo"/>
                <a:cs typeface="Arimo"/>
                <a:sym typeface="Arimo"/>
              </a:rPr>
              <a:t>Haydeé</a:t>
            </a:r>
            <a:r>
              <a:rPr lang="fr-FR" sz="1200">
                <a:solidFill>
                  <a:schemeClr val="dk1"/>
                </a:solidFill>
                <a:latin typeface="Arimo"/>
                <a:ea typeface="Arimo"/>
                <a:cs typeface="Arimo"/>
                <a:sym typeface="Arimo"/>
              </a:rPr>
              <a:t> Ceballos, Keiko Aramaki, Tomonori Ichiyanagi, Ayano Ikeda, Kaori Kanai, Naomi Kagawa, Kiyomi Shijo, Lu Xiaoyun, </a:t>
            </a:r>
            <a:r>
              <a:rPr lang="fr-FR" sz="1200">
                <a:solidFill>
                  <a:schemeClr val="dk1"/>
                </a:solidFill>
                <a:latin typeface="Arial"/>
                <a:ea typeface="Arial"/>
                <a:cs typeface="Arial"/>
                <a:sym typeface="Arial"/>
              </a:rPr>
              <a:t>Arwa Al Qassim, </a:t>
            </a:r>
            <a:r>
              <a:rPr lang="fr-FR" sz="1200">
                <a:solidFill>
                  <a:schemeClr val="dk1"/>
                </a:solidFill>
                <a:latin typeface="Arimo"/>
                <a:ea typeface="Arimo"/>
                <a:cs typeface="Arimo"/>
                <a:sym typeface="Arimo"/>
              </a:rPr>
              <a:t>Chiara Piccini, Patricia Brooks, </a:t>
            </a:r>
            <a:r>
              <a:rPr b="0" i="0" lang="fr-FR" sz="1200" cap="none" strike="noStrike">
                <a:solidFill>
                  <a:srgbClr val="000000"/>
                </a:solidFill>
                <a:latin typeface="Arimo"/>
                <a:ea typeface="Arimo"/>
                <a:cs typeface="Arimo"/>
                <a:sym typeface="Arimo"/>
              </a:rPr>
              <a:t>Ingvill Rasmussen, Leonie Johann, Luwei Bai</a:t>
            </a:r>
            <a:r>
              <a:rPr lang="fr-FR" sz="1200">
                <a:solidFill>
                  <a:schemeClr val="dk1"/>
                </a:solidFill>
                <a:latin typeface="Arimo"/>
                <a:ea typeface="Arimo"/>
                <a:cs typeface="Arimo"/>
                <a:sym typeface="Arimo"/>
              </a:rPr>
              <a:t>).</a:t>
            </a:r>
            <a:endParaRPr/>
          </a:p>
          <a:p>
            <a:pPr indent="0" lvl="0" marL="92075" marR="5080" rtl="0" algn="just">
              <a:lnSpc>
                <a:spcPct val="120800"/>
              </a:lnSpc>
              <a:spcBef>
                <a:spcPts val="85"/>
              </a:spcBef>
              <a:spcAft>
                <a:spcPts val="0"/>
              </a:spcAft>
              <a:buNone/>
            </a:pPr>
            <a:r>
              <a:t/>
            </a:r>
            <a:endParaRPr sz="1200">
              <a:solidFill>
                <a:srgbClr val="1A616F"/>
              </a:solidFill>
              <a:latin typeface="Arial"/>
              <a:ea typeface="Arial"/>
              <a:cs typeface="Arial"/>
              <a:sym typeface="Arial"/>
            </a:endParaRPr>
          </a:p>
          <a:p>
            <a:pPr indent="0" lvl="0" marL="125095" marR="0" rtl="0" algn="ctr">
              <a:lnSpc>
                <a:spcPct val="100000"/>
              </a:lnSpc>
              <a:spcBef>
                <a:spcPts val="0"/>
              </a:spcBef>
              <a:spcAft>
                <a:spcPts val="0"/>
              </a:spcAft>
              <a:buNone/>
            </a:pPr>
            <a:r>
              <a:rPr b="1" lang="fr-FR" sz="1600">
                <a:solidFill>
                  <a:srgbClr val="1A616F"/>
                </a:solidFill>
                <a:latin typeface="Arial"/>
                <a:ea typeface="Arial"/>
                <a:cs typeface="Arial"/>
                <a:sym typeface="Arial"/>
              </a:rPr>
              <a:t>Remerciements</a:t>
            </a:r>
            <a:endParaRPr b="1" sz="1600">
              <a:solidFill>
                <a:schemeClr val="dk1"/>
              </a:solidFill>
              <a:latin typeface="Arial"/>
              <a:ea typeface="Arial"/>
              <a:cs typeface="Arial"/>
              <a:sym typeface="Arial"/>
            </a:endParaRPr>
          </a:p>
          <a:p>
            <a:pPr indent="0" lvl="0" marL="0" marR="0" rtl="0" algn="l">
              <a:lnSpc>
                <a:spcPct val="100000"/>
              </a:lnSpc>
              <a:spcBef>
                <a:spcPts val="10"/>
              </a:spcBef>
              <a:spcAft>
                <a:spcPts val="0"/>
              </a:spcAft>
              <a:buNone/>
            </a:pPr>
            <a:r>
              <a:t/>
            </a:r>
            <a:endParaRPr sz="800">
              <a:solidFill>
                <a:schemeClr val="dk1"/>
              </a:solidFill>
              <a:latin typeface="Times New Roman"/>
              <a:ea typeface="Times New Roman"/>
              <a:cs typeface="Times New Roman"/>
              <a:sym typeface="Times New Roman"/>
            </a:endParaRPr>
          </a:p>
          <a:p>
            <a:pPr indent="0" lvl="0" marL="92075" marR="5080" rtl="0" algn="just">
              <a:lnSpc>
                <a:spcPct val="110000"/>
              </a:lnSpc>
              <a:spcBef>
                <a:spcPts val="0"/>
              </a:spcBef>
              <a:spcAft>
                <a:spcPts val="0"/>
              </a:spcAft>
              <a:buNone/>
            </a:pPr>
            <a:r>
              <a:rPr lang="fr-FR" sz="1200">
                <a:solidFill>
                  <a:srgbClr val="1F2023"/>
                </a:solidFill>
                <a:latin typeface="Arial"/>
                <a:ea typeface="Arial"/>
                <a:cs typeface="Arial"/>
                <a:sym typeface="Arial"/>
              </a:rPr>
              <a:t>Le travail original sur T-SEDA (et son précurseur SEDA) a été soutenu par la British Academy (International Partnership and Mobility Scheme) à travers un projet d’une durée de 3 ans intitulé « A Tool for Analyzing Dialogic Interactions in Classrooms » (2013-2015) (« un outil pour analyser les interactions dialogiques dans les classes »), dirigé par Sara Hennessy et Sylvia Rojas-Drummond de l’Université de Cambridge, Royaume- Uni, et de l’Université Nationale Autonome du Mexique : </a:t>
            </a:r>
            <a:r>
              <a:rPr lang="fr-FR" sz="1200" u="sng">
                <a:solidFill>
                  <a:schemeClr val="hlink"/>
                </a:solidFill>
                <a:latin typeface="Arimo"/>
                <a:ea typeface="Arimo"/>
                <a:cs typeface="Arimo"/>
                <a:sym typeface="Arimo"/>
                <a:hlinkClick r:id="rId3"/>
              </a:rPr>
              <a:t>http://tinyurl.com/BAdialogue.</a:t>
            </a:r>
            <a:r>
              <a:rPr lang="fr-FR" sz="1200">
                <a:solidFill>
                  <a:schemeClr val="dk1"/>
                </a:solidFill>
                <a:latin typeface="Arimo"/>
                <a:ea typeface="Arimo"/>
                <a:cs typeface="Arimo"/>
                <a:sym typeface="Arimo"/>
              </a:rPr>
              <a:t> Le travail mexicain a été soutenu par la Dirección General de Asuntos del Personal Académico de l’Université Nationale Autonome du Mexique (DGAPA-UNAM) (Numéro de projet PAPIIT : IN303313 et Numéro PAPIME : PE305814). Nous apprécions le soutien du Conseil de la recherche économique et sociale (RES063270081 ; RES000230825), commanditaire de la plupart des travaux antérieurs de l’équipe britannique dans ce domaine. Notre dernier projet ESRC (ES/M007103/1) intitulé « Dialogue en classe : fait-il une différence pour l’apprentissage des élèves ? » (‘Classroom Dialogue: Does it Make a Difference for Student Learning?’, Christine Howe, Sara Hennessy, Neil Mercer, Maria Vrikki &amp; Lisa Wheatley, 2015-17: </a:t>
            </a:r>
            <a:r>
              <a:rPr b="0" i="0" lang="fr-FR" sz="1200" u="sng">
                <a:solidFill>
                  <a:schemeClr val="hlink"/>
                </a:solidFill>
                <a:latin typeface="Helvetica Neue"/>
                <a:ea typeface="Helvetica Neue"/>
                <a:cs typeface="Helvetica Neue"/>
                <a:sym typeface="Helvetica Neue"/>
                <a:hlinkClick r:id="rId4"/>
              </a:rPr>
              <a:t>http://tinyurl.com/ESRCdialogue</a:t>
            </a:r>
            <a:r>
              <a:rPr lang="fr-FR" sz="1200">
                <a:solidFill>
                  <a:schemeClr val="dk1"/>
                </a:solidFill>
                <a:latin typeface="Arimo"/>
                <a:ea typeface="Arimo"/>
                <a:cs typeface="Arimo"/>
                <a:sym typeface="Arimo"/>
              </a:rPr>
              <a:t>) s’est appuyé sur SEDA pour développer CDAS, un nouveau système à 12 catégories et des échelles de notation, les testant de manière approfondie avec un large échantillon de 72 enseignants d’enfants âgés de 10 à 11 ans. Les analyses statistiques des relations entre l’enseignement dialogique et les acquis et attitudes des élèves ont établi les résultats qui ont façonné cette version de la trousse. Une subvention ESRC Impact Acceleration a soutenu le développement de la trousse et des essais dans divers contextes éducatifs dans sept pays en 2018-2019.</a:t>
            </a:r>
            <a:endParaRPr/>
          </a:p>
          <a:p>
            <a:pPr indent="0" lvl="0" marL="92075" marR="5080" rtl="0" algn="just">
              <a:lnSpc>
                <a:spcPct val="110000"/>
              </a:lnSpc>
              <a:spcBef>
                <a:spcPts val="0"/>
              </a:spcBef>
              <a:spcAft>
                <a:spcPts val="0"/>
              </a:spcAft>
              <a:buNone/>
            </a:pPr>
            <a:r>
              <a:t/>
            </a:r>
            <a:endParaRPr sz="800">
              <a:solidFill>
                <a:schemeClr val="dk1"/>
              </a:solidFill>
              <a:latin typeface="Times New Roman"/>
              <a:ea typeface="Times New Roman"/>
              <a:cs typeface="Times New Roman"/>
              <a:sym typeface="Times New Roman"/>
            </a:endParaRPr>
          </a:p>
          <a:p>
            <a:pPr indent="0" lvl="0" marL="92075" marR="8255" rtl="0" algn="l">
              <a:lnSpc>
                <a:spcPct val="110000"/>
              </a:lnSpc>
              <a:spcBef>
                <a:spcPts val="0"/>
              </a:spcBef>
              <a:spcAft>
                <a:spcPts val="0"/>
              </a:spcAft>
              <a:buNone/>
            </a:pPr>
            <a:r>
              <a:rPr lang="fr-FR" sz="1200">
                <a:solidFill>
                  <a:schemeClr val="dk1"/>
                </a:solidFill>
                <a:latin typeface="Arimo"/>
                <a:ea typeface="Arimo"/>
                <a:cs typeface="Arimo"/>
                <a:sym typeface="Arimo"/>
              </a:rPr>
              <a:t>T-SEDA est utilisé dans le monde entier par les praticiens, de la maternelle à l’enseignement supérieur. Nous remercions tous les animateurs, enseignants et élèves qui ont participé à nos recherches et tests dans plusieurs pays, et dont les exemples de pratique présents dans cette trousse sont reproduits avec leur aimable autorisation. Certains noms ont été modifiés lorsque les enseignants souhaitaient rester anonymes.</a:t>
            </a:r>
            <a:endParaRPr/>
          </a:p>
          <a:p>
            <a:pPr indent="0" lvl="0" marL="92075" marR="8255" rtl="0" algn="l">
              <a:lnSpc>
                <a:spcPct val="110000"/>
              </a:lnSpc>
              <a:spcBef>
                <a:spcPts val="0"/>
              </a:spcBef>
              <a:spcAft>
                <a:spcPts val="0"/>
              </a:spcAft>
              <a:buNone/>
            </a:pPr>
            <a:r>
              <a:t/>
            </a:r>
            <a:endParaRPr sz="1200">
              <a:solidFill>
                <a:schemeClr val="dk1"/>
              </a:solidFill>
              <a:latin typeface="Arimo"/>
              <a:ea typeface="Arimo"/>
              <a:cs typeface="Arimo"/>
              <a:sym typeface="Arimo"/>
            </a:endParaRPr>
          </a:p>
          <a:p>
            <a:pPr indent="0" lvl="0" marL="92075" marR="8255" rtl="0" algn="l">
              <a:lnSpc>
                <a:spcPct val="110000"/>
              </a:lnSpc>
              <a:spcBef>
                <a:spcPts val="0"/>
              </a:spcBef>
              <a:spcAft>
                <a:spcPts val="0"/>
              </a:spcAft>
              <a:buNone/>
            </a:pPr>
            <a:r>
              <a:rPr lang="fr-FR" sz="1200">
                <a:solidFill>
                  <a:schemeClr val="dk1"/>
                </a:solidFill>
                <a:latin typeface="Arimo"/>
                <a:ea typeface="Arimo"/>
                <a:cs typeface="Arimo"/>
                <a:sym typeface="Arimo"/>
              </a:rPr>
              <a:t>Pour citer la trousse T-SEDA: T-SEDA Collective (2023). Toolkit for Systematic Educational Dialogue Analysis (T-SEDA): A resource for inquiry into practice. v.9. University of Cambridge. </a:t>
            </a:r>
            <a:r>
              <a:rPr lang="fr-FR" sz="1200" u="sng">
                <a:solidFill>
                  <a:schemeClr val="hlink"/>
                </a:solidFill>
                <a:latin typeface="Arimo"/>
                <a:ea typeface="Arimo"/>
                <a:cs typeface="Arimo"/>
                <a:sym typeface="Arimo"/>
                <a:hlinkClick r:id="rId5"/>
              </a:rPr>
              <a:t>http://bit.ly/T-SEDA</a:t>
            </a:r>
            <a:endParaRPr sz="1200">
              <a:solidFill>
                <a:schemeClr val="dk1"/>
              </a:solidFill>
              <a:latin typeface="Arimo"/>
              <a:ea typeface="Arimo"/>
              <a:cs typeface="Arimo"/>
              <a:sym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aphicFrame>
        <p:nvGraphicFramePr>
          <p:cNvPr id="515" name="Google Shape;515;p36"/>
          <p:cNvGraphicFramePr/>
          <p:nvPr/>
        </p:nvGraphicFramePr>
        <p:xfrm>
          <a:off x="660400" y="1801008"/>
          <a:ext cx="3000000" cy="3000000"/>
        </p:xfrm>
        <a:graphic>
          <a:graphicData uri="http://schemas.openxmlformats.org/drawingml/2006/table">
            <a:tbl>
              <a:tblPr>
                <a:noFill/>
                <a:tableStyleId>{EE59D6E1-41FA-410E-A1D2-CAC5BC68DC7F}</a:tableStyleId>
              </a:tblPr>
              <a:tblGrid>
                <a:gridCol w="4614475"/>
                <a:gridCol w="4948625"/>
              </a:tblGrid>
              <a:tr h="218900">
                <a:tc>
                  <a:txBody>
                    <a:bodyPr/>
                    <a:lstStyle/>
                    <a:p>
                      <a:pPr indent="0" lvl="0" marL="0" marR="0" rtl="0" algn="ctr">
                        <a:lnSpc>
                          <a:spcPct val="107000"/>
                        </a:lnSpc>
                        <a:spcBef>
                          <a:spcPts val="0"/>
                        </a:spcBef>
                        <a:spcAft>
                          <a:spcPts val="0"/>
                        </a:spcAft>
                        <a:buSzPts val="1200"/>
                        <a:buFont typeface="Calibri"/>
                        <a:buNone/>
                      </a:pPr>
                      <a:r>
                        <a:rPr b="1" lang="fr-FR" sz="1200">
                          <a:latin typeface="Calibri"/>
                          <a:ea typeface="Calibri"/>
                          <a:cs typeface="Calibri"/>
                          <a:sym typeface="Calibri"/>
                        </a:rPr>
                        <a:t>Objectifs d’investigation</a:t>
                      </a:r>
                      <a:endParaRPr sz="1200">
                        <a:latin typeface="Arial"/>
                        <a:ea typeface="Arial"/>
                        <a:cs typeface="Arial"/>
                        <a:sym typeface="Arial"/>
                      </a:endParaRPr>
                    </a:p>
                  </a:txBody>
                  <a:tcPr marT="9525" marB="9525" marR="9525" marL="9525" anchor="ctr">
                    <a:solidFill>
                      <a:srgbClr val="D8D8D8"/>
                    </a:solidFill>
                  </a:tcPr>
                </a:tc>
                <a:tc>
                  <a:txBody>
                    <a:bodyPr/>
                    <a:lstStyle/>
                    <a:p>
                      <a:pPr indent="0" lvl="0" marL="0" marR="0" rtl="0" algn="ctr">
                        <a:lnSpc>
                          <a:spcPct val="107000"/>
                        </a:lnSpc>
                        <a:spcBef>
                          <a:spcPts val="0"/>
                        </a:spcBef>
                        <a:spcAft>
                          <a:spcPts val="0"/>
                        </a:spcAft>
                        <a:buSzPts val="1200"/>
                        <a:buFont typeface="Calibri"/>
                        <a:buNone/>
                      </a:pPr>
                      <a:r>
                        <a:rPr b="1" lang="fr-FR" sz="1200">
                          <a:latin typeface="Calibri"/>
                          <a:ea typeface="Calibri"/>
                          <a:cs typeface="Calibri"/>
                          <a:sym typeface="Calibri"/>
                        </a:rPr>
                        <a:t>Exemples d’investigation</a:t>
                      </a:r>
                      <a:endParaRPr sz="1200">
                        <a:latin typeface="Arial"/>
                        <a:ea typeface="Arial"/>
                        <a:cs typeface="Arial"/>
                        <a:sym typeface="Arial"/>
                      </a:endParaRPr>
                    </a:p>
                  </a:txBody>
                  <a:tcPr marT="9525" marB="9525" marR="9525" marL="9525" anchor="ctr">
                    <a:solidFill>
                      <a:srgbClr val="D8D8D8"/>
                    </a:solidFill>
                  </a:tcPr>
                </a:tc>
              </a:tr>
              <a:tr h="364975">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Observer le développement autonome du dialogue chez les élèves</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Observer la participation d’élèves ciblés avec ou sans l’intervention de l’enseignant</a:t>
                      </a:r>
                      <a:endParaRPr sz="1200">
                        <a:latin typeface="Arial"/>
                        <a:ea typeface="Arial"/>
                        <a:cs typeface="Arial"/>
                        <a:sym typeface="Arial"/>
                      </a:endParaRPr>
                    </a:p>
                  </a:txBody>
                  <a:tcPr marT="9525" marB="9525" marR="9525" marL="9525" anchor="ctr">
                    <a:solidFill>
                      <a:srgbClr val="D9F1F6"/>
                    </a:solidFill>
                  </a:tcPr>
                </a:tc>
              </a:tr>
              <a:tr h="364975">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Observer les habiletés dialogiques des élèves dans des activités spécifiques</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Observer si les élèves développent des compétences dialogiques dans des situations de jeu autonome</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Observer une forme spécifique de participation au dialogue chez les élèves</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Observer si les élèves peuvent répondre à des questions difficiles et justifier leurs réponses</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Noter les niveaux de participation des élèves dans une classe ou observer la participation des élèves plus silencieux</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Après avoir constaté une participation inégale, noter quels élèves participent et à quelle fréquence</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Évaluer la qualité du dialogue en classe en tenant compte de la participation des enseignants et des élèves</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Observer dans quelle mesure les enfants développent les idées des autres et comment l’enseignant y contribue</a:t>
                      </a:r>
                      <a:endParaRPr sz="1200">
                        <a:latin typeface="Arial"/>
                        <a:ea typeface="Arial"/>
                        <a:cs typeface="Arial"/>
                        <a:sym typeface="Arial"/>
                      </a:endParaRPr>
                    </a:p>
                  </a:txBody>
                  <a:tcPr marT="9525" marB="9525" marR="9525" marL="9525" anchor="ctr">
                    <a:solidFill>
                      <a:srgbClr val="D9F1F6"/>
                    </a:solidFill>
                  </a:tcPr>
                </a:tc>
              </a:tr>
              <a:tr h="36620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Impliquer les élèves dans le développement ou l’évaluation du dialogue</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Demander aux élèves d’identifier les éléments présents dans les discussions en grand groupe</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Aider les élèves à développer leurs compétences langagières et leur performance</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Développer les échanges dialogiques et observer leur impact sur la lecture et l’écriture en anglais</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Développer ou tester une innovation pédagogique</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Remplacer la correction différée par une rétroaction immédiate en adoptant l’enseignement dialogique</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Développer de nouvelles stratégies et ressources pour améliorer la qualité des dialogues en classe et sa propre pratique</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Obtenir de nouvelles stratégies et ressources pour soutenir la pratique et la qualité des cercles littéraires</a:t>
                      </a:r>
                      <a:endParaRPr sz="1200">
                        <a:latin typeface="Arial"/>
                        <a:ea typeface="Arial"/>
                        <a:cs typeface="Arial"/>
                        <a:sym typeface="Arial"/>
                      </a:endParaRPr>
                    </a:p>
                  </a:txBody>
                  <a:tcPr marT="9525" marB="9525" marR="9525" marL="9525" anchor="ctr">
                    <a:solidFill>
                      <a:srgbClr val="D9F1F6"/>
                    </a:solidFill>
                  </a:tcPr>
                </a:tc>
              </a:tr>
              <a:tr h="511050">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Identifier des moyens de faciliter ou soutenir certaines formes de participation des élèves</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Soutenir les élèves dans l’écoute et les réponses aux autres, et dans le développement ou la remise en question des idées</a:t>
                      </a:r>
                      <a:endParaRPr sz="1200">
                        <a:latin typeface="Arial"/>
                        <a:ea typeface="Arial"/>
                        <a:cs typeface="Arial"/>
                        <a:sym typeface="Arial"/>
                      </a:endParaRPr>
                    </a:p>
                  </a:txBody>
                  <a:tcPr marT="9525" marB="9525" marR="9525" marL="9525" anchor="ctr">
                    <a:solidFill>
                      <a:srgbClr val="D9F1F6"/>
                    </a:solidFill>
                  </a:tcPr>
                </a:tc>
              </a:tr>
              <a:tr h="364975">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Expérimenter une stratégie dialogique particulière</a:t>
                      </a:r>
                      <a:endParaRPr sz="1200">
                        <a:latin typeface="Arial"/>
                        <a:ea typeface="Arial"/>
                        <a:cs typeface="Arial"/>
                        <a:sym typeface="Arial"/>
                      </a:endParaRPr>
                    </a:p>
                  </a:txBody>
                  <a:tcPr marT="9525" marB="9525" marR="9525" marL="9525" anchor="ctr">
                    <a:solidFill>
                      <a:srgbClr val="2791A6"/>
                    </a:solidFill>
                  </a:tcPr>
                </a:tc>
                <a:tc>
                  <a:txBody>
                    <a:bodyPr/>
                    <a:lstStyle/>
                    <a:p>
                      <a:pPr indent="0" lvl="0" marL="0" marR="0" rtl="0" algn="l">
                        <a:lnSpc>
                          <a:spcPct val="107000"/>
                        </a:lnSpc>
                        <a:spcBef>
                          <a:spcPts val="0"/>
                        </a:spcBef>
                        <a:spcAft>
                          <a:spcPts val="0"/>
                        </a:spcAft>
                        <a:buSzPts val="1200"/>
                        <a:buFont typeface="Calibri"/>
                        <a:buNone/>
                      </a:pPr>
                      <a:r>
                        <a:rPr lang="fr-FR" sz="1200">
                          <a:latin typeface="Calibri"/>
                          <a:ea typeface="Calibri"/>
                          <a:cs typeface="Calibri"/>
                          <a:sym typeface="Calibri"/>
                        </a:rPr>
                        <a:t>– Introduire des règles de discussion pour améliorer les dialogues en travail d’équipe</a:t>
                      </a:r>
                      <a:endParaRPr sz="1200">
                        <a:latin typeface="Arial"/>
                        <a:ea typeface="Arial"/>
                        <a:cs typeface="Arial"/>
                        <a:sym typeface="Arial"/>
                      </a:endParaRPr>
                    </a:p>
                  </a:txBody>
                  <a:tcPr marT="9525" marB="9525" marR="9525" marL="9525" anchor="ctr">
                    <a:solidFill>
                      <a:srgbClr val="D9F1F6"/>
                    </a:solidFill>
                  </a:tcPr>
                </a:tc>
              </a:tr>
            </a:tbl>
          </a:graphicData>
        </a:graphic>
      </p:graphicFrame>
      <p:sp>
        <p:nvSpPr>
          <p:cNvPr id="516" name="Google Shape;516;p36"/>
          <p:cNvSpPr txBox="1"/>
          <p:nvPr/>
        </p:nvSpPr>
        <p:spPr>
          <a:xfrm>
            <a:off x="660400" y="325874"/>
            <a:ext cx="95631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fr-FR" sz="1400" u="none" cap="none" strike="noStrike">
                <a:solidFill>
                  <a:srgbClr val="000000"/>
                </a:solidFill>
                <a:latin typeface="Arial"/>
                <a:ea typeface="Arial"/>
                <a:cs typeface="Arial"/>
                <a:sym typeface="Arial"/>
              </a:rPr>
              <a:t>Exemples d’objectifs d’investigation T-SEDA</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fr-FR" sz="1400" u="none" cap="none" strike="noStrike">
                <a:solidFill>
                  <a:srgbClr val="000000"/>
                </a:solidFill>
                <a:latin typeface="Arial"/>
                <a:ea typeface="Arial"/>
                <a:cs typeface="Arial"/>
                <a:sym typeface="Arial"/>
              </a:rPr>
              <a:t>Dans le cadre d’un projet international impliquant 72 enseignants (de la petite enfance au postsecondaire) répartis dans 6 pays, les investigations suivantes ont été menées. Elles illustrent certains des intérêts que les praticiens ont explorés en utilisant la trousse à outils T-SEDA (</a:t>
            </a:r>
            <a:r>
              <a:rPr b="0" i="0" lang="fr-FR" sz="1400" u="sng" strike="noStrike">
                <a:solidFill>
                  <a:schemeClr val="hlink"/>
                </a:solidFill>
                <a:latin typeface="Arial"/>
                <a:ea typeface="Arial"/>
                <a:cs typeface="Arial"/>
                <a:sym typeface="Arial"/>
                <a:hlinkClick r:id="rId3"/>
              </a:rPr>
              <a:t>Calcagni et al., 2023</a:t>
            </a:r>
            <a:r>
              <a:rPr b="0" i="0" lang="fr-FR" sz="1400" u="none" cap="none" strike="noStrike">
                <a:solidFill>
                  <a:srgbClr val="000000"/>
                </a:solidFill>
                <a:latin typeface="Arial"/>
                <a:ea typeface="Arial"/>
                <a:cs typeface="Arial"/>
                <a:sym typeface="Arial"/>
              </a:rPr>
              <a:t>). Des rapports d’investigation détaillés issus de contextes variés sont disponibles dans la bibliothèque </a:t>
            </a:r>
            <a:r>
              <a:rPr lang="fr-FR" sz="1400" u="sng">
                <a:solidFill>
                  <a:schemeClr val="hlink"/>
                </a:solidFill>
                <a:latin typeface="Arial"/>
                <a:ea typeface="Arial"/>
                <a:cs typeface="Arial"/>
                <a:sym typeface="Arial"/>
                <a:hlinkClick r:id="rId4"/>
              </a:rPr>
              <a:t>Camtree </a:t>
            </a:r>
            <a:r>
              <a:rPr b="0" i="0" lang="fr-FR"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0" name="Shape 520"/>
        <p:cNvGrpSpPr/>
        <p:nvPr/>
      </p:nvGrpSpPr>
      <p:grpSpPr>
        <a:xfrm>
          <a:off x="0" y="0"/>
          <a:ext cx="0" cy="0"/>
          <a:chOff x="0" y="0"/>
          <a:chExt cx="0" cy="0"/>
        </a:xfrm>
      </p:grpSpPr>
      <p:sp>
        <p:nvSpPr>
          <p:cNvPr id="521" name="Google Shape;521;p37"/>
          <p:cNvSpPr txBox="1"/>
          <p:nvPr/>
        </p:nvSpPr>
        <p:spPr>
          <a:xfrm>
            <a:off x="584517" y="657225"/>
            <a:ext cx="9524365" cy="1064074"/>
          </a:xfrm>
          <a:prstGeom prst="rect">
            <a:avLst/>
          </a:prstGeom>
          <a:noFill/>
          <a:ln>
            <a:noFill/>
          </a:ln>
        </p:spPr>
        <p:txBody>
          <a:bodyPr anchorCtr="0" anchor="t" bIns="0" lIns="0" spcFirstLastPara="1" rIns="0" wrap="square" tIns="0">
            <a:spAutoFit/>
          </a:bodyPr>
          <a:lstStyle/>
          <a:p>
            <a:pPr indent="0" lvl="0" marL="3042920" marR="0" rtl="0" algn="l">
              <a:lnSpc>
                <a:spcPct val="100000"/>
              </a:lnSpc>
              <a:spcBef>
                <a:spcPts val="0"/>
              </a:spcBef>
              <a:spcAft>
                <a:spcPts val="0"/>
              </a:spcAft>
              <a:buNone/>
            </a:pPr>
            <a:r>
              <a:rPr b="1" lang="fr-FR" sz="1600">
                <a:solidFill>
                  <a:schemeClr val="dk1"/>
                </a:solidFill>
                <a:latin typeface="Arial"/>
                <a:ea typeface="Arial"/>
                <a:cs typeface="Arial"/>
                <a:sym typeface="Arial"/>
              </a:rPr>
              <a:t>Canaliser vos réflexions vers une question d’investigation</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5080" rtl="0" algn="l">
              <a:lnSpc>
                <a:spcPct val="120000"/>
              </a:lnSpc>
              <a:spcBef>
                <a:spcPts val="1365"/>
              </a:spcBef>
              <a:spcAft>
                <a:spcPts val="0"/>
              </a:spcAft>
              <a:buNone/>
            </a:pPr>
            <a:r>
              <a:rPr lang="fr-FR" sz="1200">
                <a:solidFill>
                  <a:schemeClr val="dk1"/>
                </a:solidFill>
                <a:latin typeface="Arimo"/>
                <a:ea typeface="Arimo"/>
                <a:cs typeface="Arimo"/>
                <a:sym typeface="Arimo"/>
              </a:rPr>
              <a:t>Une façon de formuler une question d’investigation consiste à la considérer comme un processus d’entonnoir, dans lequel on commence par un problème, puis on affine progressivement son attention jusqu’à arriver à une question d’investigation.</a:t>
            </a:r>
            <a:endParaRPr sz="1200">
              <a:solidFill>
                <a:schemeClr val="dk1"/>
              </a:solidFill>
              <a:latin typeface="Arimo"/>
              <a:ea typeface="Arimo"/>
              <a:cs typeface="Arimo"/>
              <a:sym typeface="Arimo"/>
            </a:endParaRPr>
          </a:p>
        </p:txBody>
      </p:sp>
      <p:sp>
        <p:nvSpPr>
          <p:cNvPr id="522" name="Google Shape;522;p37"/>
          <p:cNvSpPr/>
          <p:nvPr/>
        </p:nvSpPr>
        <p:spPr>
          <a:xfrm>
            <a:off x="5942121" y="6727068"/>
            <a:ext cx="4279043" cy="523875"/>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37"/>
          <p:cNvSpPr txBox="1"/>
          <p:nvPr/>
        </p:nvSpPr>
        <p:spPr>
          <a:xfrm>
            <a:off x="6016394" y="6814487"/>
            <a:ext cx="4130497" cy="358688"/>
          </a:xfrm>
          <a:prstGeom prst="rect">
            <a:avLst/>
          </a:prstGeom>
          <a:noFill/>
          <a:ln>
            <a:noFill/>
          </a:ln>
        </p:spPr>
        <p:txBody>
          <a:bodyPr anchorCtr="0" anchor="t" bIns="0" lIns="0" spcFirstLastPara="1" rIns="0" wrap="square" tIns="0">
            <a:spAutoFit/>
          </a:bodyPr>
          <a:lstStyle/>
          <a:p>
            <a:pPr indent="-168275" lvl="0" marL="179388" marR="5080" rtl="0" algn="l">
              <a:lnSpc>
                <a:spcPct val="115999"/>
              </a:lnSpc>
              <a:spcBef>
                <a:spcPts val="0"/>
              </a:spcBef>
              <a:spcAft>
                <a:spcPts val="0"/>
              </a:spcAft>
              <a:buNone/>
            </a:pPr>
            <a:r>
              <a:rPr lang="fr-FR" sz="1050">
                <a:solidFill>
                  <a:schemeClr val="dk1"/>
                </a:solidFill>
                <a:latin typeface="Arial"/>
                <a:ea typeface="Arial"/>
                <a:cs typeface="Arial"/>
                <a:sym typeface="Arial"/>
              </a:rPr>
              <a:t>L’utilisation d’amorce de phrases (</a:t>
            </a:r>
            <a:r>
              <a:rPr i="1" lang="fr-FR" sz="1050">
                <a:solidFill>
                  <a:schemeClr val="dk1"/>
                </a:solidFill>
                <a:latin typeface="Arial"/>
                <a:ea typeface="Arial"/>
                <a:cs typeface="Arial"/>
                <a:sym typeface="Arial"/>
              </a:rPr>
              <a:t>sentence stems</a:t>
            </a:r>
            <a:r>
              <a:rPr lang="fr-FR" sz="1050">
                <a:solidFill>
                  <a:schemeClr val="dk1"/>
                </a:solidFill>
                <a:latin typeface="Arial"/>
                <a:ea typeface="Arial"/>
                <a:cs typeface="Arial"/>
                <a:sym typeface="Arial"/>
              </a:rPr>
              <a:t>) améliore-t-elle le raisonnement (R) des élèves en mathématiques? Comment?</a:t>
            </a:r>
            <a:endParaRPr sz="1050">
              <a:solidFill>
                <a:schemeClr val="dk1"/>
              </a:solidFill>
              <a:latin typeface="Arial"/>
              <a:ea typeface="Arial"/>
              <a:cs typeface="Arial"/>
              <a:sym typeface="Arial"/>
            </a:endParaRPr>
          </a:p>
        </p:txBody>
      </p:sp>
      <p:sp>
        <p:nvSpPr>
          <p:cNvPr id="524" name="Google Shape;524;p37"/>
          <p:cNvSpPr/>
          <p:nvPr/>
        </p:nvSpPr>
        <p:spPr>
          <a:xfrm>
            <a:off x="5461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37"/>
          <p:cNvSpPr/>
          <p:nvPr/>
        </p:nvSpPr>
        <p:spPr>
          <a:xfrm>
            <a:off x="6673847" y="4254379"/>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37"/>
          <p:cNvSpPr txBox="1"/>
          <p:nvPr/>
        </p:nvSpPr>
        <p:spPr>
          <a:xfrm>
            <a:off x="6673847" y="4314825"/>
            <a:ext cx="2815590" cy="375744"/>
          </a:xfrm>
          <a:prstGeom prst="rect">
            <a:avLst/>
          </a:prstGeom>
          <a:noFill/>
          <a:ln>
            <a:noFill/>
          </a:ln>
        </p:spPr>
        <p:txBody>
          <a:bodyPr anchorCtr="0" anchor="t" bIns="0" lIns="0" spcFirstLastPara="1" rIns="0" wrap="square" tIns="0">
            <a:spAutoFit/>
          </a:bodyPr>
          <a:lstStyle/>
          <a:p>
            <a:pPr indent="0" lvl="0" marL="0" marR="5080" rtl="0" algn="ctr">
              <a:lnSpc>
                <a:spcPct val="115999"/>
              </a:lnSpc>
              <a:spcBef>
                <a:spcPts val="0"/>
              </a:spcBef>
              <a:spcAft>
                <a:spcPts val="0"/>
              </a:spcAft>
              <a:buNone/>
            </a:pPr>
            <a:r>
              <a:rPr lang="fr-FR" sz="1100">
                <a:solidFill>
                  <a:schemeClr val="dk1"/>
                </a:solidFill>
                <a:latin typeface="Arial"/>
                <a:ea typeface="Arial"/>
                <a:cs typeface="Arial"/>
                <a:sym typeface="Arial"/>
              </a:rPr>
              <a:t>Je veux voir ce qui se passe lorsque j’utilise des amorces de phrases avec les élèves.</a:t>
            </a:r>
            <a:endParaRPr sz="1100">
              <a:solidFill>
                <a:schemeClr val="dk1"/>
              </a:solidFill>
              <a:latin typeface="Arial"/>
              <a:ea typeface="Arial"/>
              <a:cs typeface="Arial"/>
              <a:sym typeface="Arial"/>
            </a:endParaRPr>
          </a:p>
        </p:txBody>
      </p:sp>
      <p:sp>
        <p:nvSpPr>
          <p:cNvPr id="527" name="Google Shape;527;p37"/>
          <p:cNvSpPr/>
          <p:nvPr/>
        </p:nvSpPr>
        <p:spPr>
          <a:xfrm>
            <a:off x="6006462" y="2718314"/>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37"/>
          <p:cNvSpPr txBox="1"/>
          <p:nvPr/>
        </p:nvSpPr>
        <p:spPr>
          <a:xfrm>
            <a:off x="6152512" y="2786674"/>
            <a:ext cx="3858260" cy="369909"/>
          </a:xfrm>
          <a:prstGeom prst="rect">
            <a:avLst/>
          </a:prstGeom>
          <a:noFill/>
          <a:ln>
            <a:noFill/>
          </a:ln>
        </p:spPr>
        <p:txBody>
          <a:bodyPr anchorCtr="0" anchor="t" bIns="0" lIns="0" spcFirstLastPara="1" rIns="0" wrap="square" tIns="0">
            <a:spAutoFit/>
          </a:bodyPr>
          <a:lstStyle/>
          <a:p>
            <a:pPr indent="0" lvl="0" marL="0" marR="5080" rtl="0" algn="ctr">
              <a:lnSpc>
                <a:spcPct val="113999"/>
              </a:lnSpc>
              <a:spcBef>
                <a:spcPts val="0"/>
              </a:spcBef>
              <a:spcAft>
                <a:spcPts val="0"/>
              </a:spcAft>
              <a:buNone/>
            </a:pPr>
            <a:r>
              <a:rPr lang="fr-FR" sz="1100">
                <a:solidFill>
                  <a:schemeClr val="dk1"/>
                </a:solidFill>
                <a:latin typeface="Arial"/>
                <a:ea typeface="Arial"/>
                <a:cs typeface="Arial"/>
                <a:sym typeface="Arial"/>
              </a:rPr>
              <a:t>J’ai remarqué que les élèves ne donnent pas de raisons pour appuyer leurs réponses lors des discussions en classe.</a:t>
            </a:r>
            <a:endParaRPr sz="1100">
              <a:solidFill>
                <a:schemeClr val="dk1"/>
              </a:solidFill>
              <a:latin typeface="Arial"/>
              <a:ea typeface="Arial"/>
              <a:cs typeface="Arial"/>
              <a:sym typeface="Arial"/>
            </a:endParaRPr>
          </a:p>
        </p:txBody>
      </p:sp>
      <p:sp>
        <p:nvSpPr>
          <p:cNvPr id="529" name="Google Shape;529;p37"/>
          <p:cNvSpPr/>
          <p:nvPr/>
        </p:nvSpPr>
        <p:spPr>
          <a:xfrm>
            <a:off x="7211057" y="5991738"/>
            <a:ext cx="1741170" cy="657257"/>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37"/>
          <p:cNvSpPr txBox="1"/>
          <p:nvPr/>
        </p:nvSpPr>
        <p:spPr>
          <a:xfrm>
            <a:off x="7354885" y="6034740"/>
            <a:ext cx="1453515" cy="572080"/>
          </a:xfrm>
          <a:prstGeom prst="rect">
            <a:avLst/>
          </a:prstGeom>
          <a:noFill/>
          <a:ln>
            <a:noFill/>
          </a:ln>
        </p:spPr>
        <p:txBody>
          <a:bodyPr anchorCtr="0" anchor="t" bIns="0" lIns="0" spcFirstLastPara="1" rIns="0" wrap="square" tIns="0">
            <a:spAutoFit/>
          </a:bodyPr>
          <a:lstStyle/>
          <a:p>
            <a:pPr indent="0" lvl="0" marL="0" marR="5080" rtl="0" algn="ctr">
              <a:lnSpc>
                <a:spcPct val="115999"/>
              </a:lnSpc>
              <a:spcBef>
                <a:spcPts val="0"/>
              </a:spcBef>
              <a:spcAft>
                <a:spcPts val="0"/>
              </a:spcAft>
              <a:buNone/>
            </a:pPr>
            <a:r>
              <a:rPr lang="fr-FR" sz="1100">
                <a:solidFill>
                  <a:schemeClr val="dk1"/>
                </a:solidFill>
                <a:latin typeface="Arial"/>
                <a:ea typeface="Arial"/>
                <a:cs typeface="Arial"/>
                <a:sym typeface="Arial"/>
              </a:rPr>
              <a:t>Je veux me concentrer sur le raisonnement en mathématiques.</a:t>
            </a:r>
            <a:endParaRPr sz="1100">
              <a:solidFill>
                <a:schemeClr val="dk1"/>
              </a:solidFill>
              <a:latin typeface="Arial"/>
              <a:ea typeface="Arial"/>
              <a:cs typeface="Arial"/>
              <a:sym typeface="Arial"/>
            </a:endParaRPr>
          </a:p>
        </p:txBody>
      </p:sp>
      <p:sp>
        <p:nvSpPr>
          <p:cNvPr id="531" name="Google Shape;531;p37"/>
          <p:cNvSpPr txBox="1"/>
          <p:nvPr/>
        </p:nvSpPr>
        <p:spPr>
          <a:xfrm>
            <a:off x="1007425" y="2718946"/>
            <a:ext cx="4027804" cy="380873"/>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5075">
            <a:spAutoFit/>
          </a:bodyPr>
          <a:lstStyle/>
          <a:p>
            <a:pPr indent="0" lvl="0" marL="0" marR="173990" rtl="0" algn="ctr">
              <a:lnSpc>
                <a:spcPct val="115999"/>
              </a:lnSpc>
              <a:spcBef>
                <a:spcPts val="0"/>
              </a:spcBef>
              <a:spcAft>
                <a:spcPts val="0"/>
              </a:spcAft>
              <a:buNone/>
            </a:pPr>
            <a:r>
              <a:rPr lang="fr-FR" sz="1100">
                <a:solidFill>
                  <a:schemeClr val="dk1"/>
                </a:solidFill>
                <a:latin typeface="Arial"/>
                <a:ea typeface="Arial"/>
                <a:cs typeface="Arial"/>
                <a:sym typeface="Arial"/>
              </a:rPr>
              <a:t>Qu’avez-vous remarqué comme élément problématique, intéressant ou stimulant dans votre classe ?</a:t>
            </a:r>
            <a:endParaRPr sz="1100">
              <a:solidFill>
                <a:schemeClr val="dk1"/>
              </a:solidFill>
              <a:latin typeface="Arial"/>
              <a:ea typeface="Arial"/>
              <a:cs typeface="Arial"/>
              <a:sym typeface="Arial"/>
            </a:endParaRPr>
          </a:p>
        </p:txBody>
      </p:sp>
      <p:sp>
        <p:nvSpPr>
          <p:cNvPr id="532" name="Google Shape;532;p37"/>
          <p:cNvSpPr txBox="1"/>
          <p:nvPr/>
        </p:nvSpPr>
        <p:spPr>
          <a:xfrm>
            <a:off x="1783395" y="4223383"/>
            <a:ext cx="2475865" cy="60478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0" lvl="0" marL="0" marR="186055" rtl="0" algn="ctr">
              <a:lnSpc>
                <a:spcPct val="115999"/>
              </a:lnSpc>
              <a:spcBef>
                <a:spcPts val="0"/>
              </a:spcBef>
              <a:spcAft>
                <a:spcPts val="0"/>
              </a:spcAft>
              <a:buNone/>
            </a:pPr>
            <a:r>
              <a:rPr lang="fr-FR" sz="1100">
                <a:solidFill>
                  <a:schemeClr val="dk1"/>
                </a:solidFill>
                <a:latin typeface="Arial"/>
                <a:ea typeface="Arial"/>
                <a:cs typeface="Arial"/>
                <a:sym typeface="Arial"/>
              </a:rPr>
              <a:t>Que pouvez-vous faire pour contribuer aux changements que vous souhaitez voir se produire ?</a:t>
            </a:r>
            <a:endParaRPr sz="1100">
              <a:solidFill>
                <a:schemeClr val="dk1"/>
              </a:solidFill>
              <a:latin typeface="Arial"/>
              <a:ea typeface="Arial"/>
              <a:cs typeface="Arial"/>
              <a:sym typeface="Arial"/>
            </a:endParaRPr>
          </a:p>
        </p:txBody>
      </p:sp>
      <p:sp>
        <p:nvSpPr>
          <p:cNvPr id="533" name="Google Shape;533;p37"/>
          <p:cNvSpPr txBox="1"/>
          <p:nvPr/>
        </p:nvSpPr>
        <p:spPr>
          <a:xfrm>
            <a:off x="2240277" y="5113532"/>
            <a:ext cx="1562100" cy="600101"/>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0" lvl="0" marL="0" marR="160655" rtl="0" algn="ctr">
              <a:lnSpc>
                <a:spcPct val="113999"/>
              </a:lnSpc>
              <a:spcBef>
                <a:spcPts val="0"/>
              </a:spcBef>
              <a:spcAft>
                <a:spcPts val="0"/>
              </a:spcAft>
              <a:buNone/>
            </a:pPr>
            <a:r>
              <a:rPr lang="fr-FR" sz="1100">
                <a:solidFill>
                  <a:schemeClr val="dk1"/>
                </a:solidFill>
                <a:latin typeface="Arial"/>
                <a:ea typeface="Arial"/>
                <a:cs typeface="Arial"/>
                <a:sym typeface="Arial"/>
              </a:rPr>
              <a:t>Quels aspects de la trousse T-SEDA allez-vous utiliser ?</a:t>
            </a:r>
            <a:endParaRPr sz="1100">
              <a:solidFill>
                <a:schemeClr val="dk1"/>
              </a:solidFill>
              <a:latin typeface="Arial"/>
              <a:ea typeface="Arial"/>
              <a:cs typeface="Arial"/>
              <a:sym typeface="Arial"/>
            </a:endParaRPr>
          </a:p>
        </p:txBody>
      </p:sp>
      <p:sp>
        <p:nvSpPr>
          <p:cNvPr id="534" name="Google Shape;534;p37"/>
          <p:cNvSpPr txBox="1"/>
          <p:nvPr/>
        </p:nvSpPr>
        <p:spPr>
          <a:xfrm>
            <a:off x="2585400" y="5980307"/>
            <a:ext cx="871855" cy="36676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7925">
            <a:spAutoFit/>
          </a:bodyPr>
          <a:lstStyle/>
          <a:p>
            <a:pPr indent="0" lvl="0" marL="84455" marR="0" rtl="0" algn="ctr">
              <a:lnSpc>
                <a:spcPct val="100000"/>
              </a:lnSpc>
              <a:spcBef>
                <a:spcPts val="0"/>
              </a:spcBef>
              <a:spcAft>
                <a:spcPts val="0"/>
              </a:spcAft>
              <a:buNone/>
            </a:pPr>
            <a:r>
              <a:rPr lang="fr-FR" sz="1100">
                <a:solidFill>
                  <a:schemeClr val="dk1"/>
                </a:solidFill>
                <a:latin typeface="Arial"/>
                <a:ea typeface="Arial"/>
                <a:cs typeface="Arial"/>
                <a:sym typeface="Arial"/>
              </a:rPr>
              <a:t>Autres détails</a:t>
            </a:r>
            <a:endParaRPr sz="1100">
              <a:solidFill>
                <a:schemeClr val="dk1"/>
              </a:solidFill>
              <a:latin typeface="Arial"/>
              <a:ea typeface="Arial"/>
              <a:cs typeface="Arial"/>
              <a:sym typeface="Arial"/>
            </a:endParaRPr>
          </a:p>
        </p:txBody>
      </p:sp>
      <p:sp>
        <p:nvSpPr>
          <p:cNvPr id="535" name="Google Shape;535;p37"/>
          <p:cNvSpPr/>
          <p:nvPr/>
        </p:nvSpPr>
        <p:spPr>
          <a:xfrm>
            <a:off x="6230419" y="3528571"/>
            <a:ext cx="3702446"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37"/>
          <p:cNvSpPr txBox="1"/>
          <p:nvPr/>
        </p:nvSpPr>
        <p:spPr>
          <a:xfrm>
            <a:off x="6352537" y="3619498"/>
            <a:ext cx="3458210" cy="375744"/>
          </a:xfrm>
          <a:prstGeom prst="rect">
            <a:avLst/>
          </a:prstGeom>
          <a:noFill/>
          <a:ln>
            <a:noFill/>
          </a:ln>
        </p:spPr>
        <p:txBody>
          <a:bodyPr anchorCtr="0" anchor="t" bIns="0" lIns="0" spcFirstLastPara="1" rIns="0" wrap="square" tIns="0">
            <a:spAutoFit/>
          </a:bodyPr>
          <a:lstStyle/>
          <a:p>
            <a:pPr indent="0" lvl="0" marL="0" marR="5080" rtl="0" algn="ctr">
              <a:lnSpc>
                <a:spcPct val="115999"/>
              </a:lnSpc>
              <a:spcBef>
                <a:spcPts val="0"/>
              </a:spcBef>
              <a:spcAft>
                <a:spcPts val="0"/>
              </a:spcAft>
              <a:buNone/>
            </a:pPr>
            <a:r>
              <a:rPr lang="fr-FR" sz="1100">
                <a:solidFill>
                  <a:schemeClr val="dk1"/>
                </a:solidFill>
                <a:latin typeface="Arial"/>
                <a:ea typeface="Arial"/>
                <a:cs typeface="Arial"/>
                <a:sym typeface="Arial"/>
              </a:rPr>
              <a:t>Je souhaite que tous les élèves soient capables de donner des raisons lorsqu’ils expriment leurs opinions.</a:t>
            </a:r>
            <a:endParaRPr sz="1100">
              <a:solidFill>
                <a:schemeClr val="dk1"/>
              </a:solidFill>
              <a:latin typeface="Arial"/>
              <a:ea typeface="Arial"/>
              <a:cs typeface="Arial"/>
              <a:sym typeface="Arial"/>
            </a:endParaRPr>
          </a:p>
        </p:txBody>
      </p:sp>
      <p:sp>
        <p:nvSpPr>
          <p:cNvPr id="537" name="Google Shape;537;p37"/>
          <p:cNvSpPr/>
          <p:nvPr/>
        </p:nvSpPr>
        <p:spPr>
          <a:xfrm>
            <a:off x="6923720" y="5119246"/>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37"/>
          <p:cNvSpPr txBox="1"/>
          <p:nvPr/>
        </p:nvSpPr>
        <p:spPr>
          <a:xfrm>
            <a:off x="7195500" y="5219698"/>
            <a:ext cx="1772285" cy="375744"/>
          </a:xfrm>
          <a:prstGeom prst="rect">
            <a:avLst/>
          </a:prstGeom>
          <a:noFill/>
          <a:ln>
            <a:noFill/>
          </a:ln>
        </p:spPr>
        <p:txBody>
          <a:bodyPr anchorCtr="0" anchor="t" bIns="0" lIns="0" spcFirstLastPara="1" rIns="0" wrap="square" tIns="0">
            <a:spAutoFit/>
          </a:bodyPr>
          <a:lstStyle/>
          <a:p>
            <a:pPr indent="0" lvl="0" marL="0" marR="5080" rtl="0" algn="ctr">
              <a:lnSpc>
                <a:spcPct val="115999"/>
              </a:lnSpc>
              <a:spcBef>
                <a:spcPts val="0"/>
              </a:spcBef>
              <a:spcAft>
                <a:spcPts val="0"/>
              </a:spcAft>
              <a:buNone/>
            </a:pPr>
            <a:r>
              <a:rPr lang="fr-FR" sz="1100">
                <a:solidFill>
                  <a:schemeClr val="dk1"/>
                </a:solidFill>
                <a:latin typeface="Arial"/>
                <a:ea typeface="Arial"/>
                <a:cs typeface="Arial"/>
                <a:sym typeface="Arial"/>
              </a:rPr>
              <a:t>Je vais observer le code de dialogue Raisonnement (R).</a:t>
            </a:r>
            <a:endParaRPr sz="1100">
              <a:solidFill>
                <a:schemeClr val="dk1"/>
              </a:solidFill>
              <a:latin typeface="Arial"/>
              <a:ea typeface="Arial"/>
              <a:cs typeface="Arial"/>
              <a:sym typeface="Arial"/>
            </a:endParaRPr>
          </a:p>
        </p:txBody>
      </p:sp>
      <p:sp>
        <p:nvSpPr>
          <p:cNvPr id="539" name="Google Shape;539;p37"/>
          <p:cNvSpPr txBox="1"/>
          <p:nvPr/>
        </p:nvSpPr>
        <p:spPr>
          <a:xfrm>
            <a:off x="1352865" y="3491107"/>
            <a:ext cx="3336925" cy="379591"/>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800">
            <a:spAutoFit/>
          </a:bodyPr>
          <a:lstStyle/>
          <a:p>
            <a:pPr indent="0" lvl="0" marL="36000" marR="342900" rtl="0" algn="ctr">
              <a:lnSpc>
                <a:spcPct val="115999"/>
              </a:lnSpc>
              <a:spcBef>
                <a:spcPts val="0"/>
              </a:spcBef>
              <a:spcAft>
                <a:spcPts val="0"/>
              </a:spcAft>
              <a:buNone/>
            </a:pPr>
            <a:r>
              <a:rPr lang="fr-FR" sz="1100">
                <a:solidFill>
                  <a:schemeClr val="dk1"/>
                </a:solidFill>
                <a:latin typeface="Arial"/>
                <a:ea typeface="Arial"/>
                <a:cs typeface="Arial"/>
                <a:sym typeface="Arial"/>
              </a:rPr>
              <a:t>Que souhaitez-vous voir se produire ou changer dans votre classe ?</a:t>
            </a:r>
            <a:endParaRPr sz="1100">
              <a:solidFill>
                <a:schemeClr val="dk1"/>
              </a:solidFill>
              <a:latin typeface="Arial"/>
              <a:ea typeface="Arial"/>
              <a:cs typeface="Arial"/>
              <a:sym typeface="Arial"/>
            </a:endParaRPr>
          </a:p>
        </p:txBody>
      </p:sp>
      <p:sp>
        <p:nvSpPr>
          <p:cNvPr id="540" name="Google Shape;540;p37"/>
          <p:cNvSpPr txBox="1"/>
          <p:nvPr/>
        </p:nvSpPr>
        <p:spPr>
          <a:xfrm>
            <a:off x="818773" y="2028826"/>
            <a:ext cx="4405109" cy="206467"/>
          </a:xfrm>
          <a:prstGeom prst="rect">
            <a:avLst/>
          </a:prstGeom>
          <a:noFill/>
          <a:ln cap="flat" cmpd="sng" w="31725">
            <a:solidFill>
              <a:srgbClr val="2791A6">
                <a:alpha val="89803"/>
              </a:srgbClr>
            </a:solidFill>
            <a:prstDash val="solid"/>
            <a:round/>
            <a:headEnd len="sm" w="sm" type="none"/>
            <a:tailEnd len="sm" w="sm" type="none"/>
          </a:ln>
        </p:spPr>
        <p:txBody>
          <a:bodyPr anchorCtr="0" anchor="t" bIns="0" lIns="0" spcFirstLastPara="1" rIns="0" wrap="square" tIns="21575">
            <a:spAutoFit/>
          </a:bodyPr>
          <a:lstStyle/>
          <a:p>
            <a:pPr indent="0" lvl="0" marL="0" marR="0" rtl="0" algn="ctr">
              <a:lnSpc>
                <a:spcPct val="100000"/>
              </a:lnSpc>
              <a:spcBef>
                <a:spcPts val="0"/>
              </a:spcBef>
              <a:spcAft>
                <a:spcPts val="0"/>
              </a:spcAft>
              <a:buNone/>
            </a:pPr>
            <a:r>
              <a:rPr b="1" lang="fr-FR" sz="1200">
                <a:solidFill>
                  <a:schemeClr val="dk1"/>
                </a:solidFill>
                <a:latin typeface="Arimo"/>
                <a:ea typeface="Arimo"/>
                <a:cs typeface="Arimo"/>
                <a:sym typeface="Arimo"/>
              </a:rPr>
              <a:t>Questions à se poser pour canaliser sa réflexion</a:t>
            </a:r>
            <a:endParaRPr b="1" sz="1200">
              <a:solidFill>
                <a:schemeClr val="dk1"/>
              </a:solidFill>
              <a:latin typeface="Arimo"/>
              <a:ea typeface="Arimo"/>
              <a:cs typeface="Arimo"/>
              <a:sym typeface="Arimo"/>
            </a:endParaRPr>
          </a:p>
        </p:txBody>
      </p:sp>
      <p:sp>
        <p:nvSpPr>
          <p:cNvPr id="541" name="Google Shape;541;p37"/>
          <p:cNvSpPr txBox="1"/>
          <p:nvPr/>
        </p:nvSpPr>
        <p:spPr>
          <a:xfrm>
            <a:off x="5884790" y="2044924"/>
            <a:ext cx="4393705" cy="39241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850">
            <a:spAutoFit/>
          </a:bodyPr>
          <a:lstStyle/>
          <a:p>
            <a:pPr indent="0" lvl="0" marL="173355" marR="0" rtl="0" algn="ctr">
              <a:lnSpc>
                <a:spcPct val="100000"/>
              </a:lnSpc>
              <a:spcBef>
                <a:spcPts val="0"/>
              </a:spcBef>
              <a:spcAft>
                <a:spcPts val="0"/>
              </a:spcAft>
              <a:buNone/>
            </a:pPr>
            <a:r>
              <a:rPr b="1" lang="fr-FR" sz="1200">
                <a:solidFill>
                  <a:schemeClr val="dk1"/>
                </a:solidFill>
                <a:latin typeface="Arimo"/>
                <a:ea typeface="Arimo"/>
                <a:cs typeface="Arimo"/>
                <a:sym typeface="Arimo"/>
              </a:rPr>
              <a:t>Un exemple d’entonnoir pour formuler une question d’investigation</a:t>
            </a:r>
            <a:endParaRPr b="1" sz="1200">
              <a:solidFill>
                <a:schemeClr val="dk1"/>
              </a:solidFill>
              <a:latin typeface="Arimo"/>
              <a:ea typeface="Arimo"/>
              <a:cs typeface="Arimo"/>
              <a:sym typeface="Arimo"/>
            </a:endParaRPr>
          </a:p>
        </p:txBody>
      </p:sp>
      <p:sp>
        <p:nvSpPr>
          <p:cNvPr id="542" name="Google Shape;542;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37"/>
          <p:cNvSpPr/>
          <p:nvPr/>
        </p:nvSpPr>
        <p:spPr>
          <a:xfrm>
            <a:off x="8820290" y="3207677"/>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37"/>
          <p:cNvSpPr/>
          <p:nvPr/>
        </p:nvSpPr>
        <p:spPr>
          <a:xfrm>
            <a:off x="8820290" y="3207677"/>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37"/>
          <p:cNvSpPr txBox="1"/>
          <p:nvPr>
            <p:ph idx="12" type="sldNum"/>
          </p:nvPr>
        </p:nvSpPr>
        <p:spPr>
          <a:xfrm>
            <a:off x="5164987" y="707286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8"/>
          <p:cNvSpPr txBox="1"/>
          <p:nvPr/>
        </p:nvSpPr>
        <p:spPr>
          <a:xfrm>
            <a:off x="278765" y="504134"/>
            <a:ext cx="10097135" cy="4520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495300" marR="0" rtl="0" algn="l">
              <a:lnSpc>
                <a:spcPct val="100000"/>
              </a:lnSpc>
              <a:spcBef>
                <a:spcPts val="0"/>
              </a:spcBef>
              <a:spcAft>
                <a:spcPts val="0"/>
              </a:spcAft>
              <a:buNone/>
            </a:pPr>
            <a:r>
              <a:rPr lang="fr-FR" sz="1400">
                <a:solidFill>
                  <a:schemeClr val="dk1"/>
                </a:solidFill>
                <a:latin typeface="Arimo"/>
                <a:ea typeface="Arimo"/>
                <a:cs typeface="Arimo"/>
                <a:sym typeface="Arimo"/>
              </a:rPr>
              <a:t>Les schémas présentés sur ces pages pourraient vous donner d'autres idées sur ce que vous souhaitez explorer et sur la façon de formuler votre question.</a:t>
            </a:r>
            <a:endParaRPr sz="1400">
              <a:solidFill>
                <a:schemeClr val="dk1"/>
              </a:solidFill>
              <a:latin typeface="Arimo"/>
              <a:ea typeface="Arimo"/>
              <a:cs typeface="Arimo"/>
              <a:sym typeface="Arimo"/>
            </a:endParaRPr>
          </a:p>
        </p:txBody>
      </p:sp>
      <p:sp>
        <p:nvSpPr>
          <p:cNvPr id="553" name="Google Shape;553;p38"/>
          <p:cNvSpPr txBox="1"/>
          <p:nvPr>
            <p:ph idx="12" type="sldNum"/>
          </p:nvPr>
        </p:nvSpPr>
        <p:spPr>
          <a:xfrm>
            <a:off x="10055859" y="6942835"/>
            <a:ext cx="206375" cy="184666"/>
          </a:xfrm>
          <a:prstGeom prst="rect">
            <a:avLst/>
          </a:prstGeom>
          <a:noFill/>
          <a:ln>
            <a:noFill/>
          </a:ln>
        </p:spPr>
        <p:txBody>
          <a:bodyPr anchorCtr="0" anchor="t" bIns="0" lIns="0" spcFirstLastPara="1" rIns="0" wrap="square" tIns="0">
            <a:spAutoFit/>
          </a:bodyPr>
          <a:lstStyle/>
          <a:p>
            <a:pPr indent="0" lvl="0" marL="25400" rtl="0" algn="l">
              <a:spcBef>
                <a:spcPts val="0"/>
              </a:spcBef>
              <a:spcAft>
                <a:spcPts val="0"/>
              </a:spcAft>
              <a:buNone/>
            </a:pPr>
            <a:r>
              <a:rPr lang="fr-FR"/>
              <a:t>22</a:t>
            </a:r>
            <a:endParaRPr/>
          </a:p>
        </p:txBody>
      </p:sp>
      <p:grpSp>
        <p:nvGrpSpPr>
          <p:cNvPr id="554" name="Google Shape;554;p38"/>
          <p:cNvGrpSpPr/>
          <p:nvPr/>
        </p:nvGrpSpPr>
        <p:grpSpPr>
          <a:xfrm>
            <a:off x="1296740" y="1101220"/>
            <a:ext cx="7694237" cy="5648757"/>
            <a:chOff x="394321" y="3248"/>
            <a:chExt cx="7694237" cy="5648757"/>
          </a:xfrm>
        </p:grpSpPr>
        <p:sp>
          <p:nvSpPr>
            <p:cNvPr id="555" name="Google Shape;555;p38"/>
            <p:cNvSpPr/>
            <p:nvPr/>
          </p:nvSpPr>
          <p:spPr>
            <a:xfrm>
              <a:off x="7058692"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56" name="Google Shape;556;p38"/>
            <p:cNvSpPr/>
            <p:nvPr/>
          </p:nvSpPr>
          <p:spPr>
            <a:xfrm>
              <a:off x="4151972" y="1025866"/>
              <a:ext cx="2952440" cy="468364"/>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57" name="Google Shape;557;p38"/>
            <p:cNvSpPr/>
            <p:nvPr/>
          </p:nvSpPr>
          <p:spPr>
            <a:xfrm>
              <a:off x="5090399"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58" name="Google Shape;558;p38"/>
            <p:cNvSpPr/>
            <p:nvPr/>
          </p:nvSpPr>
          <p:spPr>
            <a:xfrm>
              <a:off x="4151972" y="1025866"/>
              <a:ext cx="984146" cy="468364"/>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59" name="Google Shape;559;p38"/>
            <p:cNvSpPr/>
            <p:nvPr/>
          </p:nvSpPr>
          <p:spPr>
            <a:xfrm>
              <a:off x="3122105"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0" name="Google Shape;560;p38"/>
            <p:cNvSpPr/>
            <p:nvPr/>
          </p:nvSpPr>
          <p:spPr>
            <a:xfrm>
              <a:off x="3167825" y="1025866"/>
              <a:ext cx="984146" cy="468364"/>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61" name="Google Shape;561;p38"/>
            <p:cNvSpPr/>
            <p:nvPr/>
          </p:nvSpPr>
          <p:spPr>
            <a:xfrm>
              <a:off x="1153812" y="2516848"/>
              <a:ext cx="91440" cy="468364"/>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2" name="Google Shape;562;p38"/>
            <p:cNvSpPr/>
            <p:nvPr/>
          </p:nvSpPr>
          <p:spPr>
            <a:xfrm>
              <a:off x="1199532" y="1025866"/>
              <a:ext cx="2952440" cy="468364"/>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63" name="Google Shape;563;p38"/>
            <p:cNvSpPr/>
            <p:nvPr/>
          </p:nvSpPr>
          <p:spPr>
            <a:xfrm>
              <a:off x="3346761" y="3248"/>
              <a:ext cx="1610421" cy="102261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8"/>
            <p:cNvSpPr/>
            <p:nvPr/>
          </p:nvSpPr>
          <p:spPr>
            <a:xfrm>
              <a:off x="3525697" y="173237"/>
              <a:ext cx="1610421" cy="102261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txBox="1"/>
            <p:nvPr/>
          </p:nvSpPr>
          <p:spPr>
            <a:xfrm>
              <a:off x="3555648" y="203188"/>
              <a:ext cx="1550519" cy="96271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Je veux me concentrer sur ma propre pratique. Je veux… </a:t>
              </a:r>
              <a:endParaRPr sz="1100">
                <a:solidFill>
                  <a:schemeClr val="dk1"/>
                </a:solidFill>
                <a:latin typeface="Calibri"/>
                <a:ea typeface="Calibri"/>
                <a:cs typeface="Calibri"/>
                <a:sym typeface="Calibri"/>
              </a:endParaRPr>
            </a:p>
          </p:txBody>
        </p:sp>
        <p:sp>
          <p:nvSpPr>
            <p:cNvPr id="566" name="Google Shape;566;p38"/>
            <p:cNvSpPr/>
            <p:nvPr/>
          </p:nvSpPr>
          <p:spPr>
            <a:xfrm>
              <a:off x="394321" y="1494230"/>
              <a:ext cx="1610421" cy="1022617"/>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573257"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txBox="1"/>
            <p:nvPr/>
          </p:nvSpPr>
          <p:spPr>
            <a:xfrm>
              <a:off x="603208" y="1694170"/>
              <a:ext cx="1550519" cy="96271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Trouver des moyens d’amener les élèves à remettre en question les idées des autres</a:t>
              </a:r>
              <a:endParaRPr sz="1100">
                <a:solidFill>
                  <a:schemeClr val="dk1"/>
                </a:solidFill>
                <a:latin typeface="Calibri"/>
                <a:ea typeface="Calibri"/>
                <a:cs typeface="Calibri"/>
                <a:sym typeface="Calibri"/>
              </a:endParaRPr>
            </a:p>
          </p:txBody>
        </p:sp>
        <p:sp>
          <p:nvSpPr>
            <p:cNvPr id="569" name="Google Shape;569;p38"/>
            <p:cNvSpPr/>
            <p:nvPr/>
          </p:nvSpPr>
          <p:spPr>
            <a:xfrm>
              <a:off x="394321" y="2985213"/>
              <a:ext cx="1610421" cy="2424944"/>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573257" y="3155202"/>
              <a:ext cx="1610421" cy="2424944"/>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txBox="1"/>
            <p:nvPr/>
          </p:nvSpPr>
          <p:spPr>
            <a:xfrm>
              <a:off x="620425" y="3202370"/>
              <a:ext cx="1516085" cy="2330608"/>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Dans quelle mesure est-ce que j’utilise l’affichage des amorces de phrases pour modéliser des façons de poser des questions? </a:t>
              </a:r>
              <a:endParaRPr sz="1100">
                <a:solidFill>
                  <a:schemeClr val="dk1"/>
                </a:solidFill>
                <a:latin typeface="Calibri"/>
                <a:ea typeface="Calibri"/>
                <a:cs typeface="Calibri"/>
                <a:sym typeface="Calibri"/>
              </a:endParaRPr>
            </a:p>
          </p:txBody>
        </p:sp>
        <p:sp>
          <p:nvSpPr>
            <p:cNvPr id="572" name="Google Shape;572;p38"/>
            <p:cNvSpPr/>
            <p:nvPr/>
          </p:nvSpPr>
          <p:spPr>
            <a:xfrm>
              <a:off x="2362614" y="1494230"/>
              <a:ext cx="1610421" cy="1022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8"/>
            <p:cNvSpPr/>
            <p:nvPr/>
          </p:nvSpPr>
          <p:spPr>
            <a:xfrm>
              <a:off x="2541550"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8"/>
            <p:cNvSpPr txBox="1"/>
            <p:nvPr/>
          </p:nvSpPr>
          <p:spPr>
            <a:xfrm>
              <a:off x="2571501" y="1694170"/>
              <a:ext cx="1550519" cy="96271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Réfléchir à la façon dont je peux encourager les élèves à justifier leurs idées.</a:t>
              </a:r>
              <a:endParaRPr sz="1100">
                <a:solidFill>
                  <a:schemeClr val="dk1"/>
                </a:solidFill>
                <a:latin typeface="Calibri"/>
                <a:ea typeface="Calibri"/>
                <a:cs typeface="Calibri"/>
                <a:sym typeface="Calibri"/>
              </a:endParaRPr>
            </a:p>
          </p:txBody>
        </p:sp>
        <p:sp>
          <p:nvSpPr>
            <p:cNvPr id="575" name="Google Shape;575;p38"/>
            <p:cNvSpPr/>
            <p:nvPr/>
          </p:nvSpPr>
          <p:spPr>
            <a:xfrm>
              <a:off x="2362614" y="2985213"/>
              <a:ext cx="1610421" cy="246211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8"/>
            <p:cNvSpPr/>
            <p:nvPr/>
          </p:nvSpPr>
          <p:spPr>
            <a:xfrm>
              <a:off x="2541550" y="3155202"/>
              <a:ext cx="1610421" cy="246211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8"/>
            <p:cNvSpPr txBox="1"/>
            <p:nvPr/>
          </p:nvSpPr>
          <p:spPr>
            <a:xfrm>
              <a:off x="2588718" y="3202370"/>
              <a:ext cx="1516085" cy="236778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À quelle fréquence est-ce que je pose des questions de relance?</a:t>
              </a:r>
              <a:endParaRPr/>
            </a:p>
            <a:p>
              <a:pPr indent="0" lvl="0" marL="0" marR="0" rtl="0" algn="ctr">
                <a:lnSpc>
                  <a:spcPct val="90000"/>
                </a:lnSpc>
                <a:spcBef>
                  <a:spcPts val="385"/>
                </a:spcBef>
                <a:spcAft>
                  <a:spcPts val="0"/>
                </a:spcAft>
                <a:buClr>
                  <a:srgbClr val="46474A"/>
                </a:buClr>
                <a:buSzPts val="1100"/>
                <a:buFont typeface="Arial"/>
                <a:buNone/>
              </a:pPr>
              <a:r>
                <a:rPr lang="fr-FR" sz="1100">
                  <a:solidFill>
                    <a:srgbClr val="46474A"/>
                  </a:solidFill>
                  <a:latin typeface="Arial"/>
                  <a:ea typeface="Arial"/>
                  <a:cs typeface="Arial"/>
                  <a:sym typeface="Arial"/>
                </a:rPr>
                <a:t> Est-ce que je laisse suffisamment de temps aux élèves pour qu’ils expliquent pleinement leurs réponses?</a:t>
              </a:r>
              <a:endParaRPr sz="1100">
                <a:solidFill>
                  <a:schemeClr val="dk1"/>
                </a:solidFill>
                <a:latin typeface="Calibri"/>
                <a:ea typeface="Calibri"/>
                <a:cs typeface="Calibri"/>
                <a:sym typeface="Calibri"/>
              </a:endParaRPr>
            </a:p>
          </p:txBody>
        </p:sp>
        <p:sp>
          <p:nvSpPr>
            <p:cNvPr id="578" name="Google Shape;578;p38"/>
            <p:cNvSpPr/>
            <p:nvPr/>
          </p:nvSpPr>
          <p:spPr>
            <a:xfrm>
              <a:off x="4330908" y="1494230"/>
              <a:ext cx="1610421" cy="102261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8"/>
            <p:cNvSpPr/>
            <p:nvPr/>
          </p:nvSpPr>
          <p:spPr>
            <a:xfrm>
              <a:off x="4509844"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8"/>
            <p:cNvSpPr txBox="1"/>
            <p:nvPr/>
          </p:nvSpPr>
          <p:spPr>
            <a:xfrm>
              <a:off x="4539795" y="1694170"/>
              <a:ext cx="1550519" cy="96271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54744"/>
                </a:buClr>
                <a:buSzPts val="1100"/>
                <a:buFont typeface="Arial"/>
                <a:buNone/>
              </a:pPr>
              <a:r>
                <a:rPr lang="fr-FR" sz="1100">
                  <a:solidFill>
                    <a:srgbClr val="454744"/>
                  </a:solidFill>
                  <a:latin typeface="Arial"/>
                  <a:ea typeface="Arial"/>
                  <a:cs typeface="Arial"/>
                  <a:sym typeface="Arial"/>
                </a:rPr>
                <a:t>Encourager les élèves à s’appuyer sur les idées des autres</a:t>
              </a:r>
              <a:endParaRPr sz="1100">
                <a:solidFill>
                  <a:schemeClr val="dk1"/>
                </a:solidFill>
                <a:latin typeface="Calibri"/>
                <a:ea typeface="Calibri"/>
                <a:cs typeface="Calibri"/>
                <a:sym typeface="Calibri"/>
              </a:endParaRPr>
            </a:p>
          </p:txBody>
        </p:sp>
        <p:sp>
          <p:nvSpPr>
            <p:cNvPr id="581" name="Google Shape;581;p38"/>
            <p:cNvSpPr/>
            <p:nvPr/>
          </p:nvSpPr>
          <p:spPr>
            <a:xfrm>
              <a:off x="4330908" y="2985213"/>
              <a:ext cx="1610421" cy="248665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8"/>
            <p:cNvSpPr/>
            <p:nvPr/>
          </p:nvSpPr>
          <p:spPr>
            <a:xfrm>
              <a:off x="4509844" y="3155202"/>
              <a:ext cx="1610421" cy="248665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8"/>
            <p:cNvSpPr txBox="1"/>
            <p:nvPr/>
          </p:nvSpPr>
          <p:spPr>
            <a:xfrm>
              <a:off x="4557012" y="3202370"/>
              <a:ext cx="1516085" cy="239232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Dans quelle mesure est-ce que j’offre aux élèves des occasions de se répondre entre eux plutôt que de me répondre à moi?</a:t>
              </a:r>
              <a:endParaRPr sz="1100">
                <a:solidFill>
                  <a:schemeClr val="dk1"/>
                </a:solidFill>
                <a:latin typeface="Calibri"/>
                <a:ea typeface="Calibri"/>
                <a:cs typeface="Calibri"/>
                <a:sym typeface="Calibri"/>
              </a:endParaRPr>
            </a:p>
          </p:txBody>
        </p:sp>
        <p:sp>
          <p:nvSpPr>
            <p:cNvPr id="584" name="Google Shape;584;p38"/>
            <p:cNvSpPr/>
            <p:nvPr/>
          </p:nvSpPr>
          <p:spPr>
            <a:xfrm>
              <a:off x="6299201" y="1494230"/>
              <a:ext cx="1610421" cy="102261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8"/>
            <p:cNvSpPr/>
            <p:nvPr/>
          </p:nvSpPr>
          <p:spPr>
            <a:xfrm>
              <a:off x="6478137" y="1664219"/>
              <a:ext cx="1610421" cy="102261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8"/>
            <p:cNvSpPr txBox="1"/>
            <p:nvPr/>
          </p:nvSpPr>
          <p:spPr>
            <a:xfrm>
              <a:off x="6508088" y="1694170"/>
              <a:ext cx="1550519" cy="96271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Réfléchir à la façon dont je peux encourager les élèves à établir des liens au sein d’une séquence d’apprentissage. </a:t>
              </a:r>
              <a:endParaRPr sz="1100">
                <a:solidFill>
                  <a:schemeClr val="dk1"/>
                </a:solidFill>
                <a:latin typeface="Calibri"/>
                <a:ea typeface="Calibri"/>
                <a:cs typeface="Calibri"/>
                <a:sym typeface="Calibri"/>
              </a:endParaRPr>
            </a:p>
          </p:txBody>
        </p:sp>
        <p:sp>
          <p:nvSpPr>
            <p:cNvPr id="587" name="Google Shape;587;p38"/>
            <p:cNvSpPr/>
            <p:nvPr/>
          </p:nvSpPr>
          <p:spPr>
            <a:xfrm>
              <a:off x="6299201" y="2985213"/>
              <a:ext cx="1610421" cy="2496803"/>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8"/>
            <p:cNvSpPr/>
            <p:nvPr/>
          </p:nvSpPr>
          <p:spPr>
            <a:xfrm>
              <a:off x="6478137" y="3155202"/>
              <a:ext cx="1610421" cy="2496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8"/>
            <p:cNvSpPr txBox="1"/>
            <p:nvPr/>
          </p:nvSpPr>
          <p:spPr>
            <a:xfrm>
              <a:off x="6525305" y="3202370"/>
              <a:ext cx="1516085" cy="240246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fr-FR" sz="1100">
                  <a:solidFill>
                    <a:srgbClr val="46474A"/>
                  </a:solidFill>
                  <a:latin typeface="Arial"/>
                  <a:ea typeface="Arial"/>
                  <a:cs typeface="Arial"/>
                  <a:sym typeface="Arial"/>
                </a:rPr>
                <a:t>À quelle fréquence est-ce que j’offre aux élèves des occasions de partager leurs expériences vécues en dehors de la classe dans le cadre de l’éducation personnelle, sociale et à la santé (ÉPSS)?</a:t>
              </a:r>
              <a:endParaRPr sz="1100">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4" name="Shape 594"/>
        <p:cNvGrpSpPr/>
        <p:nvPr/>
      </p:nvGrpSpPr>
      <p:grpSpPr>
        <a:xfrm>
          <a:off x="0" y="0"/>
          <a:ext cx="0" cy="0"/>
          <a:chOff x="0" y="0"/>
          <a:chExt cx="0" cy="0"/>
        </a:xfrm>
      </p:grpSpPr>
      <p:sp>
        <p:nvSpPr>
          <p:cNvPr id="595" name="Google Shape;595;p3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23</a:t>
            </a:r>
            <a:endParaRPr/>
          </a:p>
        </p:txBody>
      </p:sp>
      <p:grpSp>
        <p:nvGrpSpPr>
          <p:cNvPr id="596" name="Google Shape;596;p39"/>
          <p:cNvGrpSpPr/>
          <p:nvPr/>
        </p:nvGrpSpPr>
        <p:grpSpPr>
          <a:xfrm>
            <a:off x="1054955" y="467033"/>
            <a:ext cx="8527827" cy="6361091"/>
            <a:chOff x="508854" y="1299"/>
            <a:chExt cx="8527827" cy="6361091"/>
          </a:xfrm>
        </p:grpSpPr>
        <p:sp>
          <p:nvSpPr>
            <p:cNvPr id="597" name="Google Shape;597;p39"/>
            <p:cNvSpPr/>
            <p:nvPr/>
          </p:nvSpPr>
          <p:spPr>
            <a:xfrm>
              <a:off x="7900192"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98" name="Google Shape;598;p39"/>
            <p:cNvSpPr/>
            <p:nvPr/>
          </p:nvSpPr>
          <p:spPr>
            <a:xfrm>
              <a:off x="4673607" y="1134707"/>
              <a:ext cx="3272305" cy="519106"/>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599" name="Google Shape;599;p39"/>
            <p:cNvSpPr/>
            <p:nvPr/>
          </p:nvSpPr>
          <p:spPr>
            <a:xfrm>
              <a:off x="5718655"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0" name="Google Shape;600;p39"/>
            <p:cNvSpPr/>
            <p:nvPr/>
          </p:nvSpPr>
          <p:spPr>
            <a:xfrm>
              <a:off x="4673607" y="1134707"/>
              <a:ext cx="1090768" cy="519106"/>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01" name="Google Shape;601;p39"/>
            <p:cNvSpPr/>
            <p:nvPr/>
          </p:nvSpPr>
          <p:spPr>
            <a:xfrm>
              <a:off x="3537118"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2" name="Google Shape;602;p39"/>
            <p:cNvSpPr/>
            <p:nvPr/>
          </p:nvSpPr>
          <p:spPr>
            <a:xfrm>
              <a:off x="3582838" y="1134707"/>
              <a:ext cx="1090768" cy="519106"/>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03" name="Google Shape;603;p39"/>
            <p:cNvSpPr/>
            <p:nvPr/>
          </p:nvSpPr>
          <p:spPr>
            <a:xfrm>
              <a:off x="1355581"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4" name="Google Shape;604;p39"/>
            <p:cNvSpPr/>
            <p:nvPr/>
          </p:nvSpPr>
          <p:spPr>
            <a:xfrm>
              <a:off x="1401301" y="1134707"/>
              <a:ext cx="3272305" cy="519106"/>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05" name="Google Shape;605;p39"/>
            <p:cNvSpPr/>
            <p:nvPr/>
          </p:nvSpPr>
          <p:spPr>
            <a:xfrm>
              <a:off x="3781160" y="1299"/>
              <a:ext cx="1784894" cy="113340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p:nvPr/>
          </p:nvSpPr>
          <p:spPr>
            <a:xfrm>
              <a:off x="3979481" y="189705"/>
              <a:ext cx="1784894" cy="113340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txBox="1"/>
            <p:nvPr/>
          </p:nvSpPr>
          <p:spPr>
            <a:xfrm>
              <a:off x="4012677" y="222901"/>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Je veux me concentrer sur le dialogue entre élèves. Je veux… </a:t>
              </a:r>
              <a:endParaRPr sz="1200">
                <a:solidFill>
                  <a:schemeClr val="dk1"/>
                </a:solidFill>
                <a:latin typeface="Calibri"/>
                <a:ea typeface="Calibri"/>
                <a:cs typeface="Calibri"/>
                <a:sym typeface="Calibri"/>
              </a:endParaRPr>
            </a:p>
          </p:txBody>
        </p:sp>
        <p:sp>
          <p:nvSpPr>
            <p:cNvPr id="608" name="Google Shape;608;p39"/>
            <p:cNvSpPr/>
            <p:nvPr/>
          </p:nvSpPr>
          <p:spPr>
            <a:xfrm>
              <a:off x="508854" y="1653813"/>
              <a:ext cx="1784894" cy="113340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
            <p:cNvSpPr/>
            <p:nvPr/>
          </p:nvSpPr>
          <p:spPr>
            <a:xfrm>
              <a:off x="707176"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9"/>
            <p:cNvSpPr txBox="1"/>
            <p:nvPr/>
          </p:nvSpPr>
          <p:spPr>
            <a:xfrm>
              <a:off x="740372"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Aider les élèves à justifier leurs idées </a:t>
              </a:r>
              <a:r>
                <a:rPr b="1" lang="fr-FR" sz="1200">
                  <a:solidFill>
                    <a:schemeClr val="dk1"/>
                  </a:solidFill>
                  <a:latin typeface="Calibri"/>
                  <a:ea typeface="Calibri"/>
                  <a:cs typeface="Calibri"/>
                  <a:sym typeface="Calibri"/>
                </a:rPr>
                <a:t>(Rendre le raisonnement explicite, R)</a:t>
              </a:r>
              <a:endParaRPr b="1" sz="1200">
                <a:solidFill>
                  <a:schemeClr val="dk1"/>
                </a:solidFill>
                <a:latin typeface="Calibri"/>
                <a:ea typeface="Calibri"/>
                <a:cs typeface="Calibri"/>
                <a:sym typeface="Calibri"/>
              </a:endParaRPr>
            </a:p>
          </p:txBody>
        </p:sp>
        <p:sp>
          <p:nvSpPr>
            <p:cNvPr id="611" name="Google Shape;611;p39"/>
            <p:cNvSpPr/>
            <p:nvPr/>
          </p:nvSpPr>
          <p:spPr>
            <a:xfrm>
              <a:off x="508854" y="3306328"/>
              <a:ext cx="1784894" cy="2687661"/>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9"/>
            <p:cNvSpPr/>
            <p:nvPr/>
          </p:nvSpPr>
          <p:spPr>
            <a:xfrm>
              <a:off x="707176" y="3494733"/>
              <a:ext cx="1784894" cy="268766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9"/>
            <p:cNvSpPr txBox="1"/>
            <p:nvPr/>
          </p:nvSpPr>
          <p:spPr>
            <a:xfrm>
              <a:off x="759454" y="3547011"/>
              <a:ext cx="1680338" cy="258310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En informatique, lorsque les élèves programment en binôme, à quelle fréquence justifient-ils leurs décisions ? Dans quelle mesure les élèves justifient-ils leurs réponses lorsqu’ils formulent des prédictions en science?</a:t>
              </a:r>
              <a:endParaRPr sz="1200">
                <a:solidFill>
                  <a:schemeClr val="dk1"/>
                </a:solidFill>
                <a:latin typeface="Calibri"/>
                <a:ea typeface="Calibri"/>
                <a:cs typeface="Calibri"/>
                <a:sym typeface="Calibri"/>
              </a:endParaRPr>
            </a:p>
          </p:txBody>
        </p:sp>
        <p:sp>
          <p:nvSpPr>
            <p:cNvPr id="614" name="Google Shape;614;p39"/>
            <p:cNvSpPr/>
            <p:nvPr/>
          </p:nvSpPr>
          <p:spPr>
            <a:xfrm>
              <a:off x="2690391" y="1653813"/>
              <a:ext cx="1784894" cy="113340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9"/>
            <p:cNvSpPr/>
            <p:nvPr/>
          </p:nvSpPr>
          <p:spPr>
            <a:xfrm>
              <a:off x="2888713"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9"/>
            <p:cNvSpPr txBox="1"/>
            <p:nvPr/>
          </p:nvSpPr>
          <p:spPr>
            <a:xfrm>
              <a:off x="2921909"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Aider les élèves à questionner et à mettre au défi les idées des autres</a:t>
              </a:r>
              <a:r>
                <a:rPr b="1" lang="fr-FR" sz="1200">
                  <a:solidFill>
                    <a:schemeClr val="dk1"/>
                  </a:solidFill>
                  <a:latin typeface="Calibri"/>
                  <a:ea typeface="Calibri"/>
                  <a:cs typeface="Calibri"/>
                  <a:sym typeface="Calibri"/>
                </a:rPr>
                <a:t> (Mettre au défi/Contester, CH)</a:t>
              </a:r>
              <a:endParaRPr/>
            </a:p>
          </p:txBody>
        </p:sp>
        <p:sp>
          <p:nvSpPr>
            <p:cNvPr id="617" name="Google Shape;617;p39"/>
            <p:cNvSpPr/>
            <p:nvPr/>
          </p:nvSpPr>
          <p:spPr>
            <a:xfrm>
              <a:off x="2690391" y="3306328"/>
              <a:ext cx="1784894" cy="2728860"/>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9"/>
            <p:cNvSpPr/>
            <p:nvPr/>
          </p:nvSpPr>
          <p:spPr>
            <a:xfrm>
              <a:off x="2888713" y="3494733"/>
              <a:ext cx="1784894" cy="2728860"/>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9"/>
            <p:cNvSpPr txBox="1"/>
            <p:nvPr/>
          </p:nvSpPr>
          <p:spPr>
            <a:xfrm>
              <a:off x="2940991" y="3547011"/>
              <a:ext cx="1680338" cy="2624304"/>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Dans quelle mesure mes élèves mettent-ils au défi les idées des autres lorsqu’ils analysent des sources en histoire ?</a:t>
              </a:r>
              <a:br>
                <a:rPr lang="fr-FR" sz="1200">
                  <a:solidFill>
                    <a:schemeClr val="dk1"/>
                  </a:solidFill>
                  <a:latin typeface="Calibri"/>
                  <a:ea typeface="Calibri"/>
                  <a:cs typeface="Calibri"/>
                  <a:sym typeface="Calibri"/>
                </a:rPr>
              </a:br>
              <a:r>
                <a:rPr lang="fr-FR" sz="1200">
                  <a:solidFill>
                    <a:schemeClr val="dk1"/>
                  </a:solidFill>
                  <a:latin typeface="Calibri"/>
                  <a:ea typeface="Calibri"/>
                  <a:cs typeface="Calibri"/>
                  <a:sym typeface="Calibri"/>
                </a:rPr>
                <a:t>Dans le cadre de leur module sur les médias et le genre (baccalauréat en sociologie), dans quelle mesure mes étudiants évaluent-ils les différentes théories critiques lors des discussions?</a:t>
              </a:r>
              <a:endParaRPr sz="1200">
                <a:solidFill>
                  <a:schemeClr val="dk1"/>
                </a:solidFill>
                <a:latin typeface="Calibri"/>
                <a:ea typeface="Calibri"/>
                <a:cs typeface="Calibri"/>
                <a:sym typeface="Calibri"/>
              </a:endParaRPr>
            </a:p>
          </p:txBody>
        </p:sp>
        <p:sp>
          <p:nvSpPr>
            <p:cNvPr id="620" name="Google Shape;620;p39"/>
            <p:cNvSpPr/>
            <p:nvPr/>
          </p:nvSpPr>
          <p:spPr>
            <a:xfrm>
              <a:off x="4871928" y="1653813"/>
              <a:ext cx="1784894" cy="113340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9"/>
            <p:cNvSpPr/>
            <p:nvPr/>
          </p:nvSpPr>
          <p:spPr>
            <a:xfrm>
              <a:off x="5070250"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9"/>
            <p:cNvSpPr txBox="1"/>
            <p:nvPr/>
          </p:nvSpPr>
          <p:spPr>
            <a:xfrm>
              <a:off x="5103446"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Aider les élèves à s’appuyer sur les idées des autres (</a:t>
              </a:r>
              <a:r>
                <a:rPr b="1" lang="fr-FR" sz="1200">
                  <a:solidFill>
                    <a:schemeClr val="dk1"/>
                  </a:solidFill>
                  <a:latin typeface="Calibri"/>
                  <a:ea typeface="Calibri"/>
                  <a:cs typeface="Calibri"/>
                  <a:sym typeface="Calibri"/>
                </a:rPr>
                <a:t>B — Développer des idées)</a:t>
              </a:r>
              <a:endParaRPr/>
            </a:p>
          </p:txBody>
        </p:sp>
        <p:sp>
          <p:nvSpPr>
            <p:cNvPr id="623" name="Google Shape;623;p39"/>
            <p:cNvSpPr/>
            <p:nvPr/>
          </p:nvSpPr>
          <p:spPr>
            <a:xfrm>
              <a:off x="4871928" y="3306328"/>
              <a:ext cx="1784894" cy="286765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9"/>
            <p:cNvSpPr/>
            <p:nvPr/>
          </p:nvSpPr>
          <p:spPr>
            <a:xfrm>
              <a:off x="5070250" y="3494733"/>
              <a:ext cx="1784894" cy="286765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9"/>
            <p:cNvSpPr txBox="1"/>
            <p:nvPr/>
          </p:nvSpPr>
          <p:spPr>
            <a:xfrm>
              <a:off x="5122528" y="3547011"/>
              <a:ext cx="1680338" cy="2763101"/>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Dans quelle mesure mes élèves du préscolaire s’appuient-ils sur les idées des autres pendant les jeux imaginatifs ?</a:t>
              </a:r>
              <a:br>
                <a:rPr lang="fr-FR" sz="1200">
                  <a:solidFill>
                    <a:schemeClr val="dk1"/>
                  </a:solidFill>
                  <a:latin typeface="Calibri"/>
                  <a:ea typeface="Calibri"/>
                  <a:cs typeface="Calibri"/>
                  <a:sym typeface="Calibri"/>
                </a:rPr>
              </a:br>
              <a:r>
                <a:rPr lang="fr-FR" sz="1200">
                  <a:solidFill>
                    <a:schemeClr val="dk1"/>
                  </a:solidFill>
                  <a:latin typeface="Calibri"/>
                  <a:ea typeface="Calibri"/>
                  <a:cs typeface="Calibri"/>
                  <a:sym typeface="Calibri"/>
                </a:rPr>
                <a:t>Dans quelle mesure les élèves approfondissent-ils leur compréhension en développant les idées de leurs pairs?</a:t>
              </a:r>
              <a:endParaRPr sz="1200">
                <a:solidFill>
                  <a:schemeClr val="dk1"/>
                </a:solidFill>
                <a:latin typeface="Calibri"/>
                <a:ea typeface="Calibri"/>
                <a:cs typeface="Calibri"/>
                <a:sym typeface="Calibri"/>
              </a:endParaRPr>
            </a:p>
          </p:txBody>
        </p:sp>
        <p:sp>
          <p:nvSpPr>
            <p:cNvPr id="626" name="Google Shape;626;p39"/>
            <p:cNvSpPr/>
            <p:nvPr/>
          </p:nvSpPr>
          <p:spPr>
            <a:xfrm>
              <a:off x="7053465" y="1653813"/>
              <a:ext cx="1784894" cy="113340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9"/>
            <p:cNvSpPr/>
            <p:nvPr/>
          </p:nvSpPr>
          <p:spPr>
            <a:xfrm>
              <a:off x="7251787"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9"/>
            <p:cNvSpPr txBox="1"/>
            <p:nvPr/>
          </p:nvSpPr>
          <p:spPr>
            <a:xfrm>
              <a:off x="7284983"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Aider les élèves à établir des liens au sein d’une séquence d’apprentissage </a:t>
              </a:r>
              <a:r>
                <a:rPr b="1" lang="fr-FR" sz="1200">
                  <a:solidFill>
                    <a:schemeClr val="dk1"/>
                  </a:solidFill>
                  <a:latin typeface="Calibri"/>
                  <a:ea typeface="Calibri"/>
                  <a:cs typeface="Calibri"/>
                  <a:sym typeface="Calibri"/>
                </a:rPr>
                <a:t>(C — Connecter)</a:t>
              </a:r>
              <a:endParaRPr b="1" sz="1200">
                <a:solidFill>
                  <a:schemeClr val="dk1"/>
                </a:solidFill>
                <a:latin typeface="Calibri"/>
                <a:ea typeface="Calibri"/>
                <a:cs typeface="Calibri"/>
                <a:sym typeface="Calibri"/>
              </a:endParaRPr>
            </a:p>
          </p:txBody>
        </p:sp>
        <p:sp>
          <p:nvSpPr>
            <p:cNvPr id="629" name="Google Shape;629;p39"/>
            <p:cNvSpPr/>
            <p:nvPr/>
          </p:nvSpPr>
          <p:spPr>
            <a:xfrm>
              <a:off x="7053465" y="3306328"/>
              <a:ext cx="1784894" cy="2767305"/>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9"/>
            <p:cNvSpPr/>
            <p:nvPr/>
          </p:nvSpPr>
          <p:spPr>
            <a:xfrm>
              <a:off x="7251787" y="3494733"/>
              <a:ext cx="1784894" cy="276730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9"/>
            <p:cNvSpPr txBox="1"/>
            <p:nvPr/>
          </p:nvSpPr>
          <p:spPr>
            <a:xfrm>
              <a:off x="7304065" y="3547011"/>
              <a:ext cx="1680338" cy="266274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En éthique et culture religieuse, dans quelle mesure les élèves intègrent-ils leurs propres expériences aux discussions en classe?</a:t>
              </a:r>
              <a:br>
                <a:rPr lang="fr-FR" sz="1200">
                  <a:solidFill>
                    <a:schemeClr val="dk1"/>
                  </a:solidFill>
                  <a:latin typeface="Calibri"/>
                  <a:ea typeface="Calibri"/>
                  <a:cs typeface="Calibri"/>
                  <a:sym typeface="Calibri"/>
                </a:rPr>
              </a:br>
              <a:r>
                <a:rPr lang="fr-FR" sz="1200">
                  <a:solidFill>
                    <a:schemeClr val="dk1"/>
                  </a:solidFill>
                  <a:latin typeface="Calibri"/>
                  <a:ea typeface="Calibri"/>
                  <a:cs typeface="Calibri"/>
                  <a:sym typeface="Calibri"/>
                </a:rPr>
                <a:t>Dans quelle mesure mes élèves sont-ils capables d’établir des liens avec la Révolution russe lorsque nous discutons du roman </a:t>
              </a:r>
              <a:r>
                <a:rPr i="1" lang="fr-FR" sz="1200">
                  <a:solidFill>
                    <a:schemeClr val="dk1"/>
                  </a:solidFill>
                  <a:latin typeface="Calibri"/>
                  <a:ea typeface="Calibri"/>
                  <a:cs typeface="Calibri"/>
                  <a:sym typeface="Calibri"/>
                </a:rPr>
                <a:t>La ferme des animaux</a:t>
              </a:r>
              <a:r>
                <a:rPr lang="fr-FR"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6" name="Shape 636"/>
        <p:cNvGrpSpPr/>
        <p:nvPr/>
      </p:nvGrpSpPr>
      <p:grpSpPr>
        <a:xfrm>
          <a:off x="0" y="0"/>
          <a:ext cx="0" cy="0"/>
          <a:chOff x="0" y="0"/>
          <a:chExt cx="0" cy="0"/>
        </a:xfrm>
      </p:grpSpPr>
      <p:sp>
        <p:nvSpPr>
          <p:cNvPr id="637" name="Google Shape;637;p40"/>
          <p:cNvSpPr/>
          <p:nvPr/>
        </p:nvSpPr>
        <p:spPr>
          <a:xfrm>
            <a:off x="624720" y="6372225"/>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40"/>
          <p:cNvSpPr txBox="1"/>
          <p:nvPr/>
        </p:nvSpPr>
        <p:spPr>
          <a:xfrm>
            <a:off x="691268" y="6372225"/>
            <a:ext cx="9573260" cy="873060"/>
          </a:xfrm>
          <a:prstGeom prst="rect">
            <a:avLst/>
          </a:prstGeom>
          <a:noFill/>
          <a:ln>
            <a:noFill/>
          </a:ln>
        </p:spPr>
        <p:txBody>
          <a:bodyPr anchorCtr="0" anchor="t" bIns="0" lIns="0" spcFirstLastPara="1" rIns="0" wrap="square" tIns="0">
            <a:spAutoFit/>
          </a:bodyPr>
          <a:lstStyle/>
          <a:p>
            <a:pPr indent="0" lvl="0" marL="12700" marR="5080" rtl="0" algn="l">
              <a:lnSpc>
                <a:spcPct val="120800"/>
              </a:lnSpc>
              <a:spcBef>
                <a:spcPts val="0"/>
              </a:spcBef>
              <a:spcAft>
                <a:spcPts val="0"/>
              </a:spcAft>
              <a:buNone/>
            </a:pPr>
            <a:r>
              <a:rPr b="1" lang="fr-FR" sz="1200">
                <a:solidFill>
                  <a:schemeClr val="dk1"/>
                </a:solidFill>
                <a:latin typeface="Arial"/>
                <a:ea typeface="Arial"/>
                <a:cs typeface="Arial"/>
                <a:sym typeface="Arial"/>
              </a:rPr>
              <a:t>Point de réflexion : </a:t>
            </a:r>
            <a:r>
              <a:rPr lang="fr-FR" sz="1200">
                <a:solidFill>
                  <a:schemeClr val="dk1"/>
                </a:solidFill>
                <a:latin typeface="Arial"/>
                <a:ea typeface="Arial"/>
                <a:cs typeface="Arial"/>
                <a:sym typeface="Arial"/>
              </a:rPr>
              <a:t>À ce stade, vous devriez avoir une idée de la ou des questions de recherche que vous souhaitez explorer. Si ce n’est pas le cas, reprenez votre autoévaluation ainsi que les conseils pour formuler une question de recherche. Vous pouvez aussi chercher de l’inspiration dans la partie H, qui explique comment coder et analyser le dialogue en classe. Enfin, n’hésitez pas à discuter de vos idées avec une collègue pour faire avancer votre réflexion.</a:t>
            </a:r>
            <a:endParaRPr sz="1200">
              <a:solidFill>
                <a:schemeClr val="dk1"/>
              </a:solidFill>
              <a:latin typeface="Arimo"/>
              <a:ea typeface="Arimo"/>
              <a:cs typeface="Arimo"/>
              <a:sym typeface="Arimo"/>
            </a:endParaRPr>
          </a:p>
        </p:txBody>
      </p:sp>
      <p:sp>
        <p:nvSpPr>
          <p:cNvPr id="639" name="Google Shape;639;p40"/>
          <p:cNvSpPr txBox="1"/>
          <p:nvPr>
            <p:ph idx="12" type="sldNum"/>
          </p:nvPr>
        </p:nvSpPr>
        <p:spPr>
          <a:xfrm>
            <a:off x="5249962" y="7058025"/>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24</a:t>
            </a:r>
            <a:endParaRPr/>
          </a:p>
        </p:txBody>
      </p:sp>
      <p:grpSp>
        <p:nvGrpSpPr>
          <p:cNvPr id="640" name="Google Shape;640;p40"/>
          <p:cNvGrpSpPr/>
          <p:nvPr/>
        </p:nvGrpSpPr>
        <p:grpSpPr>
          <a:xfrm>
            <a:off x="2520514" y="539923"/>
            <a:ext cx="5584241" cy="5597265"/>
            <a:chOff x="1407543" y="1143"/>
            <a:chExt cx="5584241" cy="5597265"/>
          </a:xfrm>
        </p:grpSpPr>
        <p:sp>
          <p:nvSpPr>
            <p:cNvPr id="641" name="Google Shape;641;p40"/>
            <p:cNvSpPr/>
            <p:nvPr/>
          </p:nvSpPr>
          <p:spPr>
            <a:xfrm>
              <a:off x="5986273" y="2452538"/>
              <a:ext cx="91440" cy="45677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2" name="Google Shape;642;p40"/>
            <p:cNvSpPr/>
            <p:nvPr/>
          </p:nvSpPr>
          <p:spPr>
            <a:xfrm>
              <a:off x="4112410" y="998454"/>
              <a:ext cx="1919582" cy="456773"/>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43" name="Google Shape;643;p40"/>
            <p:cNvSpPr/>
            <p:nvPr/>
          </p:nvSpPr>
          <p:spPr>
            <a:xfrm>
              <a:off x="4066690" y="2452538"/>
              <a:ext cx="91440" cy="45677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4" name="Google Shape;644;p40"/>
            <p:cNvSpPr/>
            <p:nvPr/>
          </p:nvSpPr>
          <p:spPr>
            <a:xfrm>
              <a:off x="4066690" y="998454"/>
              <a:ext cx="91440" cy="456773"/>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645" name="Google Shape;645;p40"/>
            <p:cNvSpPr/>
            <p:nvPr/>
          </p:nvSpPr>
          <p:spPr>
            <a:xfrm>
              <a:off x="2147107" y="2452538"/>
              <a:ext cx="91440" cy="45677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6" name="Google Shape;646;p40"/>
            <p:cNvSpPr/>
            <p:nvPr/>
          </p:nvSpPr>
          <p:spPr>
            <a:xfrm>
              <a:off x="2192827" y="998454"/>
              <a:ext cx="1919582" cy="456773"/>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647" name="Google Shape;647;p40"/>
            <p:cNvSpPr/>
            <p:nvPr/>
          </p:nvSpPr>
          <p:spPr>
            <a:xfrm>
              <a:off x="3327126" y="1143"/>
              <a:ext cx="1570567" cy="99731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0"/>
            <p:cNvSpPr/>
            <p:nvPr/>
          </p:nvSpPr>
          <p:spPr>
            <a:xfrm>
              <a:off x="3501634" y="166925"/>
              <a:ext cx="1570567" cy="99731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0"/>
            <p:cNvSpPr txBox="1"/>
            <p:nvPr/>
          </p:nvSpPr>
          <p:spPr>
            <a:xfrm>
              <a:off x="3530844" y="196135"/>
              <a:ext cx="1512147" cy="93889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Je veux me concentrer sur la participation des élèves. Je veux…</a:t>
              </a:r>
              <a:endParaRPr sz="1300">
                <a:solidFill>
                  <a:schemeClr val="dk1"/>
                </a:solidFill>
                <a:latin typeface="Calibri"/>
                <a:ea typeface="Calibri"/>
                <a:cs typeface="Calibri"/>
                <a:sym typeface="Calibri"/>
              </a:endParaRPr>
            </a:p>
          </p:txBody>
        </p:sp>
        <p:sp>
          <p:nvSpPr>
            <p:cNvPr id="650" name="Google Shape;650;p40"/>
            <p:cNvSpPr/>
            <p:nvPr/>
          </p:nvSpPr>
          <p:spPr>
            <a:xfrm>
              <a:off x="1407543" y="1455227"/>
              <a:ext cx="1570567" cy="997310"/>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0"/>
            <p:cNvSpPr/>
            <p:nvPr/>
          </p:nvSpPr>
          <p:spPr>
            <a:xfrm>
              <a:off x="1582051" y="1621009"/>
              <a:ext cx="1570567" cy="997310"/>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0"/>
            <p:cNvSpPr txBox="1"/>
            <p:nvPr/>
          </p:nvSpPr>
          <p:spPr>
            <a:xfrm>
              <a:off x="1611261" y="1650219"/>
              <a:ext cx="1512147" cy="93889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Que davantage d’élèves participent aux dialogues en classe</a:t>
              </a:r>
              <a:endParaRPr sz="1300">
                <a:solidFill>
                  <a:schemeClr val="dk1"/>
                </a:solidFill>
                <a:latin typeface="Calibri"/>
                <a:ea typeface="Calibri"/>
                <a:cs typeface="Calibri"/>
                <a:sym typeface="Calibri"/>
              </a:endParaRPr>
            </a:p>
          </p:txBody>
        </p:sp>
        <p:sp>
          <p:nvSpPr>
            <p:cNvPr id="653" name="Google Shape;653;p40"/>
            <p:cNvSpPr/>
            <p:nvPr/>
          </p:nvSpPr>
          <p:spPr>
            <a:xfrm>
              <a:off x="1407543" y="2909311"/>
              <a:ext cx="1570567" cy="2364932"/>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0"/>
            <p:cNvSpPr/>
            <p:nvPr/>
          </p:nvSpPr>
          <p:spPr>
            <a:xfrm>
              <a:off x="1582051" y="3075093"/>
              <a:ext cx="1570567" cy="2364932"/>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0"/>
            <p:cNvSpPr txBox="1"/>
            <p:nvPr/>
          </p:nvSpPr>
          <p:spPr>
            <a:xfrm>
              <a:off x="1628051" y="3121093"/>
              <a:ext cx="1478567" cy="227293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Quel est l’impact de la stratégie des «partenaires de discussion» sur les dialogues en classe?</a:t>
              </a:r>
              <a:br>
                <a:rPr lang="fr-FR" sz="1300">
                  <a:solidFill>
                    <a:schemeClr val="dk1"/>
                  </a:solidFill>
                  <a:latin typeface="Calibri"/>
                  <a:ea typeface="Calibri"/>
                  <a:cs typeface="Calibri"/>
                  <a:sym typeface="Calibri"/>
                </a:rPr>
              </a:br>
              <a:r>
                <a:rPr lang="fr-FR" sz="1300">
                  <a:solidFill>
                    <a:schemeClr val="dk1"/>
                  </a:solidFill>
                  <a:latin typeface="Calibri"/>
                  <a:ea typeface="Calibri"/>
                  <a:cs typeface="Calibri"/>
                  <a:sym typeface="Calibri"/>
                </a:rPr>
                <a:t>Dans quelle mesure les échanges en classe sont-ils dominés par quelques élèves?</a:t>
              </a:r>
              <a:endParaRPr sz="1300">
                <a:solidFill>
                  <a:schemeClr val="dk1"/>
                </a:solidFill>
                <a:latin typeface="Calibri"/>
                <a:ea typeface="Calibri"/>
                <a:cs typeface="Calibri"/>
                <a:sym typeface="Calibri"/>
              </a:endParaRPr>
            </a:p>
          </p:txBody>
        </p:sp>
        <p:sp>
          <p:nvSpPr>
            <p:cNvPr id="656" name="Google Shape;656;p40"/>
            <p:cNvSpPr/>
            <p:nvPr/>
          </p:nvSpPr>
          <p:spPr>
            <a:xfrm>
              <a:off x="3327126" y="1455227"/>
              <a:ext cx="1570567" cy="997310"/>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0"/>
            <p:cNvSpPr/>
            <p:nvPr/>
          </p:nvSpPr>
          <p:spPr>
            <a:xfrm>
              <a:off x="3501634" y="1621009"/>
              <a:ext cx="1570567" cy="997310"/>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0"/>
            <p:cNvSpPr txBox="1"/>
            <p:nvPr/>
          </p:nvSpPr>
          <p:spPr>
            <a:xfrm>
              <a:off x="3530844" y="1650219"/>
              <a:ext cx="1512147" cy="93889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Que les équipes échangent de manière plus productive </a:t>
              </a:r>
              <a:endParaRPr sz="1300">
                <a:solidFill>
                  <a:schemeClr val="dk1"/>
                </a:solidFill>
                <a:latin typeface="Calibri"/>
                <a:ea typeface="Calibri"/>
                <a:cs typeface="Calibri"/>
                <a:sym typeface="Calibri"/>
              </a:endParaRPr>
            </a:p>
          </p:txBody>
        </p:sp>
        <p:sp>
          <p:nvSpPr>
            <p:cNvPr id="659" name="Google Shape;659;p40"/>
            <p:cNvSpPr/>
            <p:nvPr/>
          </p:nvSpPr>
          <p:spPr>
            <a:xfrm>
              <a:off x="3327126" y="2909311"/>
              <a:ext cx="1570567" cy="2401184"/>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0"/>
            <p:cNvSpPr/>
            <p:nvPr/>
          </p:nvSpPr>
          <p:spPr>
            <a:xfrm>
              <a:off x="3501634" y="3075093"/>
              <a:ext cx="1570567" cy="2401184"/>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0"/>
            <p:cNvSpPr txBox="1"/>
            <p:nvPr/>
          </p:nvSpPr>
          <p:spPr>
            <a:xfrm>
              <a:off x="3547634" y="3121093"/>
              <a:ext cx="1478567" cy="2309184"/>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Comment les élèves perçoivent-ils la qualité de leur travail en groupe ?</a:t>
              </a:r>
              <a:br>
                <a:rPr lang="fr-FR" sz="1300">
                  <a:solidFill>
                    <a:schemeClr val="dk1"/>
                  </a:solidFill>
                  <a:latin typeface="Calibri"/>
                  <a:ea typeface="Calibri"/>
                  <a:cs typeface="Calibri"/>
                  <a:sym typeface="Calibri"/>
                </a:rPr>
              </a:br>
              <a:r>
                <a:rPr lang="fr-FR" sz="1300">
                  <a:solidFill>
                    <a:schemeClr val="dk1"/>
                  </a:solidFill>
                  <a:latin typeface="Calibri"/>
                  <a:ea typeface="Calibri"/>
                  <a:cs typeface="Calibri"/>
                  <a:sym typeface="Calibri"/>
                </a:rPr>
                <a:t>Quelle différence le fait d’attribuer des rôles aux élèves dans le travail en groupe fait-il sur la qualité du dialogue? </a:t>
              </a:r>
              <a:endParaRPr sz="1300">
                <a:solidFill>
                  <a:schemeClr val="dk1"/>
                </a:solidFill>
                <a:latin typeface="Calibri"/>
                <a:ea typeface="Calibri"/>
                <a:cs typeface="Calibri"/>
                <a:sym typeface="Calibri"/>
              </a:endParaRPr>
            </a:p>
          </p:txBody>
        </p:sp>
        <p:sp>
          <p:nvSpPr>
            <p:cNvPr id="662" name="Google Shape;662;p40"/>
            <p:cNvSpPr/>
            <p:nvPr/>
          </p:nvSpPr>
          <p:spPr>
            <a:xfrm>
              <a:off x="5246709" y="1455227"/>
              <a:ext cx="1570567" cy="997310"/>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0"/>
            <p:cNvSpPr/>
            <p:nvPr/>
          </p:nvSpPr>
          <p:spPr>
            <a:xfrm>
              <a:off x="5421217" y="1621009"/>
              <a:ext cx="1570567" cy="997310"/>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0"/>
            <p:cNvSpPr txBox="1"/>
            <p:nvPr/>
          </p:nvSpPr>
          <p:spPr>
            <a:xfrm>
              <a:off x="5450427" y="1650219"/>
              <a:ext cx="1512147" cy="93889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Instaurer durablement des règles communes dans ma classe </a:t>
              </a:r>
              <a:endParaRPr sz="1300">
                <a:solidFill>
                  <a:schemeClr val="dk1"/>
                </a:solidFill>
                <a:latin typeface="Calibri"/>
                <a:ea typeface="Calibri"/>
                <a:cs typeface="Calibri"/>
                <a:sym typeface="Calibri"/>
              </a:endParaRPr>
            </a:p>
          </p:txBody>
        </p:sp>
        <p:sp>
          <p:nvSpPr>
            <p:cNvPr id="665" name="Google Shape;665;p40"/>
            <p:cNvSpPr/>
            <p:nvPr/>
          </p:nvSpPr>
          <p:spPr>
            <a:xfrm>
              <a:off x="5246709" y="2909311"/>
              <a:ext cx="1570567" cy="2523315"/>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0"/>
            <p:cNvSpPr/>
            <p:nvPr/>
          </p:nvSpPr>
          <p:spPr>
            <a:xfrm>
              <a:off x="5421217" y="3075093"/>
              <a:ext cx="1570567" cy="252331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0"/>
            <p:cNvSpPr txBox="1"/>
            <p:nvPr/>
          </p:nvSpPr>
          <p:spPr>
            <a:xfrm>
              <a:off x="5467217" y="3121093"/>
              <a:ext cx="1478567" cy="243131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fr-FR" sz="1300">
                  <a:solidFill>
                    <a:schemeClr val="dk1"/>
                  </a:solidFill>
                  <a:latin typeface="Calibri"/>
                  <a:ea typeface="Calibri"/>
                  <a:cs typeface="Calibri"/>
                  <a:sym typeface="Calibri"/>
                </a:rPr>
                <a:t>Quelle différence l’utilisation de règles de base fait-elle sur les dialogues dans ma classe?</a:t>
              </a:r>
              <a:br>
                <a:rPr lang="fr-FR" sz="1300">
                  <a:solidFill>
                    <a:schemeClr val="dk1"/>
                  </a:solidFill>
                  <a:latin typeface="Calibri"/>
                  <a:ea typeface="Calibri"/>
                  <a:cs typeface="Calibri"/>
                  <a:sym typeface="Calibri"/>
                </a:rPr>
              </a:br>
              <a:r>
                <a:rPr lang="fr-FR" sz="1300">
                  <a:solidFill>
                    <a:schemeClr val="dk1"/>
                  </a:solidFill>
                  <a:latin typeface="Calibri"/>
                  <a:ea typeface="Calibri"/>
                  <a:cs typeface="Calibri"/>
                  <a:sym typeface="Calibri"/>
                </a:rPr>
                <a:t>À quelle fréquence est-ce que je me réfère aux règles de base dans mon enseignement?</a:t>
              </a:r>
              <a:endParaRPr sz="13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1" name="Shape 671"/>
        <p:cNvGrpSpPr/>
        <p:nvPr/>
      </p:nvGrpSpPr>
      <p:grpSpPr>
        <a:xfrm>
          <a:off x="0" y="0"/>
          <a:ext cx="0" cy="0"/>
          <a:chOff x="0" y="0"/>
          <a:chExt cx="0" cy="0"/>
        </a:xfrm>
      </p:grpSpPr>
      <p:sp>
        <p:nvSpPr>
          <p:cNvPr id="672" name="Google Shape;672;p41"/>
          <p:cNvSpPr txBox="1"/>
          <p:nvPr/>
        </p:nvSpPr>
        <p:spPr>
          <a:xfrm>
            <a:off x="704851" y="592988"/>
            <a:ext cx="2660649" cy="567463"/>
          </a:xfrm>
          <a:prstGeom prst="rect">
            <a:avLst/>
          </a:prstGeom>
          <a:solidFill>
            <a:srgbClr val="D9F1F6"/>
          </a:solidFill>
          <a:ln>
            <a:noFill/>
          </a:ln>
        </p:spPr>
        <p:txBody>
          <a:bodyPr anchorCtr="0" anchor="t" bIns="0" lIns="0" spcFirstLastPara="1" rIns="0" wrap="square" tIns="13325">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g. Éthique de la recherche </a:t>
            </a:r>
            <a:endParaRPr sz="1800">
              <a:solidFill>
                <a:schemeClr val="dk1"/>
              </a:solidFill>
              <a:latin typeface="Arial"/>
              <a:ea typeface="Arial"/>
              <a:cs typeface="Arial"/>
              <a:sym typeface="Arial"/>
            </a:endParaRPr>
          </a:p>
        </p:txBody>
      </p:sp>
      <p:sp>
        <p:nvSpPr>
          <p:cNvPr id="673" name="Google Shape;673;p41"/>
          <p:cNvSpPr txBox="1"/>
          <p:nvPr/>
        </p:nvSpPr>
        <p:spPr>
          <a:xfrm>
            <a:off x="3967221" y="739528"/>
            <a:ext cx="6235839"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Veiller à la dimension éthique de votre démarche d’investigation </a:t>
            </a:r>
            <a:endParaRPr sz="1600">
              <a:solidFill>
                <a:schemeClr val="dk1"/>
              </a:solidFill>
              <a:latin typeface="Arial"/>
              <a:ea typeface="Arial"/>
              <a:cs typeface="Arial"/>
              <a:sym typeface="Arial"/>
            </a:endParaRPr>
          </a:p>
        </p:txBody>
      </p:sp>
      <p:sp>
        <p:nvSpPr>
          <p:cNvPr id="674" name="Google Shape;674;p41"/>
          <p:cNvSpPr txBox="1"/>
          <p:nvPr/>
        </p:nvSpPr>
        <p:spPr>
          <a:xfrm>
            <a:off x="642499" y="1160906"/>
            <a:ext cx="9660890" cy="1096519"/>
          </a:xfrm>
          <a:prstGeom prst="rect">
            <a:avLst/>
          </a:prstGeom>
          <a:noFill/>
          <a:ln>
            <a:noFill/>
          </a:ln>
        </p:spPr>
        <p:txBody>
          <a:bodyPr anchorCtr="0" anchor="t" bIns="0" lIns="0" spcFirstLastPara="1" rIns="0" wrap="square" tIns="0">
            <a:spAutoFit/>
          </a:bodyPr>
          <a:lstStyle/>
          <a:p>
            <a:pPr indent="0" lvl="0" marL="12700" marR="5080" rtl="0" algn="l">
              <a:lnSpc>
                <a:spcPct val="121100"/>
              </a:lnSpc>
              <a:spcBef>
                <a:spcPts val="0"/>
              </a:spcBef>
              <a:spcAft>
                <a:spcPts val="0"/>
              </a:spcAft>
              <a:buNone/>
            </a:pPr>
            <a:r>
              <a:rPr lang="fr-FR" sz="1200">
                <a:solidFill>
                  <a:schemeClr val="dk1"/>
                </a:solidFill>
                <a:latin typeface="Arimo"/>
                <a:ea typeface="Arimo"/>
                <a:cs typeface="Arimo"/>
                <a:sym typeface="Arimo"/>
              </a:rPr>
              <a:t>La trousse T-SEDA de développement professionnel est conçue pour soutenir l’investigation réflexive des enseignants, dans le but d’améliorer les dialogues en classe. Comme pour toute activité professionnelle, certaines considérations éthiques générales s’appliquent à l’utilisation de T-SEDA pour investiguer les échanges dialogués. À noter que les chercheurs en éducation du Royaume-Uni sont tenus de respecter les lignes directrices éthiques émises par la British Educational Research Association (BERA), lesquelles constituent également une ressource utile pour d’autres contextes : </a:t>
            </a:r>
            <a:r>
              <a:rPr lang="fr-FR" sz="1200" u="sng">
                <a:solidFill>
                  <a:schemeClr val="hlink"/>
                </a:solidFill>
                <a:latin typeface="Arimo"/>
                <a:ea typeface="Arimo"/>
                <a:cs typeface="Arimo"/>
                <a:sym typeface="Arimo"/>
                <a:hlinkClick r:id="rId3"/>
              </a:rPr>
              <a:t>http://bit.ly/BERAethics2018.</a:t>
            </a:r>
            <a:endParaRPr sz="1200">
              <a:solidFill>
                <a:schemeClr val="dk1"/>
              </a:solidFill>
              <a:latin typeface="Arimo"/>
              <a:ea typeface="Arimo"/>
              <a:cs typeface="Arimo"/>
              <a:sym typeface="Arimo"/>
            </a:endParaRPr>
          </a:p>
        </p:txBody>
      </p:sp>
      <p:sp>
        <p:nvSpPr>
          <p:cNvPr id="675" name="Google Shape;675;p41"/>
          <p:cNvSpPr txBox="1"/>
          <p:nvPr/>
        </p:nvSpPr>
        <p:spPr>
          <a:xfrm>
            <a:off x="628651" y="2282826"/>
            <a:ext cx="4438015" cy="18255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3820" marR="0" rtl="0" algn="l">
              <a:lnSpc>
                <a:spcPct val="100000"/>
              </a:lnSpc>
              <a:spcBef>
                <a:spcPts val="0"/>
              </a:spcBef>
              <a:spcAft>
                <a:spcPts val="0"/>
              </a:spcAft>
              <a:buNone/>
            </a:pPr>
            <a:r>
              <a:rPr lang="fr-FR" sz="1200">
                <a:solidFill>
                  <a:schemeClr val="dk1"/>
                </a:solidFill>
                <a:latin typeface="Arimo"/>
                <a:ea typeface="Arimo"/>
                <a:cs typeface="Arimo"/>
                <a:sym typeface="Arimo"/>
              </a:rPr>
              <a:t>Principes de l’éthique en recherche:</a:t>
            </a:r>
            <a:endParaRPr/>
          </a:p>
          <a:p>
            <a:pPr indent="-171450" lvl="0" marL="255270" marR="0" rtl="0" algn="l">
              <a:lnSpc>
                <a:spcPct val="100000"/>
              </a:lnSpc>
              <a:spcBef>
                <a:spcPts val="980"/>
              </a:spcBef>
              <a:spcAft>
                <a:spcPts val="0"/>
              </a:spcAft>
              <a:buClr>
                <a:schemeClr val="dk1"/>
              </a:buClr>
              <a:buSzPts val="1200"/>
              <a:buFont typeface="Arial"/>
              <a:buChar char="•"/>
            </a:pPr>
            <a:r>
              <a:rPr lang="fr-FR" sz="1200">
                <a:solidFill>
                  <a:schemeClr val="dk1"/>
                </a:solidFill>
                <a:latin typeface="Arimo"/>
                <a:ea typeface="Arimo"/>
                <a:cs typeface="Arimo"/>
                <a:sym typeface="Arimo"/>
              </a:rPr>
              <a:t>Réduire les risques de préjudice et maximiser les bénéfices</a:t>
            </a:r>
            <a:endParaRPr/>
          </a:p>
          <a:p>
            <a:pPr indent="-171450" lvl="0" marL="255270" marR="0" rtl="0" algn="l">
              <a:lnSpc>
                <a:spcPct val="100000"/>
              </a:lnSpc>
              <a:spcBef>
                <a:spcPts val="980"/>
              </a:spcBef>
              <a:spcAft>
                <a:spcPts val="0"/>
              </a:spcAft>
              <a:buClr>
                <a:schemeClr val="dk1"/>
              </a:buClr>
              <a:buSzPts val="1200"/>
              <a:buFont typeface="Arial"/>
              <a:buChar char="•"/>
            </a:pPr>
            <a:r>
              <a:rPr lang="fr-FR" sz="1200">
                <a:solidFill>
                  <a:schemeClr val="dk1"/>
                </a:solidFill>
                <a:latin typeface="Arimo"/>
                <a:ea typeface="Arimo"/>
                <a:cs typeface="Arimo"/>
                <a:sym typeface="Arimo"/>
              </a:rPr>
              <a:t>Obtenir un consentement éclairé</a:t>
            </a:r>
            <a:endParaRPr/>
          </a:p>
          <a:p>
            <a:pPr indent="-171450" lvl="0" marL="255270" marR="0" rtl="0" algn="l">
              <a:lnSpc>
                <a:spcPct val="100000"/>
              </a:lnSpc>
              <a:spcBef>
                <a:spcPts val="980"/>
              </a:spcBef>
              <a:spcAft>
                <a:spcPts val="0"/>
              </a:spcAft>
              <a:buClr>
                <a:schemeClr val="dk1"/>
              </a:buClr>
              <a:buSzPts val="1200"/>
              <a:buFont typeface="Arial"/>
              <a:buChar char="•"/>
            </a:pPr>
            <a:r>
              <a:rPr lang="fr-FR" sz="1200">
                <a:solidFill>
                  <a:schemeClr val="dk1"/>
                </a:solidFill>
                <a:latin typeface="Arimo"/>
                <a:ea typeface="Arimo"/>
                <a:cs typeface="Arimo"/>
                <a:sym typeface="Arimo"/>
              </a:rPr>
              <a:t>Protéger l’anonymat et la confidentialité</a:t>
            </a:r>
            <a:endParaRPr/>
          </a:p>
          <a:p>
            <a:pPr indent="-171450" lvl="0" marL="255270" marR="0" rtl="0" algn="l">
              <a:lnSpc>
                <a:spcPct val="100000"/>
              </a:lnSpc>
              <a:spcBef>
                <a:spcPts val="980"/>
              </a:spcBef>
              <a:spcAft>
                <a:spcPts val="0"/>
              </a:spcAft>
              <a:buClr>
                <a:schemeClr val="dk1"/>
              </a:buClr>
              <a:buSzPts val="1200"/>
              <a:buFont typeface="Arial"/>
              <a:buChar char="•"/>
            </a:pPr>
            <a:r>
              <a:rPr lang="fr-FR" sz="1200">
                <a:solidFill>
                  <a:schemeClr val="dk1"/>
                </a:solidFill>
                <a:latin typeface="Arimo"/>
                <a:ea typeface="Arimo"/>
                <a:cs typeface="Arimo"/>
                <a:sym typeface="Arimo"/>
              </a:rPr>
              <a:t>Éviter les pratiques trompeuses</a:t>
            </a:r>
            <a:endParaRPr/>
          </a:p>
          <a:p>
            <a:pPr indent="-171450" lvl="0" marL="255270" marR="0" rtl="0" algn="l">
              <a:lnSpc>
                <a:spcPct val="100000"/>
              </a:lnSpc>
              <a:spcBef>
                <a:spcPts val="980"/>
              </a:spcBef>
              <a:spcAft>
                <a:spcPts val="0"/>
              </a:spcAft>
              <a:buClr>
                <a:schemeClr val="dk1"/>
              </a:buClr>
              <a:buSzPts val="1200"/>
              <a:buFont typeface="Arial"/>
              <a:buChar char="•"/>
            </a:pPr>
            <a:r>
              <a:rPr lang="fr-FR" sz="1200">
                <a:solidFill>
                  <a:schemeClr val="dk1"/>
                </a:solidFill>
                <a:latin typeface="Arimo"/>
                <a:ea typeface="Arimo"/>
                <a:cs typeface="Arimo"/>
                <a:sym typeface="Arimo"/>
              </a:rPr>
              <a:t>Garantir le droit de se retirer de la recherche</a:t>
            </a:r>
            <a:endParaRPr sz="1200">
              <a:solidFill>
                <a:schemeClr val="dk1"/>
              </a:solidFill>
              <a:latin typeface="Arimo"/>
              <a:ea typeface="Arimo"/>
              <a:cs typeface="Arimo"/>
              <a:sym typeface="Arimo"/>
            </a:endParaRPr>
          </a:p>
        </p:txBody>
      </p:sp>
      <p:sp>
        <p:nvSpPr>
          <p:cNvPr id="676" name="Google Shape;676;p41"/>
          <p:cNvSpPr txBox="1"/>
          <p:nvPr/>
        </p:nvSpPr>
        <p:spPr>
          <a:xfrm>
            <a:off x="5848351" y="2290444"/>
            <a:ext cx="4528820" cy="169854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915" marR="0" rtl="0" algn="l">
              <a:lnSpc>
                <a:spcPct val="100000"/>
              </a:lnSpc>
              <a:spcBef>
                <a:spcPts val="0"/>
              </a:spcBef>
              <a:spcAft>
                <a:spcPts val="0"/>
              </a:spcAft>
              <a:buNone/>
            </a:pPr>
            <a:r>
              <a:rPr lang="fr-FR" sz="1200">
                <a:solidFill>
                  <a:schemeClr val="dk1"/>
                </a:solidFill>
                <a:latin typeface="Arimo"/>
                <a:ea typeface="Arimo"/>
                <a:cs typeface="Arimo"/>
                <a:sym typeface="Arimo"/>
              </a:rPr>
              <a:t>Que signifie le risque de préjudice ?</a:t>
            </a:r>
            <a:endParaRPr sz="1200">
              <a:solidFill>
                <a:schemeClr val="dk1"/>
              </a:solidFill>
              <a:latin typeface="Arimo"/>
              <a:ea typeface="Arimo"/>
              <a:cs typeface="Arimo"/>
              <a:sym typeface="Arimo"/>
            </a:endParaRPr>
          </a:p>
          <a:p>
            <a:pPr indent="-109538" lvl="0" marL="252413"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Préjudice physique ou inconfort pour les participants</a:t>
            </a:r>
            <a:endParaRPr/>
          </a:p>
          <a:p>
            <a:pPr indent="-109538" lvl="0" marL="252413"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Détresse psychologique ou inconfort, y compris le fait que les participants se sentent forcés de participer</a:t>
            </a:r>
            <a:endParaRPr/>
          </a:p>
          <a:p>
            <a:pPr indent="-109538" lvl="0" marL="252413"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Désavantage social ou éducatif</a:t>
            </a:r>
            <a:endParaRPr/>
          </a:p>
          <a:p>
            <a:pPr indent="-109538" lvl="0" marL="252413" marR="0" rtl="0" algn="l">
              <a:lnSpc>
                <a:spcPct val="100000"/>
              </a:lnSpc>
              <a:spcBef>
                <a:spcPts val="955"/>
              </a:spcBef>
              <a:spcAft>
                <a:spcPts val="0"/>
              </a:spcAft>
              <a:buClr>
                <a:schemeClr val="dk1"/>
              </a:buClr>
              <a:buSzPts val="1200"/>
              <a:buFont typeface="Arial"/>
              <a:buChar char="•"/>
            </a:pPr>
            <a:r>
              <a:rPr lang="fr-FR" sz="1200">
                <a:solidFill>
                  <a:schemeClr val="dk1"/>
                </a:solidFill>
                <a:latin typeface="Arimo"/>
                <a:ea typeface="Arimo"/>
                <a:cs typeface="Arimo"/>
                <a:sym typeface="Arimo"/>
              </a:rPr>
              <a:t>Atteinte à la vie privée ou à l’anonymat</a:t>
            </a:r>
            <a:endParaRPr sz="1200">
              <a:solidFill>
                <a:schemeClr val="dk1"/>
              </a:solidFill>
              <a:latin typeface="Arimo"/>
              <a:ea typeface="Arimo"/>
              <a:cs typeface="Arimo"/>
              <a:sym typeface="Arimo"/>
            </a:endParaRPr>
          </a:p>
        </p:txBody>
      </p:sp>
      <p:sp>
        <p:nvSpPr>
          <p:cNvPr id="677" name="Google Shape;677;p41"/>
          <p:cNvSpPr txBox="1"/>
          <p:nvPr/>
        </p:nvSpPr>
        <p:spPr>
          <a:xfrm>
            <a:off x="627260" y="4331088"/>
            <a:ext cx="9575800" cy="644472"/>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fr-FR" sz="1200">
                <a:solidFill>
                  <a:schemeClr val="dk1"/>
                </a:solidFill>
                <a:latin typeface="Arimo"/>
                <a:ea typeface="Arimo"/>
                <a:cs typeface="Arimo"/>
                <a:sym typeface="Arimo"/>
              </a:rPr>
              <a:t>Pour respecter les principes de l’éthique en recherche, il est important de prendre en compte ces éléments avant, pendant et après votre investigation. Vous pourriez choisir d’en discuter avec des collègues ou de prendre des notes personnelles à propos de chacun de ces aspects :</a:t>
            </a:r>
            <a:endParaRPr sz="1200">
              <a:solidFill>
                <a:schemeClr val="dk1"/>
              </a:solidFill>
              <a:latin typeface="Arimo"/>
              <a:ea typeface="Arimo"/>
              <a:cs typeface="Arimo"/>
              <a:sym typeface="Arimo"/>
            </a:endParaRPr>
          </a:p>
        </p:txBody>
      </p:sp>
      <p:sp>
        <p:nvSpPr>
          <p:cNvPr id="678" name="Google Shape;678;p41"/>
          <p:cNvSpPr/>
          <p:nvPr/>
        </p:nvSpPr>
        <p:spPr>
          <a:xfrm>
            <a:off x="673614" y="6753225"/>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1"/>
          <p:cNvSpPr txBox="1"/>
          <p:nvPr/>
        </p:nvSpPr>
        <p:spPr>
          <a:xfrm>
            <a:off x="1215976" y="6829425"/>
            <a:ext cx="3368724"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u="sng">
                <a:solidFill>
                  <a:schemeClr val="hlink"/>
                </a:solidFill>
                <a:latin typeface="Arial"/>
                <a:ea typeface="Arial"/>
                <a:cs typeface="Arial"/>
                <a:sym typeface="Arial"/>
                <a:hlinkClick r:id="rId5"/>
              </a:rPr>
              <a:t>Vidéo 8 : L’éthique dans l’investigation en éducation</a:t>
            </a:r>
            <a:endParaRPr sz="1200">
              <a:solidFill>
                <a:schemeClr val="dk1"/>
              </a:solidFill>
              <a:latin typeface="Arial"/>
              <a:ea typeface="Arial"/>
              <a:cs typeface="Arial"/>
              <a:sym typeface="Arial"/>
            </a:endParaRPr>
          </a:p>
        </p:txBody>
      </p:sp>
      <p:sp>
        <p:nvSpPr>
          <p:cNvPr id="680" name="Google Shape;680;p41"/>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1"/>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25</a:t>
            </a:r>
            <a:endParaRPr sz="1000">
              <a:solidFill>
                <a:schemeClr val="dk1"/>
              </a:solidFill>
              <a:latin typeface="Arial"/>
              <a:ea typeface="Arial"/>
              <a:cs typeface="Arial"/>
              <a:sym typeface="Arial"/>
            </a:endParaRPr>
          </a:p>
        </p:txBody>
      </p:sp>
      <p:graphicFrame>
        <p:nvGraphicFramePr>
          <p:cNvPr id="682" name="Google Shape;682;p41"/>
          <p:cNvGraphicFramePr/>
          <p:nvPr/>
        </p:nvGraphicFramePr>
        <p:xfrm>
          <a:off x="598125" y="4956779"/>
          <a:ext cx="3000000" cy="3000000"/>
        </p:xfrm>
        <a:graphic>
          <a:graphicData uri="http://schemas.openxmlformats.org/drawingml/2006/table">
            <a:tbl>
              <a:tblPr bandRow="1" firstRow="1">
                <a:noFill/>
                <a:tableStyleId>{EA7BE4C1-8AEE-4F6B-9304-BD7A6D4820F0}</a:tableStyleId>
              </a:tblPr>
              <a:tblGrid>
                <a:gridCol w="5053375"/>
                <a:gridCol w="4651900"/>
              </a:tblGrid>
              <a:tr h="321450">
                <a:tc>
                  <a:txBody>
                    <a:bodyPr/>
                    <a:lstStyle/>
                    <a:p>
                      <a:pPr indent="0" lvl="0" marL="0" marR="0" rtl="0" algn="l">
                        <a:spcBef>
                          <a:spcPts val="0"/>
                        </a:spcBef>
                        <a:spcAft>
                          <a:spcPts val="0"/>
                        </a:spcAft>
                        <a:buNone/>
                      </a:pPr>
                      <a:r>
                        <a:rPr b="0" lang="fr-FR" sz="1100">
                          <a:solidFill>
                            <a:schemeClr val="dk1"/>
                          </a:solidFill>
                          <a:latin typeface="Arial"/>
                          <a:ea typeface="Arial"/>
                          <a:cs typeface="Arial"/>
                          <a:sym typeface="Arial"/>
                        </a:rPr>
                        <a:t>1. Faut-il prendre en compte l’avis d’autres personnes (parents, élèves)?</a:t>
                      </a:r>
                      <a:endParaRPr b="0" sz="1100">
                        <a:solidFill>
                          <a:schemeClr val="dk1"/>
                        </a:solidFill>
                        <a:latin typeface="Arial"/>
                        <a:ea typeface="Arial"/>
                        <a:cs typeface="Arial"/>
                        <a:sym typeface="Arial"/>
                      </a:endParaRPr>
                    </a:p>
                  </a:txBody>
                  <a:tcPr marT="45725" marB="45725" marR="91450" marL="91450">
                    <a:solidFill>
                      <a:srgbClr val="E9F1F5"/>
                    </a:solidFill>
                  </a:tcPr>
                </a:tc>
                <a:tc>
                  <a:txBody>
                    <a:bodyPr/>
                    <a:lstStyle/>
                    <a:p>
                      <a:pPr indent="0" lvl="0" marL="0" marR="0" rtl="0" algn="l">
                        <a:spcBef>
                          <a:spcPts val="0"/>
                        </a:spcBef>
                        <a:spcAft>
                          <a:spcPts val="0"/>
                        </a:spcAft>
                        <a:buNone/>
                      </a:pPr>
                      <a:r>
                        <a:rPr b="0" lang="fr-FR" sz="1100">
                          <a:solidFill>
                            <a:schemeClr val="dk1"/>
                          </a:solidFill>
                          <a:latin typeface="Arial"/>
                          <a:ea typeface="Arial"/>
                          <a:cs typeface="Arial"/>
                          <a:sym typeface="Arial"/>
                        </a:rPr>
                        <a:t>6. Des données négatives ou embarrassantes pourraient-elles émerger de l’investigation?</a:t>
                      </a:r>
                      <a:endParaRPr b="0" sz="1100">
                        <a:solidFill>
                          <a:schemeClr val="dk1"/>
                        </a:solidFill>
                        <a:latin typeface="Arial"/>
                        <a:ea typeface="Arial"/>
                        <a:cs typeface="Arial"/>
                        <a:sym typeface="Arial"/>
                      </a:endParaRPr>
                    </a:p>
                  </a:txBody>
                  <a:tcPr marT="0" marB="0" marR="68575" marL="68575">
                    <a:solidFill>
                      <a:srgbClr val="E9F1F5"/>
                    </a:solidFill>
                  </a:tcPr>
                </a:tc>
              </a:tr>
              <a:tr h="370850">
                <a:tc>
                  <a:txBody>
                    <a:bodyPr/>
                    <a:lstStyle/>
                    <a:p>
                      <a:pPr indent="0" lvl="0" marL="0" marR="0" rtl="0" algn="l">
                        <a:spcBef>
                          <a:spcPts val="0"/>
                        </a:spcBef>
                        <a:spcAft>
                          <a:spcPts val="0"/>
                        </a:spcAft>
                        <a:buClr>
                          <a:srgbClr val="000000"/>
                        </a:buClr>
                        <a:buSzPts val="1100"/>
                        <a:buFont typeface="Calibri"/>
                        <a:buNone/>
                      </a:pPr>
                      <a:r>
                        <a:rPr lang="fr-FR" sz="1100">
                          <a:solidFill>
                            <a:srgbClr val="000000"/>
                          </a:solidFill>
                          <a:latin typeface="Arial"/>
                          <a:ea typeface="Arial"/>
                          <a:cs typeface="Arial"/>
                          <a:sym typeface="Arial"/>
                        </a:rPr>
                        <a:t>2. Quels sont les bénéfices de votre investigation? (p. ex. : pour les collègues, les élèves)</a:t>
                      </a:r>
                      <a:endParaRPr sz="1100">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fr-FR" sz="1100">
                          <a:latin typeface="Arial"/>
                          <a:ea typeface="Arial"/>
                          <a:cs typeface="Arial"/>
                          <a:sym typeface="Arial"/>
                        </a:rPr>
                        <a:t>7. Comment protégerez-vous les élèves d’éventuels effets négatifs liés aux données? </a:t>
                      </a:r>
                      <a:endParaRPr/>
                    </a:p>
                  </a:txBody>
                  <a:tcPr marT="0" marB="0" marR="68575" marL="68575"/>
                </a:tc>
              </a:tr>
              <a:tr h="370850">
                <a:tc>
                  <a:txBody>
                    <a:bodyPr/>
                    <a:lstStyle/>
                    <a:p>
                      <a:pPr indent="0" lvl="0" marL="0" marR="0" rtl="0" algn="l">
                        <a:spcBef>
                          <a:spcPts val="0"/>
                        </a:spcBef>
                        <a:spcAft>
                          <a:spcPts val="0"/>
                        </a:spcAft>
                        <a:buClr>
                          <a:srgbClr val="000000"/>
                        </a:buClr>
                        <a:buSzPts val="1100"/>
                        <a:buFont typeface="Calibri"/>
                        <a:buNone/>
                      </a:pPr>
                      <a:r>
                        <a:rPr lang="fr-FR" sz="1100">
                          <a:solidFill>
                            <a:srgbClr val="000000"/>
                          </a:solidFill>
                          <a:latin typeface="Arial"/>
                          <a:ea typeface="Arial"/>
                          <a:cs typeface="Arial"/>
                          <a:sym typeface="Arial"/>
                        </a:rPr>
                        <a:t>3. Comment allez-vous protéger les données de vos participants? (p. ex. : notes écrites ou enregistrements)</a:t>
                      </a:r>
                      <a:endParaRPr sz="1100">
                        <a:latin typeface="Arial"/>
                        <a:ea typeface="Arial"/>
                        <a:cs typeface="Arial"/>
                        <a:sym typeface="Arial"/>
                      </a:endParaRPr>
                    </a:p>
                  </a:txBody>
                  <a:tcPr marT="0" marB="0" marR="68575" marL="68575">
                    <a:solidFill>
                      <a:srgbClr val="E9F1F5"/>
                    </a:solidFill>
                  </a:tcPr>
                </a:tc>
                <a:tc>
                  <a:txBody>
                    <a:bodyPr/>
                    <a:lstStyle/>
                    <a:p>
                      <a:pPr indent="0" lvl="0" marL="0" marR="0" rtl="0" algn="l">
                        <a:spcBef>
                          <a:spcPts val="0"/>
                        </a:spcBef>
                        <a:spcAft>
                          <a:spcPts val="0"/>
                        </a:spcAft>
                        <a:buNone/>
                      </a:pPr>
                      <a:r>
                        <a:rPr lang="fr-FR" sz="1100">
                          <a:latin typeface="Arial"/>
                          <a:ea typeface="Arial"/>
                          <a:cs typeface="Arial"/>
                          <a:sym typeface="Arial"/>
                        </a:rPr>
                        <a:t>8. Avez-vous besoin de formulaires de consentement signés par les élèves ou leurs parents?</a:t>
                      </a:r>
                      <a:endParaRPr sz="1100">
                        <a:latin typeface="Arial"/>
                        <a:ea typeface="Arial"/>
                        <a:cs typeface="Arial"/>
                        <a:sym typeface="Arial"/>
                      </a:endParaRPr>
                    </a:p>
                  </a:txBody>
                  <a:tcPr marT="0" marB="0" marR="68575" marL="68575">
                    <a:solidFill>
                      <a:srgbClr val="E9F1F5"/>
                    </a:solidFill>
                  </a:tcPr>
                </a:tc>
              </a:tr>
              <a:tr h="370850">
                <a:tc>
                  <a:txBody>
                    <a:bodyPr/>
                    <a:lstStyle/>
                    <a:p>
                      <a:pPr indent="0" lvl="0" marL="0" marR="0" rtl="0" algn="l">
                        <a:spcBef>
                          <a:spcPts val="0"/>
                        </a:spcBef>
                        <a:spcAft>
                          <a:spcPts val="0"/>
                        </a:spcAft>
                        <a:buClr>
                          <a:srgbClr val="000000"/>
                        </a:buClr>
                        <a:buSzPts val="1100"/>
                        <a:buFont typeface="Calibri"/>
                        <a:buNone/>
                      </a:pPr>
                      <a:r>
                        <a:rPr lang="fr-FR" sz="1100">
                          <a:solidFill>
                            <a:srgbClr val="000000"/>
                          </a:solidFill>
                          <a:latin typeface="Arial"/>
                          <a:ea typeface="Arial"/>
                          <a:cs typeface="Arial"/>
                          <a:sym typeface="Arial"/>
                        </a:rPr>
                        <a:t>4. Comment expliquerez-vous votre investigation aux élèves et aux autres membres de l’établissement?</a:t>
                      </a:r>
                      <a:endParaRPr sz="1100">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fr-FR" sz="1100">
                          <a:latin typeface="Arial"/>
                          <a:ea typeface="Arial"/>
                          <a:cs typeface="Arial"/>
                          <a:sym typeface="Arial"/>
                        </a:rPr>
                        <a:t>9. Comment allez-vous protéger la vie privée des personnes impliquées dans l’investigation?</a:t>
                      </a:r>
                      <a:endParaRPr sz="1100">
                        <a:latin typeface="Arial"/>
                        <a:ea typeface="Arial"/>
                        <a:cs typeface="Arial"/>
                        <a:sym typeface="Arial"/>
                      </a:endParaRPr>
                    </a:p>
                  </a:txBody>
                  <a:tcPr marT="0" marB="0" marR="68575" marL="68575"/>
                </a:tc>
              </a:tr>
              <a:tr h="264100">
                <a:tc>
                  <a:txBody>
                    <a:bodyPr/>
                    <a:lstStyle/>
                    <a:p>
                      <a:pPr indent="0" lvl="0" marL="0" marR="0" rtl="0" algn="l">
                        <a:spcBef>
                          <a:spcPts val="0"/>
                        </a:spcBef>
                        <a:spcAft>
                          <a:spcPts val="0"/>
                        </a:spcAft>
                        <a:buClr>
                          <a:srgbClr val="000000"/>
                        </a:buClr>
                        <a:buSzPts val="1100"/>
                        <a:buFont typeface="Calibri"/>
                        <a:buNone/>
                      </a:pPr>
                      <a:r>
                        <a:rPr lang="fr-FR" sz="1100">
                          <a:solidFill>
                            <a:srgbClr val="000000"/>
                          </a:solidFill>
                          <a:latin typeface="Arial"/>
                          <a:ea typeface="Arial"/>
                          <a:cs typeface="Arial"/>
                          <a:sym typeface="Arial"/>
                        </a:rPr>
                        <a:t>5. Lorsque vous partagerez vos résultats, comment assurerez-vous l’anonymat et la confidentialité?</a:t>
                      </a:r>
                      <a:endParaRPr sz="1100">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fr-FR" sz="1100">
                          <a:latin typeface="Arial"/>
                          <a:ea typeface="Arial"/>
                          <a:cs typeface="Arial"/>
                          <a:sym typeface="Arial"/>
                        </a:rPr>
                        <a:t>10. Devez-vous attribuer du crédit à des collègues pour certaines de vos données?</a:t>
                      </a:r>
                      <a:endParaRPr sz="1100">
                        <a:latin typeface="Arial"/>
                        <a:ea typeface="Arial"/>
                        <a:cs typeface="Arial"/>
                        <a:sym typeface="Arial"/>
                      </a:endParaRPr>
                    </a:p>
                  </a:txBody>
                  <a:tcPr marT="0" marB="0" marR="68575" marL="6857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6" name="Shape 686"/>
        <p:cNvGrpSpPr/>
        <p:nvPr/>
      </p:nvGrpSpPr>
      <p:grpSpPr>
        <a:xfrm>
          <a:off x="0" y="0"/>
          <a:ext cx="0" cy="0"/>
          <a:chOff x="0" y="0"/>
          <a:chExt cx="0" cy="0"/>
        </a:xfrm>
      </p:grpSpPr>
      <p:sp>
        <p:nvSpPr>
          <p:cNvPr id="687" name="Google Shape;687;p42"/>
          <p:cNvSpPr txBox="1"/>
          <p:nvPr/>
        </p:nvSpPr>
        <p:spPr>
          <a:xfrm>
            <a:off x="8427091" y="1695076"/>
            <a:ext cx="1854581"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fr-FR" sz="1100">
                <a:solidFill>
                  <a:schemeClr val="dk1"/>
                </a:solidFill>
                <a:latin typeface="Arial"/>
                <a:ea typeface="Arial"/>
                <a:cs typeface="Arial"/>
                <a:sym typeface="Arial"/>
              </a:rPr>
              <a:t>Étape du cycle d’investigation</a:t>
            </a:r>
            <a:endParaRPr sz="1100">
              <a:solidFill>
                <a:schemeClr val="dk1"/>
              </a:solidFill>
              <a:latin typeface="Arial"/>
              <a:ea typeface="Arial"/>
              <a:cs typeface="Arial"/>
              <a:sym typeface="Arial"/>
            </a:endParaRPr>
          </a:p>
        </p:txBody>
      </p:sp>
      <p:sp>
        <p:nvSpPr>
          <p:cNvPr id="688" name="Google Shape;688;p42"/>
          <p:cNvSpPr txBox="1"/>
          <p:nvPr/>
        </p:nvSpPr>
        <p:spPr>
          <a:xfrm>
            <a:off x="3594100" y="739528"/>
            <a:ext cx="3276600"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À propos du codage et de l’évaluation</a:t>
            </a:r>
            <a:endParaRPr sz="1600">
              <a:solidFill>
                <a:schemeClr val="dk1"/>
              </a:solidFill>
              <a:latin typeface="Arial"/>
              <a:ea typeface="Arial"/>
              <a:cs typeface="Arial"/>
              <a:sym typeface="Arial"/>
            </a:endParaRPr>
          </a:p>
        </p:txBody>
      </p:sp>
      <p:sp>
        <p:nvSpPr>
          <p:cNvPr id="689" name="Google Shape;689;p42"/>
          <p:cNvSpPr txBox="1"/>
          <p:nvPr/>
        </p:nvSpPr>
        <p:spPr>
          <a:xfrm>
            <a:off x="546100" y="610903"/>
            <a:ext cx="2769870" cy="1119089"/>
          </a:xfrm>
          <a:prstGeom prst="rect">
            <a:avLst/>
          </a:prstGeom>
          <a:solidFill>
            <a:srgbClr val="D9F1F6"/>
          </a:solidFill>
          <a:ln>
            <a:noFill/>
          </a:ln>
        </p:spPr>
        <p:txBody>
          <a:bodyPr anchorCtr="0" anchor="t" bIns="0" lIns="0" spcFirstLastPara="1" rIns="0" wrap="square" tIns="6975">
            <a:spAutoFit/>
          </a:bodyPr>
          <a:lstStyle/>
          <a:p>
            <a:pPr indent="0" lvl="0" marL="26034" marR="189230" rtl="0" algn="l">
              <a:lnSpc>
                <a:spcPct val="102200"/>
              </a:lnSpc>
              <a:spcBef>
                <a:spcPts val="0"/>
              </a:spcBef>
              <a:spcAft>
                <a:spcPts val="0"/>
              </a:spcAft>
              <a:buNone/>
            </a:pPr>
            <a:r>
              <a:rPr b="1" lang="fr-FR" sz="1800">
                <a:solidFill>
                  <a:srgbClr val="1A616F"/>
                </a:solidFill>
                <a:latin typeface="Arial"/>
                <a:ea typeface="Arial"/>
                <a:cs typeface="Arial"/>
                <a:sym typeface="Arial"/>
              </a:rPr>
              <a:t>Partie H. Analyse des échanges en classe : observation systématique</a:t>
            </a:r>
            <a:endParaRPr sz="1800">
              <a:solidFill>
                <a:schemeClr val="dk1"/>
              </a:solidFill>
              <a:latin typeface="Arial"/>
              <a:ea typeface="Arial"/>
              <a:cs typeface="Arial"/>
              <a:sym typeface="Arial"/>
            </a:endParaRPr>
          </a:p>
        </p:txBody>
      </p:sp>
      <p:sp>
        <p:nvSpPr>
          <p:cNvPr id="690" name="Google Shape;690;p42"/>
          <p:cNvSpPr txBox="1"/>
          <p:nvPr/>
        </p:nvSpPr>
        <p:spPr>
          <a:xfrm>
            <a:off x="546100" y="1882142"/>
            <a:ext cx="4419600" cy="405271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820" marR="94615" rtl="0" algn="just">
              <a:lnSpc>
                <a:spcPct val="121000"/>
              </a:lnSpc>
              <a:spcBef>
                <a:spcPts val="0"/>
              </a:spcBef>
              <a:spcAft>
                <a:spcPts val="0"/>
              </a:spcAft>
              <a:buNone/>
            </a:pPr>
            <a:r>
              <a:rPr lang="fr-FR" sz="1200">
                <a:solidFill>
                  <a:schemeClr val="dk1"/>
                </a:solidFill>
                <a:latin typeface="Arimo"/>
                <a:ea typeface="Arimo"/>
                <a:cs typeface="Arimo"/>
                <a:sym typeface="Arimo"/>
              </a:rPr>
              <a:t>Lorsque vous planifiez votre investigation, vous devez réfléchir à la manière dont vous allez concrètement la mettre en œuvre dans votre contexte, afin de pouvoir répondre à votre question de recherche. Réfléchissez à la quantité d’observation que vous souhaitez effectuer et au moment où vous la ferez; est-il réaliste de répéter vos observations dans le temps pour examiner les changements? Cette section propose une introduction au codage en contexte éducatif. Vous trouverez également davantage d’informations et des gabarits de codage utiles dans les sections 1 et 2.</a:t>
            </a:r>
            <a:endParaRPr/>
          </a:p>
          <a:p>
            <a:pPr indent="0" lvl="0" marL="83820" marR="94615" rtl="0" algn="just">
              <a:lnSpc>
                <a:spcPct val="121000"/>
              </a:lnSpc>
              <a:spcBef>
                <a:spcPts val="580"/>
              </a:spcBef>
              <a:spcAft>
                <a:spcPts val="0"/>
              </a:spcAft>
              <a:buNone/>
            </a:pPr>
            <a:r>
              <a:rPr lang="fr-FR" sz="1200">
                <a:solidFill>
                  <a:schemeClr val="dk1"/>
                </a:solidFill>
                <a:latin typeface="Arimo"/>
                <a:ea typeface="Arimo"/>
                <a:cs typeface="Arimo"/>
                <a:sym typeface="Arimo"/>
              </a:rPr>
              <a:t>Plusieurs vidéos explicatives T-SEDA peuvent vous guider dans cette étape de planification et de choix méthodologiques. Cette vidéo vous offrira un aperçu de la manière d’enregistrer les échanges et de coder les dialogues, ainsi que des avantages et des limites des différents types de codage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0" algn="l">
              <a:lnSpc>
                <a:spcPct val="100000"/>
              </a:lnSpc>
              <a:spcBef>
                <a:spcPts val="0"/>
              </a:spcBef>
              <a:spcAft>
                <a:spcPts val="0"/>
              </a:spcAft>
              <a:buNone/>
            </a:pPr>
            <a:r>
              <a:rPr b="1" lang="fr-FR" sz="1200" u="sng">
                <a:solidFill>
                  <a:schemeClr val="hlink"/>
                </a:solidFill>
                <a:latin typeface="Arial"/>
                <a:ea typeface="Arial"/>
                <a:cs typeface="Arial"/>
                <a:sym typeface="Arial"/>
                <a:hlinkClick r:id="rId3"/>
              </a:rPr>
              <a:t>Vidéo 12 : Enregistrement des dialogues et codage en classe</a:t>
            </a:r>
            <a:endParaRPr sz="1200">
              <a:solidFill>
                <a:schemeClr val="dk1"/>
              </a:solidFill>
              <a:latin typeface="Arial"/>
              <a:ea typeface="Arial"/>
              <a:cs typeface="Arial"/>
              <a:sym typeface="Arial"/>
            </a:endParaRPr>
          </a:p>
        </p:txBody>
      </p:sp>
      <p:sp>
        <p:nvSpPr>
          <p:cNvPr id="691" name="Google Shape;691;p42"/>
          <p:cNvSpPr/>
          <p:nvPr/>
        </p:nvSpPr>
        <p:spPr>
          <a:xfrm>
            <a:off x="622300" y="5534025"/>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2"/>
          <p:cNvSpPr/>
          <p:nvPr/>
        </p:nvSpPr>
        <p:spPr>
          <a:xfrm>
            <a:off x="5041900" y="1876425"/>
            <a:ext cx="5410200" cy="520970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2"/>
          <p:cNvSpPr txBox="1"/>
          <p:nvPr/>
        </p:nvSpPr>
        <p:spPr>
          <a:xfrm>
            <a:off x="5118100" y="1876425"/>
            <a:ext cx="5268594" cy="516449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fr-FR" sz="1150">
                <a:solidFill>
                  <a:schemeClr val="dk1"/>
                </a:solidFill>
                <a:latin typeface="Arial"/>
                <a:ea typeface="Arial"/>
                <a:cs typeface="Arial"/>
                <a:sym typeface="Arial"/>
              </a:rPr>
              <a:t>Qu’est-ce que le codage ? </a:t>
            </a:r>
            <a:endParaRPr b="1" sz="115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lang="fr-FR" sz="1200">
                <a:solidFill>
                  <a:schemeClr val="dk1"/>
                </a:solidFill>
                <a:latin typeface="Arimo"/>
                <a:ea typeface="Arimo"/>
                <a:cs typeface="Arimo"/>
                <a:sym typeface="Arimo"/>
              </a:rPr>
              <a:t>Le codage consiste à découper les dialogues en classe en segments, puis à classer systématiquement chaque segment dans une catégorie. Cela se fait souvent par « tour de parole » (Personne A… Personne B… etc.).</a:t>
            </a:r>
            <a:endParaRPr sz="1200">
              <a:solidFill>
                <a:schemeClr val="dk1"/>
              </a:solidFill>
              <a:latin typeface="Arimo"/>
              <a:ea typeface="Arimo"/>
              <a:cs typeface="Arimo"/>
              <a:sym typeface="Arimo"/>
            </a:endParaRPr>
          </a:p>
          <a:p>
            <a:pPr indent="0" lvl="0" marL="12700" marR="0" rtl="0" algn="just">
              <a:lnSpc>
                <a:spcPct val="100000"/>
              </a:lnSpc>
              <a:spcBef>
                <a:spcPts val="885"/>
              </a:spcBef>
              <a:spcAft>
                <a:spcPts val="0"/>
              </a:spcAft>
              <a:buNone/>
            </a:pPr>
            <a:r>
              <a:rPr b="1" lang="fr-FR" sz="1150">
                <a:solidFill>
                  <a:schemeClr val="dk1"/>
                </a:solidFill>
                <a:latin typeface="Arial"/>
                <a:ea typeface="Arial"/>
                <a:cs typeface="Arial"/>
                <a:sym typeface="Arial"/>
              </a:rPr>
              <a:t>Pourquoi le codage est-il important ?</a:t>
            </a:r>
            <a:endParaRPr sz="1150">
              <a:solidFill>
                <a:schemeClr val="dk1"/>
              </a:solidFill>
              <a:latin typeface="Arial"/>
              <a:ea typeface="Arial"/>
              <a:cs typeface="Arial"/>
              <a:sym typeface="Arial"/>
            </a:endParaRPr>
          </a:p>
          <a:p>
            <a:pPr indent="0" lvl="0" marL="14400" marR="5080" rtl="0" algn="just">
              <a:lnSpc>
                <a:spcPct val="120700"/>
              </a:lnSpc>
              <a:spcBef>
                <a:spcPts val="580"/>
              </a:spcBef>
              <a:spcAft>
                <a:spcPts val="0"/>
              </a:spcAft>
              <a:buNone/>
            </a:pPr>
            <a:r>
              <a:rPr lang="fr-FR" sz="1200">
                <a:solidFill>
                  <a:schemeClr val="dk1"/>
                </a:solidFill>
                <a:latin typeface="Arimo"/>
                <a:ea typeface="Arimo"/>
                <a:cs typeface="Arimo"/>
                <a:sym typeface="Arimo"/>
              </a:rPr>
              <a:t>Dans une classe animée, il est facile de passer à côté de certains échanges ou de présumer qu’ils ont lieu alors que ce n’est pas le cas. Le codage permet de se concentrer sur certains types de dialogues et de les consigner d’une manière structurée. Cela vous permet d’y revenir pour repérer des tendances ou des occasions manquées d’approfondir les idées des élèves. Il vous aide aussi à observer les changements au fil du temps.</a:t>
            </a:r>
            <a:endParaRPr sz="1200">
              <a:solidFill>
                <a:schemeClr val="dk1"/>
              </a:solidFill>
              <a:latin typeface="Arimo"/>
              <a:ea typeface="Arimo"/>
              <a:cs typeface="Arimo"/>
              <a:sym typeface="Arimo"/>
            </a:endParaRPr>
          </a:p>
          <a:p>
            <a:pPr indent="0" lvl="0" marL="12700" marR="0" rtl="0" algn="just">
              <a:lnSpc>
                <a:spcPct val="100000"/>
              </a:lnSpc>
              <a:spcBef>
                <a:spcPts val="885"/>
              </a:spcBef>
              <a:spcAft>
                <a:spcPts val="0"/>
              </a:spcAft>
              <a:buNone/>
            </a:pPr>
            <a:r>
              <a:rPr b="1" lang="fr-FR" sz="1150">
                <a:solidFill>
                  <a:schemeClr val="dk1"/>
                </a:solidFill>
                <a:latin typeface="Arial"/>
                <a:ea typeface="Arial"/>
                <a:cs typeface="Arial"/>
                <a:sym typeface="Arial"/>
              </a:rPr>
              <a:t>Comment coder?</a:t>
            </a:r>
            <a:endParaRPr sz="1150">
              <a:solidFill>
                <a:schemeClr val="dk1"/>
              </a:solidFill>
              <a:latin typeface="Arial"/>
              <a:ea typeface="Arial"/>
              <a:cs typeface="Arial"/>
              <a:sym typeface="Arial"/>
            </a:endParaRPr>
          </a:p>
          <a:p>
            <a:pPr indent="0" lvl="0" marL="12700" marR="5080" rtl="0" algn="just">
              <a:lnSpc>
                <a:spcPct val="120000"/>
              </a:lnSpc>
              <a:spcBef>
                <a:spcPts val="580"/>
              </a:spcBef>
              <a:spcAft>
                <a:spcPts val="0"/>
              </a:spcAft>
              <a:buNone/>
            </a:pPr>
            <a:r>
              <a:rPr lang="fr-FR" sz="1200">
                <a:solidFill>
                  <a:schemeClr val="dk1"/>
                </a:solidFill>
                <a:latin typeface="Arimo"/>
                <a:ea typeface="Arimo"/>
                <a:cs typeface="Arimo"/>
                <a:sym typeface="Arimo"/>
              </a:rPr>
              <a:t>La trousse T-SEDA propose plusieurs ressources pour vous accompagner dans le codage. Vous trouverez plus d’informations à ce sujet à la page suivante..</a:t>
            </a:r>
            <a:endParaRPr sz="1200">
              <a:solidFill>
                <a:schemeClr val="dk1"/>
              </a:solidFill>
              <a:latin typeface="Arimo"/>
              <a:ea typeface="Arimo"/>
              <a:cs typeface="Arimo"/>
              <a:sym typeface="Arimo"/>
            </a:endParaRPr>
          </a:p>
          <a:p>
            <a:pPr indent="0" lvl="0" marL="12700" marR="0" rtl="0" algn="just">
              <a:lnSpc>
                <a:spcPct val="100000"/>
              </a:lnSpc>
              <a:spcBef>
                <a:spcPts val="910"/>
              </a:spcBef>
              <a:spcAft>
                <a:spcPts val="0"/>
              </a:spcAft>
              <a:buNone/>
            </a:pPr>
            <a:r>
              <a:rPr b="1" lang="fr-FR" sz="1150">
                <a:solidFill>
                  <a:schemeClr val="dk1"/>
                </a:solidFill>
                <a:latin typeface="Arial"/>
                <a:ea typeface="Arial"/>
                <a:cs typeface="Arial"/>
                <a:sym typeface="Arial"/>
              </a:rPr>
              <a:t>Qu’est-ce que l’évaluation (rating)?</a:t>
            </a:r>
            <a:endParaRPr sz="1150">
              <a:solidFill>
                <a:schemeClr val="dk1"/>
              </a:solidFill>
              <a:latin typeface="Arial"/>
              <a:ea typeface="Arial"/>
              <a:cs typeface="Arial"/>
              <a:sym typeface="Arial"/>
            </a:endParaRPr>
          </a:p>
          <a:p>
            <a:pPr indent="0" lvl="0" marL="12700" marR="5080" rtl="0" algn="just">
              <a:lnSpc>
                <a:spcPct val="121000"/>
              </a:lnSpc>
              <a:spcBef>
                <a:spcPts val="580"/>
              </a:spcBef>
              <a:spcAft>
                <a:spcPts val="0"/>
              </a:spcAft>
              <a:buNone/>
            </a:pPr>
            <a:r>
              <a:rPr lang="fr-FR" sz="1200">
                <a:solidFill>
                  <a:schemeClr val="dk1"/>
                </a:solidFill>
                <a:latin typeface="Arimo"/>
                <a:ea typeface="Arimo"/>
                <a:cs typeface="Arimo"/>
                <a:sym typeface="Arimo"/>
              </a:rPr>
              <a:t>En plus de coder les dialogues, vous pouvez évaluer la participation des élèves. Par exemple, attribuer un «1» aux élèves très participatifs, un «2» à ceux qui participent modérément, et un «3» à ceux qui participent peu. Des ressources sont également disponibles pour vous aider à évaluer différents aspects de la classe (voir les gabarits 2C et 2D pour le travail en groupe, et 2E et 2F pour la participation en grand groupe).</a:t>
            </a:r>
            <a:endParaRPr sz="1200">
              <a:solidFill>
                <a:schemeClr val="dk1"/>
              </a:solidFill>
              <a:latin typeface="Arimo"/>
              <a:ea typeface="Arimo"/>
              <a:cs typeface="Arimo"/>
              <a:sym typeface="Arimo"/>
            </a:endParaRPr>
          </a:p>
        </p:txBody>
      </p:sp>
      <p:sp>
        <p:nvSpPr>
          <p:cNvPr id="694" name="Google Shape;694;p42"/>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26</a:t>
            </a:r>
            <a:endParaRPr sz="1000">
              <a:solidFill>
                <a:schemeClr val="dk1"/>
              </a:solidFill>
              <a:latin typeface="Arial"/>
              <a:ea typeface="Arial"/>
              <a:cs typeface="Arial"/>
              <a:sym typeface="Arial"/>
            </a:endParaRPr>
          </a:p>
        </p:txBody>
      </p:sp>
      <p:grpSp>
        <p:nvGrpSpPr>
          <p:cNvPr id="695" name="Google Shape;695;p42"/>
          <p:cNvGrpSpPr/>
          <p:nvPr/>
        </p:nvGrpSpPr>
        <p:grpSpPr>
          <a:xfrm>
            <a:off x="8576547" y="88946"/>
            <a:ext cx="1371600" cy="1489980"/>
            <a:chOff x="7104528" y="2946108"/>
            <a:chExt cx="1371600" cy="1489980"/>
          </a:xfrm>
        </p:grpSpPr>
        <p:pic>
          <p:nvPicPr>
            <p:cNvPr id="696" name="Google Shape;696;p42"/>
            <p:cNvPicPr preferRelativeResize="0"/>
            <p:nvPr/>
          </p:nvPicPr>
          <p:blipFill rotWithShape="1">
            <a:blip r:embed="rId5">
              <a:alphaModFix/>
            </a:blip>
            <a:srcRect b="0" l="0" r="0" t="0"/>
            <a:stretch/>
          </p:blipFill>
          <p:spPr>
            <a:xfrm>
              <a:off x="7276336" y="3208437"/>
              <a:ext cx="1027984" cy="1027984"/>
            </a:xfrm>
            <a:prstGeom prst="rect">
              <a:avLst/>
            </a:prstGeom>
            <a:noFill/>
            <a:ln>
              <a:noFill/>
            </a:ln>
          </p:spPr>
        </p:pic>
        <p:sp>
          <p:nvSpPr>
            <p:cNvPr id="697" name="Google Shape;697;p42"/>
            <p:cNvSpPr/>
            <p:nvPr/>
          </p:nvSpPr>
          <p:spPr>
            <a:xfrm>
              <a:off x="7104528" y="2946108"/>
              <a:ext cx="1371600" cy="1489980"/>
            </a:xfrm>
            <a:prstGeom prst="rect">
              <a:avLst/>
            </a:prstGeom>
          </p:spPr>
          <p:txBody>
            <a:bodyPr>
              <a:prstTxWarp prst="textPlain"/>
            </a:bodyPr>
            <a:lstStyle/>
            <a:p>
              <a:pPr lvl="0" algn="ctr"/>
              <a:r>
                <a:rPr b="0" i="0">
                  <a:ln>
                    <a:noFill/>
                  </a:ln>
                  <a:solidFill>
                    <a:schemeClr val="dk1"/>
                  </a:solidFill>
                  <a:latin typeface="Calibri"/>
                </a:rPr>
                <a:t>Plan de recherche et méthodes</a:t>
              </a: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1" name="Shape 701"/>
        <p:cNvGrpSpPr/>
        <p:nvPr/>
      </p:nvGrpSpPr>
      <p:grpSpPr>
        <a:xfrm>
          <a:off x="0" y="0"/>
          <a:ext cx="0" cy="0"/>
          <a:chOff x="0" y="0"/>
          <a:chExt cx="0" cy="0"/>
        </a:xfrm>
      </p:grpSpPr>
      <p:sp>
        <p:nvSpPr>
          <p:cNvPr id="702" name="Google Shape;702;p43"/>
          <p:cNvSpPr txBox="1"/>
          <p:nvPr/>
        </p:nvSpPr>
        <p:spPr>
          <a:xfrm>
            <a:off x="2815575" y="739528"/>
            <a:ext cx="5062250" cy="246221"/>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fr-FR" sz="1600">
                <a:solidFill>
                  <a:schemeClr val="dk1"/>
                </a:solidFill>
                <a:latin typeface="Arial"/>
                <a:ea typeface="Arial"/>
                <a:cs typeface="Arial"/>
                <a:sym typeface="Arial"/>
              </a:rPr>
              <a:t>À propos du codage : planifier votre investigation</a:t>
            </a:r>
            <a:endParaRPr sz="1600">
              <a:solidFill>
                <a:schemeClr val="dk1"/>
              </a:solidFill>
              <a:latin typeface="Arial"/>
              <a:ea typeface="Arial"/>
              <a:cs typeface="Arial"/>
              <a:sym typeface="Arial"/>
            </a:endParaRPr>
          </a:p>
        </p:txBody>
      </p:sp>
      <p:sp>
        <p:nvSpPr>
          <p:cNvPr id="703" name="Google Shape;703;p43"/>
          <p:cNvSpPr txBox="1"/>
          <p:nvPr/>
        </p:nvSpPr>
        <p:spPr>
          <a:xfrm>
            <a:off x="5693924" y="1564521"/>
            <a:ext cx="4705985" cy="4446538"/>
          </a:xfrm>
          <a:prstGeom prst="rect">
            <a:avLst/>
          </a:prstGeom>
          <a:solidFill>
            <a:srgbClr val="D9F1F6"/>
          </a:solidFill>
          <a:ln>
            <a:noFill/>
          </a:ln>
        </p:spPr>
        <p:txBody>
          <a:bodyPr anchorCtr="0" anchor="t" bIns="0" lIns="0" spcFirstLastPara="1" rIns="0" wrap="square" tIns="38100">
            <a:spAutoFit/>
          </a:bodyPr>
          <a:lstStyle/>
          <a:p>
            <a:pPr indent="0" lvl="0" marL="78740" marR="294640" rtl="0" algn="l">
              <a:lnSpc>
                <a:spcPct val="120000"/>
              </a:lnSpc>
              <a:spcBef>
                <a:spcPts val="0"/>
              </a:spcBef>
              <a:spcAft>
                <a:spcPts val="0"/>
              </a:spcAft>
              <a:buNone/>
            </a:pPr>
            <a:r>
              <a:rPr b="1" lang="fr-FR" sz="1200">
                <a:solidFill>
                  <a:schemeClr val="dk1"/>
                </a:solidFill>
                <a:latin typeface="Arial"/>
                <a:ea typeface="Arial"/>
                <a:cs typeface="Arial"/>
                <a:sym typeface="Arial"/>
              </a:rPr>
              <a:t>Point de réflexion : </a:t>
            </a:r>
            <a:r>
              <a:rPr lang="fr-FR" sz="1200">
                <a:solidFill>
                  <a:schemeClr val="dk1"/>
                </a:solidFill>
                <a:latin typeface="Arial"/>
                <a:ea typeface="Arial"/>
                <a:cs typeface="Arial"/>
                <a:sym typeface="Arial"/>
              </a:rPr>
              <a:t>Le codage peut sembler complexe lorsqu’on débute. Voici quelques conseils pour vous aider à planifier le codage dans le cadre de votre investigation:</a:t>
            </a:r>
            <a:endParaRPr sz="1200">
              <a:solidFill>
                <a:schemeClr val="dk1"/>
              </a:solidFill>
              <a:latin typeface="Arimo"/>
              <a:ea typeface="Arimo"/>
              <a:cs typeface="Arimo"/>
              <a:sym typeface="Arimo"/>
            </a:endParaRPr>
          </a:p>
          <a:p>
            <a:pPr indent="-171450" lvl="0" marL="250190" marR="358140" rtl="0" algn="l">
              <a:lnSpc>
                <a:spcPct val="121700"/>
              </a:lnSpc>
              <a:spcBef>
                <a:spcPts val="640"/>
              </a:spcBef>
              <a:spcAft>
                <a:spcPts val="0"/>
              </a:spcAft>
              <a:buClr>
                <a:schemeClr val="dk1"/>
              </a:buClr>
              <a:buSzPts val="1200"/>
              <a:buFont typeface="Arial"/>
              <a:buChar char="•"/>
            </a:pPr>
            <a:r>
              <a:rPr lang="fr-FR" sz="1200">
                <a:solidFill>
                  <a:schemeClr val="dk1"/>
                </a:solidFill>
                <a:latin typeface="Arimo"/>
                <a:ea typeface="Arimo"/>
                <a:cs typeface="Arimo"/>
                <a:sym typeface="Arimo"/>
              </a:rPr>
              <a:t>Choisissez un ou deux codes de dialogue à observer pour une même investigation, afin de ne pas avoir à vous concentrer sur trop d’éléments à la fois en classe.</a:t>
            </a:r>
            <a:endParaRPr/>
          </a:p>
          <a:p>
            <a:pPr indent="-171450" lvl="0" marL="250190" marR="358140" rtl="0" algn="l">
              <a:lnSpc>
                <a:spcPct val="121700"/>
              </a:lnSpc>
              <a:spcBef>
                <a:spcPts val="640"/>
              </a:spcBef>
              <a:spcAft>
                <a:spcPts val="0"/>
              </a:spcAft>
              <a:buClr>
                <a:schemeClr val="dk1"/>
              </a:buClr>
              <a:buSzPts val="1200"/>
              <a:buFont typeface="Arial"/>
              <a:buChar char="•"/>
            </a:pPr>
            <a:r>
              <a:rPr lang="fr-FR" sz="1200">
                <a:solidFill>
                  <a:schemeClr val="dk1"/>
                </a:solidFill>
                <a:latin typeface="Arimo"/>
                <a:ea typeface="Arimo"/>
                <a:cs typeface="Arimo"/>
                <a:sym typeface="Arimo"/>
              </a:rPr>
              <a:t>Consultez les gabarits proposés à la section 2. Réfléchissez à la manière dont vous pourriez les utiliser pour consigner les dialogues dans votre classe.</a:t>
            </a:r>
            <a:endParaRPr/>
          </a:p>
          <a:p>
            <a:pPr indent="-171450" lvl="0" marL="250190" marR="358140" rtl="0" algn="l">
              <a:lnSpc>
                <a:spcPct val="121700"/>
              </a:lnSpc>
              <a:spcBef>
                <a:spcPts val="640"/>
              </a:spcBef>
              <a:spcAft>
                <a:spcPts val="0"/>
              </a:spcAft>
              <a:buClr>
                <a:schemeClr val="dk1"/>
              </a:buClr>
              <a:buSzPts val="1200"/>
              <a:buFont typeface="Arial"/>
              <a:buChar char="•"/>
            </a:pPr>
            <a:r>
              <a:rPr lang="fr-FR" sz="1200">
                <a:solidFill>
                  <a:schemeClr val="dk1"/>
                </a:solidFill>
                <a:latin typeface="Arimo"/>
                <a:ea typeface="Arimo"/>
                <a:cs typeface="Arimo"/>
                <a:sym typeface="Arimo"/>
              </a:rPr>
              <a:t>Pensez à la façon dont vous allez enregistrer les échanges, et à ce que cela implique. Devriez-vous vous procurer du matériel d’enregistrement ? Disposez-vous d’autres adultes dans votre milieu pour vous aider pendant que vous codez en direct (codage en temps réel) ?</a:t>
            </a:r>
            <a:endParaRPr/>
          </a:p>
          <a:p>
            <a:pPr indent="-95250" lvl="0" marL="250190" marR="358140" rtl="0" algn="l">
              <a:lnSpc>
                <a:spcPct val="121700"/>
              </a:lnSpc>
              <a:spcBef>
                <a:spcPts val="640"/>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a:p>
            <a:pPr indent="0" lvl="0" marL="78740" marR="139700" rtl="0" algn="just">
              <a:lnSpc>
                <a:spcPct val="121700"/>
              </a:lnSpc>
              <a:spcBef>
                <a:spcPts val="570"/>
              </a:spcBef>
              <a:spcAft>
                <a:spcPts val="0"/>
              </a:spcAft>
              <a:buNone/>
            </a:pPr>
            <a:r>
              <a:rPr lang="fr-FR" sz="1200">
                <a:solidFill>
                  <a:schemeClr val="dk1"/>
                </a:solidFill>
                <a:latin typeface="Arimo"/>
                <a:ea typeface="Arimo"/>
                <a:cs typeface="Arimo"/>
                <a:sym typeface="Arimo"/>
              </a:rPr>
              <a:t>À l’aide des sections 1 et 2 ainsi que des vidéos explicatives, prenez quelques notes pour répondre à ces questions. Ces notes vous aideront à établir un plan pour votre investigation.</a:t>
            </a:r>
            <a:endParaRPr sz="1200">
              <a:solidFill>
                <a:schemeClr val="dk1"/>
              </a:solidFill>
              <a:latin typeface="Arimo"/>
              <a:ea typeface="Arimo"/>
              <a:cs typeface="Arimo"/>
              <a:sym typeface="Arimo"/>
            </a:endParaRPr>
          </a:p>
        </p:txBody>
      </p:sp>
      <p:sp>
        <p:nvSpPr>
          <p:cNvPr id="704" name="Google Shape;704;p43"/>
          <p:cNvSpPr txBox="1"/>
          <p:nvPr/>
        </p:nvSpPr>
        <p:spPr>
          <a:xfrm>
            <a:off x="657859" y="1578609"/>
            <a:ext cx="4677410" cy="298017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1915" marR="97155" rtl="0" algn="just">
              <a:lnSpc>
                <a:spcPct val="120800"/>
              </a:lnSpc>
              <a:spcBef>
                <a:spcPts val="0"/>
              </a:spcBef>
              <a:spcAft>
                <a:spcPts val="0"/>
              </a:spcAft>
              <a:buNone/>
            </a:pPr>
            <a:r>
              <a:rPr lang="fr-FR" sz="1200">
                <a:solidFill>
                  <a:schemeClr val="dk1"/>
                </a:solidFill>
                <a:latin typeface="Arimo"/>
                <a:ea typeface="Arimo"/>
                <a:cs typeface="Arimo"/>
                <a:sym typeface="Arimo"/>
              </a:rPr>
              <a:t>Un conseil essentiel pour coder pendant votre investigation est de vous exercer au préalable. Les vidéos T-SEDA sur le codage proposent des activités qui vous permettent de vous entraîner à coder des dialogues enregistrés.</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50"/>
              </a:spcBef>
              <a:spcAft>
                <a:spcPts val="0"/>
              </a:spcAft>
              <a:buNone/>
            </a:pPr>
            <a:r>
              <a:t/>
            </a:r>
            <a:endParaRPr sz="1100">
              <a:solidFill>
                <a:schemeClr val="dk1"/>
              </a:solidFill>
              <a:latin typeface="Times New Roman"/>
              <a:ea typeface="Times New Roman"/>
              <a:cs typeface="Times New Roman"/>
              <a:sym typeface="Times New Roman"/>
            </a:endParaRPr>
          </a:p>
          <a:p>
            <a:pPr indent="0" lvl="0" marL="539115" marR="347345" rtl="0" algn="l">
              <a:lnSpc>
                <a:spcPct val="121700"/>
              </a:lnSpc>
              <a:spcBef>
                <a:spcPts val="0"/>
              </a:spcBef>
              <a:spcAft>
                <a:spcPts val="0"/>
              </a:spcAft>
              <a:buNone/>
            </a:pPr>
            <a:r>
              <a:rPr b="1" lang="fr-FR" sz="1200" u="sng">
                <a:solidFill>
                  <a:schemeClr val="hlink"/>
                </a:solidFill>
                <a:latin typeface="Arial"/>
                <a:ea typeface="Arial"/>
                <a:cs typeface="Arial"/>
                <a:sym typeface="Arial"/>
                <a:hlinkClick r:id="rId3"/>
              </a:rPr>
              <a:t>Vidéo 13 : Identifier un dialogue productif — «s’appuyer sur» et «mettre au défi» les idées</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4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lang="fr-FR" sz="1200" u="sng">
                <a:solidFill>
                  <a:schemeClr val="hlink"/>
                </a:solidFill>
                <a:latin typeface="Arial"/>
                <a:ea typeface="Arial"/>
                <a:cs typeface="Arial"/>
                <a:sym typeface="Arial"/>
                <a:hlinkClick r:id="rId4"/>
              </a:rPr>
              <a:t>Vidéo 14 : S’exercer au codage — dialogue en grand groupe</a:t>
            </a:r>
            <a:endParaRPr sz="1200">
              <a:solidFill>
                <a:schemeClr val="dk1"/>
              </a:solidFill>
              <a:latin typeface="Arial"/>
              <a:ea typeface="Arial"/>
              <a:cs typeface="Arial"/>
              <a:sym typeface="Arial"/>
            </a:endParaRPr>
          </a:p>
          <a:p>
            <a:pPr indent="0" lvl="0" marL="0" marR="0" rtl="0" algn="l">
              <a:lnSpc>
                <a:spcPct val="100000"/>
              </a:lnSpc>
              <a:spcBef>
                <a:spcPts val="25"/>
              </a:spcBef>
              <a:spcAft>
                <a:spcPts val="0"/>
              </a:spcAft>
              <a:buNone/>
            </a:pPr>
            <a:r>
              <a:t/>
            </a:r>
            <a:endParaRPr sz="17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lang="fr-FR" sz="1200" u="sng">
                <a:solidFill>
                  <a:schemeClr val="hlink"/>
                </a:solidFill>
                <a:latin typeface="Arial"/>
                <a:ea typeface="Arial"/>
                <a:cs typeface="Arial"/>
                <a:sym typeface="Arial"/>
                <a:hlinkClick r:id="rId5"/>
              </a:rPr>
              <a:t>Vidéo 16 : Codage et évaluation de la qualité du dialogue en petites </a:t>
            </a:r>
            <a:r>
              <a:rPr b="1" lang="fr-FR" sz="1200" u="sng">
                <a:solidFill>
                  <a:srgbClr val="0000FF"/>
                </a:solidFill>
                <a:latin typeface="Arial"/>
                <a:ea typeface="Arial"/>
                <a:cs typeface="Arial"/>
                <a:sym typeface="Arial"/>
              </a:rPr>
              <a:t>équipes</a:t>
            </a:r>
            <a:endParaRPr b="1" sz="1200" u="sng">
              <a:solidFill>
                <a:srgbClr val="0000FF"/>
              </a:solidFill>
              <a:latin typeface="Arial"/>
              <a:ea typeface="Arial"/>
              <a:cs typeface="Arial"/>
              <a:sym typeface="Arial"/>
            </a:endParaRPr>
          </a:p>
          <a:p>
            <a:pPr indent="0" lvl="0" marL="52959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p:txBody>
      </p:sp>
      <p:sp>
        <p:nvSpPr>
          <p:cNvPr id="705" name="Google Shape;705;p43"/>
          <p:cNvSpPr/>
          <p:nvPr/>
        </p:nvSpPr>
        <p:spPr>
          <a:xfrm>
            <a:off x="744099" y="3293747"/>
            <a:ext cx="411473" cy="4114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43"/>
          <p:cNvSpPr/>
          <p:nvPr/>
        </p:nvSpPr>
        <p:spPr>
          <a:xfrm>
            <a:off x="751725" y="3903346"/>
            <a:ext cx="411475"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43"/>
          <p:cNvSpPr/>
          <p:nvPr/>
        </p:nvSpPr>
        <p:spPr>
          <a:xfrm>
            <a:off x="737749" y="2640210"/>
            <a:ext cx="411473"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4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27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2" name="Shape 712"/>
        <p:cNvGrpSpPr/>
        <p:nvPr/>
      </p:nvGrpSpPr>
      <p:grpSpPr>
        <a:xfrm>
          <a:off x="0" y="0"/>
          <a:ext cx="0" cy="0"/>
          <a:chOff x="0" y="0"/>
          <a:chExt cx="0" cy="0"/>
        </a:xfrm>
      </p:grpSpPr>
      <p:sp>
        <p:nvSpPr>
          <p:cNvPr id="713" name="Google Shape;713;p44"/>
          <p:cNvSpPr txBox="1"/>
          <p:nvPr/>
        </p:nvSpPr>
        <p:spPr>
          <a:xfrm>
            <a:off x="537844" y="541655"/>
            <a:ext cx="4999990" cy="113919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185" marR="95250" rtl="0" algn="just">
              <a:lnSpc>
                <a:spcPct val="121100"/>
              </a:lnSpc>
              <a:spcBef>
                <a:spcPts val="0"/>
              </a:spcBef>
              <a:spcAft>
                <a:spcPts val="0"/>
              </a:spcAft>
              <a:buNone/>
            </a:pPr>
            <a:r>
              <a:rPr lang="fr-FR" sz="1200">
                <a:solidFill>
                  <a:schemeClr val="dk1"/>
                </a:solidFill>
                <a:latin typeface="Arimo"/>
                <a:ea typeface="Arimo"/>
                <a:cs typeface="Arimo"/>
                <a:sym typeface="Arimo"/>
              </a:rPr>
              <a:t>Voici un exemple d’un extrait de dialogue codé par « tour de parole » : chaque fois qu’une personne différente parle, on examine la grille de codage pour déterminer si un (ou plusieurs) codes peuvent être appliqués à ce qui a été dit. Dans cet exemple, le dialogue a été enregistré, puis transcrit.</a:t>
            </a:r>
            <a:endParaRPr sz="1200">
              <a:solidFill>
                <a:schemeClr val="dk1"/>
              </a:solidFill>
              <a:latin typeface="Arimo"/>
              <a:ea typeface="Arimo"/>
              <a:cs typeface="Arimo"/>
              <a:sym typeface="Arimo"/>
            </a:endParaRPr>
          </a:p>
        </p:txBody>
      </p:sp>
      <p:sp>
        <p:nvSpPr>
          <p:cNvPr id="714" name="Google Shape;714;p44"/>
          <p:cNvSpPr/>
          <p:nvPr/>
        </p:nvSpPr>
        <p:spPr>
          <a:xfrm>
            <a:off x="635484" y="1991094"/>
            <a:ext cx="1409065"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44"/>
          <p:cNvSpPr txBox="1"/>
          <p:nvPr/>
        </p:nvSpPr>
        <p:spPr>
          <a:xfrm>
            <a:off x="721747" y="2028825"/>
            <a:ext cx="1292458" cy="1088311"/>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fr-FR" sz="1200">
                <a:solidFill>
                  <a:schemeClr val="dk1"/>
                </a:solidFill>
                <a:latin typeface="Arimo"/>
                <a:ea typeface="Arimo"/>
                <a:cs typeface="Arimo"/>
                <a:sym typeface="Arimo"/>
              </a:rPr>
              <a:t>Chaque tour de parole reçoit un numéro différent afin de faciliter son repérage.</a:t>
            </a:r>
            <a:endParaRPr sz="1200">
              <a:solidFill>
                <a:schemeClr val="dk1"/>
              </a:solidFill>
              <a:latin typeface="Arimo"/>
              <a:ea typeface="Arimo"/>
              <a:cs typeface="Arimo"/>
              <a:sym typeface="Arimo"/>
            </a:endParaRPr>
          </a:p>
        </p:txBody>
      </p:sp>
      <p:sp>
        <p:nvSpPr>
          <p:cNvPr id="716" name="Google Shape;716;p44"/>
          <p:cNvSpPr/>
          <p:nvPr/>
        </p:nvSpPr>
        <p:spPr>
          <a:xfrm>
            <a:off x="3063755" y="1763903"/>
            <a:ext cx="1557020" cy="703580"/>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44"/>
          <p:cNvSpPr txBox="1"/>
          <p:nvPr/>
        </p:nvSpPr>
        <p:spPr>
          <a:xfrm>
            <a:off x="3192780" y="1724025"/>
            <a:ext cx="1522690" cy="654731"/>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lang="fr-FR" sz="1200">
                <a:solidFill>
                  <a:schemeClr val="dk1"/>
                </a:solidFill>
                <a:latin typeface="Arimo"/>
                <a:ea typeface="Arimo"/>
                <a:cs typeface="Arimo"/>
                <a:sym typeface="Arimo"/>
              </a:rPr>
              <a:t>Le nom de chaque intervenant est enregistré.</a:t>
            </a:r>
            <a:endParaRPr sz="1200">
              <a:solidFill>
                <a:schemeClr val="dk1"/>
              </a:solidFill>
              <a:latin typeface="Arimo"/>
              <a:ea typeface="Arimo"/>
              <a:cs typeface="Arimo"/>
              <a:sym typeface="Arimo"/>
            </a:endParaRPr>
          </a:p>
        </p:txBody>
      </p:sp>
      <p:sp>
        <p:nvSpPr>
          <p:cNvPr id="718" name="Google Shape;718;p44"/>
          <p:cNvSpPr/>
          <p:nvPr/>
        </p:nvSpPr>
        <p:spPr>
          <a:xfrm>
            <a:off x="6814064" y="2203332"/>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44"/>
          <p:cNvSpPr txBox="1"/>
          <p:nvPr/>
        </p:nvSpPr>
        <p:spPr>
          <a:xfrm>
            <a:off x="6969125" y="2289509"/>
            <a:ext cx="1542488" cy="422873"/>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fr-FR" sz="1200">
                <a:solidFill>
                  <a:schemeClr val="dk1"/>
                </a:solidFill>
                <a:latin typeface="Arimo"/>
                <a:ea typeface="Arimo"/>
                <a:cs typeface="Arimo"/>
                <a:sym typeface="Arimo"/>
              </a:rPr>
              <a:t>Chaque tour de parole est inscrit sur une ligne distincte.</a:t>
            </a:r>
            <a:endParaRPr sz="1200">
              <a:solidFill>
                <a:schemeClr val="dk1"/>
              </a:solidFill>
              <a:latin typeface="Arimo"/>
              <a:ea typeface="Arimo"/>
              <a:cs typeface="Arimo"/>
              <a:sym typeface="Arimo"/>
            </a:endParaRPr>
          </a:p>
        </p:txBody>
      </p:sp>
      <p:sp>
        <p:nvSpPr>
          <p:cNvPr id="720" name="Google Shape;720;p44"/>
          <p:cNvSpPr/>
          <p:nvPr/>
        </p:nvSpPr>
        <p:spPr>
          <a:xfrm>
            <a:off x="8339064" y="3342005"/>
            <a:ext cx="1913255" cy="1125220"/>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44"/>
          <p:cNvSpPr txBox="1"/>
          <p:nvPr/>
        </p:nvSpPr>
        <p:spPr>
          <a:xfrm>
            <a:off x="8511613" y="3476625"/>
            <a:ext cx="1690370" cy="868956"/>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fr-FR" sz="1200">
                <a:solidFill>
                  <a:schemeClr val="dk1"/>
                </a:solidFill>
                <a:latin typeface="Arimo"/>
                <a:ea typeface="Arimo"/>
                <a:cs typeface="Arimo"/>
                <a:sym typeface="Arimo"/>
              </a:rPr>
              <a:t>Vous pouvez identifier le code en comparant ce qui a été dit avec la grille de codage présentée à la Section 1.</a:t>
            </a:r>
            <a:endParaRPr sz="1200">
              <a:solidFill>
                <a:schemeClr val="dk1"/>
              </a:solidFill>
              <a:latin typeface="Arimo"/>
              <a:ea typeface="Arimo"/>
              <a:cs typeface="Arimo"/>
              <a:sym typeface="Arimo"/>
            </a:endParaRPr>
          </a:p>
        </p:txBody>
      </p:sp>
      <p:sp>
        <p:nvSpPr>
          <p:cNvPr id="722" name="Google Shape;722;p44"/>
          <p:cNvSpPr/>
          <p:nvPr/>
        </p:nvSpPr>
        <p:spPr>
          <a:xfrm>
            <a:off x="2704744" y="2115693"/>
            <a:ext cx="1305064" cy="1305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44"/>
          <p:cNvSpPr/>
          <p:nvPr/>
        </p:nvSpPr>
        <p:spPr>
          <a:xfrm>
            <a:off x="5723166" y="2141760"/>
            <a:ext cx="831919" cy="4856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44"/>
          <p:cNvSpPr/>
          <p:nvPr/>
        </p:nvSpPr>
        <p:spPr>
          <a:xfrm>
            <a:off x="5896305" y="2159070"/>
            <a:ext cx="1317560" cy="131755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44"/>
          <p:cNvSpPr/>
          <p:nvPr/>
        </p:nvSpPr>
        <p:spPr>
          <a:xfrm>
            <a:off x="9084667" y="4453291"/>
            <a:ext cx="329105" cy="13511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44"/>
          <p:cNvSpPr/>
          <p:nvPr/>
        </p:nvSpPr>
        <p:spPr>
          <a:xfrm>
            <a:off x="7807654" y="4234773"/>
            <a:ext cx="1680248" cy="168025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44"/>
          <p:cNvSpPr/>
          <p:nvPr/>
        </p:nvSpPr>
        <p:spPr>
          <a:xfrm>
            <a:off x="1378242" y="3665249"/>
            <a:ext cx="550283" cy="7906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44"/>
          <p:cNvSpPr/>
          <p:nvPr/>
        </p:nvSpPr>
        <p:spPr>
          <a:xfrm>
            <a:off x="1403839" y="2748497"/>
            <a:ext cx="1340929" cy="134093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4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28</a:t>
            </a:r>
            <a:endParaRPr/>
          </a:p>
        </p:txBody>
      </p:sp>
      <p:graphicFrame>
        <p:nvGraphicFramePr>
          <p:cNvPr id="730" name="Google Shape;730;p44"/>
          <p:cNvGraphicFramePr/>
          <p:nvPr/>
        </p:nvGraphicFramePr>
        <p:xfrm>
          <a:off x="2412463" y="3188492"/>
          <a:ext cx="3000000" cy="3000000"/>
        </p:xfrm>
        <a:graphic>
          <a:graphicData uri="http://schemas.openxmlformats.org/drawingml/2006/table">
            <a:tbl>
              <a:tblPr>
                <a:noFill/>
                <a:tableStyleId>{EE59D6E1-41FA-410E-A1D2-CAC5BC68DC7F}</a:tableStyleId>
              </a:tblPr>
              <a:tblGrid>
                <a:gridCol w="489150"/>
                <a:gridCol w="708325"/>
                <a:gridCol w="3824350"/>
                <a:gridCol w="845550"/>
              </a:tblGrid>
              <a:tr h="152400">
                <a:tc>
                  <a:txBody>
                    <a:bodyPr/>
                    <a:lstStyle/>
                    <a:p>
                      <a:pPr indent="0" lvl="0" marL="0" marR="0" rtl="0" algn="l">
                        <a:spcBef>
                          <a:spcPts val="0"/>
                        </a:spcBef>
                        <a:spcAft>
                          <a:spcPts val="0"/>
                        </a:spcAft>
                        <a:buNone/>
                      </a:pPr>
                      <a:r>
                        <a:rPr lang="fr-FR" sz="1200"/>
                        <a:t>223</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 Si tu regardais, 300 grammes seraient beaucoup plus proches de 500, comme Aria l’a dit, que de 0 kilogramme. Donc ce serait—, je pense que ce serait plus avancé. </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100"/>
                        <a:t>RE, Q</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224</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Ens.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Donc tu n’es pas d’accord avec la position actuelle. Tu voudrais qu’on le rapproche davantage de 500 ?</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100"/>
                        <a:t>IB</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225</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Aria</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Je pense que je suis d’accord avec 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226</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lnSpc>
                          <a:spcPct val="100000"/>
                        </a:lnSpc>
                        <a:spcBef>
                          <a:spcPts val="0"/>
                        </a:spcBef>
                        <a:spcAft>
                          <a:spcPts val="0"/>
                        </a:spcAft>
                        <a:buSzPts val="1200"/>
                        <a:buFont typeface="Calibri"/>
                        <a:buNone/>
                      </a:pPr>
                      <a:r>
                        <a:rPr lang="fr-FR" sz="1200"/>
                        <a:t>Ens.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Tu es d’accord avec Matthew. Alors vas-y, déplace-le si tu veux.</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100"/>
                        <a:t>IRE</a:t>
                      </a:r>
                      <a:endParaRPr sz="1200">
                        <a:latin typeface="Calibri"/>
                        <a:ea typeface="Calibri"/>
                        <a:cs typeface="Calibri"/>
                        <a:sym typeface="Calibri"/>
                      </a:endParaRPr>
                    </a:p>
                  </a:txBody>
                  <a:tcPr marT="0" marB="0" marR="68575" marL="68575">
                    <a:solidFill>
                      <a:srgbClr val="FDE9D8"/>
                    </a:solidFill>
                  </a:tcPr>
                </a:tc>
              </a:tr>
              <a:tr h="152400">
                <a:tc gridSpan="3">
                  <a:txBody>
                    <a:bodyPr/>
                    <a:lstStyle/>
                    <a:p>
                      <a:pPr indent="0" lvl="0" marL="0" marR="0" rtl="0" algn="l">
                        <a:spcBef>
                          <a:spcPts val="0"/>
                        </a:spcBef>
                        <a:spcAft>
                          <a:spcPts val="0"/>
                        </a:spcAft>
                        <a:buNone/>
                      </a:pPr>
                      <a:r>
                        <a:rPr lang="fr-FR" sz="1200"/>
                        <a:t>Après quelques tours de parole, un élève a placé 0,9 kg sur la droite numérique. Un autre élève hésite quant à la réponse précédente et remet en question ce positionnement de la manière suivante…</a:t>
                      </a:r>
                      <a:endParaRPr sz="1200">
                        <a:latin typeface="Calibri"/>
                        <a:ea typeface="Calibri"/>
                        <a:cs typeface="Calibri"/>
                        <a:sym typeface="Calibri"/>
                      </a:endParaRPr>
                    </a:p>
                  </a:txBody>
                  <a:tcPr marT="0" marB="0" marR="68575" marL="68575">
                    <a:solidFill>
                      <a:srgbClr val="FDE9D8"/>
                    </a:solidFill>
                  </a:tcPr>
                </a:tc>
                <a:tc hMerge="1"/>
                <a:tc hMerge="1"/>
                <a:tc>
                  <a:txBody>
                    <a:bodyPr/>
                    <a:lstStyle/>
                    <a:p>
                      <a:pPr indent="0" lvl="0" marL="0" marR="0" rtl="0" algn="l">
                        <a:spcBef>
                          <a:spcPts val="0"/>
                        </a:spcBef>
                        <a:spcAft>
                          <a:spcPts val="0"/>
                        </a:spcAft>
                        <a:buNone/>
                      </a:pPr>
                      <a:r>
                        <a:rPr lang="fr-FR"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268</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Dillis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Je pense que ce sera—, parce que 0 est plus grand que 0—, est-ce que 0 est plus grand que 0,9 ? Est-ce que ce serait avant les 0 kilogrammes ?</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050"/>
                        <a:t> R</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269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Ens.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D’accord, bonne question, Dillis. J’aime bien tes questions ce matin. Qu’en pensez-vous ? Lequel est plus grand : 0 ou 0,9 ?</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050"/>
                        <a:t> IB</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270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0,9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271</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Ens.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Parce que?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050"/>
                        <a:t> IRE</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fr-FR" sz="1200"/>
                        <a:t>272</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200"/>
                        <a:t>Parce que 0, ce serait aussi 0 gramme, mais 0,9 kilogramme, ce serait 900 grammes — et 900 grammes, c’est plus que 0 gramme.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fr-FR" sz="1050"/>
                        <a:t> R</a:t>
                      </a:r>
                      <a:endParaRPr sz="1200">
                        <a:latin typeface="Calibri"/>
                        <a:ea typeface="Calibri"/>
                        <a:cs typeface="Calibri"/>
                        <a:sym typeface="Calibri"/>
                      </a:endParaRPr>
                    </a:p>
                  </a:txBody>
                  <a:tcPr marT="0" marB="0" marR="68575" marL="68575">
                    <a:solidFill>
                      <a:srgbClr val="FDE9D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4" name="Shape 734"/>
        <p:cNvGrpSpPr/>
        <p:nvPr/>
      </p:nvGrpSpPr>
      <p:grpSpPr>
        <a:xfrm>
          <a:off x="0" y="0"/>
          <a:ext cx="0" cy="0"/>
          <a:chOff x="0" y="0"/>
          <a:chExt cx="0" cy="0"/>
        </a:xfrm>
      </p:grpSpPr>
      <p:sp>
        <p:nvSpPr>
          <p:cNvPr id="735" name="Google Shape;735;p45"/>
          <p:cNvSpPr/>
          <p:nvPr/>
        </p:nvSpPr>
        <p:spPr>
          <a:xfrm>
            <a:off x="317500" y="504826"/>
            <a:ext cx="4371340" cy="6750923"/>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45"/>
          <p:cNvSpPr txBox="1"/>
          <p:nvPr/>
        </p:nvSpPr>
        <p:spPr>
          <a:xfrm>
            <a:off x="396265" y="581025"/>
            <a:ext cx="4264635" cy="6571030"/>
          </a:xfrm>
          <a:prstGeom prst="rect">
            <a:avLst/>
          </a:prstGeom>
          <a:noFill/>
          <a:ln>
            <a:noFill/>
          </a:ln>
        </p:spPr>
        <p:txBody>
          <a:bodyPr anchorCtr="0" anchor="t" bIns="0" lIns="0" spcFirstLastPara="1" rIns="0" wrap="square" tIns="0">
            <a:spAutoFit/>
          </a:bodyPr>
          <a:lstStyle/>
          <a:p>
            <a:pPr indent="0" lvl="0" marL="12700" marR="0" rtl="0" algn="just">
              <a:spcBef>
                <a:spcPts val="0"/>
              </a:spcBef>
              <a:spcAft>
                <a:spcPts val="0"/>
              </a:spcAft>
              <a:buNone/>
            </a:pPr>
            <a:r>
              <a:rPr b="1" lang="fr-FR" sz="1400">
                <a:solidFill>
                  <a:schemeClr val="dk1"/>
                </a:solidFill>
                <a:latin typeface="Arial"/>
                <a:ea typeface="Arial"/>
                <a:cs typeface="Arial"/>
                <a:sym typeface="Arial"/>
              </a:rPr>
              <a:t>Collecte de données dans vos investigations : données de référence (</a:t>
            </a:r>
            <a:r>
              <a:rPr b="1" i="1" lang="fr-FR" sz="1400">
                <a:solidFill>
                  <a:schemeClr val="dk1"/>
                </a:solidFill>
                <a:latin typeface="Arial"/>
                <a:ea typeface="Arial"/>
                <a:cs typeface="Arial"/>
                <a:sym typeface="Arial"/>
              </a:rPr>
              <a:t>baseline</a:t>
            </a:r>
            <a:r>
              <a:rPr b="1" lang="fr-FR" sz="1400">
                <a:solidFill>
                  <a:schemeClr val="dk1"/>
                </a:solidFill>
                <a:latin typeface="Arial"/>
                <a:ea typeface="Arial"/>
                <a:cs typeface="Arial"/>
                <a:sym typeface="Arial"/>
              </a:rPr>
              <a:t>)</a:t>
            </a:r>
            <a:endParaRPr/>
          </a:p>
          <a:p>
            <a:pPr indent="0" lvl="0" marL="12700" marR="0" rtl="0" algn="just">
              <a:spcBef>
                <a:spcPts val="1000"/>
              </a:spcBef>
              <a:spcAft>
                <a:spcPts val="0"/>
              </a:spcAft>
              <a:buNone/>
            </a:pPr>
            <a:r>
              <a:rPr b="1" lang="fr-FR" sz="1200">
                <a:solidFill>
                  <a:srgbClr val="1A616F"/>
                </a:solidFill>
                <a:latin typeface="Arial"/>
                <a:ea typeface="Arial"/>
                <a:cs typeface="Arial"/>
                <a:sym typeface="Arial"/>
              </a:rPr>
              <a:t>Qu’est-ce que les données de référence?</a:t>
            </a:r>
            <a:endParaRPr b="1" sz="1200">
              <a:solidFill>
                <a:srgbClr val="1A616F"/>
              </a:solidFill>
              <a:latin typeface="Arial"/>
              <a:ea typeface="Arial"/>
              <a:cs typeface="Arial"/>
              <a:sym typeface="Arial"/>
            </a:endParaRPr>
          </a:p>
          <a:p>
            <a:pPr indent="0" lvl="0" marL="12700" marR="0" rtl="0" algn="just">
              <a:spcBef>
                <a:spcPts val="1000"/>
              </a:spcBef>
              <a:spcAft>
                <a:spcPts val="0"/>
              </a:spcAft>
              <a:buNone/>
            </a:pPr>
            <a:r>
              <a:rPr lang="fr-FR" sz="1200">
                <a:solidFill>
                  <a:schemeClr val="dk1"/>
                </a:solidFill>
                <a:latin typeface="Arimo"/>
                <a:ea typeface="Arimo"/>
                <a:cs typeface="Arimo"/>
                <a:sym typeface="Arimo"/>
              </a:rPr>
              <a:t>Les données de référence consistent à faire des observations et à recueillir des informations avant de procéder à des changements dans votre contexte d’apprentissage.</a:t>
            </a:r>
            <a:endParaRPr/>
          </a:p>
          <a:p>
            <a:pPr indent="0" lvl="0" marL="12700" marR="0" rtl="0" algn="just">
              <a:spcBef>
                <a:spcPts val="1000"/>
              </a:spcBef>
              <a:spcAft>
                <a:spcPts val="0"/>
              </a:spcAft>
              <a:buNone/>
            </a:pPr>
            <a:r>
              <a:rPr lang="fr-FR" sz="1200">
                <a:solidFill>
                  <a:schemeClr val="dk1"/>
                </a:solidFill>
                <a:latin typeface="Arimo"/>
                <a:ea typeface="Arimo"/>
                <a:cs typeface="Arimo"/>
                <a:sym typeface="Arimo"/>
              </a:rPr>
              <a:t>Pourquoi devrais-je collecter des données de référence?</a:t>
            </a:r>
            <a:endParaRPr sz="1200">
              <a:solidFill>
                <a:schemeClr val="dk1"/>
              </a:solidFill>
              <a:latin typeface="Arimo"/>
              <a:ea typeface="Arimo"/>
              <a:cs typeface="Arimo"/>
              <a:sym typeface="Arimo"/>
            </a:endParaRPr>
          </a:p>
          <a:p>
            <a:pPr indent="0" lvl="0" marL="82800" marR="5715" rtl="0" algn="just">
              <a:spcBef>
                <a:spcPts val="1000"/>
              </a:spcBef>
              <a:spcAft>
                <a:spcPts val="0"/>
              </a:spcAft>
              <a:buNone/>
            </a:pPr>
            <a:r>
              <a:rPr lang="fr-FR" sz="1200">
                <a:solidFill>
                  <a:schemeClr val="dk1"/>
                </a:solidFill>
                <a:latin typeface="Arimo"/>
                <a:ea typeface="Arimo"/>
                <a:cs typeface="Arimo"/>
                <a:sym typeface="Arimo"/>
              </a:rPr>
              <a:t>Connaître la nature des dialogues qui ont lieu dans votre classe au début de votre investigation peut :</a:t>
            </a:r>
            <a:endParaRPr sz="1200">
              <a:solidFill>
                <a:schemeClr val="dk1"/>
              </a:solidFill>
              <a:latin typeface="Arimo"/>
              <a:ea typeface="Arimo"/>
              <a:cs typeface="Arimo"/>
              <a:sym typeface="Arimo"/>
            </a:endParaRPr>
          </a:p>
          <a:p>
            <a:pPr indent="-82800" lvl="0" marL="82800" marR="7620" rtl="0" algn="l">
              <a:spcBef>
                <a:spcPts val="1000"/>
              </a:spcBef>
              <a:spcAft>
                <a:spcPts val="0"/>
              </a:spcAft>
              <a:buClr>
                <a:schemeClr val="dk1"/>
              </a:buClr>
              <a:buSzPts val="1000"/>
              <a:buFont typeface="Arial"/>
              <a:buChar char="•"/>
            </a:pPr>
            <a:r>
              <a:rPr lang="fr-FR" sz="1200">
                <a:solidFill>
                  <a:schemeClr val="dk1"/>
                </a:solidFill>
                <a:latin typeface="Arimo"/>
                <a:ea typeface="Arimo"/>
                <a:cs typeface="Arimo"/>
                <a:sym typeface="Arimo"/>
              </a:rPr>
              <a:t>Vous apporter plus d’informations sur vos hypothèses (les élèves pourraient être meilleurs ou moins bons que ce que vous pensez)</a:t>
            </a:r>
            <a:endParaRPr/>
          </a:p>
          <a:p>
            <a:pPr indent="-82800" lvl="0" marL="82800" marR="7620" rtl="0" algn="l">
              <a:spcBef>
                <a:spcPts val="1000"/>
              </a:spcBef>
              <a:spcAft>
                <a:spcPts val="0"/>
              </a:spcAft>
              <a:buClr>
                <a:schemeClr val="dk1"/>
              </a:buClr>
              <a:buSzPts val="1000"/>
              <a:buFont typeface="Arial"/>
              <a:buChar char="•"/>
            </a:pPr>
            <a:r>
              <a:rPr lang="fr-FR" sz="1200">
                <a:solidFill>
                  <a:schemeClr val="dk1"/>
                </a:solidFill>
                <a:latin typeface="Arimo"/>
                <a:ea typeface="Arimo"/>
                <a:cs typeface="Arimo"/>
                <a:sym typeface="Arimo"/>
              </a:rPr>
              <a:t>Vous aider à comprendre les évolutions dans le temps. Vous pouvez comparer vos données de référence avec celles recueillies ultérieurement pour voir s’il y a des changements.</a:t>
            </a:r>
            <a:endParaRPr sz="1200">
              <a:solidFill>
                <a:schemeClr val="dk1"/>
              </a:solidFill>
              <a:latin typeface="Arimo"/>
              <a:ea typeface="Arimo"/>
              <a:cs typeface="Arimo"/>
              <a:sym typeface="Arimo"/>
            </a:endParaRPr>
          </a:p>
          <a:p>
            <a:pPr indent="-82800" lvl="0" marL="82800" marR="7620" rtl="0" algn="l">
              <a:spcBef>
                <a:spcPts val="1000"/>
              </a:spcBef>
              <a:spcAft>
                <a:spcPts val="0"/>
              </a:spcAft>
              <a:buClr>
                <a:schemeClr val="dk1"/>
              </a:buClr>
              <a:buSzPts val="1000"/>
              <a:buFont typeface="Arial"/>
              <a:buChar char="•"/>
            </a:pPr>
            <a:r>
              <a:rPr lang="fr-FR" sz="1200">
                <a:solidFill>
                  <a:schemeClr val="dk1"/>
                </a:solidFill>
                <a:latin typeface="Arimo"/>
                <a:ea typeface="Arimo"/>
                <a:cs typeface="Arimo"/>
                <a:sym typeface="Arimo"/>
              </a:rPr>
              <a:t>Vous donner une indication sur l’efficacité des interventions que vous mettez en place, et si elles ont un effet positif.</a:t>
            </a:r>
            <a:endParaRPr sz="1200">
              <a:solidFill>
                <a:schemeClr val="dk1"/>
              </a:solidFill>
              <a:latin typeface="Arimo"/>
              <a:ea typeface="Arimo"/>
              <a:cs typeface="Arimo"/>
              <a:sym typeface="Arimo"/>
            </a:endParaRPr>
          </a:p>
          <a:p>
            <a:pPr indent="0" lvl="0" marL="82800" marR="5080" rtl="0" algn="just">
              <a:spcBef>
                <a:spcPts val="1000"/>
              </a:spcBef>
              <a:spcAft>
                <a:spcPts val="0"/>
              </a:spcAft>
              <a:buNone/>
            </a:pPr>
            <a:r>
              <a:rPr lang="fr-FR" sz="1200">
                <a:solidFill>
                  <a:schemeClr val="dk1"/>
                </a:solidFill>
                <a:latin typeface="Arimo"/>
                <a:ea typeface="Arimo"/>
                <a:cs typeface="Arimo"/>
                <a:sym typeface="Arimo"/>
              </a:rPr>
              <a:t>Considérez les deux extraits de dialogue à droite. Il s’agit du même groupe d’enfants, avant et après une intervention. Les enfants participent à une activité de groupe où ils résolvent des problèmes de raisonnement non verbal à choix multiples. Dans le premier exemple, on observe peu de raisonnement : les enfants ne passent pas beaucoup de temps à discuter de l’activité ni à justifier leurs réponses aux autres. </a:t>
            </a:r>
            <a:endParaRPr/>
          </a:p>
          <a:p>
            <a:pPr indent="0" lvl="0" marL="82800" marR="5080" rtl="0" algn="just">
              <a:spcBef>
                <a:spcPts val="1000"/>
              </a:spcBef>
              <a:spcAft>
                <a:spcPts val="0"/>
              </a:spcAft>
              <a:buNone/>
            </a:pPr>
            <a:r>
              <a:rPr lang="fr-FR" sz="1200">
                <a:solidFill>
                  <a:schemeClr val="dk1"/>
                </a:solidFill>
                <a:latin typeface="Arimo"/>
                <a:ea typeface="Arimo"/>
                <a:cs typeface="Arimo"/>
                <a:sym typeface="Arimo"/>
              </a:rPr>
              <a:t>Dans le second exemple, les échanges sont plus longs et le raisonnement beaucoup plus présent (le mot «parce que» est utilisé fréquemment). Cela indique que les enfants s’engagent davantage dans le dialogue après l’intervention, en particulier en mobilisant leur raisonnement.</a:t>
            </a:r>
            <a:endParaRPr sz="1200">
              <a:solidFill>
                <a:schemeClr val="dk1"/>
              </a:solidFill>
              <a:latin typeface="Arimo"/>
              <a:ea typeface="Arimo"/>
              <a:cs typeface="Arimo"/>
              <a:sym typeface="Arimo"/>
            </a:endParaRPr>
          </a:p>
        </p:txBody>
      </p:sp>
      <p:sp>
        <p:nvSpPr>
          <p:cNvPr id="737" name="Google Shape;737;p45"/>
          <p:cNvSpPr txBox="1"/>
          <p:nvPr/>
        </p:nvSpPr>
        <p:spPr>
          <a:xfrm>
            <a:off x="4841215" y="504825"/>
            <a:ext cx="5455919"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Exemple 1 : Données de référence avant l’intervention</a:t>
            </a:r>
            <a:endParaRPr sz="1200">
              <a:solidFill>
                <a:schemeClr val="dk1"/>
              </a:solidFill>
              <a:latin typeface="Arial"/>
              <a:ea typeface="Arial"/>
              <a:cs typeface="Arial"/>
              <a:sym typeface="Arial"/>
            </a:endParaRPr>
          </a:p>
        </p:txBody>
      </p:sp>
      <p:sp>
        <p:nvSpPr>
          <p:cNvPr id="738" name="Google Shape;738;p45"/>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29</a:t>
            </a:r>
            <a:endParaRPr/>
          </a:p>
        </p:txBody>
      </p:sp>
      <p:sp>
        <p:nvSpPr>
          <p:cNvPr id="739" name="Google Shape;739;p45"/>
          <p:cNvSpPr txBox="1"/>
          <p:nvPr/>
        </p:nvSpPr>
        <p:spPr>
          <a:xfrm>
            <a:off x="4841216" y="3123050"/>
            <a:ext cx="5427979" cy="36933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Exemple 2 : Données recueillies après l’intervention montrant des changements positifs</a:t>
            </a:r>
            <a:endParaRPr sz="1200">
              <a:solidFill>
                <a:schemeClr val="dk1"/>
              </a:solidFill>
              <a:latin typeface="Arial"/>
              <a:ea typeface="Arial"/>
              <a:cs typeface="Arial"/>
              <a:sym typeface="Arial"/>
            </a:endParaRPr>
          </a:p>
        </p:txBody>
      </p:sp>
      <p:graphicFrame>
        <p:nvGraphicFramePr>
          <p:cNvPr id="740" name="Google Shape;740;p45"/>
          <p:cNvGraphicFramePr/>
          <p:nvPr/>
        </p:nvGraphicFramePr>
        <p:xfrm>
          <a:off x="4868430" y="837050"/>
          <a:ext cx="3000000" cy="3000000"/>
        </p:xfrm>
        <a:graphic>
          <a:graphicData uri="http://schemas.openxmlformats.org/drawingml/2006/table">
            <a:tbl>
              <a:tblPr bandRow="1" firstCol="1" firstRow="1">
                <a:noFill/>
                <a:tableStyleId>{EE59D6E1-41FA-410E-A1D2-CAC5BC68DC7F}</a:tableStyleId>
              </a:tblPr>
              <a:tblGrid>
                <a:gridCol w="465175"/>
                <a:gridCol w="542250"/>
                <a:gridCol w="2214025"/>
                <a:gridCol w="2209800"/>
              </a:tblGrid>
              <a:tr h="344875">
                <a:tc>
                  <a:txBody>
                    <a:bodyPr/>
                    <a:lstStyle/>
                    <a:p>
                      <a:pPr indent="0" lvl="0" marL="0" marR="0" rtl="0" algn="l">
                        <a:lnSpc>
                          <a:spcPct val="115000"/>
                        </a:lnSpc>
                        <a:spcBef>
                          <a:spcPts val="0"/>
                        </a:spcBef>
                        <a:spcAft>
                          <a:spcPts val="0"/>
                        </a:spcAft>
                        <a:buNone/>
                      </a:pPr>
                      <a:r>
                        <a:rPr b="0" lang="fr-FR" sz="1050">
                          <a:solidFill>
                            <a:schemeClr val="dk1"/>
                          </a:solidFill>
                        </a:rPr>
                        <a:t>03.12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fr-FR" sz="1050">
                          <a:solidFill>
                            <a:schemeClr val="dk1"/>
                          </a:solidFill>
                        </a:rPr>
                        <a:t>K</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fr-FR" sz="1050">
                          <a:solidFill>
                            <a:schemeClr val="dk1"/>
                          </a:solidFill>
                        </a:rPr>
                        <a:t>Celui-ci, celui-ci</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fr-FR" sz="1050">
                          <a:solidFill>
                            <a:schemeClr val="dk1"/>
                          </a:solidFill>
                        </a:rPr>
                        <a:t>K touche la réponse du doigt, D la cercle</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lang="fr-FR" sz="1050">
                          <a:solidFill>
                            <a:schemeClr val="dk1"/>
                          </a:solidFill>
                        </a:rPr>
                        <a:t>03.14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Celui-là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K pointe aussi vers la même réponse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4875">
                <a:tc>
                  <a:txBody>
                    <a:bodyPr/>
                    <a:lstStyle/>
                    <a:p>
                      <a:pPr indent="0" lvl="0" marL="0" marR="0" rtl="0" algn="l">
                        <a:lnSpc>
                          <a:spcPct val="115000"/>
                        </a:lnSpc>
                        <a:spcBef>
                          <a:spcPts val="0"/>
                        </a:spcBef>
                        <a:spcAft>
                          <a:spcPts val="0"/>
                        </a:spcAft>
                        <a:buNone/>
                      </a:pPr>
                      <a:r>
                        <a:rPr b="0" lang="fr-FR" sz="1050">
                          <a:solidFill>
                            <a:schemeClr val="dk1"/>
                          </a:solidFill>
                        </a:rPr>
                        <a:t>03.21</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Ce sera celui-là, A. Celui-ci, ce sera le vélo, je pense que c’est C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fr-FR" sz="1050">
                          <a:solidFill>
                            <a:schemeClr val="dk1"/>
                          </a:solidFill>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Oui</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fr-FR" sz="1050">
                          <a:solidFill>
                            <a:schemeClr val="dk1"/>
                          </a:solidFill>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Oui</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fr-FR" sz="1050">
                          <a:solidFill>
                            <a:schemeClr val="dk1"/>
                          </a:solidFill>
                        </a:rPr>
                        <a:t>03.35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Fais juste C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fr-FR" sz="1050">
                          <a:solidFill>
                            <a:schemeClr val="dk1"/>
                          </a:solidFill>
                        </a:rPr>
                        <a:t>03.38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chemeClr val="dk1"/>
                          </a:solidFill>
                        </a:rPr>
                        <a:t>Oui, parce que regarde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chemeClr val="dk1"/>
                          </a:solidFill>
                        </a:rPr>
                        <a:t>D pointe la question</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92725">
                <a:tc>
                  <a:txBody>
                    <a:bodyPr/>
                    <a:lstStyle/>
                    <a:p>
                      <a:pPr indent="0" lvl="0" marL="0" marR="0" rtl="0" algn="l">
                        <a:lnSpc>
                          <a:spcPct val="115000"/>
                        </a:lnSpc>
                        <a:spcBef>
                          <a:spcPts val="0"/>
                        </a:spcBef>
                        <a:spcAft>
                          <a:spcPts val="0"/>
                        </a:spcAft>
                        <a:buNone/>
                      </a:pPr>
                      <a:r>
                        <a:rPr b="0" lang="fr-FR" sz="1050">
                          <a:solidFill>
                            <a:schemeClr val="dk1"/>
                          </a:solidFill>
                        </a:rPr>
                        <a:t>03.40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chemeClr val="dk1"/>
                          </a:solidFill>
                        </a:rPr>
                        <a:t>Oui, oui, oui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chemeClr val="dk1"/>
                          </a:solidFill>
                        </a:rPr>
                        <a:t>D cercle la réponse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lang="fr-FR" sz="1050">
                          <a:solidFill>
                            <a:schemeClr val="dk1"/>
                          </a:solidFill>
                        </a:rPr>
                        <a:t>03.45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Poivre, sel, sel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Pointe la réponse, D cercle la réponse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741" name="Google Shape;741;p45"/>
          <p:cNvGraphicFramePr/>
          <p:nvPr/>
        </p:nvGraphicFramePr>
        <p:xfrm>
          <a:off x="4868430" y="3520183"/>
          <a:ext cx="3000000" cy="3000000"/>
        </p:xfrm>
        <a:graphic>
          <a:graphicData uri="http://schemas.openxmlformats.org/drawingml/2006/table">
            <a:tbl>
              <a:tblPr bandRow="1" firstCol="1" firstRow="1">
                <a:noFill/>
                <a:tableStyleId>{EE59D6E1-41FA-410E-A1D2-CAC5BC68DC7F}</a:tableStyleId>
              </a:tblPr>
              <a:tblGrid>
                <a:gridCol w="484925"/>
                <a:gridCol w="486450"/>
                <a:gridCol w="2250075"/>
                <a:gridCol w="2209800"/>
              </a:tblGrid>
              <a:tr h="171775">
                <a:tc>
                  <a:txBody>
                    <a:bodyPr/>
                    <a:lstStyle/>
                    <a:p>
                      <a:pPr indent="0" lvl="0" marL="0" marR="0" rtl="0" algn="l">
                        <a:lnSpc>
                          <a:spcPct val="115000"/>
                        </a:lnSpc>
                        <a:spcBef>
                          <a:spcPts val="0"/>
                        </a:spcBef>
                        <a:spcAft>
                          <a:spcPts val="0"/>
                        </a:spcAft>
                        <a:buNone/>
                      </a:pPr>
                      <a:r>
                        <a:rPr b="0" lang="fr-FR" sz="1050">
                          <a:solidFill>
                            <a:schemeClr val="dk1"/>
                          </a:solidFill>
                        </a:rPr>
                        <a:t>02.00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fr-FR" sz="1050">
                          <a:solidFill>
                            <a:schemeClr val="dk1"/>
                          </a:solidFill>
                        </a:rPr>
                        <a:t>D</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Non, mais regarde ça, c’est pareil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Ce n’est pas ça » (inaudible)</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C’est ça !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02.05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Non, parce que ce sont des tasses différentes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02.07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Oui, parce que c’est la différente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02.10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Tu dois faire celui-là, D.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Je pensais pareil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M cercle la réponse de D</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54275">
                <a:tc>
                  <a:txBody>
                    <a:bodyPr/>
                    <a:lstStyle/>
                    <a:p>
                      <a:pPr indent="0" lvl="0" marL="0" marR="0" rtl="0" algn="l">
                        <a:lnSpc>
                          <a:spcPct val="115000"/>
                        </a:lnSpc>
                        <a:spcBef>
                          <a:spcPts val="0"/>
                        </a:spcBef>
                        <a:spcAft>
                          <a:spcPts val="0"/>
                        </a:spcAft>
                        <a:buNone/>
                      </a:pPr>
                      <a:r>
                        <a:rPr b="0" lang="fr-FR" sz="1050">
                          <a:solidFill>
                            <a:schemeClr val="dk1"/>
                          </a:solidFill>
                        </a:rPr>
                        <a:t>02.25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Celui-là ?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Les enfants lisent la question en silence. D pointe une réponse</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4275">
                <a:tc>
                  <a:txBody>
                    <a:bodyPr/>
                    <a:lstStyle/>
                    <a:p>
                      <a:pPr indent="0" lvl="0" marL="0" marR="0" rtl="0" algn="l">
                        <a:lnSpc>
                          <a:spcPct val="115000"/>
                        </a:lnSpc>
                        <a:spcBef>
                          <a:spcPts val="0"/>
                        </a:spcBef>
                        <a:spcAft>
                          <a:spcPts val="0"/>
                        </a:spcAft>
                        <a:buNone/>
                      </a:pPr>
                      <a:r>
                        <a:rPr b="0" lang="fr-FR" sz="1050">
                          <a:solidFill>
                            <a:schemeClr val="dk1"/>
                          </a:solidFill>
                        </a:rPr>
                        <a:t>02.29</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Ça devrait être celui-ci, parce qu’il y a une autre couche, 4 et 5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K pointe la même réponse que D</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Oui, oui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D regarde toutes les réponses en les pointant une par une</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75">
                <a:tc>
                  <a:txBody>
                    <a:bodyPr/>
                    <a:lstStyle/>
                    <a:p>
                      <a:pPr indent="0" lvl="0" marL="0" marR="0" rtl="0" algn="l">
                        <a:lnSpc>
                          <a:spcPct val="115000"/>
                        </a:lnSpc>
                        <a:spcBef>
                          <a:spcPts val="0"/>
                        </a:spcBef>
                        <a:spcAft>
                          <a:spcPts val="0"/>
                        </a:spcAft>
                        <a:buNone/>
                      </a:pPr>
                      <a:r>
                        <a:rPr b="0" lang="fr-FR" sz="1050">
                          <a:solidFill>
                            <a:schemeClr val="dk1"/>
                          </a:solidFill>
                        </a:rPr>
                        <a:t>02.37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Celui-ci ?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M pointe la réponse B</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8375">
                <a:tc>
                  <a:txBody>
                    <a:bodyPr/>
                    <a:lstStyle/>
                    <a:p>
                      <a:pPr indent="0" lvl="0" marL="0" marR="0" rtl="0" algn="l">
                        <a:lnSpc>
                          <a:spcPct val="115000"/>
                        </a:lnSpc>
                        <a:spcBef>
                          <a:spcPts val="0"/>
                        </a:spcBef>
                        <a:spcAft>
                          <a:spcPts val="0"/>
                        </a:spcAft>
                        <a:buNone/>
                      </a:pPr>
                      <a:r>
                        <a:rPr b="0" lang="fr-FR" sz="1050">
                          <a:solidFill>
                            <a:schemeClr val="dk1"/>
                          </a:solidFill>
                        </a:rPr>
                        <a:t>02.28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C’est A, celui-ci. Parce que celui-là a 3, puis ça devrait être 2, puis 1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M cercle A</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4275">
                <a:tc>
                  <a:txBody>
                    <a:bodyPr/>
                    <a:lstStyle/>
                    <a:p>
                      <a:pPr indent="0" lvl="0" marL="0" marR="0" rtl="0" algn="l">
                        <a:lnSpc>
                          <a:spcPct val="115000"/>
                        </a:lnSpc>
                        <a:spcBef>
                          <a:spcPts val="0"/>
                        </a:spcBef>
                        <a:spcAft>
                          <a:spcPts val="0"/>
                        </a:spcAft>
                        <a:buNone/>
                      </a:pPr>
                      <a:r>
                        <a:rPr b="0" lang="fr-FR" sz="1050">
                          <a:solidFill>
                            <a:srgbClr val="000000"/>
                          </a:solidFill>
                        </a:rPr>
                        <a:t>02.57</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rgbClr val="000000"/>
                          </a:solidFill>
                        </a:rPr>
                        <a:t>D</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C’est celui-là, parce que celui-là n’a rien dedans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Les enfants regardent tous la question suivante</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fr-FR" sz="1050">
                          <a:solidFill>
                            <a:srgbClr val="000000"/>
                          </a:solidFill>
                        </a:rPr>
                        <a:t>03.01</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fr-FR" sz="1050">
                          <a:solidFill>
                            <a:srgbClr val="000000"/>
                          </a:solidFill>
                        </a:rPr>
                        <a:t>K</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Clr>
                          <a:schemeClr val="dk1"/>
                        </a:buClr>
                        <a:buSzPts val="1050"/>
                        <a:buFont typeface="Calibri"/>
                        <a:buNone/>
                      </a:pPr>
                      <a:r>
                        <a:rPr b="0" lang="fr-FR" sz="1050">
                          <a:solidFill>
                            <a:schemeClr val="dk1"/>
                          </a:solidFill>
                          <a:latin typeface="Calibri"/>
                          <a:ea typeface="Calibri"/>
                          <a:cs typeface="Calibri"/>
                          <a:sym typeface="Calibri"/>
                        </a:rPr>
                        <a:t>« Oui, non, c’est celui-là »</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07000"/>
                        </a:lnSpc>
                        <a:spcBef>
                          <a:spcPts val="0"/>
                        </a:spcBef>
                        <a:spcAft>
                          <a:spcPts val="0"/>
                        </a:spcAft>
                        <a:buSzPts val="1050"/>
                        <a:buFont typeface="Calibri"/>
                        <a:buNone/>
                      </a:pPr>
                      <a:r>
                        <a:rPr b="0" lang="fr-FR" sz="1050">
                          <a:latin typeface="Calibri"/>
                          <a:ea typeface="Calibri"/>
                          <a:cs typeface="Calibri"/>
                          <a:sym typeface="Calibri"/>
                        </a:rPr>
                        <a:t>K pointe une réponse différente</a:t>
                      </a:r>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5" name="Shape 745"/>
        <p:cNvGrpSpPr/>
        <p:nvPr/>
      </p:nvGrpSpPr>
      <p:grpSpPr>
        <a:xfrm>
          <a:off x="0" y="0"/>
          <a:ext cx="0" cy="0"/>
          <a:chOff x="0" y="0"/>
          <a:chExt cx="0" cy="0"/>
        </a:xfrm>
      </p:grpSpPr>
      <p:sp>
        <p:nvSpPr>
          <p:cNvPr id="746" name="Google Shape;746;p46"/>
          <p:cNvSpPr txBox="1"/>
          <p:nvPr/>
        </p:nvSpPr>
        <p:spPr>
          <a:xfrm>
            <a:off x="616464" y="614560"/>
            <a:ext cx="2596636" cy="847027"/>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fr-FR" sz="1800">
                <a:solidFill>
                  <a:srgbClr val="1A616F"/>
                </a:solidFill>
                <a:latin typeface="Arial"/>
                <a:ea typeface="Arial"/>
                <a:cs typeface="Arial"/>
                <a:sym typeface="Arial"/>
              </a:rPr>
              <a:t>Partie I. Usages possibles de la trousse T-SEDA</a:t>
            </a:r>
            <a:endParaRPr sz="1800">
              <a:solidFill>
                <a:schemeClr val="dk1"/>
              </a:solidFill>
              <a:latin typeface="Arial"/>
              <a:ea typeface="Arial"/>
              <a:cs typeface="Arial"/>
              <a:sym typeface="Arial"/>
            </a:endParaRPr>
          </a:p>
        </p:txBody>
      </p:sp>
      <p:sp>
        <p:nvSpPr>
          <p:cNvPr id="747" name="Google Shape;747;p46"/>
          <p:cNvSpPr txBox="1"/>
          <p:nvPr/>
        </p:nvSpPr>
        <p:spPr>
          <a:xfrm>
            <a:off x="629284" y="1814830"/>
            <a:ext cx="4735195" cy="524143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83185" marR="95885" rtl="0" algn="just">
              <a:lnSpc>
                <a:spcPct val="120600"/>
              </a:lnSpc>
              <a:spcBef>
                <a:spcPts val="0"/>
              </a:spcBef>
              <a:spcAft>
                <a:spcPts val="0"/>
              </a:spcAft>
              <a:buNone/>
            </a:pPr>
            <a:r>
              <a:rPr lang="fr-FR" sz="1200">
                <a:solidFill>
                  <a:schemeClr val="dk1"/>
                </a:solidFill>
                <a:latin typeface="Arimo"/>
                <a:ea typeface="Arimo"/>
                <a:cs typeface="Arimo"/>
                <a:sym typeface="Arimo"/>
              </a:rPr>
              <a:t>La manière dont vous utilisez la trousse dépendra de vos intérêts, mais aussi des opportunités dont vous disposez. Voici quelques suggestions pour des usages étendus de ces ressources :</a:t>
            </a:r>
            <a:endParaRPr/>
          </a:p>
          <a:p>
            <a:pPr indent="-171449" lvl="0" marL="254634" marR="95885" rtl="0" algn="just">
              <a:lnSpc>
                <a:spcPct val="120600"/>
              </a:lnSpc>
              <a:spcBef>
                <a:spcPts val="310"/>
              </a:spcBef>
              <a:spcAft>
                <a:spcPts val="0"/>
              </a:spcAft>
              <a:buClr>
                <a:schemeClr val="dk1"/>
              </a:buClr>
              <a:buSzPts val="1200"/>
              <a:buFont typeface="Arial"/>
              <a:buChar char="•"/>
            </a:pPr>
            <a:r>
              <a:rPr lang="fr-FR" sz="1200">
                <a:solidFill>
                  <a:schemeClr val="dk1"/>
                </a:solidFill>
                <a:latin typeface="Arimo"/>
                <a:ea typeface="Arimo"/>
                <a:cs typeface="Arimo"/>
                <a:sym typeface="Arimo"/>
              </a:rPr>
              <a:t>Si vous avez un assistant pédagogique dans votre milieu, vous pouvez lui demander de vous aider à filmer ou à faire des observations en direct. Ou bien lui demander de vous filmer si vous souhaitez vous concentrer sur votre propre pratique.</a:t>
            </a:r>
            <a:endParaRPr/>
          </a:p>
          <a:p>
            <a:pPr indent="-171449" lvl="0" marL="254634" marR="95885" rtl="0" algn="just">
              <a:lnSpc>
                <a:spcPct val="120600"/>
              </a:lnSpc>
              <a:spcBef>
                <a:spcPts val="310"/>
              </a:spcBef>
              <a:spcAft>
                <a:spcPts val="0"/>
              </a:spcAft>
              <a:buClr>
                <a:schemeClr val="dk1"/>
              </a:buClr>
              <a:buSzPts val="1200"/>
              <a:buFont typeface="Arial"/>
              <a:buChar char="•"/>
            </a:pPr>
            <a:r>
              <a:rPr lang="fr-FR" sz="1200">
                <a:solidFill>
                  <a:schemeClr val="dk1"/>
                </a:solidFill>
                <a:latin typeface="Arimo"/>
                <a:ea typeface="Arimo"/>
                <a:cs typeface="Arimo"/>
                <a:sym typeface="Arimo"/>
              </a:rPr>
              <a:t>S’il y a plusieurs enseignants qui mènent des investigations T-SEDA dans votre école, vous pouvez collaborer pour partager vos résultats et envisager comment intégrer ces pratiques à l’échelle de l’établissement.</a:t>
            </a:r>
            <a:endParaRPr/>
          </a:p>
          <a:p>
            <a:pPr indent="-171449" lvl="0" marL="254634" marR="95885" rtl="0" algn="just">
              <a:lnSpc>
                <a:spcPct val="120600"/>
              </a:lnSpc>
              <a:spcBef>
                <a:spcPts val="310"/>
              </a:spcBef>
              <a:spcAft>
                <a:spcPts val="0"/>
              </a:spcAft>
              <a:buClr>
                <a:schemeClr val="dk1"/>
              </a:buClr>
              <a:buSzPts val="1200"/>
              <a:buFont typeface="Arial"/>
              <a:buChar char="•"/>
            </a:pPr>
            <a:r>
              <a:rPr lang="fr-FR" sz="1200">
                <a:solidFill>
                  <a:schemeClr val="dk1"/>
                </a:solidFill>
                <a:latin typeface="Arimo"/>
                <a:ea typeface="Arimo"/>
                <a:cs typeface="Arimo"/>
                <a:sym typeface="Arimo"/>
              </a:rPr>
              <a:t>Vous pouvez inviter d’autres collègues à vous observer, ou observer leurs pratiques, et engager des échanges d’apprentissage ensemble.</a:t>
            </a:r>
            <a:endParaRPr/>
          </a:p>
          <a:p>
            <a:pPr indent="-171449" lvl="0" marL="254634" marR="95885" rtl="0" algn="just">
              <a:lnSpc>
                <a:spcPct val="120600"/>
              </a:lnSpc>
              <a:spcBef>
                <a:spcPts val="310"/>
              </a:spcBef>
              <a:spcAft>
                <a:spcPts val="0"/>
              </a:spcAft>
              <a:buClr>
                <a:schemeClr val="dk1"/>
              </a:buClr>
              <a:buSzPts val="1200"/>
              <a:buFont typeface="Arial"/>
              <a:buChar char="•"/>
            </a:pPr>
            <a:r>
              <a:rPr lang="fr-FR" sz="1200">
                <a:solidFill>
                  <a:schemeClr val="dk1"/>
                </a:solidFill>
                <a:latin typeface="Arimo"/>
                <a:ea typeface="Arimo"/>
                <a:cs typeface="Arimo"/>
                <a:sym typeface="Arimo"/>
              </a:rPr>
              <a:t>Selon l’âge de vos élèves, vous pouvez recueillir leur avis lors de la planification de votre investigation et du partage des résultats, ou les impliquer dans l’élaboration de votre plan d’action.</a:t>
            </a:r>
            <a:endParaRPr/>
          </a:p>
          <a:p>
            <a:pPr indent="-171449" lvl="0" marL="254634" marR="95885" rtl="0" algn="just">
              <a:lnSpc>
                <a:spcPct val="120600"/>
              </a:lnSpc>
              <a:spcBef>
                <a:spcPts val="310"/>
              </a:spcBef>
              <a:spcAft>
                <a:spcPts val="0"/>
              </a:spcAft>
              <a:buClr>
                <a:schemeClr val="dk1"/>
              </a:buClr>
              <a:buSzPts val="1200"/>
              <a:buFont typeface="Arial"/>
              <a:buChar char="•"/>
            </a:pPr>
            <a:r>
              <a:rPr lang="fr-FR" sz="1200">
                <a:solidFill>
                  <a:schemeClr val="dk1"/>
                </a:solidFill>
                <a:latin typeface="Arimo"/>
                <a:ea typeface="Arimo"/>
                <a:cs typeface="Arimo"/>
                <a:sym typeface="Arimo"/>
              </a:rPr>
              <a:t>Vous pouvez réfléchir à la façon d’intégrer la technologie dans votre investigation et à son impact sur les échanges dialogiques.</a:t>
            </a:r>
            <a:endParaRPr/>
          </a:p>
          <a:p>
            <a:pPr indent="0" lvl="0" marL="83185" marR="95885" rtl="0" algn="just">
              <a:lnSpc>
                <a:spcPct val="120600"/>
              </a:lnSpc>
              <a:spcBef>
                <a:spcPts val="310"/>
              </a:spcBef>
              <a:spcAft>
                <a:spcPts val="0"/>
              </a:spcAft>
              <a:buNone/>
            </a:pPr>
            <a:r>
              <a:rPr lang="fr-FR" sz="1200">
                <a:solidFill>
                  <a:schemeClr val="dk1"/>
                </a:solidFill>
                <a:latin typeface="Arimo"/>
                <a:ea typeface="Arimo"/>
                <a:cs typeface="Arimo"/>
                <a:sym typeface="Arimo"/>
              </a:rPr>
              <a:t>Les sections 1 à 5 de la trousse vous donneront encore plus d’idées sur ce que vous pourriez faire.</a:t>
            </a:r>
            <a:endParaRPr/>
          </a:p>
          <a:p>
            <a:pPr indent="0" lvl="0" marL="83185" marR="145415" rtl="0" algn="l">
              <a:lnSpc>
                <a:spcPct val="120000"/>
              </a:lnSpc>
              <a:spcBef>
                <a:spcPts val="600"/>
              </a:spcBef>
              <a:spcAft>
                <a:spcPts val="0"/>
              </a:spcAft>
              <a:buNone/>
            </a:pPr>
            <a:r>
              <a:rPr lang="fr-FR" sz="1200">
                <a:solidFill>
                  <a:schemeClr val="dk1"/>
                </a:solidFill>
                <a:latin typeface="Arimo"/>
                <a:ea typeface="Arimo"/>
                <a:cs typeface="Arimo"/>
                <a:sym typeface="Arimo"/>
              </a:rPr>
              <a:t>		</a:t>
            </a:r>
            <a:r>
              <a:rPr lang="fr-FR" sz="1200" u="sng">
                <a:solidFill>
                  <a:schemeClr val="hlink"/>
                </a:solidFill>
                <a:latin typeface="Arial"/>
                <a:ea typeface="Arial"/>
                <a:cs typeface="Arial"/>
                <a:sym typeface="Arial"/>
                <a:hlinkClick r:id="rId3"/>
              </a:rPr>
              <a:t> Vidéo 9 : L’impact de l’investigation T-SEDA</a:t>
            </a:r>
            <a:endParaRPr b="1" sz="1200">
              <a:solidFill>
                <a:schemeClr val="dk1"/>
              </a:solidFill>
              <a:highlight>
                <a:srgbClr val="00FF00"/>
              </a:highlight>
              <a:latin typeface="Arimo"/>
              <a:ea typeface="Arimo"/>
              <a:cs typeface="Arimo"/>
              <a:sym typeface="Arimo"/>
            </a:endParaRPr>
          </a:p>
        </p:txBody>
      </p:sp>
      <p:sp>
        <p:nvSpPr>
          <p:cNvPr id="748" name="Google Shape;748;p46"/>
          <p:cNvSpPr/>
          <p:nvPr/>
        </p:nvSpPr>
        <p:spPr>
          <a:xfrm>
            <a:off x="6059055" y="622181"/>
            <a:ext cx="3619493" cy="20402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46"/>
          <p:cNvSpPr/>
          <p:nvPr/>
        </p:nvSpPr>
        <p:spPr>
          <a:xfrm>
            <a:off x="6450850" y="5174496"/>
            <a:ext cx="2821936" cy="20453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46"/>
          <p:cNvSpPr/>
          <p:nvPr/>
        </p:nvSpPr>
        <p:spPr>
          <a:xfrm>
            <a:off x="5573280" y="2820550"/>
            <a:ext cx="4716767" cy="22123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4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30</a:t>
            </a:r>
            <a:endParaRPr sz="1000">
              <a:solidFill>
                <a:schemeClr val="dk1"/>
              </a:solidFill>
              <a:latin typeface="Arial"/>
              <a:ea typeface="Arial"/>
              <a:cs typeface="Arial"/>
              <a:sym typeface="Arial"/>
            </a:endParaRPr>
          </a:p>
        </p:txBody>
      </p:sp>
      <p:sp>
        <p:nvSpPr>
          <p:cNvPr id="752" name="Google Shape;752;p46"/>
          <p:cNvSpPr/>
          <p:nvPr/>
        </p:nvSpPr>
        <p:spPr>
          <a:xfrm>
            <a:off x="850900" y="6609117"/>
            <a:ext cx="439415" cy="43941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7" name="Shape 757"/>
        <p:cNvGrpSpPr/>
        <p:nvPr/>
      </p:nvGrpSpPr>
      <p:grpSpPr>
        <a:xfrm>
          <a:off x="0" y="0"/>
          <a:ext cx="0" cy="0"/>
          <a:chOff x="0" y="0"/>
          <a:chExt cx="0" cy="0"/>
        </a:xfrm>
      </p:grpSpPr>
      <p:sp>
        <p:nvSpPr>
          <p:cNvPr id="758" name="Google Shape;758;p47"/>
          <p:cNvSpPr txBox="1"/>
          <p:nvPr>
            <p:ph type="title"/>
          </p:nvPr>
        </p:nvSpPr>
        <p:spPr>
          <a:xfrm>
            <a:off x="739599" y="702263"/>
            <a:ext cx="9046126" cy="553998"/>
          </a:xfrm>
          <a:prstGeom prst="rect">
            <a:avLst/>
          </a:prstGeom>
          <a:noFill/>
          <a:ln>
            <a:noFill/>
          </a:ln>
        </p:spPr>
        <p:txBody>
          <a:bodyPr anchorCtr="0" anchor="t" bIns="0" lIns="0" spcFirstLastPara="1" rIns="0" wrap="square" tIns="0">
            <a:spAutoFit/>
          </a:bodyPr>
          <a:lstStyle/>
          <a:p>
            <a:pPr indent="0" lvl="0" marL="318770" rtl="0" algn="ctr">
              <a:lnSpc>
                <a:spcPct val="100000"/>
              </a:lnSpc>
              <a:spcBef>
                <a:spcPts val="0"/>
              </a:spcBef>
              <a:spcAft>
                <a:spcPts val="0"/>
              </a:spcAft>
              <a:buNone/>
            </a:pPr>
            <a:r>
              <a:rPr lang="fr-FR" sz="3600"/>
              <a:t>T-SEDA : Ressources de soutien</a:t>
            </a:r>
            <a:endParaRPr sz="3600"/>
          </a:p>
        </p:txBody>
      </p:sp>
      <p:sp>
        <p:nvSpPr>
          <p:cNvPr id="759" name="Google Shape;759;p47"/>
          <p:cNvSpPr txBox="1"/>
          <p:nvPr>
            <p:ph idx="1" type="body"/>
          </p:nvPr>
        </p:nvSpPr>
        <p:spPr>
          <a:xfrm>
            <a:off x="774700" y="491113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None/>
            </a:pPr>
            <a:r>
              <a:t/>
            </a:r>
            <a:endParaRPr sz="1300">
              <a:latin typeface="Times New Roman"/>
              <a:ea typeface="Times New Roman"/>
              <a:cs typeface="Times New Roman"/>
              <a:sym typeface="Times New Roman"/>
            </a:endParaRPr>
          </a:p>
        </p:txBody>
      </p:sp>
      <p:sp>
        <p:nvSpPr>
          <p:cNvPr id="760" name="Google Shape;760;p47"/>
          <p:cNvSpPr/>
          <p:nvPr/>
        </p:nvSpPr>
        <p:spPr>
          <a:xfrm>
            <a:off x="8166100" y="3171825"/>
            <a:ext cx="190498" cy="190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47"/>
          <p:cNvSpPr txBox="1"/>
          <p:nvPr/>
        </p:nvSpPr>
        <p:spPr>
          <a:xfrm>
            <a:off x="6881353" y="2186839"/>
            <a:ext cx="3472475" cy="4062651"/>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Calibri"/>
                <a:ea typeface="Calibri"/>
                <a:cs typeface="Calibri"/>
                <a:sym typeface="Calibri"/>
              </a:rPr>
              <a:t>Les ressources suivantes sont disponibles en ligne (</a:t>
            </a:r>
            <a:r>
              <a:rPr b="1" lang="fr-FR" sz="1400" u="sng">
                <a:solidFill>
                  <a:schemeClr val="hlink"/>
                </a:solidFill>
                <a:latin typeface="Calibri"/>
                <a:ea typeface="Calibri"/>
                <a:cs typeface="Calibri"/>
                <a:sym typeface="Calibri"/>
                <a:hlinkClick r:id="rId4"/>
              </a:rPr>
              <a:t>http://bit.ly/T-SEDA)</a:t>
            </a:r>
            <a:r>
              <a:rPr b="1" lang="fr-FR" sz="1400">
                <a:solidFill>
                  <a:schemeClr val="dk1"/>
                </a:solidFill>
                <a:latin typeface="Calibri"/>
                <a:ea typeface="Calibri"/>
                <a:cs typeface="Calibri"/>
                <a:sym typeface="Calibri"/>
              </a:rPr>
              <a:t>, incluant des gabarits téléchargeables séparément pour impression ou modification ; </a:t>
            </a:r>
            <a:endParaRPr/>
          </a:p>
          <a:p>
            <a:pPr indent="0" lvl="0" marL="0" marR="0" rtl="0" algn="l">
              <a:spcBef>
                <a:spcPts val="600"/>
              </a:spcBef>
              <a:spcAft>
                <a:spcPts val="0"/>
              </a:spcAft>
              <a:buNone/>
            </a:pPr>
            <a:r>
              <a:rPr b="1" lang="fr-FR" sz="1400">
                <a:solidFill>
                  <a:schemeClr val="dk1"/>
                </a:solidFill>
                <a:latin typeface="Calibri"/>
                <a:ea typeface="Calibri"/>
                <a:cs typeface="Calibri"/>
                <a:sym typeface="Calibri"/>
              </a:rPr>
              <a:t>repérez l’icône</a:t>
            </a:r>
            <a:endParaRPr/>
          </a:p>
          <a:p>
            <a:pPr indent="0" lvl="0" marL="0" marR="0" rtl="0" algn="l">
              <a:spcBef>
                <a:spcPts val="600"/>
              </a:spcBef>
              <a:spcAft>
                <a:spcPts val="0"/>
              </a:spcAft>
              <a:buNone/>
            </a:pPr>
            <a:r>
              <a:rPr b="1" lang="fr-FR" sz="1400" u="sng">
                <a:solidFill>
                  <a:schemeClr val="dk1"/>
                </a:solidFill>
                <a:latin typeface="Calibri"/>
                <a:ea typeface="Calibri"/>
                <a:cs typeface="Calibri"/>
                <a:sym typeface="Calibri"/>
              </a:rPr>
              <a:t>SECTION 3</a:t>
            </a:r>
            <a:r>
              <a:rPr b="1" lang="fr-FR" sz="1400">
                <a:solidFill>
                  <a:schemeClr val="dk1"/>
                </a:solidFill>
                <a:latin typeface="Calibri"/>
                <a:ea typeface="Calibri"/>
                <a:cs typeface="Calibri"/>
                <a:sym typeface="Calibri"/>
              </a:rPr>
              <a:t> : Guide technique pour l’enregistrement et la transcription</a:t>
            </a:r>
            <a:endParaRPr/>
          </a:p>
          <a:p>
            <a:pPr indent="0" lvl="0" marL="0" marR="0" rtl="0" algn="l">
              <a:spcBef>
                <a:spcPts val="600"/>
              </a:spcBef>
              <a:spcAft>
                <a:spcPts val="0"/>
              </a:spcAft>
              <a:buNone/>
            </a:pPr>
            <a:r>
              <a:rPr b="1" lang="fr-FR" sz="1400" u="sng">
                <a:solidFill>
                  <a:schemeClr val="dk1"/>
                </a:solidFill>
                <a:latin typeface="Calibri"/>
                <a:ea typeface="Calibri"/>
                <a:cs typeface="Calibri"/>
                <a:sym typeface="Calibri"/>
              </a:rPr>
              <a:t>SECTION 4</a:t>
            </a:r>
            <a:r>
              <a:rPr b="1" lang="fr-FR" sz="1400">
                <a:solidFill>
                  <a:schemeClr val="dk1"/>
                </a:solidFill>
                <a:latin typeface="Calibri"/>
                <a:ea typeface="Calibri"/>
                <a:cs typeface="Calibri"/>
                <a:sym typeface="Calibri"/>
              </a:rPr>
              <a:t> : Études de cas </a:t>
            </a:r>
            <a:r>
              <a:rPr lang="fr-FR" sz="1400">
                <a:solidFill>
                  <a:schemeClr val="dk1"/>
                </a:solidFill>
                <a:latin typeface="Calibri"/>
                <a:ea typeface="Calibri"/>
                <a:cs typeface="Calibri"/>
                <a:sym typeface="Calibri"/>
              </a:rPr>
              <a:t>: Illustrations du codage et de l’interprétation du dialogue par des enseignants dans différents contextes ; inclut les résultats des enseignants et leurs étapes suivantes.</a:t>
            </a:r>
            <a:endParaRPr/>
          </a:p>
          <a:p>
            <a:pPr indent="0" lvl="0" marL="0" marR="0" rtl="0" algn="l">
              <a:spcBef>
                <a:spcPts val="600"/>
              </a:spcBef>
              <a:spcAft>
                <a:spcPts val="0"/>
              </a:spcAft>
              <a:buNone/>
            </a:pPr>
            <a:r>
              <a:rPr b="1" lang="fr-FR" sz="1400" u="sng">
                <a:solidFill>
                  <a:schemeClr val="dk1"/>
                </a:solidFill>
                <a:latin typeface="Calibri"/>
                <a:ea typeface="Calibri"/>
                <a:cs typeface="Calibri"/>
                <a:sym typeface="Calibri"/>
              </a:rPr>
              <a:t>SECTION 5</a:t>
            </a:r>
            <a:r>
              <a:rPr b="1" lang="fr-FR" sz="1400">
                <a:solidFill>
                  <a:schemeClr val="dk1"/>
                </a:solidFill>
                <a:latin typeface="Calibri"/>
                <a:ea typeface="Calibri"/>
                <a:cs typeface="Calibri"/>
                <a:sym typeface="Calibri"/>
              </a:rPr>
              <a:t> : Ressources et activités </a:t>
            </a:r>
            <a:r>
              <a:rPr lang="fr-FR" sz="1400">
                <a:solidFill>
                  <a:schemeClr val="dk1"/>
                </a:solidFill>
                <a:latin typeface="Calibri"/>
                <a:ea typeface="Calibri"/>
                <a:cs typeface="Calibri"/>
                <a:sym typeface="Calibri"/>
              </a:rPr>
              <a:t>: Idées pour mettre en œuvre le dialogue en classe, références à d’autres recherches sur le dialogue et liens vers des ressources connexes.</a:t>
            </a:r>
            <a:endParaRPr sz="1400">
              <a:solidFill>
                <a:schemeClr val="dk1"/>
              </a:solidFill>
              <a:latin typeface="Calibri"/>
              <a:ea typeface="Calibri"/>
              <a:cs typeface="Calibri"/>
              <a:sym typeface="Calibri"/>
            </a:endParaRPr>
          </a:p>
        </p:txBody>
      </p:sp>
      <p:sp>
        <p:nvSpPr>
          <p:cNvPr id="762" name="Google Shape;762;p47"/>
          <p:cNvSpPr txBox="1"/>
          <p:nvPr/>
        </p:nvSpPr>
        <p:spPr>
          <a:xfrm>
            <a:off x="5262662" y="7088109"/>
            <a:ext cx="167005" cy="154529"/>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31</a:t>
            </a:r>
            <a:endParaRPr sz="1000">
              <a:solidFill>
                <a:schemeClr val="dk1"/>
              </a:solidFill>
              <a:latin typeface="Arial"/>
              <a:ea typeface="Arial"/>
              <a:cs typeface="Arial"/>
              <a:sym typeface="Arial"/>
            </a:endParaRPr>
          </a:p>
        </p:txBody>
      </p:sp>
      <p:graphicFrame>
        <p:nvGraphicFramePr>
          <p:cNvPr id="763" name="Google Shape;763;p47"/>
          <p:cNvGraphicFramePr/>
          <p:nvPr/>
        </p:nvGraphicFramePr>
        <p:xfrm>
          <a:off x="774700" y="1419225"/>
          <a:ext cx="3000000" cy="3000000"/>
        </p:xfrm>
        <a:graphic>
          <a:graphicData uri="http://schemas.openxmlformats.org/drawingml/2006/table">
            <a:tbl>
              <a:tblPr bandRow="1" firstRow="1">
                <a:noFill/>
                <a:tableStyleId>{053EAFD6-F772-4D73-A6ED-74D591A14178}</a:tableStyleId>
              </a:tblPr>
              <a:tblGrid>
                <a:gridCol w="4860675"/>
                <a:gridCol w="778125"/>
              </a:tblGrid>
              <a:tr h="416275">
                <a:tc>
                  <a:txBody>
                    <a:bodyPr/>
                    <a:lstStyle/>
                    <a:p>
                      <a:pPr indent="0" lvl="0" marL="0" marR="0" rtl="0" algn="ctr">
                        <a:spcBef>
                          <a:spcPts val="0"/>
                        </a:spcBef>
                        <a:spcAft>
                          <a:spcPts val="0"/>
                        </a:spcAft>
                        <a:buNone/>
                      </a:pPr>
                      <a:r>
                        <a:rPr lang="fr-FR" sz="1800"/>
                        <a:t>SECTION</a:t>
                      </a:r>
                      <a:endParaRPr/>
                    </a:p>
                  </a:txBody>
                  <a:tcPr marT="45725" marB="45725" marR="91450" marL="91450">
                    <a:solidFill>
                      <a:srgbClr val="2E6A7B"/>
                    </a:solidFill>
                  </a:tcPr>
                </a:tc>
                <a:tc>
                  <a:txBody>
                    <a:bodyPr/>
                    <a:lstStyle/>
                    <a:p>
                      <a:pPr indent="0" lvl="0" marL="0" marR="0" rtl="0" algn="ctr">
                        <a:spcBef>
                          <a:spcPts val="0"/>
                        </a:spcBef>
                        <a:spcAft>
                          <a:spcPts val="0"/>
                        </a:spcAft>
                        <a:buNone/>
                      </a:pPr>
                      <a:r>
                        <a:rPr lang="fr-FR" sz="1800"/>
                        <a:t>Diapo</a:t>
                      </a:r>
                      <a:endParaRPr sz="1800"/>
                    </a:p>
                  </a:txBody>
                  <a:tcPr marT="45725" marB="45725" marR="91450" marL="91450">
                    <a:solidFill>
                      <a:srgbClr val="2E6A7B"/>
                    </a:solidFill>
                  </a:tcPr>
                </a:tc>
              </a:tr>
              <a:tr h="586475">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SECTION 1 : Cadre détaillé de codage</a:t>
                      </a:r>
                      <a:r>
                        <a:rPr b="0" lang="fr-FR" sz="1400">
                          <a:latin typeface="Calibri"/>
                          <a:ea typeface="Calibri"/>
                          <a:cs typeface="Calibri"/>
                          <a:sym typeface="Calibri"/>
                        </a:rPr>
                        <a:t>. Liste et explication des catégories de dialogue illustrées par des exemples d’amorces et de contributions, ainsi que des pratiques dialogiques générales en classe.</a:t>
                      </a:r>
                      <a:endParaRPr b="0"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fr-FR" sz="1400"/>
                        <a:t>42</a:t>
                      </a:r>
                      <a:endParaRPr/>
                    </a:p>
                  </a:txBody>
                  <a:tcPr marT="45725" marB="45725" marR="91450" marL="91450">
                    <a:solidFill>
                      <a:srgbClr val="D8D8D8"/>
                    </a:solidFill>
                  </a:tcPr>
                </a:tc>
              </a:tr>
              <a:tr h="415425">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SECTION 2 : Types d’observation et gabarits pour observer et coder. </a:t>
                      </a:r>
                      <a:r>
                        <a:rPr b="0" lang="fr-FR" sz="1400">
                          <a:latin typeface="Calibri"/>
                          <a:ea typeface="Calibri"/>
                          <a:cs typeface="Calibri"/>
                          <a:sym typeface="Calibri"/>
                        </a:rPr>
                        <a:t>Comprend l’observation de leçon (échantillonnage temporel ; liste de vérification ; échelles d’évaluation).</a:t>
                      </a:r>
                      <a:endParaRPr b="0"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fr-FR" sz="1400"/>
                        <a:t>48</a:t>
                      </a:r>
                      <a:endParaRPr/>
                    </a:p>
                  </a:txBody>
                  <a:tcPr marT="45725" marB="45725" marR="91450" marL="91450">
                    <a:solidFill>
                      <a:srgbClr val="D8D8D8"/>
                    </a:solidFill>
                  </a:tcPr>
                </a:tc>
              </a:tr>
              <a:tr h="297300">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2A : Codage d’une transcription audio/vidéo</a:t>
                      </a:r>
                      <a:endParaRPr b="1"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fr-FR" sz="1400"/>
                        <a:t>51</a:t>
                      </a:r>
                      <a:endParaRPr/>
                    </a:p>
                  </a:txBody>
                  <a:tcPr marT="45725" marB="45725" marR="91450" marL="91450">
                    <a:solidFill>
                      <a:srgbClr val="D8D8D8"/>
                    </a:solidFill>
                  </a:tcPr>
                </a:tc>
              </a:tr>
              <a:tr h="297300">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2B : Codage par échantillonnage temporel pour le travail en équipe</a:t>
                      </a:r>
                      <a:endParaRPr/>
                    </a:p>
                  </a:txBody>
                  <a:tcPr marT="45725" marB="45725" marR="91450" marL="91450" anchor="ctr"/>
                </a:tc>
                <a:tc>
                  <a:txBody>
                    <a:bodyPr/>
                    <a:lstStyle/>
                    <a:p>
                      <a:pPr indent="0" lvl="0" marL="0" marR="0" rtl="0" algn="ctr">
                        <a:spcBef>
                          <a:spcPts val="0"/>
                        </a:spcBef>
                        <a:spcAft>
                          <a:spcPts val="0"/>
                        </a:spcAft>
                        <a:buNone/>
                      </a:pPr>
                      <a:r>
                        <a:rPr lang="fr-FR" sz="1400"/>
                        <a:t>53</a:t>
                      </a:r>
                      <a:endParaRPr/>
                    </a:p>
                  </a:txBody>
                  <a:tcPr marT="45725" marB="45725" marR="91450" marL="91450">
                    <a:solidFill>
                      <a:srgbClr val="D8D8D8"/>
                    </a:solidFill>
                  </a:tcPr>
                </a:tc>
              </a:tr>
              <a:tr h="297300">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2C : Liste de vérification pour les individus lors du travail en équipe</a:t>
                      </a:r>
                      <a:endParaRPr/>
                    </a:p>
                  </a:txBody>
                  <a:tcPr marT="45725" marB="45725" marR="91450" marL="91450" anchor="ctr"/>
                </a:tc>
                <a:tc>
                  <a:txBody>
                    <a:bodyPr/>
                    <a:lstStyle/>
                    <a:p>
                      <a:pPr indent="0" lvl="0" marL="0" marR="0" rtl="0" algn="ctr">
                        <a:spcBef>
                          <a:spcPts val="0"/>
                        </a:spcBef>
                        <a:spcAft>
                          <a:spcPts val="0"/>
                        </a:spcAft>
                        <a:buNone/>
                      </a:pPr>
                      <a:r>
                        <a:rPr lang="fr-FR" sz="1400"/>
                        <a:t>55</a:t>
                      </a:r>
                      <a:endParaRPr/>
                    </a:p>
                  </a:txBody>
                  <a:tcPr marT="45725" marB="45725" marR="91450" marL="91450">
                    <a:solidFill>
                      <a:srgbClr val="D8D8D8"/>
                    </a:solidFill>
                  </a:tcPr>
                </a:tc>
              </a:tr>
              <a:tr h="297300">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2D : Évaluation du travail d’équipe</a:t>
                      </a:r>
                      <a:endParaRPr/>
                    </a:p>
                  </a:txBody>
                  <a:tcPr marT="45725" marB="45725" marR="91450" marL="91450" anchor="ctr"/>
                </a:tc>
                <a:tc>
                  <a:txBody>
                    <a:bodyPr/>
                    <a:lstStyle/>
                    <a:p>
                      <a:pPr indent="0" lvl="0" marL="0" marR="0" rtl="0" algn="ctr">
                        <a:spcBef>
                          <a:spcPts val="0"/>
                        </a:spcBef>
                        <a:spcAft>
                          <a:spcPts val="0"/>
                        </a:spcAft>
                        <a:buNone/>
                      </a:pPr>
                      <a:r>
                        <a:rPr lang="fr-FR" sz="1400"/>
                        <a:t>56</a:t>
                      </a:r>
                      <a:endParaRPr/>
                    </a:p>
                  </a:txBody>
                  <a:tcPr marT="45725" marB="45725" marR="91450" marL="91450">
                    <a:solidFill>
                      <a:srgbClr val="D8D8D8"/>
                    </a:solidFill>
                  </a:tcPr>
                </a:tc>
              </a:tr>
              <a:tr h="297300">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2E : Échelle d’évaluation de la participation en grand groupe</a:t>
                      </a:r>
                      <a:endParaRPr/>
                    </a:p>
                  </a:txBody>
                  <a:tcPr marT="45725" marB="45725" marR="91450" marL="91450" anchor="ctr"/>
                </a:tc>
                <a:tc>
                  <a:txBody>
                    <a:bodyPr/>
                    <a:lstStyle/>
                    <a:p>
                      <a:pPr indent="0" lvl="0" marL="0" marR="0" rtl="0" algn="ctr">
                        <a:spcBef>
                          <a:spcPts val="0"/>
                        </a:spcBef>
                        <a:spcAft>
                          <a:spcPts val="0"/>
                        </a:spcAft>
                        <a:buNone/>
                      </a:pPr>
                      <a:r>
                        <a:rPr lang="fr-FR" sz="1400"/>
                        <a:t>57</a:t>
                      </a:r>
                      <a:endParaRPr/>
                    </a:p>
                  </a:txBody>
                  <a:tcPr marT="45725" marB="45725" marR="91450" marL="91450">
                    <a:solidFill>
                      <a:srgbClr val="D8D8D8"/>
                    </a:solidFill>
                  </a:tcPr>
                </a:tc>
              </a:tr>
              <a:tr h="297300">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2F : Évaluation de la participation des élèves et des règles de base</a:t>
                      </a:r>
                      <a:endParaRPr/>
                    </a:p>
                  </a:txBody>
                  <a:tcPr marT="45725" marB="45725" marR="91450" marL="91450" anchor="ctr"/>
                </a:tc>
                <a:tc>
                  <a:txBody>
                    <a:bodyPr/>
                    <a:lstStyle/>
                    <a:p>
                      <a:pPr indent="0" lvl="0" marL="0" marR="0" rtl="0" algn="ctr">
                        <a:spcBef>
                          <a:spcPts val="0"/>
                        </a:spcBef>
                        <a:spcAft>
                          <a:spcPts val="0"/>
                        </a:spcAft>
                        <a:buNone/>
                      </a:pPr>
                      <a:r>
                        <a:rPr lang="fr-FR" sz="1400"/>
                        <a:t>58</a:t>
                      </a:r>
                      <a:endParaRPr/>
                    </a:p>
                  </a:txBody>
                  <a:tcPr marT="45725" marB="45725" marR="91450" marL="91450">
                    <a:solidFill>
                      <a:srgbClr val="D8D8D8"/>
                    </a:solidFill>
                  </a:tcPr>
                </a:tc>
              </a:tr>
              <a:tr h="209225">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2G : Auto-évaluation du travail en équipe par les élèves</a:t>
                      </a:r>
                      <a:endParaRPr/>
                    </a:p>
                  </a:txBody>
                  <a:tcPr marT="45725" marB="45725" marR="91450" marL="91450" anchor="ctr"/>
                </a:tc>
                <a:tc>
                  <a:txBody>
                    <a:bodyPr/>
                    <a:lstStyle/>
                    <a:p>
                      <a:pPr indent="0" lvl="0" marL="0" marR="0" rtl="0" algn="ctr">
                        <a:spcBef>
                          <a:spcPts val="0"/>
                        </a:spcBef>
                        <a:spcAft>
                          <a:spcPts val="0"/>
                        </a:spcAft>
                        <a:buNone/>
                      </a:pPr>
                      <a:r>
                        <a:rPr lang="fr-FR" sz="1400"/>
                        <a:t>59</a:t>
                      </a:r>
                      <a:endParaRPr/>
                    </a:p>
                  </a:txBody>
                  <a:tcPr marT="45725" marB="45725" marR="91450" marL="91450">
                    <a:solidFill>
                      <a:srgbClr val="D8D8D8"/>
                    </a:solidFill>
                  </a:tcPr>
                </a:tc>
              </a:tr>
              <a:tr h="146175">
                <a:tc>
                  <a:txBody>
                    <a:bodyPr/>
                    <a:lstStyle/>
                    <a:p>
                      <a:pPr indent="0" lvl="0" marL="0" marR="0" rtl="0" algn="l">
                        <a:lnSpc>
                          <a:spcPct val="100000"/>
                        </a:lnSpc>
                        <a:spcBef>
                          <a:spcPts val="0"/>
                        </a:spcBef>
                        <a:spcAft>
                          <a:spcPts val="0"/>
                        </a:spcAft>
                        <a:buSzPts val="1400"/>
                        <a:buFont typeface="Calibri"/>
                        <a:buNone/>
                      </a:pPr>
                      <a:r>
                        <a:rPr b="1" lang="fr-FR" sz="1400">
                          <a:latin typeface="Calibri"/>
                          <a:ea typeface="Calibri"/>
                          <a:cs typeface="Calibri"/>
                          <a:sym typeface="Calibri"/>
                        </a:rPr>
                        <a:t>Gabarit 2H : Questionnaire sur l’enseignement dialogique (auto-évaluation de la pratique)</a:t>
                      </a:r>
                      <a:endParaRPr/>
                    </a:p>
                  </a:txBody>
                  <a:tcPr marT="45725" marB="45725" marR="91450" marL="91450" anchor="ctr"/>
                </a:tc>
                <a:tc>
                  <a:txBody>
                    <a:bodyPr/>
                    <a:lstStyle/>
                    <a:p>
                      <a:pPr indent="0" lvl="0" marL="0" marR="0" rtl="0" algn="ctr">
                        <a:spcBef>
                          <a:spcPts val="0"/>
                        </a:spcBef>
                        <a:spcAft>
                          <a:spcPts val="0"/>
                        </a:spcAft>
                        <a:buNone/>
                      </a:pPr>
                      <a:r>
                        <a:rPr lang="fr-FR" sz="1400"/>
                        <a:t>60</a:t>
                      </a:r>
                      <a:endParaRPr/>
                    </a:p>
                  </a:txBody>
                  <a:tcPr marT="45725" marB="45725" marR="91450" marL="91450">
                    <a:solidFill>
                      <a:srgbClr val="D8D8D8"/>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7" name="Shape 767"/>
        <p:cNvGrpSpPr/>
        <p:nvPr/>
      </p:nvGrpSpPr>
      <p:grpSpPr>
        <a:xfrm>
          <a:off x="0" y="0"/>
          <a:ext cx="0" cy="0"/>
          <a:chOff x="0" y="0"/>
          <a:chExt cx="0" cy="0"/>
        </a:xfrm>
      </p:grpSpPr>
      <p:sp>
        <p:nvSpPr>
          <p:cNvPr id="768" name="Google Shape;768;p48"/>
          <p:cNvSpPr txBox="1"/>
          <p:nvPr/>
        </p:nvSpPr>
        <p:spPr>
          <a:xfrm>
            <a:off x="433069" y="123825"/>
            <a:ext cx="9746615" cy="118788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29209" marR="0" rtl="0" algn="just">
              <a:lnSpc>
                <a:spcPct val="100000"/>
              </a:lnSpc>
              <a:spcBef>
                <a:spcPts val="0"/>
              </a:spcBef>
              <a:spcAft>
                <a:spcPts val="0"/>
              </a:spcAft>
              <a:buNone/>
            </a:pPr>
            <a:r>
              <a:rPr b="1" lang="fr-FR" sz="1400">
                <a:solidFill>
                  <a:schemeClr val="dk1"/>
                </a:solidFill>
                <a:latin typeface="Arial"/>
                <a:ea typeface="Arial"/>
                <a:cs typeface="Arial"/>
                <a:sym typeface="Arial"/>
              </a:rPr>
              <a:t>Section 1 : Cadre de codage détaillé</a:t>
            </a:r>
            <a:endParaRPr sz="1400">
              <a:solidFill>
                <a:schemeClr val="dk1"/>
              </a:solidFill>
              <a:latin typeface="Arial"/>
              <a:ea typeface="Arial"/>
              <a:cs typeface="Arial"/>
              <a:sym typeface="Arial"/>
            </a:endParaRPr>
          </a:p>
          <a:p>
            <a:pPr indent="0" lvl="0" marL="29209" marR="305435" rtl="0" algn="just">
              <a:lnSpc>
                <a:spcPct val="120800"/>
              </a:lnSpc>
              <a:spcBef>
                <a:spcPts val="645"/>
              </a:spcBef>
              <a:spcAft>
                <a:spcPts val="0"/>
              </a:spcAft>
              <a:buNone/>
            </a:pPr>
            <a:r>
              <a:rPr lang="fr-FR" sz="1200">
                <a:solidFill>
                  <a:schemeClr val="dk1"/>
                </a:solidFill>
                <a:latin typeface="Arimo"/>
                <a:ea typeface="Arimo"/>
                <a:cs typeface="Arimo"/>
                <a:sym typeface="Arimo"/>
              </a:rPr>
              <a:t>Ce schéma de codage est une version plus détaillée de celui que vous avez vu dans la Partie B. Ces codes vous aideront à identifier le dialogue qui se déroule dans votre contexte d’apprentissage. Vous pouvez attribuer un code de dialogue à chaque « tour de parole » d’un participant différent. Pour les dialogues oraux, vous pouvez enregistrer et transcrire ce qui est dit, ou coder en direct pendant que les élèves parlent. Des indications sur l’utilisation de ce cadre sont fournies dans les sections suivantes de cette ressource.</a:t>
            </a:r>
            <a:endParaRPr sz="1200">
              <a:solidFill>
                <a:schemeClr val="dk1"/>
              </a:solidFill>
              <a:latin typeface="Arimo"/>
              <a:ea typeface="Arimo"/>
              <a:cs typeface="Arimo"/>
              <a:sym typeface="Arimo"/>
            </a:endParaRPr>
          </a:p>
        </p:txBody>
      </p:sp>
      <p:graphicFrame>
        <p:nvGraphicFramePr>
          <p:cNvPr id="769" name="Google Shape;769;p48"/>
          <p:cNvGraphicFramePr/>
          <p:nvPr/>
        </p:nvGraphicFramePr>
        <p:xfrm>
          <a:off x="423552" y="1411629"/>
          <a:ext cx="3000000" cy="3000000"/>
        </p:xfrm>
        <a:graphic>
          <a:graphicData uri="http://schemas.openxmlformats.org/drawingml/2006/table">
            <a:tbl>
              <a:tblPr bandRow="1" firstRow="1">
                <a:noFill/>
                <a:tableStyleId>{3CC86BEF-5C96-4F00-80AB-E1F6940FA935}</a:tableStyleId>
              </a:tblPr>
              <a:tblGrid>
                <a:gridCol w="2484750"/>
                <a:gridCol w="2743200"/>
                <a:gridCol w="4556125"/>
              </a:tblGrid>
              <a:tr h="415000">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CATÉGORIES DE CODAGE</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CONTRIBUTIONS ET STRATÉGIES</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QUE DIT-ON?</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448775">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B — Développer des idées</a:t>
                      </a:r>
                      <a:endParaRPr/>
                    </a:p>
                    <a:p>
                      <a:pPr indent="0" lvl="0" marL="88265" marR="0" rtl="0" algn="l">
                        <a:lnSpc>
                          <a:spcPct val="100000"/>
                        </a:lnSpc>
                        <a:spcBef>
                          <a:spcPts val="860"/>
                        </a:spcBef>
                        <a:spcAft>
                          <a:spcPts val="0"/>
                        </a:spcAft>
                        <a:buNone/>
                      </a:pPr>
                      <a:r>
                        <a:t/>
                      </a:r>
                      <a:endParaRPr b="1" sz="1200">
                        <a:latin typeface="Arial"/>
                        <a:ea typeface="Arial"/>
                        <a:cs typeface="Arial"/>
                        <a:sym typeface="Arial"/>
                      </a:endParaRPr>
                    </a:p>
                    <a:p>
                      <a:pPr indent="0" lvl="0" marL="88265" marR="0" rtl="0" algn="l">
                        <a:lnSpc>
                          <a:spcPct val="100000"/>
                        </a:lnSpc>
                        <a:spcBef>
                          <a:spcPts val="860"/>
                        </a:spcBef>
                        <a:spcAft>
                          <a:spcPts val="0"/>
                        </a:spcAft>
                        <a:buNone/>
                      </a:pPr>
                      <a:r>
                        <a:rPr b="0" i="1" lang="fr-FR" sz="1200">
                          <a:latin typeface="Arial"/>
                          <a:ea typeface="Arial"/>
                          <a:cs typeface="Arial"/>
                          <a:sym typeface="Arial"/>
                        </a:rPr>
                        <a:t>S’appuyer sur, élaborer, clarifier ou commenter ses propres idées ou celles des autres exprimées lors de tours précédents ou d’autres contributions à l’activité d’apprentissage (orale, écrite ou autre).</a:t>
                      </a:r>
                      <a:endParaRPr b="0" i="1"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fr-FR" sz="1200">
                          <a:latin typeface="Arimo"/>
                          <a:ea typeface="Arimo"/>
                          <a:cs typeface="Arimo"/>
                          <a:sym typeface="Arimo"/>
                        </a:rPr>
                        <a:t>S’appuyer sur ses propres idées ou celles des autres en y ajoutant quelque chose de nouveau</a:t>
                      </a:r>
                      <a:endParaRPr/>
                    </a:p>
                    <a:p>
                      <a:pPr indent="-171450" lvl="0" marL="259715" marR="0" rtl="0" algn="l">
                        <a:lnSpc>
                          <a:spcPct val="100000"/>
                        </a:lnSpc>
                        <a:spcBef>
                          <a:spcPts val="740"/>
                        </a:spcBef>
                        <a:spcAft>
                          <a:spcPts val="0"/>
                        </a:spcAft>
                        <a:buSzPts val="1200"/>
                        <a:buFont typeface="Arial"/>
                        <a:buChar char="•"/>
                      </a:pPr>
                      <a:r>
                        <a:rPr lang="fr-FR" sz="1200">
                          <a:latin typeface="Arimo"/>
                          <a:ea typeface="Arimo"/>
                          <a:cs typeface="Arimo"/>
                          <a:sym typeface="Arimo"/>
                        </a:rPr>
                        <a:t>Clarifier, élaborer, étendre, illustrer, reformuler ses propres idées ou celles des autres</a:t>
                      </a:r>
                      <a:endParaRPr/>
                    </a:p>
                    <a:p>
                      <a:pPr indent="-171450" lvl="0" marL="259715" marR="0" rtl="0" algn="l">
                        <a:lnSpc>
                          <a:spcPct val="100000"/>
                        </a:lnSpc>
                        <a:spcBef>
                          <a:spcPts val="740"/>
                        </a:spcBef>
                        <a:spcAft>
                          <a:spcPts val="0"/>
                        </a:spcAft>
                        <a:buSzPts val="1200"/>
                        <a:buFont typeface="Arial"/>
                        <a:buChar char="•"/>
                      </a:pPr>
                      <a:r>
                        <a:rPr lang="fr-FR" sz="1200">
                          <a:latin typeface="Arimo"/>
                          <a:ea typeface="Arimo"/>
                          <a:cs typeface="Arimo"/>
                          <a:sym typeface="Arimo"/>
                        </a:rPr>
                        <a:t>Commenter des idées ou contributions précédentes</a:t>
                      </a:r>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00000"/>
                        </a:lnSpc>
                        <a:spcBef>
                          <a:spcPts val="0"/>
                        </a:spcBef>
                        <a:spcAft>
                          <a:spcPts val="0"/>
                        </a:spcAft>
                        <a:buNone/>
                      </a:pPr>
                      <a:r>
                        <a:rPr b="1" lang="fr-FR" sz="1150">
                          <a:latin typeface="Arial"/>
                          <a:ea typeface="Arial"/>
                          <a:cs typeface="Arial"/>
                          <a:sym typeface="Arial"/>
                        </a:rPr>
                        <a:t>Mots clés possibles à repérer </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 «c’est aussi», «ça me fait penser», «je veux dire», «elle voulait dire»</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Exemples : «Suite à ce que Sanjay a dit…»</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«L’idée de Kate m’a fait réfléchir à pourquoi le personnage ferait cela»</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«J’ai une idée que personne n’a encore mentionnée…»</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«Ce que je voulais dire tout à l’heure, c’était…»</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«L’histoire d’Ahmed contenait beaucoup de descriptions détaillées»</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«Mon idée était similaire à celle de José, j’ai écrit que des fleurs seraient le meilleur cadeau»</a:t>
                      </a:r>
                      <a:endParaRPr b="0"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82625">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IB — Inviter à développer des idées</a:t>
                      </a:r>
                      <a:endParaRPr/>
                    </a:p>
                    <a:p>
                      <a:pPr indent="0" lvl="0" marL="88265" marR="0" rtl="0" algn="l">
                        <a:lnSpc>
                          <a:spcPct val="100000"/>
                        </a:lnSpc>
                        <a:spcBef>
                          <a:spcPts val="865"/>
                        </a:spcBef>
                        <a:spcAft>
                          <a:spcPts val="0"/>
                        </a:spcAft>
                        <a:buNone/>
                      </a:pPr>
                      <a:r>
                        <a:rPr b="0" i="1" lang="fr-FR" sz="1200">
                          <a:latin typeface="Arial"/>
                          <a:ea typeface="Arial"/>
                          <a:cs typeface="Arial"/>
                          <a:sym typeface="Arial"/>
                        </a:rPr>
                        <a:t>Inviter à s’appuyer sur, élaborer, reformuler, clarifier ou commenter ses propres idées ou celles des autres dans le cadre d’une activité d’apprentissage (orale, écrite ou autre).</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fr-FR" sz="1200">
                          <a:latin typeface="Arial"/>
                          <a:ea typeface="Arial"/>
                          <a:cs typeface="Arial"/>
                          <a:sym typeface="Arial"/>
                        </a:rPr>
                        <a:t>Inviter les autres à s’appuyer sur ses propres idées ou celles des autres</a:t>
                      </a:r>
                      <a:endParaRPr/>
                    </a:p>
                    <a:p>
                      <a:pPr indent="-171450" lvl="0" marL="259715" marR="0" rtl="0" algn="l">
                        <a:lnSpc>
                          <a:spcPct val="100000"/>
                        </a:lnSpc>
                        <a:spcBef>
                          <a:spcPts val="720"/>
                        </a:spcBef>
                        <a:spcAft>
                          <a:spcPts val="0"/>
                        </a:spcAft>
                        <a:buSzPts val="1200"/>
                        <a:buFont typeface="Arial"/>
                        <a:buChar char="•"/>
                      </a:pPr>
                      <a:r>
                        <a:rPr lang="fr-FR" sz="1200">
                          <a:latin typeface="Arial"/>
                          <a:ea typeface="Arial"/>
                          <a:cs typeface="Arial"/>
                          <a:sym typeface="Arial"/>
                        </a:rPr>
                        <a:t>Inviter les autres à clarifier ou reformuler une contribution (y compris en donnant un exemple)</a:t>
                      </a:r>
                      <a:endParaRPr/>
                    </a:p>
                    <a:p>
                      <a:pPr indent="-171450" lvl="0" marL="259715" marR="0" rtl="0" algn="l">
                        <a:lnSpc>
                          <a:spcPct val="100000"/>
                        </a:lnSpc>
                        <a:spcBef>
                          <a:spcPts val="720"/>
                        </a:spcBef>
                        <a:spcAft>
                          <a:spcPts val="0"/>
                        </a:spcAft>
                        <a:buSzPts val="1200"/>
                        <a:buFont typeface="Arial"/>
                        <a:buChar char="•"/>
                      </a:pPr>
                      <a:r>
                        <a:rPr lang="fr-FR" sz="1200">
                          <a:latin typeface="Arial"/>
                          <a:ea typeface="Arial"/>
                          <a:cs typeface="Arial"/>
                          <a:sym typeface="Arial"/>
                        </a:rPr>
                        <a:t>Inviter les autres à commenter les idées ou points de vue d’autrui (y compris des invitations à être d’accord, en désaccord ou à évaluer)</a:t>
                      </a:r>
                      <a:endParaRPr/>
                    </a:p>
                    <a:p>
                      <a:pPr indent="-171450" lvl="0" marL="259715" marR="0" rtl="0" algn="l">
                        <a:lnSpc>
                          <a:spcPct val="100000"/>
                        </a:lnSpc>
                        <a:spcBef>
                          <a:spcPts val="720"/>
                        </a:spcBef>
                        <a:spcAft>
                          <a:spcPts val="0"/>
                        </a:spcAft>
                        <a:buSzPts val="1200"/>
                        <a:buFont typeface="Arial"/>
                        <a:buChar char="•"/>
                      </a:pPr>
                      <a:r>
                        <a:rPr lang="fr-FR" sz="1200">
                          <a:latin typeface="Arial"/>
                          <a:ea typeface="Arial"/>
                          <a:cs typeface="Arial"/>
                          <a:sym typeface="Arial"/>
                        </a:rPr>
                        <a:t>Inviter les autres à affiner ou améliorer les idées</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«Quoi?», «Dis-moi», «Peux-tu reformuler ça?», «Tu penses que?», «Es-tu d’accord?», «Peux-tu ajouter à…?»</a:t>
                      </a:r>
                      <a:endParaRPr/>
                    </a:p>
                    <a:p>
                      <a:pPr indent="0" lvl="0" marL="144000" marR="0" rtl="0" algn="l">
                        <a:lnSpc>
                          <a:spcPct val="100000"/>
                        </a:lnSpc>
                        <a:spcBef>
                          <a:spcPts val="600"/>
                        </a:spcBef>
                        <a:spcAft>
                          <a:spcPts val="0"/>
                        </a:spcAft>
                        <a:buNone/>
                      </a:pPr>
                      <a:r>
                        <a:rPr b="1" lang="fr-FR" sz="1150">
                          <a:latin typeface="Arial"/>
                          <a:ea typeface="Arial"/>
                          <a:cs typeface="Arial"/>
                          <a:sym typeface="Arial"/>
                        </a:rPr>
                        <a:t>Exemples</a:t>
                      </a:r>
                      <a:r>
                        <a:rPr b="0" lang="fr-FR" sz="1150">
                          <a:latin typeface="Arial"/>
                          <a:ea typeface="Arial"/>
                          <a:cs typeface="Arial"/>
                          <a:sym typeface="Arial"/>
                        </a:rPr>
                        <a:t> : «Que veux-tu dire? Dis-m’en plus…»</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«Que penses-tu qu’elle voulait dire? À quoi pensait-elle?»</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«Quelqu’un peut-il ajouter quelque chose à cela? Peux-tu donner un exemple de ce que tu as dit?»</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«Ton idée est-elle similaire à celle de Manuel?»</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«Que penses-tu de l’idée de Maria? Es-tu d’accord avec ce que vient de dire Chris?»</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«Quelles autres informations nous faut-il?»</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«Comment peux-tu améliorer l’affiche/la carte conceptuelle du groupe de Sanjay?</a:t>
                      </a:r>
                      <a:r>
                        <a:rPr b="1" lang="fr-FR" sz="1150">
                          <a:latin typeface="Arial"/>
                          <a:ea typeface="Arial"/>
                          <a:cs typeface="Arial"/>
                          <a:sym typeface="Arial"/>
                        </a:rPr>
                        <a:t>»</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70" name="Google Shape;770;p48"/>
          <p:cNvSpPr txBox="1"/>
          <p:nvPr/>
        </p:nvSpPr>
        <p:spPr>
          <a:xfrm>
            <a:off x="5262662" y="7088109"/>
            <a:ext cx="167005" cy="154529"/>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32</a:t>
            </a:r>
            <a:endParaRPr sz="10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4" name="Shape 774"/>
        <p:cNvGrpSpPr/>
        <p:nvPr/>
      </p:nvGrpSpPr>
      <p:grpSpPr>
        <a:xfrm>
          <a:off x="0" y="0"/>
          <a:ext cx="0" cy="0"/>
          <a:chOff x="0" y="0"/>
          <a:chExt cx="0" cy="0"/>
        </a:xfrm>
      </p:grpSpPr>
      <p:sp>
        <p:nvSpPr>
          <p:cNvPr id="775" name="Google Shape;775;p49"/>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33</a:t>
            </a:r>
            <a:endParaRPr/>
          </a:p>
        </p:txBody>
      </p:sp>
      <p:graphicFrame>
        <p:nvGraphicFramePr>
          <p:cNvPr id="776" name="Google Shape;776;p49"/>
          <p:cNvGraphicFramePr/>
          <p:nvPr/>
        </p:nvGraphicFramePr>
        <p:xfrm>
          <a:off x="454125" y="352425"/>
          <a:ext cx="3000000" cy="3000000"/>
        </p:xfrm>
        <a:graphic>
          <a:graphicData uri="http://schemas.openxmlformats.org/drawingml/2006/table">
            <a:tbl>
              <a:tblPr bandRow="1" firstRow="1">
                <a:noFill/>
                <a:tableStyleId>{3CC86BEF-5C96-4F00-80AB-E1F6940FA935}</a:tableStyleId>
              </a:tblPr>
              <a:tblGrid>
                <a:gridCol w="2471925"/>
                <a:gridCol w="2954050"/>
                <a:gridCol w="4358100"/>
              </a:tblGrid>
              <a:tr h="472900">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CATÉGORIES DE CODAGE</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CONTRIBUTIONS ET STRATÉGIES</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QUE DIT-ON?</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27500">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CH — Mettre au défi/Contester</a:t>
                      </a:r>
                      <a:endParaRPr/>
                    </a:p>
                    <a:p>
                      <a:pPr indent="0" lvl="0" marL="88265" marR="0" rtl="0" algn="l">
                        <a:lnSpc>
                          <a:spcPct val="100000"/>
                        </a:lnSpc>
                        <a:spcBef>
                          <a:spcPts val="860"/>
                        </a:spcBef>
                        <a:spcAft>
                          <a:spcPts val="0"/>
                        </a:spcAft>
                        <a:buNone/>
                      </a:pPr>
                      <a:r>
                        <a:rPr b="0" i="1" lang="fr-FR" sz="1200">
                          <a:latin typeface="Arial"/>
                          <a:ea typeface="Arial"/>
                          <a:cs typeface="Arial"/>
                          <a:sym typeface="Arial"/>
                        </a:rPr>
                        <a:t>Remettre en question, douter, interroger, ne pas être d’accord ou contester une idée.</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fr-FR" sz="1200">
                          <a:latin typeface="Arial"/>
                          <a:ea typeface="Arial"/>
                          <a:cs typeface="Arial"/>
                          <a:sym typeface="Arial"/>
                        </a:rPr>
                        <a:t>Exprimer un désaccord total ou partiel</a:t>
                      </a:r>
                      <a:endParaRPr/>
                    </a:p>
                    <a:p>
                      <a:pPr indent="-171450" lvl="0" marL="259715" marR="0" rtl="0" algn="l">
                        <a:lnSpc>
                          <a:spcPct val="100000"/>
                        </a:lnSpc>
                        <a:spcBef>
                          <a:spcPts val="745"/>
                        </a:spcBef>
                        <a:spcAft>
                          <a:spcPts val="0"/>
                        </a:spcAft>
                        <a:buSzPts val="1200"/>
                        <a:buFont typeface="Arial"/>
                        <a:buChar char="•"/>
                      </a:pPr>
                      <a:r>
                        <a:rPr lang="fr-FR" sz="1200">
                          <a:latin typeface="Arial"/>
                          <a:ea typeface="Arial"/>
                          <a:cs typeface="Arial"/>
                          <a:sym typeface="Arial"/>
                        </a:rPr>
                        <a:t>Douter d’une idée/remettre une idée en question</a:t>
                      </a:r>
                      <a:endParaRPr/>
                    </a:p>
                    <a:p>
                      <a:pPr indent="-171450" lvl="0" marL="259715" marR="0" rtl="0" algn="l">
                        <a:lnSpc>
                          <a:spcPct val="100000"/>
                        </a:lnSpc>
                        <a:spcBef>
                          <a:spcPts val="745"/>
                        </a:spcBef>
                        <a:spcAft>
                          <a:spcPts val="0"/>
                        </a:spcAft>
                        <a:buSzPts val="1200"/>
                        <a:buFont typeface="Arial"/>
                        <a:buChar char="•"/>
                      </a:pPr>
                      <a:r>
                        <a:rPr lang="fr-FR" sz="1200">
                          <a:latin typeface="Arial"/>
                          <a:ea typeface="Arial"/>
                          <a:cs typeface="Arial"/>
                          <a:sym typeface="Arial"/>
                        </a:rPr>
                        <a:t>Mettre une idée au défi</a:t>
                      </a:r>
                      <a:endParaRPr/>
                    </a:p>
                    <a:p>
                      <a:pPr indent="-171450" lvl="0" marL="259715" marR="0" rtl="0" algn="l">
                        <a:lnSpc>
                          <a:spcPct val="100000"/>
                        </a:lnSpc>
                        <a:spcBef>
                          <a:spcPts val="745"/>
                        </a:spcBef>
                        <a:spcAft>
                          <a:spcPts val="0"/>
                        </a:spcAft>
                        <a:buSzPts val="1200"/>
                        <a:buFont typeface="Arial"/>
                        <a:buChar char="•"/>
                      </a:pPr>
                      <a:r>
                        <a:rPr lang="fr-FR" sz="1200">
                          <a:latin typeface="Arial"/>
                          <a:ea typeface="Arial"/>
                          <a:cs typeface="Arial"/>
                          <a:sym typeface="Arial"/>
                        </a:rPr>
                        <a:t>Rejeter une idée</a:t>
                      </a:r>
                      <a:endParaRPr/>
                    </a:p>
                    <a:p>
                      <a:pPr indent="-171450" lvl="0" marL="259715" marR="0" rtl="0" algn="l">
                        <a:lnSpc>
                          <a:spcPct val="100000"/>
                        </a:lnSpc>
                        <a:spcBef>
                          <a:spcPts val="745"/>
                        </a:spcBef>
                        <a:spcAft>
                          <a:spcPts val="0"/>
                        </a:spcAft>
                        <a:buSzPts val="1200"/>
                        <a:buFont typeface="Arial"/>
                        <a:buChar char="•"/>
                      </a:pPr>
                      <a:r>
                        <a:rPr lang="fr-FR" sz="1200">
                          <a:latin typeface="Arial"/>
                          <a:ea typeface="Arial"/>
                          <a:cs typeface="Arial"/>
                          <a:sym typeface="Arial"/>
                        </a:rPr>
                        <a:t>Être en désaccord : Indiquer que deux idées ou plus exprimées sont en opposition</a:t>
                      </a:r>
                      <a:endParaRPr/>
                    </a:p>
                  </a:txBody>
                  <a:tcPr marT="9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«Je ne suis pas d’accord», «Non», «Mais», «Es-tu sûr que…?», «…idée différente»</a:t>
                      </a:r>
                      <a:endParaRPr/>
                    </a:p>
                    <a:p>
                      <a:pPr indent="0" lvl="0" marL="88265" marR="0" rtl="0" algn="l">
                        <a:lnSpc>
                          <a:spcPct val="100000"/>
                        </a:lnSpc>
                        <a:spcBef>
                          <a:spcPts val="985"/>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«Je ne suis pas sûr que ça flotte en fait»</a:t>
                      </a:r>
                      <a:endParaRPr/>
                    </a:p>
                    <a:p>
                      <a:pPr indent="0" lvl="0" marL="88265" marR="0" rtl="0" algn="l">
                        <a:lnSpc>
                          <a:spcPct val="100000"/>
                        </a:lnSpc>
                        <a:spcBef>
                          <a:spcPts val="985"/>
                        </a:spcBef>
                        <a:spcAft>
                          <a:spcPts val="0"/>
                        </a:spcAft>
                        <a:buNone/>
                      </a:pPr>
                      <a:r>
                        <a:rPr b="0" lang="fr-FR" sz="1150">
                          <a:latin typeface="Arial"/>
                          <a:ea typeface="Arial"/>
                          <a:cs typeface="Arial"/>
                          <a:sym typeface="Arial"/>
                        </a:rPr>
                        <a:t>«Je ne pense pas que ce soit ça, je pense que…» ou «J’ai une idée différente…»</a:t>
                      </a:r>
                      <a:endParaRPr/>
                    </a:p>
                    <a:p>
                      <a:pPr indent="0" lvl="0" marL="88265" marR="0" rtl="0" algn="l">
                        <a:lnSpc>
                          <a:spcPct val="100000"/>
                        </a:lnSpc>
                        <a:spcBef>
                          <a:spcPts val="985"/>
                        </a:spcBef>
                        <a:spcAft>
                          <a:spcPts val="0"/>
                        </a:spcAft>
                        <a:buNone/>
                      </a:pPr>
                      <a:r>
                        <a:rPr b="0" lang="fr-FR" sz="1150">
                          <a:latin typeface="Arial"/>
                          <a:ea typeface="Arial"/>
                          <a:cs typeface="Arial"/>
                          <a:sym typeface="Arial"/>
                        </a:rPr>
                        <a:t>«Es-tu sûr que ces angles sont égaux?»</a:t>
                      </a:r>
                      <a:endParaRPr/>
                    </a:p>
                    <a:p>
                      <a:pPr indent="0" lvl="0" marL="88265" marR="0" rtl="0" algn="l">
                        <a:lnSpc>
                          <a:spcPct val="100000"/>
                        </a:lnSpc>
                        <a:spcBef>
                          <a:spcPts val="985"/>
                        </a:spcBef>
                        <a:spcAft>
                          <a:spcPts val="0"/>
                        </a:spcAft>
                        <a:buNone/>
                      </a:pPr>
                      <a:r>
                        <a:rPr b="0" lang="fr-FR" sz="1150">
                          <a:latin typeface="Arial"/>
                          <a:ea typeface="Arial"/>
                          <a:cs typeface="Arial"/>
                          <a:sym typeface="Arial"/>
                        </a:rPr>
                        <a:t>«Mais ça n’arriverait pas si…»</a:t>
                      </a:r>
                      <a:endParaRPr/>
                    </a:p>
                    <a:p>
                      <a:pPr indent="0" lvl="0" marL="88265" marR="0" rtl="0" algn="l">
                        <a:lnSpc>
                          <a:spcPct val="100000"/>
                        </a:lnSpc>
                        <a:spcBef>
                          <a:spcPts val="985"/>
                        </a:spcBef>
                        <a:spcAft>
                          <a:spcPts val="0"/>
                        </a:spcAft>
                        <a:buNone/>
                      </a:pPr>
                      <a:r>
                        <a:rPr b="0" lang="fr-FR" sz="1150">
                          <a:latin typeface="Arial"/>
                          <a:ea typeface="Arial"/>
                          <a:cs typeface="Arial"/>
                          <a:sym typeface="Arial"/>
                        </a:rPr>
                        <a:t>«C’est partiellement vrai, mais pas quand…»«Je ne suis pas du tout d’accord avec ça, parce que…»</a:t>
                      </a:r>
                      <a:endParaRPr/>
                    </a:p>
                    <a:p>
                      <a:pPr indent="0" lvl="0" marL="88265" marR="0" rtl="0" algn="l">
                        <a:lnSpc>
                          <a:spcPct val="100000"/>
                        </a:lnSpc>
                        <a:spcBef>
                          <a:spcPts val="985"/>
                        </a:spcBef>
                        <a:spcAft>
                          <a:spcPts val="0"/>
                        </a:spcAft>
                        <a:buNone/>
                      </a:pPr>
                      <a:r>
                        <a:rPr b="0" lang="fr-FR" sz="1150">
                          <a:latin typeface="Arial"/>
                          <a:ea typeface="Arial"/>
                          <a:cs typeface="Arial"/>
                          <a:sym typeface="Arial"/>
                        </a:rPr>
                        <a:t>«Ce n’est pas le Londres victorien pourtant. Je me demande si ce ne serait pas plutôt…»</a:t>
                      </a:r>
                      <a:endParaRPr/>
                    </a:p>
                  </a:txBody>
                  <a:tcPr marT="12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57625">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R — Rendre le raisonnement explicite</a:t>
                      </a:r>
                      <a:endParaRPr/>
                    </a:p>
                    <a:p>
                      <a:pPr indent="0" lvl="0" marL="88265" marR="0" rtl="0" algn="l">
                        <a:lnSpc>
                          <a:spcPct val="100000"/>
                        </a:lnSpc>
                        <a:spcBef>
                          <a:spcPts val="860"/>
                        </a:spcBef>
                        <a:spcAft>
                          <a:spcPts val="0"/>
                        </a:spcAft>
                        <a:buNone/>
                      </a:pPr>
                      <a:r>
                        <a:rPr b="0" i="1" lang="fr-FR" sz="1200">
                          <a:latin typeface="Arial"/>
                          <a:ea typeface="Arial"/>
                          <a:cs typeface="Arial"/>
                          <a:sym typeface="Arial"/>
                        </a:rPr>
                        <a:t>Expliquer, justifier, déduire et/ou faire preuve de pensée hypothétique concernant ses propres idées ou celles des autres.</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0800"/>
                        </a:lnSpc>
                        <a:spcBef>
                          <a:spcPts val="0"/>
                        </a:spcBef>
                        <a:spcAft>
                          <a:spcPts val="0"/>
                        </a:spcAft>
                        <a:buSzPts val="1200"/>
                        <a:buFont typeface="Arial"/>
                        <a:buChar char="•"/>
                      </a:pPr>
                      <a:r>
                        <a:rPr lang="fr-FR" sz="1200">
                          <a:latin typeface="Arial"/>
                          <a:ea typeface="Arial"/>
                          <a:cs typeface="Arial"/>
                          <a:sym typeface="Arial"/>
                        </a:rPr>
                        <a:t>Expliquer, justifier, s’appuyer sur des preuves, faire des analogies, établir des distinctions</a:t>
                      </a:r>
                      <a:endParaRPr/>
                    </a:p>
                    <a:p>
                      <a:pPr indent="-171450" lvl="0" marL="259715" marR="563880" rtl="0" algn="l">
                        <a:lnSpc>
                          <a:spcPct val="100800"/>
                        </a:lnSpc>
                        <a:spcBef>
                          <a:spcPts val="900"/>
                        </a:spcBef>
                        <a:spcAft>
                          <a:spcPts val="0"/>
                        </a:spcAft>
                        <a:buSzPts val="1200"/>
                        <a:buFont typeface="Arial"/>
                        <a:buChar char="•"/>
                      </a:pPr>
                      <a:r>
                        <a:rPr lang="fr-FR" sz="1200">
                          <a:latin typeface="Arial"/>
                          <a:ea typeface="Arial"/>
                          <a:cs typeface="Arial"/>
                          <a:sym typeface="Arial"/>
                        </a:rPr>
                        <a:t>Inférer ou interpréter à partir des preuves</a:t>
                      </a:r>
                      <a:endParaRPr/>
                    </a:p>
                    <a:p>
                      <a:pPr indent="-171450" lvl="0" marL="259715" marR="563880" rtl="0" algn="l">
                        <a:lnSpc>
                          <a:spcPct val="100800"/>
                        </a:lnSpc>
                        <a:spcBef>
                          <a:spcPts val="900"/>
                        </a:spcBef>
                        <a:spcAft>
                          <a:spcPts val="0"/>
                        </a:spcAft>
                        <a:buSzPts val="1200"/>
                        <a:buFont typeface="Arial"/>
                        <a:buChar char="•"/>
                      </a:pPr>
                      <a:r>
                        <a:rPr lang="fr-FR" sz="1200">
                          <a:latin typeface="Arial"/>
                          <a:ea typeface="Arial"/>
                          <a:cs typeface="Arial"/>
                          <a:sym typeface="Arial"/>
                        </a:rPr>
                        <a:t>Prédire, émettre des hypothèses</a:t>
                      </a:r>
                      <a:endParaRPr/>
                    </a:p>
                    <a:p>
                      <a:pPr indent="-171450" lvl="0" marL="259715" marR="563880" rtl="0" algn="l">
                        <a:lnSpc>
                          <a:spcPct val="100800"/>
                        </a:lnSpc>
                        <a:spcBef>
                          <a:spcPts val="900"/>
                        </a:spcBef>
                        <a:spcAft>
                          <a:spcPts val="0"/>
                        </a:spcAft>
                        <a:buSzPts val="1200"/>
                        <a:buFont typeface="Arial"/>
                        <a:buChar char="•"/>
                      </a:pPr>
                      <a:r>
                        <a:rPr lang="fr-FR" sz="1200">
                          <a:latin typeface="Arial"/>
                          <a:ea typeface="Arial"/>
                          <a:cs typeface="Arial"/>
                          <a:sym typeface="Arial"/>
                        </a:rPr>
                        <a:t>Spéculer, explorer différentes possibilités</a:t>
                      </a:r>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i="0" lang="fr-FR" sz="1150">
                          <a:latin typeface="Arial"/>
                          <a:ea typeface="Arial"/>
                          <a:cs typeface="Arial"/>
                          <a:sym typeface="Arial"/>
                        </a:rPr>
                        <a:t>«Je pense», «parce que», «donc», «par conséquent», «ainsi», «afin de», «si… alors»,«pas… sauf si», «c’est comme…», «imagine si…», «serait», «pourrait» ou «pourrait bien»</a:t>
                      </a:r>
                      <a:endParaRPr/>
                    </a:p>
                    <a:p>
                      <a:pPr indent="0" lvl="0" marL="88265" marR="0" rtl="0" algn="l">
                        <a:lnSpc>
                          <a:spcPct val="100000"/>
                        </a:lnSpc>
                        <a:spcBef>
                          <a:spcPts val="865"/>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«Je pense que le bois flottera, mais pas le métal»</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«La fonte des calottes glaciaires de 10 % soutient la théorie du réchauffement climatique.»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«Si les enfants n’avaient pas à aller à l’école, ils n’apprendraient pas correctement les maths»</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«D’après les preuves, il est probable que…»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«Si je choisis la première alternative, je serai plus en sécurité, mais si je choisis la seconde, je pourrais éventuellement obtenir de plus grands gains»</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«Je pense que l’auteur pourrait faire référence aux émotions quand il écrit à propos de l’eau»</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1" name="Shape 781"/>
        <p:cNvGrpSpPr/>
        <p:nvPr/>
      </p:nvGrpSpPr>
      <p:grpSpPr>
        <a:xfrm>
          <a:off x="0" y="0"/>
          <a:ext cx="0" cy="0"/>
          <a:chOff x="0" y="0"/>
          <a:chExt cx="0" cy="0"/>
        </a:xfrm>
      </p:grpSpPr>
      <p:sp>
        <p:nvSpPr>
          <p:cNvPr id="782" name="Google Shape;782;p5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34</a:t>
            </a:r>
            <a:endParaRPr/>
          </a:p>
        </p:txBody>
      </p:sp>
      <p:graphicFrame>
        <p:nvGraphicFramePr>
          <p:cNvPr id="783" name="Google Shape;783;p50"/>
          <p:cNvGraphicFramePr/>
          <p:nvPr/>
        </p:nvGraphicFramePr>
        <p:xfrm>
          <a:off x="423552" y="123825"/>
          <a:ext cx="3000000" cy="3000000"/>
        </p:xfrm>
        <a:graphic>
          <a:graphicData uri="http://schemas.openxmlformats.org/drawingml/2006/table">
            <a:tbl>
              <a:tblPr bandRow="1" firstRow="1">
                <a:noFill/>
                <a:tableStyleId>{3CC86BEF-5C96-4F00-80AB-E1F6940FA935}</a:tableStyleId>
              </a:tblPr>
              <a:tblGrid>
                <a:gridCol w="2408550"/>
                <a:gridCol w="2819400"/>
                <a:gridCol w="4800600"/>
              </a:tblGrid>
              <a:tr h="385075">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CATÉGORIES DE CODAGE</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CONTRIBUTIONS ET STRATÉGIES</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QUE DIT-ON?</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0575">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IR — Inviter à raisonner</a:t>
                      </a:r>
                      <a:endParaRPr/>
                    </a:p>
                    <a:p>
                      <a:pPr indent="0" lvl="0" marL="88265" marR="0" rtl="0" algn="l">
                        <a:lnSpc>
                          <a:spcPct val="100000"/>
                        </a:lnSpc>
                        <a:spcBef>
                          <a:spcPts val="865"/>
                        </a:spcBef>
                        <a:spcAft>
                          <a:spcPts val="0"/>
                        </a:spcAft>
                        <a:buNone/>
                      </a:pPr>
                      <a:r>
                        <a:rPr b="0" i="1" lang="fr-FR" sz="1200">
                          <a:latin typeface="Arial"/>
                          <a:ea typeface="Arial"/>
                          <a:cs typeface="Arial"/>
                          <a:sym typeface="Arial"/>
                        </a:rPr>
                        <a:t>Inviter à expliquer, justifier et/ou à faire preuve de pensée hypothétique concernant ses propres idées ou celles des autres.</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0" algn="l">
                        <a:lnSpc>
                          <a:spcPct val="101699"/>
                        </a:lnSpc>
                        <a:spcBef>
                          <a:spcPts val="0"/>
                        </a:spcBef>
                        <a:spcAft>
                          <a:spcPts val="0"/>
                        </a:spcAft>
                        <a:buSzPts val="1200"/>
                        <a:buFont typeface="Arial"/>
                        <a:buChar char="•"/>
                      </a:pPr>
                      <a:r>
                        <a:rPr lang="fr-FR" sz="1200">
                          <a:latin typeface="Arial"/>
                          <a:ea typeface="Arial"/>
                          <a:cs typeface="Arial"/>
                          <a:sym typeface="Arial"/>
                        </a:rPr>
                        <a:t>Inviter les autres à expliquer, justifier, s’appuyer sur des preuves, faire des analogies, établir des distinctions</a:t>
                      </a:r>
                      <a:endParaRPr/>
                    </a:p>
                    <a:p>
                      <a:pPr indent="-171450" lvl="0" marL="259715" marR="109854" rtl="0" algn="l">
                        <a:lnSpc>
                          <a:spcPct val="101699"/>
                        </a:lnSpc>
                        <a:spcBef>
                          <a:spcPts val="910"/>
                        </a:spcBef>
                        <a:spcAft>
                          <a:spcPts val="0"/>
                        </a:spcAft>
                        <a:buSzPts val="1200"/>
                        <a:buFont typeface="Arial"/>
                        <a:buChar char="•"/>
                      </a:pPr>
                      <a:r>
                        <a:rPr lang="fr-FR" sz="1200">
                          <a:latin typeface="Arial"/>
                          <a:ea typeface="Arial"/>
                          <a:cs typeface="Arial"/>
                          <a:sym typeface="Arial"/>
                        </a:rPr>
                        <a:t>Inviter les autres à prédire, formuler des hypothèses</a:t>
                      </a:r>
                      <a:endParaRPr/>
                    </a:p>
                    <a:p>
                      <a:pPr indent="-171450" lvl="0" marL="259715" marR="109854" rtl="0" algn="l">
                        <a:lnSpc>
                          <a:spcPct val="101699"/>
                        </a:lnSpc>
                        <a:spcBef>
                          <a:spcPts val="910"/>
                        </a:spcBef>
                        <a:spcAft>
                          <a:spcPts val="0"/>
                        </a:spcAft>
                        <a:buSzPts val="1200"/>
                        <a:buFont typeface="Arial"/>
                        <a:buChar char="•"/>
                      </a:pPr>
                      <a:r>
                        <a:rPr lang="fr-FR" sz="1200">
                          <a:latin typeface="Arial"/>
                          <a:ea typeface="Arial"/>
                          <a:cs typeface="Arial"/>
                          <a:sym typeface="Arial"/>
                        </a:rPr>
                        <a:t>Inviter les autres à spéculer, explorer différentes possibilités</a:t>
                      </a:r>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«Pourquoi?», «Comment?», «Tu penses que?», «explique davantage»</a:t>
                      </a:r>
                      <a:endParaRPr/>
                    </a:p>
                    <a:p>
                      <a:pPr indent="0" lvl="0" marL="88265" marR="0" rtl="0" algn="l">
                        <a:lnSpc>
                          <a:spcPct val="100000"/>
                        </a:lnSpc>
                        <a:spcBef>
                          <a:spcPts val="865"/>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«Comment es-tu arrivé à cette solution/conclusion/évaluation? Je ne comprends pas, peux-tu expliquer davantage?»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«Le groupe X/le camarade Y a dit que c’est à cause de… que penses-tu de leur explication?»</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«Que se passerait-il/pourrait-il se passer/pourrait-il arriver si…?»</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«Quels objets penses-tu qui pourraient flotter?»</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«Pourquoi penses-tu que c’était le cas?» (en lien avec une affirmation ou une observation) «Pourquoi penses-tu que ce serait ainsi?» (en lien avec une affirmation ou une observation)</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«Pourquoi penses-tu qu’il a dit cela?»</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«Comment sais-tu cela?»</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4000">
                <a:tc>
                  <a:txBody>
                    <a:bodyPr/>
                    <a:lstStyle/>
                    <a:p>
                      <a:pPr indent="0" lvl="0" marL="88265" marR="527685" rtl="0" algn="l">
                        <a:lnSpc>
                          <a:spcPct val="100800"/>
                        </a:lnSpc>
                        <a:spcBef>
                          <a:spcPts val="0"/>
                        </a:spcBef>
                        <a:spcAft>
                          <a:spcPts val="0"/>
                        </a:spcAft>
                        <a:buNone/>
                      </a:pPr>
                      <a:r>
                        <a:rPr b="1" lang="fr-FR" sz="1150">
                          <a:latin typeface="Arial"/>
                          <a:ea typeface="Arial"/>
                          <a:cs typeface="Arial"/>
                          <a:sym typeface="Arial"/>
                        </a:rPr>
                        <a:t>CA — Coordination des idées et accord</a:t>
                      </a:r>
                      <a:endParaRPr/>
                    </a:p>
                    <a:p>
                      <a:pPr indent="0" lvl="0" marL="88265" marR="527685" rtl="0" algn="l">
                        <a:lnSpc>
                          <a:spcPct val="100800"/>
                        </a:lnSpc>
                        <a:spcBef>
                          <a:spcPts val="855"/>
                        </a:spcBef>
                        <a:spcAft>
                          <a:spcPts val="0"/>
                        </a:spcAft>
                        <a:buNone/>
                      </a:pPr>
                      <a:r>
                        <a:rPr b="0" i="1" lang="fr-FR" sz="1150">
                          <a:latin typeface="Arial"/>
                          <a:ea typeface="Arial"/>
                          <a:cs typeface="Arial"/>
                          <a:sym typeface="Arial"/>
                        </a:rPr>
                        <a:t>Évaluer, confronter, résumer ou synthétiser des idées, articuler des arguments, exprimer un accord ou un consensus, ou inviter les autres à le faire.</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fr-FR" sz="1200">
                          <a:latin typeface="Arial"/>
                          <a:ea typeface="Arial"/>
                          <a:cs typeface="Arial"/>
                          <a:sym typeface="Arial"/>
                        </a:rPr>
                        <a:t>Arriver à un consensus</a:t>
                      </a:r>
                      <a:endParaRPr/>
                    </a:p>
                    <a:p>
                      <a:pPr indent="-171450" lvl="0" marL="259715" marR="0" rtl="0" algn="l">
                        <a:lnSpc>
                          <a:spcPct val="100000"/>
                        </a:lnSpc>
                        <a:spcBef>
                          <a:spcPts val="915"/>
                        </a:spcBef>
                        <a:spcAft>
                          <a:spcPts val="0"/>
                        </a:spcAft>
                        <a:buSzPts val="1200"/>
                        <a:buFont typeface="Arial"/>
                        <a:buChar char="•"/>
                      </a:pPr>
                      <a:r>
                        <a:rPr lang="fr-FR" sz="1200">
                          <a:latin typeface="Arial"/>
                          <a:ea typeface="Arial"/>
                          <a:cs typeface="Arial"/>
                          <a:sym typeface="Arial"/>
                        </a:rPr>
                        <a:t>Évaluer au moins deux idées différentes en les comparant, contrastant ou critiquant</a:t>
                      </a:r>
                      <a:endParaRPr/>
                    </a:p>
                    <a:p>
                      <a:pPr indent="-171450" lvl="0" marL="259715" marR="0" rtl="0" algn="l">
                        <a:lnSpc>
                          <a:spcPct val="100000"/>
                        </a:lnSpc>
                        <a:spcBef>
                          <a:spcPts val="915"/>
                        </a:spcBef>
                        <a:spcAft>
                          <a:spcPts val="0"/>
                        </a:spcAft>
                        <a:buSzPts val="1200"/>
                        <a:buFont typeface="Arial"/>
                        <a:buChar char="•"/>
                      </a:pPr>
                      <a:r>
                        <a:rPr lang="fr-FR" sz="1200">
                          <a:latin typeface="Arial"/>
                          <a:ea typeface="Arial"/>
                          <a:cs typeface="Arial"/>
                          <a:sym typeface="Arial"/>
                        </a:rPr>
                        <a:t>Juger la valeur d’une idée ou d’un artefact</a:t>
                      </a:r>
                      <a:endParaRPr/>
                    </a:p>
                    <a:p>
                      <a:pPr indent="-171450" lvl="0" marL="259715" marR="0" rtl="0" algn="l">
                        <a:lnSpc>
                          <a:spcPct val="100000"/>
                        </a:lnSpc>
                        <a:spcBef>
                          <a:spcPts val="915"/>
                        </a:spcBef>
                        <a:spcAft>
                          <a:spcPts val="0"/>
                        </a:spcAft>
                        <a:buSzPts val="1200"/>
                        <a:buFont typeface="Arial"/>
                        <a:buChar char="•"/>
                      </a:pPr>
                      <a:r>
                        <a:rPr lang="fr-FR" sz="1200">
                          <a:latin typeface="Arial"/>
                          <a:ea typeface="Arial"/>
                          <a:cs typeface="Arial"/>
                          <a:sym typeface="Arial"/>
                        </a:rPr>
                        <a:t>Confirmer un accord ou un consensus</a:t>
                      </a:r>
                      <a:endParaRPr/>
                    </a:p>
                    <a:p>
                      <a:pPr indent="-171450" lvl="0" marL="259715" marR="0" rtl="0" algn="l">
                        <a:lnSpc>
                          <a:spcPct val="100000"/>
                        </a:lnSpc>
                        <a:spcBef>
                          <a:spcPts val="915"/>
                        </a:spcBef>
                        <a:spcAft>
                          <a:spcPts val="0"/>
                        </a:spcAft>
                        <a:buSzPts val="1200"/>
                        <a:buFont typeface="Arial"/>
                        <a:buChar char="•"/>
                      </a:pPr>
                      <a:r>
                        <a:rPr lang="fr-FR" sz="1200">
                          <a:latin typeface="Arial"/>
                          <a:ea typeface="Arial"/>
                          <a:cs typeface="Arial"/>
                          <a:sym typeface="Arial"/>
                        </a:rPr>
                        <a:t>Proposer de résoudre des différences et/ou de convenir d’une solution</a:t>
                      </a:r>
                      <a:endParaRPr/>
                    </a:p>
                    <a:p>
                      <a:pPr indent="-171450" lvl="0" marL="259715" marR="0" rtl="0" algn="l">
                        <a:lnSpc>
                          <a:spcPct val="100000"/>
                        </a:lnSpc>
                        <a:spcBef>
                          <a:spcPts val="915"/>
                        </a:spcBef>
                        <a:spcAft>
                          <a:spcPts val="0"/>
                        </a:spcAft>
                        <a:buSzPts val="1200"/>
                        <a:buFont typeface="Arial"/>
                        <a:buChar char="•"/>
                      </a:pPr>
                      <a:r>
                        <a:rPr lang="fr-FR" sz="1200">
                          <a:latin typeface="Arial"/>
                          <a:ea typeface="Arial"/>
                          <a:cs typeface="Arial"/>
                          <a:sym typeface="Arial"/>
                        </a:rPr>
                        <a:t>Synthétiser, généraliser</a:t>
                      </a:r>
                      <a:endParaRPr/>
                    </a:p>
                    <a:p>
                      <a:pPr indent="-171450" lvl="0" marL="259715" marR="0" rtl="0" algn="l">
                        <a:lnSpc>
                          <a:spcPct val="100000"/>
                        </a:lnSpc>
                        <a:spcBef>
                          <a:spcPts val="915"/>
                        </a:spcBef>
                        <a:spcAft>
                          <a:spcPts val="0"/>
                        </a:spcAft>
                        <a:buSzPts val="1200"/>
                        <a:buFont typeface="Arial"/>
                        <a:buChar char="•"/>
                      </a:pPr>
                      <a:r>
                        <a:rPr lang="fr-FR" sz="1200">
                          <a:latin typeface="Arial"/>
                          <a:ea typeface="Arial"/>
                          <a:cs typeface="Arial"/>
                          <a:sym typeface="Arial"/>
                        </a:rPr>
                        <a:t>Inviter à un consensus, une évaluation, un résumé</a:t>
                      </a:r>
                      <a:endParaRPr sz="1200">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i="0" lang="fr-FR" sz="1150">
                          <a:latin typeface="Arial"/>
                          <a:ea typeface="Arial"/>
                          <a:cs typeface="Arial"/>
                          <a:sym typeface="Arial"/>
                        </a:rPr>
                        <a:t>«Je suis d’accord», «pour résumer…», «Donc, nous pensons tous que…», «résumer», «similaire et différent»</a:t>
                      </a:r>
                      <a:endParaRPr/>
                    </a:p>
                    <a:p>
                      <a:pPr indent="0" lvl="0" marL="88265" marR="0" rtl="0" algn="l">
                        <a:lnSpc>
                          <a:spcPct val="100000"/>
                        </a:lnSpc>
                        <a:spcBef>
                          <a:spcPts val="865"/>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«Donc, nous sommes d’accord avec Jason… parce que…»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«Les preuves d’Elaine étaient plus convaincantes, mais nous devrions aussi prendre en compte l’argument de Tim»</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«Je pense que nous sommes tous d’accord qu’un pont suspendu serait le mieux adapté.»</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«Je suis d’accord avec Maria et pas avec Andy parce que le caillou est trop lourd pour flotter»</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«Nous sommes d’accord que ces idées ne peuvent pas être conciliées»</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«Je comprends ce que tu veux dire, l’option C est probablement la bonne, pas la B»</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«Ils disent tous les deux la même chose parce que…»</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8" name="Shape 788"/>
        <p:cNvGrpSpPr/>
        <p:nvPr/>
      </p:nvGrpSpPr>
      <p:grpSpPr>
        <a:xfrm>
          <a:off x="0" y="0"/>
          <a:ext cx="0" cy="0"/>
          <a:chOff x="0" y="0"/>
          <a:chExt cx="0" cy="0"/>
        </a:xfrm>
      </p:grpSpPr>
      <p:sp>
        <p:nvSpPr>
          <p:cNvPr id="789" name="Google Shape;789;p5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35</a:t>
            </a:r>
            <a:endParaRPr/>
          </a:p>
        </p:txBody>
      </p:sp>
      <p:graphicFrame>
        <p:nvGraphicFramePr>
          <p:cNvPr id="790" name="Google Shape;790;p51"/>
          <p:cNvGraphicFramePr/>
          <p:nvPr/>
        </p:nvGraphicFramePr>
        <p:xfrm>
          <a:off x="423552" y="636912"/>
          <a:ext cx="3000000" cy="3000000"/>
        </p:xfrm>
        <a:graphic>
          <a:graphicData uri="http://schemas.openxmlformats.org/drawingml/2006/table">
            <a:tbl>
              <a:tblPr bandRow="1" firstRow="1">
                <a:noFill/>
                <a:tableStyleId>{3CC86BEF-5C96-4F00-80AB-E1F6940FA935}</a:tableStyleId>
              </a:tblPr>
              <a:tblGrid>
                <a:gridCol w="2471925"/>
                <a:gridCol w="3139450"/>
                <a:gridCol w="4172700"/>
              </a:tblGrid>
              <a:tr h="401325">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CATÉGORIES DE CODAGE</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CONTRIBUTIONS ET STRATÉGIES</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QUE DIT-ON?</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0" algn="l">
                        <a:lnSpc>
                          <a:spcPct val="107200"/>
                        </a:lnSpc>
                        <a:spcBef>
                          <a:spcPts val="0"/>
                        </a:spcBef>
                        <a:spcAft>
                          <a:spcPts val="0"/>
                        </a:spcAft>
                        <a:buNone/>
                      </a:pPr>
                      <a:r>
                        <a:rPr b="1" lang="fr-FR" sz="1200">
                          <a:latin typeface="Arial"/>
                          <a:ea typeface="Arial"/>
                          <a:cs typeface="Arial"/>
                          <a:sym typeface="Arial"/>
                        </a:rPr>
                        <a:t>RD — Réfléchir au dialogue ou à l’activité</a:t>
                      </a:r>
                      <a:endParaRPr/>
                    </a:p>
                    <a:p>
                      <a:pPr indent="0" lvl="0" marL="88265" marR="187325" rtl="0" algn="l">
                        <a:lnSpc>
                          <a:spcPct val="107200"/>
                        </a:lnSpc>
                        <a:spcBef>
                          <a:spcPts val="765"/>
                        </a:spcBef>
                        <a:spcAft>
                          <a:spcPts val="0"/>
                        </a:spcAft>
                        <a:buNone/>
                      </a:pPr>
                      <a:r>
                        <a:rPr b="0" i="1" lang="fr-FR" sz="1200">
                          <a:latin typeface="Arial"/>
                          <a:ea typeface="Arial"/>
                          <a:cs typeface="Arial"/>
                          <a:sym typeface="Arial"/>
                        </a:rPr>
                        <a:t>Évaluer ou réfléchir de manière «métacognitive» aux processus de dialogue ou d’activité d’apprentissage; inviter les autres à faire de même.</a:t>
                      </a:r>
                      <a:endParaRPr sz="1200">
                        <a:latin typeface="Arial"/>
                        <a:ea typeface="Arial"/>
                        <a:cs typeface="Arial"/>
                        <a:sym typeface="Arial"/>
                      </a:endParaRPr>
                    </a:p>
                  </a:txBody>
                  <a:tcPr marT="9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200"/>
                        <a:buFont typeface="Arial"/>
                        <a:buNone/>
                      </a:pPr>
                      <a:r>
                        <a:rPr b="1" lang="fr-FR" sz="1200">
                          <a:latin typeface="Arial"/>
                          <a:ea typeface="Arial"/>
                          <a:cs typeface="Arial"/>
                          <a:sym typeface="Arial"/>
                        </a:rPr>
                        <a:t>Réfléchir au dialogue</a:t>
                      </a:r>
                      <a:endParaRPr/>
                    </a:p>
                    <a:p>
                      <a:pPr indent="-171450" lvl="0" marL="259715" marR="0" rtl="0" algn="l">
                        <a:lnSpc>
                          <a:spcPct val="100000"/>
                        </a:lnSpc>
                        <a:spcBef>
                          <a:spcPts val="915"/>
                        </a:spcBef>
                        <a:spcAft>
                          <a:spcPts val="0"/>
                        </a:spcAft>
                        <a:buSzPts val="1200"/>
                        <a:buFont typeface="Arial"/>
                        <a:buChar char="•"/>
                      </a:pPr>
                      <a:r>
                        <a:rPr b="0" lang="fr-FR" sz="1200">
                          <a:latin typeface="Arial"/>
                          <a:ea typeface="Arial"/>
                          <a:cs typeface="Arial"/>
                          <a:sym typeface="Arial"/>
                        </a:rPr>
                        <a:t>Parler des règles du dialogue/règles de base</a:t>
                      </a:r>
                      <a:endParaRPr/>
                    </a:p>
                    <a:p>
                      <a:pPr indent="-171450" lvl="0" marL="259715" marR="0" rtl="0" algn="l">
                        <a:lnSpc>
                          <a:spcPct val="100000"/>
                        </a:lnSpc>
                        <a:spcBef>
                          <a:spcPts val="915"/>
                        </a:spcBef>
                        <a:spcAft>
                          <a:spcPts val="0"/>
                        </a:spcAft>
                        <a:buSzPts val="1200"/>
                        <a:buFont typeface="Arial"/>
                        <a:buChar char="•"/>
                      </a:pPr>
                      <a:r>
                        <a:rPr b="0" lang="fr-FR" sz="1200">
                          <a:latin typeface="Arial"/>
                          <a:ea typeface="Arial"/>
                          <a:cs typeface="Arial"/>
                          <a:sym typeface="Arial"/>
                        </a:rPr>
                        <a:t>Réfléchir (ou inviter à réfléchir) aux processus/à la valeur/à l’impact du dialogue</a:t>
                      </a:r>
                      <a:endParaRPr/>
                    </a:p>
                    <a:p>
                      <a:pPr indent="0" lvl="0" marL="88265" marR="0" rtl="0" algn="l">
                        <a:lnSpc>
                          <a:spcPct val="100000"/>
                        </a:lnSpc>
                        <a:spcBef>
                          <a:spcPts val="915"/>
                        </a:spcBef>
                        <a:spcAft>
                          <a:spcPts val="0"/>
                        </a:spcAft>
                        <a:buSzPts val="1200"/>
                        <a:buFont typeface="Arial"/>
                        <a:buNone/>
                      </a:pPr>
                      <a:r>
                        <a:rPr b="1" lang="fr-FR" sz="1200">
                          <a:latin typeface="Arial"/>
                          <a:ea typeface="Arial"/>
                          <a:cs typeface="Arial"/>
                          <a:sym typeface="Arial"/>
                        </a:rPr>
                        <a:t>Réfléchir à l’activité d’apprentissage</a:t>
                      </a:r>
                      <a:endParaRPr/>
                    </a:p>
                    <a:p>
                      <a:pPr indent="-171450" lvl="0" marL="259715" marR="0" rtl="0" algn="l">
                        <a:lnSpc>
                          <a:spcPct val="100000"/>
                        </a:lnSpc>
                        <a:spcBef>
                          <a:spcPts val="915"/>
                        </a:spcBef>
                        <a:spcAft>
                          <a:spcPts val="0"/>
                        </a:spcAft>
                        <a:buSzPts val="1200"/>
                        <a:buFont typeface="Arial"/>
                        <a:buChar char="•"/>
                      </a:pPr>
                      <a:r>
                        <a:rPr b="0" lang="fr-FR" sz="1200">
                          <a:latin typeface="Arial"/>
                          <a:ea typeface="Arial"/>
                          <a:cs typeface="Arial"/>
                          <a:sym typeface="Arial"/>
                        </a:rPr>
                        <a:t>Réfléchir (ou inviter à réfléchir) au résultat/au processus/à la valeur/à l’impact de l’activité d’apprentissage</a:t>
                      </a:r>
                      <a:endParaRPr/>
                    </a:p>
                    <a:p>
                      <a:pPr indent="-171450" lvl="0" marL="259715" marR="0" rtl="0" algn="l">
                        <a:lnSpc>
                          <a:spcPct val="100000"/>
                        </a:lnSpc>
                        <a:spcBef>
                          <a:spcPts val="915"/>
                        </a:spcBef>
                        <a:spcAft>
                          <a:spcPts val="0"/>
                        </a:spcAft>
                        <a:buSzPts val="1200"/>
                        <a:buFont typeface="Arial"/>
                        <a:buChar char="•"/>
                      </a:pPr>
                      <a:r>
                        <a:rPr b="0" lang="fr-FR" sz="1200">
                          <a:latin typeface="Arial"/>
                          <a:ea typeface="Arial"/>
                          <a:cs typeface="Arial"/>
                          <a:sym typeface="Arial"/>
                        </a:rPr>
                        <a:t>Reconnaître explicitement un changement de position</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«dialogue», «parler», «partager», «travailler ensemble en groupe/en binôme», «tâche», «activité», «ce que tu as appris», «j’ai changé d’avis», «as-tu changé d’avis», «écouter», «règles du dialogue»</a:t>
                      </a:r>
                      <a:endParaRPr/>
                    </a:p>
                    <a:p>
                      <a:pPr indent="0" lvl="0" marL="88265" marR="0" rtl="0" algn="l">
                        <a:lnSpc>
                          <a:spcPct val="100000"/>
                        </a:lnSpc>
                        <a:spcBef>
                          <a:spcPts val="865"/>
                        </a:spcBef>
                        <a:spcAft>
                          <a:spcPts val="0"/>
                        </a:spcAft>
                        <a:buNone/>
                      </a:pPr>
                      <a:r>
                        <a:rPr b="1" lang="fr-FR" sz="1150">
                          <a:latin typeface="Arial"/>
                          <a:ea typeface="Arial"/>
                          <a:cs typeface="Arial"/>
                          <a:sym typeface="Arial"/>
                        </a:rPr>
                        <a:t>Exemples :</a:t>
                      </a:r>
                      <a:r>
                        <a:rPr b="0" i="1" lang="fr-FR" sz="1150">
                          <a:latin typeface="Arial"/>
                          <a:ea typeface="Arial"/>
                          <a:cs typeface="Arial"/>
                          <a:sym typeface="Arial"/>
                        </a:rPr>
                        <a:t>(Note : Parfois, un commentaire peut inclure une réflexion à la fois sur le dialogue et sur l’activité d’apprentissage)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«J’aime partager des idées parce que cela peut nous donner de nouvelles idées pour notre écriture»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«Parler et écouter vont un peu ensemble, non?»</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«Dans votre groupe, pouvez-vous réfléchir à ce qui fait que le dialogue fonctionne?»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«Penses-tu que nous avons besoin de nouvelles règles de dialogue pour la prochaine fois?»</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«Je vois que vous vous écoutiez attentivement; cela a-t-il aidé ta compréhension des débats sur le racisme institutionnel?»</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«En tant que “preneur de notes” dans ton groupe, as-tu senti que tu participais au dialogue?»</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«Quel argument/de qui t’a aidé à changer d’avis, et pourquoi?»</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«Qu’as-tu appris dans la leçon d’aujourd’hui? As-tu changé ce que tu pensais?»</a:t>
                      </a:r>
                      <a:endParaRPr/>
                    </a:p>
                    <a:p>
                      <a:pPr indent="0" lvl="0" marL="88265" marR="0" rtl="0" algn="l">
                        <a:lnSpc>
                          <a:spcPct val="100000"/>
                        </a:lnSpc>
                        <a:spcBef>
                          <a:spcPts val="865"/>
                        </a:spcBef>
                        <a:spcAft>
                          <a:spcPts val="0"/>
                        </a:spcAft>
                        <a:buNone/>
                      </a:pPr>
                      <a:r>
                        <a:rPr b="0" lang="fr-FR" sz="1150">
                          <a:latin typeface="Arial"/>
                          <a:ea typeface="Arial"/>
                          <a:cs typeface="Arial"/>
                          <a:sym typeface="Arial"/>
                        </a:rPr>
                        <a:t>«Notre groupe a produit une affiche vraiment convaincante sur le changement climatique pour différents publics»</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4" name="Shape 794"/>
        <p:cNvGrpSpPr/>
        <p:nvPr/>
      </p:nvGrpSpPr>
      <p:grpSpPr>
        <a:xfrm>
          <a:off x="0" y="0"/>
          <a:ext cx="0" cy="0"/>
          <a:chOff x="0" y="0"/>
          <a:chExt cx="0" cy="0"/>
        </a:xfrm>
      </p:grpSpPr>
      <p:sp>
        <p:nvSpPr>
          <p:cNvPr id="795" name="Google Shape;795;p5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36</a:t>
            </a:r>
            <a:endParaRPr/>
          </a:p>
        </p:txBody>
      </p:sp>
      <p:graphicFrame>
        <p:nvGraphicFramePr>
          <p:cNvPr id="796" name="Google Shape;796;p52"/>
          <p:cNvGraphicFramePr/>
          <p:nvPr/>
        </p:nvGraphicFramePr>
        <p:xfrm>
          <a:off x="423552" y="123825"/>
          <a:ext cx="3000000" cy="3000000"/>
        </p:xfrm>
        <a:graphic>
          <a:graphicData uri="http://schemas.openxmlformats.org/drawingml/2006/table">
            <a:tbl>
              <a:tblPr bandRow="1" firstRow="1">
                <a:noFill/>
                <a:tableStyleId>{3CC86BEF-5C96-4F00-80AB-E1F6940FA935}</a:tableStyleId>
              </a:tblPr>
              <a:tblGrid>
                <a:gridCol w="2471925"/>
                <a:gridCol w="2679825"/>
                <a:gridCol w="4632325"/>
              </a:tblGrid>
              <a:tr h="440925">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CATÉGORIES DE CODAGE</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CONTRIBUTIONS ET STRATÉGIES</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QUE DIT-ON?</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630175">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C — Connecter</a:t>
                      </a:r>
                      <a:endParaRPr/>
                    </a:p>
                    <a:p>
                      <a:pPr indent="0" lvl="0" marL="88265" marR="0" rtl="0" algn="l">
                        <a:lnSpc>
                          <a:spcPct val="100000"/>
                        </a:lnSpc>
                        <a:spcBef>
                          <a:spcPts val="865"/>
                        </a:spcBef>
                        <a:spcAft>
                          <a:spcPts val="0"/>
                        </a:spcAft>
                        <a:buNone/>
                      </a:pPr>
                      <a:r>
                        <a:rPr b="0" i="1" lang="fr-FR" sz="1200">
                          <a:latin typeface="Arial"/>
                          <a:ea typeface="Arial"/>
                          <a:cs typeface="Arial"/>
                          <a:sym typeface="Arial"/>
                        </a:rPr>
                        <a:t>Rendre explicite le cheminement de l’apprentissage en établissant des liens avec des contributions, connaissances, ressources ou expériences au-delà du dialogue immédiat.</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04299"/>
                        </a:lnSpc>
                        <a:spcBef>
                          <a:spcPts val="0"/>
                        </a:spcBef>
                        <a:spcAft>
                          <a:spcPts val="0"/>
                        </a:spcAft>
                        <a:buSzPts val="1200"/>
                        <a:buFont typeface="Arial"/>
                        <a:buChar char="•"/>
                      </a:pPr>
                      <a:r>
                        <a:rPr lang="fr-FR" sz="1200">
                          <a:latin typeface="Arial"/>
                          <a:ea typeface="Arial"/>
                          <a:cs typeface="Arial"/>
                          <a:sym typeface="Arial"/>
                        </a:rPr>
                        <a:t>Faire référence aux contributions précédentes ou signaler des demandes à venir</a:t>
                      </a:r>
                      <a:endParaRPr/>
                    </a:p>
                    <a:p>
                      <a:pPr indent="-171450" lvl="0" marL="259715" marR="339090" rtl="0" algn="l">
                        <a:lnSpc>
                          <a:spcPct val="104299"/>
                        </a:lnSpc>
                        <a:spcBef>
                          <a:spcPts val="1555"/>
                        </a:spcBef>
                        <a:spcAft>
                          <a:spcPts val="0"/>
                        </a:spcAft>
                        <a:buSzPts val="1200"/>
                        <a:buFont typeface="Arial"/>
                        <a:buChar char="•"/>
                      </a:pPr>
                      <a:r>
                        <a:rPr lang="fr-FR" sz="1200">
                          <a:latin typeface="Arial"/>
                          <a:ea typeface="Arial"/>
                          <a:cs typeface="Arial"/>
                          <a:sym typeface="Arial"/>
                        </a:rPr>
                        <a:t>Faire référence à une activité ou des artefacts pertinents</a:t>
                      </a:r>
                      <a:endParaRPr/>
                    </a:p>
                    <a:p>
                      <a:pPr indent="-171450" lvl="0" marL="259715" marR="339090" rtl="0" algn="l">
                        <a:lnSpc>
                          <a:spcPct val="104299"/>
                        </a:lnSpc>
                        <a:spcBef>
                          <a:spcPts val="1555"/>
                        </a:spcBef>
                        <a:spcAft>
                          <a:spcPts val="0"/>
                        </a:spcAft>
                        <a:buSzPts val="1200"/>
                        <a:buFont typeface="Arial"/>
                        <a:buChar char="•"/>
                      </a:pPr>
                      <a:r>
                        <a:rPr lang="fr-FR" sz="1200">
                          <a:latin typeface="Arial"/>
                          <a:ea typeface="Arial"/>
                          <a:cs typeface="Arial"/>
                          <a:sym typeface="Arial"/>
                        </a:rPr>
                        <a:t>Faire référence à des contextes plus larges que la classe ou à des connaissances, expériences ou ressources antérieures (y compris des preuves externes, l’expérience personnelle et la vie quotidienne)</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«la dernière leçon», «plus tôt», «ça me rappelle», «la prochaine leçon», «en lien avec», «chez toi»</a:t>
                      </a:r>
                      <a:endParaRPr/>
                    </a:p>
                    <a:p>
                      <a:pPr indent="0" lvl="0" marL="144000" marR="0" rtl="0" algn="l">
                        <a:lnSpc>
                          <a:spcPct val="100000"/>
                        </a:lnSpc>
                        <a:spcBef>
                          <a:spcPts val="600"/>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«C’est comme quand on a fait/appris…»</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«En quoi la leçon d’aujourd’hui est-elle liée à la dernière leçon?»</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«Qui se souvient de l’expérience où nous avons gardé des plantes dans le noir?»</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«À la fin de la leçon, je vous demanderai d’écrire ce que vous pensez s’être passé et pourquoi»</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«Qui a visité le musée des sciences et peut nous dire ce qu’il a vu?»</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«Je connais bien l’équitation parce que j’ai mon propre cheval»</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«Penses-tu que tu pourrais trouver des créatures similaires dans le sol de ton propre jardin?»</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«As-tu vu quelque chose aux infos qui parle de météo ou de climat?»</a:t>
                      </a:r>
                      <a:endParaRPr/>
                    </a:p>
                    <a:p>
                      <a:pPr indent="0" lvl="0" marL="144000" marR="0" rtl="0" algn="l">
                        <a:lnSpc>
                          <a:spcPct val="100000"/>
                        </a:lnSpc>
                        <a:spcBef>
                          <a:spcPts val="600"/>
                        </a:spcBef>
                        <a:spcAft>
                          <a:spcPts val="0"/>
                        </a:spcAft>
                        <a:buNone/>
                      </a:pPr>
                      <a:r>
                        <a:rPr b="0" lang="fr-FR" sz="1150">
                          <a:latin typeface="Arial"/>
                          <a:ea typeface="Arial"/>
                          <a:cs typeface="Arial"/>
                          <a:sym typeface="Arial"/>
                        </a:rPr>
                        <a:t>«Y a-t-il des informations dans les chapitres précédents qui sont utiles?»</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1395100">
                <a:tc>
                  <a:txBody>
                    <a:bodyPr/>
                    <a:lstStyle/>
                    <a:p>
                      <a:pPr indent="0" lvl="0" marL="88265" marR="324485" rtl="0" algn="l">
                        <a:lnSpc>
                          <a:spcPct val="100800"/>
                        </a:lnSpc>
                        <a:spcBef>
                          <a:spcPts val="0"/>
                        </a:spcBef>
                        <a:spcAft>
                          <a:spcPts val="0"/>
                        </a:spcAft>
                        <a:buNone/>
                      </a:pPr>
                      <a:r>
                        <a:rPr b="1" lang="fr-FR" sz="1200">
                          <a:latin typeface="Arial"/>
                          <a:ea typeface="Arial"/>
                          <a:cs typeface="Arial"/>
                          <a:sym typeface="Arial"/>
                        </a:rPr>
                        <a:t>G — Orienter le dialogue ou l’activité</a:t>
                      </a:r>
                      <a:endParaRPr/>
                    </a:p>
                    <a:p>
                      <a:pPr indent="0" lvl="0" marL="88265" marR="324485" rtl="0" algn="l">
                        <a:lnSpc>
                          <a:spcPct val="100800"/>
                        </a:lnSpc>
                        <a:spcBef>
                          <a:spcPts val="855"/>
                        </a:spcBef>
                        <a:spcAft>
                          <a:spcPts val="0"/>
                        </a:spcAft>
                        <a:buNone/>
                      </a:pPr>
                      <a:r>
                        <a:rPr b="0" i="1" lang="fr-FR" sz="1200">
                          <a:latin typeface="Arial"/>
                          <a:ea typeface="Arial"/>
                          <a:cs typeface="Arial"/>
                          <a:sym typeface="Arial"/>
                        </a:rPr>
                        <a:t>Prendre la responsabilité de structurer l’activité ou de focaliser le dialogue dans une direction souhaitée, ou utiliser d’autres stratégies d’étayage pour soutenir le dialogue ou l’apprentissage.</a:t>
                      </a:r>
                      <a:endParaRPr/>
                    </a:p>
                    <a:p>
                      <a:pPr indent="0" lvl="0" marL="88265" marR="324485" rtl="0" algn="l">
                        <a:lnSpc>
                          <a:spcPct val="100800"/>
                        </a:lnSpc>
                        <a:spcBef>
                          <a:spcPts val="855"/>
                        </a:spcBef>
                        <a:spcAft>
                          <a:spcPts val="0"/>
                        </a:spcAft>
                        <a:buNone/>
                      </a:pPr>
                      <a:r>
                        <a:rPr b="1" lang="fr-FR" sz="1200">
                          <a:latin typeface="Arial"/>
                          <a:ea typeface="Arial"/>
                          <a:cs typeface="Arial"/>
                          <a:sym typeface="Arial"/>
                        </a:rPr>
                        <a:t>(Cette catégorie générale regroupe les contributions qui favorisent le déroulement du dialogue et peuvent renforcer la participation des élèves.)</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fr-FR" sz="1200">
                          <a:latin typeface="Arial"/>
                          <a:ea typeface="Arial"/>
                          <a:cs typeface="Arial"/>
                          <a:sym typeface="Arial"/>
                        </a:rPr>
                        <a:t>Encourager le dialogue entre élèves</a:t>
                      </a:r>
                      <a:endParaRPr/>
                    </a:p>
                    <a:p>
                      <a:pPr indent="-171450" lvl="0" marL="259715" marR="0" rtl="0" algn="l">
                        <a:lnSpc>
                          <a:spcPct val="100000"/>
                        </a:lnSpc>
                        <a:spcBef>
                          <a:spcPts val="1615"/>
                        </a:spcBef>
                        <a:spcAft>
                          <a:spcPts val="0"/>
                        </a:spcAft>
                        <a:buSzPts val="1200"/>
                        <a:buFont typeface="Arial"/>
                        <a:buChar char="•"/>
                      </a:pPr>
                      <a:r>
                        <a:rPr lang="fr-FR" sz="1200">
                          <a:latin typeface="Arial"/>
                          <a:ea typeface="Arial"/>
                          <a:cs typeface="Arial"/>
                          <a:sym typeface="Arial"/>
                        </a:rPr>
                        <a:t>Offrir du temps de réflexion</a:t>
                      </a:r>
                      <a:endParaRPr/>
                    </a:p>
                    <a:p>
                      <a:pPr indent="-171450" lvl="0" marL="259715" marR="0" rtl="0" algn="l">
                        <a:lnSpc>
                          <a:spcPct val="100000"/>
                        </a:lnSpc>
                        <a:spcBef>
                          <a:spcPts val="1615"/>
                        </a:spcBef>
                        <a:spcAft>
                          <a:spcPts val="0"/>
                        </a:spcAft>
                        <a:buSzPts val="1200"/>
                        <a:buFont typeface="Arial"/>
                        <a:buChar char="•"/>
                      </a:pPr>
                      <a:r>
                        <a:rPr lang="fr-FR" sz="1200">
                          <a:latin typeface="Arial"/>
                          <a:ea typeface="Arial"/>
                          <a:cs typeface="Arial"/>
                          <a:sym typeface="Arial"/>
                        </a:rPr>
                        <a:t>Proposer des pistes d’action ou d’investigation possibles</a:t>
                      </a:r>
                      <a:endParaRPr sz="1200">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«Que diriez-vous de», «se concentrer», «focaliser sur», «essayons», «pas de pression»</a:t>
                      </a:r>
                      <a:endParaRPr/>
                    </a:p>
                    <a:p>
                      <a:pPr indent="0" lvl="0" marL="88265" marR="0" rtl="0" algn="l">
                        <a:lnSpc>
                          <a:spcPct val="100000"/>
                        </a:lnSpc>
                        <a:spcBef>
                          <a:spcPts val="600"/>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«Alors, pour répondre à la question, qu’avez-vous découvert? Est-ce que vous pensez à…?»</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«Ne vous inquiétez pas, essayez…»</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«Essayons plutôt d’additionner!»«Prenez votre temps et dites-moi quand vous aurez une idée»</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«Pourquoi ne pas expliquer à Kelly ce que nous faisons?»</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«En binômes, pouvez-vous discuter lequel de ces documents vous semble le plus fiable concernant la bataille?»</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«Que dirait Newton?»</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1" name="Shape 801"/>
        <p:cNvGrpSpPr/>
        <p:nvPr/>
      </p:nvGrpSpPr>
      <p:grpSpPr>
        <a:xfrm>
          <a:off x="0" y="0"/>
          <a:ext cx="0" cy="0"/>
          <a:chOff x="0" y="0"/>
          <a:chExt cx="0" cy="0"/>
        </a:xfrm>
      </p:grpSpPr>
      <p:sp>
        <p:nvSpPr>
          <p:cNvPr id="802" name="Google Shape;802;p5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37</a:t>
            </a:r>
            <a:endParaRPr/>
          </a:p>
        </p:txBody>
      </p:sp>
      <p:graphicFrame>
        <p:nvGraphicFramePr>
          <p:cNvPr id="803" name="Google Shape;803;p53"/>
          <p:cNvGraphicFramePr/>
          <p:nvPr/>
        </p:nvGraphicFramePr>
        <p:xfrm>
          <a:off x="423552" y="636912"/>
          <a:ext cx="3000000" cy="3000000"/>
        </p:xfrm>
        <a:graphic>
          <a:graphicData uri="http://schemas.openxmlformats.org/drawingml/2006/table">
            <a:tbl>
              <a:tblPr bandRow="1" firstRow="1">
                <a:noFill/>
                <a:tableStyleId>{3CC86BEF-5C96-4F00-80AB-E1F6940FA935}</a:tableStyleId>
              </a:tblPr>
              <a:tblGrid>
                <a:gridCol w="2484750"/>
                <a:gridCol w="3126625"/>
                <a:gridCol w="4172700"/>
              </a:tblGrid>
              <a:tr h="553725">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CATÉGORIES DE CODAGE</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CONTRIBUTIONS ET STRATÉGIES</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7000"/>
                        </a:lnSpc>
                        <a:spcBef>
                          <a:spcPts val="0"/>
                        </a:spcBef>
                        <a:spcAft>
                          <a:spcPts val="0"/>
                        </a:spcAft>
                        <a:buSzPts val="1200"/>
                        <a:buFont typeface="Arial"/>
                        <a:buNone/>
                      </a:pPr>
                      <a:r>
                        <a:rPr b="1" lang="fr-FR" sz="1200">
                          <a:latin typeface="Arial"/>
                          <a:ea typeface="Arial"/>
                          <a:cs typeface="Arial"/>
                          <a:sym typeface="Arial"/>
                        </a:rPr>
                        <a:t>QUE DIT-ON?</a:t>
                      </a:r>
                      <a:endParaRPr sz="1200">
                        <a:latin typeface="Arial"/>
                        <a:ea typeface="Arial"/>
                        <a:cs typeface="Arial"/>
                        <a:sym typeface="Arial"/>
                      </a:endParaRPr>
                    </a:p>
                  </a:txBody>
                  <a:tcPr marT="9525" marB="9525" marR="9525" marL="9525"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06475">
                <a:tc>
                  <a:txBody>
                    <a:bodyPr/>
                    <a:lstStyle/>
                    <a:p>
                      <a:pPr indent="0" lvl="0" marL="88265" marR="0" rtl="0" algn="l">
                        <a:lnSpc>
                          <a:spcPct val="100000"/>
                        </a:lnSpc>
                        <a:spcBef>
                          <a:spcPts val="0"/>
                        </a:spcBef>
                        <a:spcAft>
                          <a:spcPts val="0"/>
                        </a:spcAft>
                        <a:buNone/>
                      </a:pPr>
                      <a:r>
                        <a:rPr b="1" lang="fr-FR" sz="1200">
                          <a:latin typeface="Arial"/>
                          <a:ea typeface="Arial"/>
                          <a:cs typeface="Arial"/>
                          <a:sym typeface="Arial"/>
                        </a:rPr>
                        <a:t>E — Exprimer ou inviter des idées</a:t>
                      </a:r>
                      <a:endParaRPr/>
                    </a:p>
                    <a:p>
                      <a:pPr indent="0" lvl="0" marL="88265" marR="0" rtl="0" algn="l">
                        <a:lnSpc>
                          <a:spcPct val="100000"/>
                        </a:lnSpc>
                        <a:spcBef>
                          <a:spcPts val="865"/>
                        </a:spcBef>
                        <a:spcAft>
                          <a:spcPts val="0"/>
                        </a:spcAft>
                        <a:buNone/>
                      </a:pPr>
                      <a:r>
                        <a:rPr b="0" i="1" lang="fr-FR" sz="1200">
                          <a:latin typeface="Arial"/>
                          <a:ea typeface="Arial"/>
                          <a:cs typeface="Arial"/>
                          <a:sym typeface="Arial"/>
                        </a:rPr>
                        <a:t>Offrir ou inviter des contributions pertinentes pour ouvrir la discussion, augmenter la participation, initier ou poursuivre un dialogue</a:t>
                      </a:r>
                      <a:endParaRPr/>
                    </a:p>
                    <a:p>
                      <a:pPr indent="0" lvl="0" marL="88265" marR="0" rtl="0" algn="l">
                        <a:lnSpc>
                          <a:spcPct val="100000"/>
                        </a:lnSpc>
                        <a:spcBef>
                          <a:spcPts val="865"/>
                        </a:spcBef>
                        <a:spcAft>
                          <a:spcPts val="0"/>
                        </a:spcAft>
                        <a:buNone/>
                      </a:pPr>
                      <a:r>
                        <a:rPr b="1" lang="fr-FR" sz="1200">
                          <a:latin typeface="Arial"/>
                          <a:ea typeface="Arial"/>
                          <a:cs typeface="Arial"/>
                          <a:sym typeface="Arial"/>
                        </a:rPr>
                        <a:t>(Cette catégorie générale regroupe les contributions et invitations — non couvertes par d’autres catégories — qui sont liées à l’activité d’apprentissage et qui engagent les élèves. Ces contributions ne sont pas intrinsèquement dialogiques, mais elles soutiennent le déroulement de la discussion.)</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76200" lvl="0" marL="108000" marR="96520" rtl="0" algn="l">
                        <a:lnSpc>
                          <a:spcPct val="100000"/>
                        </a:lnSpc>
                        <a:spcBef>
                          <a:spcPts val="0"/>
                        </a:spcBef>
                        <a:spcAft>
                          <a:spcPts val="0"/>
                        </a:spcAft>
                        <a:buSzPts val="1200"/>
                        <a:buFont typeface="Arial"/>
                        <a:buChar char="•"/>
                      </a:pPr>
                      <a:r>
                        <a:rPr lang="fr-FR" sz="1200">
                          <a:latin typeface="Arial"/>
                          <a:ea typeface="Arial"/>
                          <a:cs typeface="Arial"/>
                          <a:sym typeface="Arial"/>
                        </a:rPr>
                        <a:t> Inviter à exprimer des opinions, idées, croyances ou exemples sans faire référence ni s’appuyer sur des contributions précédentes, généralement par des questions ouvertes ou générales, ou en faisant intervenir davantage de personnes dans l’échange sans les inviter explicitement à développer, raisonner, coordonner ou contester.</a:t>
                      </a:r>
                      <a:endParaRPr/>
                    </a:p>
                    <a:p>
                      <a:pPr indent="-76200" lvl="0" marL="108000" marR="96520" rtl="0" algn="l">
                        <a:lnSpc>
                          <a:spcPct val="100000"/>
                        </a:lnSpc>
                        <a:spcBef>
                          <a:spcPts val="600"/>
                        </a:spcBef>
                        <a:spcAft>
                          <a:spcPts val="0"/>
                        </a:spcAft>
                        <a:buSzPts val="1200"/>
                        <a:buFont typeface="Arial"/>
                        <a:buChar char="•"/>
                      </a:pPr>
                      <a:r>
                        <a:rPr lang="fr-FR" sz="1200">
                          <a:latin typeface="Arial"/>
                          <a:ea typeface="Arial"/>
                          <a:cs typeface="Arial"/>
                          <a:sym typeface="Arial"/>
                        </a:rPr>
                        <a:t> Faire une contribution pertinente, y compris des réponses courtes à des questions fermées; des comptes rendus en séance plénière; des idées développées sans lien explicite avec des contributions antérieures; exprimer un point de vue provocateur.</a:t>
                      </a:r>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fr-FR" sz="1150">
                          <a:latin typeface="Arial"/>
                          <a:ea typeface="Arial"/>
                          <a:cs typeface="Arial"/>
                          <a:sym typeface="Arial"/>
                        </a:rPr>
                        <a:t>Mots clés possibles à repérer : </a:t>
                      </a:r>
                      <a:r>
                        <a:rPr b="0" lang="fr-FR" sz="1150">
                          <a:latin typeface="Arial"/>
                          <a:ea typeface="Arial"/>
                          <a:cs typeface="Arial"/>
                          <a:sym typeface="Arial"/>
                        </a:rPr>
                        <a:t>«Que penses-tu de…?», «Dis-moi», «tes idées», «mon opinion est…», «tes idées»</a:t>
                      </a:r>
                      <a:endParaRPr/>
                    </a:p>
                    <a:p>
                      <a:pPr indent="0" lvl="0" marL="88265" marR="0" rtl="0" algn="l">
                        <a:lnSpc>
                          <a:spcPct val="100000"/>
                        </a:lnSpc>
                        <a:spcBef>
                          <a:spcPts val="600"/>
                        </a:spcBef>
                        <a:spcAft>
                          <a:spcPts val="0"/>
                        </a:spcAft>
                        <a:buNone/>
                      </a:pPr>
                      <a:r>
                        <a:rPr b="1" lang="fr-FR" sz="1150">
                          <a:latin typeface="Arial"/>
                          <a:ea typeface="Arial"/>
                          <a:cs typeface="Arial"/>
                          <a:sym typeface="Arial"/>
                        </a:rPr>
                        <a:t>Exemples : </a:t>
                      </a:r>
                      <a:r>
                        <a:rPr b="0" lang="fr-FR" sz="1150">
                          <a:latin typeface="Arial"/>
                          <a:ea typeface="Arial"/>
                          <a:cs typeface="Arial"/>
                          <a:sym typeface="Arial"/>
                        </a:rPr>
                        <a:t>«Que penses-tu, Maria?»</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«Je pense que nous avons besoin de beaucoup plus de contrôle des armes» </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«Qu’est-ce qui te semble vraiment important dans ce texte?»</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«Peux-tu identifier quelques mots clés et les souligner au tableau?»</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«Y a-t-il d’autres idées à ce sujet?»</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«Combien d’animaux à quatre pattes peux-tu nommer?»</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«Je pense que les chevaux sont les meilleurs animaux.»</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«Ce graphique semble montrer que la pauvreté et la santé sont liées»</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«Que sais-tu sur le fonctionnement de l’électricité?»</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«Faisons un remue-méninge…»</a:t>
                      </a:r>
                      <a:endParaRPr/>
                    </a:p>
                    <a:p>
                      <a:pPr indent="0" lvl="0" marL="88265" marR="0" rtl="0" algn="l">
                        <a:lnSpc>
                          <a:spcPct val="100000"/>
                        </a:lnSpc>
                        <a:spcBef>
                          <a:spcPts val="600"/>
                        </a:spcBef>
                        <a:spcAft>
                          <a:spcPts val="0"/>
                        </a:spcAft>
                        <a:buNone/>
                      </a:pPr>
                      <a:r>
                        <a:rPr b="0" lang="fr-FR" sz="1150">
                          <a:latin typeface="Arial"/>
                          <a:ea typeface="Arial"/>
                          <a:cs typeface="Arial"/>
                          <a:sym typeface="Arial"/>
                        </a:rPr>
                        <a:t>«Ma mère a eu une décharge électrique l’autre jour!»</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7" name="Shape 807"/>
        <p:cNvGrpSpPr/>
        <p:nvPr/>
      </p:nvGrpSpPr>
      <p:grpSpPr>
        <a:xfrm>
          <a:off x="0" y="0"/>
          <a:ext cx="0" cy="0"/>
          <a:chOff x="0" y="0"/>
          <a:chExt cx="0" cy="0"/>
        </a:xfrm>
      </p:grpSpPr>
      <p:sp>
        <p:nvSpPr>
          <p:cNvPr id="808" name="Google Shape;808;p54"/>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54"/>
          <p:cNvSpPr txBox="1"/>
          <p:nvPr/>
        </p:nvSpPr>
        <p:spPr>
          <a:xfrm>
            <a:off x="706507" y="581025"/>
            <a:ext cx="9673204" cy="97789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600">
                <a:solidFill>
                  <a:schemeClr val="dk1"/>
                </a:solidFill>
                <a:latin typeface="Arial"/>
                <a:ea typeface="Arial"/>
                <a:cs typeface="Arial"/>
                <a:sym typeface="Arial"/>
              </a:rPr>
              <a:t>Section 2 : Observer et coder systématiquement le dialogue</a:t>
            </a:r>
            <a:endParaRPr sz="1600">
              <a:solidFill>
                <a:schemeClr val="dk1"/>
              </a:solidFill>
              <a:latin typeface="Arial"/>
              <a:ea typeface="Arial"/>
              <a:cs typeface="Arial"/>
              <a:sym typeface="Arial"/>
            </a:endParaRPr>
          </a:p>
          <a:p>
            <a:pPr indent="0" lvl="0" marL="12700" marR="5080" rtl="0" algn="l">
              <a:lnSpc>
                <a:spcPct val="121700"/>
              </a:lnSpc>
              <a:spcBef>
                <a:spcPts val="630"/>
              </a:spcBef>
              <a:spcAft>
                <a:spcPts val="0"/>
              </a:spcAft>
              <a:buNone/>
            </a:pPr>
            <a:r>
              <a:rPr lang="fr-FR" sz="1200">
                <a:solidFill>
                  <a:schemeClr val="dk1"/>
                </a:solidFill>
                <a:latin typeface="Arimo"/>
                <a:ea typeface="Arimo"/>
                <a:cs typeface="Arimo"/>
                <a:sym typeface="Arimo"/>
              </a:rPr>
              <a:t>Cette section aborde deux aspects importants de la réalisation de votre investigation : le type d’observations que vous ferez et le gabarit que vous utiliserez pour consigner vos observations. Ces fiches d’information sur l’observation fournissent des détails sur différents types d’observation.</a:t>
            </a:r>
            <a:endParaRPr sz="1200">
              <a:solidFill>
                <a:schemeClr val="dk1"/>
              </a:solidFill>
              <a:latin typeface="Arimo"/>
              <a:ea typeface="Arimo"/>
              <a:cs typeface="Arimo"/>
              <a:sym typeface="Arimo"/>
            </a:endParaRPr>
          </a:p>
        </p:txBody>
      </p:sp>
      <p:sp>
        <p:nvSpPr>
          <p:cNvPr id="810" name="Google Shape;810;p54"/>
          <p:cNvSpPr/>
          <p:nvPr/>
        </p:nvSpPr>
        <p:spPr>
          <a:xfrm>
            <a:off x="633094" y="1635759"/>
            <a:ext cx="4685030" cy="5452350"/>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54"/>
          <p:cNvSpPr txBox="1"/>
          <p:nvPr/>
        </p:nvSpPr>
        <p:spPr>
          <a:xfrm>
            <a:off x="718699" y="1735716"/>
            <a:ext cx="4461510" cy="260071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Type d’observation : </a:t>
            </a:r>
            <a:r>
              <a:rPr lang="fr-FR" sz="1200">
                <a:solidFill>
                  <a:schemeClr val="dk1"/>
                </a:solidFill>
                <a:latin typeface="Arial"/>
                <a:ea typeface="Arial"/>
                <a:cs typeface="Arial"/>
                <a:sym typeface="Arial"/>
              </a:rPr>
              <a:t>Codage en direct</a:t>
            </a:r>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Qu’est-ce que c’est? </a:t>
            </a:r>
            <a:r>
              <a:rPr lang="fr-FR" sz="1200">
                <a:solidFill>
                  <a:schemeClr val="dk1"/>
                </a:solidFill>
                <a:latin typeface="Arial"/>
                <a:ea typeface="Arial"/>
                <a:cs typeface="Arial"/>
                <a:sym typeface="Arial"/>
              </a:rPr>
              <a:t>Vous pouvez coder en direct dans votre contexte d’apprentissage, par exemple en vous asseyant avec un groupe et en consignant leur dialogue sur un des gabarits de codage</a:t>
            </a:r>
            <a:r>
              <a:rPr b="1" lang="fr-FR" sz="1200">
                <a:solidFill>
                  <a:schemeClr val="dk1"/>
                </a:solidFill>
                <a:latin typeface="Arial"/>
                <a:ea typeface="Arial"/>
                <a:cs typeface="Arial"/>
                <a:sym typeface="Arial"/>
              </a:rPr>
              <a:t>.</a:t>
            </a:r>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Quels sont les avantages?</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observer comment le groupe interagit et percevoir des indices non verbaux comme le langage corporel</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C’est plus pratique et ne nécessite pas d’équipement spécial, ce qui permet de l’utiliser plus fréquemment</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Il est plus facile de saisir un comportement naturel puisque vous ne filmez pas les élèves</a:t>
            </a:r>
            <a:endParaRPr sz="1200">
              <a:solidFill>
                <a:schemeClr val="dk1"/>
              </a:solidFill>
              <a:latin typeface="Arial"/>
              <a:ea typeface="Arial"/>
              <a:cs typeface="Arial"/>
              <a:sym typeface="Arial"/>
            </a:endParaRPr>
          </a:p>
        </p:txBody>
      </p:sp>
      <p:sp>
        <p:nvSpPr>
          <p:cNvPr id="812" name="Google Shape;812;p54"/>
          <p:cNvSpPr txBox="1"/>
          <p:nvPr/>
        </p:nvSpPr>
        <p:spPr>
          <a:xfrm>
            <a:off x="718653" y="4359265"/>
            <a:ext cx="4466590" cy="17081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Quels sont les inconvénients ?</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Comme vous n’enregistrez pas le dialogue, si vous manquez quelque chose, vous ne pouvez pas revenir en arrière pour vérifier ce qui a été dit</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Cela peut être exigeant, car vous devez écouter, réfléchir et coder en même temps</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Votre attention doit se concentrer sur un ou deux codes seulement afin que cela reste gérable</a:t>
            </a:r>
            <a:endParaRPr sz="1200">
              <a:solidFill>
                <a:schemeClr val="dk1"/>
              </a:solidFill>
              <a:latin typeface="Arimo"/>
              <a:ea typeface="Arimo"/>
              <a:cs typeface="Arimo"/>
              <a:sym typeface="Arimo"/>
            </a:endParaRPr>
          </a:p>
        </p:txBody>
      </p:sp>
      <p:sp>
        <p:nvSpPr>
          <p:cNvPr id="813" name="Google Shape;813;p54"/>
          <p:cNvSpPr txBox="1"/>
          <p:nvPr/>
        </p:nvSpPr>
        <p:spPr>
          <a:xfrm>
            <a:off x="718653" y="6098494"/>
            <a:ext cx="4556254" cy="654731"/>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b="1" lang="fr-FR" sz="1200">
                <a:solidFill>
                  <a:schemeClr val="dk1"/>
                </a:solidFill>
                <a:latin typeface="Arial"/>
                <a:ea typeface="Arial"/>
                <a:cs typeface="Arial"/>
                <a:sym typeface="Arial"/>
              </a:rPr>
              <a:t>Idéal pour :</a:t>
            </a:r>
            <a:r>
              <a:rPr lang="fr-FR" sz="1200">
                <a:solidFill>
                  <a:schemeClr val="dk1"/>
                </a:solidFill>
                <a:latin typeface="Arial"/>
                <a:ea typeface="Arial"/>
                <a:cs typeface="Arial"/>
                <a:sym typeface="Arial"/>
              </a:rPr>
              <a:t>Capturer les dialogues lors du travail en équipe ; évaluer la participation ou le dialogue des élèves ; courtes périodes d’observation et/ou observations multiples.</a:t>
            </a:r>
            <a:endParaRPr sz="1200">
              <a:solidFill>
                <a:schemeClr val="dk1"/>
              </a:solidFill>
              <a:latin typeface="Arimo"/>
              <a:ea typeface="Arimo"/>
              <a:cs typeface="Arimo"/>
              <a:sym typeface="Arimo"/>
            </a:endParaRPr>
          </a:p>
        </p:txBody>
      </p:sp>
      <p:sp>
        <p:nvSpPr>
          <p:cNvPr id="814" name="Google Shape;814;p54"/>
          <p:cNvSpPr txBox="1"/>
          <p:nvPr/>
        </p:nvSpPr>
        <p:spPr>
          <a:xfrm>
            <a:off x="718653" y="6797159"/>
            <a:ext cx="3561247"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Peut être utilisé avec les gabarits: </a:t>
            </a:r>
            <a:r>
              <a:rPr lang="fr-FR" sz="1200">
                <a:solidFill>
                  <a:schemeClr val="dk1"/>
                </a:solidFill>
                <a:latin typeface="Arimo"/>
                <a:ea typeface="Arimo"/>
                <a:cs typeface="Arimo"/>
                <a:sym typeface="Arimo"/>
              </a:rPr>
              <a:t>2B; 2C; 2D</a:t>
            </a:r>
            <a:endParaRPr/>
          </a:p>
        </p:txBody>
      </p:sp>
      <p:sp>
        <p:nvSpPr>
          <p:cNvPr id="815" name="Google Shape;815;p54"/>
          <p:cNvSpPr/>
          <p:nvPr/>
        </p:nvSpPr>
        <p:spPr>
          <a:xfrm>
            <a:off x="5459731" y="1650367"/>
            <a:ext cx="4922520" cy="5437742"/>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54"/>
          <p:cNvSpPr txBox="1"/>
          <p:nvPr/>
        </p:nvSpPr>
        <p:spPr>
          <a:xfrm>
            <a:off x="5546732" y="1735716"/>
            <a:ext cx="4711065" cy="2862322"/>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fr-FR" sz="1200">
                <a:solidFill>
                  <a:schemeClr val="dk1"/>
                </a:solidFill>
                <a:latin typeface="Arial"/>
                <a:ea typeface="Arial"/>
                <a:cs typeface="Arial"/>
                <a:sym typeface="Arial"/>
              </a:rPr>
              <a:t>Type d’observation : </a:t>
            </a:r>
            <a:r>
              <a:rPr lang="fr-FR" sz="1200">
                <a:solidFill>
                  <a:schemeClr val="dk1"/>
                </a:solidFill>
                <a:latin typeface="Arial"/>
                <a:ea typeface="Arial"/>
                <a:cs typeface="Arial"/>
                <a:sym typeface="Arial"/>
              </a:rPr>
              <a:t>Enregistrement audio avec transcription</a:t>
            </a:r>
            <a:endParaRPr/>
          </a:p>
          <a:p>
            <a:pPr indent="0" lvl="0" marL="12700" marR="0" rtl="0" algn="just">
              <a:lnSpc>
                <a:spcPct val="100000"/>
              </a:lnSpc>
              <a:spcBef>
                <a:spcPts val="600"/>
              </a:spcBef>
              <a:spcAft>
                <a:spcPts val="0"/>
              </a:spcAft>
              <a:buNone/>
            </a:pPr>
            <a:r>
              <a:rPr b="1" lang="fr-FR" sz="1200">
                <a:solidFill>
                  <a:schemeClr val="dk1"/>
                </a:solidFill>
                <a:latin typeface="Arial"/>
                <a:ea typeface="Arial"/>
                <a:cs typeface="Arial"/>
                <a:sym typeface="Arial"/>
              </a:rPr>
              <a:t>Qu’est-ce que c’est ? </a:t>
            </a:r>
            <a:r>
              <a:rPr lang="fr-FR" sz="1200">
                <a:solidFill>
                  <a:schemeClr val="dk1"/>
                </a:solidFill>
                <a:latin typeface="Arial"/>
                <a:ea typeface="Arial"/>
                <a:cs typeface="Arial"/>
                <a:sym typeface="Arial"/>
              </a:rPr>
              <a:t>Vous enregistrez ce qui est dit dans votre contexte d’apprentissage (audio uniquement) puis, ultérieurement, vous transcrivez l’enregistrement pour pouvoir coder la transcription. Voir la Partie H pour un exemple de transcription codée.</a:t>
            </a:r>
            <a:endParaRPr/>
          </a:p>
          <a:p>
            <a:pPr indent="0" lvl="0" marL="12700" marR="0" rtl="0" algn="just">
              <a:lnSpc>
                <a:spcPct val="100000"/>
              </a:lnSpc>
              <a:spcBef>
                <a:spcPts val="600"/>
              </a:spcBef>
              <a:spcAft>
                <a:spcPts val="0"/>
              </a:spcAft>
              <a:buNone/>
            </a:pPr>
            <a:r>
              <a:rPr b="1" lang="fr-FR" sz="1200">
                <a:solidFill>
                  <a:schemeClr val="dk1"/>
                </a:solidFill>
                <a:latin typeface="Arial"/>
                <a:ea typeface="Arial"/>
                <a:cs typeface="Arial"/>
                <a:sym typeface="Arial"/>
              </a:rPr>
              <a:t>Quels sont les avantages ?</a:t>
            </a:r>
            <a:endParaRPr/>
          </a:p>
          <a:p>
            <a:pPr indent="-171450" lvl="0" marL="184150" marR="0" rtl="0" algn="just">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coder de manière plus détaillée et précise</a:t>
            </a:r>
            <a:endParaRPr/>
          </a:p>
          <a:p>
            <a:pPr indent="-171450" lvl="0" marL="184150" marR="0" rtl="0" algn="just">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faire davantage de liens entre les «tours de parole» du dialogue, car vous pouvez revenir à la transcription et à l’enregistrement</a:t>
            </a:r>
            <a:endParaRPr/>
          </a:p>
          <a:p>
            <a:pPr indent="-171450" lvl="0" marL="184150" marR="0" rtl="0" algn="just">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Cela vous laisse plus de temps pour réfléchir</a:t>
            </a:r>
            <a:endParaRPr/>
          </a:p>
          <a:p>
            <a:pPr indent="-171450" lvl="0" marL="184150" marR="0" rtl="0" algn="just">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C’est une méthode d’enregistrement plus discrète qu’avec une caméra vidéo</a:t>
            </a:r>
            <a:endParaRPr sz="1200">
              <a:solidFill>
                <a:schemeClr val="dk1"/>
              </a:solidFill>
              <a:latin typeface="Arimo"/>
              <a:ea typeface="Arimo"/>
              <a:cs typeface="Arimo"/>
              <a:sym typeface="Arimo"/>
            </a:endParaRPr>
          </a:p>
        </p:txBody>
      </p:sp>
      <p:sp>
        <p:nvSpPr>
          <p:cNvPr id="817" name="Google Shape;817;p5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38</a:t>
            </a:r>
            <a:endParaRPr/>
          </a:p>
        </p:txBody>
      </p:sp>
      <p:sp>
        <p:nvSpPr>
          <p:cNvPr id="818" name="Google Shape;818;p54"/>
          <p:cNvSpPr txBox="1"/>
          <p:nvPr/>
        </p:nvSpPr>
        <p:spPr>
          <a:xfrm>
            <a:off x="5546687" y="4674245"/>
            <a:ext cx="4650740" cy="22313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Quels sont les inconvénients ?</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C’est plus chronophage car vous devez prendre le temps de transcrire l’enregistrement</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n’avez pas d’observation visuelle, donc vous ne pouvez pas percevoir les aspects non verbaux du dialogue et de l’interaction</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devez obtenir le consentement des tuteurs pour enregistrer, ce qui nécessite une planification préalable</a:t>
            </a:r>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Idéal : </a:t>
            </a:r>
            <a:r>
              <a:rPr lang="fr-FR" sz="1200">
                <a:solidFill>
                  <a:schemeClr val="dk1"/>
                </a:solidFill>
                <a:latin typeface="Arial"/>
                <a:ea typeface="Arial"/>
                <a:cs typeface="Arial"/>
                <a:sym typeface="Arial"/>
              </a:rPr>
              <a:t>Si vous souhaitez examiner un épisode de dialogue plus en détail; si vous voulez analyser plusieurs codes en même temps</a:t>
            </a:r>
            <a:endParaRPr b="1" sz="1200">
              <a:solidFill>
                <a:schemeClr val="dk1"/>
              </a:solidFill>
              <a:latin typeface="Arial"/>
              <a:ea typeface="Arial"/>
              <a:cs typeface="Arial"/>
              <a:sym typeface="Arial"/>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Peut être utilisé avec les gabarits : </a:t>
            </a:r>
            <a:r>
              <a:rPr lang="fr-FR" sz="1200">
                <a:solidFill>
                  <a:schemeClr val="dk1"/>
                </a:solidFill>
                <a:latin typeface="Arimo"/>
                <a:ea typeface="Arimo"/>
                <a:cs typeface="Arimo"/>
                <a:sym typeface="Arimo"/>
              </a:rPr>
              <a:t>2A; 2C; 2E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2" name="Shape 822"/>
        <p:cNvGrpSpPr/>
        <p:nvPr/>
      </p:nvGrpSpPr>
      <p:grpSpPr>
        <a:xfrm>
          <a:off x="0" y="0"/>
          <a:ext cx="0" cy="0"/>
          <a:chOff x="0" y="0"/>
          <a:chExt cx="0" cy="0"/>
        </a:xfrm>
      </p:grpSpPr>
      <p:sp>
        <p:nvSpPr>
          <p:cNvPr id="823" name="Google Shape;823;p55"/>
          <p:cNvSpPr/>
          <p:nvPr/>
        </p:nvSpPr>
        <p:spPr>
          <a:xfrm>
            <a:off x="619126" y="637541"/>
            <a:ext cx="4726940" cy="659701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55"/>
          <p:cNvSpPr txBox="1"/>
          <p:nvPr/>
        </p:nvSpPr>
        <p:spPr>
          <a:xfrm>
            <a:off x="706461" y="731400"/>
            <a:ext cx="4515485" cy="584660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200">
                <a:solidFill>
                  <a:schemeClr val="dk1"/>
                </a:solidFill>
                <a:latin typeface="Arial"/>
                <a:ea typeface="Arial"/>
                <a:cs typeface="Arial"/>
                <a:sym typeface="Arial"/>
              </a:rPr>
              <a:t>Type d’observation : Enregistrement vidéo avec transcription</a:t>
            </a:r>
            <a:endParaRPr b="1" sz="1200">
              <a:solidFill>
                <a:schemeClr val="dk1"/>
              </a:solidFill>
              <a:latin typeface="Arimo"/>
              <a:ea typeface="Arimo"/>
              <a:cs typeface="Arimo"/>
              <a:sym typeface="Arimo"/>
            </a:endParaRPr>
          </a:p>
          <a:p>
            <a:pPr indent="0" lvl="0" marL="12700" marR="271780" rtl="0" algn="l">
              <a:lnSpc>
                <a:spcPct val="121700"/>
              </a:lnSpc>
              <a:spcBef>
                <a:spcPts val="600"/>
              </a:spcBef>
              <a:spcAft>
                <a:spcPts val="0"/>
              </a:spcAft>
              <a:buNone/>
            </a:pPr>
            <a:r>
              <a:rPr b="1" lang="fr-FR" sz="1200">
                <a:solidFill>
                  <a:schemeClr val="dk1"/>
                </a:solidFill>
                <a:latin typeface="Arial"/>
                <a:ea typeface="Arial"/>
                <a:cs typeface="Arial"/>
                <a:sym typeface="Arial"/>
              </a:rPr>
              <a:t>Qu’est-ce que c’est? </a:t>
            </a:r>
            <a:r>
              <a:rPr lang="fr-FR" sz="1200">
                <a:solidFill>
                  <a:schemeClr val="dk1"/>
                </a:solidFill>
                <a:latin typeface="Arial"/>
                <a:ea typeface="Arial"/>
                <a:cs typeface="Arial"/>
                <a:sym typeface="Arial"/>
              </a:rPr>
              <a:t>Vous enregistrez ce qui est dit dans votre contexte d’apprentissage, puis vous le transcrivez ultérieurement.</a:t>
            </a:r>
            <a:endParaRPr sz="1400">
              <a:solidFill>
                <a:schemeClr val="dk1"/>
              </a:solidFill>
              <a:latin typeface="Times New Roman"/>
              <a:ea typeface="Times New Roman"/>
              <a:cs typeface="Times New Roman"/>
              <a:sym typeface="Times New Roman"/>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Quels sont les avantages?</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coder avec un plus grand niveau de détail et plus de précision</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Cela donne une représentation plus fidèle des événements en classe grâce aux données audio et visuelles</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faire des liens entre les «tours de parole» en revisitant les données</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enregistrer les interactions entre élèves ainsi que le dialogue non verbal</a:t>
            </a:r>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Quels sont les inconvénients?</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Les élèves peuvent mettre du temps à s’habituer à être filmés, et leur comportement peut être différent en présence d’une caméra</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devez obtenir le consentement des tuteurs, ce qui nécessite une planification préalable</a:t>
            </a:r>
            <a:endParaRPr/>
          </a:p>
          <a:p>
            <a:pPr indent="-171450" lvl="0" marL="184150"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La transcription est chronophage, il faut donc veiller à ce que la quantité de dialogue prévue à transcrire reste gérable</a:t>
            </a:r>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Idéal : </a:t>
            </a:r>
            <a:r>
              <a:rPr lang="fr-FR" sz="1200">
                <a:solidFill>
                  <a:schemeClr val="dk1"/>
                </a:solidFill>
                <a:latin typeface="Arial"/>
                <a:ea typeface="Arial"/>
                <a:cs typeface="Arial"/>
                <a:sym typeface="Arial"/>
              </a:rPr>
              <a:t>Si vous souhaitez examiner un épisode plus long de dialogue en détail; si vous voulez analyser les interactions non verbales; si vous souhaitez coder plusieurs aspects en même temps</a:t>
            </a:r>
            <a:endParaRPr/>
          </a:p>
          <a:p>
            <a:pPr indent="0" lvl="0" marL="12700" marR="0" rtl="0" algn="l">
              <a:lnSpc>
                <a:spcPct val="100000"/>
              </a:lnSpc>
              <a:spcBef>
                <a:spcPts val="600"/>
              </a:spcBef>
              <a:spcAft>
                <a:spcPts val="0"/>
              </a:spcAft>
              <a:buNone/>
            </a:pPr>
            <a:r>
              <a:rPr b="1" lang="fr-FR" sz="1200">
                <a:solidFill>
                  <a:schemeClr val="dk1"/>
                </a:solidFill>
                <a:latin typeface="Arial"/>
                <a:ea typeface="Arial"/>
                <a:cs typeface="Arial"/>
                <a:sym typeface="Arial"/>
              </a:rPr>
              <a:t>Peut être utilisé avec les gabarits : </a:t>
            </a:r>
            <a:r>
              <a:rPr lang="fr-FR" sz="1200">
                <a:solidFill>
                  <a:schemeClr val="dk1"/>
                </a:solidFill>
                <a:latin typeface="Arimo"/>
                <a:ea typeface="Arimo"/>
                <a:cs typeface="Arimo"/>
                <a:sym typeface="Arimo"/>
              </a:rPr>
              <a:t>2A; 2C; 2E</a:t>
            </a:r>
            <a:endParaRPr/>
          </a:p>
        </p:txBody>
      </p:sp>
      <p:sp>
        <p:nvSpPr>
          <p:cNvPr id="825" name="Google Shape;825;p55"/>
          <p:cNvSpPr/>
          <p:nvPr/>
        </p:nvSpPr>
        <p:spPr>
          <a:xfrm>
            <a:off x="5572010" y="638690"/>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6" name="Google Shape;826;p55"/>
          <p:cNvSpPr/>
          <p:nvPr/>
        </p:nvSpPr>
        <p:spPr>
          <a:xfrm>
            <a:off x="5570105" y="2703075"/>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55"/>
          <p:cNvSpPr/>
          <p:nvPr/>
        </p:nvSpPr>
        <p:spPr>
          <a:xfrm>
            <a:off x="5500255" y="5131315"/>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8" name="Google Shape;828;p55"/>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39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1"/>
          <p:cNvSpPr txBox="1"/>
          <p:nvPr/>
        </p:nvSpPr>
        <p:spPr>
          <a:xfrm>
            <a:off x="621164" y="123825"/>
            <a:ext cx="9512935" cy="7690375"/>
          </a:xfrm>
          <a:prstGeom prst="rect">
            <a:avLst/>
          </a:prstGeom>
          <a:noFill/>
          <a:ln>
            <a:noFill/>
          </a:ln>
        </p:spPr>
        <p:txBody>
          <a:bodyPr anchorCtr="0" anchor="t" bIns="0" lIns="0" spcFirstLastPara="1" rIns="0" wrap="square" tIns="0">
            <a:spAutoFit/>
          </a:bodyPr>
          <a:lstStyle/>
          <a:p>
            <a:pPr indent="0" lvl="0" marL="332740" marR="0" rtl="0" algn="ctr">
              <a:lnSpc>
                <a:spcPct val="100000"/>
              </a:lnSpc>
              <a:spcBef>
                <a:spcPts val="0"/>
              </a:spcBef>
              <a:spcAft>
                <a:spcPts val="0"/>
              </a:spcAft>
              <a:buNone/>
            </a:pPr>
            <a:r>
              <a:rPr b="1" lang="fr-FR" sz="1800">
                <a:solidFill>
                  <a:schemeClr val="dk1"/>
                </a:solidFill>
                <a:latin typeface="Arial"/>
                <a:ea typeface="Arial"/>
                <a:cs typeface="Arial"/>
                <a:sym typeface="Arial"/>
              </a:rPr>
              <a:t>Contenu de la trousse T-SEDA</a:t>
            </a:r>
            <a:endParaRPr sz="1800">
              <a:solidFill>
                <a:schemeClr val="dk1"/>
              </a:solidFill>
              <a:latin typeface="Arial"/>
              <a:ea typeface="Arial"/>
              <a:cs typeface="Arial"/>
              <a:sym typeface="Arial"/>
            </a:endParaRPr>
          </a:p>
          <a:p>
            <a:pPr indent="0" lvl="0" marL="12700" marR="5080" rtl="0" algn="l">
              <a:lnSpc>
                <a:spcPct val="110200"/>
              </a:lnSpc>
              <a:spcBef>
                <a:spcPts val="0"/>
              </a:spcBef>
              <a:spcAft>
                <a:spcPts val="0"/>
              </a:spcAft>
              <a:buNone/>
            </a:pPr>
            <a:r>
              <a:rPr lang="fr-FR" sz="1400">
                <a:solidFill>
                  <a:srgbClr val="1F2023"/>
                </a:solidFill>
                <a:latin typeface="Arial"/>
                <a:ea typeface="Arial"/>
                <a:cs typeface="Arial"/>
                <a:sym typeface="Arial"/>
              </a:rPr>
              <a:t>Cette trousse contient des informations et des ressources permettant aux enseignants de mener une observation structurée et une analyse axée sur le dialogue dans leur pratique.</a:t>
            </a:r>
            <a:endParaRPr sz="1400">
              <a:solidFill>
                <a:schemeClr val="dk1"/>
              </a:solidFill>
              <a:latin typeface="Arial"/>
              <a:ea typeface="Arial"/>
              <a:cs typeface="Arial"/>
              <a:sym typeface="Arial"/>
            </a:endParaRPr>
          </a:p>
          <a:p>
            <a:pPr indent="0" lvl="0" marL="18415" marR="0" rtl="0" algn="l">
              <a:lnSpc>
                <a:spcPct val="100000"/>
              </a:lnSpc>
              <a:spcBef>
                <a:spcPts val="1420"/>
              </a:spcBef>
              <a:spcAft>
                <a:spcPts val="0"/>
              </a:spcAft>
              <a:buNone/>
            </a:pPr>
            <a:r>
              <a:rPr b="1" lang="fr-FR" sz="1800">
                <a:solidFill>
                  <a:srgbClr val="2E6A7B"/>
                </a:solidFill>
                <a:latin typeface="Arial"/>
                <a:ea typeface="Arial"/>
                <a:cs typeface="Arial"/>
                <a:sym typeface="Arial"/>
              </a:rPr>
              <a:t>T-SEDA: Guide de l’utilisateur</a:t>
            </a:r>
            <a:endParaRPr sz="1800">
              <a:solidFill>
                <a:srgbClr val="2E6A7B"/>
              </a:solidFill>
              <a:latin typeface="Arial"/>
              <a:ea typeface="Arial"/>
              <a:cs typeface="Arial"/>
              <a:sym typeface="Arial"/>
            </a:endParaRPr>
          </a:p>
          <a:p>
            <a:pPr indent="0" lvl="0" marL="18415" marR="5080" rtl="0" algn="l">
              <a:lnSpc>
                <a:spcPct val="101400"/>
              </a:lnSpc>
              <a:spcBef>
                <a:spcPts val="10"/>
              </a:spcBef>
              <a:spcAft>
                <a:spcPts val="0"/>
              </a:spcAft>
              <a:buNone/>
            </a:pPr>
            <a:r>
              <a:rPr lang="fr-FR" sz="1400">
                <a:solidFill>
                  <a:schemeClr val="dk1"/>
                </a:solidFill>
                <a:latin typeface="Arial"/>
                <a:ea typeface="Arial"/>
                <a:cs typeface="Arial"/>
                <a:sym typeface="Arial"/>
              </a:rPr>
              <a:t>Contient les informations sur le dialogue éducatif et vous guide étape par étape dans le processus d’investigation. Le guide présente le cycle réflexif, qui est au cœur de l’investigation en classe. Il contient également l’auto-évaluation pour vous permettre de réfléchir à votre pratique.</a:t>
            </a:r>
            <a:endParaRPr/>
          </a:p>
          <a:p>
            <a:pPr indent="0" lvl="0" marL="18415" marR="5080" rtl="0" algn="l">
              <a:lnSpc>
                <a:spcPct val="101400"/>
              </a:lnSpc>
              <a:spcBef>
                <a:spcPts val="10"/>
              </a:spcBef>
              <a:spcAft>
                <a:spcPts val="0"/>
              </a:spcAft>
              <a:buNone/>
            </a:pPr>
            <a:r>
              <a:t/>
            </a:r>
            <a:endParaRPr sz="2100">
              <a:solidFill>
                <a:schemeClr val="dk1"/>
              </a:solidFill>
              <a:latin typeface="Times New Roman"/>
              <a:ea typeface="Times New Roman"/>
              <a:cs typeface="Times New Roman"/>
              <a:sym typeface="Times New Roman"/>
            </a:endParaRPr>
          </a:p>
          <a:p>
            <a:pPr indent="0" lvl="0" marL="18415" marR="0" rtl="0" algn="l">
              <a:lnSpc>
                <a:spcPct val="100000"/>
              </a:lnSpc>
              <a:spcBef>
                <a:spcPts val="0"/>
              </a:spcBef>
              <a:spcAft>
                <a:spcPts val="0"/>
              </a:spcAft>
              <a:buNone/>
            </a:pPr>
            <a:r>
              <a:rPr b="1" lang="fr-FR" sz="1800">
                <a:solidFill>
                  <a:srgbClr val="2E6A7B"/>
                </a:solidFill>
                <a:latin typeface="Arial"/>
                <a:ea typeface="Arial"/>
                <a:cs typeface="Arial"/>
                <a:sym typeface="Arial"/>
              </a:rPr>
              <a:t>T-SEDA: Ressources disponibles</a:t>
            </a:r>
            <a:endParaRPr sz="1800">
              <a:solidFill>
                <a:srgbClr val="2E6A7B"/>
              </a:solidFill>
              <a:latin typeface="Arial"/>
              <a:ea typeface="Arial"/>
              <a:cs typeface="Arial"/>
              <a:sym typeface="Arial"/>
            </a:endParaRPr>
          </a:p>
          <a:p>
            <a:pPr indent="0" lvl="0" marL="18415" marR="445769" rtl="0" algn="l">
              <a:lnSpc>
                <a:spcPct val="102800"/>
              </a:lnSpc>
              <a:spcBef>
                <a:spcPts val="515"/>
              </a:spcBef>
              <a:spcAft>
                <a:spcPts val="0"/>
              </a:spcAft>
              <a:buNone/>
            </a:pPr>
            <a:r>
              <a:rPr b="1" lang="fr-FR" sz="1400" u="sng">
                <a:solidFill>
                  <a:schemeClr val="dk1"/>
                </a:solidFill>
                <a:latin typeface="Arial"/>
                <a:ea typeface="Arial"/>
                <a:cs typeface="Arial"/>
                <a:sym typeface="Arial"/>
              </a:rPr>
              <a:t>SECTION 1:</a:t>
            </a:r>
            <a:r>
              <a:rPr b="1" lang="fr-FR" sz="1400">
                <a:solidFill>
                  <a:schemeClr val="dk1"/>
                </a:solidFill>
                <a:latin typeface="Arial"/>
                <a:ea typeface="Arial"/>
                <a:cs typeface="Arial"/>
                <a:sym typeface="Arial"/>
              </a:rPr>
              <a:t> Système de codage. </a:t>
            </a:r>
            <a:r>
              <a:rPr lang="fr-FR" sz="1400">
                <a:solidFill>
                  <a:schemeClr val="dk1"/>
                </a:solidFill>
                <a:latin typeface="Arial"/>
                <a:ea typeface="Arial"/>
                <a:cs typeface="Arial"/>
                <a:sym typeface="Arial"/>
              </a:rPr>
              <a:t>Une liste de catégories pour analyser le dialogue, illustrée par des exemples de ce qui peut être entendu, écrit ou tapé lorsque les élèves participent à un dialogue éducatif.</a:t>
            </a:r>
            <a:endParaRPr sz="1400">
              <a:solidFill>
                <a:schemeClr val="dk1"/>
              </a:solidFill>
              <a:highlight>
                <a:srgbClr val="FFFF00"/>
              </a:highlight>
              <a:latin typeface="Arial"/>
              <a:ea typeface="Arial"/>
              <a:cs typeface="Arial"/>
              <a:sym typeface="Arial"/>
            </a:endParaRPr>
          </a:p>
          <a:p>
            <a:pPr indent="0" lvl="0" marL="18415" marR="445769" rtl="0" algn="l">
              <a:lnSpc>
                <a:spcPct val="102800"/>
              </a:lnSpc>
              <a:spcBef>
                <a:spcPts val="515"/>
              </a:spcBef>
              <a:spcAft>
                <a:spcPts val="0"/>
              </a:spcAft>
              <a:buNone/>
            </a:pPr>
            <a:r>
              <a:rPr i="1" lang="fr-FR" sz="1400">
                <a:solidFill>
                  <a:schemeClr val="dk1"/>
                </a:solidFill>
                <a:latin typeface="Arimo"/>
                <a:ea typeface="Arimo"/>
                <a:cs typeface="Arimo"/>
                <a:sym typeface="Arimo"/>
              </a:rPr>
              <a:t>Note. ‘Coder’ consiste à décomposer le dialogue en classe en unités significatives et à les classer dans des catégories </a:t>
            </a:r>
            <a:endParaRPr/>
          </a:p>
          <a:p>
            <a:pPr indent="0" lvl="0" marL="18415" marR="445769" rtl="0" algn="l">
              <a:lnSpc>
                <a:spcPct val="102800"/>
              </a:lnSpc>
              <a:spcBef>
                <a:spcPts val="515"/>
              </a:spcBef>
              <a:spcAft>
                <a:spcPts val="0"/>
              </a:spcAft>
              <a:buNone/>
            </a:pPr>
            <a:r>
              <a:rPr b="1" lang="fr-FR" sz="1400" u="sng">
                <a:solidFill>
                  <a:schemeClr val="dk1"/>
                </a:solidFill>
                <a:latin typeface="Arial"/>
                <a:ea typeface="Arial"/>
                <a:cs typeface="Arial"/>
                <a:sym typeface="Arial"/>
              </a:rPr>
              <a:t>SECTION 2:</a:t>
            </a:r>
            <a:r>
              <a:rPr b="1" lang="fr-FR" sz="1400">
                <a:solidFill>
                  <a:schemeClr val="dk1"/>
                </a:solidFill>
                <a:latin typeface="Arial"/>
                <a:ea typeface="Arial"/>
                <a:cs typeface="Arial"/>
                <a:sym typeface="Arial"/>
              </a:rPr>
              <a:t> Gabarit d’observation et de codage du dialogue. </a:t>
            </a:r>
            <a:r>
              <a:rPr lang="fr-FR" sz="1400">
                <a:solidFill>
                  <a:schemeClr val="dk1"/>
                </a:solidFill>
                <a:latin typeface="Arial"/>
                <a:ea typeface="Arial"/>
                <a:cs typeface="Arial"/>
                <a:sym typeface="Arial"/>
              </a:rPr>
              <a:t>Échantillonnage temporel; listes de contrôle; échelles de notation</a:t>
            </a:r>
            <a:endParaRPr/>
          </a:p>
          <a:p>
            <a:pPr indent="0" lvl="0" marL="0" marR="0" rtl="0" algn="l">
              <a:lnSpc>
                <a:spcPct val="100000"/>
              </a:lnSpc>
              <a:spcBef>
                <a:spcPts val="10"/>
              </a:spcBef>
              <a:spcAft>
                <a:spcPts val="0"/>
              </a:spcAft>
              <a:buNone/>
            </a:pPr>
            <a:r>
              <a:t/>
            </a:r>
            <a:endParaRPr sz="1550">
              <a:solidFill>
                <a:schemeClr val="dk1"/>
              </a:solidFill>
              <a:latin typeface="Times New Roman"/>
              <a:ea typeface="Times New Roman"/>
              <a:cs typeface="Times New Roman"/>
              <a:sym typeface="Times New Roman"/>
            </a:endParaRPr>
          </a:p>
          <a:p>
            <a:pPr indent="0" lvl="0" marL="12700" marR="0" rtl="0" algn="l">
              <a:lnSpc>
                <a:spcPct val="100000"/>
              </a:lnSpc>
              <a:spcBef>
                <a:spcPts val="5"/>
              </a:spcBef>
              <a:spcAft>
                <a:spcPts val="0"/>
              </a:spcAft>
              <a:buNone/>
            </a:pPr>
            <a:r>
              <a:rPr b="1" lang="fr-FR" sz="1800">
                <a:solidFill>
                  <a:srgbClr val="1A616F"/>
                </a:solidFill>
                <a:latin typeface="Arial"/>
                <a:ea typeface="Arial"/>
                <a:cs typeface="Arial"/>
                <a:sym typeface="Arial"/>
              </a:rPr>
              <a:t>T-SEDA: Ressources supplémentaires</a:t>
            </a:r>
            <a:endParaRPr b="1" sz="1800">
              <a:solidFill>
                <a:srgbClr val="1A616F"/>
              </a:solidFill>
              <a:latin typeface="Arial"/>
              <a:ea typeface="Arial"/>
              <a:cs typeface="Arial"/>
              <a:sym typeface="Arial"/>
            </a:endParaRPr>
          </a:p>
          <a:p>
            <a:pPr indent="0" lvl="0" marL="12700" marR="0" rtl="0" algn="l">
              <a:lnSpc>
                <a:spcPct val="100000"/>
              </a:lnSpc>
              <a:spcBef>
                <a:spcPts val="5"/>
              </a:spcBef>
              <a:spcAft>
                <a:spcPts val="0"/>
              </a:spcAft>
              <a:buNone/>
            </a:pPr>
            <a:r>
              <a:rPr b="1" lang="fr-FR" sz="1600">
                <a:solidFill>
                  <a:schemeClr val="dk1"/>
                </a:solidFill>
                <a:latin typeface="Arial"/>
                <a:ea typeface="Arial"/>
                <a:cs typeface="Arial"/>
                <a:sym typeface="Arial"/>
              </a:rPr>
              <a:t>Ces ressources supplémentaire sont disponibles en ligne </a:t>
            </a:r>
            <a:r>
              <a:rPr b="1" lang="fr-FR" sz="1600" u="sng">
                <a:solidFill>
                  <a:schemeClr val="hlink"/>
                </a:solidFill>
                <a:latin typeface="Arial"/>
                <a:ea typeface="Arial"/>
                <a:cs typeface="Arial"/>
                <a:sym typeface="Arial"/>
                <a:hlinkClick r:id="rId3"/>
              </a:rPr>
              <a:t>http://bit.ly/T-SEDA</a:t>
            </a:r>
            <a:endParaRPr sz="1600">
              <a:solidFill>
                <a:schemeClr val="dk1"/>
              </a:solidFill>
              <a:latin typeface="Arial"/>
              <a:ea typeface="Arial"/>
              <a:cs typeface="Arial"/>
              <a:sym typeface="Arial"/>
            </a:endParaRPr>
          </a:p>
          <a:p>
            <a:pPr indent="0" lvl="0" marL="61594" marR="0" rtl="0" algn="l">
              <a:lnSpc>
                <a:spcPct val="100000"/>
              </a:lnSpc>
              <a:spcBef>
                <a:spcPts val="1445"/>
              </a:spcBef>
              <a:spcAft>
                <a:spcPts val="0"/>
              </a:spcAft>
              <a:buNone/>
            </a:pPr>
            <a:r>
              <a:rPr b="1" lang="fr-FR" sz="1400" u="sng">
                <a:solidFill>
                  <a:schemeClr val="dk1"/>
                </a:solidFill>
                <a:latin typeface="Arial"/>
                <a:ea typeface="Arial"/>
                <a:cs typeface="Arial"/>
                <a:sym typeface="Arial"/>
              </a:rPr>
              <a:t>SECTION 3:</a:t>
            </a:r>
            <a:r>
              <a:rPr b="1" lang="fr-FR" sz="1400">
                <a:solidFill>
                  <a:schemeClr val="dk1"/>
                </a:solidFill>
                <a:latin typeface="Arial"/>
                <a:ea typeface="Arial"/>
                <a:cs typeface="Arial"/>
                <a:sym typeface="Arial"/>
              </a:rPr>
              <a:t> Aide technique pour enregistrer et transcrire les dialogues. </a:t>
            </a:r>
            <a:r>
              <a:rPr lang="fr-FR" sz="1400">
                <a:solidFill>
                  <a:schemeClr val="dk1"/>
                </a:solidFill>
                <a:latin typeface="Arial"/>
                <a:ea typeface="Arial"/>
                <a:cs typeface="Arial"/>
                <a:sym typeface="Arial"/>
              </a:rPr>
              <a:t>(incluant certains outils de transcription automatique)</a:t>
            </a:r>
            <a:endParaRPr sz="1400">
              <a:solidFill>
                <a:schemeClr val="dk1"/>
              </a:solidFill>
              <a:latin typeface="Arial"/>
              <a:ea typeface="Arial"/>
              <a:cs typeface="Arial"/>
              <a:sym typeface="Arial"/>
            </a:endParaRPr>
          </a:p>
          <a:p>
            <a:pPr indent="0" lvl="0" marL="61594" marR="285750" rtl="0" algn="l">
              <a:lnSpc>
                <a:spcPct val="102899"/>
              </a:lnSpc>
              <a:spcBef>
                <a:spcPts val="450"/>
              </a:spcBef>
              <a:spcAft>
                <a:spcPts val="0"/>
              </a:spcAft>
              <a:buNone/>
            </a:pPr>
            <a:r>
              <a:rPr b="1" lang="fr-FR" sz="1400" u="sng">
                <a:solidFill>
                  <a:schemeClr val="dk1"/>
                </a:solidFill>
                <a:latin typeface="Arial"/>
                <a:ea typeface="Arial"/>
                <a:cs typeface="Arial"/>
                <a:sym typeface="Arial"/>
              </a:rPr>
              <a:t>SECTION 4:</a:t>
            </a:r>
            <a:r>
              <a:rPr b="1" lang="fr-FR" sz="1400">
                <a:solidFill>
                  <a:schemeClr val="dk1"/>
                </a:solidFill>
                <a:latin typeface="Arial"/>
                <a:ea typeface="Arial"/>
                <a:cs typeface="Arial"/>
                <a:sym typeface="Arial"/>
              </a:rPr>
              <a:t> Études de cas.</a:t>
            </a:r>
            <a:r>
              <a:rPr lang="fr-FR" sz="1400">
                <a:solidFill>
                  <a:schemeClr val="dk1"/>
                </a:solidFill>
                <a:latin typeface="Arial"/>
                <a:ea typeface="Arial"/>
                <a:cs typeface="Arial"/>
                <a:sym typeface="Arial"/>
              </a:rPr>
              <a:t> Exemples de codages réalisés par des enseignants et interprétation de dialogues dans différents contextes. Sont inclus les résultats obtenus et les propositions d’extension du projet.</a:t>
            </a:r>
            <a:endParaRPr/>
          </a:p>
          <a:p>
            <a:pPr indent="0" lvl="0" marL="61594" marR="285750" rtl="0" algn="l">
              <a:lnSpc>
                <a:spcPct val="102899"/>
              </a:lnSpc>
              <a:spcBef>
                <a:spcPts val="450"/>
              </a:spcBef>
              <a:spcAft>
                <a:spcPts val="0"/>
              </a:spcAft>
              <a:buNone/>
            </a:pPr>
            <a:r>
              <a:rPr b="1" lang="fr-FR" sz="1400" u="sng">
                <a:solidFill>
                  <a:schemeClr val="dk1"/>
                </a:solidFill>
                <a:latin typeface="Arial"/>
                <a:ea typeface="Arial"/>
                <a:cs typeface="Arial"/>
                <a:sym typeface="Arial"/>
              </a:rPr>
              <a:t>SECTION 5:</a:t>
            </a:r>
            <a:r>
              <a:rPr b="1" lang="fr-FR" sz="1400">
                <a:solidFill>
                  <a:schemeClr val="dk1"/>
                </a:solidFill>
                <a:latin typeface="Arial"/>
                <a:ea typeface="Arial"/>
                <a:cs typeface="Arial"/>
                <a:sym typeface="Arial"/>
              </a:rPr>
              <a:t> Idées pour mettre en place le dialogue dans vos classes. </a:t>
            </a:r>
            <a:r>
              <a:rPr lang="fr-FR" sz="1400">
                <a:solidFill>
                  <a:schemeClr val="dk1"/>
                </a:solidFill>
                <a:latin typeface="Arial"/>
                <a:ea typeface="Arial"/>
                <a:cs typeface="Arial"/>
                <a:sym typeface="Arial"/>
              </a:rPr>
              <a:t>Sont incluses des références à d’autres recherches sur le dialogue et des liens vers des ressources connexes.</a:t>
            </a:r>
            <a:endParaRPr b="1" sz="1400">
              <a:solidFill>
                <a:schemeClr val="dk1"/>
              </a:solidFill>
              <a:latin typeface="Arial"/>
              <a:ea typeface="Arial"/>
              <a:cs typeface="Arial"/>
              <a:sym typeface="Arial"/>
            </a:endParaRPr>
          </a:p>
          <a:p>
            <a:pPr indent="0" lvl="0" marL="61594" marR="285750" rtl="0" algn="l">
              <a:lnSpc>
                <a:spcPct val="102899"/>
              </a:lnSpc>
              <a:spcBef>
                <a:spcPts val="450"/>
              </a:spcBef>
              <a:spcAft>
                <a:spcPts val="0"/>
              </a:spcAft>
              <a:buNone/>
            </a:pPr>
            <a:r>
              <a:rPr b="1" lang="fr-FR" sz="1400" u="sng">
                <a:solidFill>
                  <a:schemeClr val="dk1"/>
                </a:solidFill>
                <a:latin typeface="Arial"/>
                <a:ea typeface="Arial"/>
                <a:cs typeface="Arial"/>
                <a:sym typeface="Arial"/>
              </a:rPr>
              <a:t>GABARITS:</a:t>
            </a:r>
            <a:r>
              <a:rPr b="1" lang="fr-FR" sz="1400">
                <a:solidFill>
                  <a:schemeClr val="dk1"/>
                </a:solidFill>
                <a:latin typeface="Arial"/>
                <a:ea typeface="Arial"/>
                <a:cs typeface="Arial"/>
                <a:sym typeface="Arial"/>
              </a:rPr>
              <a:t>  Cycle d’investigation réflexif, gabarits d’observation, outils de réflexion sur les pratiques, modèle de rapport d’investigation</a:t>
            </a:r>
            <a:endParaRPr/>
          </a:p>
          <a:p>
            <a:pPr indent="0" lvl="0" marL="0" marR="0" rtl="0" algn="l">
              <a:lnSpc>
                <a:spcPct val="100000"/>
              </a:lnSpc>
              <a:spcBef>
                <a:spcPts val="5"/>
              </a:spcBef>
              <a:spcAft>
                <a:spcPts val="0"/>
              </a:spcAft>
              <a:buNone/>
            </a:pPr>
            <a:r>
              <a:t/>
            </a:r>
            <a:endParaRPr sz="1000">
              <a:solidFill>
                <a:schemeClr val="dk1"/>
              </a:solidFill>
              <a:latin typeface="Times New Roman"/>
              <a:ea typeface="Times New Roman"/>
              <a:cs typeface="Times New Roman"/>
              <a:sym typeface="Times New Roman"/>
            </a:endParaRPr>
          </a:p>
          <a:p>
            <a:pPr indent="0" lvl="0" marL="52705" marR="0" rtl="0" algn="l">
              <a:lnSpc>
                <a:spcPct val="100000"/>
              </a:lnSpc>
              <a:spcBef>
                <a:spcPts val="0"/>
              </a:spcBef>
              <a:spcAft>
                <a:spcPts val="0"/>
              </a:spcAft>
              <a:buNone/>
            </a:pPr>
            <a:r>
              <a:rPr b="1" lang="fr-FR" sz="1400">
                <a:solidFill>
                  <a:schemeClr val="dk1"/>
                </a:solidFill>
                <a:latin typeface="Arial"/>
                <a:ea typeface="Arial"/>
                <a:cs typeface="Arial"/>
                <a:sym typeface="Arial"/>
              </a:rPr>
              <a:t>L'ensemble de la trousse est disponible en ligne, y compris des gabarits téléchargeables à imprimer ou modifier; recherchez l'icône      .</a:t>
            </a:r>
            <a:endParaRPr sz="1400">
              <a:solidFill>
                <a:schemeClr val="dk1"/>
              </a:solidFill>
              <a:latin typeface="Arial"/>
              <a:ea typeface="Arial"/>
              <a:cs typeface="Arial"/>
              <a:sym typeface="Arial"/>
            </a:endParaRPr>
          </a:p>
        </p:txBody>
      </p:sp>
      <p:sp>
        <p:nvSpPr>
          <p:cNvPr id="94" name="Google Shape;94;p11"/>
          <p:cNvSpPr/>
          <p:nvPr/>
        </p:nvSpPr>
        <p:spPr>
          <a:xfrm>
            <a:off x="3060700" y="7324726"/>
            <a:ext cx="190498" cy="1904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1"/>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fr-FR"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2" name="Shape 832"/>
        <p:cNvGrpSpPr/>
        <p:nvPr/>
      </p:nvGrpSpPr>
      <p:grpSpPr>
        <a:xfrm>
          <a:off x="0" y="0"/>
          <a:ext cx="0" cy="0"/>
          <a:chOff x="0" y="0"/>
          <a:chExt cx="0" cy="0"/>
        </a:xfrm>
      </p:grpSpPr>
      <p:sp>
        <p:nvSpPr>
          <p:cNvPr id="833" name="Google Shape;833;p56"/>
          <p:cNvSpPr txBox="1"/>
          <p:nvPr/>
        </p:nvSpPr>
        <p:spPr>
          <a:xfrm>
            <a:off x="633094" y="637541"/>
            <a:ext cx="2491740" cy="523354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1275">
            <a:spAutoFit/>
          </a:bodyPr>
          <a:lstStyle/>
          <a:p>
            <a:pPr indent="0" lvl="0" marL="81915" marR="276860" rtl="0" algn="l">
              <a:lnSpc>
                <a:spcPct val="120000"/>
              </a:lnSpc>
              <a:spcBef>
                <a:spcPts val="0"/>
              </a:spcBef>
              <a:spcAft>
                <a:spcPts val="0"/>
              </a:spcAft>
              <a:buNone/>
            </a:pPr>
            <a:r>
              <a:rPr b="1" lang="fr-FR" sz="1200">
                <a:solidFill>
                  <a:schemeClr val="dk1"/>
                </a:solidFill>
                <a:latin typeface="Arial"/>
                <a:ea typeface="Arial"/>
                <a:cs typeface="Arial"/>
                <a:sym typeface="Arial"/>
              </a:rPr>
              <a:t>Quand utiliser les différents gabarits de codage et d’évaluation</a:t>
            </a:r>
            <a:endParaRPr/>
          </a:p>
          <a:p>
            <a:pPr indent="0" lvl="0" marL="81915" marR="276860" rtl="0" algn="l">
              <a:lnSpc>
                <a:spcPct val="120000"/>
              </a:lnSpc>
              <a:spcBef>
                <a:spcPts val="325"/>
              </a:spcBef>
              <a:spcAft>
                <a:spcPts val="0"/>
              </a:spcAft>
              <a:buNone/>
            </a:pPr>
            <a:r>
              <a:rPr lang="fr-FR" sz="1200">
                <a:solidFill>
                  <a:schemeClr val="dk1"/>
                </a:solidFill>
                <a:latin typeface="Arial"/>
                <a:ea typeface="Arial"/>
                <a:cs typeface="Arial"/>
                <a:sym typeface="Arial"/>
              </a:rPr>
              <a:t>Ce schéma montre à quel moment certains gabarits que vous trouverez dans les pages suivantes sont particulièrement utiles.</a:t>
            </a:r>
            <a:endParaRPr/>
          </a:p>
          <a:p>
            <a:pPr indent="0" lvl="0" marL="81915" marR="276860" rtl="0" algn="l">
              <a:lnSpc>
                <a:spcPct val="120000"/>
              </a:lnSpc>
              <a:spcBef>
                <a:spcPts val="325"/>
              </a:spcBef>
              <a:spcAft>
                <a:spcPts val="0"/>
              </a:spcAft>
              <a:buNone/>
            </a:pPr>
            <a:r>
              <a:rPr lang="fr-FR" sz="1200">
                <a:solidFill>
                  <a:schemeClr val="dk1"/>
                </a:solidFill>
                <a:latin typeface="Arial"/>
                <a:ea typeface="Arial"/>
                <a:cs typeface="Arial"/>
                <a:sym typeface="Arial"/>
              </a:rPr>
              <a:t>Certains outils conviennent mieux à l’enseignement en grand groupe, d’autres au travail en équipe. Vous pouvez également utiliser différents outils selon que vous souhaitez vous concentrer sur les tours de parole dans le dialogue ou sur des pratiques plus larges comme la participation et la culture du dialogue en classe.</a:t>
            </a:r>
            <a:endParaRPr/>
          </a:p>
          <a:p>
            <a:pPr indent="0" lvl="0" marL="81915" marR="276860" rtl="0" algn="l">
              <a:lnSpc>
                <a:spcPct val="120000"/>
              </a:lnSpc>
              <a:spcBef>
                <a:spcPts val="325"/>
              </a:spcBef>
              <a:spcAft>
                <a:spcPts val="0"/>
              </a:spcAft>
              <a:buNone/>
            </a:pPr>
            <a:r>
              <a:rPr lang="fr-FR" sz="1200">
                <a:solidFill>
                  <a:schemeClr val="dk1"/>
                </a:solidFill>
                <a:latin typeface="Arial"/>
                <a:ea typeface="Arial"/>
                <a:cs typeface="Arial"/>
                <a:sym typeface="Arial"/>
              </a:rPr>
              <a:t>Examiner ces gabarits peut vous aider à décider comment vous allez mener votre investigation.</a:t>
            </a:r>
            <a:endParaRPr sz="1200">
              <a:solidFill>
                <a:schemeClr val="dk1"/>
              </a:solidFill>
              <a:latin typeface="Arimo"/>
              <a:ea typeface="Arimo"/>
              <a:cs typeface="Arimo"/>
              <a:sym typeface="Arimo"/>
            </a:endParaRPr>
          </a:p>
        </p:txBody>
      </p:sp>
      <p:sp>
        <p:nvSpPr>
          <p:cNvPr id="834" name="Google Shape;834;p5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40</a:t>
            </a:r>
            <a:endParaRPr sz="1000">
              <a:solidFill>
                <a:schemeClr val="dk1"/>
              </a:solidFill>
              <a:latin typeface="Arial"/>
              <a:ea typeface="Arial"/>
              <a:cs typeface="Arial"/>
              <a:sym typeface="Arial"/>
            </a:endParaRPr>
          </a:p>
        </p:txBody>
      </p:sp>
      <p:grpSp>
        <p:nvGrpSpPr>
          <p:cNvPr id="835" name="Google Shape;835;p56"/>
          <p:cNvGrpSpPr/>
          <p:nvPr/>
        </p:nvGrpSpPr>
        <p:grpSpPr>
          <a:xfrm>
            <a:off x="3517900" y="637541"/>
            <a:ext cx="6721768" cy="5731547"/>
            <a:chOff x="855126" y="-16106"/>
            <a:chExt cx="7663774" cy="6534780"/>
          </a:xfrm>
        </p:grpSpPr>
        <p:cxnSp>
          <p:nvCxnSpPr>
            <p:cNvPr id="836" name="Google Shape;836;p56"/>
            <p:cNvCxnSpPr/>
            <p:nvPr/>
          </p:nvCxnSpPr>
          <p:spPr>
            <a:xfrm>
              <a:off x="4757856" y="883428"/>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37" name="Google Shape;837;p56"/>
            <p:cNvCxnSpPr/>
            <p:nvPr/>
          </p:nvCxnSpPr>
          <p:spPr>
            <a:xfrm rot="10800000">
              <a:off x="4757856" y="883540"/>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38" name="Google Shape;838;p56"/>
            <p:cNvCxnSpPr/>
            <p:nvPr/>
          </p:nvCxnSpPr>
          <p:spPr>
            <a:xfrm>
              <a:off x="2530481" y="3186431"/>
              <a:ext cx="4313199" cy="0"/>
            </a:xfrm>
            <a:prstGeom prst="straightConnector1">
              <a:avLst/>
            </a:prstGeom>
            <a:noFill/>
            <a:ln cap="flat" cmpd="sng" w="9525">
              <a:solidFill>
                <a:schemeClr val="dk2"/>
              </a:solidFill>
              <a:prstDash val="solid"/>
              <a:round/>
              <a:headEnd len="sm" w="sm" type="none"/>
              <a:tailEnd len="med" w="med" type="triangle"/>
            </a:ln>
          </p:spPr>
        </p:cxnSp>
        <p:cxnSp>
          <p:nvCxnSpPr>
            <p:cNvPr id="839" name="Google Shape;839;p56"/>
            <p:cNvCxnSpPr/>
            <p:nvPr/>
          </p:nvCxnSpPr>
          <p:spPr>
            <a:xfrm rot="10800000">
              <a:off x="2530617" y="3186430"/>
              <a:ext cx="4312927" cy="0"/>
            </a:xfrm>
            <a:prstGeom prst="straightConnector1">
              <a:avLst/>
            </a:prstGeom>
            <a:noFill/>
            <a:ln cap="flat" cmpd="sng" w="9525">
              <a:solidFill>
                <a:schemeClr val="dk2"/>
              </a:solidFill>
              <a:prstDash val="solid"/>
              <a:round/>
              <a:headEnd len="sm" w="sm" type="none"/>
              <a:tailEnd len="med" w="med" type="triangle"/>
            </a:ln>
          </p:spPr>
        </p:cxnSp>
        <p:grpSp>
          <p:nvGrpSpPr>
            <p:cNvPr id="840" name="Google Shape;840;p56"/>
            <p:cNvGrpSpPr/>
            <p:nvPr/>
          </p:nvGrpSpPr>
          <p:grpSpPr>
            <a:xfrm>
              <a:off x="2702833" y="1217215"/>
              <a:ext cx="1415130" cy="777798"/>
              <a:chOff x="2546235" y="3891458"/>
              <a:chExt cx="2239619" cy="1043691"/>
            </a:xfrm>
          </p:grpSpPr>
          <p:sp>
            <p:nvSpPr>
              <p:cNvPr id="841" name="Google Shape;841;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2F) </a:t>
                </a:r>
                <a:r>
                  <a:rPr lang="fr-FR" sz="1053">
                    <a:solidFill>
                      <a:schemeClr val="dk1"/>
                    </a:solidFill>
                    <a:latin typeface="Calibri"/>
                    <a:ea typeface="Calibri"/>
                    <a:cs typeface="Calibri"/>
                    <a:sym typeface="Calibri"/>
                  </a:rPr>
                  <a:t>PARTICIPATION DES ÉLÈVES ET RÈGLES DE DISCUSSION</a:t>
                </a:r>
                <a:endParaRPr/>
              </a:p>
            </p:txBody>
          </p:sp>
        </p:grpSp>
        <p:grpSp>
          <p:nvGrpSpPr>
            <p:cNvPr id="843" name="Google Shape;843;p56"/>
            <p:cNvGrpSpPr/>
            <p:nvPr/>
          </p:nvGrpSpPr>
          <p:grpSpPr>
            <a:xfrm>
              <a:off x="2702831" y="2147413"/>
              <a:ext cx="1447186" cy="777798"/>
              <a:chOff x="2546233" y="3891458"/>
              <a:chExt cx="2290352" cy="1043691"/>
            </a:xfrm>
          </p:grpSpPr>
          <p:sp>
            <p:nvSpPr>
              <p:cNvPr id="844" name="Google Shape;844;p56"/>
              <p:cNvSpPr/>
              <p:nvPr/>
            </p:nvSpPr>
            <p:spPr>
              <a:xfrm>
                <a:off x="2546235" y="3891458"/>
                <a:ext cx="2290350"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56"/>
              <p:cNvSpPr txBox="1"/>
              <p:nvPr/>
            </p:nvSpPr>
            <p:spPr>
              <a:xfrm>
                <a:off x="2546233" y="3942407"/>
                <a:ext cx="2290350"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2H) </a:t>
                </a:r>
                <a:r>
                  <a:rPr lang="fr-FR" sz="1053">
                    <a:solidFill>
                      <a:schemeClr val="dk1"/>
                    </a:solidFill>
                    <a:latin typeface="Calibri"/>
                    <a:ea typeface="Calibri"/>
                    <a:cs typeface="Calibri"/>
                    <a:sym typeface="Calibri"/>
                  </a:rPr>
                  <a:t>QUESTIONNAIRE SUR L’ENSEIGNEMENT DIALOGIQUE</a:t>
                </a:r>
                <a:endParaRPr/>
              </a:p>
            </p:txBody>
          </p:sp>
        </p:grpSp>
        <p:grpSp>
          <p:nvGrpSpPr>
            <p:cNvPr id="846" name="Google Shape;846;p56"/>
            <p:cNvGrpSpPr/>
            <p:nvPr/>
          </p:nvGrpSpPr>
          <p:grpSpPr>
            <a:xfrm>
              <a:off x="2702833" y="3762442"/>
              <a:ext cx="1415130" cy="777798"/>
              <a:chOff x="2546235" y="3891458"/>
              <a:chExt cx="2239619" cy="1043691"/>
            </a:xfrm>
          </p:grpSpPr>
          <p:sp>
            <p:nvSpPr>
              <p:cNvPr id="847" name="Google Shape;847;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2G) </a:t>
                </a:r>
                <a:r>
                  <a:rPr lang="fr-FR" sz="1053">
                    <a:solidFill>
                      <a:schemeClr val="dk1"/>
                    </a:solidFill>
                    <a:latin typeface="Calibri"/>
                    <a:ea typeface="Calibri"/>
                    <a:cs typeface="Calibri"/>
                    <a:sym typeface="Calibri"/>
                  </a:rPr>
                  <a:t>AUTOÉVALUATION DES ÉLÈVES</a:t>
                </a:r>
                <a:endParaRPr/>
              </a:p>
            </p:txBody>
          </p:sp>
        </p:grpSp>
        <p:grpSp>
          <p:nvGrpSpPr>
            <p:cNvPr id="849" name="Google Shape;849;p56"/>
            <p:cNvGrpSpPr/>
            <p:nvPr/>
          </p:nvGrpSpPr>
          <p:grpSpPr>
            <a:xfrm>
              <a:off x="4936253" y="3771650"/>
              <a:ext cx="1415131" cy="777798"/>
              <a:chOff x="2546233" y="3891458"/>
              <a:chExt cx="2239621" cy="1043691"/>
            </a:xfrm>
          </p:grpSpPr>
          <p:sp>
            <p:nvSpPr>
              <p:cNvPr id="850" name="Google Shape;850;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56"/>
              <p:cNvSpPr txBox="1"/>
              <p:nvPr/>
            </p:nvSpPr>
            <p:spPr>
              <a:xfrm>
                <a:off x="2546233" y="3942407"/>
                <a:ext cx="2188673"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2B) </a:t>
                </a:r>
                <a:r>
                  <a:rPr lang="fr-FR" sz="1053">
                    <a:solidFill>
                      <a:schemeClr val="dk1"/>
                    </a:solidFill>
                    <a:latin typeface="Calibri"/>
                    <a:ea typeface="Calibri"/>
                    <a:cs typeface="Calibri"/>
                    <a:sym typeface="Calibri"/>
                  </a:rPr>
                  <a:t>ÉCHANTILLONNAGE TEMPOREL POUR LE TRAVAIL EN ÉQUIPE</a:t>
                </a:r>
                <a:endParaRPr/>
              </a:p>
            </p:txBody>
          </p:sp>
        </p:grpSp>
        <p:grpSp>
          <p:nvGrpSpPr>
            <p:cNvPr id="852" name="Google Shape;852;p56"/>
            <p:cNvGrpSpPr/>
            <p:nvPr/>
          </p:nvGrpSpPr>
          <p:grpSpPr>
            <a:xfrm>
              <a:off x="6580902" y="3771650"/>
              <a:ext cx="1415130" cy="777798"/>
              <a:chOff x="2546235" y="3891458"/>
              <a:chExt cx="2239619" cy="1043691"/>
            </a:xfrm>
          </p:grpSpPr>
          <p:sp>
            <p:nvSpPr>
              <p:cNvPr id="853" name="Google Shape;853;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2C) </a:t>
                </a:r>
                <a:r>
                  <a:rPr lang="fr-FR" sz="1053">
                    <a:solidFill>
                      <a:schemeClr val="dk1"/>
                    </a:solidFill>
                    <a:latin typeface="Calibri"/>
                    <a:ea typeface="Calibri"/>
                    <a:cs typeface="Calibri"/>
                    <a:sym typeface="Calibri"/>
                  </a:rPr>
                  <a:t>LISTE DE VÉRIFICATION POUR LES ÉLÈVES</a:t>
                </a:r>
                <a:endParaRPr/>
              </a:p>
            </p:txBody>
          </p:sp>
        </p:grpSp>
        <p:grpSp>
          <p:nvGrpSpPr>
            <p:cNvPr id="855" name="Google Shape;855;p56"/>
            <p:cNvGrpSpPr/>
            <p:nvPr/>
          </p:nvGrpSpPr>
          <p:grpSpPr>
            <a:xfrm>
              <a:off x="5766196" y="4705076"/>
              <a:ext cx="1415130" cy="777798"/>
              <a:chOff x="2546235" y="3891458"/>
              <a:chExt cx="2239619" cy="1043691"/>
            </a:xfrm>
          </p:grpSpPr>
          <p:sp>
            <p:nvSpPr>
              <p:cNvPr id="856" name="Google Shape;856;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2D) </a:t>
                </a:r>
                <a:r>
                  <a:rPr lang="fr-FR" sz="1053">
                    <a:solidFill>
                      <a:schemeClr val="dk1"/>
                    </a:solidFill>
                    <a:latin typeface="Calibri"/>
                    <a:ea typeface="Calibri"/>
                    <a:cs typeface="Calibri"/>
                    <a:sym typeface="Calibri"/>
                  </a:rPr>
                  <a:t>QUALITÉ DU TRAVAIL EN ÉQUIPE</a:t>
                </a:r>
                <a:endParaRPr/>
              </a:p>
            </p:txBody>
          </p:sp>
        </p:grpSp>
        <p:grpSp>
          <p:nvGrpSpPr>
            <p:cNvPr id="858" name="Google Shape;858;p56"/>
            <p:cNvGrpSpPr/>
            <p:nvPr/>
          </p:nvGrpSpPr>
          <p:grpSpPr>
            <a:xfrm>
              <a:off x="5326592" y="1217215"/>
              <a:ext cx="1415130" cy="777798"/>
              <a:chOff x="2546235" y="3891458"/>
              <a:chExt cx="2239619" cy="1043691"/>
            </a:xfrm>
          </p:grpSpPr>
          <p:sp>
            <p:nvSpPr>
              <p:cNvPr id="859" name="Google Shape;859;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2A) </a:t>
                </a:r>
                <a:r>
                  <a:rPr lang="fr-FR" sz="1053">
                    <a:solidFill>
                      <a:schemeClr val="dk1"/>
                    </a:solidFill>
                    <a:latin typeface="Calibri"/>
                    <a:ea typeface="Calibri"/>
                    <a:cs typeface="Calibri"/>
                    <a:sym typeface="Calibri"/>
                  </a:rPr>
                  <a:t>CODES DES TRANSCRIPTIONS AUDIO/VIDÉO</a:t>
                </a:r>
                <a:endParaRPr/>
              </a:p>
            </p:txBody>
          </p:sp>
        </p:grpSp>
        <p:grpSp>
          <p:nvGrpSpPr>
            <p:cNvPr id="861" name="Google Shape;861;p56"/>
            <p:cNvGrpSpPr/>
            <p:nvPr/>
          </p:nvGrpSpPr>
          <p:grpSpPr>
            <a:xfrm>
              <a:off x="5321837" y="2147413"/>
              <a:ext cx="1415130" cy="777798"/>
              <a:chOff x="2546235" y="3891458"/>
              <a:chExt cx="2239619" cy="1043691"/>
            </a:xfrm>
          </p:grpSpPr>
          <p:sp>
            <p:nvSpPr>
              <p:cNvPr id="862" name="Google Shape;862;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fr-FR" sz="1053">
                    <a:solidFill>
                      <a:schemeClr val="dk1"/>
                    </a:solidFill>
                    <a:latin typeface="Calibri"/>
                    <a:ea typeface="Calibri"/>
                    <a:cs typeface="Calibri"/>
                    <a:sym typeface="Calibri"/>
                  </a:rPr>
                  <a:t>2E) </a:t>
                </a:r>
                <a:r>
                  <a:rPr lang="fr-FR" sz="1100">
                    <a:solidFill>
                      <a:schemeClr val="dk1"/>
                    </a:solidFill>
                    <a:latin typeface="Calibri"/>
                    <a:ea typeface="Calibri"/>
                    <a:cs typeface="Calibri"/>
                    <a:sym typeface="Calibri"/>
                  </a:rPr>
                  <a:t>APERÇU DE LA PARTICIPATION EN GRAND GROUPE</a:t>
                </a:r>
                <a:endParaRPr sz="1053">
                  <a:solidFill>
                    <a:schemeClr val="dk1"/>
                  </a:solidFill>
                  <a:latin typeface="Calibri"/>
                  <a:ea typeface="Calibri"/>
                  <a:cs typeface="Calibri"/>
                  <a:sym typeface="Calibri"/>
                </a:endParaRPr>
              </a:p>
            </p:txBody>
          </p:sp>
        </p:grpSp>
        <p:sp>
          <p:nvSpPr>
            <p:cNvPr id="864" name="Google Shape;864;p56"/>
            <p:cNvSpPr/>
            <p:nvPr/>
          </p:nvSpPr>
          <p:spPr>
            <a:xfrm>
              <a:off x="855126" y="2754456"/>
              <a:ext cx="1643163" cy="861566"/>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fr-FR" sz="1140">
                  <a:solidFill>
                    <a:schemeClr val="lt1"/>
                  </a:solidFill>
                  <a:latin typeface="Calibri"/>
                  <a:ea typeface="Calibri"/>
                  <a:cs typeface="Calibri"/>
                  <a:sym typeface="Calibri"/>
                </a:rPr>
                <a:t>PRATIQUES DIALOGIQUES PLUS LARGES</a:t>
              </a:r>
              <a:endParaRPr/>
            </a:p>
          </p:txBody>
        </p:sp>
        <p:sp>
          <p:nvSpPr>
            <p:cNvPr id="865" name="Google Shape;865;p56"/>
            <p:cNvSpPr/>
            <p:nvPr/>
          </p:nvSpPr>
          <p:spPr>
            <a:xfrm>
              <a:off x="6875737" y="2754456"/>
              <a:ext cx="1643163" cy="861566"/>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fr-FR" sz="1140">
                  <a:solidFill>
                    <a:schemeClr val="lt1"/>
                  </a:solidFill>
                  <a:latin typeface="Calibri"/>
                  <a:ea typeface="Calibri"/>
                  <a:cs typeface="Calibri"/>
                  <a:sym typeface="Calibri"/>
                </a:rPr>
                <a:t>DIALOGUE PAR TOUR DE PAROLE</a:t>
              </a:r>
              <a:endParaRPr/>
            </a:p>
          </p:txBody>
        </p:sp>
        <p:sp>
          <p:nvSpPr>
            <p:cNvPr id="866" name="Google Shape;866;p56"/>
            <p:cNvSpPr/>
            <p:nvPr/>
          </p:nvSpPr>
          <p:spPr>
            <a:xfrm>
              <a:off x="3809010" y="-16106"/>
              <a:ext cx="1911333" cy="861566"/>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fr-FR" sz="1140">
                  <a:solidFill>
                    <a:schemeClr val="lt1"/>
                  </a:solidFill>
                  <a:latin typeface="Calibri"/>
                  <a:ea typeface="Calibri"/>
                  <a:cs typeface="Calibri"/>
                  <a:sym typeface="Calibri"/>
                </a:rPr>
                <a:t>ENSEIGNEMENT EN GRAND GROUPE</a:t>
              </a:r>
              <a:endParaRPr/>
            </a:p>
          </p:txBody>
        </p:sp>
        <p:sp>
          <p:nvSpPr>
            <p:cNvPr id="867" name="Google Shape;867;p56"/>
            <p:cNvSpPr/>
            <p:nvPr/>
          </p:nvSpPr>
          <p:spPr>
            <a:xfrm>
              <a:off x="3933430" y="5657108"/>
              <a:ext cx="1643163" cy="86156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fr-FR" sz="1053">
                  <a:solidFill>
                    <a:schemeClr val="lt1"/>
                  </a:solidFill>
                  <a:latin typeface="Calibri"/>
                  <a:ea typeface="Calibri"/>
                  <a:cs typeface="Calibri"/>
                  <a:sym typeface="Calibri"/>
                </a:rPr>
                <a:t>TRAVAIL EN ÉQUIPE</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1" name="Shape 871"/>
        <p:cNvGrpSpPr/>
        <p:nvPr/>
      </p:nvGrpSpPr>
      <p:grpSpPr>
        <a:xfrm>
          <a:off x="0" y="0"/>
          <a:ext cx="0" cy="0"/>
          <a:chOff x="0" y="0"/>
          <a:chExt cx="0" cy="0"/>
        </a:xfrm>
      </p:grpSpPr>
      <p:graphicFrame>
        <p:nvGraphicFramePr>
          <p:cNvPr id="872" name="Google Shape;872;p57"/>
          <p:cNvGraphicFramePr/>
          <p:nvPr/>
        </p:nvGraphicFramePr>
        <p:xfrm>
          <a:off x="5068704" y="1597032"/>
          <a:ext cx="3000000" cy="3000000"/>
        </p:xfrm>
        <a:graphic>
          <a:graphicData uri="http://schemas.openxmlformats.org/drawingml/2006/table">
            <a:tbl>
              <a:tblPr bandRow="1" firstRow="1">
                <a:noFill/>
                <a:tableStyleId>{3CC86BEF-5C96-4F00-80AB-E1F6940FA935}</a:tableStyleId>
              </a:tblPr>
              <a:tblGrid>
                <a:gridCol w="591300"/>
                <a:gridCol w="1058275"/>
                <a:gridCol w="2667000"/>
                <a:gridCol w="889375"/>
              </a:tblGrid>
              <a:tr h="55472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3820" marR="0" rtl="0" algn="l">
                        <a:lnSpc>
                          <a:spcPct val="100000"/>
                        </a:lnSpc>
                        <a:spcBef>
                          <a:spcPts val="0"/>
                        </a:spcBef>
                        <a:spcAft>
                          <a:spcPts val="0"/>
                        </a:spcAft>
                        <a:buNone/>
                      </a:pPr>
                      <a:r>
                        <a:rPr b="1" lang="fr-FR" sz="1200">
                          <a:latin typeface="Arial"/>
                          <a:ea typeface="Arial"/>
                          <a:cs typeface="Arial"/>
                          <a:sym typeface="Arial"/>
                        </a:rPr>
                        <a:t>Ligne no</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13384"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41275" lvl="0" marL="273050" marR="0" rtl="0" algn="l">
                        <a:lnSpc>
                          <a:spcPct val="100000"/>
                        </a:lnSpc>
                        <a:spcBef>
                          <a:spcPts val="0"/>
                        </a:spcBef>
                        <a:spcAft>
                          <a:spcPts val="0"/>
                        </a:spcAft>
                        <a:buNone/>
                      </a:pPr>
                      <a:r>
                        <a:rPr b="1" lang="fr-FR" sz="1200">
                          <a:latin typeface="Arial"/>
                          <a:ea typeface="Arial"/>
                          <a:cs typeface="Arial"/>
                          <a:sym typeface="Arial"/>
                        </a:rPr>
                        <a:t>Orateur</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fr-FR" sz="1200">
                          <a:latin typeface="Arial"/>
                          <a:ea typeface="Arial"/>
                          <a:cs typeface="Arial"/>
                          <a:sym typeface="Arial"/>
                        </a:rPr>
                        <a:t>Tour de parole</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29"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0" lvl="0" marL="227329" marR="0" rtl="0" algn="l">
                        <a:lnSpc>
                          <a:spcPct val="100000"/>
                        </a:lnSpc>
                        <a:spcBef>
                          <a:spcPts val="0"/>
                        </a:spcBef>
                        <a:spcAft>
                          <a:spcPts val="0"/>
                        </a:spcAft>
                        <a:buNone/>
                      </a:pPr>
                      <a:r>
                        <a:rPr b="1" lang="fr-FR" sz="1200">
                          <a:latin typeface="Arial"/>
                          <a:ea typeface="Arial"/>
                          <a:cs typeface="Arial"/>
                          <a:sym typeface="Arial"/>
                        </a:rPr>
                        <a:t>Code(s)</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73" name="Google Shape;873;p57"/>
          <p:cNvSpPr txBox="1"/>
          <p:nvPr/>
        </p:nvSpPr>
        <p:spPr>
          <a:xfrm>
            <a:off x="356869" y="637541"/>
            <a:ext cx="4473575" cy="624010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lnSpc>
                <a:spcPct val="100000"/>
              </a:lnSpc>
              <a:spcBef>
                <a:spcPts val="0"/>
              </a:spcBef>
              <a:spcAft>
                <a:spcPts val="0"/>
              </a:spcAft>
              <a:buNone/>
            </a:pPr>
            <a:r>
              <a:rPr b="1" lang="fr-FR" sz="1400">
                <a:solidFill>
                  <a:schemeClr val="dk1"/>
                </a:solidFill>
                <a:latin typeface="Arial"/>
                <a:ea typeface="Arial"/>
                <a:cs typeface="Arial"/>
                <a:sym typeface="Arial"/>
              </a:rPr>
              <a:t>2A : Gabarit de codage d’une transcription audio/vidéo</a:t>
            </a:r>
            <a:endParaRPr sz="1400">
              <a:solidFill>
                <a:schemeClr val="dk1"/>
              </a:solidFill>
              <a:latin typeface="Arial"/>
              <a:ea typeface="Arial"/>
              <a:cs typeface="Arial"/>
              <a:sym typeface="Arial"/>
            </a:endParaRPr>
          </a:p>
          <a:p>
            <a:pPr indent="0" lvl="0" marL="81280" marR="544195" rtl="0" algn="l">
              <a:lnSpc>
                <a:spcPct val="121700"/>
              </a:lnSpc>
              <a:spcBef>
                <a:spcPts val="630"/>
              </a:spcBef>
              <a:spcAft>
                <a:spcPts val="0"/>
              </a:spcAft>
              <a:buNone/>
            </a:pPr>
            <a:r>
              <a:rPr lang="fr-FR" sz="1200">
                <a:solidFill>
                  <a:schemeClr val="dk1"/>
                </a:solidFill>
                <a:latin typeface="Arimo"/>
                <a:ea typeface="Arimo"/>
                <a:cs typeface="Arimo"/>
                <a:sym typeface="Arimo"/>
              </a:rPr>
              <a:t>Vous pouvez utiliser ce gabarit pour appliquer des codes T-SIDA aux tours de parole de chaque orateur.</a:t>
            </a:r>
            <a:endParaRPr/>
          </a:p>
          <a:p>
            <a:pPr indent="0" lvl="0" marL="81280" marR="0" rtl="0" algn="l">
              <a:lnSpc>
                <a:spcPct val="100000"/>
              </a:lnSpc>
              <a:spcBef>
                <a:spcPts val="885"/>
              </a:spcBef>
              <a:spcAft>
                <a:spcPts val="0"/>
              </a:spcAft>
              <a:buNone/>
            </a:pPr>
            <a:r>
              <a:rPr b="1" lang="fr-FR" sz="1200">
                <a:solidFill>
                  <a:schemeClr val="dk1"/>
                </a:solidFill>
                <a:latin typeface="Arial"/>
                <a:ea typeface="Arial"/>
                <a:cs typeface="Arial"/>
                <a:sym typeface="Arial"/>
              </a:rPr>
              <a:t>Notes d’orientation :</a:t>
            </a:r>
            <a:endParaRPr/>
          </a:p>
          <a:p>
            <a:pPr indent="-171450" lvl="0" marL="25273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Créez votre transcription dans un tableau comme celui-ci, en ajoutant autant de lignes que nécessaire</a:t>
            </a:r>
            <a:endParaRPr/>
          </a:p>
          <a:p>
            <a:pPr indent="-171450" lvl="0" marL="25273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Numéroter les tours de parole permet de les identifier facilement</a:t>
            </a:r>
            <a:endParaRPr/>
          </a:p>
          <a:p>
            <a:pPr indent="-171450" lvl="0" marL="25273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choisir un ou deux codes à repérer, ou utiliser plusieurs catégories, selon l’objectif de votre investigation</a:t>
            </a:r>
            <a:endParaRPr/>
          </a:p>
          <a:p>
            <a:pPr indent="-171450" lvl="0" marL="25273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Certains tours peuvent rester non codés si aucune catégorie ne s’applique</a:t>
            </a:r>
            <a:endParaRPr/>
          </a:p>
          <a:p>
            <a:pPr indent="-171450" lvl="0" marL="25273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À l’inverse, un même tour de parole peut recevoir plusieurs codes</a:t>
            </a:r>
            <a:endParaRPr/>
          </a:p>
          <a:p>
            <a:pPr indent="-171450" lvl="0" marL="25273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aussi ajouter une colonne de commentaires à chaque ligne pour noter vos réflexions sur le déroulement du dialogue</a:t>
            </a:r>
            <a:endParaRPr/>
          </a:p>
          <a:p>
            <a:pPr indent="0" lvl="0" marL="81280" marR="0" rtl="0" algn="l">
              <a:lnSpc>
                <a:spcPct val="100000"/>
              </a:lnSpc>
              <a:spcBef>
                <a:spcPts val="885"/>
              </a:spcBef>
              <a:spcAft>
                <a:spcPts val="0"/>
              </a:spcAft>
              <a:buNone/>
            </a:pPr>
            <a:r>
              <a:t/>
            </a:r>
            <a:endParaRPr b="1" sz="12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150">
              <a:solidFill>
                <a:schemeClr val="dk1"/>
              </a:solidFill>
              <a:latin typeface="Times New Roman"/>
              <a:ea typeface="Times New Roman"/>
              <a:cs typeface="Times New Roman"/>
              <a:sym typeface="Times New Roman"/>
            </a:endParaRPr>
          </a:p>
          <a:p>
            <a:pPr indent="378460" lvl="0" marL="80645" marR="177800" rtl="0" algn="l">
              <a:lnSpc>
                <a:spcPct val="101699"/>
              </a:lnSpc>
              <a:spcBef>
                <a:spcPts val="5"/>
              </a:spcBef>
              <a:spcAft>
                <a:spcPts val="0"/>
              </a:spcAft>
              <a:buNone/>
            </a:pPr>
            <a:r>
              <a:rPr b="1" lang="fr-FR" sz="1200">
                <a:solidFill>
                  <a:schemeClr val="dk1"/>
                </a:solidFill>
                <a:latin typeface="Arial"/>
                <a:ea typeface="Arial"/>
                <a:cs typeface="Arial"/>
                <a:sym typeface="Arial"/>
              </a:rPr>
              <a:t>Un gabarit de codage de transcription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3"/>
              </a:rPr>
              <a:t>notre site web</a:t>
            </a:r>
            <a:r>
              <a:rPr lang="fr-FR" sz="1200">
                <a:solidFill>
                  <a:schemeClr val="dk1"/>
                </a:solidFill>
                <a:latin typeface="Arial"/>
                <a:ea typeface="Arial"/>
                <a:cs typeface="Arial"/>
                <a:sym typeface="Arial"/>
              </a:rPr>
              <a:t>, et des </a:t>
            </a:r>
            <a:r>
              <a:rPr b="1" lang="fr-FR" sz="1200">
                <a:solidFill>
                  <a:schemeClr val="dk1"/>
                </a:solidFill>
                <a:latin typeface="Arial"/>
                <a:ea typeface="Arial"/>
                <a:cs typeface="Arial"/>
                <a:sym typeface="Arial"/>
              </a:rPr>
              <a:t>consignes pour la transcription </a:t>
            </a:r>
            <a:r>
              <a:rPr lang="fr-FR" sz="1200">
                <a:solidFill>
                  <a:schemeClr val="dk1"/>
                </a:solidFill>
                <a:latin typeface="Arial"/>
                <a:ea typeface="Arial"/>
                <a:cs typeface="Arial"/>
                <a:sym typeface="Arial"/>
              </a:rPr>
              <a:t>se trouvent dans le </a:t>
            </a:r>
            <a:r>
              <a:rPr i="1" lang="fr-FR" sz="1200">
                <a:solidFill>
                  <a:schemeClr val="dk1"/>
                </a:solidFill>
                <a:latin typeface="Arial"/>
                <a:ea typeface="Arial"/>
                <a:cs typeface="Arial"/>
                <a:sym typeface="Arial"/>
              </a:rPr>
              <a:t>Matériel supplémentaire</a:t>
            </a:r>
            <a:r>
              <a:rPr lang="fr-FR" sz="1200">
                <a:solidFill>
                  <a:schemeClr val="dk1"/>
                </a:solidFill>
                <a:latin typeface="Arial"/>
                <a:ea typeface="Arial"/>
                <a:cs typeface="Arial"/>
                <a:sym typeface="Arial"/>
              </a:rPr>
              <a:t>.</a:t>
            </a:r>
            <a:endParaRPr/>
          </a:p>
          <a:p>
            <a:pPr indent="378460" lvl="0" marL="80645" marR="177800" rtl="0" algn="l">
              <a:lnSpc>
                <a:spcPct val="101699"/>
              </a:lnSpc>
              <a:spcBef>
                <a:spcPts val="5"/>
              </a:spcBef>
              <a:spcAft>
                <a:spcPts val="0"/>
              </a:spcAft>
              <a:buNone/>
            </a:pPr>
            <a:r>
              <a:rPr lang="fr-FR" sz="1200">
                <a:solidFill>
                  <a:schemeClr val="dk1"/>
                </a:solidFill>
                <a:latin typeface="Arial"/>
                <a:ea typeface="Arial"/>
                <a:cs typeface="Arial"/>
                <a:sym typeface="Arial"/>
              </a:rPr>
              <a:t>À la page suivante, vous pouvez voir un exemple de gabarit complété.</a:t>
            </a:r>
            <a:endParaRPr/>
          </a:p>
        </p:txBody>
      </p:sp>
      <p:sp>
        <p:nvSpPr>
          <p:cNvPr id="874" name="Google Shape;874;p57"/>
          <p:cNvSpPr/>
          <p:nvPr/>
        </p:nvSpPr>
        <p:spPr>
          <a:xfrm>
            <a:off x="469900" y="5686425"/>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57"/>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9" name="Shape 879"/>
        <p:cNvGrpSpPr/>
        <p:nvPr/>
      </p:nvGrpSpPr>
      <p:grpSpPr>
        <a:xfrm>
          <a:off x="0" y="0"/>
          <a:ext cx="0" cy="0"/>
          <a:chOff x="0" y="0"/>
          <a:chExt cx="0" cy="0"/>
        </a:xfrm>
      </p:grpSpPr>
      <p:sp>
        <p:nvSpPr>
          <p:cNvPr id="880" name="Google Shape;880;p58"/>
          <p:cNvSpPr txBox="1"/>
          <p:nvPr/>
        </p:nvSpPr>
        <p:spPr>
          <a:xfrm>
            <a:off x="629284" y="845819"/>
            <a:ext cx="3041016" cy="30002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185" marR="572770" rtl="0" algn="l">
              <a:lnSpc>
                <a:spcPct val="120800"/>
              </a:lnSpc>
              <a:spcBef>
                <a:spcPts val="0"/>
              </a:spcBef>
              <a:spcAft>
                <a:spcPts val="0"/>
              </a:spcAft>
              <a:buNone/>
            </a:pPr>
            <a:r>
              <a:rPr b="1" lang="fr-FR" sz="1200">
                <a:solidFill>
                  <a:schemeClr val="dk1"/>
                </a:solidFill>
                <a:latin typeface="Arimo"/>
                <a:ea typeface="Arimo"/>
                <a:cs typeface="Arimo"/>
                <a:sym typeface="Arimo"/>
              </a:rPr>
              <a:t>Voici un exemple d’extrait de transcription complété issu de l’investigation de Lucy dans une école primaire.</a:t>
            </a:r>
            <a:endParaRPr/>
          </a:p>
          <a:p>
            <a:pPr indent="0" lvl="0" marL="83185" marR="572770" rtl="0" algn="l">
              <a:lnSpc>
                <a:spcPct val="120800"/>
              </a:lnSpc>
              <a:spcBef>
                <a:spcPts val="305"/>
              </a:spcBef>
              <a:spcAft>
                <a:spcPts val="0"/>
              </a:spcAft>
              <a:buNone/>
            </a:pPr>
            <a:r>
              <a:rPr lang="fr-FR" sz="1200">
                <a:solidFill>
                  <a:schemeClr val="dk1"/>
                </a:solidFill>
                <a:latin typeface="Arimo"/>
                <a:ea typeface="Arimo"/>
                <a:cs typeface="Arimo"/>
                <a:sym typeface="Arimo"/>
              </a:rPr>
              <a:t>Comme vous pouvez le voir, elle a choisi de se concentrer sur trois codes : Développer (B), Mettre au défi/Contester (CH) et Inviter à développer (IB).</a:t>
            </a:r>
            <a:endParaRPr/>
          </a:p>
          <a:p>
            <a:pPr indent="0" lvl="0" marL="83185" marR="572770" rtl="0" algn="l">
              <a:lnSpc>
                <a:spcPct val="120800"/>
              </a:lnSpc>
              <a:spcBef>
                <a:spcPts val="305"/>
              </a:spcBef>
              <a:spcAft>
                <a:spcPts val="0"/>
              </a:spcAft>
              <a:buNone/>
            </a:pPr>
            <a:r>
              <a:rPr lang="fr-FR" sz="1200">
                <a:solidFill>
                  <a:schemeClr val="dk1"/>
                </a:solidFill>
                <a:latin typeface="Arimo"/>
                <a:ea typeface="Arimo"/>
                <a:cs typeface="Arimo"/>
                <a:sym typeface="Arimo"/>
              </a:rPr>
              <a:t>Elle a également ajouté une section de commentaires pour noter les points importants au cours du dialogue.</a:t>
            </a:r>
            <a:endParaRPr/>
          </a:p>
        </p:txBody>
      </p:sp>
      <p:sp>
        <p:nvSpPr>
          <p:cNvPr id="881" name="Google Shape;881;p5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42</a:t>
            </a:r>
            <a:endParaRPr/>
          </a:p>
        </p:txBody>
      </p:sp>
      <p:pic>
        <p:nvPicPr>
          <p:cNvPr id="882" name="Google Shape;882;p58"/>
          <p:cNvPicPr preferRelativeResize="0"/>
          <p:nvPr/>
        </p:nvPicPr>
        <p:blipFill rotWithShape="1">
          <a:blip r:embed="rId3">
            <a:alphaModFix/>
          </a:blip>
          <a:srcRect b="0" l="0" r="0" t="0"/>
          <a:stretch/>
        </p:blipFill>
        <p:spPr>
          <a:xfrm>
            <a:off x="4105909" y="363207"/>
            <a:ext cx="5991224" cy="675257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6" name="Shape 886"/>
        <p:cNvGrpSpPr/>
        <p:nvPr/>
      </p:nvGrpSpPr>
      <p:grpSpPr>
        <a:xfrm>
          <a:off x="0" y="0"/>
          <a:ext cx="0" cy="0"/>
          <a:chOff x="0" y="0"/>
          <a:chExt cx="0" cy="0"/>
        </a:xfrm>
      </p:grpSpPr>
      <p:sp>
        <p:nvSpPr>
          <p:cNvPr id="887" name="Google Shape;887;p59"/>
          <p:cNvSpPr/>
          <p:nvPr/>
        </p:nvSpPr>
        <p:spPr>
          <a:xfrm>
            <a:off x="297983" y="276226"/>
            <a:ext cx="4699000" cy="7046432"/>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59"/>
          <p:cNvSpPr txBox="1"/>
          <p:nvPr/>
        </p:nvSpPr>
        <p:spPr>
          <a:xfrm>
            <a:off x="412669" y="528704"/>
            <a:ext cx="4490720" cy="564840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400">
                <a:solidFill>
                  <a:schemeClr val="dk1"/>
                </a:solidFill>
                <a:latin typeface="Arial"/>
                <a:ea typeface="Arial"/>
                <a:cs typeface="Arial"/>
                <a:sym typeface="Arial"/>
              </a:rPr>
              <a:t>2B: Codage par échantillonnage temporel pour le travail en équipe</a:t>
            </a:r>
            <a:endParaRPr sz="1400">
              <a:solidFill>
                <a:schemeClr val="dk1"/>
              </a:solidFill>
              <a:latin typeface="Arial"/>
              <a:ea typeface="Arial"/>
              <a:cs typeface="Arial"/>
              <a:sym typeface="Arial"/>
            </a:endParaRPr>
          </a:p>
          <a:p>
            <a:pPr indent="0" lvl="0" marL="12700" marR="86995" rtl="0" algn="l">
              <a:lnSpc>
                <a:spcPct val="110000"/>
              </a:lnSpc>
              <a:spcBef>
                <a:spcPts val="645"/>
              </a:spcBef>
              <a:spcAft>
                <a:spcPts val="0"/>
              </a:spcAft>
              <a:buNone/>
            </a:pPr>
            <a:r>
              <a:rPr lang="fr-FR" sz="1200">
                <a:solidFill>
                  <a:schemeClr val="dk1"/>
                </a:solidFill>
                <a:latin typeface="Arimo"/>
                <a:ea typeface="Arimo"/>
                <a:cs typeface="Arimo"/>
                <a:sym typeface="Arimo"/>
              </a:rPr>
              <a:t>Le « échantillonnage temporel » est une technique courante utilisée par les chercheurs. Cela signifie simplement observer des événements à intervalles réguliers pendant un épisode ou une leçon complète, plutôt que d’enregistrer en continu. Vous ne notez pas tout, mais cela vous donne une vue d’ensemble de ce qui se passe. Cela réduit aussi la charge du codage en direct, car vos fenêtres d’observation sont courtes.</a:t>
            </a:r>
            <a:endParaRPr/>
          </a:p>
          <a:p>
            <a:pPr indent="0" lvl="0" marL="12700" marR="86995" rtl="0" algn="l">
              <a:lnSpc>
                <a:spcPct val="120800"/>
              </a:lnSpc>
              <a:spcBef>
                <a:spcPts val="645"/>
              </a:spcBef>
              <a:spcAft>
                <a:spcPts val="0"/>
              </a:spcAft>
              <a:buNone/>
            </a:pPr>
            <a:r>
              <a:rPr b="1" lang="fr-FR" sz="1200">
                <a:solidFill>
                  <a:schemeClr val="dk1"/>
                </a:solidFill>
                <a:latin typeface="Arimo"/>
                <a:ea typeface="Arimo"/>
                <a:cs typeface="Arimo"/>
                <a:sym typeface="Arimo"/>
              </a:rPr>
              <a:t>Notes d’orientation :</a:t>
            </a:r>
            <a:endParaRPr b="1" sz="1200">
              <a:solidFill>
                <a:schemeClr val="dk1"/>
              </a:solidFill>
              <a:latin typeface="Arimo"/>
              <a:ea typeface="Arimo"/>
              <a:cs typeface="Arimo"/>
              <a:sym typeface="Arimo"/>
            </a:endParaRPr>
          </a:p>
          <a:p>
            <a:pPr indent="-171450" lvl="0" marL="184150" marR="86995" rtl="0" algn="l">
              <a:lnSpc>
                <a:spcPct val="110000"/>
              </a:lnSpc>
              <a:spcBef>
                <a:spcPts val="645"/>
              </a:spcBef>
              <a:spcAft>
                <a:spcPts val="0"/>
              </a:spcAft>
              <a:buClr>
                <a:schemeClr val="dk1"/>
              </a:buClr>
              <a:buSzPts val="1200"/>
              <a:buFont typeface="Arial"/>
              <a:buChar char="•"/>
            </a:pPr>
            <a:r>
              <a:rPr lang="fr-FR" sz="1200">
                <a:solidFill>
                  <a:schemeClr val="dk1"/>
                </a:solidFill>
                <a:latin typeface="Arimo"/>
                <a:ea typeface="Arimo"/>
                <a:cs typeface="Arimo"/>
                <a:sym typeface="Arimo"/>
              </a:rPr>
              <a:t>Les observations comprennent une phase « active » et une phase de « repos ». Chaque phase active correspond à la fenêtre temporelle durant laquelle vous notez les codes que vous entendez.</a:t>
            </a:r>
            <a:endParaRPr/>
          </a:p>
          <a:p>
            <a:pPr indent="-171450" lvl="0" marL="184150" marR="86995" rtl="0" algn="l">
              <a:lnSpc>
                <a:spcPct val="110000"/>
              </a:lnSpc>
              <a:spcBef>
                <a:spcPts val="645"/>
              </a:spcBef>
              <a:spcAft>
                <a:spcPts val="0"/>
              </a:spcAft>
              <a:buClr>
                <a:schemeClr val="dk1"/>
              </a:buClr>
              <a:buSzPts val="1200"/>
              <a:buFont typeface="Arial"/>
              <a:buChar char="•"/>
            </a:pPr>
            <a:r>
              <a:rPr lang="fr-FR" sz="1200">
                <a:solidFill>
                  <a:schemeClr val="dk1"/>
                </a:solidFill>
                <a:latin typeface="Arimo"/>
                <a:ea typeface="Arimo"/>
                <a:cs typeface="Arimo"/>
                <a:sym typeface="Arimo"/>
              </a:rPr>
              <a:t>Vous pouvez décider de la durée de la fenêtre d’observation, mais elle doit être courte pour que l’observation ne soit pas trop exigeante (par exemple 1 minute : 40 secondes de codage + 20 secondes de repos).</a:t>
            </a:r>
            <a:endParaRPr/>
          </a:p>
          <a:p>
            <a:pPr indent="-171450" lvl="0" marL="184150" marR="86995" rtl="0" algn="l">
              <a:lnSpc>
                <a:spcPct val="110000"/>
              </a:lnSpc>
              <a:spcBef>
                <a:spcPts val="645"/>
              </a:spcBef>
              <a:spcAft>
                <a:spcPts val="0"/>
              </a:spcAft>
              <a:buClr>
                <a:schemeClr val="dk1"/>
              </a:buClr>
              <a:buSzPts val="1200"/>
              <a:buFont typeface="Arial"/>
              <a:buChar char="•"/>
            </a:pPr>
            <a:r>
              <a:rPr lang="fr-FR" sz="1200">
                <a:solidFill>
                  <a:schemeClr val="dk1"/>
                </a:solidFill>
                <a:latin typeface="Arimo"/>
                <a:ea typeface="Arimo"/>
                <a:cs typeface="Arimo"/>
                <a:sym typeface="Arimo"/>
              </a:rPr>
              <a:t>Cochez la case du code concerné si l’élève utilise ce code pendant la fenêtre d’observation.</a:t>
            </a:r>
            <a:endParaRPr/>
          </a:p>
          <a:p>
            <a:pPr indent="-171450" lvl="0" marL="184150" marR="86995" rtl="0" algn="l">
              <a:lnSpc>
                <a:spcPct val="110000"/>
              </a:lnSpc>
              <a:spcBef>
                <a:spcPts val="645"/>
              </a:spcBef>
              <a:spcAft>
                <a:spcPts val="0"/>
              </a:spcAft>
              <a:buClr>
                <a:schemeClr val="dk1"/>
              </a:buClr>
              <a:buSzPts val="1200"/>
              <a:buFont typeface="Arial"/>
              <a:buChar char="•"/>
            </a:pPr>
            <a:r>
              <a:rPr lang="fr-FR" sz="1200">
                <a:solidFill>
                  <a:schemeClr val="dk1"/>
                </a:solidFill>
                <a:latin typeface="Arimo"/>
                <a:ea typeface="Arimo"/>
                <a:cs typeface="Arimo"/>
                <a:sym typeface="Arimo"/>
              </a:rPr>
              <a:t>Au lieu de cocher, vous pouvez choisir de comptabiliser chaque utilisation du code par l’élève, mais sachez que c’est plus difficile à faire.</a:t>
            </a:r>
            <a:endParaRPr/>
          </a:p>
          <a:p>
            <a:pPr indent="-171450" lvl="0" marL="184150" marR="86995" rtl="0" algn="l">
              <a:lnSpc>
                <a:spcPct val="110000"/>
              </a:lnSpc>
              <a:spcBef>
                <a:spcPts val="645"/>
              </a:spcBef>
              <a:spcAft>
                <a:spcPts val="0"/>
              </a:spcAft>
              <a:buClr>
                <a:schemeClr val="dk1"/>
              </a:buClr>
              <a:buSzPts val="1200"/>
              <a:buFont typeface="Arial"/>
              <a:buChar char="•"/>
            </a:pPr>
            <a:r>
              <a:rPr lang="fr-FR" sz="1200">
                <a:solidFill>
                  <a:schemeClr val="dk1"/>
                </a:solidFill>
                <a:latin typeface="Arimo"/>
                <a:ea typeface="Arimo"/>
                <a:cs typeface="Arimo"/>
                <a:sym typeface="Arimo"/>
              </a:rPr>
              <a:t>Vous pouvez aussi filmer l’interaction en « sauvegarde » pour la revoir plus tard.</a:t>
            </a:r>
            <a:endParaRPr sz="1200">
              <a:solidFill>
                <a:schemeClr val="dk1"/>
              </a:solidFill>
              <a:latin typeface="Arimo"/>
              <a:ea typeface="Arimo"/>
              <a:cs typeface="Arimo"/>
              <a:sym typeface="Arimo"/>
            </a:endParaRPr>
          </a:p>
        </p:txBody>
      </p:sp>
      <p:sp>
        <p:nvSpPr>
          <p:cNvPr id="889" name="Google Shape;889;p59"/>
          <p:cNvSpPr txBox="1"/>
          <p:nvPr/>
        </p:nvSpPr>
        <p:spPr>
          <a:xfrm>
            <a:off x="438621" y="6374943"/>
            <a:ext cx="4288790" cy="741550"/>
          </a:xfrm>
          <a:prstGeom prst="rect">
            <a:avLst/>
          </a:prstGeom>
          <a:noFill/>
          <a:ln>
            <a:noFill/>
          </a:ln>
        </p:spPr>
        <p:txBody>
          <a:bodyPr anchorCtr="0" anchor="t" bIns="0" lIns="0" spcFirstLastPara="1" rIns="0" wrap="square" tIns="0">
            <a:spAutoFit/>
          </a:bodyPr>
          <a:lstStyle/>
          <a:p>
            <a:pPr indent="379095" lvl="0" marL="12700" marR="5080" rtl="0" algn="l">
              <a:lnSpc>
                <a:spcPct val="101699"/>
              </a:lnSpc>
              <a:spcBef>
                <a:spcPts val="0"/>
              </a:spcBef>
              <a:spcAft>
                <a:spcPts val="0"/>
              </a:spcAft>
              <a:buNone/>
            </a:pPr>
            <a:r>
              <a:rPr b="1" lang="fr-FR" sz="1200">
                <a:solidFill>
                  <a:schemeClr val="dk1"/>
                </a:solidFill>
                <a:latin typeface="Arial"/>
                <a:ea typeface="Arial"/>
                <a:cs typeface="Arial"/>
                <a:sym typeface="Arial"/>
              </a:rPr>
              <a:t>Un gabarit d’échantillonnage temporel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3"/>
              </a:rPr>
              <a:t>notre site web</a:t>
            </a:r>
            <a:r>
              <a:rPr lang="fr-FR" sz="1200">
                <a:solidFill>
                  <a:schemeClr val="dk1"/>
                </a:solidFill>
                <a:latin typeface="Arial"/>
                <a:ea typeface="Arial"/>
                <a:cs typeface="Arial"/>
                <a:sym typeface="Arial"/>
              </a:rPr>
              <a:t>.</a:t>
            </a:r>
            <a:endParaRPr/>
          </a:p>
          <a:p>
            <a:pPr indent="379095" lvl="0" marL="12700" marR="5080" rtl="0" algn="l">
              <a:lnSpc>
                <a:spcPct val="101699"/>
              </a:lnSpc>
              <a:spcBef>
                <a:spcPts val="0"/>
              </a:spcBef>
              <a:spcAft>
                <a:spcPts val="0"/>
              </a:spcAft>
              <a:buNone/>
            </a:pPr>
            <a:r>
              <a:rPr lang="fr-FR" sz="1200">
                <a:solidFill>
                  <a:schemeClr val="dk1"/>
                </a:solidFill>
                <a:latin typeface="Arial"/>
                <a:ea typeface="Arial"/>
                <a:cs typeface="Arial"/>
                <a:sym typeface="Arial"/>
              </a:rPr>
              <a:t>À la page suivante, vous pouvez voir un exemple de gabarit complété.</a:t>
            </a:r>
            <a:endParaRPr sz="1200">
              <a:solidFill>
                <a:schemeClr val="dk1"/>
              </a:solidFill>
              <a:latin typeface="Arimo"/>
              <a:ea typeface="Arimo"/>
              <a:cs typeface="Arimo"/>
              <a:sym typeface="Arimo"/>
            </a:endParaRPr>
          </a:p>
        </p:txBody>
      </p:sp>
      <p:sp>
        <p:nvSpPr>
          <p:cNvPr id="890" name="Google Shape;890;p59"/>
          <p:cNvSpPr/>
          <p:nvPr/>
        </p:nvSpPr>
        <p:spPr>
          <a:xfrm>
            <a:off x="5668748" y="1497203"/>
            <a:ext cx="2224180" cy="867410"/>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59"/>
          <p:cNvSpPr txBox="1"/>
          <p:nvPr/>
        </p:nvSpPr>
        <p:spPr>
          <a:xfrm>
            <a:off x="5726863" y="1506540"/>
            <a:ext cx="2129166" cy="646972"/>
          </a:xfrm>
          <a:prstGeom prst="rect">
            <a:avLst/>
          </a:prstGeom>
          <a:noFill/>
          <a:ln>
            <a:noFill/>
          </a:ln>
        </p:spPr>
        <p:txBody>
          <a:bodyPr anchorCtr="0" anchor="t" bIns="0" lIns="0" spcFirstLastPara="1" rIns="0" wrap="square" tIns="31100">
            <a:spAutoFit/>
          </a:bodyPr>
          <a:lstStyle/>
          <a:p>
            <a:pPr indent="0" lvl="0" marL="12700" marR="0" rtl="0" algn="just">
              <a:lnSpc>
                <a:spcPct val="100000"/>
              </a:lnSpc>
              <a:spcBef>
                <a:spcPts val="0"/>
              </a:spcBef>
              <a:spcAft>
                <a:spcPts val="0"/>
              </a:spcAft>
              <a:buNone/>
            </a:pPr>
            <a:r>
              <a:rPr lang="fr-FR" sz="1000">
                <a:solidFill>
                  <a:schemeClr val="dk1"/>
                </a:solidFill>
                <a:latin typeface="Arial"/>
                <a:ea typeface="Arial"/>
                <a:cs typeface="Arial"/>
                <a:sym typeface="Arial"/>
              </a:rPr>
              <a:t>Décidez de la durée de vos fenêtres d’observation, par exemple, observez pendant 1 minute, reposez-vous pendant 1 minute, et ainsi de suite.</a:t>
            </a:r>
            <a:endParaRPr sz="1000">
              <a:solidFill>
                <a:schemeClr val="dk1"/>
              </a:solidFill>
              <a:latin typeface="Arial"/>
              <a:ea typeface="Arial"/>
              <a:cs typeface="Arial"/>
              <a:sym typeface="Arial"/>
            </a:endParaRPr>
          </a:p>
        </p:txBody>
      </p:sp>
      <p:sp>
        <p:nvSpPr>
          <p:cNvPr id="892" name="Google Shape;892;p59"/>
          <p:cNvSpPr/>
          <p:nvPr/>
        </p:nvSpPr>
        <p:spPr>
          <a:xfrm>
            <a:off x="8386987" y="1536584"/>
            <a:ext cx="1973551"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59"/>
          <p:cNvSpPr txBox="1"/>
          <p:nvPr/>
        </p:nvSpPr>
        <p:spPr>
          <a:xfrm>
            <a:off x="8491028" y="1566150"/>
            <a:ext cx="1891663" cy="800860"/>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lang="fr-FR" sz="1000">
                <a:solidFill>
                  <a:schemeClr val="dk1"/>
                </a:solidFill>
                <a:latin typeface="Arial"/>
                <a:ea typeface="Arial"/>
                <a:cs typeface="Arial"/>
                <a:sym typeface="Arial"/>
              </a:rPr>
              <a:t>Inscrivez le nom de chaque élève, en ajoutant autant de colonnes que nécessaire. Il est idéal d’observer 3 à 6 élèves en équipe.</a:t>
            </a:r>
            <a:endParaRPr sz="1000">
              <a:solidFill>
                <a:schemeClr val="dk1"/>
              </a:solidFill>
              <a:latin typeface="Arial"/>
              <a:ea typeface="Arial"/>
              <a:cs typeface="Arial"/>
              <a:sym typeface="Arial"/>
            </a:endParaRPr>
          </a:p>
        </p:txBody>
      </p:sp>
      <p:graphicFrame>
        <p:nvGraphicFramePr>
          <p:cNvPr id="894" name="Google Shape;894;p59"/>
          <p:cNvGraphicFramePr/>
          <p:nvPr/>
        </p:nvGraphicFramePr>
        <p:xfrm>
          <a:off x="5384222" y="2659460"/>
          <a:ext cx="3000000" cy="3000000"/>
        </p:xfrm>
        <a:graphic>
          <a:graphicData uri="http://schemas.openxmlformats.org/drawingml/2006/table">
            <a:tbl>
              <a:tblPr bandRow="1" firstRow="1">
                <a:noFill/>
                <a:tableStyleId>{3CC86BEF-5C96-4F00-80AB-E1F6940FA935}</a:tableStyleId>
              </a:tblPr>
              <a:tblGrid>
                <a:gridCol w="953075"/>
                <a:gridCol w="1143000"/>
                <a:gridCol w="732550"/>
                <a:gridCol w="732550"/>
                <a:gridCol w="732550"/>
                <a:gridCol w="732550"/>
              </a:tblGrid>
              <a:tr h="600450">
                <a:tc>
                  <a:txBody>
                    <a:bodyPr/>
                    <a:lstStyle/>
                    <a:p>
                      <a:pPr indent="0" lvl="0" marL="0" marR="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61594" marR="0" rtl="0" algn="l">
                        <a:lnSpc>
                          <a:spcPct val="100000"/>
                        </a:lnSpc>
                        <a:spcBef>
                          <a:spcPts val="0"/>
                        </a:spcBef>
                        <a:spcAft>
                          <a:spcPts val="0"/>
                        </a:spcAft>
                        <a:buNone/>
                      </a:pPr>
                      <a:r>
                        <a:rPr b="1" lang="fr-FR" sz="1000">
                          <a:latin typeface="Arial"/>
                          <a:ea typeface="Arial"/>
                          <a:cs typeface="Arial"/>
                          <a:sym typeface="Arial"/>
                        </a:rPr>
                        <a:t>Fenêtre d’observation</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112" lvl="0" marL="139700" marR="233679" rtl="0" algn="l">
                        <a:lnSpc>
                          <a:spcPct val="120000"/>
                        </a:lnSpc>
                        <a:spcBef>
                          <a:spcPts val="0"/>
                        </a:spcBef>
                        <a:spcAft>
                          <a:spcPts val="0"/>
                        </a:spcAft>
                        <a:buNone/>
                      </a:pPr>
                      <a:r>
                        <a:rPr b="1" lang="fr-FR" sz="1000">
                          <a:latin typeface="Arial"/>
                          <a:ea typeface="Arial"/>
                          <a:cs typeface="Arial"/>
                          <a:sym typeface="Arial"/>
                        </a:rPr>
                        <a:t>Présence de l’enseignant</a:t>
                      </a:r>
                      <a:endParaRPr sz="1000">
                        <a:latin typeface="Arial"/>
                        <a:ea typeface="Arial"/>
                        <a:cs typeface="Arial"/>
                        <a:sym typeface="Arial"/>
                      </a:endParaRPr>
                    </a:p>
                  </a:txBody>
                  <a:tcPr marT="4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lang="fr-FR" sz="1000">
                          <a:latin typeface="Arial"/>
                          <a:ea typeface="Arial"/>
                          <a:cs typeface="Arial"/>
                          <a:sym typeface="Arial"/>
                        </a:rPr>
                        <a:t>Élève 1:</a:t>
                      </a:r>
                      <a:endParaRPr sz="1000">
                        <a:latin typeface="Arial"/>
                        <a:ea typeface="Arial"/>
                        <a:cs typeface="Arial"/>
                        <a:sym typeface="Arial"/>
                      </a:endParaRPr>
                    </a:p>
                    <a:p>
                      <a:pPr indent="0" lvl="0" marL="5080" marR="0" rtl="0" algn="ctr">
                        <a:lnSpc>
                          <a:spcPct val="100000"/>
                        </a:lnSpc>
                        <a:spcBef>
                          <a:spcPts val="860"/>
                        </a:spcBef>
                        <a:spcAft>
                          <a:spcPts val="0"/>
                        </a:spcAft>
                        <a:buNone/>
                      </a:pPr>
                      <a:r>
                        <a:rPr b="1" lang="fr-FR" sz="1000">
                          <a:latin typeface="Arial"/>
                          <a:ea typeface="Arial"/>
                          <a:cs typeface="Arial"/>
                          <a:sym typeface="Arial"/>
                        </a:rPr>
                        <a:t>[nom]</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lang="fr-FR" sz="1000">
                          <a:latin typeface="Arial"/>
                          <a:ea typeface="Arial"/>
                          <a:cs typeface="Arial"/>
                          <a:sym typeface="Arial"/>
                        </a:rPr>
                        <a:t>Élève 2:</a:t>
                      </a:r>
                      <a:endParaRPr sz="1000">
                        <a:latin typeface="Arial"/>
                        <a:ea typeface="Arial"/>
                        <a:cs typeface="Arial"/>
                        <a:sym typeface="Arial"/>
                      </a:endParaRPr>
                    </a:p>
                    <a:p>
                      <a:pPr indent="0" lvl="0" marL="0" marR="0" rtl="0" algn="ctr">
                        <a:lnSpc>
                          <a:spcPct val="100000"/>
                        </a:lnSpc>
                        <a:spcBef>
                          <a:spcPts val="860"/>
                        </a:spcBef>
                        <a:spcAft>
                          <a:spcPts val="0"/>
                        </a:spcAft>
                        <a:buNone/>
                      </a:pPr>
                      <a:r>
                        <a:rPr b="1" lang="fr-FR" sz="1000">
                          <a:latin typeface="Arial"/>
                          <a:ea typeface="Arial"/>
                          <a:cs typeface="Arial"/>
                          <a:sym typeface="Arial"/>
                        </a:rPr>
                        <a:t>[nom]</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fr-FR" sz="1000">
                          <a:latin typeface="Arial"/>
                          <a:ea typeface="Arial"/>
                          <a:cs typeface="Arial"/>
                          <a:sym typeface="Arial"/>
                        </a:rPr>
                        <a:t>CH</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fr-FR" sz="1000">
                          <a:latin typeface="Arial"/>
                          <a:ea typeface="Arial"/>
                          <a:cs typeface="Arial"/>
                          <a:sym typeface="Arial"/>
                        </a:rPr>
                        <a:t>B</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fr-FR" sz="1000">
                          <a:latin typeface="Arial"/>
                          <a:ea typeface="Arial"/>
                          <a:cs typeface="Arial"/>
                          <a:sym typeface="Arial"/>
                        </a:rPr>
                        <a:t>CH</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fr-FR" sz="1000">
                          <a:latin typeface="Arial"/>
                          <a:ea typeface="Arial"/>
                          <a:cs typeface="Arial"/>
                          <a:sym typeface="Arial"/>
                        </a:rPr>
                        <a:t>B</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fr-FR" sz="1000">
                          <a:latin typeface="Arial"/>
                          <a:ea typeface="Arial"/>
                          <a:cs typeface="Arial"/>
                          <a:sym typeface="Arial"/>
                        </a:rPr>
                        <a:t>1</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0" algn="ctr">
                        <a:lnSpc>
                          <a:spcPct val="100000"/>
                        </a:lnSpc>
                        <a:spcBef>
                          <a:spcPts val="0"/>
                        </a:spcBef>
                        <a:spcAft>
                          <a:spcPts val="0"/>
                        </a:spcAft>
                        <a:buNone/>
                      </a:pPr>
                      <a:r>
                        <a:rPr lang="fr-FR" sz="1000">
                          <a:latin typeface="Arial"/>
                          <a:ea typeface="Arial"/>
                          <a:cs typeface="Arial"/>
                          <a:sym typeface="Arial"/>
                        </a:rPr>
                        <a:t>2</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fr-FR" sz="1000">
                          <a:latin typeface="Arial"/>
                          <a:ea typeface="Arial"/>
                          <a:cs typeface="Arial"/>
                          <a:sym typeface="Arial"/>
                        </a:rPr>
                        <a:t>3</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fr-FR" sz="1000">
                          <a:latin typeface="Arial"/>
                          <a:ea typeface="Arial"/>
                          <a:cs typeface="Arial"/>
                          <a:sym typeface="Arial"/>
                        </a:rPr>
                        <a:t>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95" name="Google Shape;895;p59"/>
          <p:cNvSpPr/>
          <p:nvPr/>
        </p:nvSpPr>
        <p:spPr>
          <a:xfrm>
            <a:off x="6343159" y="5245061"/>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59"/>
          <p:cNvSpPr/>
          <p:nvPr/>
        </p:nvSpPr>
        <p:spPr>
          <a:xfrm>
            <a:off x="9626310"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59"/>
          <p:cNvSpPr/>
          <p:nvPr/>
        </p:nvSpPr>
        <p:spPr>
          <a:xfrm>
            <a:off x="5384221" y="1917503"/>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59"/>
          <p:cNvSpPr/>
          <p:nvPr/>
        </p:nvSpPr>
        <p:spPr>
          <a:xfrm>
            <a:off x="6205875" y="5864896"/>
            <a:ext cx="585571" cy="5926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59"/>
          <p:cNvSpPr/>
          <p:nvPr/>
        </p:nvSpPr>
        <p:spPr>
          <a:xfrm>
            <a:off x="8729412" y="4843038"/>
            <a:ext cx="1058885" cy="105981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59"/>
          <p:cNvSpPr/>
          <p:nvPr/>
        </p:nvSpPr>
        <p:spPr>
          <a:xfrm>
            <a:off x="438620" y="6373806"/>
            <a:ext cx="233040" cy="23240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59"/>
          <p:cNvSpPr/>
          <p:nvPr/>
        </p:nvSpPr>
        <p:spPr>
          <a:xfrm>
            <a:off x="5815103" y="5878308"/>
            <a:ext cx="1891664" cy="867410"/>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59"/>
          <p:cNvSpPr txBox="1"/>
          <p:nvPr>
            <p:ph idx="12" type="sldNum"/>
          </p:nvPr>
        </p:nvSpPr>
        <p:spPr>
          <a:xfrm>
            <a:off x="5249962" y="715501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43</a:t>
            </a:r>
            <a:endParaRPr/>
          </a:p>
        </p:txBody>
      </p:sp>
      <p:sp>
        <p:nvSpPr>
          <p:cNvPr id="903" name="Google Shape;903;p59"/>
          <p:cNvSpPr txBox="1"/>
          <p:nvPr/>
        </p:nvSpPr>
        <p:spPr>
          <a:xfrm>
            <a:off x="5870303" y="5915025"/>
            <a:ext cx="1805204" cy="72744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fr-FR" sz="1000">
                <a:solidFill>
                  <a:schemeClr val="dk1"/>
                </a:solidFill>
                <a:latin typeface="Arial"/>
                <a:ea typeface="Arial"/>
                <a:cs typeface="Arial"/>
                <a:sym typeface="Arial"/>
              </a:rPr>
              <a:t>Si un enseignant ou un assistant pédagogique interagit avec les élèves pendant ce temps, cochez cette case.</a:t>
            </a:r>
            <a:endParaRPr sz="1000">
              <a:solidFill>
                <a:schemeClr val="dk1"/>
              </a:solidFill>
              <a:latin typeface="Arial"/>
              <a:ea typeface="Arial"/>
              <a:cs typeface="Arial"/>
              <a:sym typeface="Arial"/>
            </a:endParaRPr>
          </a:p>
        </p:txBody>
      </p:sp>
      <p:sp>
        <p:nvSpPr>
          <p:cNvPr id="904" name="Google Shape;904;p59"/>
          <p:cNvSpPr/>
          <p:nvPr/>
        </p:nvSpPr>
        <p:spPr>
          <a:xfrm>
            <a:off x="8318501" y="5693129"/>
            <a:ext cx="2236472"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59"/>
          <p:cNvSpPr txBox="1"/>
          <p:nvPr/>
        </p:nvSpPr>
        <p:spPr>
          <a:xfrm>
            <a:off x="8318500" y="5762567"/>
            <a:ext cx="2160828" cy="72744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fr-FR" sz="1000">
                <a:solidFill>
                  <a:schemeClr val="dk1"/>
                </a:solidFill>
                <a:latin typeface="Arial"/>
                <a:ea typeface="Arial"/>
                <a:cs typeface="Arial"/>
                <a:sym typeface="Arial"/>
              </a:rPr>
              <a:t>Décidez sur quels codes vous souhaitez vous concentrer : CH et B sont donnés en exemples, mais vous pouvez utiliser un ou deux codes quelconques.</a:t>
            </a:r>
            <a:endParaRPr sz="10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9" name="Shape 909"/>
        <p:cNvGrpSpPr/>
        <p:nvPr/>
      </p:nvGrpSpPr>
      <p:grpSpPr>
        <a:xfrm>
          <a:off x="0" y="0"/>
          <a:ext cx="0" cy="0"/>
          <a:chOff x="0" y="0"/>
          <a:chExt cx="0" cy="0"/>
        </a:xfrm>
      </p:grpSpPr>
      <p:sp>
        <p:nvSpPr>
          <p:cNvPr id="910" name="Google Shape;910;p60"/>
          <p:cNvSpPr txBox="1"/>
          <p:nvPr/>
        </p:nvSpPr>
        <p:spPr>
          <a:xfrm>
            <a:off x="629284" y="627380"/>
            <a:ext cx="5555616" cy="170085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fr-FR" sz="1400">
                <a:solidFill>
                  <a:schemeClr val="dk1"/>
                </a:solidFill>
                <a:latin typeface="Arial"/>
                <a:ea typeface="Arial"/>
                <a:cs typeface="Arial"/>
                <a:sym typeface="Arial"/>
              </a:rPr>
              <a:t>Exemple de gabarit d’échantillonnage temporel complété</a:t>
            </a:r>
            <a:endParaRPr sz="1400">
              <a:solidFill>
                <a:schemeClr val="dk1"/>
              </a:solidFill>
              <a:latin typeface="Arial"/>
              <a:ea typeface="Arial"/>
              <a:cs typeface="Arial"/>
              <a:sym typeface="Arial"/>
            </a:endParaRPr>
          </a:p>
          <a:p>
            <a:pPr indent="0" lvl="0" marL="83185" marR="135255" rtl="0" algn="l">
              <a:lnSpc>
                <a:spcPct val="120700"/>
              </a:lnSpc>
              <a:spcBef>
                <a:spcPts val="670"/>
              </a:spcBef>
              <a:spcAft>
                <a:spcPts val="0"/>
              </a:spcAft>
              <a:buNone/>
            </a:pPr>
            <a:r>
              <a:rPr lang="fr-FR" sz="1200">
                <a:solidFill>
                  <a:schemeClr val="dk1"/>
                </a:solidFill>
                <a:latin typeface="Arimo"/>
                <a:ea typeface="Arimo"/>
                <a:cs typeface="Arimo"/>
                <a:sym typeface="Arimo"/>
              </a:rPr>
              <a:t>Cet enseignant, Huseyin, a observé et codé en direct un travail d’équipe comprenant quatre élèves. Il recherchait les codes Rendre le raisonnement explicite (R) et Inviter à raisonner (IR). Il a observé pendant une minute à la fois, puis a pris une pause de 30 secondes, notant chaque fois qu’il entendait des exemples de R et IR. Il a également consigné quelques notes brèves sur des aspects du dialogue qui lui semblaient importants.</a:t>
            </a:r>
            <a:endParaRPr/>
          </a:p>
        </p:txBody>
      </p:sp>
      <p:sp>
        <p:nvSpPr>
          <p:cNvPr id="911" name="Google Shape;911;p6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44</a:t>
            </a:r>
            <a:endParaRPr/>
          </a:p>
        </p:txBody>
      </p:sp>
      <p:pic>
        <p:nvPicPr>
          <p:cNvPr id="912" name="Google Shape;912;p60"/>
          <p:cNvPicPr preferRelativeResize="0"/>
          <p:nvPr/>
        </p:nvPicPr>
        <p:blipFill rotWithShape="1">
          <a:blip r:embed="rId3">
            <a:alphaModFix/>
          </a:blip>
          <a:srcRect b="0" l="0" r="0" t="0"/>
          <a:stretch/>
        </p:blipFill>
        <p:spPr>
          <a:xfrm>
            <a:off x="629284" y="2562225"/>
            <a:ext cx="8406969" cy="41956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6" name="Shape 916"/>
        <p:cNvGrpSpPr/>
        <p:nvPr/>
      </p:nvGrpSpPr>
      <p:grpSpPr>
        <a:xfrm>
          <a:off x="0" y="0"/>
          <a:ext cx="0" cy="0"/>
          <a:chOff x="0" y="0"/>
          <a:chExt cx="0" cy="0"/>
        </a:xfrm>
      </p:grpSpPr>
      <p:sp>
        <p:nvSpPr>
          <p:cNvPr id="917" name="Google Shape;917;p61"/>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61"/>
          <p:cNvSpPr/>
          <p:nvPr/>
        </p:nvSpPr>
        <p:spPr>
          <a:xfrm>
            <a:off x="486409" y="200024"/>
            <a:ext cx="4653280" cy="6172201"/>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61"/>
          <p:cNvSpPr txBox="1"/>
          <p:nvPr/>
        </p:nvSpPr>
        <p:spPr>
          <a:xfrm>
            <a:off x="572395" y="291233"/>
            <a:ext cx="4460875" cy="55092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400">
                <a:solidFill>
                  <a:schemeClr val="dk1"/>
                </a:solidFill>
                <a:latin typeface="Arial"/>
                <a:ea typeface="Arial"/>
                <a:cs typeface="Arial"/>
                <a:sym typeface="Arial"/>
              </a:rPr>
              <a:t>2C : Liste de vérification pour les élèves individuels (travail en équipe)</a:t>
            </a:r>
            <a:endParaRPr/>
          </a:p>
          <a:p>
            <a:pPr indent="0" lvl="0" marL="12700" marR="0" rtl="0" algn="l">
              <a:lnSpc>
                <a:spcPct val="100000"/>
              </a:lnSpc>
              <a:spcBef>
                <a:spcPts val="0"/>
              </a:spcBef>
              <a:spcAft>
                <a:spcPts val="0"/>
              </a:spcAft>
              <a:buNone/>
            </a:pPr>
            <a:r>
              <a:rPr lang="fr-FR" sz="1200">
                <a:solidFill>
                  <a:schemeClr val="dk1"/>
                </a:solidFill>
                <a:latin typeface="Arimo"/>
                <a:ea typeface="Arimo"/>
                <a:cs typeface="Arimo"/>
                <a:sym typeface="Arimo"/>
              </a:rPr>
              <a:t>Cette liste de vérification peut être utilisée de deux manières. Premièrement, elle peut servir de résumé à la liste 2B : vous pouvez y consigner les résultats des élèves de plusieurs équipes, en ajoutant une évaluation globale de la participation.</a:t>
            </a:r>
            <a:endParaRPr/>
          </a:p>
          <a:p>
            <a:pPr indent="0" lvl="0" marL="12700" marR="0" rtl="0" algn="l">
              <a:lnSpc>
                <a:spcPct val="100000"/>
              </a:lnSpc>
              <a:spcBef>
                <a:spcPts val="0"/>
              </a:spcBef>
              <a:spcAft>
                <a:spcPts val="0"/>
              </a:spcAft>
              <a:buNone/>
            </a:pPr>
            <a:r>
              <a:t/>
            </a:r>
            <a:endParaRPr sz="1200">
              <a:solidFill>
                <a:schemeClr val="dk1"/>
              </a:solidFill>
              <a:latin typeface="Arimo"/>
              <a:ea typeface="Arimo"/>
              <a:cs typeface="Arimo"/>
              <a:sym typeface="Arimo"/>
            </a:endParaRPr>
          </a:p>
          <a:p>
            <a:pPr indent="0" lvl="0" marL="12700" marR="0" rtl="0" algn="l">
              <a:lnSpc>
                <a:spcPct val="100000"/>
              </a:lnSpc>
              <a:spcBef>
                <a:spcPts val="0"/>
              </a:spcBef>
              <a:spcAft>
                <a:spcPts val="0"/>
              </a:spcAft>
              <a:buNone/>
            </a:pPr>
            <a:r>
              <a:rPr lang="fr-FR" sz="1200">
                <a:solidFill>
                  <a:schemeClr val="dk1"/>
                </a:solidFill>
                <a:latin typeface="Arimo"/>
                <a:ea typeface="Arimo"/>
                <a:cs typeface="Arimo"/>
                <a:sym typeface="Arimo"/>
              </a:rPr>
              <a:t>Deuxièmement, si vous ne pouvez pas réaliser un échantillonnage temporel, vous pouvez utiliser cette liste à la place : observez le dialogue et cochez les cases correspondant aux catégories qui vous intéressent lorsque vous les entendez. Là encore, vous pouvez attribuer individuellement, à chaque élève, une note globale.</a:t>
            </a:r>
            <a:endParaRPr/>
          </a:p>
          <a:p>
            <a:pPr indent="0" lvl="0" marL="12700" marR="0" rtl="0" algn="l">
              <a:lnSpc>
                <a:spcPct val="100000"/>
              </a:lnSpc>
              <a:spcBef>
                <a:spcPts val="0"/>
              </a:spcBef>
              <a:spcAft>
                <a:spcPts val="0"/>
              </a:spcAft>
              <a:buNone/>
            </a:pPr>
            <a:r>
              <a:t/>
            </a:r>
            <a:endParaRPr sz="1200">
              <a:solidFill>
                <a:schemeClr val="dk1"/>
              </a:solidFill>
              <a:latin typeface="Arimo"/>
              <a:ea typeface="Arimo"/>
              <a:cs typeface="Arimo"/>
              <a:sym typeface="Arimo"/>
            </a:endParaRPr>
          </a:p>
          <a:p>
            <a:pPr indent="0" lvl="0" marL="12700" marR="0" rtl="0" algn="l">
              <a:lnSpc>
                <a:spcPct val="100000"/>
              </a:lnSpc>
              <a:spcBef>
                <a:spcPts val="0"/>
              </a:spcBef>
              <a:spcAft>
                <a:spcPts val="0"/>
              </a:spcAft>
              <a:buNone/>
            </a:pPr>
            <a:r>
              <a:rPr lang="fr-FR" sz="1200">
                <a:solidFill>
                  <a:schemeClr val="dk1"/>
                </a:solidFill>
                <a:latin typeface="Arimo"/>
                <a:ea typeface="Arimo"/>
                <a:cs typeface="Arimo"/>
                <a:sym typeface="Arimo"/>
              </a:rPr>
              <a:t>Ce type de liste ne peut pas tout capturer, mais ce n’est pas son objectif. Cependant, c’est une manière gérable de porter une attention plus soutenue au dialogue des élèves et d’identifier des tendances dans le temps. </a:t>
            </a:r>
            <a:endParaRPr sz="1200">
              <a:solidFill>
                <a:schemeClr val="dk1"/>
              </a:solidFill>
              <a:latin typeface="Arimo"/>
              <a:ea typeface="Arimo"/>
              <a:cs typeface="Arimo"/>
              <a:sym typeface="Arimo"/>
            </a:endParaRPr>
          </a:p>
          <a:p>
            <a:pPr indent="0" lvl="0" marL="12700" marR="0" rtl="0" algn="l">
              <a:lnSpc>
                <a:spcPct val="100000"/>
              </a:lnSpc>
              <a:spcBef>
                <a:spcPts val="885"/>
              </a:spcBef>
              <a:spcAft>
                <a:spcPts val="0"/>
              </a:spcAft>
              <a:buNone/>
            </a:pPr>
            <a:r>
              <a:rPr b="1" lang="fr-FR" sz="1200">
                <a:solidFill>
                  <a:schemeClr val="dk1"/>
                </a:solidFill>
                <a:latin typeface="Arial"/>
                <a:ea typeface="Arial"/>
                <a:cs typeface="Arial"/>
                <a:sym typeface="Arial"/>
              </a:rPr>
              <a:t>Notes d’orientation :</a:t>
            </a:r>
            <a:endParaRPr/>
          </a:p>
          <a:p>
            <a:pPr indent="-171450" lvl="0" marL="18415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choisir une ou deux catégories qui vous intéressent</a:t>
            </a:r>
            <a:endParaRPr/>
          </a:p>
          <a:p>
            <a:pPr indent="-171450" lvl="0" marL="18415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Cochez les cases des codes si vous entendez ces codes dans le dialogue d’un élève à n’importe quel moment de ses interventions</a:t>
            </a:r>
            <a:endParaRPr/>
          </a:p>
          <a:p>
            <a:pPr indent="-171450" lvl="0" marL="184150" marR="0" rtl="0" algn="l">
              <a:lnSpc>
                <a:spcPct val="100000"/>
              </a:lnSpc>
              <a:spcBef>
                <a:spcPts val="885"/>
              </a:spcBef>
              <a:spcAft>
                <a:spcPts val="0"/>
              </a:spcAft>
              <a:buClr>
                <a:schemeClr val="dk1"/>
              </a:buClr>
              <a:buSzPts val="1200"/>
              <a:buFont typeface="Arial"/>
              <a:buChar char="•"/>
            </a:pPr>
            <a:r>
              <a:rPr lang="fr-FR" sz="1200">
                <a:solidFill>
                  <a:schemeClr val="dk1"/>
                </a:solidFill>
                <a:latin typeface="Arial"/>
                <a:ea typeface="Arial"/>
                <a:cs typeface="Arial"/>
                <a:sym typeface="Arial"/>
              </a:rPr>
              <a:t>Si un élève participe beaucoup à la discussion, il recevra une note globale de (3), une participation moyenne correspondra à (2) et une faible participation à (1)</a:t>
            </a:r>
            <a:endParaRPr sz="1200">
              <a:solidFill>
                <a:schemeClr val="dk1"/>
              </a:solidFill>
              <a:latin typeface="Arimo"/>
              <a:ea typeface="Arimo"/>
              <a:cs typeface="Arimo"/>
              <a:sym typeface="Arimo"/>
            </a:endParaRPr>
          </a:p>
        </p:txBody>
      </p:sp>
      <p:sp>
        <p:nvSpPr>
          <p:cNvPr id="920" name="Google Shape;920;p61"/>
          <p:cNvSpPr/>
          <p:nvPr/>
        </p:nvSpPr>
        <p:spPr>
          <a:xfrm>
            <a:off x="567466" y="5867405"/>
            <a:ext cx="276220" cy="276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61"/>
          <p:cNvSpPr txBox="1"/>
          <p:nvPr/>
        </p:nvSpPr>
        <p:spPr>
          <a:xfrm>
            <a:off x="878716" y="5912240"/>
            <a:ext cx="4154554" cy="184666"/>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fr-FR" sz="1200">
                <a:solidFill>
                  <a:schemeClr val="dk1"/>
                </a:solidFill>
                <a:latin typeface="Arial"/>
                <a:ea typeface="Arial"/>
                <a:cs typeface="Arial"/>
                <a:sym typeface="Arial"/>
              </a:rPr>
              <a:t>Un gabarit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4"/>
              </a:rPr>
              <a:t>notre site web</a:t>
            </a:r>
            <a:r>
              <a:rPr lang="fr-FR" sz="1200">
                <a:solidFill>
                  <a:schemeClr val="dk1"/>
                </a:solidFill>
                <a:latin typeface="Arial"/>
                <a:ea typeface="Arial"/>
                <a:cs typeface="Arial"/>
                <a:sym typeface="Arial"/>
              </a:rPr>
              <a:t>.</a:t>
            </a:r>
            <a:endParaRPr/>
          </a:p>
        </p:txBody>
      </p:sp>
      <p:sp>
        <p:nvSpPr>
          <p:cNvPr id="922" name="Google Shape;922;p61"/>
          <p:cNvSpPr/>
          <p:nvPr/>
        </p:nvSpPr>
        <p:spPr>
          <a:xfrm>
            <a:off x="6670249" y="1216513"/>
            <a:ext cx="585571" cy="59261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6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45</a:t>
            </a:r>
            <a:endParaRPr/>
          </a:p>
        </p:txBody>
      </p:sp>
      <p:graphicFrame>
        <p:nvGraphicFramePr>
          <p:cNvPr id="924" name="Google Shape;924;p61"/>
          <p:cNvGraphicFramePr/>
          <p:nvPr/>
        </p:nvGraphicFramePr>
        <p:xfrm>
          <a:off x="5500751" y="1816735"/>
          <a:ext cx="3000000" cy="3000000"/>
        </p:xfrm>
        <a:graphic>
          <a:graphicData uri="http://schemas.openxmlformats.org/drawingml/2006/table">
            <a:tbl>
              <a:tblPr bandRow="1" firstRow="1">
                <a:noFill/>
                <a:tableStyleId>{3CC86BEF-5C96-4F00-80AB-E1F6940FA935}</a:tableStyleId>
              </a:tblPr>
              <a:tblGrid>
                <a:gridCol w="1699250"/>
                <a:gridCol w="867400"/>
                <a:gridCol w="812800"/>
                <a:gridCol w="1350000"/>
              </a:tblGrid>
              <a:tr h="615950">
                <a:tc>
                  <a:txBody>
                    <a:bodyPr/>
                    <a:lstStyle/>
                    <a:p>
                      <a:pPr indent="0" lvl="0" marL="260350" marR="0" rtl="0" algn="l">
                        <a:lnSpc>
                          <a:spcPct val="100000"/>
                        </a:lnSpc>
                        <a:spcBef>
                          <a:spcPts val="0"/>
                        </a:spcBef>
                        <a:spcAft>
                          <a:spcPts val="0"/>
                        </a:spcAft>
                        <a:buNone/>
                      </a:pPr>
                      <a:r>
                        <a:rPr b="1" lang="fr-FR" sz="1200">
                          <a:latin typeface="Times New Roman"/>
                          <a:ea typeface="Times New Roman"/>
                          <a:cs typeface="Times New Roman"/>
                          <a:sym typeface="Times New Roman"/>
                        </a:rPr>
                        <a:t>Nom de l’étudiant</a:t>
                      </a:r>
                      <a:endParaRPr sz="1200">
                        <a:latin typeface="Times New Roman"/>
                        <a:ea typeface="Times New Roman"/>
                        <a:cs typeface="Times New Roman"/>
                        <a:sym typeface="Times New Roman"/>
                      </a:endParaRPr>
                    </a:p>
                  </a:txBody>
                  <a:tcPr marT="15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445" marR="0" rtl="0" algn="ctr">
                        <a:lnSpc>
                          <a:spcPct val="100000"/>
                        </a:lnSpc>
                        <a:spcBef>
                          <a:spcPts val="0"/>
                        </a:spcBef>
                        <a:spcAft>
                          <a:spcPts val="0"/>
                        </a:spcAft>
                        <a:buNone/>
                      </a:pPr>
                      <a:r>
                        <a:rPr b="1" lang="fr-FR" sz="1200">
                          <a:latin typeface="Times New Roman"/>
                          <a:ea typeface="Times New Roman"/>
                          <a:cs typeface="Times New Roman"/>
                          <a:sym typeface="Times New Roman"/>
                        </a:rPr>
                        <a:t>CH</a:t>
                      </a:r>
                      <a:endParaRPr sz="1200">
                        <a:latin typeface="Times New Roman"/>
                        <a:ea typeface="Times New Roman"/>
                        <a:cs typeface="Times New Roman"/>
                        <a:sym typeface="Times New Roman"/>
                      </a:endParaRPr>
                    </a:p>
                  </a:txBody>
                  <a:tcPr marT="15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fr-FR" sz="1200">
                          <a:latin typeface="Times New Roman"/>
                          <a:ea typeface="Times New Roman"/>
                          <a:cs typeface="Times New Roman"/>
                          <a:sym typeface="Times New Roman"/>
                        </a:rPr>
                        <a:t>B</a:t>
                      </a:r>
                      <a:endParaRPr sz="1200">
                        <a:latin typeface="Times New Roman"/>
                        <a:ea typeface="Times New Roman"/>
                        <a:cs typeface="Times New Roman"/>
                        <a:sym typeface="Times New Roman"/>
                      </a:endParaRPr>
                    </a:p>
                  </a:txBody>
                  <a:tcPr marT="15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77800" lvl="0" marL="250825" marR="247650" rtl="0" algn="l">
                        <a:lnSpc>
                          <a:spcPct val="114599"/>
                        </a:lnSpc>
                        <a:spcBef>
                          <a:spcPts val="0"/>
                        </a:spcBef>
                        <a:spcAft>
                          <a:spcPts val="0"/>
                        </a:spcAft>
                        <a:buNone/>
                      </a:pPr>
                      <a:r>
                        <a:rPr b="1" lang="fr-FR" sz="1200">
                          <a:latin typeface="Times New Roman"/>
                          <a:ea typeface="Times New Roman"/>
                          <a:cs typeface="Times New Roman"/>
                          <a:sym typeface="Times New Roman"/>
                        </a:rPr>
                        <a:t>Note de participation</a:t>
                      </a:r>
                      <a:endParaRPr sz="1200">
                        <a:latin typeface="Times New Roman"/>
                        <a:ea typeface="Times New Roman"/>
                        <a:cs typeface="Times New Roman"/>
                        <a:sym typeface="Times New Roman"/>
                      </a:endParaRPr>
                    </a:p>
                  </a:txBody>
                  <a:tcPr marT="273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2750">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57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2750">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25" name="Google Shape;925;p61"/>
          <p:cNvSpPr/>
          <p:nvPr/>
        </p:nvSpPr>
        <p:spPr>
          <a:xfrm>
            <a:off x="6108700" y="581025"/>
            <a:ext cx="2115185" cy="697865"/>
          </a:xfrm>
          <a:custGeom>
            <a:rect b="b" l="l" r="r" t="t"/>
            <a:pathLst>
              <a:path extrusionOk="0" h="697865" w="2115184">
                <a:moveTo>
                  <a:pt x="1998599" y="0"/>
                </a:moveTo>
                <a:lnTo>
                  <a:pt x="116204" y="0"/>
                </a:lnTo>
                <a:lnTo>
                  <a:pt x="70991" y="9138"/>
                </a:lnTo>
                <a:lnTo>
                  <a:pt x="34051" y="34051"/>
                </a:lnTo>
                <a:lnTo>
                  <a:pt x="9138" y="70991"/>
                </a:lnTo>
                <a:lnTo>
                  <a:pt x="0" y="116204"/>
                </a:lnTo>
                <a:lnTo>
                  <a:pt x="0" y="581405"/>
                </a:lnTo>
                <a:lnTo>
                  <a:pt x="9138" y="626619"/>
                </a:lnTo>
                <a:lnTo>
                  <a:pt x="34051" y="663559"/>
                </a:lnTo>
                <a:lnTo>
                  <a:pt x="70991" y="688472"/>
                </a:lnTo>
                <a:lnTo>
                  <a:pt x="116204" y="697610"/>
                </a:lnTo>
                <a:lnTo>
                  <a:pt x="1998599" y="697610"/>
                </a:lnTo>
                <a:lnTo>
                  <a:pt x="2043886" y="688472"/>
                </a:lnTo>
                <a:lnTo>
                  <a:pt x="2080863" y="663559"/>
                </a:lnTo>
                <a:lnTo>
                  <a:pt x="2105790" y="626619"/>
                </a:lnTo>
                <a:lnTo>
                  <a:pt x="2114930" y="581405"/>
                </a:lnTo>
                <a:lnTo>
                  <a:pt x="2114930" y="116204"/>
                </a:lnTo>
                <a:lnTo>
                  <a:pt x="2105790" y="70991"/>
                </a:lnTo>
                <a:lnTo>
                  <a:pt x="2080863" y="34051"/>
                </a:lnTo>
                <a:lnTo>
                  <a:pt x="2043886" y="9138"/>
                </a:lnTo>
                <a:lnTo>
                  <a:pt x="1998599"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1"/>
          <p:cNvSpPr txBox="1"/>
          <p:nvPr/>
        </p:nvSpPr>
        <p:spPr>
          <a:xfrm>
            <a:off x="6168135" y="630492"/>
            <a:ext cx="1972945" cy="558800"/>
          </a:xfrm>
          <a:prstGeom prst="rect">
            <a:avLst/>
          </a:prstGeom>
          <a:noFill/>
          <a:ln>
            <a:noFill/>
          </a:ln>
        </p:spPr>
        <p:txBody>
          <a:bodyPr anchorCtr="0" anchor="t" bIns="0" lIns="0" spcFirstLastPara="1" rIns="0" wrap="square" tIns="20950">
            <a:spAutoFit/>
          </a:bodyPr>
          <a:lstStyle/>
          <a:p>
            <a:pPr indent="0" lvl="0" marL="12700" marR="5080" rtl="0" algn="l">
              <a:lnSpc>
                <a:spcPct val="95600"/>
              </a:lnSpc>
              <a:spcBef>
                <a:spcPts val="0"/>
              </a:spcBef>
              <a:spcAft>
                <a:spcPts val="0"/>
              </a:spcAft>
              <a:buNone/>
            </a:pPr>
            <a:r>
              <a:rPr lang="fr-FR" sz="1200">
                <a:solidFill>
                  <a:schemeClr val="dk1"/>
                </a:solidFill>
                <a:latin typeface="Times New Roman"/>
                <a:ea typeface="Times New Roman"/>
                <a:cs typeface="Times New Roman"/>
                <a:sym typeface="Times New Roman"/>
              </a:rPr>
              <a:t>Ajoutez autant de lignes que nécessaire pour les noms de vos élèves</a:t>
            </a:r>
            <a:endParaRPr sz="1200">
              <a:solidFill>
                <a:schemeClr val="dk1"/>
              </a:solidFill>
              <a:latin typeface="Times New Roman"/>
              <a:ea typeface="Times New Roman"/>
              <a:cs typeface="Times New Roman"/>
              <a:sym typeface="Times New Roman"/>
            </a:endParaRPr>
          </a:p>
        </p:txBody>
      </p:sp>
      <p:pic>
        <p:nvPicPr>
          <p:cNvPr id="927" name="Google Shape;927;p61"/>
          <p:cNvPicPr preferRelativeResize="0"/>
          <p:nvPr/>
        </p:nvPicPr>
        <p:blipFill rotWithShape="1">
          <a:blip r:embed="rId6">
            <a:alphaModFix/>
          </a:blip>
          <a:srcRect b="0" l="0" r="0" t="0"/>
          <a:stretch/>
        </p:blipFill>
        <p:spPr>
          <a:xfrm>
            <a:off x="5467146" y="886866"/>
            <a:ext cx="1310297" cy="1308709"/>
          </a:xfrm>
          <a:prstGeom prst="rect">
            <a:avLst/>
          </a:prstGeom>
          <a:noFill/>
          <a:ln>
            <a:noFill/>
          </a:ln>
        </p:spPr>
      </p:pic>
      <p:sp>
        <p:nvSpPr>
          <p:cNvPr id="928" name="Google Shape;928;p61"/>
          <p:cNvSpPr/>
          <p:nvPr/>
        </p:nvSpPr>
        <p:spPr>
          <a:xfrm>
            <a:off x="8313419" y="520700"/>
            <a:ext cx="2115185" cy="969644"/>
          </a:xfrm>
          <a:custGeom>
            <a:rect b="b" l="l" r="r" t="t"/>
            <a:pathLst>
              <a:path extrusionOk="0" h="969644" w="2115184">
                <a:moveTo>
                  <a:pt x="1953513" y="0"/>
                </a:moveTo>
                <a:lnTo>
                  <a:pt x="161671" y="0"/>
                </a:lnTo>
                <a:lnTo>
                  <a:pt x="118695" y="5774"/>
                </a:lnTo>
                <a:lnTo>
                  <a:pt x="80075" y="22069"/>
                </a:lnTo>
                <a:lnTo>
                  <a:pt x="47355" y="47339"/>
                </a:lnTo>
                <a:lnTo>
                  <a:pt x="22074" y="80038"/>
                </a:lnTo>
                <a:lnTo>
                  <a:pt x="5775" y="118621"/>
                </a:lnTo>
                <a:lnTo>
                  <a:pt x="0" y="161544"/>
                </a:lnTo>
                <a:lnTo>
                  <a:pt x="0" y="808101"/>
                </a:lnTo>
                <a:lnTo>
                  <a:pt x="5775" y="851067"/>
                </a:lnTo>
                <a:lnTo>
                  <a:pt x="22074" y="889663"/>
                </a:lnTo>
                <a:lnTo>
                  <a:pt x="47355" y="922353"/>
                </a:lnTo>
                <a:lnTo>
                  <a:pt x="80075" y="947603"/>
                </a:lnTo>
                <a:lnTo>
                  <a:pt x="118695" y="963878"/>
                </a:lnTo>
                <a:lnTo>
                  <a:pt x="161671" y="969645"/>
                </a:lnTo>
                <a:lnTo>
                  <a:pt x="1953513" y="969645"/>
                </a:lnTo>
                <a:lnTo>
                  <a:pt x="1996489" y="963878"/>
                </a:lnTo>
                <a:lnTo>
                  <a:pt x="2035109" y="947603"/>
                </a:lnTo>
                <a:lnTo>
                  <a:pt x="2067829" y="922353"/>
                </a:lnTo>
                <a:lnTo>
                  <a:pt x="2093110" y="889663"/>
                </a:lnTo>
                <a:lnTo>
                  <a:pt x="2109409" y="851067"/>
                </a:lnTo>
                <a:lnTo>
                  <a:pt x="2115184" y="808101"/>
                </a:lnTo>
                <a:lnTo>
                  <a:pt x="2115184" y="161544"/>
                </a:lnTo>
                <a:lnTo>
                  <a:pt x="2109409" y="118621"/>
                </a:lnTo>
                <a:lnTo>
                  <a:pt x="2093110" y="80038"/>
                </a:lnTo>
                <a:lnTo>
                  <a:pt x="2067829" y="47339"/>
                </a:lnTo>
                <a:lnTo>
                  <a:pt x="2035109" y="22069"/>
                </a:lnTo>
                <a:lnTo>
                  <a:pt x="1996489" y="5774"/>
                </a:lnTo>
                <a:lnTo>
                  <a:pt x="1953513"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61"/>
          <p:cNvSpPr txBox="1"/>
          <p:nvPr/>
        </p:nvSpPr>
        <p:spPr>
          <a:xfrm>
            <a:off x="8387715" y="630492"/>
            <a:ext cx="2040889" cy="711413"/>
          </a:xfrm>
          <a:prstGeom prst="rect">
            <a:avLst/>
          </a:prstGeom>
          <a:noFill/>
          <a:ln>
            <a:noFill/>
          </a:ln>
        </p:spPr>
        <p:txBody>
          <a:bodyPr anchorCtr="0" anchor="t" bIns="0" lIns="0" spcFirstLastPara="1" rIns="0" wrap="square" tIns="12700">
            <a:spAutoFit/>
          </a:bodyPr>
          <a:lstStyle/>
          <a:p>
            <a:pPr indent="0" lvl="0" marL="12700" marR="0" rtl="0" algn="l">
              <a:lnSpc>
                <a:spcPct val="108333"/>
              </a:lnSpc>
              <a:spcBef>
                <a:spcPts val="0"/>
              </a:spcBef>
              <a:spcAft>
                <a:spcPts val="0"/>
              </a:spcAft>
              <a:buNone/>
            </a:pPr>
            <a:r>
              <a:rPr lang="fr-FR" sz="1200">
                <a:solidFill>
                  <a:schemeClr val="dk1"/>
                </a:solidFill>
                <a:latin typeface="Times New Roman"/>
                <a:ea typeface="Times New Roman"/>
                <a:cs typeface="Times New Roman"/>
                <a:sym typeface="Times New Roman"/>
              </a:rPr>
              <a:t>Vous pouvez attribuer à chaque</a:t>
            </a:r>
            <a:endParaRPr sz="1200">
              <a:solidFill>
                <a:schemeClr val="dk1"/>
              </a:solidFill>
              <a:latin typeface="Times New Roman"/>
              <a:ea typeface="Times New Roman"/>
              <a:cs typeface="Times New Roman"/>
              <a:sym typeface="Times New Roman"/>
            </a:endParaRPr>
          </a:p>
          <a:p>
            <a:pPr indent="0" lvl="0" marL="12700" marR="80645" rtl="0" algn="l">
              <a:lnSpc>
                <a:spcPct val="95600"/>
              </a:lnSpc>
              <a:spcBef>
                <a:spcPts val="40"/>
              </a:spcBef>
              <a:spcAft>
                <a:spcPts val="0"/>
              </a:spcAft>
              <a:buNone/>
            </a:pPr>
            <a:r>
              <a:rPr lang="fr-FR" sz="1200">
                <a:solidFill>
                  <a:schemeClr val="dk1"/>
                </a:solidFill>
                <a:latin typeface="Times New Roman"/>
                <a:ea typeface="Times New Roman"/>
                <a:cs typeface="Times New Roman"/>
                <a:sym typeface="Times New Roman"/>
              </a:rPr>
              <a:t>étudiant une note de participation globale comprise entre 1 (faible) et 3 (élevé)</a:t>
            </a:r>
            <a:endParaRPr sz="1200">
              <a:solidFill>
                <a:schemeClr val="dk1"/>
              </a:solidFill>
              <a:latin typeface="Times New Roman"/>
              <a:ea typeface="Times New Roman"/>
              <a:cs typeface="Times New Roman"/>
              <a:sym typeface="Times New Roman"/>
            </a:endParaRPr>
          </a:p>
        </p:txBody>
      </p:sp>
      <p:pic>
        <p:nvPicPr>
          <p:cNvPr id="930" name="Google Shape;930;p61"/>
          <p:cNvPicPr preferRelativeResize="0"/>
          <p:nvPr/>
        </p:nvPicPr>
        <p:blipFill rotWithShape="1">
          <a:blip r:embed="rId7">
            <a:alphaModFix/>
          </a:blip>
          <a:srcRect b="0" l="0" r="0" t="0"/>
          <a:stretch/>
        </p:blipFill>
        <p:spPr>
          <a:xfrm>
            <a:off x="9212453" y="1204747"/>
            <a:ext cx="981582" cy="983970"/>
          </a:xfrm>
          <a:prstGeom prst="rect">
            <a:avLst/>
          </a:prstGeom>
          <a:noFill/>
          <a:ln>
            <a:noFill/>
          </a:ln>
        </p:spPr>
      </p:pic>
      <p:sp>
        <p:nvSpPr>
          <p:cNvPr id="931" name="Google Shape;931;p61"/>
          <p:cNvSpPr/>
          <p:nvPr/>
        </p:nvSpPr>
        <p:spPr>
          <a:xfrm>
            <a:off x="6625590" y="4500879"/>
            <a:ext cx="2115185" cy="861060"/>
          </a:xfrm>
          <a:custGeom>
            <a:rect b="b" l="l" r="r" t="t"/>
            <a:pathLst>
              <a:path extrusionOk="0" h="861060" w="2115184">
                <a:moveTo>
                  <a:pt x="1971675" y="0"/>
                </a:moveTo>
                <a:lnTo>
                  <a:pt x="143509" y="0"/>
                </a:lnTo>
                <a:lnTo>
                  <a:pt x="98153" y="7317"/>
                </a:lnTo>
                <a:lnTo>
                  <a:pt x="58759" y="27692"/>
                </a:lnTo>
                <a:lnTo>
                  <a:pt x="27692" y="58759"/>
                </a:lnTo>
                <a:lnTo>
                  <a:pt x="7317" y="98153"/>
                </a:lnTo>
                <a:lnTo>
                  <a:pt x="0" y="143510"/>
                </a:lnTo>
                <a:lnTo>
                  <a:pt x="0" y="717550"/>
                </a:lnTo>
                <a:lnTo>
                  <a:pt x="7317" y="762906"/>
                </a:lnTo>
                <a:lnTo>
                  <a:pt x="27692" y="802300"/>
                </a:lnTo>
                <a:lnTo>
                  <a:pt x="58759" y="833367"/>
                </a:lnTo>
                <a:lnTo>
                  <a:pt x="98153" y="853742"/>
                </a:lnTo>
                <a:lnTo>
                  <a:pt x="143509" y="861060"/>
                </a:lnTo>
                <a:lnTo>
                  <a:pt x="1971675" y="861060"/>
                </a:lnTo>
                <a:lnTo>
                  <a:pt x="2017031" y="853742"/>
                </a:lnTo>
                <a:lnTo>
                  <a:pt x="2056425" y="833367"/>
                </a:lnTo>
                <a:lnTo>
                  <a:pt x="2087492" y="802300"/>
                </a:lnTo>
                <a:lnTo>
                  <a:pt x="2107867" y="762906"/>
                </a:lnTo>
                <a:lnTo>
                  <a:pt x="2115184" y="717550"/>
                </a:lnTo>
                <a:lnTo>
                  <a:pt x="2115184" y="143510"/>
                </a:lnTo>
                <a:lnTo>
                  <a:pt x="2107867" y="98153"/>
                </a:lnTo>
                <a:lnTo>
                  <a:pt x="2087492" y="58759"/>
                </a:lnTo>
                <a:lnTo>
                  <a:pt x="2056425" y="27692"/>
                </a:lnTo>
                <a:lnTo>
                  <a:pt x="2017031" y="7317"/>
                </a:lnTo>
                <a:lnTo>
                  <a:pt x="197167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61"/>
          <p:cNvSpPr txBox="1"/>
          <p:nvPr/>
        </p:nvSpPr>
        <p:spPr>
          <a:xfrm>
            <a:off x="6694805" y="4558029"/>
            <a:ext cx="2045970" cy="735965"/>
          </a:xfrm>
          <a:prstGeom prst="rect">
            <a:avLst/>
          </a:prstGeom>
          <a:noFill/>
          <a:ln>
            <a:noFill/>
          </a:ln>
        </p:spPr>
        <p:txBody>
          <a:bodyPr anchorCtr="0" anchor="t" bIns="0" lIns="0" spcFirstLastPara="1" rIns="0" wrap="square" tIns="19675">
            <a:spAutoFit/>
          </a:bodyPr>
          <a:lstStyle/>
          <a:p>
            <a:pPr indent="0" lvl="0" marL="12700" marR="5080" rtl="0" algn="l">
              <a:lnSpc>
                <a:spcPct val="96100"/>
              </a:lnSpc>
              <a:spcBef>
                <a:spcPts val="0"/>
              </a:spcBef>
              <a:spcAft>
                <a:spcPts val="0"/>
              </a:spcAft>
              <a:buNone/>
            </a:pPr>
            <a:r>
              <a:rPr lang="fr-FR" sz="1200">
                <a:solidFill>
                  <a:schemeClr val="dk1"/>
                </a:solidFill>
                <a:latin typeface="Times New Roman"/>
                <a:ea typeface="Times New Roman"/>
                <a:cs typeface="Times New Roman"/>
                <a:sym typeface="Times New Roman"/>
              </a:rPr>
              <a:t>Ajoutez les catégories de dialogue dans les sections du milieu, en cochant si vous les entendez.</a:t>
            </a:r>
            <a:endParaRPr sz="1200">
              <a:solidFill>
                <a:schemeClr val="dk1"/>
              </a:solidFill>
              <a:latin typeface="Times New Roman"/>
              <a:ea typeface="Times New Roman"/>
              <a:cs typeface="Times New Roman"/>
              <a:sym typeface="Times New Roman"/>
            </a:endParaRPr>
          </a:p>
        </p:txBody>
      </p:sp>
      <p:pic>
        <p:nvPicPr>
          <p:cNvPr id="933" name="Google Shape;933;p61"/>
          <p:cNvPicPr preferRelativeResize="0"/>
          <p:nvPr/>
        </p:nvPicPr>
        <p:blipFill rotWithShape="1">
          <a:blip r:embed="rId8">
            <a:alphaModFix/>
          </a:blip>
          <a:srcRect b="0" l="0" r="0" t="0"/>
          <a:stretch/>
        </p:blipFill>
        <p:spPr>
          <a:xfrm>
            <a:off x="7315898" y="3854196"/>
            <a:ext cx="808164" cy="97307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7" name="Shape 937"/>
        <p:cNvGrpSpPr/>
        <p:nvPr/>
      </p:nvGrpSpPr>
      <p:grpSpPr>
        <a:xfrm>
          <a:off x="0" y="0"/>
          <a:ext cx="0" cy="0"/>
          <a:chOff x="0" y="0"/>
          <a:chExt cx="0" cy="0"/>
        </a:xfrm>
      </p:grpSpPr>
      <p:graphicFrame>
        <p:nvGraphicFramePr>
          <p:cNvPr id="938" name="Google Shape;938;p62"/>
          <p:cNvGraphicFramePr/>
          <p:nvPr/>
        </p:nvGraphicFramePr>
        <p:xfrm>
          <a:off x="5672208" y="1929264"/>
          <a:ext cx="3000000" cy="3000000"/>
        </p:xfrm>
        <a:graphic>
          <a:graphicData uri="http://schemas.openxmlformats.org/drawingml/2006/table">
            <a:tbl>
              <a:tblPr bandRow="1" firstRow="1">
                <a:noFill/>
                <a:tableStyleId>{3CC86BEF-5C96-4F00-80AB-E1F6940FA935}</a:tableStyleId>
              </a:tblPr>
              <a:tblGrid>
                <a:gridCol w="1021075"/>
                <a:gridCol w="1225300"/>
                <a:gridCol w="2380475"/>
              </a:tblGrid>
              <a:tr h="746750">
                <a:tc>
                  <a:txBody>
                    <a:bodyPr/>
                    <a:lstStyle/>
                    <a:p>
                      <a:pPr indent="9525" lvl="0" marL="238125" marR="226695" rtl="0" algn="l">
                        <a:lnSpc>
                          <a:spcPct val="112999"/>
                        </a:lnSpc>
                        <a:spcBef>
                          <a:spcPts val="0"/>
                        </a:spcBef>
                        <a:spcAft>
                          <a:spcPts val="0"/>
                        </a:spcAft>
                        <a:buNone/>
                      </a:pPr>
                      <a:r>
                        <a:rPr b="1" lang="fr-FR" sz="1200">
                          <a:latin typeface="Times New Roman"/>
                          <a:ea typeface="Times New Roman"/>
                          <a:cs typeface="Times New Roman"/>
                          <a:sym typeface="Times New Roman"/>
                        </a:rPr>
                        <a:t>Code de dialogue</a:t>
                      </a:r>
                      <a:endParaRPr sz="1200">
                        <a:latin typeface="Times New Roman"/>
                        <a:ea typeface="Times New Roman"/>
                        <a:cs typeface="Times New Roman"/>
                        <a:sym typeface="Times New Roman"/>
                      </a:endParaRPr>
                    </a:p>
                  </a:txBody>
                  <a:tcPr marT="96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155575" marR="0" rtl="0" algn="l">
                        <a:lnSpc>
                          <a:spcPct val="100000"/>
                        </a:lnSpc>
                        <a:spcBef>
                          <a:spcPts val="0"/>
                        </a:spcBef>
                        <a:spcAft>
                          <a:spcPts val="0"/>
                        </a:spcAft>
                        <a:buNone/>
                      </a:pPr>
                      <a:r>
                        <a:rPr b="1" lang="fr-FR" sz="1200">
                          <a:latin typeface="Times New Roman"/>
                          <a:ea typeface="Times New Roman"/>
                          <a:cs typeface="Times New Roman"/>
                          <a:sym typeface="Times New Roman"/>
                        </a:rPr>
                        <a:t>Notation (1-3)</a:t>
                      </a:r>
                      <a:endParaRPr sz="1200">
                        <a:latin typeface="Times New Roman"/>
                        <a:ea typeface="Times New Roman"/>
                        <a:cs typeface="Times New Roman"/>
                        <a:sym typeface="Times New Roman"/>
                      </a:endParaRPr>
                    </a:p>
                  </a:txBody>
                  <a:tcPr marT="5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22325" marR="0" rtl="0" algn="l">
                        <a:lnSpc>
                          <a:spcPct val="100000"/>
                        </a:lnSpc>
                        <a:spcBef>
                          <a:spcPts val="0"/>
                        </a:spcBef>
                        <a:spcAft>
                          <a:spcPts val="0"/>
                        </a:spcAft>
                        <a:buNone/>
                      </a:pPr>
                      <a:r>
                        <a:rPr b="1" lang="fr-FR" sz="1200">
                          <a:latin typeface="Times New Roman"/>
                          <a:ea typeface="Times New Roman"/>
                          <a:cs typeface="Times New Roman"/>
                          <a:sym typeface="Times New Roman"/>
                        </a:rPr>
                        <a:t>Commentaires</a:t>
                      </a:r>
                      <a:endParaRPr sz="1200">
                        <a:latin typeface="Times New Roman"/>
                        <a:ea typeface="Times New Roman"/>
                        <a:cs typeface="Times New Roman"/>
                        <a:sym typeface="Times New Roman"/>
                      </a:endParaRPr>
                    </a:p>
                  </a:txBody>
                  <a:tcPr marT="5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5715" marR="0" rtl="0" algn="ctr">
                        <a:lnSpc>
                          <a:spcPct val="100000"/>
                        </a:lnSpc>
                        <a:spcBef>
                          <a:spcPts val="0"/>
                        </a:spcBef>
                        <a:spcAft>
                          <a:spcPts val="0"/>
                        </a:spcAft>
                        <a:buNone/>
                      </a:pPr>
                      <a:r>
                        <a:rPr b="1" lang="fr-FR" sz="1200">
                          <a:latin typeface="Times New Roman"/>
                          <a:ea typeface="Times New Roman"/>
                          <a:cs typeface="Times New Roman"/>
                          <a:sym typeface="Times New Roman"/>
                        </a:rPr>
                        <a:t>CA</a:t>
                      </a:r>
                      <a:endParaRPr sz="1200">
                        <a:latin typeface="Times New Roman"/>
                        <a:ea typeface="Times New Roman"/>
                        <a:cs typeface="Times New Roman"/>
                        <a:sym typeface="Times New Roman"/>
                      </a:endParaRPr>
                    </a:p>
                  </a:txBody>
                  <a:tcPr marT="5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1905" marR="0" rtl="0" algn="ctr">
                        <a:lnSpc>
                          <a:spcPct val="100000"/>
                        </a:lnSpc>
                        <a:spcBef>
                          <a:spcPts val="0"/>
                        </a:spcBef>
                        <a:spcAft>
                          <a:spcPts val="0"/>
                        </a:spcAft>
                        <a:buNone/>
                      </a:pPr>
                      <a:r>
                        <a:rPr b="1" lang="fr-FR" sz="1200">
                          <a:latin typeface="Times New Roman"/>
                          <a:ea typeface="Times New Roman"/>
                          <a:cs typeface="Times New Roman"/>
                          <a:sym typeface="Times New Roman"/>
                        </a:rPr>
                        <a:t>C</a:t>
                      </a:r>
                      <a:endParaRPr sz="1200">
                        <a:latin typeface="Times New Roman"/>
                        <a:ea typeface="Times New Roman"/>
                        <a:cs typeface="Times New Roman"/>
                        <a:sym typeface="Times New Roman"/>
                      </a:endParaRPr>
                    </a:p>
                  </a:txBody>
                  <a:tcPr marT="5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39" name="Google Shape;939;p62"/>
          <p:cNvSpPr/>
          <p:nvPr/>
        </p:nvSpPr>
        <p:spPr>
          <a:xfrm>
            <a:off x="433705" y="352425"/>
            <a:ext cx="4653280" cy="6400800"/>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62"/>
          <p:cNvSpPr txBox="1"/>
          <p:nvPr/>
        </p:nvSpPr>
        <p:spPr>
          <a:xfrm>
            <a:off x="520580" y="443633"/>
            <a:ext cx="4459605" cy="556440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fr-FR" sz="1400">
                <a:solidFill>
                  <a:schemeClr val="dk1"/>
                </a:solidFill>
                <a:latin typeface="Arial"/>
                <a:ea typeface="Arial"/>
                <a:cs typeface="Arial"/>
                <a:sym typeface="Arial"/>
              </a:rPr>
              <a:t>2D : Évaluation du dialogue d’équipe à l’aide des codes</a:t>
            </a:r>
            <a:endParaRPr b="1" sz="1400">
              <a:solidFill>
                <a:schemeClr val="dk1"/>
              </a:solidFill>
              <a:latin typeface="Arial"/>
              <a:ea typeface="Arial"/>
              <a:cs typeface="Arial"/>
              <a:sym typeface="Arial"/>
            </a:endParaRPr>
          </a:p>
          <a:p>
            <a:pPr indent="0" lvl="0" marL="82800" marR="0" rtl="0" algn="l">
              <a:lnSpc>
                <a:spcPct val="121000"/>
              </a:lnSpc>
              <a:spcBef>
                <a:spcPts val="580"/>
              </a:spcBef>
              <a:spcAft>
                <a:spcPts val="0"/>
              </a:spcAft>
              <a:buNone/>
            </a:pPr>
            <a:r>
              <a:rPr lang="fr-FR" sz="1200">
                <a:solidFill>
                  <a:schemeClr val="dk1"/>
                </a:solidFill>
                <a:latin typeface="Arimo"/>
                <a:ea typeface="Arimo"/>
                <a:cs typeface="Arimo"/>
                <a:sym typeface="Arimo"/>
              </a:rPr>
              <a:t>Cet outil d’évaluation du dialogue de groupe diffère légèrement des gabarits 2B et 2C puisqu’il ne porte pas sur les contributions individuelles des élèves, mais sur le groupe dans son ensemble. Vous pouvez sélectionner différentes catégories de dialogue sur lesquelles vous concentrer — ici, Coordination des idées et accord (CA) et Connecter (C).</a:t>
            </a:r>
            <a:endParaRPr/>
          </a:p>
          <a:p>
            <a:pPr indent="0" lvl="0" marL="82800" marR="0" rtl="0" algn="l">
              <a:lnSpc>
                <a:spcPct val="121000"/>
              </a:lnSpc>
              <a:spcBef>
                <a:spcPts val="580"/>
              </a:spcBef>
              <a:spcAft>
                <a:spcPts val="0"/>
              </a:spcAft>
              <a:buNone/>
            </a:pPr>
            <a:r>
              <a:rPr b="1" lang="fr-FR" sz="1200">
                <a:solidFill>
                  <a:schemeClr val="dk1"/>
                </a:solidFill>
                <a:latin typeface="Arial"/>
                <a:ea typeface="Arial"/>
                <a:cs typeface="Arial"/>
                <a:sym typeface="Arial"/>
              </a:rPr>
              <a:t>Notes d’orientation :</a:t>
            </a:r>
            <a:endParaRPr/>
          </a:p>
          <a:p>
            <a:pPr indent="-171450" lvl="0" marL="254250" marR="0" rtl="0" algn="l">
              <a:lnSpc>
                <a:spcPct val="121000"/>
              </a:lnSpc>
              <a:spcBef>
                <a:spcPts val="580"/>
              </a:spcBef>
              <a:spcAft>
                <a:spcPts val="0"/>
              </a:spcAft>
              <a:buClr>
                <a:schemeClr val="dk1"/>
              </a:buClr>
              <a:buSzPts val="1200"/>
              <a:buFont typeface="Arial"/>
              <a:buChar char="•"/>
            </a:pPr>
            <a:r>
              <a:rPr lang="fr-FR" sz="1200">
                <a:solidFill>
                  <a:schemeClr val="dk1"/>
                </a:solidFill>
                <a:latin typeface="Arial"/>
                <a:ea typeface="Arial"/>
                <a:cs typeface="Arial"/>
                <a:sym typeface="Arial"/>
              </a:rPr>
              <a:t>Utilisez une échelle de trois points pour évaluer la fréquence de chaque catégorie de dialogue dans l’ensemble de la conversation : 1 = faible, 2 = moyen, 3 = élevé. Cette échelle n’est pas absolue, elle dépend de votre jugement quant à ce qui est habituel dans votre contexte.</a:t>
            </a:r>
            <a:endParaRPr/>
          </a:p>
          <a:p>
            <a:pPr indent="-171450" lvl="0" marL="254250" marR="0" rtl="0" algn="l">
              <a:lnSpc>
                <a:spcPct val="121000"/>
              </a:lnSpc>
              <a:spcBef>
                <a:spcPts val="580"/>
              </a:spcBef>
              <a:spcAft>
                <a:spcPts val="0"/>
              </a:spcAft>
              <a:buClr>
                <a:schemeClr val="dk1"/>
              </a:buClr>
              <a:buSzPts val="1200"/>
              <a:buFont typeface="Arial"/>
              <a:buChar char="•"/>
            </a:pPr>
            <a:r>
              <a:rPr lang="fr-FR" sz="1200">
                <a:solidFill>
                  <a:schemeClr val="dk1"/>
                </a:solidFill>
                <a:latin typeface="Arial"/>
                <a:ea typeface="Arial"/>
                <a:cs typeface="Arial"/>
                <a:sym typeface="Arial"/>
              </a:rPr>
              <a:t>Utilisez la colonne «Commentaires» pour ajouter toute information pertinente relative à la note, par exemple si les résultats sont typiques ou s’ils montrent des progrès.</a:t>
            </a:r>
            <a:endParaRPr/>
          </a:p>
          <a:p>
            <a:pPr indent="-171450" lvl="0" marL="254250" marR="0" rtl="0" algn="l">
              <a:lnSpc>
                <a:spcPct val="121000"/>
              </a:lnSpc>
              <a:spcBef>
                <a:spcPts val="58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répéter cette évaluation pour observer si les groupes modifient leurs tendances ou types de dialogue au fil du temps.</a:t>
            </a:r>
            <a:endParaRPr/>
          </a:p>
          <a:p>
            <a:pPr indent="-171450" lvl="0" marL="254250" marR="0" rtl="0" algn="l">
              <a:lnSpc>
                <a:spcPct val="121000"/>
              </a:lnSpc>
              <a:spcBef>
                <a:spcPts val="580"/>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ensuite utiliser un autre outil pour approfondir l’exploration de manière plus systématique (par exemple 2B ou 2C).</a:t>
            </a:r>
            <a:endParaRPr/>
          </a:p>
        </p:txBody>
      </p:sp>
      <p:sp>
        <p:nvSpPr>
          <p:cNvPr id="941" name="Google Shape;941;p62"/>
          <p:cNvSpPr txBox="1"/>
          <p:nvPr/>
        </p:nvSpPr>
        <p:spPr>
          <a:xfrm>
            <a:off x="856207" y="6370380"/>
            <a:ext cx="4230778" cy="184666"/>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fr-FR" sz="1200">
                <a:solidFill>
                  <a:schemeClr val="dk1"/>
                </a:solidFill>
                <a:latin typeface="Arial"/>
                <a:ea typeface="Arial"/>
                <a:cs typeface="Arial"/>
                <a:sym typeface="Arial"/>
              </a:rPr>
              <a:t>Un gabarit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3"/>
              </a:rPr>
              <a:t>notre site web</a:t>
            </a:r>
            <a:r>
              <a:rPr lang="fr-FR" sz="1200">
                <a:solidFill>
                  <a:schemeClr val="dk1"/>
                </a:solidFill>
                <a:latin typeface="Arial"/>
                <a:ea typeface="Arial"/>
                <a:cs typeface="Arial"/>
                <a:sym typeface="Arial"/>
              </a:rPr>
              <a:t>.</a:t>
            </a:r>
            <a:endParaRPr/>
          </a:p>
        </p:txBody>
      </p:sp>
      <p:sp>
        <p:nvSpPr>
          <p:cNvPr id="942" name="Google Shape;942;p62"/>
          <p:cNvSpPr/>
          <p:nvPr/>
        </p:nvSpPr>
        <p:spPr>
          <a:xfrm>
            <a:off x="506847" y="6324602"/>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6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7" name="Shape 947"/>
        <p:cNvGrpSpPr/>
        <p:nvPr/>
      </p:nvGrpSpPr>
      <p:grpSpPr>
        <a:xfrm>
          <a:off x="0" y="0"/>
          <a:ext cx="0" cy="0"/>
          <a:chOff x="0" y="0"/>
          <a:chExt cx="0" cy="0"/>
        </a:xfrm>
      </p:grpSpPr>
      <p:graphicFrame>
        <p:nvGraphicFramePr>
          <p:cNvPr id="948" name="Google Shape;948;p63"/>
          <p:cNvGraphicFramePr/>
          <p:nvPr/>
        </p:nvGraphicFramePr>
        <p:xfrm>
          <a:off x="423552" y="4400171"/>
          <a:ext cx="3000000" cy="3000000"/>
        </p:xfrm>
        <a:graphic>
          <a:graphicData uri="http://schemas.openxmlformats.org/drawingml/2006/table">
            <a:tbl>
              <a:tblPr bandRow="1" firstRow="1">
                <a:noFill/>
                <a:tableStyleId>{3CC86BEF-5C96-4F00-80AB-E1F6940FA935}</a:tableStyleId>
              </a:tblPr>
              <a:tblGrid>
                <a:gridCol w="2087875"/>
                <a:gridCol w="1237500"/>
                <a:gridCol w="1603250"/>
                <a:gridCol w="2014725"/>
                <a:gridCol w="2834650"/>
              </a:tblGrid>
              <a:tr h="78332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514350" marR="0" rtl="0" algn="l">
                        <a:lnSpc>
                          <a:spcPct val="100000"/>
                        </a:lnSpc>
                        <a:spcBef>
                          <a:spcPts val="0"/>
                        </a:spcBef>
                        <a:spcAft>
                          <a:spcPts val="0"/>
                        </a:spcAft>
                        <a:buNone/>
                      </a:pPr>
                      <a:r>
                        <a:rPr b="1" lang="fr-FR" sz="1200">
                          <a:latin typeface="Arial"/>
                          <a:ea typeface="Arial"/>
                          <a:cs typeface="Arial"/>
                          <a:sym typeface="Arial"/>
                        </a:rPr>
                        <a:t>Type d’activité</a:t>
                      </a:r>
                      <a:endParaRPr sz="1200">
                        <a:latin typeface="Arial"/>
                        <a:ea typeface="Arial"/>
                        <a:cs typeface="Arial"/>
                        <a:sym typeface="Arial"/>
                      </a:endParaRPr>
                    </a:p>
                  </a:txBody>
                  <a:tcPr marT="69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3810" marR="0" rtl="0" algn="ctr">
                        <a:lnSpc>
                          <a:spcPct val="100000"/>
                        </a:lnSpc>
                        <a:spcBef>
                          <a:spcPts val="0"/>
                        </a:spcBef>
                        <a:spcAft>
                          <a:spcPts val="0"/>
                        </a:spcAft>
                        <a:buNone/>
                      </a:pPr>
                      <a:r>
                        <a:rPr b="1" lang="fr-FR" sz="1200">
                          <a:latin typeface="Arial"/>
                          <a:ea typeface="Arial"/>
                          <a:cs typeface="Arial"/>
                          <a:sym typeface="Arial"/>
                        </a:rPr>
                        <a:t>Catégorie</a:t>
                      </a:r>
                      <a:endParaRPr sz="1200">
                        <a:latin typeface="Arial"/>
                        <a:ea typeface="Arial"/>
                        <a:cs typeface="Arial"/>
                        <a:sym typeface="Arial"/>
                      </a:endParaRPr>
                    </a:p>
                  </a:txBody>
                  <a:tcPr marT="69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70" lvl="0" marL="107314" marR="100965" rtl="0" algn="ctr">
                        <a:lnSpc>
                          <a:spcPct val="113700"/>
                        </a:lnSpc>
                        <a:spcBef>
                          <a:spcPts val="0"/>
                        </a:spcBef>
                        <a:spcAft>
                          <a:spcPts val="0"/>
                        </a:spcAft>
                        <a:buNone/>
                      </a:pPr>
                      <a:r>
                        <a:rPr b="1" lang="fr-FR" sz="1200">
                          <a:latin typeface="Arial"/>
                          <a:ea typeface="Arial"/>
                          <a:cs typeface="Arial"/>
                          <a:sym typeface="Arial"/>
                        </a:rPr>
                        <a:t>Fréquence d’observation de la catégorie</a:t>
                      </a:r>
                      <a:endParaRPr sz="1200">
                        <a:latin typeface="Arial"/>
                        <a:ea typeface="Arial"/>
                        <a:cs typeface="Arial"/>
                        <a:sym typeface="Arial"/>
                      </a:endParaRPr>
                    </a:p>
                  </a:txBody>
                  <a:tcPr marT="10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7800" marR="170180" rtl="0" algn="ctr">
                        <a:lnSpc>
                          <a:spcPct val="113700"/>
                        </a:lnSpc>
                        <a:spcBef>
                          <a:spcPts val="0"/>
                        </a:spcBef>
                        <a:spcAft>
                          <a:spcPts val="0"/>
                        </a:spcAft>
                        <a:buNone/>
                      </a:pPr>
                      <a:r>
                        <a:rPr b="1" lang="fr-FR" sz="1200">
                          <a:latin typeface="Arial"/>
                          <a:ea typeface="Arial"/>
                          <a:cs typeface="Arial"/>
                          <a:sym typeface="Arial"/>
                        </a:rPr>
                        <a:t>Nombre d’élèves ayant contribué dans cette catégorie</a:t>
                      </a:r>
                      <a:endParaRPr sz="1200">
                        <a:latin typeface="Arial"/>
                        <a:ea typeface="Arial"/>
                        <a:cs typeface="Arial"/>
                        <a:sym typeface="Arial"/>
                      </a:endParaRPr>
                    </a:p>
                  </a:txBody>
                  <a:tcPr marT="10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838835" lvl="0" marL="942975" marR="99060" rtl="0" algn="l">
                        <a:lnSpc>
                          <a:spcPct val="112799"/>
                        </a:lnSpc>
                        <a:spcBef>
                          <a:spcPts val="0"/>
                        </a:spcBef>
                        <a:spcAft>
                          <a:spcPts val="0"/>
                        </a:spcAft>
                        <a:buNone/>
                      </a:pPr>
                      <a:r>
                        <a:rPr b="1" lang="fr-FR" sz="1200">
                          <a:latin typeface="Arial"/>
                          <a:ea typeface="Arial"/>
                          <a:cs typeface="Arial"/>
                          <a:sym typeface="Arial"/>
                        </a:rPr>
                        <a:t>Les contributions sont-elles courtes ou longues ?</a:t>
                      </a:r>
                      <a:endParaRPr sz="1200">
                        <a:latin typeface="Arial"/>
                        <a:ea typeface="Arial"/>
                        <a:cs typeface="Arial"/>
                        <a:sym typeface="Arial"/>
                      </a:endParaRPr>
                    </a:p>
                  </a:txBody>
                  <a:tcPr marT="11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8100" marR="0" rtl="0" algn="l">
                        <a:lnSpc>
                          <a:spcPct val="100000"/>
                        </a:lnSpc>
                        <a:spcBef>
                          <a:spcPts val="0"/>
                        </a:spcBef>
                        <a:spcAft>
                          <a:spcPts val="0"/>
                        </a:spcAft>
                        <a:buNone/>
                      </a:pPr>
                      <a:r>
                        <a:rPr lang="fr-FR" sz="1200">
                          <a:latin typeface="Arial"/>
                          <a:ea typeface="Arial"/>
                          <a:cs typeface="Arial"/>
                          <a:sym typeface="Arial"/>
                        </a:rPr>
                        <a:t>1)</a:t>
                      </a:r>
                      <a:endParaRPr sz="12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fr-FR" sz="1200">
                          <a:latin typeface="Arial"/>
                          <a:ea typeface="Arial"/>
                          <a:cs typeface="Arial"/>
                          <a:sym typeface="Arial"/>
                        </a:rPr>
                        <a:t>B</a:t>
                      </a:r>
                      <a:endParaRPr sz="12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 marR="0" rtl="0" algn="ctr">
                        <a:lnSpc>
                          <a:spcPct val="100000"/>
                        </a:lnSpc>
                        <a:spcBef>
                          <a:spcPts val="0"/>
                        </a:spcBef>
                        <a:spcAft>
                          <a:spcPts val="0"/>
                        </a:spcAft>
                        <a:buNone/>
                      </a:pPr>
                      <a:r>
                        <a:rPr lang="fr-FR" sz="1200">
                          <a:latin typeface="Arial"/>
                          <a:ea typeface="Arial"/>
                          <a:cs typeface="Arial"/>
                          <a:sym typeface="Arial"/>
                        </a:rPr>
                        <a:t>CH</a:t>
                      </a:r>
                      <a:endParaRPr sz="1200">
                        <a:latin typeface="Arial"/>
                        <a:ea typeface="Arial"/>
                        <a:cs typeface="Arial"/>
                        <a:sym typeface="Arial"/>
                      </a:endParaRPr>
                    </a:p>
                  </a:txBody>
                  <a:tcPr marT="56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8100" marR="0" rtl="0" algn="l">
                        <a:lnSpc>
                          <a:spcPct val="100000"/>
                        </a:lnSpc>
                        <a:spcBef>
                          <a:spcPts val="0"/>
                        </a:spcBef>
                        <a:spcAft>
                          <a:spcPts val="0"/>
                        </a:spcAft>
                        <a:buNone/>
                      </a:pPr>
                      <a:r>
                        <a:rPr lang="fr-FR" sz="1200">
                          <a:latin typeface="Arial"/>
                          <a:ea typeface="Arial"/>
                          <a:cs typeface="Arial"/>
                          <a:sym typeface="Arial"/>
                        </a:rPr>
                        <a:t>2)</a:t>
                      </a:r>
                      <a:endParaRPr sz="12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fr-FR" sz="1200">
                          <a:latin typeface="Arial"/>
                          <a:ea typeface="Arial"/>
                          <a:cs typeface="Arial"/>
                          <a:sym typeface="Arial"/>
                        </a:rPr>
                        <a:t>B</a:t>
                      </a:r>
                      <a:endParaRPr sz="12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 marR="0" rtl="0" algn="ctr">
                        <a:lnSpc>
                          <a:spcPct val="100000"/>
                        </a:lnSpc>
                        <a:spcBef>
                          <a:spcPts val="0"/>
                        </a:spcBef>
                        <a:spcAft>
                          <a:spcPts val="0"/>
                        </a:spcAft>
                        <a:buNone/>
                      </a:pPr>
                      <a:r>
                        <a:rPr lang="fr-FR" sz="1200">
                          <a:latin typeface="Arial"/>
                          <a:ea typeface="Arial"/>
                          <a:cs typeface="Arial"/>
                          <a:sym typeface="Arial"/>
                        </a:rPr>
                        <a:t>CH</a:t>
                      </a:r>
                      <a:endParaRPr sz="12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49" name="Google Shape;949;p63"/>
          <p:cNvSpPr txBox="1"/>
          <p:nvPr/>
        </p:nvSpPr>
        <p:spPr>
          <a:xfrm>
            <a:off x="423552" y="173021"/>
            <a:ext cx="5532748" cy="398128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fr-FR" sz="1400">
                <a:solidFill>
                  <a:schemeClr val="dk1"/>
                </a:solidFill>
                <a:latin typeface="Arial"/>
                <a:ea typeface="Arial"/>
                <a:cs typeface="Arial"/>
                <a:sym typeface="Arial"/>
              </a:rPr>
              <a:t>2E : Échelle d’évaluation de la participation de toute la classe</a:t>
            </a:r>
            <a:endParaRPr sz="1400">
              <a:solidFill>
                <a:schemeClr val="dk1"/>
              </a:solidFill>
              <a:latin typeface="Arial"/>
              <a:ea typeface="Arial"/>
              <a:cs typeface="Arial"/>
              <a:sym typeface="Arial"/>
            </a:endParaRPr>
          </a:p>
          <a:p>
            <a:pPr indent="0" lvl="0" marL="83185" marR="95250" rtl="0" algn="l">
              <a:lnSpc>
                <a:spcPct val="120700"/>
              </a:lnSpc>
              <a:spcBef>
                <a:spcPts val="670"/>
              </a:spcBef>
              <a:spcAft>
                <a:spcPts val="0"/>
              </a:spcAft>
              <a:buNone/>
            </a:pPr>
            <a:r>
              <a:rPr lang="fr-FR" sz="1200">
                <a:solidFill>
                  <a:schemeClr val="dk1"/>
                </a:solidFill>
                <a:latin typeface="Arimo"/>
                <a:ea typeface="Arimo"/>
                <a:cs typeface="Arimo"/>
                <a:sym typeface="Arimo"/>
              </a:rPr>
              <a:t>Cette échelle d’évaluation pour la classe entière est une extension de la matrice 2D qui se concentre sur le dialogue impliquant l’ensemble de la classe. Elle vous permettra de mieux comprendre comment les élèves participent au dialogue. Vous pouvez porter attention à différents aspects de la participation des élèves, comme la durée de leurs interventions et la fréquence de leur participation. Vous pouvez réaliser ces observations lors de différents types d’activités impliquant toute la classe afin de construire une image plus globale du dialogue dans votre contexte d’apprentissage. </a:t>
            </a:r>
            <a:endParaRPr sz="1200">
              <a:solidFill>
                <a:schemeClr val="dk1"/>
              </a:solidFill>
              <a:latin typeface="Arimo"/>
              <a:ea typeface="Arimo"/>
              <a:cs typeface="Arimo"/>
              <a:sym typeface="Arimo"/>
            </a:endParaRPr>
          </a:p>
          <a:p>
            <a:pPr indent="0" lvl="0" marL="83185" marR="95250" rtl="0" algn="l">
              <a:lnSpc>
                <a:spcPct val="120700"/>
              </a:lnSpc>
              <a:spcBef>
                <a:spcPts val="670"/>
              </a:spcBef>
              <a:spcAft>
                <a:spcPts val="0"/>
              </a:spcAft>
              <a:buNone/>
            </a:pPr>
            <a:r>
              <a:rPr b="1" lang="fr-FR" sz="1200">
                <a:solidFill>
                  <a:schemeClr val="dk1"/>
                </a:solidFill>
                <a:latin typeface="Arimo"/>
                <a:ea typeface="Arimo"/>
                <a:cs typeface="Arimo"/>
                <a:sym typeface="Arimo"/>
              </a:rPr>
              <a:t>Notes d’orientation </a:t>
            </a:r>
            <a:r>
              <a:rPr lang="fr-FR" sz="1200">
                <a:solidFill>
                  <a:schemeClr val="dk1"/>
                </a:solidFill>
                <a:latin typeface="Arimo"/>
                <a:ea typeface="Arimo"/>
                <a:cs typeface="Arimo"/>
                <a:sym typeface="Arimo"/>
              </a:rPr>
              <a:t>:</a:t>
            </a:r>
            <a:endParaRPr/>
          </a:p>
          <a:p>
            <a:pPr indent="-171449" lvl="0" marL="254634" marR="95250" rtl="0" algn="l">
              <a:lnSpc>
                <a:spcPct val="120700"/>
              </a:lnSpc>
              <a:spcBef>
                <a:spcPts val="670"/>
              </a:spcBef>
              <a:spcAft>
                <a:spcPts val="0"/>
              </a:spcAft>
              <a:buClr>
                <a:schemeClr val="dk1"/>
              </a:buClr>
              <a:buSzPts val="1200"/>
              <a:buFont typeface="Arial"/>
              <a:buChar char="•"/>
            </a:pPr>
            <a:r>
              <a:rPr lang="fr-FR" sz="1200">
                <a:solidFill>
                  <a:schemeClr val="dk1"/>
                </a:solidFill>
                <a:latin typeface="Arimo"/>
                <a:ea typeface="Arimo"/>
                <a:cs typeface="Arimo"/>
                <a:sym typeface="Arimo"/>
              </a:rPr>
              <a:t>Choisissez une ou deux catégories sur lesquelles vous souhaitez vous concentrer pour votre investigation.</a:t>
            </a:r>
            <a:endParaRPr/>
          </a:p>
          <a:p>
            <a:pPr indent="-171449" lvl="0" marL="254634" marR="95250" rtl="0" algn="l">
              <a:lnSpc>
                <a:spcPct val="120700"/>
              </a:lnSpc>
              <a:spcBef>
                <a:spcPts val="670"/>
              </a:spcBef>
              <a:spcAft>
                <a:spcPts val="0"/>
              </a:spcAft>
              <a:buClr>
                <a:schemeClr val="dk1"/>
              </a:buClr>
              <a:buSzPts val="1200"/>
              <a:buFont typeface="Arial"/>
              <a:buChar char="•"/>
            </a:pPr>
            <a:r>
              <a:rPr lang="fr-FR" sz="1200">
                <a:solidFill>
                  <a:schemeClr val="dk1"/>
                </a:solidFill>
                <a:latin typeface="Arimo"/>
                <a:ea typeface="Arimo"/>
                <a:cs typeface="Arimo"/>
                <a:sym typeface="Arimo"/>
              </a:rPr>
              <a:t>Décidez des types d’activités ou des moments de la leçon sur lesquels vous souhaitez focaliser vos observations, comme les introductions de cours, les discussions en grand groupe ou les moments de conclusion/séances plénières.</a:t>
            </a:r>
            <a:endParaRPr sz="1200">
              <a:solidFill>
                <a:schemeClr val="dk1"/>
              </a:solidFill>
              <a:latin typeface="Arimo"/>
              <a:ea typeface="Arimo"/>
              <a:cs typeface="Arimo"/>
              <a:sym typeface="Arimo"/>
            </a:endParaRPr>
          </a:p>
        </p:txBody>
      </p:sp>
      <p:sp>
        <p:nvSpPr>
          <p:cNvPr id="950" name="Google Shape;950;p63"/>
          <p:cNvSpPr txBox="1"/>
          <p:nvPr/>
        </p:nvSpPr>
        <p:spPr>
          <a:xfrm>
            <a:off x="6184900" y="653222"/>
            <a:ext cx="3998318" cy="241187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95250" lvl="0" marL="107950" marR="0" rtl="0" algn="l">
              <a:lnSpc>
                <a:spcPct val="100000"/>
              </a:lnSpc>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Utilisez l'échelle de notation suivante:</a:t>
            </a:r>
            <a:endParaRPr sz="1200">
              <a:solidFill>
                <a:schemeClr val="dk1"/>
              </a:solidFill>
              <a:latin typeface="Arial"/>
              <a:ea typeface="Arial"/>
              <a:cs typeface="Arial"/>
              <a:sym typeface="Arial"/>
            </a:endParaRPr>
          </a:p>
          <a:p>
            <a:pPr indent="-44450" lvl="1" marL="514350" marR="5080" rtl="0" algn="l">
              <a:lnSpc>
                <a:spcPct val="110600"/>
              </a:lnSpc>
              <a:spcBef>
                <a:spcPts val="110"/>
              </a:spcBef>
              <a:spcAft>
                <a:spcPts val="0"/>
              </a:spcAft>
              <a:buNone/>
            </a:pPr>
            <a:r>
              <a:rPr b="0" i="0" lang="fr-FR" sz="1200" u="none" cap="none" strike="noStrike">
                <a:solidFill>
                  <a:schemeClr val="dk1"/>
                </a:solidFill>
                <a:latin typeface="Arial"/>
                <a:ea typeface="Arial"/>
                <a:cs typeface="Arial"/>
                <a:sym typeface="Arial"/>
              </a:rPr>
              <a:t>5 = tout le temps / autant d'élèves que possible</a:t>
            </a:r>
            <a:endParaRPr/>
          </a:p>
          <a:p>
            <a:pPr indent="-44450" lvl="1" marL="514350" marR="5080" rtl="0" algn="l">
              <a:lnSpc>
                <a:spcPct val="110600"/>
              </a:lnSpc>
              <a:spcBef>
                <a:spcPts val="110"/>
              </a:spcBef>
              <a:spcAft>
                <a:spcPts val="0"/>
              </a:spcAft>
              <a:buNone/>
            </a:pPr>
            <a:r>
              <a:rPr b="0" i="0" lang="fr-FR" sz="1200" u="none" cap="none" strike="noStrike">
                <a:solidFill>
                  <a:schemeClr val="dk1"/>
                </a:solidFill>
                <a:latin typeface="Arial"/>
                <a:ea typeface="Arial"/>
                <a:cs typeface="Arial"/>
                <a:sym typeface="Arial"/>
              </a:rPr>
              <a:t>4 = la plupart du temps / la plupart des élèves</a:t>
            </a:r>
            <a:endParaRPr/>
          </a:p>
          <a:p>
            <a:pPr indent="-44450" lvl="1" marL="514350" marR="5080" rtl="0" algn="l">
              <a:lnSpc>
                <a:spcPct val="110600"/>
              </a:lnSpc>
              <a:spcBef>
                <a:spcPts val="110"/>
              </a:spcBef>
              <a:spcAft>
                <a:spcPts val="0"/>
              </a:spcAft>
              <a:buNone/>
            </a:pPr>
            <a:r>
              <a:rPr b="0" i="0" lang="fr-FR" sz="1200" u="none" cap="none" strike="noStrike">
                <a:solidFill>
                  <a:schemeClr val="dk1"/>
                </a:solidFill>
                <a:latin typeface="Arial"/>
                <a:ea typeface="Arial"/>
                <a:cs typeface="Arial"/>
                <a:sym typeface="Arial"/>
              </a:rPr>
              <a:t>3 = une partie du temps / certains des élèves</a:t>
            </a:r>
            <a:endParaRPr/>
          </a:p>
          <a:p>
            <a:pPr indent="-44450" lvl="1" marL="514350" marR="5080" rtl="0" algn="l">
              <a:lnSpc>
                <a:spcPct val="110600"/>
              </a:lnSpc>
              <a:spcBef>
                <a:spcPts val="110"/>
              </a:spcBef>
              <a:spcAft>
                <a:spcPts val="0"/>
              </a:spcAft>
              <a:buNone/>
            </a:pPr>
            <a:r>
              <a:rPr b="0" i="0" lang="fr-FR" sz="1200" u="none" cap="none" strike="noStrike">
                <a:solidFill>
                  <a:schemeClr val="dk1"/>
                </a:solidFill>
                <a:latin typeface="Arial"/>
                <a:ea typeface="Arial"/>
                <a:cs typeface="Arial"/>
                <a:sym typeface="Arial"/>
              </a:rPr>
              <a:t>2 = occasionnellement / quelques élèves</a:t>
            </a:r>
            <a:endParaRPr/>
          </a:p>
          <a:p>
            <a:pPr indent="-44450" lvl="1" marL="514350" marR="5080" rtl="0" algn="l">
              <a:lnSpc>
                <a:spcPct val="110600"/>
              </a:lnSpc>
              <a:spcBef>
                <a:spcPts val="110"/>
              </a:spcBef>
              <a:spcAft>
                <a:spcPts val="0"/>
              </a:spcAft>
              <a:buNone/>
            </a:pPr>
            <a:r>
              <a:rPr b="0" i="0" lang="fr-FR" sz="1200" u="none" cap="none" strike="noStrike">
                <a:solidFill>
                  <a:schemeClr val="dk1"/>
                </a:solidFill>
                <a:latin typeface="Arial"/>
                <a:ea typeface="Arial"/>
                <a:cs typeface="Arial"/>
                <a:sym typeface="Arial"/>
              </a:rPr>
              <a:t>1 = jamais / aucun des élèves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25"/>
              </a:spcBef>
              <a:spcAft>
                <a:spcPts val="0"/>
              </a:spcAft>
              <a:buNone/>
            </a:pPr>
            <a:r>
              <a:t/>
            </a:r>
            <a:endParaRPr sz="1600">
              <a:solidFill>
                <a:schemeClr val="dk1"/>
              </a:solidFill>
              <a:latin typeface="Times New Roman"/>
              <a:ea typeface="Times New Roman"/>
              <a:cs typeface="Times New Roman"/>
              <a:sym typeface="Times New Roman"/>
            </a:endParaRPr>
          </a:p>
          <a:p>
            <a:pPr indent="0" lvl="0" marL="394970" marR="0" rtl="0" algn="l">
              <a:spcBef>
                <a:spcPts val="0"/>
              </a:spcBef>
              <a:spcAft>
                <a:spcPts val="0"/>
              </a:spcAft>
              <a:buNone/>
            </a:pPr>
            <a:r>
              <a:rPr b="1" lang="fr-FR" sz="1200">
                <a:solidFill>
                  <a:schemeClr val="dk1"/>
                </a:solidFill>
                <a:latin typeface="Arial"/>
                <a:ea typeface="Arial"/>
                <a:cs typeface="Arial"/>
                <a:sym typeface="Arial"/>
              </a:rPr>
              <a:t> Un gabarit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3"/>
              </a:rPr>
              <a:t>notre site web</a:t>
            </a:r>
            <a:r>
              <a:rPr lang="fr-FR" sz="1200">
                <a:solidFill>
                  <a:schemeClr val="dk1"/>
                </a:solidFill>
                <a:latin typeface="Arial"/>
                <a:ea typeface="Arial"/>
                <a:cs typeface="Arial"/>
                <a:sym typeface="Arial"/>
              </a:rPr>
              <a:t>.</a:t>
            </a:r>
            <a:endParaRPr/>
          </a:p>
          <a:p>
            <a:pPr indent="0" lvl="0" marL="394970" marR="0" rtl="0" algn="l">
              <a:lnSpc>
                <a:spcPct val="100000"/>
              </a:lnSpc>
              <a:spcBef>
                <a:spcPts val="0"/>
              </a:spcBef>
              <a:spcAft>
                <a:spcPts val="0"/>
              </a:spcAft>
              <a:buNone/>
            </a:pPr>
            <a:r>
              <a:t/>
            </a:r>
            <a:endParaRPr sz="1200">
              <a:solidFill>
                <a:schemeClr val="dk1"/>
              </a:solidFill>
              <a:latin typeface="Arimo"/>
              <a:ea typeface="Arimo"/>
              <a:cs typeface="Arimo"/>
              <a:sym typeface="Arimo"/>
            </a:endParaRPr>
          </a:p>
          <a:p>
            <a:pPr indent="0" lvl="0" marL="39497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p:txBody>
      </p:sp>
      <p:sp>
        <p:nvSpPr>
          <p:cNvPr id="951" name="Google Shape;951;p63"/>
          <p:cNvSpPr/>
          <p:nvPr/>
        </p:nvSpPr>
        <p:spPr>
          <a:xfrm>
            <a:off x="6261100" y="2257425"/>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6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7" name="Shape 957"/>
        <p:cNvGrpSpPr/>
        <p:nvPr/>
      </p:nvGrpSpPr>
      <p:grpSpPr>
        <a:xfrm>
          <a:off x="0" y="0"/>
          <a:ext cx="0" cy="0"/>
          <a:chOff x="0" y="0"/>
          <a:chExt cx="0" cy="0"/>
        </a:xfrm>
      </p:grpSpPr>
      <p:sp>
        <p:nvSpPr>
          <p:cNvPr id="958" name="Google Shape;958;p64"/>
          <p:cNvSpPr txBox="1"/>
          <p:nvPr/>
        </p:nvSpPr>
        <p:spPr>
          <a:xfrm>
            <a:off x="417533" y="352425"/>
            <a:ext cx="4852967" cy="176394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l">
              <a:lnSpc>
                <a:spcPct val="100000"/>
              </a:lnSpc>
              <a:spcBef>
                <a:spcPts val="0"/>
              </a:spcBef>
              <a:spcAft>
                <a:spcPts val="0"/>
              </a:spcAft>
              <a:buNone/>
            </a:pPr>
            <a:r>
              <a:rPr b="1" lang="fr-FR" sz="1400">
                <a:solidFill>
                  <a:schemeClr val="dk1"/>
                </a:solidFill>
                <a:latin typeface="Arial"/>
                <a:ea typeface="Arial"/>
                <a:cs typeface="Arial"/>
                <a:sym typeface="Arial"/>
              </a:rPr>
              <a:t>2F : Échelle d’évaluation de la participation des élèves et des règles de conversation</a:t>
            </a:r>
            <a:endParaRPr sz="1400">
              <a:solidFill>
                <a:schemeClr val="dk1"/>
              </a:solidFill>
              <a:latin typeface="Arial"/>
              <a:ea typeface="Arial"/>
              <a:cs typeface="Arial"/>
              <a:sym typeface="Arial"/>
            </a:endParaRPr>
          </a:p>
          <a:p>
            <a:pPr indent="0" lvl="0" marL="82550" marR="154305" rtl="0" algn="l">
              <a:lnSpc>
                <a:spcPct val="120800"/>
              </a:lnSpc>
              <a:spcBef>
                <a:spcPts val="665"/>
              </a:spcBef>
              <a:spcAft>
                <a:spcPts val="0"/>
              </a:spcAft>
              <a:buNone/>
            </a:pPr>
            <a:r>
              <a:rPr lang="fr-FR" sz="1200">
                <a:solidFill>
                  <a:schemeClr val="dk1"/>
                </a:solidFill>
                <a:latin typeface="Arimo"/>
                <a:ea typeface="Arimo"/>
                <a:cs typeface="Arimo"/>
                <a:sym typeface="Arimo"/>
              </a:rPr>
              <a:t>C’est un autre outil qui vous permet de mesurer la participation des élèves. Il permet également d’évaluer dans quelle mesure les règles de conversation sont respectées.</a:t>
            </a:r>
            <a:endParaRPr/>
          </a:p>
          <a:p>
            <a:pPr indent="0" lvl="0" marL="82550" marR="154305" rtl="0" algn="l">
              <a:lnSpc>
                <a:spcPct val="120800"/>
              </a:lnSpc>
              <a:spcBef>
                <a:spcPts val="665"/>
              </a:spcBef>
              <a:spcAft>
                <a:spcPts val="0"/>
              </a:spcAft>
              <a:buNone/>
            </a:pPr>
            <a:r>
              <a:t/>
            </a:r>
            <a:endParaRPr sz="1200">
              <a:solidFill>
                <a:schemeClr val="dk1"/>
              </a:solidFill>
              <a:latin typeface="Arimo"/>
              <a:ea typeface="Arimo"/>
              <a:cs typeface="Arimo"/>
              <a:sym typeface="Arimo"/>
            </a:endParaRPr>
          </a:p>
          <a:p>
            <a:pPr indent="0" lvl="0" marL="394970" marR="0" rtl="0" algn="l">
              <a:spcBef>
                <a:spcPts val="0"/>
              </a:spcBef>
              <a:spcAft>
                <a:spcPts val="0"/>
              </a:spcAft>
              <a:buNone/>
            </a:pPr>
            <a:r>
              <a:rPr b="1" lang="fr-FR" sz="1200">
                <a:solidFill>
                  <a:schemeClr val="dk1"/>
                </a:solidFill>
                <a:latin typeface="Arial"/>
                <a:ea typeface="Arial"/>
                <a:cs typeface="Arial"/>
                <a:sym typeface="Arial"/>
              </a:rPr>
              <a:t>      Un gabarit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3"/>
              </a:rPr>
              <a:t>notre site web</a:t>
            </a:r>
            <a:r>
              <a:rPr lang="fr-FR" sz="1200">
                <a:solidFill>
                  <a:schemeClr val="dk1"/>
                </a:solidFill>
                <a:latin typeface="Arial"/>
                <a:ea typeface="Arial"/>
                <a:cs typeface="Arial"/>
                <a:sym typeface="Arial"/>
              </a:rPr>
              <a:t>.</a:t>
            </a:r>
            <a:endParaRPr/>
          </a:p>
        </p:txBody>
      </p:sp>
      <p:graphicFrame>
        <p:nvGraphicFramePr>
          <p:cNvPr id="959" name="Google Shape;959;p64"/>
          <p:cNvGraphicFramePr/>
          <p:nvPr/>
        </p:nvGraphicFramePr>
        <p:xfrm>
          <a:off x="309941" y="2257425"/>
          <a:ext cx="3000000" cy="3000000"/>
        </p:xfrm>
        <a:graphic>
          <a:graphicData uri="http://schemas.openxmlformats.org/drawingml/2006/table">
            <a:tbl>
              <a:tblPr bandRow="1" firstRow="1">
                <a:noFill/>
                <a:tableStyleId>{3CC86BEF-5C96-4F00-80AB-E1F6940FA935}</a:tableStyleId>
              </a:tblPr>
              <a:tblGrid>
                <a:gridCol w="1315175"/>
                <a:gridCol w="2590800"/>
                <a:gridCol w="2682250"/>
                <a:gridCol w="3291850"/>
              </a:tblGrid>
              <a:tr h="389725">
                <a:tc>
                  <a:txBody>
                    <a:bodyPr/>
                    <a:lstStyle/>
                    <a:p>
                      <a:pPr indent="0" lvl="0" marL="0" marR="0" rtl="0" algn="ctr">
                        <a:lnSpc>
                          <a:spcPct val="100000"/>
                        </a:lnSpc>
                        <a:spcBef>
                          <a:spcPts val="0"/>
                        </a:spcBef>
                        <a:spcAft>
                          <a:spcPts val="0"/>
                        </a:spcAft>
                        <a:buNone/>
                      </a:pPr>
                      <a:r>
                        <a:rPr b="1" lang="fr-FR" sz="1200">
                          <a:latin typeface="Arimo"/>
                          <a:ea typeface="Arimo"/>
                          <a:cs typeface="Arimo"/>
                          <a:sym typeface="Arimo"/>
                        </a:rPr>
                        <a:t>Dimension</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1535" marR="0" rtl="0" algn="l">
                        <a:lnSpc>
                          <a:spcPct val="100000"/>
                        </a:lnSpc>
                        <a:spcBef>
                          <a:spcPts val="0"/>
                        </a:spcBef>
                        <a:spcAft>
                          <a:spcPts val="0"/>
                        </a:spcAft>
                        <a:buNone/>
                      </a:pPr>
                      <a:r>
                        <a:rPr b="1" lang="fr-FR" sz="1200">
                          <a:latin typeface="Arimo"/>
                          <a:ea typeface="Arimo"/>
                          <a:cs typeface="Arimo"/>
                          <a:sym typeface="Arimo"/>
                        </a:rPr>
                        <a:t>0 : Non évident</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fr-FR" sz="1200">
                          <a:latin typeface="Arimo"/>
                          <a:ea typeface="Arimo"/>
                          <a:cs typeface="Arimo"/>
                          <a:sym typeface="Arimo"/>
                        </a:rPr>
                        <a:t>1 : Mené par l’enseignant</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84810" marR="0" rtl="0" algn="ctr">
                        <a:lnSpc>
                          <a:spcPct val="100000"/>
                        </a:lnSpc>
                        <a:spcBef>
                          <a:spcPts val="0"/>
                        </a:spcBef>
                        <a:spcAft>
                          <a:spcPts val="0"/>
                        </a:spcAft>
                        <a:buNone/>
                      </a:pPr>
                      <a:r>
                        <a:rPr b="1" lang="fr-FR" sz="1200">
                          <a:latin typeface="Arimo"/>
                          <a:ea typeface="Arimo"/>
                          <a:cs typeface="Arimo"/>
                          <a:sym typeface="Arimo"/>
                        </a:rPr>
                        <a:t>2 : Mené par l’enseignant avec implication des élèves</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66625">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b="1" sz="1550">
                        <a:latin typeface="Times New Roman"/>
                        <a:ea typeface="Times New Roman"/>
                        <a:cs typeface="Times New Roman"/>
                        <a:sym typeface="Times New Roman"/>
                      </a:endParaRPr>
                    </a:p>
                    <a:p>
                      <a:pPr indent="-30162" lvl="0" marL="139700" marR="201930" rtl="0" algn="l">
                        <a:lnSpc>
                          <a:spcPct val="120000"/>
                        </a:lnSpc>
                        <a:spcBef>
                          <a:spcPts val="0"/>
                        </a:spcBef>
                        <a:spcAft>
                          <a:spcPts val="0"/>
                        </a:spcAft>
                        <a:buNone/>
                      </a:pPr>
                      <a:r>
                        <a:rPr b="1" lang="fr-FR" sz="1200">
                          <a:latin typeface="Arimo"/>
                          <a:ea typeface="Arimo"/>
                          <a:cs typeface="Arimo"/>
                          <a:sym typeface="Arimo"/>
                        </a:rPr>
                        <a:t>  Participation des élèves</a:t>
                      </a:r>
                      <a:endParaRPr b="1"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a:latin typeface="Times New Roman"/>
                        <a:ea typeface="Times New Roman"/>
                        <a:cs typeface="Times New Roman"/>
                        <a:sym typeface="Times New Roman"/>
                      </a:endParaRPr>
                    </a:p>
                    <a:p>
                      <a:pPr indent="0" lvl="0" marL="33020" marR="471169" rtl="0" algn="l">
                        <a:lnSpc>
                          <a:spcPct val="102200"/>
                        </a:lnSpc>
                        <a:spcBef>
                          <a:spcPts val="0"/>
                        </a:spcBef>
                        <a:spcAft>
                          <a:spcPts val="0"/>
                        </a:spcAft>
                        <a:buNone/>
                      </a:pPr>
                      <a:r>
                        <a:rPr lang="fr-FR" sz="1200">
                          <a:latin typeface="Arimo"/>
                          <a:ea typeface="Arimo"/>
                          <a:cs typeface="Arimo"/>
                          <a:sym typeface="Arimo"/>
                        </a:rPr>
                        <a:t>Les échanges publics en grand groupe ou en travail de groupe consistent en un questionnement de l’enseignant et des interventions succinctes des élèves</a:t>
                      </a:r>
                      <a:endParaRPr/>
                    </a:p>
                    <a:p>
                      <a:pPr indent="0" lvl="0" marL="33020" marR="471169" rtl="0" algn="l">
                        <a:lnSpc>
                          <a:spcPct val="102200"/>
                        </a:lnSpc>
                        <a:spcBef>
                          <a:spcPts val="0"/>
                        </a:spcBef>
                        <a:spcAft>
                          <a:spcPts val="0"/>
                        </a:spcAft>
                        <a:buNone/>
                      </a:pPr>
                      <a:r>
                        <a:rPr lang="fr-FR" sz="1200">
                          <a:latin typeface="Arimo"/>
                          <a:ea typeface="Arimo"/>
                          <a:cs typeface="Arimo"/>
                          <a:sym typeface="Arimo"/>
                        </a:rPr>
                        <a:t>ou</a:t>
                      </a:r>
                      <a:endParaRPr sz="1200">
                        <a:latin typeface="Arimo"/>
                        <a:ea typeface="Arimo"/>
                        <a:cs typeface="Arimo"/>
                        <a:sym typeface="Arimo"/>
                      </a:endParaRPr>
                    </a:p>
                    <a:p>
                      <a:pPr indent="0" lvl="0" marL="33020" marR="262255" rtl="0" algn="l">
                        <a:lnSpc>
                          <a:spcPct val="101699"/>
                        </a:lnSpc>
                        <a:spcBef>
                          <a:spcPts val="980"/>
                        </a:spcBef>
                        <a:spcAft>
                          <a:spcPts val="0"/>
                        </a:spcAft>
                        <a:buNone/>
                      </a:pPr>
                      <a:r>
                        <a:rPr lang="fr-FR" sz="1200">
                          <a:latin typeface="Arimo"/>
                          <a:ea typeface="Arimo"/>
                          <a:cs typeface="Arimo"/>
                          <a:sym typeface="Arimo"/>
                        </a:rPr>
                        <a:t>Les élèves n’ont pas d’occasions de discuter publiquement de leurs idées</a:t>
                      </a:r>
                      <a:endParaRPr sz="1200">
                        <a:latin typeface="Arimo"/>
                        <a:ea typeface="Arimo"/>
                        <a:cs typeface="Arimo"/>
                        <a:sym typeface="Arimo"/>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92075" rtl="0" algn="l">
                        <a:lnSpc>
                          <a:spcPct val="101699"/>
                        </a:lnSpc>
                        <a:spcBef>
                          <a:spcPts val="880"/>
                        </a:spcBef>
                        <a:spcAft>
                          <a:spcPts val="0"/>
                        </a:spcAft>
                        <a:buNone/>
                      </a:pPr>
                      <a:r>
                        <a:rPr lang="fr-FR" sz="1200">
                          <a:latin typeface="Arimo"/>
                          <a:ea typeface="Arimo"/>
                          <a:cs typeface="Arimo"/>
                          <a:sym typeface="Arimo"/>
                        </a:rPr>
                        <a:t>Les élèves expriment longuement leurs idées en grand groupe et en travail de groupe, mais </a:t>
                      </a:r>
                      <a:r>
                        <a:rPr b="1" lang="fr-FR" sz="1200">
                          <a:latin typeface="Arimo"/>
                          <a:ea typeface="Arimo"/>
                          <a:cs typeface="Arimo"/>
                          <a:sym typeface="Arimo"/>
                        </a:rPr>
                        <a:t>ne s’engagent pas </a:t>
                      </a:r>
                      <a:r>
                        <a:rPr lang="fr-FR" sz="1200">
                          <a:latin typeface="Arimo"/>
                          <a:ea typeface="Arimo"/>
                          <a:cs typeface="Arimo"/>
                          <a:sym typeface="Arimo"/>
                        </a:rPr>
                        <a:t>avec les idées des autres</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03299"/>
                        </a:lnSpc>
                        <a:spcBef>
                          <a:spcPts val="0"/>
                        </a:spcBef>
                        <a:spcAft>
                          <a:spcPts val="0"/>
                        </a:spcAft>
                        <a:buNone/>
                      </a:pPr>
                      <a:r>
                        <a:rPr lang="fr-FR" sz="1200">
                          <a:latin typeface="Arimo"/>
                          <a:ea typeface="Arimo"/>
                          <a:cs typeface="Arimo"/>
                          <a:sym typeface="Arimo"/>
                        </a:rPr>
                        <a:t>Plusieurs élèves expriment longuement leurs idées en grand groupe et en travail de groupe</a:t>
                      </a:r>
                      <a:endParaRPr/>
                    </a:p>
                    <a:p>
                      <a:pPr indent="0" lvl="0" marL="33020" marR="287655" rtl="0" algn="l">
                        <a:lnSpc>
                          <a:spcPct val="103299"/>
                        </a:lnSpc>
                        <a:spcBef>
                          <a:spcPts val="384"/>
                        </a:spcBef>
                        <a:spcAft>
                          <a:spcPts val="0"/>
                        </a:spcAft>
                        <a:buNone/>
                      </a:pPr>
                      <a:r>
                        <a:rPr b="1" lang="fr-FR" sz="1200">
                          <a:latin typeface="Arial"/>
                          <a:ea typeface="Arial"/>
                          <a:cs typeface="Arial"/>
                          <a:sym typeface="Arial"/>
                        </a:rPr>
                        <a:t>ET</a:t>
                      </a:r>
                      <a:endParaRPr b="1" sz="1200">
                        <a:latin typeface="Arial"/>
                        <a:ea typeface="Arial"/>
                        <a:cs typeface="Arial"/>
                        <a:sym typeface="Arial"/>
                      </a:endParaRPr>
                    </a:p>
                    <a:p>
                      <a:pPr indent="0" lvl="0" marL="33020" marR="78740" rtl="0" algn="l">
                        <a:lnSpc>
                          <a:spcPct val="101699"/>
                        </a:lnSpc>
                        <a:spcBef>
                          <a:spcPts val="1000"/>
                        </a:spcBef>
                        <a:spcAft>
                          <a:spcPts val="0"/>
                        </a:spcAft>
                        <a:buNone/>
                      </a:pPr>
                      <a:r>
                        <a:rPr lang="fr-FR" sz="1200">
                          <a:latin typeface="Arimo"/>
                          <a:ea typeface="Arimo"/>
                          <a:cs typeface="Arimo"/>
                          <a:sym typeface="Arimo"/>
                        </a:rPr>
                        <a:t>Ce faisant, ils </a:t>
                      </a:r>
                      <a:r>
                        <a:rPr b="1" lang="fr-FR" sz="1200">
                          <a:latin typeface="Arimo"/>
                          <a:ea typeface="Arimo"/>
                          <a:cs typeface="Arimo"/>
                          <a:sym typeface="Arimo"/>
                        </a:rPr>
                        <a:t>interagissent avec les idées des autres</a:t>
                      </a:r>
                      <a:r>
                        <a:rPr lang="fr-FR" sz="1200">
                          <a:latin typeface="Arimo"/>
                          <a:ea typeface="Arimo"/>
                          <a:cs typeface="Arimo"/>
                          <a:sym typeface="Arimo"/>
                        </a:rPr>
                        <a:t>, par exemple en faisant référence à leurs contributions, en les contestant ou en s’en appuyant (ex. : «C’est un peu comme ce que Shootle a dit, mais…», «Sam a eu une super idée, regarde [démontre]»). Cela inclut la participation spontanée ou sollicitée par l’enseignant</a:t>
                      </a:r>
                      <a:endParaRPr sz="1200">
                        <a:latin typeface="Arimo"/>
                        <a:ea typeface="Arimo"/>
                        <a:cs typeface="Arimo"/>
                        <a:sym typeface="Arimo"/>
                      </a:endParaRPr>
                    </a:p>
                  </a:txBody>
                  <a:tcPr marT="48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25250">
                <a:tc>
                  <a:txBody>
                    <a:bodyPr/>
                    <a:lstStyle/>
                    <a:p>
                      <a:pPr indent="0" lvl="0" marL="0" marR="0" rtl="0" algn="ctr">
                        <a:lnSpc>
                          <a:spcPct val="115000"/>
                        </a:lnSpc>
                        <a:spcBef>
                          <a:spcPts val="0"/>
                        </a:spcBef>
                        <a:spcAft>
                          <a:spcPts val="0"/>
                        </a:spcAft>
                        <a:buNone/>
                      </a:pPr>
                      <a:r>
                        <a:rPr b="1" lang="fr-FR" sz="1200">
                          <a:solidFill>
                            <a:srgbClr val="000000"/>
                          </a:solidFill>
                          <a:latin typeface="Arimo"/>
                          <a:ea typeface="Arimo"/>
                          <a:cs typeface="Arimo"/>
                          <a:sym typeface="Arimo"/>
                        </a:rPr>
                        <a:t>Règles de fonctionnement</a:t>
                      </a:r>
                      <a:endParaRPr b="1" sz="1200">
                        <a:latin typeface="Arimo"/>
                        <a:ea typeface="Arimo"/>
                        <a:cs typeface="Arimo"/>
                        <a:sym typeface="Arimo"/>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200">
                          <a:solidFill>
                            <a:srgbClr val="000000"/>
                          </a:solidFill>
                          <a:latin typeface="Arial"/>
                          <a:ea typeface="Arial"/>
                          <a:cs typeface="Arial"/>
                          <a:sym typeface="Arial"/>
                        </a:rPr>
                        <a:t>Aucune emphase explicite n’est mise sur les règles de dialogue ou les pratiques dialogiques ne sont pas apparentes</a:t>
                      </a: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200">
                          <a:solidFill>
                            <a:srgbClr val="000000"/>
                          </a:solidFill>
                          <a:latin typeface="Arial"/>
                          <a:ea typeface="Arial"/>
                          <a:cs typeface="Arial"/>
                          <a:sym typeface="Arial"/>
                        </a:rPr>
                        <a:t>L’enseignant introduit, modélise ou rappelle aux élèves les pratiques dialogiques ciblées, par ex. les règles à suivre, la prise de parole inclusive</a:t>
                      </a: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fr-FR" sz="1200">
                          <a:solidFill>
                            <a:srgbClr val="000000"/>
                          </a:solidFill>
                          <a:latin typeface="Arial"/>
                          <a:ea typeface="Arial"/>
                          <a:cs typeface="Arial"/>
                          <a:sym typeface="Arial"/>
                        </a:rPr>
                        <a:t>L’enseignant et les élèves, ou les élèves eux-mêmes, négocient les pratiques dialogiques ciblées, par ex. les règles, éventuellement accompagnées de rappels ou de modélisation</a:t>
                      </a:r>
                      <a:endParaRPr/>
                    </a:p>
                    <a:p>
                      <a:pPr indent="0" lvl="0" marL="0" marR="0" rtl="0" algn="l">
                        <a:lnSpc>
                          <a:spcPct val="115000"/>
                        </a:lnSpc>
                        <a:spcBef>
                          <a:spcPts val="1200"/>
                        </a:spcBef>
                        <a:spcAft>
                          <a:spcPts val="0"/>
                        </a:spcAft>
                        <a:buNone/>
                      </a:pPr>
                      <a:r>
                        <a:rPr lang="fr-FR" sz="1200">
                          <a:solidFill>
                            <a:srgbClr val="000000"/>
                          </a:solidFill>
                          <a:latin typeface="Arial"/>
                          <a:ea typeface="Arial"/>
                          <a:cs typeface="Arial"/>
                          <a:sym typeface="Arial"/>
                        </a:rPr>
                        <a:t>Cela peut aussi inclure la responsabilité donnée ou prise par les élèves pour gérer le dialogue, ainsi que leur participation à l’évaluation de l’efficacité des pratiques dialogiques</a:t>
                      </a:r>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0" name="Google Shape;960;p64"/>
          <p:cNvSpPr/>
          <p:nvPr/>
        </p:nvSpPr>
        <p:spPr>
          <a:xfrm>
            <a:off x="698500" y="1840148"/>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64"/>
          <p:cNvSpPr txBox="1"/>
          <p:nvPr/>
        </p:nvSpPr>
        <p:spPr>
          <a:xfrm>
            <a:off x="5426596" y="353784"/>
            <a:ext cx="4956863" cy="17857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lang="fr-FR" sz="1200">
                <a:solidFill>
                  <a:schemeClr val="dk1"/>
                </a:solidFill>
                <a:latin typeface="Arial"/>
                <a:ea typeface="Arial"/>
                <a:cs typeface="Arial"/>
                <a:sym typeface="Arial"/>
              </a:rPr>
              <a:t>Notes d’orientation :</a:t>
            </a:r>
            <a:endParaRPr/>
          </a:p>
          <a:p>
            <a:pPr indent="-171450" lvl="0" marL="255270" marR="0" rtl="0" algn="l">
              <a:lnSpc>
                <a:spcPct val="100000"/>
              </a:lnSpc>
              <a:spcBef>
                <a:spcPts val="605"/>
              </a:spcBef>
              <a:spcAft>
                <a:spcPts val="0"/>
              </a:spcAft>
              <a:buClr>
                <a:schemeClr val="dk1"/>
              </a:buClr>
              <a:buSzPts val="1200"/>
              <a:buFont typeface="Arial"/>
              <a:buChar char="•"/>
            </a:pPr>
            <a:r>
              <a:rPr lang="fr-FR" sz="1200">
                <a:solidFill>
                  <a:schemeClr val="dk1"/>
                </a:solidFill>
                <a:latin typeface="Arial"/>
                <a:ea typeface="Arial"/>
                <a:cs typeface="Arial"/>
                <a:sym typeface="Arial"/>
              </a:rPr>
              <a:t>Cet outil peut être utilisé pour des leçons complètes ou pour différentes activités.</a:t>
            </a:r>
            <a:endParaRPr/>
          </a:p>
          <a:p>
            <a:pPr indent="-171450" lvl="0" marL="255270" marR="0" rtl="0" algn="l">
              <a:lnSpc>
                <a:spcPct val="100000"/>
              </a:lnSpc>
              <a:spcBef>
                <a:spcPts val="605"/>
              </a:spcBef>
              <a:spcAft>
                <a:spcPts val="0"/>
              </a:spcAft>
              <a:buClr>
                <a:schemeClr val="dk1"/>
              </a:buClr>
              <a:buSzPts val="1200"/>
              <a:buFont typeface="Arial"/>
              <a:buChar char="•"/>
            </a:pPr>
            <a:r>
              <a:rPr lang="fr-FR" sz="1200">
                <a:solidFill>
                  <a:schemeClr val="dk1"/>
                </a:solidFill>
                <a:latin typeface="Arial"/>
                <a:ea typeface="Arial"/>
                <a:cs typeface="Arial"/>
                <a:sym typeface="Arial"/>
              </a:rPr>
              <a:t>Vous pouvez l’appliquer dans votre propre classe ou lorsque vous observez un ou une collègue.</a:t>
            </a:r>
            <a:endParaRPr/>
          </a:p>
          <a:p>
            <a:pPr indent="-171450" lvl="0" marL="255270" marR="0" rtl="0" algn="l">
              <a:lnSpc>
                <a:spcPct val="100000"/>
              </a:lnSpc>
              <a:spcBef>
                <a:spcPts val="605"/>
              </a:spcBef>
              <a:spcAft>
                <a:spcPts val="0"/>
              </a:spcAft>
              <a:buClr>
                <a:schemeClr val="dk1"/>
              </a:buClr>
              <a:buSzPts val="1200"/>
              <a:buFont typeface="Arial"/>
              <a:buChar char="•"/>
            </a:pPr>
            <a:r>
              <a:rPr lang="fr-FR" sz="1200">
                <a:solidFill>
                  <a:schemeClr val="dk1"/>
                </a:solidFill>
                <a:latin typeface="Arial"/>
                <a:ea typeface="Arial"/>
                <a:cs typeface="Arial"/>
                <a:sym typeface="Arial"/>
              </a:rPr>
              <a:t>Lisez attentivement les descriptions de chaque catégorie et choisissez celle qui correspond le mieux à la leçon que vous venez d’observer.</a:t>
            </a:r>
            <a:endParaRPr sz="1200">
              <a:solidFill>
                <a:schemeClr val="dk1"/>
              </a:solidFill>
              <a:latin typeface="Arimo"/>
              <a:ea typeface="Arimo"/>
              <a:cs typeface="Arimo"/>
              <a:sym typeface="Arimo"/>
            </a:endParaRPr>
          </a:p>
        </p:txBody>
      </p:sp>
      <p:sp>
        <p:nvSpPr>
          <p:cNvPr id="962" name="Google Shape;962;p64"/>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fr-FR"/>
              <a:t>48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6" name="Shape 966"/>
        <p:cNvGrpSpPr/>
        <p:nvPr/>
      </p:nvGrpSpPr>
      <p:grpSpPr>
        <a:xfrm>
          <a:off x="0" y="0"/>
          <a:ext cx="0" cy="0"/>
          <a:chOff x="0" y="0"/>
          <a:chExt cx="0" cy="0"/>
        </a:xfrm>
      </p:grpSpPr>
      <p:sp>
        <p:nvSpPr>
          <p:cNvPr id="967" name="Google Shape;967;p65"/>
          <p:cNvSpPr txBox="1"/>
          <p:nvPr/>
        </p:nvSpPr>
        <p:spPr>
          <a:xfrm>
            <a:off x="423552" y="123825"/>
            <a:ext cx="4680585" cy="2619690"/>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9200">
            <a:spAutoFit/>
          </a:bodyPr>
          <a:lstStyle/>
          <a:p>
            <a:pPr indent="0" lvl="0" marL="83820" marR="95250" rtl="0" algn="just">
              <a:lnSpc>
                <a:spcPct val="120800"/>
              </a:lnSpc>
              <a:spcBef>
                <a:spcPts val="0"/>
              </a:spcBef>
              <a:spcAft>
                <a:spcPts val="0"/>
              </a:spcAft>
              <a:buNone/>
            </a:pPr>
            <a:r>
              <a:rPr b="1" lang="fr-FR" sz="1600">
                <a:solidFill>
                  <a:schemeClr val="dk1"/>
                </a:solidFill>
                <a:latin typeface="Arial"/>
                <a:ea typeface="Arial"/>
                <a:cs typeface="Arial"/>
                <a:sym typeface="Arial"/>
              </a:rPr>
              <a:t>2G: Auto-évaluation des élèves lors du travail d'équipe</a:t>
            </a:r>
            <a:endParaRPr b="1" sz="800">
              <a:solidFill>
                <a:schemeClr val="dk1"/>
              </a:solidFill>
              <a:latin typeface="Arial"/>
              <a:ea typeface="Arial"/>
              <a:cs typeface="Arial"/>
              <a:sym typeface="Arial"/>
            </a:endParaRPr>
          </a:p>
          <a:p>
            <a:pPr indent="0" lvl="0" marL="83820" marR="95250" rtl="0" algn="just">
              <a:lnSpc>
                <a:spcPct val="110000"/>
              </a:lnSpc>
              <a:spcBef>
                <a:spcPts val="0"/>
              </a:spcBef>
              <a:spcAft>
                <a:spcPts val="0"/>
              </a:spcAft>
              <a:buNone/>
            </a:pPr>
            <a:r>
              <a:rPr lang="fr-FR" sz="1200">
                <a:solidFill>
                  <a:schemeClr val="dk1"/>
                </a:solidFill>
                <a:latin typeface="Arimo"/>
                <a:ea typeface="Arimo"/>
                <a:cs typeface="Arimo"/>
                <a:sym typeface="Arimo"/>
              </a:rPr>
              <a:t>Ce gabarit permet à une équipe d’élèves d’évaluer leur propre dialogue. Cela peut les aider à mieux comprendre leur propre participation au dialogue, et répéter cette auto-évaluation peut les aider à rendre le travail en équipe plus efficace au fil du temps. Cela peut aussi vous aider à comprendre ce que les élèves pensent de leur propre dialogue. Vous pourriez constater que vos perceptions de leur dialogue et de leur travail en équipe diffèrent des leurs.</a:t>
            </a:r>
            <a:endParaRPr sz="1000">
              <a:solidFill>
                <a:schemeClr val="dk1"/>
              </a:solidFill>
              <a:latin typeface="Times New Roman"/>
              <a:ea typeface="Times New Roman"/>
              <a:cs typeface="Times New Roman"/>
              <a:sym typeface="Times New Roman"/>
            </a:endParaRPr>
          </a:p>
          <a:p>
            <a:pPr indent="0" lvl="0" marL="394970" marR="0" rtl="0" algn="l">
              <a:spcBef>
                <a:spcPts val="0"/>
              </a:spcBef>
              <a:spcAft>
                <a:spcPts val="0"/>
              </a:spcAft>
              <a:buNone/>
            </a:pPr>
            <a:r>
              <a:rPr b="1" lang="fr-FR" sz="1200">
                <a:solidFill>
                  <a:schemeClr val="dk1"/>
                </a:solidFill>
                <a:latin typeface="Arial"/>
                <a:ea typeface="Arial"/>
                <a:cs typeface="Arial"/>
                <a:sym typeface="Arial"/>
              </a:rPr>
              <a:t>Un gabarit téléchargeable </a:t>
            </a:r>
            <a:r>
              <a:rPr lang="fr-FR" sz="1200">
                <a:solidFill>
                  <a:schemeClr val="dk1"/>
                </a:solidFill>
                <a:latin typeface="Arial"/>
                <a:ea typeface="Arial"/>
                <a:cs typeface="Arial"/>
                <a:sym typeface="Arial"/>
              </a:rPr>
              <a:t>est disponible sur </a:t>
            </a:r>
            <a:r>
              <a:rPr lang="fr-FR" sz="1200" u="sng">
                <a:solidFill>
                  <a:schemeClr val="hlink"/>
                </a:solidFill>
                <a:latin typeface="Arial"/>
                <a:ea typeface="Arial"/>
                <a:cs typeface="Arial"/>
                <a:sym typeface="Arial"/>
                <a:hlinkClick r:id="rId3"/>
              </a:rPr>
              <a:t>notre site web</a:t>
            </a:r>
            <a:r>
              <a:rPr lang="fr-FR" sz="1200">
                <a:solidFill>
                  <a:schemeClr val="dk1"/>
                </a:solidFill>
                <a:latin typeface="Arial"/>
                <a:ea typeface="Arial"/>
                <a:cs typeface="Arial"/>
                <a:sym typeface="Arial"/>
              </a:rPr>
              <a:t>.</a:t>
            </a:r>
            <a:endParaRPr/>
          </a:p>
          <a:p>
            <a:pPr indent="0" lvl="0" marL="39497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68" name="Google Shape;968;p65"/>
          <p:cNvSpPr txBox="1"/>
          <p:nvPr/>
        </p:nvSpPr>
        <p:spPr>
          <a:xfrm>
            <a:off x="5427979" y="134892"/>
            <a:ext cx="4625975" cy="2339102"/>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76200">
            <a:spAutoFit/>
          </a:bodyPr>
          <a:lstStyle/>
          <a:p>
            <a:pPr indent="0" lvl="0" marL="81915" marR="0" rtl="0" algn="l">
              <a:lnSpc>
                <a:spcPct val="100000"/>
              </a:lnSpc>
              <a:spcBef>
                <a:spcPts val="0"/>
              </a:spcBef>
              <a:spcAft>
                <a:spcPts val="0"/>
              </a:spcAft>
              <a:buNone/>
            </a:pPr>
            <a:r>
              <a:rPr b="1" lang="fr-FR" sz="1200">
                <a:solidFill>
                  <a:schemeClr val="dk1"/>
                </a:solidFill>
                <a:latin typeface="Arial"/>
                <a:ea typeface="Arial"/>
                <a:cs typeface="Arial"/>
                <a:sym typeface="Arial"/>
              </a:rPr>
              <a:t>Notes d’orientation :</a:t>
            </a:r>
            <a:endParaRPr/>
          </a:p>
          <a:p>
            <a:pPr indent="-171450" lvl="0" marL="253365"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L’échelle de notation est : 1 = Faux ; 2 = Partiellement vrai ; 3 = Vrai.</a:t>
            </a:r>
            <a:endParaRPr/>
          </a:p>
          <a:p>
            <a:pPr indent="-171450" lvl="0" marL="253365"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Les apprenants peuvent remplir un formulaire par équipe ou un formulaire chacun. Cela peut être une activité intéressante, car les membres d’une même équipe peuvent avoir des perceptions très différentes, ce qui peut favoriser une bonne discussion.</a:t>
            </a:r>
            <a:endParaRPr/>
          </a:p>
          <a:p>
            <a:pPr indent="-171450" lvl="0" marL="253365" marR="0" rtl="0" algn="l">
              <a:lnSpc>
                <a:spcPct val="100000"/>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Cet exemple est destiné à l’auto-évaluation des apprenants de tout âge, y compris les adultes. Dans les gabarits téléchargeables, une version destinée aux observateurs adultes est également disponible. </a:t>
            </a:r>
            <a:endParaRPr sz="1200">
              <a:solidFill>
                <a:schemeClr val="dk1"/>
              </a:solidFill>
              <a:latin typeface="Arimo"/>
              <a:ea typeface="Arimo"/>
              <a:cs typeface="Arimo"/>
              <a:sym typeface="Arimo"/>
            </a:endParaRPr>
          </a:p>
        </p:txBody>
      </p:sp>
      <p:graphicFrame>
        <p:nvGraphicFramePr>
          <p:cNvPr id="969" name="Google Shape;969;p65"/>
          <p:cNvGraphicFramePr/>
          <p:nvPr/>
        </p:nvGraphicFramePr>
        <p:xfrm>
          <a:off x="423552" y="2867025"/>
          <a:ext cx="3000000" cy="3000000"/>
        </p:xfrm>
        <a:graphic>
          <a:graphicData uri="http://schemas.openxmlformats.org/drawingml/2006/table">
            <a:tbl>
              <a:tblPr bandRow="1" firstRow="1">
                <a:noFill/>
                <a:tableStyleId>{3CC86BEF-5C96-4F00-80AB-E1F6940FA935}</a:tableStyleId>
              </a:tblPr>
              <a:tblGrid>
                <a:gridCol w="7833350"/>
                <a:gridCol w="1944625"/>
              </a:tblGrid>
              <a:tr h="407725">
                <a:tc>
                  <a:txBody>
                    <a:bodyPr/>
                    <a:lstStyle/>
                    <a:p>
                      <a:pPr indent="0" lvl="0" marL="33020" marR="0" rtl="0" algn="l">
                        <a:lnSpc>
                          <a:spcPct val="100000"/>
                        </a:lnSpc>
                        <a:spcBef>
                          <a:spcPts val="0"/>
                        </a:spcBef>
                        <a:spcAft>
                          <a:spcPts val="0"/>
                        </a:spcAft>
                        <a:buNone/>
                      </a:pPr>
                      <a:r>
                        <a:rPr b="1" lang="fr-FR" sz="1400">
                          <a:latin typeface="Arial"/>
                          <a:ea typeface="Arial"/>
                          <a:cs typeface="Arial"/>
                          <a:sym typeface="Arial"/>
                        </a:rPr>
                        <a:t>Critère</a:t>
                      </a:r>
                      <a:endParaRPr sz="1400">
                        <a:latin typeface="Arial"/>
                        <a:ea typeface="Arial"/>
                        <a:cs typeface="Arial"/>
                        <a:sym typeface="Arial"/>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fr-FR" sz="1400">
                          <a:latin typeface="Arial"/>
                          <a:ea typeface="Arial"/>
                          <a:cs typeface="Arial"/>
                          <a:sym typeface="Arial"/>
                        </a:rPr>
                        <a:t>Évaluation</a:t>
                      </a:r>
                      <a:endParaRPr sz="1400">
                        <a:latin typeface="Arial"/>
                        <a:ea typeface="Arial"/>
                        <a:cs typeface="Arial"/>
                        <a:sym typeface="Arial"/>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G1 — Chaque membre de l’équipe a participé</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G2 — Nous avons travaillé comme une seule équipe et ne nous sommes pas scindés en sous-équipe</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G3 — Toutes ou presque toutes nos discussions concernaient le sujet de l’activité</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G4 — Nous avons partagé nos idées et bâti sur celles des autres</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G5 — Nous avons écouté attentivement les idées de chacun et en avons tenu compte</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G6 — Nous avons eu du plaisir à travailler en groupe</a:t>
                      </a:r>
                      <a:endParaRPr sz="1200">
                        <a:latin typeface="Arial"/>
                        <a:ea typeface="Arial"/>
                        <a:cs typeface="Arial"/>
                        <a:sym typeface="Arial"/>
                      </a:endParaRPr>
                    </a:p>
                  </a:txBody>
                  <a:tcPr marT="104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G7 — Quand nous avons fait des suggestions, étions en accord ou désaccord avec les autres, nous avons donné des raisons</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G8 — Nous avons mis au défi ou commenté les idées des autres de manière respectueuse</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G9 — Nous avons essayé d’atteindre un consensus ou un compromise si nous étions en désaccord</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5250">
                <a:tc>
                  <a:txBody>
                    <a:bodyPr/>
                    <a:lstStyle/>
                    <a:p>
                      <a:pPr indent="0" lvl="0" marL="38100" marR="0" rtl="0" algn="l">
                        <a:lnSpc>
                          <a:spcPct val="100000"/>
                        </a:lnSpc>
                        <a:spcBef>
                          <a:spcPts val="0"/>
                        </a:spcBef>
                        <a:spcAft>
                          <a:spcPts val="0"/>
                        </a:spcAft>
                        <a:buNone/>
                      </a:pPr>
                      <a:r>
                        <a:rPr b="1" lang="fr-FR" sz="1200">
                          <a:latin typeface="Arial"/>
                          <a:ea typeface="Arial"/>
                          <a:cs typeface="Arial"/>
                          <a:sym typeface="Arial"/>
                        </a:rPr>
                        <a:t>G10 — Nos discussions et désaccords nous ont permis d’apprendre les uns des autres</a:t>
                      </a:r>
                      <a:endParaRPr sz="12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70" name="Google Shape;970;p65"/>
          <p:cNvSpPr/>
          <p:nvPr/>
        </p:nvSpPr>
        <p:spPr>
          <a:xfrm>
            <a:off x="491866" y="2409825"/>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aphicFrame>
        <p:nvGraphicFramePr>
          <p:cNvPr id="101" name="Google Shape;101;p12"/>
          <p:cNvGraphicFramePr/>
          <p:nvPr/>
        </p:nvGraphicFramePr>
        <p:xfrm>
          <a:off x="368688" y="1970919"/>
          <a:ext cx="3000000" cy="3000000"/>
        </p:xfrm>
        <a:graphic>
          <a:graphicData uri="http://schemas.openxmlformats.org/drawingml/2006/table">
            <a:tbl>
              <a:tblPr bandRow="1" firstRow="1">
                <a:noFill/>
                <a:tableStyleId>{3CC86BEF-5C96-4F00-80AB-E1F6940FA935}</a:tableStyleId>
              </a:tblPr>
              <a:tblGrid>
                <a:gridCol w="4672575"/>
                <a:gridCol w="5105400"/>
              </a:tblGrid>
              <a:tr h="56692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 Qu’est-ce que le dialogue éducatif?</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10: Utiliser les outils de codage du dialogue (partie 1)</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2: </a:t>
                      </a:r>
                      <a:r>
                        <a:rPr b="0" i="0" lang="fr-FR" sz="1400" u="none" cap="none" strike="noStrike">
                          <a:solidFill>
                            <a:schemeClr val="dk1"/>
                          </a:solidFill>
                          <a:latin typeface="Calibri"/>
                          <a:ea typeface="Calibri"/>
                          <a:cs typeface="Calibri"/>
                          <a:sym typeface="Calibri"/>
                        </a:rPr>
                        <a:t>Comment le dialogue entre l’enseignant et les élèves peut-il soutenir les apprentissages ?</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11: Utiliser les outils de codage du dialogue (partie 2)</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3: Conseil pratique pour un dialogue efficace : les règles de fonctionnement</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12: Enregistrer des dialogues et les coder dans votre classe</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4: Conseil pratique pour un dialogue efficace : les points de discussion</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13: Identifier des éléments de dialogue productif: ‘bâtir sur’ et ‘mettre au défi’ les idées.</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92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5: Le guide de bienvenue de la trousse T-SEDA</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14: Pratiquer le codage: dialogues en classe entière</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6: Compléter votre auto-évaluation</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15: L’intérêt des dialogues en équipe</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7: Compléter votre cycle d’investigation réflexif</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16: Coder et évaluer la qualité de dialogues en petites équipes</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8: Les éléments éthiques à considérer lors de votre investigation</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17: Promouvoir la participation des élèves au dialogue</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9975">
                <a:tc>
                  <a:txBody>
                    <a:bodyPr/>
                    <a:lstStyle/>
                    <a:p>
                      <a:pPr indent="0" lvl="0" marL="88265" marR="0" rtl="0" algn="l">
                        <a:lnSpc>
                          <a:spcPct val="100000"/>
                        </a:lnSpc>
                        <a:spcBef>
                          <a:spcPts val="0"/>
                        </a:spcBef>
                        <a:spcAft>
                          <a:spcPts val="0"/>
                        </a:spcAft>
                        <a:buNone/>
                      </a:pPr>
                      <a:r>
                        <a:rPr lang="fr-FR" sz="1400" u="none" cap="none" strike="noStrike">
                          <a:latin typeface="Calibri"/>
                          <a:ea typeface="Calibri"/>
                          <a:cs typeface="Calibri"/>
                          <a:sym typeface="Calibri"/>
                        </a:rPr>
                        <a:t>Video 9: L’impact du projet T-SEDA</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102" name="Google Shape;102;p12"/>
          <p:cNvSpPr txBox="1"/>
          <p:nvPr/>
        </p:nvSpPr>
        <p:spPr>
          <a:xfrm>
            <a:off x="331603" y="742576"/>
            <a:ext cx="9725025" cy="1069524"/>
          </a:xfrm>
          <a:prstGeom prst="rect">
            <a:avLst/>
          </a:prstGeom>
          <a:noFill/>
          <a:ln>
            <a:noFill/>
          </a:ln>
        </p:spPr>
        <p:txBody>
          <a:bodyPr anchorCtr="0" anchor="t" bIns="0" lIns="0" spcFirstLastPara="1" rIns="0" wrap="square" tIns="0">
            <a:spAutoFit/>
          </a:bodyPr>
          <a:lstStyle/>
          <a:p>
            <a:pPr indent="0" lvl="0" marL="375920" marR="0" rtl="0" algn="ctr">
              <a:lnSpc>
                <a:spcPct val="100000"/>
              </a:lnSpc>
              <a:spcBef>
                <a:spcPts val="0"/>
              </a:spcBef>
              <a:spcAft>
                <a:spcPts val="0"/>
              </a:spcAft>
              <a:buNone/>
            </a:pPr>
            <a:r>
              <a:rPr b="1" lang="fr-FR" sz="1400">
                <a:solidFill>
                  <a:schemeClr val="dk1"/>
                </a:solidFill>
                <a:latin typeface="Arial"/>
                <a:ea typeface="Arial"/>
                <a:cs typeface="Arial"/>
                <a:sym typeface="Arial"/>
              </a:rPr>
              <a:t>Les guides vidéo T-SEDA (en anglais)</a:t>
            </a:r>
            <a:endParaRPr/>
          </a:p>
          <a:p>
            <a:pPr indent="0" lvl="0" marL="375920" marR="0" rtl="0" algn="ctr">
              <a:lnSpc>
                <a:spcPct val="100000"/>
              </a:lnSpc>
              <a:spcBef>
                <a:spcPts val="0"/>
              </a:spcBef>
              <a:spcAft>
                <a:spcPts val="0"/>
              </a:spcAft>
              <a:buNone/>
            </a:pPr>
            <a:r>
              <a:rPr lang="fr-FR" sz="1200">
                <a:solidFill>
                  <a:schemeClr val="dk1"/>
                </a:solidFill>
                <a:latin typeface="Arial"/>
                <a:ea typeface="Arial"/>
                <a:cs typeface="Arial"/>
                <a:sym typeface="Arial"/>
              </a:rPr>
              <a:t>Le guide de l’utilisateur de la trousse T-SEDA et les ressources de base décrites à la page précédente sont accompagnés de guides vidéo en anglais. Ces vidéos fournissent des introductions brèves à l'utilisation de la trousse T-SEDA, ainsi que des activités supplémentaires pour pratiquer le codage de dialogues.</a:t>
            </a:r>
            <a:endParaRPr/>
          </a:p>
          <a:p>
            <a:pPr indent="0" lvl="0" marL="12700" marR="0" rtl="0" algn="l">
              <a:spcBef>
                <a:spcPts val="910"/>
              </a:spcBef>
              <a:spcAft>
                <a:spcPts val="0"/>
              </a:spcAft>
              <a:buNone/>
            </a:pPr>
            <a:r>
              <a:rPr lang="fr-FR" sz="1200">
                <a:solidFill>
                  <a:schemeClr val="dk1"/>
                </a:solidFill>
                <a:latin typeface="Arimo"/>
                <a:ea typeface="Arimo"/>
                <a:cs typeface="Arimo"/>
                <a:sym typeface="Arimo"/>
              </a:rPr>
              <a:t>Cherchez le symbole	 tout du long. Les vidéos sont disponibles ici: </a:t>
            </a:r>
            <a:r>
              <a:rPr lang="fr-FR" sz="1200" u="sng">
                <a:solidFill>
                  <a:schemeClr val="hlink"/>
                </a:solidFill>
                <a:latin typeface="Arimo"/>
                <a:ea typeface="Arimo"/>
                <a:cs typeface="Arimo"/>
                <a:sym typeface="Arimo"/>
                <a:hlinkClick r:id="rId3"/>
              </a:rPr>
              <a:t>https://www.edudialogue.org/tools-resources/introductory-video-series/</a:t>
            </a:r>
            <a:endParaRPr sz="1200">
              <a:solidFill>
                <a:schemeClr val="dk1"/>
              </a:solidFill>
              <a:latin typeface="Arimo"/>
              <a:ea typeface="Arimo"/>
              <a:cs typeface="Arimo"/>
              <a:sym typeface="Arimo"/>
            </a:endParaRPr>
          </a:p>
        </p:txBody>
      </p:sp>
      <p:sp>
        <p:nvSpPr>
          <p:cNvPr id="103" name="Google Shape;103;p12"/>
          <p:cNvSpPr/>
          <p:nvPr/>
        </p:nvSpPr>
        <p:spPr>
          <a:xfrm>
            <a:off x="1841500" y="1544806"/>
            <a:ext cx="346703" cy="3467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2"/>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fr-FR"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5" name="Shape 975"/>
        <p:cNvGrpSpPr/>
        <p:nvPr/>
      </p:nvGrpSpPr>
      <p:grpSpPr>
        <a:xfrm>
          <a:off x="0" y="0"/>
          <a:ext cx="0" cy="0"/>
          <a:chOff x="0" y="0"/>
          <a:chExt cx="0" cy="0"/>
        </a:xfrm>
      </p:grpSpPr>
      <p:sp>
        <p:nvSpPr>
          <p:cNvPr id="976" name="Google Shape;976;p66"/>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977" name="Google Shape;977;p66"/>
          <p:cNvGraphicFramePr/>
          <p:nvPr/>
        </p:nvGraphicFramePr>
        <p:xfrm>
          <a:off x="147962" y="215582"/>
          <a:ext cx="3000000" cy="3000000"/>
        </p:xfrm>
        <a:graphic>
          <a:graphicData uri="http://schemas.openxmlformats.org/drawingml/2006/table">
            <a:tbl>
              <a:tblPr bandRow="1" firstRow="1">
                <a:noFill/>
                <a:tableStyleId>{3CC86BEF-5C96-4F00-80AB-E1F6940FA935}</a:tableStyleId>
              </a:tblPr>
              <a:tblGrid>
                <a:gridCol w="233550"/>
                <a:gridCol w="4786325"/>
                <a:gridCol w="368325"/>
                <a:gridCol w="453625"/>
                <a:gridCol w="541475"/>
                <a:gridCol w="499125"/>
                <a:gridCol w="477950"/>
                <a:gridCol w="535425"/>
                <a:gridCol w="535425"/>
                <a:gridCol w="523325"/>
                <a:gridCol w="1349650"/>
              </a:tblGrid>
              <a:tr h="1642925">
                <a:tc gridSpan="2">
                  <a:txBody>
                    <a:bodyPr/>
                    <a:lstStyle/>
                    <a:p>
                      <a:pPr indent="0" lvl="0" marL="81915" marR="0" rtl="0" algn="l">
                        <a:lnSpc>
                          <a:spcPct val="100000"/>
                        </a:lnSpc>
                        <a:spcBef>
                          <a:spcPts val="0"/>
                        </a:spcBef>
                        <a:spcAft>
                          <a:spcPts val="0"/>
                        </a:spcAft>
                        <a:buNone/>
                      </a:pPr>
                      <a:r>
                        <a:rPr b="1" lang="fr-FR" sz="1400">
                          <a:latin typeface="Arial"/>
                          <a:ea typeface="Arial"/>
                          <a:cs typeface="Arial"/>
                          <a:sym typeface="Arial"/>
                        </a:rPr>
                        <a:t>2H : Questionnaire sur l’enseignement dialogique : Auto-évaluation de la pratique</a:t>
                      </a:r>
                      <a:endParaRPr sz="1400">
                        <a:latin typeface="Arial"/>
                        <a:ea typeface="Arial"/>
                        <a:cs typeface="Arial"/>
                        <a:sym typeface="Arial"/>
                      </a:endParaRPr>
                    </a:p>
                    <a:p>
                      <a:pPr indent="0" lvl="0" marL="81915" marR="97155" rtl="0" algn="l">
                        <a:lnSpc>
                          <a:spcPct val="121700"/>
                        </a:lnSpc>
                        <a:spcBef>
                          <a:spcPts val="630"/>
                        </a:spcBef>
                        <a:spcAft>
                          <a:spcPts val="0"/>
                        </a:spcAft>
                        <a:buNone/>
                      </a:pPr>
                      <a:r>
                        <a:rPr lang="fr-FR" sz="1150">
                          <a:latin typeface="Arimo"/>
                          <a:ea typeface="Arimo"/>
                          <a:cs typeface="Arimo"/>
                          <a:sym typeface="Arimo"/>
                        </a:rPr>
                        <a:t>Ce gabarit vous permet d’évaluer votre propre pratique. Vous pouvez le réaliser à différents moments de votre investigation afin de repérer l’évolution de votre pratique.</a:t>
                      </a:r>
                      <a:endParaRPr/>
                    </a:p>
                    <a:p>
                      <a:pPr indent="0" lvl="0" marL="81915" marR="97155" rtl="0" algn="l">
                        <a:lnSpc>
                          <a:spcPct val="121700"/>
                        </a:lnSpc>
                        <a:spcBef>
                          <a:spcPts val="630"/>
                        </a:spcBef>
                        <a:spcAft>
                          <a:spcPts val="0"/>
                        </a:spcAft>
                        <a:buNone/>
                      </a:pPr>
                      <a:r>
                        <a:rPr lang="fr-FR" sz="1150">
                          <a:latin typeface="Arimo"/>
                          <a:ea typeface="Arimo"/>
                          <a:cs typeface="Arimo"/>
                          <a:sym typeface="Arimo"/>
                        </a:rPr>
                        <a:t>       Des gabarits téléchargeables sont disponibles sur notre </a:t>
                      </a:r>
                      <a:r>
                        <a:rPr lang="fr-FR" sz="1150" u="sng">
                          <a:solidFill>
                            <a:schemeClr val="hlink"/>
                          </a:solidFill>
                          <a:latin typeface="Arimo"/>
                          <a:ea typeface="Arimo"/>
                          <a:cs typeface="Arimo"/>
                          <a:sym typeface="Arimo"/>
                          <a:hlinkClick r:id="rId3"/>
                        </a:rPr>
                        <a:t>site web</a:t>
                      </a:r>
                      <a:r>
                        <a:rPr lang="fr-FR" sz="1150">
                          <a:latin typeface="Arimo"/>
                          <a:ea typeface="Arimo"/>
                          <a:cs typeface="Arimo"/>
                          <a:sym typeface="Arimo"/>
                        </a:rPr>
                        <a:t>.</a:t>
                      </a:r>
                      <a:endParaRPr sz="1150">
                        <a:latin typeface="Arial"/>
                        <a:ea typeface="Arial"/>
                        <a:cs typeface="Arial"/>
                        <a:sym typeface="Arial"/>
                      </a:endParaRPr>
                    </a:p>
                  </a:txBody>
                  <a:tcPr marT="717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0" algn="l">
                        <a:lnSpc>
                          <a:spcPct val="100000"/>
                        </a:lnSpc>
                        <a:spcBef>
                          <a:spcPts val="0"/>
                        </a:spcBef>
                        <a:spcAft>
                          <a:spcPts val="0"/>
                        </a:spcAft>
                        <a:buNone/>
                      </a:pPr>
                      <a:r>
                        <a:rPr b="1" lang="fr-FR" sz="1150">
                          <a:latin typeface="Arial"/>
                          <a:ea typeface="Arial"/>
                          <a:cs typeface="Arial"/>
                          <a:sym typeface="Arial"/>
                        </a:rPr>
                        <a:t>Notes:</a:t>
                      </a:r>
                      <a:endParaRPr/>
                    </a:p>
                    <a:p>
                      <a:pPr indent="0" lvl="0" marL="81280" marR="0" rtl="0" algn="l">
                        <a:lnSpc>
                          <a:spcPct val="100000"/>
                        </a:lnSpc>
                        <a:spcBef>
                          <a:spcPts val="645"/>
                        </a:spcBef>
                        <a:spcAft>
                          <a:spcPts val="0"/>
                        </a:spcAft>
                        <a:buNone/>
                      </a:pPr>
                      <a:r>
                        <a:rPr b="1" lang="fr-FR" sz="1150">
                          <a:latin typeface="Arial"/>
                          <a:ea typeface="Arial"/>
                          <a:cs typeface="Arial"/>
                          <a:sym typeface="Arial"/>
                        </a:rPr>
                        <a:t>Il y a trois sections </a:t>
                      </a:r>
                      <a:r>
                        <a:rPr b="0" lang="fr-FR" sz="1150">
                          <a:latin typeface="Arial"/>
                          <a:ea typeface="Arial"/>
                          <a:cs typeface="Arial"/>
                          <a:sym typeface="Arial"/>
                        </a:rPr>
                        <a:t>: créer une </a:t>
                      </a:r>
                      <a:r>
                        <a:rPr b="1" lang="fr-FR" sz="1150">
                          <a:latin typeface="Arial"/>
                          <a:ea typeface="Arial"/>
                          <a:cs typeface="Arial"/>
                          <a:sym typeface="Arial"/>
                        </a:rPr>
                        <a:t>ouverture au dialogue </a:t>
                      </a:r>
                      <a:r>
                        <a:rPr b="0" lang="fr-FR" sz="1150">
                          <a:latin typeface="Arial"/>
                          <a:ea typeface="Arial"/>
                          <a:cs typeface="Arial"/>
                          <a:sym typeface="Arial"/>
                        </a:rPr>
                        <a:t>(A — items 1 à 5), inviter </a:t>
                      </a:r>
                      <a:r>
                        <a:rPr b="1" lang="fr-FR" sz="1150">
                          <a:latin typeface="Arial"/>
                          <a:ea typeface="Arial"/>
                          <a:cs typeface="Arial"/>
                          <a:sym typeface="Arial"/>
                        </a:rPr>
                        <a:t>les contributions des élèves </a:t>
                      </a:r>
                      <a:r>
                        <a:rPr b="0" lang="fr-FR" sz="1150">
                          <a:latin typeface="Arial"/>
                          <a:ea typeface="Arial"/>
                          <a:cs typeface="Arial"/>
                          <a:sym typeface="Arial"/>
                        </a:rPr>
                        <a:t>(B — items 6 à 9) et encourager la </a:t>
                      </a:r>
                      <a:r>
                        <a:rPr b="1" lang="fr-FR" sz="1150">
                          <a:latin typeface="Arial"/>
                          <a:ea typeface="Arial"/>
                          <a:cs typeface="Arial"/>
                          <a:sym typeface="Arial"/>
                        </a:rPr>
                        <a:t>participation dialogique </a:t>
                      </a:r>
                      <a:r>
                        <a:rPr b="0" lang="fr-FR" sz="1150">
                          <a:latin typeface="Arial"/>
                          <a:ea typeface="Arial"/>
                          <a:cs typeface="Arial"/>
                          <a:sym typeface="Arial"/>
                        </a:rPr>
                        <a:t>(C — items 10 à 18, à la page suivante).</a:t>
                      </a:r>
                      <a:endParaRPr/>
                    </a:p>
                    <a:p>
                      <a:pPr indent="0" lvl="0" marL="81280" marR="0" rtl="0" algn="l">
                        <a:lnSpc>
                          <a:spcPct val="100000"/>
                        </a:lnSpc>
                        <a:spcBef>
                          <a:spcPts val="645"/>
                        </a:spcBef>
                        <a:spcAft>
                          <a:spcPts val="0"/>
                        </a:spcAft>
                        <a:buNone/>
                      </a:pPr>
                      <a:r>
                        <a:rPr b="0" lang="fr-FR" sz="1150">
                          <a:latin typeface="Arial"/>
                          <a:ea typeface="Arial"/>
                          <a:cs typeface="Arial"/>
                          <a:sym typeface="Arial"/>
                        </a:rPr>
                        <a:t>Pour chaque rubrique, cochez la case la plus pertinente et attribuez-vous une note (sur l’échelle de 1 à 6).</a:t>
                      </a:r>
                      <a:endParaRPr sz="1150">
                        <a:latin typeface="Arimo"/>
                        <a:ea typeface="Arimo"/>
                        <a:cs typeface="Arimo"/>
                        <a:sym typeface="Arimo"/>
                      </a:endParaRPr>
                    </a:p>
                  </a:txBody>
                  <a:tcPr marT="81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23900">
                <a:tc rowSpan="14">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90488" marR="123189" rtl="0" algn="l">
                        <a:lnSpc>
                          <a:spcPct val="113636"/>
                        </a:lnSpc>
                        <a:spcBef>
                          <a:spcPts val="0"/>
                        </a:spcBef>
                        <a:spcAft>
                          <a:spcPts val="0"/>
                        </a:spcAft>
                        <a:buNone/>
                      </a:pPr>
                      <a:r>
                        <a:rPr lang="fr-FR" sz="1100">
                          <a:latin typeface="Arial"/>
                          <a:ea typeface="Arial"/>
                          <a:cs typeface="Arial"/>
                          <a:sym typeface="Arial"/>
                        </a:rPr>
                        <a:t>Considérez les affirmations suivantes en ce qui concerne votre pratique et indiquez votre niveau d’accord de (1) «complètement en désaccord» à (6) «complètement d’accord».</a:t>
                      </a:r>
                      <a:endParaRPr/>
                    </a:p>
                    <a:p>
                      <a:pPr indent="0" lvl="0" marL="90488" marR="0" rtl="0" algn="l">
                        <a:lnSpc>
                          <a:spcPct val="109090"/>
                        </a:lnSpc>
                        <a:spcBef>
                          <a:spcPts val="0"/>
                        </a:spcBef>
                        <a:spcAft>
                          <a:spcPts val="0"/>
                        </a:spcAft>
                        <a:buNone/>
                      </a:pPr>
                      <a:r>
                        <a:rPr lang="fr-FR" sz="1100">
                          <a:latin typeface="Arial"/>
                          <a:ea typeface="Arial"/>
                          <a:cs typeface="Arial"/>
                          <a:sym typeface="Arial"/>
                        </a:rPr>
                        <a:t>Dans mon enseignement, je…</a:t>
                      </a:r>
                      <a:endParaRPr sz="1100">
                        <a:latin typeface="Arial"/>
                        <a:ea typeface="Arial"/>
                        <a:cs typeface="Arial"/>
                        <a:sym typeface="Arial"/>
                      </a:endParaRPr>
                    </a:p>
                  </a:txBody>
                  <a:tcPr marT="222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lang="fr-FR" sz="1000">
                          <a:latin typeface="Arial"/>
                          <a:ea typeface="Arial"/>
                          <a:cs typeface="Arial"/>
                          <a:sym typeface="Arial"/>
                        </a:rPr>
                        <a:t>(1)</a:t>
                      </a:r>
                      <a:endParaRPr/>
                    </a:p>
                    <a:p>
                      <a:pPr indent="0" lvl="0" marL="53975" marR="118110" rtl="0" algn="l">
                        <a:lnSpc>
                          <a:spcPct val="123300"/>
                        </a:lnSpc>
                        <a:spcBef>
                          <a:spcPts val="690"/>
                        </a:spcBef>
                        <a:spcAft>
                          <a:spcPts val="0"/>
                        </a:spcAft>
                        <a:buNone/>
                      </a:pPr>
                      <a:r>
                        <a:rPr lang="fr-FR" sz="550">
                          <a:latin typeface="Arial"/>
                          <a:ea typeface="Arial"/>
                          <a:cs typeface="Arial"/>
                          <a:sym typeface="Arial"/>
                        </a:rPr>
                        <a:t>Complètement en désaccord</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fr-FR" sz="1000">
                          <a:latin typeface="Arial"/>
                          <a:ea typeface="Arial"/>
                          <a:cs typeface="Arial"/>
                          <a:sym typeface="Arial"/>
                        </a:rPr>
                        <a:t>(2)</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fr-FR" sz="1000">
                          <a:latin typeface="Arial"/>
                          <a:ea typeface="Arial"/>
                          <a:cs typeface="Arial"/>
                          <a:sym typeface="Arial"/>
                        </a:rPr>
                        <a:t>(3)</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fr-FR" sz="1000">
                          <a:latin typeface="Arial"/>
                          <a:ea typeface="Arial"/>
                          <a:cs typeface="Arial"/>
                          <a:sym typeface="Arial"/>
                        </a:rPr>
                        <a:t>(4)</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fr-FR" sz="1000">
                          <a:latin typeface="Arial"/>
                          <a:ea typeface="Arial"/>
                          <a:cs typeface="Arial"/>
                          <a:sym typeface="Arial"/>
                        </a:rPr>
                        <a:t>(5)</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fr-FR" sz="1000">
                          <a:latin typeface="Arial"/>
                          <a:ea typeface="Arial"/>
                          <a:cs typeface="Arial"/>
                          <a:sym typeface="Arial"/>
                        </a:rPr>
                        <a:t>(6)</a:t>
                      </a:r>
                      <a:endParaRPr/>
                    </a:p>
                    <a:p>
                      <a:pPr indent="0" lvl="0" marL="57785" marR="97155" rtl="0" algn="l">
                        <a:lnSpc>
                          <a:spcPct val="123300"/>
                        </a:lnSpc>
                        <a:spcBef>
                          <a:spcPts val="690"/>
                        </a:spcBef>
                        <a:spcAft>
                          <a:spcPts val="0"/>
                        </a:spcAft>
                        <a:buNone/>
                      </a:pPr>
                      <a:r>
                        <a:rPr lang="fr-FR" sz="550">
                          <a:latin typeface="Arial"/>
                          <a:ea typeface="Arial"/>
                          <a:cs typeface="Arial"/>
                          <a:sym typeface="Arial"/>
                        </a:rPr>
                        <a:t>Complètement en accord</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6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tcPr>
                </a:tc>
              </a:tr>
              <a:tr h="414725">
                <a:tc vMerge="1"/>
                <a:tc gridSpan="9">
                  <a:txBody>
                    <a:bodyPr/>
                    <a:lstStyle/>
                    <a:p>
                      <a:pPr indent="0" lvl="0" marL="3963034" marR="0" rtl="0" algn="l">
                        <a:lnSpc>
                          <a:spcPct val="100000"/>
                        </a:lnSpc>
                        <a:spcBef>
                          <a:spcPts val="0"/>
                        </a:spcBef>
                        <a:spcAft>
                          <a:spcPts val="0"/>
                        </a:spcAft>
                        <a:buNone/>
                      </a:pPr>
                      <a:r>
                        <a:rPr lang="fr-FR" sz="1000">
                          <a:latin typeface="Arial"/>
                          <a:ea typeface="Arial"/>
                          <a:cs typeface="Arial"/>
                          <a:sym typeface="Arial"/>
                        </a:rPr>
                        <a:t>A. </a:t>
                      </a:r>
                      <a:r>
                        <a:rPr lang="fr-FR" sz="1000">
                          <a:latin typeface="Arial"/>
                          <a:ea typeface="Arial"/>
                          <a:cs typeface="Arial"/>
                          <a:sym typeface="Arial"/>
                        </a:rPr>
                        <a:t>Créer une ouverture au dialogue</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246025">
                <a:tc vMerge="1"/>
                <a:tc gridSpan="3">
                  <a:txBody>
                    <a:bodyPr/>
                    <a:lstStyle/>
                    <a:p>
                      <a:pPr indent="0" lvl="0" marL="90488" marR="0" rtl="0" algn="l">
                        <a:lnSpc>
                          <a:spcPct val="100000"/>
                        </a:lnSpc>
                        <a:spcBef>
                          <a:spcPts val="0"/>
                        </a:spcBef>
                        <a:spcAft>
                          <a:spcPts val="0"/>
                        </a:spcAft>
                        <a:buNone/>
                      </a:pPr>
                      <a:r>
                        <a:rPr lang="fr-FR" sz="1100">
                          <a:latin typeface="Arial"/>
                          <a:ea typeface="Arial"/>
                          <a:cs typeface="Arial"/>
                          <a:sym typeface="Arial"/>
                        </a:rPr>
                        <a:t>j’intègre des conversations constructives à mes cours en les planifiant.</a:t>
                      </a:r>
                      <a:endParaRPr sz="1100">
                        <a:latin typeface="Arial"/>
                        <a:ea typeface="Arial"/>
                        <a:cs typeface="Arial"/>
                        <a:sym typeface="Arial"/>
                      </a:endParaRPr>
                    </a:p>
                  </a:txBody>
                  <a:tcPr marT="571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14725">
                <a:tc vMerge="1"/>
                <a:tc gridSpan="3">
                  <a:txBody>
                    <a:bodyPr/>
                    <a:lstStyle/>
                    <a:p>
                      <a:pPr indent="0" lvl="0" marL="90488" marR="307340" rtl="0" algn="l">
                        <a:lnSpc>
                          <a:spcPct val="116363"/>
                        </a:lnSpc>
                        <a:spcBef>
                          <a:spcPts val="0"/>
                        </a:spcBef>
                        <a:spcAft>
                          <a:spcPts val="0"/>
                        </a:spcAft>
                        <a:buNone/>
                      </a:pPr>
                      <a:r>
                        <a:rPr lang="fr-FR" sz="1100">
                          <a:latin typeface="Arial"/>
                          <a:ea typeface="Arial"/>
                          <a:cs typeface="Arial"/>
                          <a:sym typeface="Arial"/>
                        </a:rPr>
                        <a:t>j’offre du temps pour les questions afin que les élèves puissent comprendre le ou les objectifs d’apprentissage.</a:t>
                      </a:r>
                      <a:endParaRPr sz="1100">
                        <a:latin typeface="Arial"/>
                        <a:ea typeface="Arial"/>
                        <a:cs typeface="Arial"/>
                        <a:sym typeface="Arial"/>
                      </a:endParaRPr>
                    </a:p>
                  </a:txBody>
                  <a:tcPr marT="558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194875">
                <a:tc vMerge="1"/>
                <a:tc gridSpan="3">
                  <a:txBody>
                    <a:bodyPr/>
                    <a:lstStyle/>
                    <a:p>
                      <a:pPr indent="0" lvl="0" marL="90488" marR="0" rtl="0" algn="l">
                        <a:lnSpc>
                          <a:spcPct val="100000"/>
                        </a:lnSpc>
                        <a:spcBef>
                          <a:spcPts val="0"/>
                        </a:spcBef>
                        <a:spcAft>
                          <a:spcPts val="0"/>
                        </a:spcAft>
                        <a:buNone/>
                      </a:pPr>
                      <a:r>
                        <a:rPr lang="fr-FR" sz="1100">
                          <a:latin typeface="Arial"/>
                          <a:ea typeface="Arial"/>
                          <a:cs typeface="Arial"/>
                          <a:sym typeface="Arial"/>
                        </a:rPr>
                        <a:t>je laisse suffisamment de temps aux élèves pour qu’ils puissent s’exprimer longuement.</a:t>
                      </a:r>
                      <a:endParaRPr sz="1100">
                        <a:latin typeface="Arial"/>
                        <a:ea typeface="Arial"/>
                        <a:cs typeface="Arial"/>
                        <a:sym typeface="Arial"/>
                      </a:endParaRPr>
                    </a:p>
                  </a:txBody>
                  <a:tcPr marT="571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161150">
                <a:tc vMerge="1"/>
                <a:tc gridSpan="3">
                  <a:txBody>
                    <a:bodyPr/>
                    <a:lstStyle/>
                    <a:p>
                      <a:pPr indent="0" lvl="0" marL="90488" marR="0" rtl="0" algn="l">
                        <a:lnSpc>
                          <a:spcPct val="100000"/>
                        </a:lnSpc>
                        <a:spcBef>
                          <a:spcPts val="0"/>
                        </a:spcBef>
                        <a:spcAft>
                          <a:spcPts val="0"/>
                        </a:spcAft>
                        <a:buNone/>
                      </a:pPr>
                      <a:r>
                        <a:rPr lang="fr-FR" sz="1100">
                          <a:latin typeface="Arial"/>
                          <a:ea typeface="Arial"/>
                          <a:cs typeface="Arial"/>
                          <a:sym typeface="Arial"/>
                        </a:rPr>
                        <a:t>je pose des questions ouvertes et j’attends que les élèves répondent.</a:t>
                      </a:r>
                      <a:endParaRPr sz="1100">
                        <a:latin typeface="Arial"/>
                        <a:ea typeface="Arial"/>
                        <a:cs typeface="Arial"/>
                        <a:sym typeface="Arial"/>
                      </a:endParaRPr>
                    </a:p>
                  </a:txBody>
                  <a:tcPr marT="571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14725">
                <a:tc vMerge="1"/>
                <a:tc gridSpan="3">
                  <a:txBody>
                    <a:bodyPr/>
                    <a:lstStyle/>
                    <a:p>
                      <a:pPr indent="0" lvl="0" marL="90488" marR="354330" rtl="0" algn="l">
                        <a:lnSpc>
                          <a:spcPct val="113636"/>
                        </a:lnSpc>
                        <a:spcBef>
                          <a:spcPts val="0"/>
                        </a:spcBef>
                        <a:spcAft>
                          <a:spcPts val="0"/>
                        </a:spcAft>
                        <a:buNone/>
                      </a:pPr>
                      <a:r>
                        <a:rPr lang="fr-FR" sz="1100">
                          <a:latin typeface="Arial"/>
                          <a:ea typeface="Arial"/>
                          <a:cs typeface="Arial"/>
                          <a:sym typeface="Arial"/>
                        </a:rPr>
                        <a:t>j’écoute les élèves de manière positive et je réponds de manière constructive, notamment en donnant une rétroaction formative.</a:t>
                      </a:r>
                      <a:endParaRPr sz="1100">
                        <a:latin typeface="Arial"/>
                        <a:ea typeface="Arial"/>
                        <a:cs typeface="Arial"/>
                        <a:sym typeface="Arial"/>
                      </a:endParaRPr>
                    </a:p>
                  </a:txBody>
                  <a:tcPr marT="603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14725">
                <a:tc vMerge="1"/>
                <a:tc gridSpan="3">
                  <a:txBody>
                    <a:bodyPr/>
                    <a:lstStyle/>
                    <a:p>
                      <a:pPr indent="0" lvl="0" marL="284480" marR="0" rtl="0" algn="l">
                        <a:lnSpc>
                          <a:spcPct val="100000"/>
                        </a:lnSpc>
                        <a:spcBef>
                          <a:spcPts val="0"/>
                        </a:spcBef>
                        <a:spcAft>
                          <a:spcPts val="0"/>
                        </a:spcAft>
                        <a:buNone/>
                      </a:pPr>
                      <a:r>
                        <a:rPr lang="fr-FR" sz="1000">
                          <a:latin typeface="Arial"/>
                          <a:ea typeface="Arial"/>
                          <a:cs typeface="Arial"/>
                          <a:sym typeface="Arial"/>
                        </a:rPr>
                        <a:t>Note globale Dimension A : Ouverture au dialogue (additionnez vos notes)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fr-FR" sz="1000">
                          <a:latin typeface="Arial"/>
                          <a:ea typeface="Arial"/>
                          <a:cs typeface="Arial"/>
                          <a:sym typeface="Arial"/>
                        </a:rPr>
                        <a:t>/30</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414725">
                <a:tc vMerge="1"/>
                <a:tc gridSpan="9">
                  <a:txBody>
                    <a:bodyPr/>
                    <a:lstStyle/>
                    <a:p>
                      <a:pPr indent="0" lvl="0" marL="3618229" marR="0" rtl="0" algn="l">
                        <a:lnSpc>
                          <a:spcPct val="100000"/>
                        </a:lnSpc>
                        <a:spcBef>
                          <a:spcPts val="0"/>
                        </a:spcBef>
                        <a:spcAft>
                          <a:spcPts val="0"/>
                        </a:spcAft>
                        <a:buNone/>
                      </a:pPr>
                      <a:r>
                        <a:rPr lang="fr-FR" sz="1000">
                          <a:latin typeface="Arial"/>
                          <a:ea typeface="Arial"/>
                          <a:cs typeface="Arial"/>
                          <a:sym typeface="Arial"/>
                        </a:rPr>
                        <a:t>B. Inviter les contributions des élèves</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414725">
                <a:tc vMerge="1"/>
                <a:tc gridSpan="3">
                  <a:txBody>
                    <a:bodyPr/>
                    <a:lstStyle/>
                    <a:p>
                      <a:pPr indent="0" lvl="0" marL="90488" marR="309880" rtl="0" algn="l">
                        <a:lnSpc>
                          <a:spcPct val="116363"/>
                        </a:lnSpc>
                        <a:spcBef>
                          <a:spcPts val="0"/>
                        </a:spcBef>
                        <a:spcAft>
                          <a:spcPts val="0"/>
                        </a:spcAft>
                        <a:buNone/>
                      </a:pPr>
                      <a:r>
                        <a:rPr lang="fr-FR" sz="1100">
                          <a:latin typeface="Arial"/>
                          <a:ea typeface="Arial"/>
                          <a:cs typeface="Arial"/>
                          <a:sym typeface="Arial"/>
                        </a:rPr>
                        <a:t>j’invite les élèves à partager leurs idées, leurs points de vue, leurs réflexions, leurs intérêts ou leurs sentiments.</a:t>
                      </a:r>
                      <a:endParaRPr sz="1100">
                        <a:latin typeface="Arial"/>
                        <a:ea typeface="Arial"/>
                        <a:cs typeface="Arial"/>
                        <a:sym typeface="Arial"/>
                      </a:endParaRPr>
                    </a:p>
                  </a:txBody>
                  <a:tcPr marT="558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45000">
                <a:tc vMerge="1"/>
                <a:tc gridSpan="3">
                  <a:txBody>
                    <a:bodyPr/>
                    <a:lstStyle/>
                    <a:p>
                      <a:pPr indent="0" lvl="0" marL="90488" marR="0" rtl="0" algn="l">
                        <a:lnSpc>
                          <a:spcPct val="100000"/>
                        </a:lnSpc>
                        <a:spcBef>
                          <a:spcPts val="0"/>
                        </a:spcBef>
                        <a:spcAft>
                          <a:spcPts val="0"/>
                        </a:spcAft>
                        <a:buNone/>
                      </a:pPr>
                      <a:r>
                        <a:rPr lang="fr-FR" sz="1100">
                          <a:latin typeface="Arial"/>
                          <a:ea typeface="Arial"/>
                          <a:cs typeface="Arial"/>
                          <a:sym typeface="Arial"/>
                        </a:rPr>
                        <a:t>j’invite les élèves à élaborer et à développer leurs propres idées ainsi que celles des autres.</a:t>
                      </a:r>
                      <a:endParaRPr sz="11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500725">
                <a:tc vMerge="1"/>
                <a:tc gridSpan="3">
                  <a:txBody>
                    <a:bodyPr/>
                    <a:lstStyle/>
                    <a:p>
                      <a:pPr indent="0" lvl="0" marL="90488" marR="3175" rtl="0" algn="l">
                        <a:lnSpc>
                          <a:spcPct val="95600"/>
                        </a:lnSpc>
                        <a:spcBef>
                          <a:spcPts val="0"/>
                        </a:spcBef>
                        <a:spcAft>
                          <a:spcPts val="0"/>
                        </a:spcAft>
                        <a:buNone/>
                      </a:pPr>
                      <a:r>
                        <a:rPr lang="fr-FR" sz="1100">
                          <a:latin typeface="Arial"/>
                          <a:ea typeface="Arial"/>
                          <a:cs typeface="Arial"/>
                          <a:sym typeface="Arial"/>
                        </a:rPr>
                        <a:t>j’invite les élèves à justifier leurs idées et leurs opinions de manière explicite, notamment en donnant des explications détaillées, en proposant des arguments, des contre-arguments et/ou des preuves.</a:t>
                      </a:r>
                      <a:endParaRPr sz="1100">
                        <a:latin typeface="Arial"/>
                        <a:ea typeface="Arial"/>
                        <a:cs typeface="Arial"/>
                        <a:sym typeface="Arial"/>
                      </a:endParaRPr>
                    </a:p>
                  </a:txBody>
                  <a:tcPr marT="235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14725">
                <a:tc vMerge="1"/>
                <a:tc gridSpan="3">
                  <a:txBody>
                    <a:bodyPr/>
                    <a:lstStyle/>
                    <a:p>
                      <a:pPr indent="0" lvl="0" marL="90488" marR="247650" rtl="0" algn="l">
                        <a:lnSpc>
                          <a:spcPct val="116363"/>
                        </a:lnSpc>
                        <a:spcBef>
                          <a:spcPts val="0"/>
                        </a:spcBef>
                        <a:spcAft>
                          <a:spcPts val="0"/>
                        </a:spcAft>
                        <a:buNone/>
                      </a:pPr>
                      <a:r>
                        <a:rPr lang="fr-FR" sz="1100">
                          <a:latin typeface="Arial"/>
                          <a:ea typeface="Arial"/>
                          <a:cs typeface="Arial"/>
                          <a:sym typeface="Arial"/>
                        </a:rPr>
                        <a:t>j’invite les élèves à contester, à remettre en question et à évaluer de manière critique les idées des autres.</a:t>
                      </a:r>
                      <a:endParaRPr sz="1100">
                        <a:latin typeface="Arial"/>
                        <a:ea typeface="Arial"/>
                        <a:cs typeface="Arial"/>
                        <a:sym typeface="Arial"/>
                      </a:endParaRPr>
                    </a:p>
                  </a:txBody>
                  <a:tcPr marT="558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33325">
                <a:tc vMerge="1"/>
                <a:tc gridSpan="3">
                  <a:txBody>
                    <a:bodyPr/>
                    <a:lstStyle/>
                    <a:p>
                      <a:pPr indent="0" lvl="0" marL="90488" marR="619760" rtl="0" algn="r">
                        <a:lnSpc>
                          <a:spcPct val="52999"/>
                        </a:lnSpc>
                        <a:spcBef>
                          <a:spcPts val="0"/>
                        </a:spcBef>
                        <a:spcAft>
                          <a:spcPts val="0"/>
                        </a:spcAft>
                        <a:buNone/>
                      </a:pPr>
                      <a:r>
                        <a:rPr lang="fr-FR" sz="1000">
                          <a:latin typeface="Arial"/>
                          <a:ea typeface="Arial"/>
                          <a:cs typeface="Arial"/>
                          <a:sym typeface="Arial"/>
                        </a:rPr>
                        <a:t>50</a:t>
                      </a:r>
                      <a:endParaRPr/>
                    </a:p>
                    <a:p>
                      <a:pPr indent="0" lvl="0" marL="90488" marR="0" rtl="0" algn="l">
                        <a:lnSpc>
                          <a:spcPct val="100000"/>
                        </a:lnSpc>
                        <a:spcBef>
                          <a:spcPts val="450"/>
                        </a:spcBef>
                        <a:spcAft>
                          <a:spcPts val="0"/>
                        </a:spcAft>
                        <a:buNone/>
                      </a:pPr>
                      <a:r>
                        <a:rPr lang="fr-FR" sz="1000">
                          <a:latin typeface="Arial"/>
                          <a:ea typeface="Arial"/>
                          <a:cs typeface="Arial"/>
                          <a:sym typeface="Arial"/>
                        </a:rPr>
                        <a:t>Note globale Dimension B. Inviter les contributions des élèves (additionnez vos notes)</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fr-FR" sz="1000">
                          <a:latin typeface="Arial"/>
                          <a:ea typeface="Arial"/>
                          <a:cs typeface="Arial"/>
                          <a:sym typeface="Arial"/>
                        </a:rPr>
                        <a:t>/24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978" name="Google Shape;978;p66"/>
          <p:cNvSpPr/>
          <p:nvPr/>
        </p:nvSpPr>
        <p:spPr>
          <a:xfrm>
            <a:off x="241300" y="1455936"/>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3" name="Shape 983"/>
        <p:cNvGrpSpPr/>
        <p:nvPr/>
      </p:nvGrpSpPr>
      <p:grpSpPr>
        <a:xfrm>
          <a:off x="0" y="0"/>
          <a:ext cx="0" cy="0"/>
          <a:chOff x="0" y="0"/>
          <a:chExt cx="0" cy="0"/>
        </a:xfrm>
      </p:grpSpPr>
      <p:graphicFrame>
        <p:nvGraphicFramePr>
          <p:cNvPr id="984" name="Google Shape;984;p67"/>
          <p:cNvGraphicFramePr/>
          <p:nvPr/>
        </p:nvGraphicFramePr>
        <p:xfrm>
          <a:off x="393072" y="463176"/>
          <a:ext cx="3000000" cy="3000000"/>
        </p:xfrm>
        <a:graphic>
          <a:graphicData uri="http://schemas.openxmlformats.org/drawingml/2006/table">
            <a:tbl>
              <a:tblPr bandRow="1" firstRow="1">
                <a:noFill/>
                <a:tableStyleId>{3CC86BEF-5C96-4F00-80AB-E1F6940FA935}</a:tableStyleId>
              </a:tblPr>
              <a:tblGrid>
                <a:gridCol w="6266675"/>
                <a:gridCol w="496825"/>
                <a:gridCol w="472450"/>
                <a:gridCol w="496825"/>
                <a:gridCol w="518150"/>
                <a:gridCol w="548650"/>
                <a:gridCol w="496825"/>
              </a:tblGrid>
              <a:tr h="338325">
                <a:tc gridSpan="7">
                  <a:txBody>
                    <a:bodyPr/>
                    <a:lstStyle/>
                    <a:p>
                      <a:pPr indent="0" lvl="0" marL="227329" marR="0" rtl="0" algn="ctr">
                        <a:lnSpc>
                          <a:spcPct val="100000"/>
                        </a:lnSpc>
                        <a:spcBef>
                          <a:spcPts val="0"/>
                        </a:spcBef>
                        <a:spcAft>
                          <a:spcPts val="0"/>
                        </a:spcAft>
                        <a:buNone/>
                      </a:pPr>
                      <a:r>
                        <a:rPr lang="fr-FR" sz="1000">
                          <a:latin typeface="Arial"/>
                          <a:ea typeface="Arial"/>
                          <a:cs typeface="Arial"/>
                          <a:sym typeface="Arial"/>
                        </a:rPr>
                        <a:t>Dimension C : </a:t>
                      </a:r>
                      <a:r>
                        <a:rPr lang="fr-FR" sz="1050">
                          <a:latin typeface="Arial"/>
                          <a:ea typeface="Arial"/>
                          <a:cs typeface="Arial"/>
                          <a:sym typeface="Arial"/>
                        </a:rPr>
                        <a:t>E</a:t>
                      </a:r>
                      <a:r>
                        <a:rPr lang="fr-FR" sz="1000">
                          <a:latin typeface="Arial"/>
                          <a:ea typeface="Arial"/>
                          <a:cs typeface="Arial"/>
                          <a:sym typeface="Arial"/>
                        </a:rPr>
                        <a:t>ncourager la participation dialogique</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4358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fr-FR" sz="1000">
                          <a:latin typeface="Arial"/>
                          <a:ea typeface="Arial"/>
                          <a:cs typeface="Arial"/>
                          <a:sym typeface="Arial"/>
                        </a:rPr>
                        <a:t>(1)</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fr-FR" sz="1000">
                          <a:latin typeface="Arial"/>
                          <a:ea typeface="Arial"/>
                          <a:cs typeface="Arial"/>
                          <a:sym typeface="Arial"/>
                        </a:rPr>
                        <a:t>(2)</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fr-FR" sz="1000">
                          <a:latin typeface="Arial"/>
                          <a:ea typeface="Arial"/>
                          <a:cs typeface="Arial"/>
                          <a:sym typeface="Arial"/>
                        </a:rPr>
                        <a:t>(3)</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fr-FR" sz="1000">
                          <a:latin typeface="Arial"/>
                          <a:ea typeface="Arial"/>
                          <a:cs typeface="Arial"/>
                          <a:sym typeface="Arial"/>
                        </a:rPr>
                        <a:t>(4)</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fr-FR" sz="1000">
                          <a:latin typeface="Arial"/>
                          <a:ea typeface="Arial"/>
                          <a:cs typeface="Arial"/>
                          <a:sym typeface="Arial"/>
                        </a:rPr>
                        <a:t>(5)</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fr-FR" sz="1000">
                          <a:latin typeface="Arial"/>
                          <a:ea typeface="Arial"/>
                          <a:cs typeface="Arial"/>
                          <a:sym typeface="Arial"/>
                        </a:rPr>
                        <a:t>(6)</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768100">
                <a:tc>
                  <a:txBody>
                    <a:bodyPr/>
                    <a:lstStyle/>
                    <a:p>
                      <a:pPr indent="0" lvl="0" marL="95250" marR="80010" rtl="0" algn="l">
                        <a:lnSpc>
                          <a:spcPct val="96100"/>
                        </a:lnSpc>
                        <a:spcBef>
                          <a:spcPts val="0"/>
                        </a:spcBef>
                        <a:spcAft>
                          <a:spcPts val="0"/>
                        </a:spcAft>
                        <a:buNone/>
                      </a:pPr>
                      <a:r>
                        <a:rPr lang="fr-FR" sz="1200">
                          <a:latin typeface="Arial"/>
                          <a:ea typeface="Arial"/>
                          <a:cs typeface="Arial"/>
                          <a:sym typeface="Arial"/>
                        </a:rPr>
                        <a:t>je souligne l’importance d’un dialogue constructif pour l’apprentissage de mes élèves (par exemple, en commentant la façon dont les élèves peuvent résoudre un problème en collaboration en parlant de manière productive, ou en réfléchissant au dialogue à la fin d’une leçon).</a:t>
                      </a:r>
                      <a:endParaRPr sz="1200">
                        <a:latin typeface="Arial"/>
                        <a:ea typeface="Arial"/>
                        <a:cs typeface="Arial"/>
                        <a:sym typeface="Arial"/>
                      </a:endParaRPr>
                    </a:p>
                  </a:txBody>
                  <a:tcPr marT="273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95250" marR="200660" rtl="0" algn="l">
                        <a:lnSpc>
                          <a:spcPct val="116666"/>
                        </a:lnSpc>
                        <a:spcBef>
                          <a:spcPts val="0"/>
                        </a:spcBef>
                        <a:spcAft>
                          <a:spcPts val="0"/>
                        </a:spcAft>
                        <a:buNone/>
                      </a:pPr>
                      <a:r>
                        <a:rPr lang="fr-FR" sz="1200">
                          <a:latin typeface="Arial"/>
                          <a:ea typeface="Arial"/>
                          <a:cs typeface="Arial"/>
                          <a:sym typeface="Arial"/>
                        </a:rPr>
                        <a:t>je fais preuve d’ouverture pour changer d’avis lorsque les élèves avancent de nouvelles idées ou de nouveaux arguments.</a:t>
                      </a:r>
                      <a:endParaRPr sz="1200">
                        <a:latin typeface="Arial"/>
                        <a:ea typeface="Arial"/>
                        <a:cs typeface="Arial"/>
                        <a:sym typeface="Arial"/>
                      </a:endParaRPr>
                    </a:p>
                  </a:txBody>
                  <a:tcPr marT="53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2825">
                <a:tc>
                  <a:txBody>
                    <a:bodyPr/>
                    <a:lstStyle/>
                    <a:p>
                      <a:pPr indent="0" lvl="0" marL="95250" marR="36195" rtl="0" algn="l">
                        <a:lnSpc>
                          <a:spcPct val="115000"/>
                        </a:lnSpc>
                        <a:spcBef>
                          <a:spcPts val="0"/>
                        </a:spcBef>
                        <a:spcAft>
                          <a:spcPts val="0"/>
                        </a:spcAft>
                        <a:buNone/>
                      </a:pPr>
                      <a:r>
                        <a:rPr lang="fr-FR" sz="1200">
                          <a:latin typeface="Arial"/>
                          <a:ea typeface="Arial"/>
                          <a:cs typeface="Arial"/>
                          <a:sym typeface="Arial"/>
                        </a:rPr>
                        <a:t>je crée une atmosphère de confiance, afin que les élèves se sentent suffisamment à l’aise pour prendre des risques ou essayer quelque chose de nouveau.</a:t>
                      </a:r>
                      <a:endParaRPr sz="12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95250" marR="297815" rtl="0" algn="l">
                        <a:lnSpc>
                          <a:spcPct val="115000"/>
                        </a:lnSpc>
                        <a:spcBef>
                          <a:spcPts val="0"/>
                        </a:spcBef>
                        <a:spcAft>
                          <a:spcPts val="0"/>
                        </a:spcAft>
                        <a:buNone/>
                      </a:pPr>
                      <a:r>
                        <a:rPr lang="fr-FR" sz="1200">
                          <a:latin typeface="Arial"/>
                          <a:ea typeface="Arial"/>
                          <a:cs typeface="Arial"/>
                          <a:sym typeface="Arial"/>
                        </a:rPr>
                        <a:t>je fais participer les élèves à la fois à la création conjointe et à l’utilisation de règles de fonctionnement pour les discussions.</a:t>
                      </a:r>
                      <a:endParaRPr sz="12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300">
                <a:tc>
                  <a:txBody>
                    <a:bodyPr/>
                    <a:lstStyle/>
                    <a:p>
                      <a:pPr indent="0" lvl="0" marL="95250" marR="0" rtl="0" algn="l">
                        <a:lnSpc>
                          <a:spcPct val="116666"/>
                        </a:lnSpc>
                        <a:spcBef>
                          <a:spcPts val="0"/>
                        </a:spcBef>
                        <a:spcAft>
                          <a:spcPts val="0"/>
                        </a:spcAft>
                        <a:buNone/>
                      </a:pPr>
                      <a:r>
                        <a:rPr lang="fr-FR" sz="1200">
                          <a:latin typeface="Arial"/>
                          <a:ea typeface="Arial"/>
                          <a:cs typeface="Arial"/>
                          <a:sym typeface="Arial"/>
                        </a:rPr>
                        <a:t>j’inclus le dialogue productif dans les différentes phases de la leçon.</a:t>
                      </a:r>
                      <a:endParaRPr sz="1200">
                        <a:latin typeface="Arial"/>
                        <a:ea typeface="Arial"/>
                        <a:cs typeface="Arial"/>
                        <a:sym typeface="Arial"/>
                      </a:endParaRPr>
                    </a:p>
                  </a:txBody>
                  <a:tcPr marT="53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95250" marR="0" rtl="0" algn="l">
                        <a:lnSpc>
                          <a:spcPct val="116666"/>
                        </a:lnSpc>
                        <a:spcBef>
                          <a:spcPts val="0"/>
                        </a:spcBef>
                        <a:spcAft>
                          <a:spcPts val="0"/>
                        </a:spcAft>
                        <a:buNone/>
                      </a:pPr>
                      <a:r>
                        <a:rPr lang="fr-FR" sz="1200">
                          <a:latin typeface="Arial"/>
                          <a:ea typeface="Arial"/>
                          <a:cs typeface="Arial"/>
                          <a:sym typeface="Arial"/>
                        </a:rPr>
                        <a:t>je développe le dialogue de manière cumulative au fil des leçons.</a:t>
                      </a:r>
                      <a:endParaRPr sz="1200">
                        <a:latin typeface="Arial"/>
                        <a:ea typeface="Arial"/>
                        <a:cs typeface="Arial"/>
                        <a:sym typeface="Arial"/>
                      </a:endParaRPr>
                    </a:p>
                  </a:txBody>
                  <a:tcPr marT="571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95250" marR="0" rtl="0" algn="l">
                        <a:lnSpc>
                          <a:spcPct val="118750"/>
                        </a:lnSpc>
                        <a:spcBef>
                          <a:spcPts val="0"/>
                        </a:spcBef>
                        <a:spcAft>
                          <a:spcPts val="0"/>
                        </a:spcAft>
                        <a:buNone/>
                      </a:pPr>
                      <a:r>
                        <a:rPr lang="fr-FR" sz="1200">
                          <a:latin typeface="Arial"/>
                          <a:ea typeface="Arial"/>
                          <a:cs typeface="Arial"/>
                          <a:sym typeface="Arial"/>
                        </a:rPr>
                        <a:t>j’invite les élèves à réfléchir à la qualité et au succès du dialogue.</a:t>
                      </a:r>
                      <a:endParaRPr sz="1200">
                        <a:latin typeface="Arial"/>
                        <a:ea typeface="Arial"/>
                        <a:cs typeface="Arial"/>
                        <a:sym typeface="Arial"/>
                      </a:endParaRPr>
                    </a:p>
                  </a:txBody>
                  <a:tcPr marT="53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1475">
                <a:tc>
                  <a:txBody>
                    <a:bodyPr/>
                    <a:lstStyle/>
                    <a:p>
                      <a:pPr indent="0" lvl="0" marL="95250" marR="0" rtl="0" algn="l">
                        <a:lnSpc>
                          <a:spcPct val="116666"/>
                        </a:lnSpc>
                        <a:spcBef>
                          <a:spcPts val="0"/>
                        </a:spcBef>
                        <a:spcAft>
                          <a:spcPts val="0"/>
                        </a:spcAft>
                        <a:buNone/>
                      </a:pPr>
                      <a:r>
                        <a:rPr lang="fr-FR" sz="1200">
                          <a:latin typeface="Arial"/>
                          <a:ea typeface="Arial"/>
                          <a:cs typeface="Arial"/>
                          <a:sym typeface="Arial"/>
                        </a:rPr>
                        <a:t>j’invite les élèves à montrer qu’ils écoutent attentivement les contributions des autres.</a:t>
                      </a:r>
                      <a:endParaRPr sz="1200">
                        <a:latin typeface="Arial"/>
                        <a:ea typeface="Arial"/>
                        <a:cs typeface="Arial"/>
                        <a:sym typeface="Arial"/>
                      </a:endParaRPr>
                    </a:p>
                  </a:txBody>
                  <a:tcPr marT="539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5875">
                <a:tc>
                  <a:txBody>
                    <a:bodyPr/>
                    <a:lstStyle/>
                    <a:p>
                      <a:pPr indent="0" lvl="0" marL="95250" marR="0" rtl="0" algn="l">
                        <a:lnSpc>
                          <a:spcPct val="116666"/>
                        </a:lnSpc>
                        <a:spcBef>
                          <a:spcPts val="0"/>
                        </a:spcBef>
                        <a:spcAft>
                          <a:spcPts val="0"/>
                        </a:spcAft>
                        <a:buNone/>
                      </a:pPr>
                      <a:r>
                        <a:rPr lang="fr-FR" sz="1200">
                          <a:latin typeface="Arial"/>
                          <a:ea typeface="Arial"/>
                          <a:cs typeface="Arial"/>
                          <a:sym typeface="Arial"/>
                        </a:rPr>
                        <a:t>j’encourage explicitement les élèves à poser leurs propres questions.</a:t>
                      </a:r>
                      <a:endParaRPr sz="1200">
                        <a:latin typeface="Arial"/>
                        <a:ea typeface="Arial"/>
                        <a:cs typeface="Arial"/>
                        <a:sym typeface="Arial"/>
                      </a:endParaRPr>
                    </a:p>
                  </a:txBody>
                  <a:tcPr marT="571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8900">
                <a:tc>
                  <a:txBody>
                    <a:bodyPr/>
                    <a:lstStyle/>
                    <a:p>
                      <a:pPr indent="0" lvl="0" marL="95250" marR="0" rtl="0" algn="l">
                        <a:lnSpc>
                          <a:spcPct val="135714"/>
                        </a:lnSpc>
                        <a:spcBef>
                          <a:spcPts val="0"/>
                        </a:spcBef>
                        <a:spcAft>
                          <a:spcPts val="0"/>
                        </a:spcAft>
                        <a:buNone/>
                      </a:pPr>
                      <a:r>
                        <a:rPr lang="fr-FR" sz="1000">
                          <a:latin typeface="Arial"/>
                          <a:ea typeface="Arial"/>
                          <a:cs typeface="Arial"/>
                          <a:sym typeface="Arial"/>
                        </a:rPr>
                        <a:t>Note globale Dimension </a:t>
                      </a:r>
                      <a:r>
                        <a:rPr lang="fr-FR" sz="1050">
                          <a:latin typeface="Arial"/>
                          <a:ea typeface="Arial"/>
                          <a:cs typeface="Arial"/>
                          <a:sym typeface="Arial"/>
                        </a:rPr>
                        <a:t>C. E</a:t>
                      </a:r>
                      <a:r>
                        <a:rPr lang="fr-FR" sz="1000">
                          <a:latin typeface="Arial"/>
                          <a:ea typeface="Arial"/>
                          <a:cs typeface="Arial"/>
                          <a:sym typeface="Arial"/>
                        </a:rPr>
                        <a:t>ncourager la participation dialogique (additionnez vos notes)</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lang="fr-FR" sz="1000">
                          <a:latin typeface="Arial"/>
                          <a:ea typeface="Arial"/>
                          <a:cs typeface="Arial"/>
                          <a:sym typeface="Arial"/>
                        </a:rPr>
                        <a:t>/54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985" name="Google Shape;985;p67"/>
          <p:cNvSpPr txBox="1"/>
          <p:nvPr/>
        </p:nvSpPr>
        <p:spPr>
          <a:xfrm>
            <a:off x="393072" y="5901219"/>
            <a:ext cx="9296396" cy="12317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spcBef>
                <a:spcPts val="0"/>
              </a:spcBef>
              <a:spcAft>
                <a:spcPts val="0"/>
              </a:spcAft>
              <a:buNone/>
            </a:pPr>
            <a:r>
              <a:rPr lang="fr-FR" sz="1200">
                <a:solidFill>
                  <a:schemeClr val="dk1"/>
                </a:solidFill>
                <a:latin typeface="Arimo"/>
                <a:ea typeface="Arimo"/>
                <a:cs typeface="Arimo"/>
                <a:sym typeface="Arimo"/>
              </a:rPr>
              <a:t>Il existe deux autres questionnaires sur l’enseignement dialogique (</a:t>
            </a:r>
            <a:r>
              <a:rPr i="1" lang="fr-FR" sz="1200">
                <a:solidFill>
                  <a:schemeClr val="dk1"/>
                </a:solidFill>
                <a:latin typeface="Arial"/>
                <a:ea typeface="Arial"/>
                <a:cs typeface="Arial"/>
                <a:sym typeface="Arial"/>
              </a:rPr>
              <a:t>Dialogic Teaching Questionnaires</a:t>
            </a:r>
            <a:r>
              <a:rPr lang="fr-FR" sz="1200">
                <a:solidFill>
                  <a:schemeClr val="dk1"/>
                </a:solidFill>
                <a:latin typeface="Arial"/>
                <a:ea typeface="Arial"/>
                <a:cs typeface="Arial"/>
                <a:sym typeface="Arial"/>
              </a:rPr>
              <a:t>)</a:t>
            </a:r>
            <a:r>
              <a:rPr lang="fr-FR" sz="1200">
                <a:solidFill>
                  <a:schemeClr val="dk1"/>
                </a:solidFill>
                <a:latin typeface="Arimo"/>
                <a:ea typeface="Arimo"/>
                <a:cs typeface="Arimo"/>
                <a:sym typeface="Arimo"/>
              </a:rPr>
              <a:t>. Ils permettent d’évaluer votre point de vue, ainsi que celui de vos élèves, concernant une leçon particulière :</a:t>
            </a:r>
            <a:endParaRPr/>
          </a:p>
          <a:p>
            <a:pPr indent="-171450" lvl="0" marL="252730" marR="0" rtl="0" algn="l">
              <a:spcBef>
                <a:spcPts val="605"/>
              </a:spcBef>
              <a:spcAft>
                <a:spcPts val="0"/>
              </a:spcAft>
              <a:buClr>
                <a:schemeClr val="dk1"/>
              </a:buClr>
              <a:buSzPts val="1200"/>
              <a:buFont typeface="Arial"/>
              <a:buChar char="•"/>
            </a:pPr>
            <a:r>
              <a:rPr lang="fr-FR" sz="1200">
                <a:solidFill>
                  <a:schemeClr val="dk1"/>
                </a:solidFill>
                <a:latin typeface="Arimo"/>
                <a:ea typeface="Arimo"/>
                <a:cs typeface="Arimo"/>
                <a:sym typeface="Arimo"/>
              </a:rPr>
              <a:t>Auto-évaluation de la leçon par l’enseignant</a:t>
            </a:r>
            <a:endParaRPr/>
          </a:p>
          <a:p>
            <a:pPr indent="-171450" lvl="0" marL="252730" marR="0" rtl="0" algn="l">
              <a:spcBef>
                <a:spcPts val="605"/>
              </a:spcBef>
              <a:spcAft>
                <a:spcPts val="0"/>
              </a:spcAft>
              <a:buClr>
                <a:schemeClr val="dk1"/>
              </a:buClr>
              <a:buSzPts val="1200"/>
              <a:buFont typeface="Arial"/>
              <a:buChar char="•"/>
            </a:pPr>
            <a:r>
              <a:rPr lang="fr-FR" sz="1200">
                <a:solidFill>
                  <a:schemeClr val="dk1"/>
                </a:solidFill>
                <a:latin typeface="Arimo"/>
                <a:ea typeface="Arimo"/>
                <a:cs typeface="Arimo"/>
                <a:sym typeface="Arimo"/>
              </a:rPr>
              <a:t>Évaluation d’une leçon par les élèves (pour les élèves âgés de 13 à 18 ans)</a:t>
            </a:r>
            <a:endParaRPr/>
          </a:p>
          <a:p>
            <a:pPr indent="0" lvl="0" marL="81280" marR="0" rtl="0" algn="l">
              <a:spcBef>
                <a:spcPts val="605"/>
              </a:spcBef>
              <a:spcAft>
                <a:spcPts val="0"/>
              </a:spcAft>
              <a:buNone/>
            </a:pPr>
            <a:r>
              <a:rPr lang="fr-FR" sz="1200">
                <a:solidFill>
                  <a:schemeClr val="dk1"/>
                </a:solidFill>
                <a:latin typeface="Arimo"/>
                <a:ea typeface="Arimo"/>
                <a:cs typeface="Arimo"/>
                <a:sym typeface="Arimo"/>
              </a:rPr>
              <a:t>       Ils sont disponibles sous forme de gabarits téléchargeables sur notre </a:t>
            </a:r>
            <a:r>
              <a:rPr lang="fr-FR" sz="1200" u="sng">
                <a:solidFill>
                  <a:schemeClr val="hlink"/>
                </a:solidFill>
                <a:latin typeface="Arimo"/>
                <a:ea typeface="Arimo"/>
                <a:cs typeface="Arimo"/>
                <a:sym typeface="Arimo"/>
                <a:hlinkClick r:id="rId3"/>
              </a:rPr>
              <a:t>site web</a:t>
            </a:r>
            <a:r>
              <a:rPr lang="fr-FR" sz="1200">
                <a:solidFill>
                  <a:schemeClr val="dk1"/>
                </a:solidFill>
                <a:latin typeface="Arimo"/>
                <a:ea typeface="Arimo"/>
                <a:cs typeface="Arimo"/>
                <a:sym typeface="Arimo"/>
              </a:rPr>
              <a:t>.</a:t>
            </a:r>
            <a:endParaRPr/>
          </a:p>
        </p:txBody>
      </p:sp>
      <p:sp>
        <p:nvSpPr>
          <p:cNvPr id="986" name="Google Shape;986;p67"/>
          <p:cNvSpPr txBox="1"/>
          <p:nvPr/>
        </p:nvSpPr>
        <p:spPr>
          <a:xfrm>
            <a:off x="5041270" y="7237871"/>
            <a:ext cx="4572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51</a:t>
            </a:r>
            <a:endParaRPr/>
          </a:p>
        </p:txBody>
      </p:sp>
      <p:sp>
        <p:nvSpPr>
          <p:cNvPr id="987" name="Google Shape;987;p67"/>
          <p:cNvSpPr txBox="1"/>
          <p:nvPr/>
        </p:nvSpPr>
        <p:spPr>
          <a:xfrm>
            <a:off x="5803900" y="6172382"/>
            <a:ext cx="388556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fr-FR" sz="1100" u="none" strike="noStrike">
                <a:solidFill>
                  <a:srgbClr val="3B4043"/>
                </a:solidFill>
                <a:latin typeface="Calibri"/>
                <a:ea typeface="Calibri"/>
                <a:cs typeface="Calibri"/>
                <a:sym typeface="Calibri"/>
              </a:rPr>
              <a:t>Gröschner, A., Hennessy, S., Kershner, R., Dehne, M. et Calcagni, E. (2021). Dialogic Teaching Questionnaire (DTQ). Teacher and Student Versions. Universities </a:t>
            </a:r>
            <a:r>
              <a:rPr i="1" lang="fr-FR" sz="1100">
                <a:solidFill>
                  <a:srgbClr val="3B4043"/>
                </a:solidFill>
                <a:latin typeface="Calibri"/>
                <a:ea typeface="Calibri"/>
                <a:cs typeface="Calibri"/>
                <a:sym typeface="Calibri"/>
              </a:rPr>
              <a:t>of </a:t>
            </a:r>
            <a:r>
              <a:rPr b="0" i="1" lang="fr-FR" sz="1100" u="none" strike="noStrike">
                <a:solidFill>
                  <a:srgbClr val="3B4043"/>
                </a:solidFill>
                <a:latin typeface="Calibri"/>
                <a:ea typeface="Calibri"/>
                <a:cs typeface="Calibri"/>
                <a:sym typeface="Calibri"/>
              </a:rPr>
              <a:t>Jena</a:t>
            </a:r>
            <a:r>
              <a:rPr i="1" lang="fr-FR" sz="1100">
                <a:solidFill>
                  <a:srgbClr val="3B4043"/>
                </a:solidFill>
                <a:latin typeface="Calibri"/>
                <a:ea typeface="Calibri"/>
                <a:cs typeface="Calibri"/>
                <a:sym typeface="Calibri"/>
              </a:rPr>
              <a:t> and </a:t>
            </a:r>
            <a:r>
              <a:rPr b="0" i="1" lang="fr-FR" sz="1100" u="none" strike="noStrike">
                <a:solidFill>
                  <a:srgbClr val="3B4043"/>
                </a:solidFill>
                <a:latin typeface="Calibri"/>
                <a:ea typeface="Calibri"/>
                <a:cs typeface="Calibri"/>
                <a:sym typeface="Calibri"/>
              </a:rPr>
              <a:t>Cambridge.</a:t>
            </a:r>
            <a:endParaRPr b="0" i="0" sz="1100" u="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88" name="Google Shape;988;p67"/>
          <p:cNvSpPr/>
          <p:nvPr/>
        </p:nvSpPr>
        <p:spPr>
          <a:xfrm>
            <a:off x="469900" y="6893944"/>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ph type="title"/>
          </p:nvPr>
        </p:nvSpPr>
        <p:spPr>
          <a:xfrm>
            <a:off x="3022600" y="200025"/>
            <a:ext cx="4648200" cy="697627"/>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fr-FR" sz="2400"/>
              <a:t>Guide de l’utilisateur T-SEDA</a:t>
            </a:r>
            <a:endParaRPr/>
          </a:p>
          <a:p>
            <a:pPr indent="0" lvl="0" marL="1353185" rtl="0" algn="l">
              <a:lnSpc>
                <a:spcPct val="100000"/>
              </a:lnSpc>
              <a:spcBef>
                <a:spcPts val="405"/>
              </a:spcBef>
              <a:spcAft>
                <a:spcPts val="0"/>
              </a:spcAft>
              <a:buNone/>
            </a:pPr>
            <a:r>
              <a:rPr lang="fr-FR" sz="1800">
                <a:solidFill>
                  <a:srgbClr val="000000"/>
                </a:solidFill>
              </a:rPr>
              <a:t>Contenu</a:t>
            </a:r>
            <a:endParaRPr sz="1800"/>
          </a:p>
        </p:txBody>
      </p:sp>
      <p:graphicFrame>
        <p:nvGraphicFramePr>
          <p:cNvPr id="111" name="Google Shape;111;p13"/>
          <p:cNvGraphicFramePr/>
          <p:nvPr/>
        </p:nvGraphicFramePr>
        <p:xfrm>
          <a:off x="927100" y="783593"/>
          <a:ext cx="3000000" cy="3000000"/>
        </p:xfrm>
        <a:graphic>
          <a:graphicData uri="http://schemas.openxmlformats.org/drawingml/2006/table">
            <a:tbl>
              <a:tblPr bandRow="1" firstRow="1">
                <a:noFill/>
                <a:tableStyleId>{3CC86BEF-5C96-4F00-80AB-E1F6940FA935}</a:tableStyleId>
              </a:tblPr>
              <a:tblGrid>
                <a:gridCol w="7661075"/>
                <a:gridCol w="949525"/>
              </a:tblGrid>
              <a:tr h="427900">
                <a:tc>
                  <a:txBody>
                    <a:bodyPr/>
                    <a:lstStyle/>
                    <a:p>
                      <a:pPr indent="0" lvl="0" marL="294005" marR="0" rtl="0" algn="l">
                        <a:lnSpc>
                          <a:spcPct val="100000"/>
                        </a:lnSpc>
                        <a:spcBef>
                          <a:spcPts val="0"/>
                        </a:spcBef>
                        <a:spcAft>
                          <a:spcPts val="0"/>
                        </a:spcAft>
                        <a:buNone/>
                      </a:pPr>
                      <a:r>
                        <a:rPr b="1" lang="fr-FR" sz="1300">
                          <a:solidFill>
                            <a:srgbClr val="1A616F"/>
                          </a:solidFill>
                          <a:latin typeface="Arial"/>
                          <a:ea typeface="Arial"/>
                          <a:cs typeface="Arial"/>
                          <a:sym typeface="Arial"/>
                        </a:rPr>
                        <a:t>a. </a:t>
                      </a:r>
                      <a:r>
                        <a:rPr b="1" lang="fr-FR" sz="1300">
                          <a:latin typeface="Arial"/>
                          <a:ea typeface="Arial"/>
                          <a:cs typeface="Arial"/>
                          <a:sym typeface="Arial"/>
                        </a:rPr>
                        <a:t>Introduction au T-SEDA</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r">
                        <a:lnSpc>
                          <a:spcPct val="100000"/>
                        </a:lnSpc>
                        <a:spcBef>
                          <a:spcPts val="0"/>
                        </a:spcBef>
                        <a:spcAft>
                          <a:spcPts val="0"/>
                        </a:spcAft>
                        <a:buNone/>
                      </a:pPr>
                      <a:r>
                        <a:rPr b="1" lang="fr-FR" sz="1200">
                          <a:solidFill>
                            <a:srgbClr val="1A616F"/>
                          </a:solidFill>
                          <a:latin typeface="Arial"/>
                          <a:ea typeface="Arial"/>
                          <a:cs typeface="Arial"/>
                          <a:sym typeface="Arial"/>
                        </a:rPr>
                        <a:t>1</a:t>
                      </a:r>
                      <a:endParaRPr sz="1200">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8675">
                <a:tc>
                  <a:txBody>
                    <a:bodyPr/>
                    <a:lstStyle/>
                    <a:p>
                      <a:pPr indent="0" lvl="0" marL="293370" marR="0" rtl="0" algn="l">
                        <a:lnSpc>
                          <a:spcPct val="100000"/>
                        </a:lnSpc>
                        <a:spcBef>
                          <a:spcPts val="0"/>
                        </a:spcBef>
                        <a:spcAft>
                          <a:spcPts val="0"/>
                        </a:spcAft>
                        <a:buNone/>
                      </a:pPr>
                      <a:r>
                        <a:rPr b="1" lang="fr-FR" sz="1300">
                          <a:solidFill>
                            <a:srgbClr val="1A616F"/>
                          </a:solidFill>
                          <a:latin typeface="Arial"/>
                          <a:ea typeface="Arial"/>
                          <a:cs typeface="Arial"/>
                          <a:sym typeface="Arial"/>
                        </a:rPr>
                        <a:t>b. </a:t>
                      </a:r>
                      <a:r>
                        <a:rPr b="1" lang="fr-FR" sz="1300">
                          <a:latin typeface="Arial"/>
                          <a:ea typeface="Arial"/>
                          <a:cs typeface="Arial"/>
                          <a:sym typeface="Arial"/>
                        </a:rPr>
                        <a:t>Qu’est-ce que le dialogue éducatif ?</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fr-FR" sz="1200">
                          <a:solidFill>
                            <a:srgbClr val="1A616F"/>
                          </a:solidFill>
                          <a:latin typeface="Arial"/>
                          <a:ea typeface="Arial"/>
                          <a:cs typeface="Arial"/>
                          <a:sym typeface="Arial"/>
                        </a:rPr>
                        <a:t>5</a:t>
                      </a:r>
                      <a:endParaRPr sz="1200">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5600">
                <a:tc>
                  <a:txBody>
                    <a:bodyPr/>
                    <a:lstStyle/>
                    <a:p>
                      <a:pPr indent="0" lvl="0" marL="293370" marR="0" rtl="0" algn="l">
                        <a:lnSpc>
                          <a:spcPct val="100000"/>
                        </a:lnSpc>
                        <a:spcBef>
                          <a:spcPts val="0"/>
                        </a:spcBef>
                        <a:spcAft>
                          <a:spcPts val="0"/>
                        </a:spcAft>
                        <a:buNone/>
                      </a:pPr>
                      <a:r>
                        <a:rPr b="1" lang="fr-FR" sz="1300">
                          <a:solidFill>
                            <a:srgbClr val="1A616F"/>
                          </a:solidFill>
                          <a:latin typeface="Arial"/>
                          <a:ea typeface="Arial"/>
                          <a:cs typeface="Arial"/>
                          <a:sym typeface="Arial"/>
                        </a:rPr>
                        <a:t>c. </a:t>
                      </a:r>
                      <a:r>
                        <a:rPr b="1" lang="fr-FR" sz="1300">
                          <a:latin typeface="Arial"/>
                          <a:ea typeface="Arial"/>
                          <a:cs typeface="Arial"/>
                          <a:sym typeface="Arial"/>
                        </a:rPr>
                        <a:t>Dialogue éducatif et apprentissage dans divers contextes:</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fr-FR" sz="1200">
                          <a:solidFill>
                            <a:srgbClr val="1A616F"/>
                          </a:solidFill>
                          <a:latin typeface="Arial"/>
                          <a:ea typeface="Arial"/>
                          <a:cs typeface="Arial"/>
                          <a:sym typeface="Arial"/>
                        </a:rPr>
                        <a:t>7</a:t>
                      </a:r>
                      <a:endParaRPr sz="1200">
                        <a:latin typeface="Arial"/>
                        <a:ea typeface="Arial"/>
                        <a:cs typeface="Arial"/>
                        <a:sym typeface="Arial"/>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0175">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Preuves que le dialogue éducatif enseignant-élèves soutient les apprentissages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fr-FR" sz="1200">
                          <a:solidFill>
                            <a:srgbClr val="1A616F"/>
                          </a:solidFill>
                          <a:latin typeface="Arial"/>
                          <a:ea typeface="Arial"/>
                          <a:cs typeface="Arial"/>
                          <a:sym typeface="Arial"/>
                        </a:rPr>
                        <a:t>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6325">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Dialogues éducatifs en équipes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fr-FR" sz="1200">
                          <a:solidFill>
                            <a:srgbClr val="1A616F"/>
                          </a:solidFill>
                          <a:latin typeface="Arial"/>
                          <a:ea typeface="Arial"/>
                          <a:cs typeface="Arial"/>
                          <a:sym typeface="Arial"/>
                        </a:rPr>
                        <a:t>8</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0175">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Dialogues éducatifs dans différents contextes</a:t>
                      </a:r>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fr-FR" sz="1200">
                          <a:solidFill>
                            <a:srgbClr val="1A616F"/>
                          </a:solidFill>
                          <a:latin typeface="Arial"/>
                          <a:ea typeface="Arial"/>
                          <a:cs typeface="Arial"/>
                          <a:sym typeface="Arial"/>
                        </a:rPr>
                        <a:t>9</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6325">
                <a:tc>
                  <a:txBody>
                    <a:bodyPr/>
                    <a:lstStyle/>
                    <a:p>
                      <a:pPr indent="0" lvl="0" marL="810260" marR="0" rtl="0" algn="l">
                        <a:lnSpc>
                          <a:spcPct val="100000"/>
                        </a:lnSpc>
                        <a:spcBef>
                          <a:spcPts val="0"/>
                        </a:spcBef>
                        <a:spcAft>
                          <a:spcPts val="0"/>
                        </a:spcAft>
                        <a:buNone/>
                      </a:pPr>
                      <a:r>
                        <a:rPr lang="fr-FR" sz="1200">
                          <a:latin typeface="Arial"/>
                          <a:ea typeface="Arial"/>
                          <a:cs typeface="Arial"/>
                          <a:sym typeface="Arial"/>
                        </a:rPr>
                        <a:t>Dialogues éducatifs avec de jeunes enfants</a:t>
                      </a:r>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10</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3250">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Enseignement supérieur et auprès des adultes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11</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0175">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Dialogue éducatif et éléments de programme de formation</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12</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3250">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Équité et participations de tous les apprenants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13</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9400">
                <a:tc>
                  <a:txBody>
                    <a:bodyPr/>
                    <a:lstStyle/>
                    <a:p>
                      <a:pPr indent="0" lvl="0" marL="810260" marR="0" rtl="0" algn="l">
                        <a:lnSpc>
                          <a:spcPct val="100000"/>
                        </a:lnSpc>
                        <a:spcBef>
                          <a:spcPts val="0"/>
                        </a:spcBef>
                        <a:spcAft>
                          <a:spcPts val="0"/>
                        </a:spcAft>
                        <a:buNone/>
                      </a:pPr>
                      <a:r>
                        <a:rPr lang="fr-FR" sz="1200">
                          <a:latin typeface="Arimo"/>
                          <a:ea typeface="Arimo"/>
                          <a:cs typeface="Arimo"/>
                          <a:sym typeface="Arimo"/>
                        </a:rPr>
                        <a:t>Promouvoir une culture de classe positive pour favoriser le dialogue éducatif</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14</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7925">
                <a:tc>
                  <a:txBody>
                    <a:bodyPr/>
                    <a:lstStyle/>
                    <a:p>
                      <a:pPr indent="0" lvl="0" marL="293370" marR="0" rtl="0" algn="l">
                        <a:lnSpc>
                          <a:spcPct val="100000"/>
                        </a:lnSpc>
                        <a:spcBef>
                          <a:spcPts val="0"/>
                        </a:spcBef>
                        <a:spcAft>
                          <a:spcPts val="0"/>
                        </a:spcAft>
                        <a:buNone/>
                      </a:pPr>
                      <a:r>
                        <a:rPr b="1" lang="fr-FR" sz="1300">
                          <a:solidFill>
                            <a:srgbClr val="1A616F"/>
                          </a:solidFill>
                          <a:latin typeface="Arial"/>
                          <a:ea typeface="Arial"/>
                          <a:cs typeface="Arial"/>
                          <a:sym typeface="Arial"/>
                        </a:rPr>
                        <a:t>d. </a:t>
                      </a:r>
                      <a:r>
                        <a:rPr b="1" lang="fr-FR" sz="1300">
                          <a:latin typeface="Arial"/>
                          <a:ea typeface="Arial"/>
                          <a:cs typeface="Arial"/>
                          <a:sym typeface="Arial"/>
                        </a:rPr>
                        <a:t>Le dialogue éducatif dans ma classe est-il productif? Une auto-évaluation pour l’enseignant</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15</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0175">
                <a:tc>
                  <a:txBody>
                    <a:bodyPr/>
                    <a:lstStyle/>
                    <a:p>
                      <a:pPr indent="0" lvl="0" marL="293370" marR="0" rtl="0" algn="l">
                        <a:lnSpc>
                          <a:spcPct val="100000"/>
                        </a:lnSpc>
                        <a:spcBef>
                          <a:spcPts val="0"/>
                        </a:spcBef>
                        <a:spcAft>
                          <a:spcPts val="0"/>
                        </a:spcAft>
                        <a:buNone/>
                      </a:pPr>
                      <a:r>
                        <a:rPr b="1" lang="fr-FR" sz="1300">
                          <a:solidFill>
                            <a:srgbClr val="1A616F"/>
                          </a:solidFill>
                          <a:latin typeface="Arial"/>
                          <a:ea typeface="Arial"/>
                          <a:cs typeface="Arial"/>
                          <a:sym typeface="Arial"/>
                        </a:rPr>
                        <a:t>e. </a:t>
                      </a:r>
                      <a:r>
                        <a:rPr b="1" lang="fr-FR" sz="1300">
                          <a:latin typeface="Arial"/>
                          <a:ea typeface="Arial"/>
                          <a:cs typeface="Arial"/>
                          <a:sym typeface="Arial"/>
                        </a:rPr>
                        <a:t>Le cycle réflexif et projet d’investigation en classe</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17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8650">
                <a:tc>
                  <a:txBody>
                    <a:bodyPr/>
                    <a:lstStyle/>
                    <a:p>
                      <a:pPr indent="0" lvl="0" marL="293370" marR="0" rtl="0" algn="l">
                        <a:lnSpc>
                          <a:spcPct val="100000"/>
                        </a:lnSpc>
                        <a:spcBef>
                          <a:spcPts val="0"/>
                        </a:spcBef>
                        <a:spcAft>
                          <a:spcPts val="0"/>
                        </a:spcAft>
                        <a:buNone/>
                      </a:pPr>
                      <a:r>
                        <a:rPr b="1" lang="fr-FR" sz="1300">
                          <a:solidFill>
                            <a:srgbClr val="1A616F"/>
                          </a:solidFill>
                          <a:latin typeface="Arial"/>
                          <a:ea typeface="Arial"/>
                          <a:cs typeface="Arial"/>
                          <a:sym typeface="Arial"/>
                        </a:rPr>
                        <a:t>f. </a:t>
                      </a:r>
                      <a:r>
                        <a:rPr b="1" lang="fr-FR" sz="1300">
                          <a:latin typeface="Arial"/>
                          <a:ea typeface="Arial"/>
                          <a:cs typeface="Arial"/>
                          <a:sym typeface="Arial"/>
                        </a:rPr>
                        <a:t>Choisir votre sujet d’investigation</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20</a:t>
                      </a:r>
                      <a:endParaRPr sz="1200">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4025">
                <a:tc>
                  <a:txBody>
                    <a:bodyPr/>
                    <a:lstStyle/>
                    <a:p>
                      <a:pPr indent="0" lvl="0" marL="293370" marR="0" rtl="0" algn="l">
                        <a:lnSpc>
                          <a:spcPct val="100000"/>
                        </a:lnSpc>
                        <a:spcBef>
                          <a:spcPts val="0"/>
                        </a:spcBef>
                        <a:spcAft>
                          <a:spcPts val="0"/>
                        </a:spcAft>
                        <a:buNone/>
                      </a:pPr>
                      <a:r>
                        <a:rPr b="1" lang="fr-FR" sz="1300">
                          <a:solidFill>
                            <a:srgbClr val="1A616F"/>
                          </a:solidFill>
                          <a:latin typeface="Arial"/>
                          <a:ea typeface="Arial"/>
                          <a:cs typeface="Arial"/>
                          <a:sym typeface="Arial"/>
                        </a:rPr>
                        <a:t>g. </a:t>
                      </a:r>
                      <a:r>
                        <a:rPr b="1" lang="fr-FR" sz="1300">
                          <a:latin typeface="Arial"/>
                          <a:ea typeface="Arial"/>
                          <a:cs typeface="Arial"/>
                          <a:sym typeface="Arial"/>
                        </a:rPr>
                        <a:t>Recherche et éthique</a:t>
                      </a:r>
                      <a:endParaRPr sz="1300">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fr-FR" sz="1200">
                          <a:solidFill>
                            <a:srgbClr val="1A616F"/>
                          </a:solidFill>
                          <a:latin typeface="Arial"/>
                          <a:ea typeface="Arial"/>
                          <a:cs typeface="Arial"/>
                          <a:sym typeface="Arial"/>
                        </a:rPr>
                        <a:t>25</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6325">
                <a:tc>
                  <a:txBody>
                    <a:bodyPr/>
                    <a:lstStyle/>
                    <a:p>
                      <a:pPr indent="0" lvl="0" marL="256540" marR="0" rtl="0" algn="l">
                        <a:lnSpc>
                          <a:spcPct val="100000"/>
                        </a:lnSpc>
                        <a:spcBef>
                          <a:spcPts val="0"/>
                        </a:spcBef>
                        <a:spcAft>
                          <a:spcPts val="0"/>
                        </a:spcAft>
                        <a:buNone/>
                      </a:pPr>
                      <a:r>
                        <a:rPr b="1" lang="fr-FR" sz="1300">
                          <a:solidFill>
                            <a:srgbClr val="1A616F"/>
                          </a:solidFill>
                          <a:latin typeface="Arial"/>
                          <a:ea typeface="Arial"/>
                          <a:cs typeface="Arial"/>
                          <a:sym typeface="Arial"/>
                        </a:rPr>
                        <a:t>h. </a:t>
                      </a:r>
                      <a:r>
                        <a:rPr b="1" lang="fr-FR" sz="1300">
                          <a:latin typeface="Arial"/>
                          <a:ea typeface="Arial"/>
                          <a:cs typeface="Arial"/>
                          <a:sym typeface="Arial"/>
                        </a:rPr>
                        <a:t>Analyse du dialogue en classe : observation systématique et codage</a:t>
                      </a:r>
                      <a:endParaRPr sz="1300">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r">
                        <a:lnSpc>
                          <a:spcPct val="100000"/>
                        </a:lnSpc>
                        <a:spcBef>
                          <a:spcPts val="0"/>
                        </a:spcBef>
                        <a:spcAft>
                          <a:spcPts val="0"/>
                        </a:spcAft>
                        <a:buNone/>
                      </a:pPr>
                      <a:r>
                        <a:rPr b="1" lang="fr-FR" sz="1200">
                          <a:solidFill>
                            <a:srgbClr val="1A616F"/>
                          </a:solidFill>
                          <a:latin typeface="Arial"/>
                          <a:ea typeface="Arial"/>
                          <a:cs typeface="Arial"/>
                          <a:sym typeface="Arial"/>
                        </a:rPr>
                        <a:t>26</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8450">
                <a:tc>
                  <a:txBody>
                    <a:bodyPr/>
                    <a:lstStyle/>
                    <a:p>
                      <a:pPr indent="0" lvl="0" marL="0" marR="2203450" rtl="0" algn="r">
                        <a:lnSpc>
                          <a:spcPct val="69000"/>
                        </a:lnSpc>
                        <a:spcBef>
                          <a:spcPts val="0"/>
                        </a:spcBef>
                        <a:spcAft>
                          <a:spcPts val="0"/>
                        </a:spcAft>
                        <a:buNone/>
                      </a:pPr>
                      <a:r>
                        <a:rPr lang="fr-FR" sz="1000">
                          <a:latin typeface="Arial"/>
                          <a:ea typeface="Arial"/>
                          <a:cs typeface="Arial"/>
                          <a:sym typeface="Arial"/>
                        </a:rPr>
                        <a:t>5</a:t>
                      </a:r>
                      <a:endParaRPr/>
                    </a:p>
                    <a:p>
                      <a:pPr indent="0" lvl="0" marL="280670" marR="0" rtl="0" algn="l">
                        <a:lnSpc>
                          <a:spcPct val="101538"/>
                        </a:lnSpc>
                        <a:spcBef>
                          <a:spcPts val="0"/>
                        </a:spcBef>
                        <a:spcAft>
                          <a:spcPts val="0"/>
                        </a:spcAft>
                        <a:buNone/>
                      </a:pPr>
                      <a:r>
                        <a:rPr b="1" lang="fr-FR" sz="1300">
                          <a:solidFill>
                            <a:srgbClr val="1A616F"/>
                          </a:solidFill>
                          <a:latin typeface="Arial"/>
                          <a:ea typeface="Arial"/>
                          <a:cs typeface="Arial"/>
                          <a:sym typeface="Arial"/>
                        </a:rPr>
                        <a:t>i. </a:t>
                      </a:r>
                      <a:r>
                        <a:rPr b="1" lang="fr-FR" sz="1300">
                          <a:latin typeface="Arial"/>
                          <a:ea typeface="Arial"/>
                          <a:cs typeface="Arial"/>
                          <a:sym typeface="Arial"/>
                        </a:rPr>
                        <a:t>Utilisations possibles de la trousse T-SEDA</a:t>
                      </a:r>
                      <a:endParaRPr sz="13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0" algn="r">
                        <a:lnSpc>
                          <a:spcPct val="100000"/>
                        </a:lnSpc>
                        <a:spcBef>
                          <a:spcPts val="0"/>
                        </a:spcBef>
                        <a:spcAft>
                          <a:spcPts val="0"/>
                        </a:spcAft>
                        <a:buNone/>
                      </a:pPr>
                      <a:r>
                        <a:rPr b="1" lang="fr-FR" sz="1200">
                          <a:solidFill>
                            <a:srgbClr val="1A616F"/>
                          </a:solidFill>
                          <a:latin typeface="Arial"/>
                          <a:ea typeface="Arial"/>
                          <a:cs typeface="Arial"/>
                          <a:sym typeface="Arial"/>
                        </a:rPr>
                        <a:t>30</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p:nvPr/>
        </p:nvSpPr>
        <p:spPr>
          <a:xfrm>
            <a:off x="4127500" y="2181224"/>
            <a:ext cx="6019800" cy="3505201"/>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txBox="1"/>
          <p:nvPr/>
        </p:nvSpPr>
        <p:spPr>
          <a:xfrm>
            <a:off x="4663090" y="2567754"/>
            <a:ext cx="5029200" cy="2836674"/>
          </a:xfrm>
          <a:prstGeom prst="rect">
            <a:avLst/>
          </a:prstGeom>
          <a:noFill/>
          <a:ln>
            <a:noFill/>
          </a:ln>
        </p:spPr>
        <p:txBody>
          <a:bodyPr anchorCtr="0" anchor="t" bIns="0" lIns="0" spcFirstLastPara="1" rIns="0" wrap="square" tIns="0">
            <a:spAutoFit/>
          </a:bodyPr>
          <a:lstStyle/>
          <a:p>
            <a:pPr indent="-635" lvl="0" marL="12700" marR="5080" rtl="0" algn="l">
              <a:spcBef>
                <a:spcPts val="0"/>
              </a:spcBef>
              <a:spcAft>
                <a:spcPts val="0"/>
              </a:spcAft>
              <a:buNone/>
            </a:pPr>
            <a:r>
              <a:rPr b="1" lang="fr-FR" sz="1600">
                <a:solidFill>
                  <a:schemeClr val="lt1"/>
                </a:solidFill>
                <a:latin typeface="Arimo"/>
                <a:ea typeface="Arimo"/>
                <a:cs typeface="Arimo"/>
                <a:sym typeface="Arimo"/>
              </a:rPr>
              <a:t>Dans le dialogue, les participants s’écoutent les uns les autres, ils contribuent en partageant leurs idées, en justifiant leurs contributions et en s’engageant avec les idées des autres.</a:t>
            </a:r>
            <a:endParaRPr/>
          </a:p>
          <a:p>
            <a:pPr indent="-635" lvl="0" marL="12700" marR="5080" rtl="0" algn="l">
              <a:spcBef>
                <a:spcPts val="980"/>
              </a:spcBef>
              <a:spcAft>
                <a:spcPts val="0"/>
              </a:spcAft>
              <a:buNone/>
            </a:pPr>
            <a:r>
              <a:rPr b="1" lang="fr-FR" sz="1600">
                <a:solidFill>
                  <a:schemeClr val="lt1"/>
                </a:solidFill>
                <a:latin typeface="Arimo"/>
                <a:ea typeface="Arimo"/>
                <a:cs typeface="Arimo"/>
                <a:sym typeface="Arimo"/>
              </a:rPr>
              <a:t>Plus particulièrement, ils explorent et évaluent des perspectives et des arguments différents. Les questions et les contributions pertinentes sont reliées entre les intervenants, ce qui permet de construire des connaissances de manière collective au cours d’une leçon ou d’une séquence de leçons.</a:t>
            </a:r>
            <a:endParaRPr/>
          </a:p>
        </p:txBody>
      </p:sp>
      <p:sp>
        <p:nvSpPr>
          <p:cNvPr id="119" name="Google Shape;119;p14"/>
          <p:cNvSpPr/>
          <p:nvPr/>
        </p:nvSpPr>
        <p:spPr>
          <a:xfrm>
            <a:off x="1041400" y="767580"/>
            <a:ext cx="3848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txBox="1"/>
          <p:nvPr/>
        </p:nvSpPr>
        <p:spPr>
          <a:xfrm>
            <a:off x="1270000" y="1038225"/>
            <a:ext cx="5029200" cy="24622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fr-FR" sz="1600">
                <a:solidFill>
                  <a:schemeClr val="lt1"/>
                </a:solidFill>
                <a:latin typeface="Arial"/>
                <a:ea typeface="Arial"/>
                <a:cs typeface="Arial"/>
                <a:sym typeface="Arial"/>
              </a:rPr>
              <a:t>Qu’est-ce que le dialogue éducatif?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type="title"/>
          </p:nvPr>
        </p:nvSpPr>
        <p:spPr>
          <a:xfrm>
            <a:off x="1198510" y="213181"/>
            <a:ext cx="8296379" cy="215444"/>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fr-FR" sz="1400">
                <a:latin typeface="Arial"/>
                <a:ea typeface="Arial"/>
                <a:cs typeface="Arial"/>
                <a:sym typeface="Arial"/>
              </a:rPr>
              <a:t>Traduire T-SEDA et l’utiliser dans différents contextes culturels</a:t>
            </a:r>
            <a:endParaRPr/>
          </a:p>
        </p:txBody>
      </p:sp>
      <p:sp>
        <p:nvSpPr>
          <p:cNvPr id="127" name="Google Shape;127;p15"/>
          <p:cNvSpPr txBox="1"/>
          <p:nvPr>
            <p:ph idx="1" type="body"/>
          </p:nvPr>
        </p:nvSpPr>
        <p:spPr>
          <a:xfrm>
            <a:off x="546099" y="504825"/>
            <a:ext cx="4495802" cy="6771084"/>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4938" rtl="0" algn="l">
              <a:spcBef>
                <a:spcPts val="0"/>
              </a:spcBef>
              <a:spcAft>
                <a:spcPts val="0"/>
              </a:spcAft>
              <a:buNone/>
            </a:pPr>
            <a:r>
              <a:rPr lang="fr-FR" sz="1200">
                <a:latin typeface="Arial"/>
                <a:ea typeface="Arial"/>
                <a:cs typeface="Arial"/>
                <a:sym typeface="Arial"/>
              </a:rPr>
              <a:t>Premièrement, T-SEDA est conçu pour être adapté à vos besoins et contextes spécifiques. N’hésitez pas à modifier, sélectionner et ajouter du contenu comme vous le jugez approprié. Nous vous invitons à partager vos adaptations et vos retours avec l’équipe : </a:t>
            </a:r>
            <a:r>
              <a:rPr lang="fr-FR" sz="1200" u="sng">
                <a:solidFill>
                  <a:schemeClr val="hlink"/>
                </a:solidFill>
                <a:latin typeface="Arial"/>
                <a:ea typeface="Arial"/>
                <a:cs typeface="Arial"/>
                <a:sym typeface="Arial"/>
                <a:hlinkClick r:id="rId3"/>
              </a:rPr>
              <a:t>t-seda@educ.cam.ac.uk</a:t>
            </a:r>
            <a:r>
              <a:rPr lang="fr-FR" sz="1200">
                <a:latin typeface="Arial"/>
                <a:ea typeface="Arial"/>
                <a:cs typeface="Arial"/>
                <a:sym typeface="Arial"/>
              </a:rPr>
              <a:t>.</a:t>
            </a:r>
            <a:endParaRPr sz="1200">
              <a:latin typeface="Arial"/>
              <a:ea typeface="Arial"/>
              <a:cs typeface="Arial"/>
              <a:sym typeface="Arial"/>
            </a:endParaRPr>
          </a:p>
          <a:p>
            <a:pPr indent="0" lvl="0" marL="134938" rtl="0" algn="l">
              <a:spcBef>
                <a:spcPts val="1200"/>
              </a:spcBef>
              <a:spcAft>
                <a:spcPts val="0"/>
              </a:spcAft>
              <a:buNone/>
            </a:pPr>
            <a:r>
              <a:rPr lang="fr-FR" sz="1200">
                <a:latin typeface="Arial"/>
                <a:ea typeface="Arial"/>
                <a:cs typeface="Arial"/>
                <a:sym typeface="Arial"/>
              </a:rPr>
              <a:t>Deuxièmement, cette version de T-SEDA s’appuie sur les retours et conseils de personnes qui l’ont utilisé dans divers contextes internationaux, notamment des collègues ayant traduit la trousse dans différentes langues : espagnol, chinois, français, italien, japonais, arabe, néerlandais et hébreu. Ces traductions sont disponibles sur le </a:t>
            </a:r>
            <a:r>
              <a:rPr lang="fr-FR" sz="1200" u="sng">
                <a:solidFill>
                  <a:schemeClr val="hlink"/>
                </a:solidFill>
                <a:latin typeface="Arial"/>
                <a:ea typeface="Arial"/>
                <a:cs typeface="Arial"/>
                <a:sym typeface="Arial"/>
                <a:hlinkClick r:id="rId4"/>
              </a:rPr>
              <a:t>site web de T-SEDA</a:t>
            </a:r>
            <a:r>
              <a:rPr lang="fr-FR" sz="1200">
                <a:latin typeface="Arial"/>
                <a:ea typeface="Arial"/>
                <a:cs typeface="Arial"/>
                <a:sym typeface="Arial"/>
              </a:rPr>
              <a:t>. </a:t>
            </a:r>
            <a:endParaRPr sz="1200">
              <a:latin typeface="Arial"/>
              <a:ea typeface="Arial"/>
              <a:cs typeface="Arial"/>
              <a:sym typeface="Arial"/>
            </a:endParaRPr>
          </a:p>
          <a:p>
            <a:pPr indent="0" lvl="0" marL="134938" rtl="0" algn="l">
              <a:spcBef>
                <a:spcPts val="1200"/>
              </a:spcBef>
              <a:spcAft>
                <a:spcPts val="0"/>
              </a:spcAft>
              <a:buNone/>
            </a:pPr>
            <a:r>
              <a:rPr b="1" lang="fr-FR" sz="1200">
                <a:latin typeface="Arial"/>
                <a:ea typeface="Arial"/>
                <a:cs typeface="Arial"/>
                <a:sym typeface="Arial"/>
              </a:rPr>
              <a:t>Les discussions sur la traduction ont contribué à remettre en question et à enrichir T-SEDA, qui a été développé principalement en anglais par l’équipe de l’Université de Cambridge, suite à un travail initial avec des collègues mexicains. Plusieurs enjeux d’ordre pratique, linguistique, culturel et professionnel ont émergé :</a:t>
            </a:r>
            <a:endParaRPr/>
          </a:p>
          <a:p>
            <a:pPr indent="-171450" lvl="0" marL="306388" rtl="0" algn="l">
              <a:spcBef>
                <a:spcPts val="1200"/>
              </a:spcBef>
              <a:spcAft>
                <a:spcPts val="0"/>
              </a:spcAft>
              <a:buClr>
                <a:schemeClr val="dk1"/>
              </a:buClr>
              <a:buSzPts val="1200"/>
              <a:buFont typeface="Arial"/>
              <a:buChar char="•"/>
            </a:pPr>
            <a:r>
              <a:rPr b="1" lang="fr-FR" sz="1200">
                <a:latin typeface="Arial"/>
                <a:ea typeface="Arial"/>
                <a:cs typeface="Arial"/>
                <a:sym typeface="Arial"/>
              </a:rPr>
              <a:t>La traduction peut nécessiter plusieurs étapes avant d’aboutir à une version finale. </a:t>
            </a:r>
            <a:r>
              <a:rPr lang="fr-FR" sz="1200">
                <a:latin typeface="Arial"/>
                <a:ea typeface="Arial"/>
                <a:cs typeface="Arial"/>
                <a:sym typeface="Arial"/>
              </a:rPr>
              <a:t>Ces étapes peuvent inclure l’utilisation de technologies de traduction ou de services professionnels, la validation et/ou l’expérimentation avec des praticiens, ainsi qu’une révision et un ajustement précis. Les principaux repères à suivre tout au long du processus sont la compréhension des pratiques dialogiques et les objectifs locaux d’utilisation de T-SEDA dans l’investigation.</a:t>
            </a:r>
            <a:endParaRPr/>
          </a:p>
          <a:p>
            <a:pPr indent="-171450" lvl="0" marL="306388" rtl="0" algn="l">
              <a:spcBef>
                <a:spcPts val="1200"/>
              </a:spcBef>
              <a:spcAft>
                <a:spcPts val="0"/>
              </a:spcAft>
              <a:buClr>
                <a:schemeClr val="dk1"/>
              </a:buClr>
              <a:buSzPts val="1200"/>
              <a:buFont typeface="Arial"/>
              <a:buChar char="•"/>
            </a:pPr>
            <a:r>
              <a:rPr b="1" lang="fr-FR" sz="1200">
                <a:latin typeface="Arial"/>
                <a:ea typeface="Arial"/>
                <a:cs typeface="Arial"/>
                <a:sym typeface="Arial"/>
              </a:rPr>
              <a:t>Les traducteurs doivent exercer leur propre jugement pour assurer une signification pertinente dans la langue cible. </a:t>
            </a:r>
            <a:r>
              <a:rPr lang="fr-FR" sz="1200">
                <a:latin typeface="Arial"/>
                <a:ea typeface="Arial"/>
                <a:cs typeface="Arial"/>
                <a:sym typeface="Arial"/>
              </a:rPr>
              <a:t>Il peut exister des variations au sein d’une même langue (y compris l’anglais) selon les pays, ce qui rend l’adaptation locale essentielle. Par exemple, les traducteurs peuvent choisir de modifier certaines étiquettes du cadre de codage afin de les rendre plus adaptées à leur contexte.</a:t>
            </a:r>
            <a:endParaRPr sz="1200">
              <a:latin typeface="Arial"/>
              <a:ea typeface="Arial"/>
              <a:cs typeface="Arial"/>
              <a:sym typeface="Arial"/>
            </a:endParaRPr>
          </a:p>
        </p:txBody>
      </p:sp>
      <p:sp>
        <p:nvSpPr>
          <p:cNvPr id="128" name="Google Shape;128;p15"/>
          <p:cNvSpPr txBox="1"/>
          <p:nvPr/>
        </p:nvSpPr>
        <p:spPr>
          <a:xfrm>
            <a:off x="5651500" y="504825"/>
            <a:ext cx="4343401" cy="4757713"/>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61925" lvl="0" marL="269875" marR="0" rtl="0" algn="l">
              <a:spcBef>
                <a:spcPts val="0"/>
              </a:spcBef>
              <a:spcAft>
                <a:spcPts val="0"/>
              </a:spcAft>
              <a:buClr>
                <a:schemeClr val="dk1"/>
              </a:buClr>
              <a:buSzPts val="1200"/>
              <a:buFont typeface="Arial"/>
              <a:buChar char="•"/>
            </a:pPr>
            <a:r>
              <a:rPr b="1" i="0" lang="fr-FR" sz="1200">
                <a:solidFill>
                  <a:schemeClr val="dk1"/>
                </a:solidFill>
                <a:latin typeface="Arial"/>
                <a:ea typeface="Arial"/>
                <a:cs typeface="Arial"/>
                <a:sym typeface="Arial"/>
              </a:rPr>
              <a:t>Les traducteurs ont mis en évidence certains facteurs linguistiques et culturels généraux qui méritent d’être pris en compte</a:t>
            </a:r>
            <a:r>
              <a:rPr b="0" i="0" lang="fr-FR" sz="1200">
                <a:solidFill>
                  <a:schemeClr val="dk1"/>
                </a:solidFill>
                <a:latin typeface="Arial"/>
                <a:ea typeface="Arial"/>
                <a:cs typeface="Arial"/>
                <a:sym typeface="Arial"/>
              </a:rPr>
              <a:t>, tels que l’utilisation de mots figurés (comme «construire» en anglais), les différentes interprétations locales positives et négatives de termes comme «défi», le niveau de formalité approprié pour le public cible, ainsi que la fluidité et la lisibilité naturelle de la langue. Il est nécessaire de trouver un équilibre entre l’utilisation cohérente des termes techniques couramment employés dans le domaine de la recherche (ex. «code») et leur adaptation significative pour un usage pratique.</a:t>
            </a:r>
            <a:endParaRPr/>
          </a:p>
          <a:p>
            <a:pPr indent="-161925" lvl="0" marL="269875" marR="0" rtl="0" algn="l">
              <a:spcBef>
                <a:spcPts val="1100"/>
              </a:spcBef>
              <a:spcAft>
                <a:spcPts val="0"/>
              </a:spcAft>
              <a:buClr>
                <a:schemeClr val="dk1"/>
              </a:buClr>
              <a:buSzPts val="1200"/>
              <a:buFont typeface="Arial"/>
              <a:buChar char="•"/>
            </a:pPr>
            <a:r>
              <a:rPr b="1" i="0" lang="fr-FR" sz="1200">
                <a:solidFill>
                  <a:schemeClr val="dk1"/>
                </a:solidFill>
                <a:latin typeface="Arial"/>
                <a:ea typeface="Arial"/>
                <a:cs typeface="Arial"/>
                <a:sym typeface="Arial"/>
              </a:rPr>
              <a:t>Le domaine de l’apprentissage et de l’enseignement dialogiques est très diversifié, et le modèle présenté dans T-SEDA peut être remis en question</a:t>
            </a:r>
            <a:r>
              <a:rPr b="0" i="0" lang="fr-FR" sz="1200">
                <a:solidFill>
                  <a:schemeClr val="dk1"/>
                </a:solidFill>
                <a:latin typeface="Arial"/>
                <a:ea typeface="Arial"/>
                <a:cs typeface="Arial"/>
                <a:sym typeface="Arial"/>
              </a:rPr>
              <a:t>. Les croyances culturelles, les normes sociales et les systèmes éducatifs jouent un rôle clé dans le développement des pratiques dialogiques. D’autres facteurs à considérer incluent : les matières du programme scolaire, l’âge et la diversité des élèves, ainsi que les styles d’enseignement. Clarifier les objectifs d’utilisation de T-SEDA aidera à l’adapter et à le contextualiser efficacement, en mettant l’accent sur ce qui est le plus pertinent. Par exemple, souhaitez-vous l’utiliser pour développer des pratiques pédagogiques? Pour la recherche académique? Pour le perfectionnement professionnel?</a:t>
            </a:r>
            <a:endParaRPr b="0" i="0" sz="1400">
              <a:solidFill>
                <a:schemeClr val="dk1"/>
              </a:solidFill>
              <a:latin typeface="Arial"/>
              <a:ea typeface="Arial"/>
              <a:cs typeface="Arial"/>
              <a:sym typeface="Arial"/>
            </a:endParaRPr>
          </a:p>
        </p:txBody>
      </p:sp>
      <p:sp>
        <p:nvSpPr>
          <p:cNvPr id="129" name="Google Shape;129;p15"/>
          <p:cNvSpPr txBox="1"/>
          <p:nvPr/>
        </p:nvSpPr>
        <p:spPr>
          <a:xfrm>
            <a:off x="5651499" y="5457825"/>
            <a:ext cx="4343401" cy="1738938"/>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93663" lvl="0" marL="93663" marR="0" rtl="0" algn="l">
              <a:spcBef>
                <a:spcPts val="0"/>
              </a:spcBef>
              <a:spcAft>
                <a:spcPts val="0"/>
              </a:spcAft>
              <a:buNone/>
            </a:pPr>
            <a:r>
              <a:rPr b="0" i="0" lang="fr-FR" sz="1200">
                <a:solidFill>
                  <a:schemeClr val="dk1"/>
                </a:solidFill>
                <a:latin typeface="Arial"/>
                <a:ea typeface="Arial"/>
                <a:cs typeface="Arial"/>
                <a:sym typeface="Arial"/>
              </a:rPr>
              <a:t> </a:t>
            </a:r>
            <a:r>
              <a:rPr b="1" i="0" lang="fr-FR" sz="1200">
                <a:solidFill>
                  <a:schemeClr val="dk1"/>
                </a:solidFill>
                <a:latin typeface="Arial"/>
                <a:ea typeface="Arial"/>
                <a:cs typeface="Arial"/>
                <a:sym typeface="Arial"/>
              </a:rPr>
              <a:t>Des décisions devront inévitablement être prises, et certaines tensions sont probables, car la traduction est intrinsèquement imprécise. </a:t>
            </a:r>
            <a:r>
              <a:rPr b="0" i="0" lang="fr-FR" sz="1200">
                <a:solidFill>
                  <a:schemeClr val="dk1"/>
                </a:solidFill>
                <a:latin typeface="Arial"/>
                <a:ea typeface="Arial"/>
                <a:cs typeface="Arial"/>
                <a:sym typeface="Arial"/>
              </a:rPr>
              <a:t>Par exemple, faut-il trouver un compromis entre une utilisation locale dans un contexte donné et une standardisation plus large? Jusqu’à quel point une traduction doit-elle être linguistiquement «exacte»?</a:t>
            </a:r>
            <a:endParaRPr/>
          </a:p>
          <a:p>
            <a:pPr indent="-93663" lvl="0" marL="93663" marR="0" rtl="0" algn="l">
              <a:spcBef>
                <a:spcPts val="600"/>
              </a:spcBef>
              <a:spcAft>
                <a:spcPts val="0"/>
              </a:spcAft>
              <a:buNone/>
            </a:pPr>
            <a:r>
              <a:rPr b="1" i="0" lang="fr-FR" sz="1200">
                <a:solidFill>
                  <a:schemeClr val="dk1"/>
                </a:solidFill>
                <a:latin typeface="Arial"/>
                <a:ea typeface="Arial"/>
                <a:cs typeface="Arial"/>
                <a:sym typeface="Arial"/>
              </a:rPr>
              <a:t>Nous espérons continuer à utiliser T-SEDA dans différents contextes internationaux, à partager nos expériences et à le développer ensemble.</a:t>
            </a:r>
            <a:endParaRPr b="1" i="0"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