
<file path=[Content_Types].xml><?xml version="1.0" encoding="utf-8"?>
<Types xmlns="http://schemas.openxmlformats.org/package/2006/content-types">
  <Default Extension="jpg" ContentType="image/jp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notesSlides/notesSlide1.xml" ContentType="application/vnd.openxmlformats-officedocument.presentationml.notesSlide+xml"/>
  <Override PartName="/ppt/tags/tag21.xml" ContentType="application/vnd.openxmlformats-officedocument.presentationml.tags+xml"/>
  <Override PartName="/ppt/tags/tag22.xml" ContentType="application/vnd.openxmlformats-officedocument.presentationml.tags+xml"/>
  <Override PartName="/ppt/notesSlides/notesSlide2.xml" ContentType="application/vnd.openxmlformats-officedocument.presentationml.notesSlide+xml"/>
  <Override PartName="/ppt/tags/tag23.xml" ContentType="application/vnd.openxmlformats-officedocument.presentationml.tags+xml"/>
  <Override PartName="/ppt/tags/tag24.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notesSlides/notesSlide5.xml" ContentType="application/vnd.openxmlformats-officedocument.presentationml.notesSlide+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notesSlides/notesSlide6.xml" ContentType="application/vnd.openxmlformats-officedocument.presentationml.notesSlide+xml"/>
  <Override PartName="/ppt/tags/tag32.xml" ContentType="application/vnd.openxmlformats-officedocument.presentationml.tags+xml"/>
  <Override PartName="/ppt/tags/tag33.xml" ContentType="application/vnd.openxmlformats-officedocument.presentationml.tags+xml"/>
  <Override PartName="/ppt/notesSlides/notesSlide7.xml" ContentType="application/vnd.openxmlformats-officedocument.presentationml.notesSlide+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notesSlides/notesSlide8.xml" ContentType="application/vnd.openxmlformats-officedocument.presentationml.notesSlide+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notesSlides/notesSlide9.xml" ContentType="application/vnd.openxmlformats-officedocument.presentationml.notesSlide+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notesSlides/notesSlide10.xml" ContentType="application/vnd.openxmlformats-officedocument.presentationml.notesSlide+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notesSlides/notesSlide11.xml" ContentType="application/vnd.openxmlformats-officedocument.presentationml.notesSlide+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notesSlides/notesSlide12.xml" ContentType="application/vnd.openxmlformats-officedocument.presentationml.notesSlide+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notesSlides/notesSlide13.xml" ContentType="application/vnd.openxmlformats-officedocument.presentationml.notesSlide+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notesSlides/notesSlide14.xml" ContentType="application/vnd.openxmlformats-officedocument.presentationml.notesSlide+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notesSlides/notesSlide15.xml" ContentType="application/vnd.openxmlformats-officedocument.presentationml.notesSlide+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notesSlides/notesSlide16.xml" ContentType="application/vnd.openxmlformats-officedocument.presentationml.notesSlide+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notesSlides/notesSlide17.xml" ContentType="application/vnd.openxmlformats-officedocument.presentationml.notesSlide+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notesSlides/notesSlide18.xml" ContentType="application/vnd.openxmlformats-officedocument.presentationml.notesSlide+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notesSlides/notesSlide19.xml" ContentType="application/vnd.openxmlformats-officedocument.presentationml.notesSlide+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notesSlides/notesSlide20.xml" ContentType="application/vnd.openxmlformats-officedocument.presentationml.notesSlide+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notesSlides/notesSlide21.xml" ContentType="application/vnd.openxmlformats-officedocument.presentationml.notesSlide+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notesSlides/notesSlide22.xml" ContentType="application/vnd.openxmlformats-officedocument.presentationml.notesSlide+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notesSlides/notesSlide23.xml" ContentType="application/vnd.openxmlformats-officedocument.presentationml.notesSlide+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notesSlides/notesSlide24.xml" ContentType="application/vnd.openxmlformats-officedocument.presentationml.notesSlide+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notesSlides/notesSlide2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tags/tag255.xml" ContentType="application/vnd.openxmlformats-officedocument.presentationml.tags+xml"/>
  <Override PartName="/ppt/tags/tag256.xml" ContentType="application/vnd.openxmlformats-officedocument.presentationml.tags+xml"/>
  <Override PartName="/ppt/notesSlides/notesSlide26.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0.xml" ContentType="application/vnd.openxmlformats-officedocument.presentationml.tags+xml"/>
  <Override PartName="/ppt/notesSlides/notesSlide27.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notesSlides/notesSlide28.xml" ContentType="application/vnd.openxmlformats-officedocument.presentationml.notesSlide+xml"/>
  <Override PartName="/ppt/tags/tag319.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notesSlides/notesSlide29.xml" ContentType="application/vnd.openxmlformats-officedocument.presentationml.notesSlide+xml"/>
  <Override PartName="/ppt/tags/tag326.xml" ContentType="application/vnd.openxmlformats-officedocument.presentationml.tags+xml"/>
  <Override PartName="/ppt/tags/tag327.xml" ContentType="application/vnd.openxmlformats-officedocument.presentationml.tags+xml"/>
  <Override PartName="/ppt/notesSlides/notesSlide30.xml" ContentType="application/vnd.openxmlformats-officedocument.presentationml.notesSlide+xml"/>
  <Override PartName="/ppt/tags/tag328.xml" ContentType="application/vnd.openxmlformats-officedocument.presentationml.tags+xml"/>
  <Override PartName="/ppt/tags/tag329.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notesSlides/notesSlide31.xml" ContentType="application/vnd.openxmlformats-officedocument.presentationml.notesSlide+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notesSlides/notesSlide32.xml" ContentType="application/vnd.openxmlformats-officedocument.presentationml.notesSlide+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0.xml" ContentType="application/vnd.openxmlformats-officedocument.presentationml.tags+xml"/>
  <Override PartName="/ppt/notesSlides/notesSlide33.xml" ContentType="application/vnd.openxmlformats-officedocument.presentationml.notesSlide+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notesSlides/notesSlide34.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3"/>
  </p:notesMasterIdLst>
  <p:sldIdLst>
    <p:sldId id="256" r:id="rId2"/>
    <p:sldId id="312" r:id="rId3"/>
    <p:sldId id="257" r:id="rId4"/>
    <p:sldId id="313" r:id="rId5"/>
    <p:sldId id="258" r:id="rId6"/>
    <p:sldId id="259" r:id="rId7"/>
    <p:sldId id="260" r:id="rId8"/>
    <p:sldId id="321" r:id="rId9"/>
    <p:sldId id="317" r:id="rId10"/>
    <p:sldId id="261" r:id="rId11"/>
    <p:sldId id="262" r:id="rId12"/>
    <p:sldId id="263" r:id="rId13"/>
    <p:sldId id="264" r:id="rId14"/>
    <p:sldId id="265" r:id="rId15"/>
    <p:sldId id="266" r:id="rId16"/>
    <p:sldId id="274" r:id="rId17"/>
    <p:sldId id="267" r:id="rId18"/>
    <p:sldId id="315" r:id="rId19"/>
    <p:sldId id="269" r:id="rId20"/>
    <p:sldId id="270" r:id="rId21"/>
    <p:sldId id="271" r:id="rId22"/>
    <p:sldId id="320" r:id="rId23"/>
    <p:sldId id="273" r:id="rId24"/>
    <p:sldId id="275" r:id="rId25"/>
    <p:sldId id="318" r:id="rId26"/>
    <p:sldId id="277" r:id="rId27"/>
    <p:sldId id="323" r:id="rId28"/>
    <p:sldId id="279" r:id="rId29"/>
    <p:sldId id="280" r:id="rId30"/>
    <p:sldId id="316" r:id="rId31"/>
    <p:sldId id="281" r:id="rId32"/>
    <p:sldId id="319" r:id="rId33"/>
    <p:sldId id="283" r:id="rId34"/>
    <p:sldId id="284" r:id="rId35"/>
    <p:sldId id="285" r:id="rId36"/>
    <p:sldId id="286" r:id="rId37"/>
    <p:sldId id="287" r:id="rId38"/>
    <p:sldId id="288" r:id="rId39"/>
    <p:sldId id="289" r:id="rId40"/>
    <p:sldId id="290" r:id="rId41"/>
    <p:sldId id="291" r:id="rId42"/>
    <p:sldId id="292" r:id="rId43"/>
    <p:sldId id="293" r:id="rId44"/>
    <p:sldId id="294" r:id="rId45"/>
    <p:sldId id="295" r:id="rId46"/>
    <p:sldId id="296" r:id="rId47"/>
    <p:sldId id="297" r:id="rId48"/>
    <p:sldId id="298" r:id="rId49"/>
    <p:sldId id="299" r:id="rId50"/>
    <p:sldId id="300" r:id="rId51"/>
    <p:sldId id="301" r:id="rId52"/>
    <p:sldId id="302" r:id="rId53"/>
    <p:sldId id="303" r:id="rId54"/>
    <p:sldId id="304" r:id="rId55"/>
    <p:sldId id="305" r:id="rId56"/>
    <p:sldId id="306" r:id="rId57"/>
    <p:sldId id="307" r:id="rId58"/>
    <p:sldId id="308" r:id="rId59"/>
    <p:sldId id="309" r:id="rId60"/>
    <p:sldId id="310" r:id="rId61"/>
    <p:sldId id="311" r:id="rId62"/>
  </p:sldIdLst>
  <p:sldSz cx="10693400" cy="7562850"/>
  <p:notesSz cx="10693400" cy="756285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880">
          <p15:clr>
            <a:srgbClr val="A4A3A4"/>
          </p15:clr>
        </p15:guide>
        <p15:guide id="2" pos="2160">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855E68D-DA17-43E1-E496-6BBC4C07E520}" name="Sara Hennessy" initials="SH" userId="S::sch30@cam.ac.uk::995640b1-458a-4726-8369-8a206e502323" providerId="AD"/>
  <p188:author id="{8C4C9AEC-8B9E-52A3-D755-B81F50AF1A73}" name="Maria McElroy" initials="MM" userId="S::mlm50@hughes.cam.ac.uk::2e9369e1-284e-49fd-9da9-c8e446153911"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CADBE"/>
    <a:srgbClr val="2791A6"/>
    <a:srgbClr val="800000"/>
    <a:srgbClr val="D9F1F6"/>
    <a:srgbClr val="E13DCD"/>
    <a:srgbClr val="E9F1F5"/>
    <a:srgbClr val="D8D8D8"/>
    <a:srgbClr val="2E6A7B"/>
    <a:srgbClr val="FFE02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903" autoAdjust="0"/>
    <p:restoredTop sz="93571" autoAdjust="0"/>
  </p:normalViewPr>
  <p:slideViewPr>
    <p:cSldViewPr>
      <p:cViewPr varScale="1">
        <p:scale>
          <a:sx n="99" d="100"/>
          <a:sy n="99" d="100"/>
        </p:scale>
        <p:origin x="1232" y="176"/>
      </p:cViewPr>
      <p:guideLst>
        <p:guide orient="horz" pos="2880"/>
        <p:guide pos="216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 d="1"/>
        <a:sy n="1" d="1"/>
      </p:scale>
      <p:origin x="0" y="0"/>
    </p:cViewPr>
  </p:sorterViewPr>
  <p:notesViewPr>
    <p:cSldViewPr>
      <p:cViewPr varScale="1">
        <p:scale>
          <a:sx n="97" d="100"/>
          <a:sy n="97" d="100"/>
        </p:scale>
        <p:origin x="1416" y="200"/>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notesMaster" Target="notesMasters/notesMaster1.xml"/><Relationship Id="rId68" Type="http://schemas.microsoft.com/office/2016/11/relationships/changesInfo" Target="changesInfos/changesInfo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theme" Target="theme/theme1.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presProps" Target="presProps.xml"/><Relationship Id="rId69" Type="http://schemas.microsoft.com/office/2018/10/relationships/authors" Target="author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ara Hennessy" userId="995640b1-458a-4726-8369-8a206e502323" providerId="ADAL" clId="{0F9D1C13-32B3-5690-B692-8F1B06A818E0}"/>
    <pc:docChg chg="custSel modSld">
      <pc:chgData name="Sara Hennessy" userId="995640b1-458a-4726-8369-8a206e502323" providerId="ADAL" clId="{0F9D1C13-32B3-5690-B692-8F1B06A818E0}" dt="2026-04-18T17:16:18.351" v="17"/>
      <pc:docMkLst>
        <pc:docMk/>
      </pc:docMkLst>
      <pc:sldChg chg="addSp delSp modSp mod">
        <pc:chgData name="Sara Hennessy" userId="995640b1-458a-4726-8369-8a206e502323" providerId="ADAL" clId="{0F9D1C13-32B3-5690-B692-8F1B06A818E0}" dt="2026-03-30T19:28:04.969" v="2"/>
        <pc:sldMkLst>
          <pc:docMk/>
          <pc:sldMk cId="0" sldId="256"/>
        </pc:sldMkLst>
        <pc:spChg chg="add mod">
          <ac:chgData name="Sara Hennessy" userId="995640b1-458a-4726-8369-8a206e502323" providerId="ADAL" clId="{0F9D1C13-32B3-5690-B692-8F1B06A818E0}" dt="2026-03-30T19:28:04.969" v="2"/>
          <ac:spMkLst>
            <pc:docMk/>
            <pc:sldMk cId="0" sldId="256"/>
            <ac:spMk id="2" creationId="{594DA2C9-5DF8-634E-DFEB-3CF8DB3E1019}"/>
          </ac:spMkLst>
        </pc:spChg>
      </pc:sldChg>
      <pc:sldChg chg="modSp mod">
        <pc:chgData name="Sara Hennessy" userId="995640b1-458a-4726-8369-8a206e502323" providerId="ADAL" clId="{0F9D1C13-32B3-5690-B692-8F1B06A818E0}" dt="2026-04-18T16:59:57.826" v="12"/>
        <pc:sldMkLst>
          <pc:docMk/>
          <pc:sldMk cId="0" sldId="257"/>
        </pc:sldMkLst>
        <pc:spChg chg="mod">
          <ac:chgData name="Sara Hennessy" userId="995640b1-458a-4726-8369-8a206e502323" providerId="ADAL" clId="{0F9D1C13-32B3-5690-B692-8F1B06A818E0}" dt="2026-04-18T16:59:57.826" v="12"/>
          <ac:spMkLst>
            <pc:docMk/>
            <pc:sldMk cId="0" sldId="257"/>
            <ac:spMk id="2" creationId="{00000000-0000-0000-0000-000000000000}"/>
          </ac:spMkLst>
        </pc:spChg>
      </pc:sldChg>
      <pc:sldChg chg="modSp">
        <pc:chgData name="Sara Hennessy" userId="995640b1-458a-4726-8369-8a206e502323" providerId="ADAL" clId="{0F9D1C13-32B3-5690-B692-8F1B06A818E0}" dt="2026-04-18T17:16:18.351" v="17"/>
        <pc:sldMkLst>
          <pc:docMk/>
          <pc:sldMk cId="0" sldId="259"/>
        </pc:sldMkLst>
        <pc:spChg chg="mod">
          <ac:chgData name="Sara Hennessy" userId="995640b1-458a-4726-8369-8a206e502323" providerId="ADAL" clId="{0F9D1C13-32B3-5690-B692-8F1B06A818E0}" dt="2026-04-18T17:16:18.351" v="17"/>
          <ac:spMkLst>
            <pc:docMk/>
            <pc:sldMk cId="0" sldId="259"/>
            <ac:spMk id="3" creationId="{00000000-0000-0000-0000-000000000000}"/>
          </ac:spMkLst>
        </pc:spChg>
      </pc:sldChg>
      <pc:sldChg chg="modSp mod">
        <pc:chgData name="Sara Hennessy" userId="995640b1-458a-4726-8369-8a206e502323" providerId="ADAL" clId="{0F9D1C13-32B3-5690-B692-8F1B06A818E0}" dt="2026-04-18T17:00:26.020" v="14" actId="20577"/>
        <pc:sldMkLst>
          <pc:docMk/>
          <pc:sldMk cId="0" sldId="261"/>
        </pc:sldMkLst>
        <pc:spChg chg="mod">
          <ac:chgData name="Sara Hennessy" userId="995640b1-458a-4726-8369-8a206e502323" providerId="ADAL" clId="{0F9D1C13-32B3-5690-B692-8F1B06A818E0}" dt="2026-04-18T17:00:26.020" v="14" actId="20577"/>
          <ac:spMkLst>
            <pc:docMk/>
            <pc:sldMk cId="0" sldId="261"/>
            <ac:spMk id="7" creationId="{00000000-0000-0000-0000-000000000000}"/>
          </ac:spMkLst>
        </pc:spChg>
      </pc:sldChg>
      <pc:sldChg chg="modSp">
        <pc:chgData name="Sara Hennessy" userId="995640b1-458a-4726-8369-8a206e502323" providerId="ADAL" clId="{0F9D1C13-32B3-5690-B692-8F1B06A818E0}" dt="2026-03-30T19:27:28.501" v="0"/>
        <pc:sldMkLst>
          <pc:docMk/>
          <pc:sldMk cId="0" sldId="285"/>
        </pc:sldMkLst>
        <pc:spChg chg="mod">
          <ac:chgData name="Sara Hennessy" userId="995640b1-458a-4726-8369-8a206e502323" providerId="ADAL" clId="{0F9D1C13-32B3-5690-B692-8F1B06A818E0}" dt="2026-03-30T19:27:28.501" v="0"/>
          <ac:spMkLst>
            <pc:docMk/>
            <pc:sldMk cId="0" sldId="285"/>
            <ac:spMk id="4" creationId="{00000000-0000-0000-0000-000000000000}"/>
          </ac:spMkLst>
        </pc:spChg>
      </pc:sldChg>
      <pc:sldChg chg="modSp mod">
        <pc:chgData name="Sara Hennessy" userId="995640b1-458a-4726-8369-8a206e502323" providerId="ADAL" clId="{0F9D1C13-32B3-5690-B692-8F1B06A818E0}" dt="2026-04-18T17:00:48.844" v="16" actId="2711"/>
        <pc:sldMkLst>
          <pc:docMk/>
          <pc:sldMk cId="0" sldId="291"/>
        </pc:sldMkLst>
        <pc:spChg chg="mod">
          <ac:chgData name="Sara Hennessy" userId="995640b1-458a-4726-8369-8a206e502323" providerId="ADAL" clId="{0F9D1C13-32B3-5690-B692-8F1B06A818E0}" dt="2026-04-18T17:00:48.844" v="16" actId="2711"/>
          <ac:spMkLst>
            <pc:docMk/>
            <pc:sldMk cId="0" sldId="291"/>
            <ac:spMk id="8" creationId="{DF41F3A5-AE20-C845-9C88-EE80601281E5}"/>
          </ac:spMkLst>
        </pc:spChg>
      </pc:sldChg>
    </pc:docChg>
  </pc:docChgLst>
</pc:chgInfo>
</file>

<file path=ppt/diagrams/colors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44EFC9A-15EE-4926-B9F7-508271318974}" type="doc">
      <dgm:prSet loTypeId="urn:microsoft.com/office/officeart/2005/8/layout/hierarchy1" loCatId="hierarchy" qsTypeId="urn:microsoft.com/office/officeart/2005/8/quickstyle/simple1" qsCatId="simple" csTypeId="urn:microsoft.com/office/officeart/2005/8/colors/colorful2" csCatId="colorful" phldr="1"/>
      <dgm:spPr/>
      <dgm:t>
        <a:bodyPr/>
        <a:lstStyle/>
        <a:p>
          <a:endParaRPr lang="en-GB"/>
        </a:p>
      </dgm:t>
    </dgm:pt>
    <dgm:pt modelId="{3797F512-9711-4D35-AF6D-F8A7AE7D9444}">
      <dgm:prSet phldrT="[Text]"/>
      <dgm:spPr/>
      <dgm:t>
        <a:bodyPr/>
        <a:lstStyle/>
        <a:p>
          <a:r>
            <a:rPr lang="fr-FR" spc="-60" dirty="0">
              <a:solidFill>
                <a:srgbClr val="46474A"/>
              </a:solidFill>
              <a:latin typeface="Arial"/>
              <a:cs typeface="Arial"/>
            </a:rPr>
            <a:t>Je veux me concentrer sur ma propre pratique. Je veux… </a:t>
          </a:r>
          <a:endParaRPr lang="en-GB" dirty="0"/>
        </a:p>
      </dgm:t>
    </dgm:pt>
    <dgm:pt modelId="{8EEC9DF2-698D-402A-8219-D5755A078EB4}" type="parTrans" cxnId="{332BF793-34DD-4B39-968E-ADAA74BB4084}">
      <dgm:prSet/>
      <dgm:spPr/>
      <dgm:t>
        <a:bodyPr/>
        <a:lstStyle/>
        <a:p>
          <a:endParaRPr lang="en-GB">
            <a:highlight>
              <a:srgbClr val="00FF00"/>
            </a:highlight>
          </a:endParaRPr>
        </a:p>
      </dgm:t>
    </dgm:pt>
    <dgm:pt modelId="{61E80654-A1FC-43FC-BBA7-F913D5B2E4CE}" type="sibTrans" cxnId="{332BF793-34DD-4B39-968E-ADAA74BB4084}">
      <dgm:prSet/>
      <dgm:spPr/>
      <dgm:t>
        <a:bodyPr/>
        <a:lstStyle/>
        <a:p>
          <a:endParaRPr lang="en-GB">
            <a:highlight>
              <a:srgbClr val="00FF00"/>
            </a:highlight>
          </a:endParaRPr>
        </a:p>
      </dgm:t>
    </dgm:pt>
    <dgm:pt modelId="{0EF9529A-7D1E-49BF-B35E-1D38B21B9721}">
      <dgm:prSet phldrT="[Text]"/>
      <dgm:spPr/>
      <dgm:t>
        <a:bodyPr/>
        <a:lstStyle/>
        <a:p>
          <a:r>
            <a:rPr lang="fr-FR" spc="-60" dirty="0">
              <a:solidFill>
                <a:srgbClr val="46474A"/>
              </a:solidFill>
              <a:latin typeface="Arial"/>
              <a:cs typeface="Arial"/>
            </a:rPr>
            <a:t>Trouver des moyens d’amener les élèves à remettre en question les idées des autres</a:t>
          </a:r>
          <a:endParaRPr lang="en-GB" dirty="0"/>
        </a:p>
      </dgm:t>
    </dgm:pt>
    <dgm:pt modelId="{3BE6EFF3-16EE-49EC-B74C-F0FF3B773791}" type="parTrans" cxnId="{C3A68D73-2EF5-4B65-B14E-A9A28DF6064E}">
      <dgm:prSet/>
      <dgm:spPr/>
      <dgm:t>
        <a:bodyPr/>
        <a:lstStyle/>
        <a:p>
          <a:endParaRPr lang="en-GB">
            <a:highlight>
              <a:srgbClr val="00FF00"/>
            </a:highlight>
          </a:endParaRPr>
        </a:p>
      </dgm:t>
    </dgm:pt>
    <dgm:pt modelId="{ADC53E0E-250A-4CE0-BA1D-5407F65AD4D3}" type="sibTrans" cxnId="{C3A68D73-2EF5-4B65-B14E-A9A28DF6064E}">
      <dgm:prSet/>
      <dgm:spPr/>
      <dgm:t>
        <a:bodyPr/>
        <a:lstStyle/>
        <a:p>
          <a:endParaRPr lang="en-GB">
            <a:highlight>
              <a:srgbClr val="00FF00"/>
            </a:highlight>
          </a:endParaRPr>
        </a:p>
      </dgm:t>
    </dgm:pt>
    <dgm:pt modelId="{4EA3A2B7-A9F3-419B-8AF1-5EA9EA41713A}">
      <dgm:prSet phldrT="[Text]"/>
      <dgm:spPr/>
      <dgm:t>
        <a:bodyPr/>
        <a:lstStyle/>
        <a:p>
          <a:r>
            <a:rPr lang="fr-FR" spc="-45" dirty="0">
              <a:solidFill>
                <a:srgbClr val="454744"/>
              </a:solidFill>
              <a:latin typeface="Arial"/>
              <a:cs typeface="Arial"/>
            </a:rPr>
            <a:t>Encourager les élèves à s’appuyer sur les idées des autres</a:t>
          </a:r>
          <a:endParaRPr lang="en-GB" dirty="0"/>
        </a:p>
      </dgm:t>
    </dgm:pt>
    <dgm:pt modelId="{6ECA2432-018C-4C89-8553-6FC214D1A4B2}" type="parTrans" cxnId="{C0214D67-4720-4412-A54D-25F8A6CCF6D4}">
      <dgm:prSet/>
      <dgm:spPr/>
      <dgm:t>
        <a:bodyPr/>
        <a:lstStyle/>
        <a:p>
          <a:endParaRPr lang="en-GB">
            <a:highlight>
              <a:srgbClr val="00FF00"/>
            </a:highlight>
          </a:endParaRPr>
        </a:p>
      </dgm:t>
    </dgm:pt>
    <dgm:pt modelId="{FB78A00E-9CF9-42F6-BEEC-57DB0FE8CB68}" type="sibTrans" cxnId="{C0214D67-4720-4412-A54D-25F8A6CCF6D4}">
      <dgm:prSet/>
      <dgm:spPr/>
      <dgm:t>
        <a:bodyPr/>
        <a:lstStyle/>
        <a:p>
          <a:endParaRPr lang="en-GB">
            <a:highlight>
              <a:srgbClr val="00FF00"/>
            </a:highlight>
          </a:endParaRPr>
        </a:p>
      </dgm:t>
    </dgm:pt>
    <dgm:pt modelId="{978EFC1B-40B6-4DAB-A549-49665233685D}">
      <dgm:prSet phldrT="[Text]"/>
      <dgm:spPr/>
      <dgm:t>
        <a:bodyPr/>
        <a:lstStyle/>
        <a:p>
          <a:r>
            <a:rPr lang="fr-FR" spc="-60" dirty="0">
              <a:solidFill>
                <a:srgbClr val="46474A"/>
              </a:solidFill>
              <a:latin typeface="Arial"/>
              <a:cs typeface="Arial"/>
            </a:rPr>
            <a:t>Dans quelle mesure est-ce que j’offre aux élèves des occasions de se répondre entre eux plutôt que de me répondre à moi?</a:t>
          </a:r>
          <a:endParaRPr lang="en-GB" dirty="0"/>
        </a:p>
      </dgm:t>
    </dgm:pt>
    <dgm:pt modelId="{CEBF41E6-2327-419F-9E6C-58D7BB9D3382}" type="parTrans" cxnId="{DE5EEDC0-CEC3-4BB4-8685-B3AD44EEF4EB}">
      <dgm:prSet/>
      <dgm:spPr/>
      <dgm:t>
        <a:bodyPr/>
        <a:lstStyle/>
        <a:p>
          <a:endParaRPr lang="en-GB">
            <a:highlight>
              <a:srgbClr val="00FF00"/>
            </a:highlight>
          </a:endParaRPr>
        </a:p>
      </dgm:t>
    </dgm:pt>
    <dgm:pt modelId="{B4C50E85-751F-4CAF-9132-D228A3054AC0}" type="sibTrans" cxnId="{DE5EEDC0-CEC3-4BB4-8685-B3AD44EEF4EB}">
      <dgm:prSet/>
      <dgm:spPr/>
      <dgm:t>
        <a:bodyPr/>
        <a:lstStyle/>
        <a:p>
          <a:endParaRPr lang="en-GB">
            <a:highlight>
              <a:srgbClr val="00FF00"/>
            </a:highlight>
          </a:endParaRPr>
        </a:p>
      </dgm:t>
    </dgm:pt>
    <dgm:pt modelId="{2CBC7DC3-EAC7-4006-96CB-A5D4046DADE7}">
      <dgm:prSet phldrT="[Text]"/>
      <dgm:spPr/>
      <dgm:t>
        <a:bodyPr/>
        <a:lstStyle/>
        <a:p>
          <a:r>
            <a:rPr lang="fr-FR" spc="-60" dirty="0">
              <a:solidFill>
                <a:srgbClr val="46474A"/>
              </a:solidFill>
              <a:latin typeface="Arial"/>
              <a:cs typeface="Arial"/>
            </a:rPr>
            <a:t>Réfléchir à la façon dont je peux encourager les élèves à établir des liens au sein d’une séquence d’apprentissage. </a:t>
          </a:r>
          <a:endParaRPr lang="en-GB" dirty="0"/>
        </a:p>
      </dgm:t>
    </dgm:pt>
    <dgm:pt modelId="{02975EFF-F6A4-49A7-A77F-CB86E1CAE7FF}" type="parTrans" cxnId="{CAAAEED3-D43B-402A-A53A-E998E6F32F81}">
      <dgm:prSet/>
      <dgm:spPr/>
      <dgm:t>
        <a:bodyPr/>
        <a:lstStyle/>
        <a:p>
          <a:endParaRPr lang="en-GB">
            <a:highlight>
              <a:srgbClr val="00FF00"/>
            </a:highlight>
          </a:endParaRPr>
        </a:p>
      </dgm:t>
    </dgm:pt>
    <dgm:pt modelId="{4E77197E-981F-4200-B6B4-41D2B8713311}" type="sibTrans" cxnId="{CAAAEED3-D43B-402A-A53A-E998E6F32F81}">
      <dgm:prSet/>
      <dgm:spPr/>
      <dgm:t>
        <a:bodyPr/>
        <a:lstStyle/>
        <a:p>
          <a:endParaRPr lang="en-GB">
            <a:highlight>
              <a:srgbClr val="00FF00"/>
            </a:highlight>
          </a:endParaRPr>
        </a:p>
      </dgm:t>
    </dgm:pt>
    <dgm:pt modelId="{71F725E2-B8D0-4540-8D18-92FDEFDF672E}">
      <dgm:prSet phldrT="[Text]"/>
      <dgm:spPr/>
      <dgm:t>
        <a:bodyPr/>
        <a:lstStyle/>
        <a:p>
          <a:r>
            <a:rPr lang="fr-FR" spc="-60" dirty="0">
              <a:solidFill>
                <a:srgbClr val="46474A"/>
              </a:solidFill>
              <a:latin typeface="Arial"/>
              <a:cs typeface="Arial"/>
            </a:rPr>
            <a:t>À quelle fréquence est-ce que j’offre aux élèves des occasions de partager leurs expériences vécues en dehors de la classe dans le cadre de l’éducation personnelle, sociale et à la santé (ÉPSS)?</a:t>
          </a:r>
          <a:endParaRPr lang="en-GB" dirty="0"/>
        </a:p>
      </dgm:t>
    </dgm:pt>
    <dgm:pt modelId="{85B46C3F-BABD-43B0-A25A-5E5585BE5E06}" type="parTrans" cxnId="{1FEC61F8-9CDB-410A-BC44-126C24BA92B2}">
      <dgm:prSet/>
      <dgm:spPr/>
      <dgm:t>
        <a:bodyPr/>
        <a:lstStyle/>
        <a:p>
          <a:endParaRPr lang="en-GB">
            <a:highlight>
              <a:srgbClr val="00FF00"/>
            </a:highlight>
          </a:endParaRPr>
        </a:p>
      </dgm:t>
    </dgm:pt>
    <dgm:pt modelId="{EEA9ECF3-C058-469E-9BDA-4701E4AF777D}" type="sibTrans" cxnId="{1FEC61F8-9CDB-410A-BC44-126C24BA92B2}">
      <dgm:prSet/>
      <dgm:spPr/>
      <dgm:t>
        <a:bodyPr/>
        <a:lstStyle/>
        <a:p>
          <a:endParaRPr lang="en-GB">
            <a:highlight>
              <a:srgbClr val="00FF00"/>
            </a:highlight>
          </a:endParaRPr>
        </a:p>
      </dgm:t>
    </dgm:pt>
    <dgm:pt modelId="{AC5256A2-DB23-48B6-A2D5-39FAFBD374A9}">
      <dgm:prSet phldrT="[Text]"/>
      <dgm:spPr/>
      <dgm:t>
        <a:bodyPr/>
        <a:lstStyle/>
        <a:p>
          <a:r>
            <a:rPr lang="fr-FR" spc="-60" dirty="0">
              <a:solidFill>
                <a:srgbClr val="46474A"/>
              </a:solidFill>
              <a:latin typeface="Arial"/>
              <a:cs typeface="Arial"/>
            </a:rPr>
            <a:t>Réfléchir à la façon dont je peux encourager les élèves à justifier leurs idées.</a:t>
          </a:r>
          <a:endParaRPr lang="en-GB" dirty="0"/>
        </a:p>
      </dgm:t>
    </dgm:pt>
    <dgm:pt modelId="{4B0E1BE2-48CE-4F58-8399-18A4FD052E68}" type="parTrans" cxnId="{89C1A9D2-88E4-4E2B-A33B-CB9318EDB28E}">
      <dgm:prSet/>
      <dgm:spPr/>
      <dgm:t>
        <a:bodyPr/>
        <a:lstStyle/>
        <a:p>
          <a:endParaRPr lang="en-GB">
            <a:highlight>
              <a:srgbClr val="00FF00"/>
            </a:highlight>
          </a:endParaRPr>
        </a:p>
      </dgm:t>
    </dgm:pt>
    <dgm:pt modelId="{DB95D935-E4E4-4D6F-9513-5DC1F498D52D}" type="sibTrans" cxnId="{89C1A9D2-88E4-4E2B-A33B-CB9318EDB28E}">
      <dgm:prSet/>
      <dgm:spPr/>
      <dgm:t>
        <a:bodyPr/>
        <a:lstStyle/>
        <a:p>
          <a:endParaRPr lang="en-GB">
            <a:highlight>
              <a:srgbClr val="00FF00"/>
            </a:highlight>
          </a:endParaRPr>
        </a:p>
      </dgm:t>
    </dgm:pt>
    <dgm:pt modelId="{19F143D1-99C4-4576-9076-AC84DE1E76E8}">
      <dgm:prSet/>
      <dgm:spPr/>
      <dgm:t>
        <a:bodyPr/>
        <a:lstStyle/>
        <a:p>
          <a:r>
            <a:rPr lang="fr-FR" spc="-60" dirty="0">
              <a:solidFill>
                <a:srgbClr val="46474A"/>
              </a:solidFill>
              <a:latin typeface="Arial"/>
              <a:cs typeface="Arial"/>
            </a:rPr>
            <a:t>Dans quelle mesure est-ce que j’utilise l’affichage des amorces de phrases pour modéliser des façons de poser des questions? </a:t>
          </a:r>
          <a:endParaRPr lang="en-GB" dirty="0"/>
        </a:p>
      </dgm:t>
    </dgm:pt>
    <dgm:pt modelId="{DE71C02C-2B20-4655-BA26-D1AD790CCC6A}" type="parTrans" cxnId="{F22AFFE2-7A77-4F89-B194-492004EEB81C}">
      <dgm:prSet/>
      <dgm:spPr/>
      <dgm:t>
        <a:bodyPr/>
        <a:lstStyle/>
        <a:p>
          <a:endParaRPr lang="en-GB">
            <a:highlight>
              <a:srgbClr val="00FF00"/>
            </a:highlight>
          </a:endParaRPr>
        </a:p>
      </dgm:t>
    </dgm:pt>
    <dgm:pt modelId="{42A8F873-6594-44C9-9442-B8842A5D34D0}" type="sibTrans" cxnId="{F22AFFE2-7A77-4F89-B194-492004EEB81C}">
      <dgm:prSet/>
      <dgm:spPr/>
      <dgm:t>
        <a:bodyPr/>
        <a:lstStyle/>
        <a:p>
          <a:endParaRPr lang="en-GB">
            <a:highlight>
              <a:srgbClr val="00FF00"/>
            </a:highlight>
          </a:endParaRPr>
        </a:p>
      </dgm:t>
    </dgm:pt>
    <dgm:pt modelId="{3C855A7B-2703-4ADA-8FE2-A48A07197946}">
      <dgm:prSet/>
      <dgm:spPr/>
      <dgm:t>
        <a:bodyPr/>
        <a:lstStyle/>
        <a:p>
          <a:r>
            <a:rPr lang="fr-FR" spc="-60" dirty="0">
              <a:solidFill>
                <a:srgbClr val="46474A"/>
              </a:solidFill>
              <a:latin typeface="Arial"/>
              <a:cs typeface="Arial"/>
            </a:rPr>
            <a:t>À quelle fréquence est-ce que je pose des questions de relance?</a:t>
          </a:r>
        </a:p>
        <a:p>
          <a:r>
            <a:rPr lang="fr-FR" spc="-60" dirty="0">
              <a:solidFill>
                <a:srgbClr val="46474A"/>
              </a:solidFill>
              <a:latin typeface="Arial"/>
              <a:cs typeface="Arial"/>
            </a:rPr>
            <a:t> Est-ce que je laisse suffisamment de temps aux élèves pour qu’ils expliquent pleinement leurs réponses?</a:t>
          </a:r>
          <a:endParaRPr lang="en-GB" dirty="0"/>
        </a:p>
      </dgm:t>
    </dgm:pt>
    <dgm:pt modelId="{54243F6C-705C-4A67-8FD0-DCF9B11057A0}" type="parTrans" cxnId="{51F7C65A-21E8-498D-BF42-0495C129A5E1}">
      <dgm:prSet/>
      <dgm:spPr/>
      <dgm:t>
        <a:bodyPr/>
        <a:lstStyle/>
        <a:p>
          <a:endParaRPr lang="en-GB">
            <a:highlight>
              <a:srgbClr val="00FF00"/>
            </a:highlight>
          </a:endParaRPr>
        </a:p>
      </dgm:t>
    </dgm:pt>
    <dgm:pt modelId="{FEAE7374-2DEF-4FBC-A49A-480E49CC22F0}" type="sibTrans" cxnId="{51F7C65A-21E8-498D-BF42-0495C129A5E1}">
      <dgm:prSet/>
      <dgm:spPr/>
      <dgm:t>
        <a:bodyPr/>
        <a:lstStyle/>
        <a:p>
          <a:endParaRPr lang="en-GB">
            <a:highlight>
              <a:srgbClr val="00FF00"/>
            </a:highlight>
          </a:endParaRPr>
        </a:p>
      </dgm:t>
    </dgm:pt>
    <dgm:pt modelId="{913763D1-64EF-48E3-96BD-5173A68A1FE5}" type="pres">
      <dgm:prSet presAssocID="{A44EFC9A-15EE-4926-B9F7-508271318974}" presName="hierChild1" presStyleCnt="0">
        <dgm:presLayoutVars>
          <dgm:chPref val="1"/>
          <dgm:dir/>
          <dgm:animOne val="branch"/>
          <dgm:animLvl val="lvl"/>
          <dgm:resizeHandles/>
        </dgm:presLayoutVars>
      </dgm:prSet>
      <dgm:spPr/>
    </dgm:pt>
    <dgm:pt modelId="{26A00C83-38D1-4B4C-9A43-349F853DB6D4}" type="pres">
      <dgm:prSet presAssocID="{3797F512-9711-4D35-AF6D-F8A7AE7D9444}" presName="hierRoot1" presStyleCnt="0"/>
      <dgm:spPr/>
    </dgm:pt>
    <dgm:pt modelId="{15C82281-459E-46A0-8BE0-6344C79945F5}" type="pres">
      <dgm:prSet presAssocID="{3797F512-9711-4D35-AF6D-F8A7AE7D9444}" presName="composite" presStyleCnt="0"/>
      <dgm:spPr/>
    </dgm:pt>
    <dgm:pt modelId="{083A4B5A-8E70-4987-AAB0-65522270F8FA}" type="pres">
      <dgm:prSet presAssocID="{3797F512-9711-4D35-AF6D-F8A7AE7D9444}" presName="background" presStyleLbl="node0" presStyleIdx="0" presStyleCnt="1"/>
      <dgm:spPr/>
    </dgm:pt>
    <dgm:pt modelId="{5E747C84-64D1-4CFC-B2DA-284E2902F930}" type="pres">
      <dgm:prSet presAssocID="{3797F512-9711-4D35-AF6D-F8A7AE7D9444}" presName="text" presStyleLbl="fgAcc0" presStyleIdx="0" presStyleCnt="1">
        <dgm:presLayoutVars>
          <dgm:chPref val="3"/>
        </dgm:presLayoutVars>
      </dgm:prSet>
      <dgm:spPr/>
    </dgm:pt>
    <dgm:pt modelId="{FD9D56FB-B773-42A6-B641-397D25FAF6FB}" type="pres">
      <dgm:prSet presAssocID="{3797F512-9711-4D35-AF6D-F8A7AE7D9444}" presName="hierChild2" presStyleCnt="0"/>
      <dgm:spPr/>
    </dgm:pt>
    <dgm:pt modelId="{696A1F71-EFE8-4E69-824E-9029AFC16744}" type="pres">
      <dgm:prSet presAssocID="{3BE6EFF3-16EE-49EC-B74C-F0FF3B773791}" presName="Name10" presStyleLbl="parChTrans1D2" presStyleIdx="0" presStyleCnt="4"/>
      <dgm:spPr/>
    </dgm:pt>
    <dgm:pt modelId="{162968DE-8744-4CCD-BEBE-C079D22D9D57}" type="pres">
      <dgm:prSet presAssocID="{0EF9529A-7D1E-49BF-B35E-1D38B21B9721}" presName="hierRoot2" presStyleCnt="0"/>
      <dgm:spPr/>
    </dgm:pt>
    <dgm:pt modelId="{C384E536-14D5-4D5C-9004-024D885B0A40}" type="pres">
      <dgm:prSet presAssocID="{0EF9529A-7D1E-49BF-B35E-1D38B21B9721}" presName="composite2" presStyleCnt="0"/>
      <dgm:spPr/>
    </dgm:pt>
    <dgm:pt modelId="{618E41CB-1EE8-4AF8-9EDF-49658D68382E}" type="pres">
      <dgm:prSet presAssocID="{0EF9529A-7D1E-49BF-B35E-1D38B21B9721}" presName="background2" presStyleLbl="node2" presStyleIdx="0" presStyleCnt="4"/>
      <dgm:spPr>
        <a:solidFill>
          <a:srgbClr val="FF9900"/>
        </a:solidFill>
      </dgm:spPr>
    </dgm:pt>
    <dgm:pt modelId="{DEAF3728-5157-4AAB-AEA7-C4988424C4E7}" type="pres">
      <dgm:prSet presAssocID="{0EF9529A-7D1E-49BF-B35E-1D38B21B9721}" presName="text2" presStyleLbl="fgAcc2" presStyleIdx="0" presStyleCnt="4">
        <dgm:presLayoutVars>
          <dgm:chPref val="3"/>
        </dgm:presLayoutVars>
      </dgm:prSet>
      <dgm:spPr/>
    </dgm:pt>
    <dgm:pt modelId="{1F4641B5-9B9E-44F4-BB31-F4547413174D}" type="pres">
      <dgm:prSet presAssocID="{0EF9529A-7D1E-49BF-B35E-1D38B21B9721}" presName="hierChild3" presStyleCnt="0"/>
      <dgm:spPr/>
    </dgm:pt>
    <dgm:pt modelId="{8EC3C499-609C-48E0-8562-332644E4056B}" type="pres">
      <dgm:prSet presAssocID="{DE71C02C-2B20-4655-BA26-D1AD790CCC6A}" presName="Name17" presStyleLbl="parChTrans1D3" presStyleIdx="0" presStyleCnt="4"/>
      <dgm:spPr/>
    </dgm:pt>
    <dgm:pt modelId="{19FD7523-5E87-4853-8E87-3F69161DC3E3}" type="pres">
      <dgm:prSet presAssocID="{19F143D1-99C4-4576-9076-AC84DE1E76E8}" presName="hierRoot3" presStyleCnt="0"/>
      <dgm:spPr/>
    </dgm:pt>
    <dgm:pt modelId="{6044763F-3DC9-4753-9155-74F959450F5D}" type="pres">
      <dgm:prSet presAssocID="{19F143D1-99C4-4576-9076-AC84DE1E76E8}" presName="composite3" presStyleCnt="0"/>
      <dgm:spPr/>
    </dgm:pt>
    <dgm:pt modelId="{CFA8AB19-50A2-4BDE-BE47-362251146DE1}" type="pres">
      <dgm:prSet presAssocID="{19F143D1-99C4-4576-9076-AC84DE1E76E8}" presName="background3" presStyleLbl="node3" presStyleIdx="0" presStyleCnt="4"/>
      <dgm:spPr>
        <a:solidFill>
          <a:srgbClr val="FF9900"/>
        </a:solidFill>
      </dgm:spPr>
    </dgm:pt>
    <dgm:pt modelId="{AD40BA6B-1408-4A34-A245-8DF5C38FC381}" type="pres">
      <dgm:prSet presAssocID="{19F143D1-99C4-4576-9076-AC84DE1E76E8}" presName="text3" presStyleLbl="fgAcc3" presStyleIdx="0" presStyleCnt="4" custScaleY="237131">
        <dgm:presLayoutVars>
          <dgm:chPref val="3"/>
        </dgm:presLayoutVars>
      </dgm:prSet>
      <dgm:spPr/>
    </dgm:pt>
    <dgm:pt modelId="{8719468E-4628-415D-97B0-4D807113A168}" type="pres">
      <dgm:prSet presAssocID="{19F143D1-99C4-4576-9076-AC84DE1E76E8}" presName="hierChild4" presStyleCnt="0"/>
      <dgm:spPr/>
    </dgm:pt>
    <dgm:pt modelId="{ABAA81A1-E5A6-43FB-9C5E-2881410480F1}" type="pres">
      <dgm:prSet presAssocID="{4B0E1BE2-48CE-4F58-8399-18A4FD052E68}" presName="Name10" presStyleLbl="parChTrans1D2" presStyleIdx="1" presStyleCnt="4"/>
      <dgm:spPr/>
    </dgm:pt>
    <dgm:pt modelId="{1B7C7A8E-5B08-44F0-ACE2-D072259A0D57}" type="pres">
      <dgm:prSet presAssocID="{AC5256A2-DB23-48B6-A2D5-39FAFBD374A9}" presName="hierRoot2" presStyleCnt="0"/>
      <dgm:spPr/>
    </dgm:pt>
    <dgm:pt modelId="{B85F5D9C-B2E3-4336-87F4-905C2819F3CB}" type="pres">
      <dgm:prSet presAssocID="{AC5256A2-DB23-48B6-A2D5-39FAFBD374A9}" presName="composite2" presStyleCnt="0"/>
      <dgm:spPr/>
    </dgm:pt>
    <dgm:pt modelId="{2F44E952-0E5F-4274-9971-F44565490D60}" type="pres">
      <dgm:prSet presAssocID="{AC5256A2-DB23-48B6-A2D5-39FAFBD374A9}" presName="background2" presStyleLbl="node2" presStyleIdx="1" presStyleCnt="4"/>
      <dgm:spPr>
        <a:solidFill>
          <a:srgbClr val="FFFF00"/>
        </a:solidFill>
      </dgm:spPr>
    </dgm:pt>
    <dgm:pt modelId="{2C11C53A-B5AF-418B-9E37-E825B6E36F16}" type="pres">
      <dgm:prSet presAssocID="{AC5256A2-DB23-48B6-A2D5-39FAFBD374A9}" presName="text2" presStyleLbl="fgAcc2" presStyleIdx="1" presStyleCnt="4">
        <dgm:presLayoutVars>
          <dgm:chPref val="3"/>
        </dgm:presLayoutVars>
      </dgm:prSet>
      <dgm:spPr/>
    </dgm:pt>
    <dgm:pt modelId="{37635459-51F7-4364-ACC7-3390BB1567BE}" type="pres">
      <dgm:prSet presAssocID="{AC5256A2-DB23-48B6-A2D5-39FAFBD374A9}" presName="hierChild3" presStyleCnt="0"/>
      <dgm:spPr/>
    </dgm:pt>
    <dgm:pt modelId="{D0949CDC-DF44-43E4-A5BF-01FC7AF4EFEF}" type="pres">
      <dgm:prSet presAssocID="{54243F6C-705C-4A67-8FD0-DCF9B11057A0}" presName="Name17" presStyleLbl="parChTrans1D3" presStyleIdx="1" presStyleCnt="4"/>
      <dgm:spPr/>
    </dgm:pt>
    <dgm:pt modelId="{AD467BD1-1C32-483D-8132-7678224C601B}" type="pres">
      <dgm:prSet presAssocID="{3C855A7B-2703-4ADA-8FE2-A48A07197946}" presName="hierRoot3" presStyleCnt="0"/>
      <dgm:spPr/>
    </dgm:pt>
    <dgm:pt modelId="{EDCAA794-AC6E-48B5-963B-DE7B32251429}" type="pres">
      <dgm:prSet presAssocID="{3C855A7B-2703-4ADA-8FE2-A48A07197946}" presName="composite3" presStyleCnt="0"/>
      <dgm:spPr/>
    </dgm:pt>
    <dgm:pt modelId="{52E337CD-D41A-4D4B-A14F-982221B9FF2E}" type="pres">
      <dgm:prSet presAssocID="{3C855A7B-2703-4ADA-8FE2-A48A07197946}" presName="background3" presStyleLbl="node3" presStyleIdx="1" presStyleCnt="4"/>
      <dgm:spPr>
        <a:solidFill>
          <a:srgbClr val="FFFF00"/>
        </a:solidFill>
      </dgm:spPr>
    </dgm:pt>
    <dgm:pt modelId="{D618D61F-BDA9-4768-9CD2-620E0DC97166}" type="pres">
      <dgm:prSet presAssocID="{3C855A7B-2703-4ADA-8FE2-A48A07197946}" presName="text3" presStyleLbl="fgAcc3" presStyleIdx="1" presStyleCnt="4" custScaleY="240766">
        <dgm:presLayoutVars>
          <dgm:chPref val="3"/>
        </dgm:presLayoutVars>
      </dgm:prSet>
      <dgm:spPr/>
    </dgm:pt>
    <dgm:pt modelId="{48A4CC6D-C2CD-4E95-87EF-54BC47D9C1C6}" type="pres">
      <dgm:prSet presAssocID="{3C855A7B-2703-4ADA-8FE2-A48A07197946}" presName="hierChild4" presStyleCnt="0"/>
      <dgm:spPr/>
    </dgm:pt>
    <dgm:pt modelId="{B9F06BBE-66AA-4F14-8E92-80E68DE4AF7C}" type="pres">
      <dgm:prSet presAssocID="{6ECA2432-018C-4C89-8553-6FC214D1A4B2}" presName="Name10" presStyleLbl="parChTrans1D2" presStyleIdx="2" presStyleCnt="4"/>
      <dgm:spPr/>
    </dgm:pt>
    <dgm:pt modelId="{DD1028FD-72FA-40B1-A183-F85643E40297}" type="pres">
      <dgm:prSet presAssocID="{4EA3A2B7-A9F3-419B-8AF1-5EA9EA41713A}" presName="hierRoot2" presStyleCnt="0"/>
      <dgm:spPr/>
    </dgm:pt>
    <dgm:pt modelId="{4E3FE2F2-5E5E-44B3-9387-7A45C632FB0B}" type="pres">
      <dgm:prSet presAssocID="{4EA3A2B7-A9F3-419B-8AF1-5EA9EA41713A}" presName="composite2" presStyleCnt="0"/>
      <dgm:spPr/>
    </dgm:pt>
    <dgm:pt modelId="{77624390-64B5-453B-8F52-A2A90D139190}" type="pres">
      <dgm:prSet presAssocID="{4EA3A2B7-A9F3-419B-8AF1-5EA9EA41713A}" presName="background2" presStyleLbl="node2" presStyleIdx="2" presStyleCnt="4"/>
      <dgm:spPr>
        <a:solidFill>
          <a:srgbClr val="92D050"/>
        </a:solidFill>
      </dgm:spPr>
    </dgm:pt>
    <dgm:pt modelId="{9662EAAA-5A7E-4DF3-8EE3-E5C029B6C2BF}" type="pres">
      <dgm:prSet presAssocID="{4EA3A2B7-A9F3-419B-8AF1-5EA9EA41713A}" presName="text2" presStyleLbl="fgAcc2" presStyleIdx="2" presStyleCnt="4">
        <dgm:presLayoutVars>
          <dgm:chPref val="3"/>
        </dgm:presLayoutVars>
      </dgm:prSet>
      <dgm:spPr/>
    </dgm:pt>
    <dgm:pt modelId="{FE984552-F2EF-4A56-924F-20CCAB8A9DB7}" type="pres">
      <dgm:prSet presAssocID="{4EA3A2B7-A9F3-419B-8AF1-5EA9EA41713A}" presName="hierChild3" presStyleCnt="0"/>
      <dgm:spPr/>
    </dgm:pt>
    <dgm:pt modelId="{6BB2E7BE-D8CF-4346-A7E4-40CCD6D2061D}" type="pres">
      <dgm:prSet presAssocID="{CEBF41E6-2327-419F-9E6C-58D7BB9D3382}" presName="Name17" presStyleLbl="parChTrans1D3" presStyleIdx="2" presStyleCnt="4"/>
      <dgm:spPr/>
    </dgm:pt>
    <dgm:pt modelId="{E6FE9381-858D-4396-9D58-70B0802FE3F6}" type="pres">
      <dgm:prSet presAssocID="{978EFC1B-40B6-4DAB-A549-49665233685D}" presName="hierRoot3" presStyleCnt="0"/>
      <dgm:spPr/>
    </dgm:pt>
    <dgm:pt modelId="{DBB7F237-7F58-4EFC-A01E-07AAB3EE5A82}" type="pres">
      <dgm:prSet presAssocID="{978EFC1B-40B6-4DAB-A549-49665233685D}" presName="composite3" presStyleCnt="0"/>
      <dgm:spPr/>
    </dgm:pt>
    <dgm:pt modelId="{E0B984A2-B043-4524-AC4F-AD173336CED7}" type="pres">
      <dgm:prSet presAssocID="{978EFC1B-40B6-4DAB-A549-49665233685D}" presName="background3" presStyleLbl="node3" presStyleIdx="2" presStyleCnt="4"/>
      <dgm:spPr>
        <a:solidFill>
          <a:srgbClr val="92D050"/>
        </a:solidFill>
      </dgm:spPr>
    </dgm:pt>
    <dgm:pt modelId="{08DC7F29-E10E-418F-8C67-67E1CAE6C8A0}" type="pres">
      <dgm:prSet presAssocID="{978EFC1B-40B6-4DAB-A549-49665233685D}" presName="text3" presStyleLbl="fgAcc3" presStyleIdx="2" presStyleCnt="4" custScaleY="243166">
        <dgm:presLayoutVars>
          <dgm:chPref val="3"/>
        </dgm:presLayoutVars>
      </dgm:prSet>
      <dgm:spPr/>
    </dgm:pt>
    <dgm:pt modelId="{516952A9-65F3-4E0D-9E89-E23031DCA02B}" type="pres">
      <dgm:prSet presAssocID="{978EFC1B-40B6-4DAB-A549-49665233685D}" presName="hierChild4" presStyleCnt="0"/>
      <dgm:spPr/>
    </dgm:pt>
    <dgm:pt modelId="{BA5E7CA9-3C61-461D-A608-7593AB57056E}" type="pres">
      <dgm:prSet presAssocID="{02975EFF-F6A4-49A7-A77F-CB86E1CAE7FF}" presName="Name10" presStyleLbl="parChTrans1D2" presStyleIdx="3" presStyleCnt="4"/>
      <dgm:spPr/>
    </dgm:pt>
    <dgm:pt modelId="{0B2A6729-9AEE-4518-98E2-1D9940369B7E}" type="pres">
      <dgm:prSet presAssocID="{2CBC7DC3-EAC7-4006-96CB-A5D4046DADE7}" presName="hierRoot2" presStyleCnt="0"/>
      <dgm:spPr/>
    </dgm:pt>
    <dgm:pt modelId="{95CA48B7-F0FA-42AD-81E2-718B32A2292C}" type="pres">
      <dgm:prSet presAssocID="{2CBC7DC3-EAC7-4006-96CB-A5D4046DADE7}" presName="composite2" presStyleCnt="0"/>
      <dgm:spPr/>
    </dgm:pt>
    <dgm:pt modelId="{8BA0C262-1BD0-43C3-8F45-4BC230A56473}" type="pres">
      <dgm:prSet presAssocID="{2CBC7DC3-EAC7-4006-96CB-A5D4046DADE7}" presName="background2" presStyleLbl="node2" presStyleIdx="3" presStyleCnt="4"/>
      <dgm:spPr>
        <a:solidFill>
          <a:srgbClr val="E13DCD"/>
        </a:solidFill>
      </dgm:spPr>
    </dgm:pt>
    <dgm:pt modelId="{EFDD9F69-E7E5-4A93-8F13-10F3CAE5030D}" type="pres">
      <dgm:prSet presAssocID="{2CBC7DC3-EAC7-4006-96CB-A5D4046DADE7}" presName="text2" presStyleLbl="fgAcc2" presStyleIdx="3" presStyleCnt="4">
        <dgm:presLayoutVars>
          <dgm:chPref val="3"/>
        </dgm:presLayoutVars>
      </dgm:prSet>
      <dgm:spPr/>
    </dgm:pt>
    <dgm:pt modelId="{197ABB7B-396E-4135-8C89-C00F6078B90F}" type="pres">
      <dgm:prSet presAssocID="{2CBC7DC3-EAC7-4006-96CB-A5D4046DADE7}" presName="hierChild3" presStyleCnt="0"/>
      <dgm:spPr/>
    </dgm:pt>
    <dgm:pt modelId="{AA6F9E02-73B3-4698-861D-9799BE44C7EC}" type="pres">
      <dgm:prSet presAssocID="{85B46C3F-BABD-43B0-A25A-5E5585BE5E06}" presName="Name17" presStyleLbl="parChTrans1D3" presStyleIdx="3" presStyleCnt="4"/>
      <dgm:spPr/>
    </dgm:pt>
    <dgm:pt modelId="{EB9757F7-EE8D-4014-8204-D01E3286AA62}" type="pres">
      <dgm:prSet presAssocID="{71F725E2-B8D0-4540-8D18-92FDEFDF672E}" presName="hierRoot3" presStyleCnt="0"/>
      <dgm:spPr/>
    </dgm:pt>
    <dgm:pt modelId="{303598F2-4B63-4F78-8181-0A10A0966728}" type="pres">
      <dgm:prSet presAssocID="{71F725E2-B8D0-4540-8D18-92FDEFDF672E}" presName="composite3" presStyleCnt="0"/>
      <dgm:spPr/>
    </dgm:pt>
    <dgm:pt modelId="{6355ADDF-0D40-44EC-B8B3-096A937B9179}" type="pres">
      <dgm:prSet presAssocID="{71F725E2-B8D0-4540-8D18-92FDEFDF672E}" presName="background3" presStyleLbl="node3" presStyleIdx="3" presStyleCnt="4"/>
      <dgm:spPr>
        <a:solidFill>
          <a:srgbClr val="E13DCD"/>
        </a:solidFill>
      </dgm:spPr>
    </dgm:pt>
    <dgm:pt modelId="{9AF74ADF-566F-4B2A-AB00-3848370265DE}" type="pres">
      <dgm:prSet presAssocID="{71F725E2-B8D0-4540-8D18-92FDEFDF672E}" presName="text3" presStyleLbl="fgAcc3" presStyleIdx="3" presStyleCnt="4" custScaleY="244158">
        <dgm:presLayoutVars>
          <dgm:chPref val="3"/>
        </dgm:presLayoutVars>
      </dgm:prSet>
      <dgm:spPr/>
    </dgm:pt>
    <dgm:pt modelId="{9B3DD919-E2ED-4531-A022-78CCF8FFFA1D}" type="pres">
      <dgm:prSet presAssocID="{71F725E2-B8D0-4540-8D18-92FDEFDF672E}" presName="hierChild4" presStyleCnt="0"/>
      <dgm:spPr/>
    </dgm:pt>
  </dgm:ptLst>
  <dgm:cxnLst>
    <dgm:cxn modelId="{A42A380E-4164-4911-BE3E-A7346D3AC818}" type="presOf" srcId="{AC5256A2-DB23-48B6-A2D5-39FAFBD374A9}" destId="{2C11C53A-B5AF-418B-9E37-E825B6E36F16}" srcOrd="0" destOrd="0" presId="urn:microsoft.com/office/officeart/2005/8/layout/hierarchy1"/>
    <dgm:cxn modelId="{09C91D31-C087-458D-904D-7FBE5769CD4D}" type="presOf" srcId="{71F725E2-B8D0-4540-8D18-92FDEFDF672E}" destId="{9AF74ADF-566F-4B2A-AB00-3848370265DE}" srcOrd="0" destOrd="0" presId="urn:microsoft.com/office/officeart/2005/8/layout/hierarchy1"/>
    <dgm:cxn modelId="{3F8F2433-3EC2-4166-9EB0-E12C95DA054B}" type="presOf" srcId="{2CBC7DC3-EAC7-4006-96CB-A5D4046DADE7}" destId="{EFDD9F69-E7E5-4A93-8F13-10F3CAE5030D}" srcOrd="0" destOrd="0" presId="urn:microsoft.com/office/officeart/2005/8/layout/hierarchy1"/>
    <dgm:cxn modelId="{CCB50349-E132-4CE6-8B93-7C1A2C92186E}" type="presOf" srcId="{3797F512-9711-4D35-AF6D-F8A7AE7D9444}" destId="{5E747C84-64D1-4CFC-B2DA-284E2902F930}" srcOrd="0" destOrd="0" presId="urn:microsoft.com/office/officeart/2005/8/layout/hierarchy1"/>
    <dgm:cxn modelId="{D8797357-073D-4A1A-A8BF-365F0FE618AF}" type="presOf" srcId="{CEBF41E6-2327-419F-9E6C-58D7BB9D3382}" destId="{6BB2E7BE-D8CF-4346-A7E4-40CCD6D2061D}" srcOrd="0" destOrd="0" presId="urn:microsoft.com/office/officeart/2005/8/layout/hierarchy1"/>
    <dgm:cxn modelId="{51F7C65A-21E8-498D-BF42-0495C129A5E1}" srcId="{AC5256A2-DB23-48B6-A2D5-39FAFBD374A9}" destId="{3C855A7B-2703-4ADA-8FE2-A48A07197946}" srcOrd="0" destOrd="0" parTransId="{54243F6C-705C-4A67-8FD0-DCF9B11057A0}" sibTransId="{FEAE7374-2DEF-4FBC-A49A-480E49CC22F0}"/>
    <dgm:cxn modelId="{11D1D060-F44A-404C-A2BE-AFF5F33E171B}" type="presOf" srcId="{3BE6EFF3-16EE-49EC-B74C-F0FF3B773791}" destId="{696A1F71-EFE8-4E69-824E-9029AFC16744}" srcOrd="0" destOrd="0" presId="urn:microsoft.com/office/officeart/2005/8/layout/hierarchy1"/>
    <dgm:cxn modelId="{C0214D67-4720-4412-A54D-25F8A6CCF6D4}" srcId="{3797F512-9711-4D35-AF6D-F8A7AE7D9444}" destId="{4EA3A2B7-A9F3-419B-8AF1-5EA9EA41713A}" srcOrd="2" destOrd="0" parTransId="{6ECA2432-018C-4C89-8553-6FC214D1A4B2}" sibTransId="{FB78A00E-9CF9-42F6-BEEC-57DB0FE8CB68}"/>
    <dgm:cxn modelId="{B1391A71-CC4A-49AF-A775-9F66917CACD8}" type="presOf" srcId="{19F143D1-99C4-4576-9076-AC84DE1E76E8}" destId="{AD40BA6B-1408-4A34-A245-8DF5C38FC381}" srcOrd="0" destOrd="0" presId="urn:microsoft.com/office/officeart/2005/8/layout/hierarchy1"/>
    <dgm:cxn modelId="{D9B24071-A293-4BAF-AE93-5C4CA4DC65E1}" type="presOf" srcId="{02975EFF-F6A4-49A7-A77F-CB86E1CAE7FF}" destId="{BA5E7CA9-3C61-461D-A608-7593AB57056E}" srcOrd="0" destOrd="0" presId="urn:microsoft.com/office/officeart/2005/8/layout/hierarchy1"/>
    <dgm:cxn modelId="{C3A68D73-2EF5-4B65-B14E-A9A28DF6064E}" srcId="{3797F512-9711-4D35-AF6D-F8A7AE7D9444}" destId="{0EF9529A-7D1E-49BF-B35E-1D38B21B9721}" srcOrd="0" destOrd="0" parTransId="{3BE6EFF3-16EE-49EC-B74C-F0FF3B773791}" sibTransId="{ADC53E0E-250A-4CE0-BA1D-5407F65AD4D3}"/>
    <dgm:cxn modelId="{7F4E8384-D2C5-428B-8873-18A24A2BD9B4}" type="presOf" srcId="{A44EFC9A-15EE-4926-B9F7-508271318974}" destId="{913763D1-64EF-48E3-96BD-5173A68A1FE5}" srcOrd="0" destOrd="0" presId="urn:microsoft.com/office/officeart/2005/8/layout/hierarchy1"/>
    <dgm:cxn modelId="{332BF793-34DD-4B39-968E-ADAA74BB4084}" srcId="{A44EFC9A-15EE-4926-B9F7-508271318974}" destId="{3797F512-9711-4D35-AF6D-F8A7AE7D9444}" srcOrd="0" destOrd="0" parTransId="{8EEC9DF2-698D-402A-8219-D5755A078EB4}" sibTransId="{61E80654-A1FC-43FC-BBA7-F913D5B2E4CE}"/>
    <dgm:cxn modelId="{C3F5A29E-C1EE-4E62-8357-126E9ECFC2CC}" type="presOf" srcId="{6ECA2432-018C-4C89-8553-6FC214D1A4B2}" destId="{B9F06BBE-66AA-4F14-8E92-80E68DE4AF7C}" srcOrd="0" destOrd="0" presId="urn:microsoft.com/office/officeart/2005/8/layout/hierarchy1"/>
    <dgm:cxn modelId="{E210F6A2-C01D-4ACA-98EE-058379113DA1}" type="presOf" srcId="{0EF9529A-7D1E-49BF-B35E-1D38B21B9721}" destId="{DEAF3728-5157-4AAB-AEA7-C4988424C4E7}" srcOrd="0" destOrd="0" presId="urn:microsoft.com/office/officeart/2005/8/layout/hierarchy1"/>
    <dgm:cxn modelId="{685683B5-9715-4D0E-9C9E-5B81A44AE066}" type="presOf" srcId="{4B0E1BE2-48CE-4F58-8399-18A4FD052E68}" destId="{ABAA81A1-E5A6-43FB-9C5E-2881410480F1}" srcOrd="0" destOrd="0" presId="urn:microsoft.com/office/officeart/2005/8/layout/hierarchy1"/>
    <dgm:cxn modelId="{D6D508C0-EC12-4E25-BBB1-10967B6C535D}" type="presOf" srcId="{978EFC1B-40B6-4DAB-A549-49665233685D}" destId="{08DC7F29-E10E-418F-8C67-67E1CAE6C8A0}" srcOrd="0" destOrd="0" presId="urn:microsoft.com/office/officeart/2005/8/layout/hierarchy1"/>
    <dgm:cxn modelId="{DE5EEDC0-CEC3-4BB4-8685-B3AD44EEF4EB}" srcId="{4EA3A2B7-A9F3-419B-8AF1-5EA9EA41713A}" destId="{978EFC1B-40B6-4DAB-A549-49665233685D}" srcOrd="0" destOrd="0" parTransId="{CEBF41E6-2327-419F-9E6C-58D7BB9D3382}" sibTransId="{B4C50E85-751F-4CAF-9132-D228A3054AC0}"/>
    <dgm:cxn modelId="{162C48C2-453B-4C2A-9D8B-0949CABD755F}" type="presOf" srcId="{3C855A7B-2703-4ADA-8FE2-A48A07197946}" destId="{D618D61F-BDA9-4768-9CD2-620E0DC97166}" srcOrd="0" destOrd="0" presId="urn:microsoft.com/office/officeart/2005/8/layout/hierarchy1"/>
    <dgm:cxn modelId="{305606CA-6DB4-4868-A8F5-CF469962D4BC}" type="presOf" srcId="{4EA3A2B7-A9F3-419B-8AF1-5EA9EA41713A}" destId="{9662EAAA-5A7E-4DF3-8EE3-E5C029B6C2BF}" srcOrd="0" destOrd="0" presId="urn:microsoft.com/office/officeart/2005/8/layout/hierarchy1"/>
    <dgm:cxn modelId="{89C1A9D2-88E4-4E2B-A33B-CB9318EDB28E}" srcId="{3797F512-9711-4D35-AF6D-F8A7AE7D9444}" destId="{AC5256A2-DB23-48B6-A2D5-39FAFBD374A9}" srcOrd="1" destOrd="0" parTransId="{4B0E1BE2-48CE-4F58-8399-18A4FD052E68}" sibTransId="{DB95D935-E4E4-4D6F-9513-5DC1F498D52D}"/>
    <dgm:cxn modelId="{CAAAEED3-D43B-402A-A53A-E998E6F32F81}" srcId="{3797F512-9711-4D35-AF6D-F8A7AE7D9444}" destId="{2CBC7DC3-EAC7-4006-96CB-A5D4046DADE7}" srcOrd="3" destOrd="0" parTransId="{02975EFF-F6A4-49A7-A77F-CB86E1CAE7FF}" sibTransId="{4E77197E-981F-4200-B6B4-41D2B8713311}"/>
    <dgm:cxn modelId="{548113DC-2237-4F98-B700-23123DA12754}" type="presOf" srcId="{54243F6C-705C-4A67-8FD0-DCF9B11057A0}" destId="{D0949CDC-DF44-43E4-A5BF-01FC7AF4EFEF}" srcOrd="0" destOrd="0" presId="urn:microsoft.com/office/officeart/2005/8/layout/hierarchy1"/>
    <dgm:cxn modelId="{F22AFFE2-7A77-4F89-B194-492004EEB81C}" srcId="{0EF9529A-7D1E-49BF-B35E-1D38B21B9721}" destId="{19F143D1-99C4-4576-9076-AC84DE1E76E8}" srcOrd="0" destOrd="0" parTransId="{DE71C02C-2B20-4655-BA26-D1AD790CCC6A}" sibTransId="{42A8F873-6594-44C9-9442-B8842A5D34D0}"/>
    <dgm:cxn modelId="{8C03C7F6-3F5A-49F2-BBB2-EC91A79B2C04}" type="presOf" srcId="{DE71C02C-2B20-4655-BA26-D1AD790CCC6A}" destId="{8EC3C499-609C-48E0-8562-332644E4056B}" srcOrd="0" destOrd="0" presId="urn:microsoft.com/office/officeart/2005/8/layout/hierarchy1"/>
    <dgm:cxn modelId="{1FEC61F8-9CDB-410A-BC44-126C24BA92B2}" srcId="{2CBC7DC3-EAC7-4006-96CB-A5D4046DADE7}" destId="{71F725E2-B8D0-4540-8D18-92FDEFDF672E}" srcOrd="0" destOrd="0" parTransId="{85B46C3F-BABD-43B0-A25A-5E5585BE5E06}" sibTransId="{EEA9ECF3-C058-469E-9BDA-4701E4AF777D}"/>
    <dgm:cxn modelId="{ECC830FF-64A7-4870-89EA-ED9EAF125DF5}" type="presOf" srcId="{85B46C3F-BABD-43B0-A25A-5E5585BE5E06}" destId="{AA6F9E02-73B3-4698-861D-9799BE44C7EC}" srcOrd="0" destOrd="0" presId="urn:microsoft.com/office/officeart/2005/8/layout/hierarchy1"/>
    <dgm:cxn modelId="{AE0DAD57-48AD-4784-A16D-C9026BBABC3E}" type="presParOf" srcId="{913763D1-64EF-48E3-96BD-5173A68A1FE5}" destId="{26A00C83-38D1-4B4C-9A43-349F853DB6D4}" srcOrd="0" destOrd="0" presId="urn:microsoft.com/office/officeart/2005/8/layout/hierarchy1"/>
    <dgm:cxn modelId="{708BF73C-C73A-4283-A18A-872AFD779738}" type="presParOf" srcId="{26A00C83-38D1-4B4C-9A43-349F853DB6D4}" destId="{15C82281-459E-46A0-8BE0-6344C79945F5}" srcOrd="0" destOrd="0" presId="urn:microsoft.com/office/officeart/2005/8/layout/hierarchy1"/>
    <dgm:cxn modelId="{A5FE5598-67FD-4E88-BCE2-E95814C48FEF}" type="presParOf" srcId="{15C82281-459E-46A0-8BE0-6344C79945F5}" destId="{083A4B5A-8E70-4987-AAB0-65522270F8FA}" srcOrd="0" destOrd="0" presId="urn:microsoft.com/office/officeart/2005/8/layout/hierarchy1"/>
    <dgm:cxn modelId="{B6DC17A1-0B90-4D00-A1EE-45680A3920FB}" type="presParOf" srcId="{15C82281-459E-46A0-8BE0-6344C79945F5}" destId="{5E747C84-64D1-4CFC-B2DA-284E2902F930}" srcOrd="1" destOrd="0" presId="urn:microsoft.com/office/officeart/2005/8/layout/hierarchy1"/>
    <dgm:cxn modelId="{3A58D348-1168-4A17-AFE9-FB908942F33C}" type="presParOf" srcId="{26A00C83-38D1-4B4C-9A43-349F853DB6D4}" destId="{FD9D56FB-B773-42A6-B641-397D25FAF6FB}" srcOrd="1" destOrd="0" presId="urn:microsoft.com/office/officeart/2005/8/layout/hierarchy1"/>
    <dgm:cxn modelId="{F7B6DAB7-C09C-4077-BFF7-4DF8EA1E4A2D}" type="presParOf" srcId="{FD9D56FB-B773-42A6-B641-397D25FAF6FB}" destId="{696A1F71-EFE8-4E69-824E-9029AFC16744}" srcOrd="0" destOrd="0" presId="urn:microsoft.com/office/officeart/2005/8/layout/hierarchy1"/>
    <dgm:cxn modelId="{EFBAFD25-A9CA-497D-A489-16762078AF2F}" type="presParOf" srcId="{FD9D56FB-B773-42A6-B641-397D25FAF6FB}" destId="{162968DE-8744-4CCD-BEBE-C079D22D9D57}" srcOrd="1" destOrd="0" presId="urn:microsoft.com/office/officeart/2005/8/layout/hierarchy1"/>
    <dgm:cxn modelId="{DC4F9F29-DE1D-46AE-A078-ACCF6C969569}" type="presParOf" srcId="{162968DE-8744-4CCD-BEBE-C079D22D9D57}" destId="{C384E536-14D5-4D5C-9004-024D885B0A40}" srcOrd="0" destOrd="0" presId="urn:microsoft.com/office/officeart/2005/8/layout/hierarchy1"/>
    <dgm:cxn modelId="{AC97A3E9-619A-4DE3-AAB0-7E6DE4BEE798}" type="presParOf" srcId="{C384E536-14D5-4D5C-9004-024D885B0A40}" destId="{618E41CB-1EE8-4AF8-9EDF-49658D68382E}" srcOrd="0" destOrd="0" presId="urn:microsoft.com/office/officeart/2005/8/layout/hierarchy1"/>
    <dgm:cxn modelId="{DCED91E1-D820-4E1A-824C-3D1086A2F592}" type="presParOf" srcId="{C384E536-14D5-4D5C-9004-024D885B0A40}" destId="{DEAF3728-5157-4AAB-AEA7-C4988424C4E7}" srcOrd="1" destOrd="0" presId="urn:microsoft.com/office/officeart/2005/8/layout/hierarchy1"/>
    <dgm:cxn modelId="{B4754793-3DB8-4A1C-B23B-1BBA1E5F171A}" type="presParOf" srcId="{162968DE-8744-4CCD-BEBE-C079D22D9D57}" destId="{1F4641B5-9B9E-44F4-BB31-F4547413174D}" srcOrd="1" destOrd="0" presId="urn:microsoft.com/office/officeart/2005/8/layout/hierarchy1"/>
    <dgm:cxn modelId="{988AD4EC-0585-480A-A45B-5CEC93EC7591}" type="presParOf" srcId="{1F4641B5-9B9E-44F4-BB31-F4547413174D}" destId="{8EC3C499-609C-48E0-8562-332644E4056B}" srcOrd="0" destOrd="0" presId="urn:microsoft.com/office/officeart/2005/8/layout/hierarchy1"/>
    <dgm:cxn modelId="{593F88BF-ED7C-4802-A289-5B11B8643568}" type="presParOf" srcId="{1F4641B5-9B9E-44F4-BB31-F4547413174D}" destId="{19FD7523-5E87-4853-8E87-3F69161DC3E3}" srcOrd="1" destOrd="0" presId="urn:microsoft.com/office/officeart/2005/8/layout/hierarchy1"/>
    <dgm:cxn modelId="{E110EC94-2B3D-491E-86E6-0A8798AEFE3B}" type="presParOf" srcId="{19FD7523-5E87-4853-8E87-3F69161DC3E3}" destId="{6044763F-3DC9-4753-9155-74F959450F5D}" srcOrd="0" destOrd="0" presId="urn:microsoft.com/office/officeart/2005/8/layout/hierarchy1"/>
    <dgm:cxn modelId="{E01AF62E-E90D-4AD1-8AD2-A0AF0FACBFA2}" type="presParOf" srcId="{6044763F-3DC9-4753-9155-74F959450F5D}" destId="{CFA8AB19-50A2-4BDE-BE47-362251146DE1}" srcOrd="0" destOrd="0" presId="urn:microsoft.com/office/officeart/2005/8/layout/hierarchy1"/>
    <dgm:cxn modelId="{20F072DF-DEF7-4BB3-AD17-1744E50B096E}" type="presParOf" srcId="{6044763F-3DC9-4753-9155-74F959450F5D}" destId="{AD40BA6B-1408-4A34-A245-8DF5C38FC381}" srcOrd="1" destOrd="0" presId="urn:microsoft.com/office/officeart/2005/8/layout/hierarchy1"/>
    <dgm:cxn modelId="{84B2D863-6BBF-478A-BF86-1AF6FDBB5997}" type="presParOf" srcId="{19FD7523-5E87-4853-8E87-3F69161DC3E3}" destId="{8719468E-4628-415D-97B0-4D807113A168}" srcOrd="1" destOrd="0" presId="urn:microsoft.com/office/officeart/2005/8/layout/hierarchy1"/>
    <dgm:cxn modelId="{913C999D-C560-49DF-9572-3F507B33F2CA}" type="presParOf" srcId="{FD9D56FB-B773-42A6-B641-397D25FAF6FB}" destId="{ABAA81A1-E5A6-43FB-9C5E-2881410480F1}" srcOrd="2" destOrd="0" presId="urn:microsoft.com/office/officeart/2005/8/layout/hierarchy1"/>
    <dgm:cxn modelId="{620913EF-736E-44AF-B2F0-5571483C699B}" type="presParOf" srcId="{FD9D56FB-B773-42A6-B641-397D25FAF6FB}" destId="{1B7C7A8E-5B08-44F0-ACE2-D072259A0D57}" srcOrd="3" destOrd="0" presId="urn:microsoft.com/office/officeart/2005/8/layout/hierarchy1"/>
    <dgm:cxn modelId="{745E0EF3-A460-4BF7-BEEE-925DFC9B8A90}" type="presParOf" srcId="{1B7C7A8E-5B08-44F0-ACE2-D072259A0D57}" destId="{B85F5D9C-B2E3-4336-87F4-905C2819F3CB}" srcOrd="0" destOrd="0" presId="urn:microsoft.com/office/officeart/2005/8/layout/hierarchy1"/>
    <dgm:cxn modelId="{2068FBDB-84B1-415A-AB1D-9B08CAFBBCAB}" type="presParOf" srcId="{B85F5D9C-B2E3-4336-87F4-905C2819F3CB}" destId="{2F44E952-0E5F-4274-9971-F44565490D60}" srcOrd="0" destOrd="0" presId="urn:microsoft.com/office/officeart/2005/8/layout/hierarchy1"/>
    <dgm:cxn modelId="{CFF1FB09-69E9-4BC6-A0FD-CC444BB72EB3}" type="presParOf" srcId="{B85F5D9C-B2E3-4336-87F4-905C2819F3CB}" destId="{2C11C53A-B5AF-418B-9E37-E825B6E36F16}" srcOrd="1" destOrd="0" presId="urn:microsoft.com/office/officeart/2005/8/layout/hierarchy1"/>
    <dgm:cxn modelId="{2CCFC8D2-293A-410E-A0C2-F29B212992CE}" type="presParOf" srcId="{1B7C7A8E-5B08-44F0-ACE2-D072259A0D57}" destId="{37635459-51F7-4364-ACC7-3390BB1567BE}" srcOrd="1" destOrd="0" presId="urn:microsoft.com/office/officeart/2005/8/layout/hierarchy1"/>
    <dgm:cxn modelId="{ED2B4B01-3542-4959-898B-0190931EA4F8}" type="presParOf" srcId="{37635459-51F7-4364-ACC7-3390BB1567BE}" destId="{D0949CDC-DF44-43E4-A5BF-01FC7AF4EFEF}" srcOrd="0" destOrd="0" presId="urn:microsoft.com/office/officeart/2005/8/layout/hierarchy1"/>
    <dgm:cxn modelId="{2D4388E7-F824-4432-B25E-7D0844794D59}" type="presParOf" srcId="{37635459-51F7-4364-ACC7-3390BB1567BE}" destId="{AD467BD1-1C32-483D-8132-7678224C601B}" srcOrd="1" destOrd="0" presId="urn:microsoft.com/office/officeart/2005/8/layout/hierarchy1"/>
    <dgm:cxn modelId="{8E56D6B7-6AFA-4B3D-80E2-319B1DD6E087}" type="presParOf" srcId="{AD467BD1-1C32-483D-8132-7678224C601B}" destId="{EDCAA794-AC6E-48B5-963B-DE7B32251429}" srcOrd="0" destOrd="0" presId="urn:microsoft.com/office/officeart/2005/8/layout/hierarchy1"/>
    <dgm:cxn modelId="{B847E6E4-EB52-422B-BA30-D9B69E5D9548}" type="presParOf" srcId="{EDCAA794-AC6E-48B5-963B-DE7B32251429}" destId="{52E337CD-D41A-4D4B-A14F-982221B9FF2E}" srcOrd="0" destOrd="0" presId="urn:microsoft.com/office/officeart/2005/8/layout/hierarchy1"/>
    <dgm:cxn modelId="{3CC76378-FBFD-4A3B-A47B-89194C657D61}" type="presParOf" srcId="{EDCAA794-AC6E-48B5-963B-DE7B32251429}" destId="{D618D61F-BDA9-4768-9CD2-620E0DC97166}" srcOrd="1" destOrd="0" presId="urn:microsoft.com/office/officeart/2005/8/layout/hierarchy1"/>
    <dgm:cxn modelId="{9A2AF9BF-3185-4BED-845F-DF60EBC58132}" type="presParOf" srcId="{AD467BD1-1C32-483D-8132-7678224C601B}" destId="{48A4CC6D-C2CD-4E95-87EF-54BC47D9C1C6}" srcOrd="1" destOrd="0" presId="urn:microsoft.com/office/officeart/2005/8/layout/hierarchy1"/>
    <dgm:cxn modelId="{8BCFE9B0-1AD8-41F5-B58D-9F44936924FB}" type="presParOf" srcId="{FD9D56FB-B773-42A6-B641-397D25FAF6FB}" destId="{B9F06BBE-66AA-4F14-8E92-80E68DE4AF7C}" srcOrd="4" destOrd="0" presId="urn:microsoft.com/office/officeart/2005/8/layout/hierarchy1"/>
    <dgm:cxn modelId="{1D1CB811-E240-4E2B-B03D-8478C8D90E49}" type="presParOf" srcId="{FD9D56FB-B773-42A6-B641-397D25FAF6FB}" destId="{DD1028FD-72FA-40B1-A183-F85643E40297}" srcOrd="5" destOrd="0" presId="urn:microsoft.com/office/officeart/2005/8/layout/hierarchy1"/>
    <dgm:cxn modelId="{BBA3DF0D-9E71-40AE-9457-756E90C15048}" type="presParOf" srcId="{DD1028FD-72FA-40B1-A183-F85643E40297}" destId="{4E3FE2F2-5E5E-44B3-9387-7A45C632FB0B}" srcOrd="0" destOrd="0" presId="urn:microsoft.com/office/officeart/2005/8/layout/hierarchy1"/>
    <dgm:cxn modelId="{A87419D9-8FFE-4A2F-89D8-EEC3FB4FEC99}" type="presParOf" srcId="{4E3FE2F2-5E5E-44B3-9387-7A45C632FB0B}" destId="{77624390-64B5-453B-8F52-A2A90D139190}" srcOrd="0" destOrd="0" presId="urn:microsoft.com/office/officeart/2005/8/layout/hierarchy1"/>
    <dgm:cxn modelId="{C0616810-99D3-41F1-97D0-DA819E769DFE}" type="presParOf" srcId="{4E3FE2F2-5E5E-44B3-9387-7A45C632FB0B}" destId="{9662EAAA-5A7E-4DF3-8EE3-E5C029B6C2BF}" srcOrd="1" destOrd="0" presId="urn:microsoft.com/office/officeart/2005/8/layout/hierarchy1"/>
    <dgm:cxn modelId="{3930E6C3-B112-4F2A-85B6-047D2AD765D2}" type="presParOf" srcId="{DD1028FD-72FA-40B1-A183-F85643E40297}" destId="{FE984552-F2EF-4A56-924F-20CCAB8A9DB7}" srcOrd="1" destOrd="0" presId="urn:microsoft.com/office/officeart/2005/8/layout/hierarchy1"/>
    <dgm:cxn modelId="{C740EEEB-5C02-4930-824A-21902DF0117D}" type="presParOf" srcId="{FE984552-F2EF-4A56-924F-20CCAB8A9DB7}" destId="{6BB2E7BE-D8CF-4346-A7E4-40CCD6D2061D}" srcOrd="0" destOrd="0" presId="urn:microsoft.com/office/officeart/2005/8/layout/hierarchy1"/>
    <dgm:cxn modelId="{11276D94-B416-43DE-B8FD-65B584D9A136}" type="presParOf" srcId="{FE984552-F2EF-4A56-924F-20CCAB8A9DB7}" destId="{E6FE9381-858D-4396-9D58-70B0802FE3F6}" srcOrd="1" destOrd="0" presId="urn:microsoft.com/office/officeart/2005/8/layout/hierarchy1"/>
    <dgm:cxn modelId="{BC347F6E-B4D3-4622-893F-E56AF7C0E315}" type="presParOf" srcId="{E6FE9381-858D-4396-9D58-70B0802FE3F6}" destId="{DBB7F237-7F58-4EFC-A01E-07AAB3EE5A82}" srcOrd="0" destOrd="0" presId="urn:microsoft.com/office/officeart/2005/8/layout/hierarchy1"/>
    <dgm:cxn modelId="{08C37121-53A4-4304-8061-17B3141E6027}" type="presParOf" srcId="{DBB7F237-7F58-4EFC-A01E-07AAB3EE5A82}" destId="{E0B984A2-B043-4524-AC4F-AD173336CED7}" srcOrd="0" destOrd="0" presId="urn:microsoft.com/office/officeart/2005/8/layout/hierarchy1"/>
    <dgm:cxn modelId="{91D94403-A995-4A09-94E0-A5D9918647D5}" type="presParOf" srcId="{DBB7F237-7F58-4EFC-A01E-07AAB3EE5A82}" destId="{08DC7F29-E10E-418F-8C67-67E1CAE6C8A0}" srcOrd="1" destOrd="0" presId="urn:microsoft.com/office/officeart/2005/8/layout/hierarchy1"/>
    <dgm:cxn modelId="{933B59F8-CA8E-49F5-8505-A8665240193D}" type="presParOf" srcId="{E6FE9381-858D-4396-9D58-70B0802FE3F6}" destId="{516952A9-65F3-4E0D-9E89-E23031DCA02B}" srcOrd="1" destOrd="0" presId="urn:microsoft.com/office/officeart/2005/8/layout/hierarchy1"/>
    <dgm:cxn modelId="{5CA4D4AE-E3F3-4A8A-B6AC-36E11FE5CF9F}" type="presParOf" srcId="{FD9D56FB-B773-42A6-B641-397D25FAF6FB}" destId="{BA5E7CA9-3C61-461D-A608-7593AB57056E}" srcOrd="6" destOrd="0" presId="urn:microsoft.com/office/officeart/2005/8/layout/hierarchy1"/>
    <dgm:cxn modelId="{7AB7AB52-C0E1-400F-9485-7DB628CF858B}" type="presParOf" srcId="{FD9D56FB-B773-42A6-B641-397D25FAF6FB}" destId="{0B2A6729-9AEE-4518-98E2-1D9940369B7E}" srcOrd="7" destOrd="0" presId="urn:microsoft.com/office/officeart/2005/8/layout/hierarchy1"/>
    <dgm:cxn modelId="{1C9E00BC-0CB4-4898-815E-AF8AEC7ECDA2}" type="presParOf" srcId="{0B2A6729-9AEE-4518-98E2-1D9940369B7E}" destId="{95CA48B7-F0FA-42AD-81E2-718B32A2292C}" srcOrd="0" destOrd="0" presId="urn:microsoft.com/office/officeart/2005/8/layout/hierarchy1"/>
    <dgm:cxn modelId="{37680885-E5CB-49EE-8C60-6538DA06ABAA}" type="presParOf" srcId="{95CA48B7-F0FA-42AD-81E2-718B32A2292C}" destId="{8BA0C262-1BD0-43C3-8F45-4BC230A56473}" srcOrd="0" destOrd="0" presId="urn:microsoft.com/office/officeart/2005/8/layout/hierarchy1"/>
    <dgm:cxn modelId="{C9BB9217-B75B-48C0-9455-9A7C6489D4C0}" type="presParOf" srcId="{95CA48B7-F0FA-42AD-81E2-718B32A2292C}" destId="{EFDD9F69-E7E5-4A93-8F13-10F3CAE5030D}" srcOrd="1" destOrd="0" presId="urn:microsoft.com/office/officeart/2005/8/layout/hierarchy1"/>
    <dgm:cxn modelId="{A33C4AB1-4EB3-42C4-B2CE-A1AA2042782B}" type="presParOf" srcId="{0B2A6729-9AEE-4518-98E2-1D9940369B7E}" destId="{197ABB7B-396E-4135-8C89-C00F6078B90F}" srcOrd="1" destOrd="0" presId="urn:microsoft.com/office/officeart/2005/8/layout/hierarchy1"/>
    <dgm:cxn modelId="{2E55EF57-8B03-458C-BCB3-5D354F9BC048}" type="presParOf" srcId="{197ABB7B-396E-4135-8C89-C00F6078B90F}" destId="{AA6F9E02-73B3-4698-861D-9799BE44C7EC}" srcOrd="0" destOrd="0" presId="urn:microsoft.com/office/officeart/2005/8/layout/hierarchy1"/>
    <dgm:cxn modelId="{65262902-B902-46A5-88F9-C518E3335FC0}" type="presParOf" srcId="{197ABB7B-396E-4135-8C89-C00F6078B90F}" destId="{EB9757F7-EE8D-4014-8204-D01E3286AA62}" srcOrd="1" destOrd="0" presId="urn:microsoft.com/office/officeart/2005/8/layout/hierarchy1"/>
    <dgm:cxn modelId="{7A159C31-2291-4AB7-BF61-799B410CA39C}" type="presParOf" srcId="{EB9757F7-EE8D-4014-8204-D01E3286AA62}" destId="{303598F2-4B63-4F78-8181-0A10A0966728}" srcOrd="0" destOrd="0" presId="urn:microsoft.com/office/officeart/2005/8/layout/hierarchy1"/>
    <dgm:cxn modelId="{C4F68C0B-3F30-488B-AE2D-21E4FB2DB45A}" type="presParOf" srcId="{303598F2-4B63-4F78-8181-0A10A0966728}" destId="{6355ADDF-0D40-44EC-B8B3-096A937B9179}" srcOrd="0" destOrd="0" presId="urn:microsoft.com/office/officeart/2005/8/layout/hierarchy1"/>
    <dgm:cxn modelId="{2F20A20C-6584-4967-B89A-6CCBC44B0E58}" type="presParOf" srcId="{303598F2-4B63-4F78-8181-0A10A0966728}" destId="{9AF74ADF-566F-4B2A-AB00-3848370265DE}" srcOrd="1" destOrd="0" presId="urn:microsoft.com/office/officeart/2005/8/layout/hierarchy1"/>
    <dgm:cxn modelId="{2FF344E0-71C4-4012-9558-B94FD3B89272}" type="presParOf" srcId="{EB9757F7-EE8D-4014-8204-D01E3286AA62}" destId="{9B3DD919-E2ED-4531-A022-78CCF8FFFA1D}" srcOrd="1" destOrd="0" presId="urn:microsoft.com/office/officeart/2005/8/layout/hierarchy1"/>
  </dgm:cxnLst>
  <dgm:bg/>
  <dgm:whole/>
  <dgm:extLst>
    <a:ext uri="http://schemas.microsoft.com/office/drawing/2008/diagram">
      <dsp:dataModelExt xmlns:dsp="http://schemas.microsoft.com/office/drawing/2008/diagram" relId="rId10"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A44EFC9A-15EE-4926-B9F7-508271318974}" type="doc">
      <dgm:prSet loTypeId="urn:microsoft.com/office/officeart/2005/8/layout/hierarchy1" loCatId="hierarchy" qsTypeId="urn:microsoft.com/office/officeart/2005/8/quickstyle/simple1" qsCatId="simple" csTypeId="urn:microsoft.com/office/officeart/2005/8/colors/colorful2" csCatId="colorful" phldr="1"/>
      <dgm:spPr/>
      <dgm:t>
        <a:bodyPr/>
        <a:lstStyle/>
        <a:p>
          <a:endParaRPr lang="en-GB"/>
        </a:p>
      </dgm:t>
    </dgm:pt>
    <dgm:pt modelId="{3797F512-9711-4D35-AF6D-F8A7AE7D9444}">
      <dgm:prSet phldrT="[Text]"/>
      <dgm:spPr/>
      <dgm:t>
        <a:bodyPr/>
        <a:lstStyle/>
        <a:p>
          <a:r>
            <a:rPr lang="fr-FR" dirty="0"/>
            <a:t>Je veux me concentrer sur le dialogue entre élèves. Je veux… </a:t>
          </a:r>
          <a:endParaRPr lang="en-GB" dirty="0"/>
        </a:p>
      </dgm:t>
    </dgm:pt>
    <dgm:pt modelId="{8EEC9DF2-698D-402A-8219-D5755A078EB4}" type="parTrans" cxnId="{332BF793-34DD-4B39-968E-ADAA74BB4084}">
      <dgm:prSet/>
      <dgm:spPr/>
      <dgm:t>
        <a:bodyPr/>
        <a:lstStyle/>
        <a:p>
          <a:endParaRPr lang="en-GB"/>
        </a:p>
      </dgm:t>
    </dgm:pt>
    <dgm:pt modelId="{61E80654-A1FC-43FC-BBA7-F913D5B2E4CE}" type="sibTrans" cxnId="{332BF793-34DD-4B39-968E-ADAA74BB4084}">
      <dgm:prSet/>
      <dgm:spPr/>
      <dgm:t>
        <a:bodyPr/>
        <a:lstStyle/>
        <a:p>
          <a:endParaRPr lang="en-GB"/>
        </a:p>
      </dgm:t>
    </dgm:pt>
    <dgm:pt modelId="{0EF9529A-7D1E-49BF-B35E-1D38B21B9721}">
      <dgm:prSet phldrT="[Text]"/>
      <dgm:spPr/>
      <dgm:t>
        <a:bodyPr/>
        <a:lstStyle/>
        <a:p>
          <a:r>
            <a:rPr lang="fr-FR" dirty="0"/>
            <a:t>Aider les élèves à justifier leurs idées </a:t>
          </a:r>
          <a:r>
            <a:rPr lang="fr-FR" b="1" dirty="0"/>
            <a:t>(Rendre le raisonnement explicite, R)</a:t>
          </a:r>
          <a:endParaRPr lang="en-GB" b="1" dirty="0"/>
        </a:p>
      </dgm:t>
    </dgm:pt>
    <dgm:pt modelId="{3BE6EFF3-16EE-49EC-B74C-F0FF3B773791}" type="parTrans" cxnId="{C3A68D73-2EF5-4B65-B14E-A9A28DF6064E}">
      <dgm:prSet/>
      <dgm:spPr/>
      <dgm:t>
        <a:bodyPr/>
        <a:lstStyle/>
        <a:p>
          <a:endParaRPr lang="en-GB"/>
        </a:p>
      </dgm:t>
    </dgm:pt>
    <dgm:pt modelId="{ADC53E0E-250A-4CE0-BA1D-5407F65AD4D3}" type="sibTrans" cxnId="{C3A68D73-2EF5-4B65-B14E-A9A28DF6064E}">
      <dgm:prSet/>
      <dgm:spPr/>
      <dgm:t>
        <a:bodyPr/>
        <a:lstStyle/>
        <a:p>
          <a:endParaRPr lang="en-GB"/>
        </a:p>
      </dgm:t>
    </dgm:pt>
    <dgm:pt modelId="{4EA3A2B7-A9F3-419B-8AF1-5EA9EA41713A}">
      <dgm:prSet phldrT="[Text]"/>
      <dgm:spPr/>
      <dgm:t>
        <a:bodyPr/>
        <a:lstStyle/>
        <a:p>
          <a:r>
            <a:rPr lang="fr-FR" dirty="0"/>
            <a:t>Aider les élèves à s’appuyer sur les idées des autres (</a:t>
          </a:r>
          <a:r>
            <a:rPr lang="fr-FR" b="1" dirty="0"/>
            <a:t>B — Développer des idées</a:t>
          </a:r>
          <a:r>
            <a:rPr lang="en-GB" b="1" dirty="0"/>
            <a:t>)</a:t>
          </a:r>
        </a:p>
      </dgm:t>
    </dgm:pt>
    <dgm:pt modelId="{6ECA2432-018C-4C89-8553-6FC214D1A4B2}" type="parTrans" cxnId="{C0214D67-4720-4412-A54D-25F8A6CCF6D4}">
      <dgm:prSet/>
      <dgm:spPr/>
      <dgm:t>
        <a:bodyPr/>
        <a:lstStyle/>
        <a:p>
          <a:endParaRPr lang="en-GB"/>
        </a:p>
      </dgm:t>
    </dgm:pt>
    <dgm:pt modelId="{FB78A00E-9CF9-42F6-BEEC-57DB0FE8CB68}" type="sibTrans" cxnId="{C0214D67-4720-4412-A54D-25F8A6CCF6D4}">
      <dgm:prSet/>
      <dgm:spPr/>
      <dgm:t>
        <a:bodyPr/>
        <a:lstStyle/>
        <a:p>
          <a:endParaRPr lang="en-GB"/>
        </a:p>
      </dgm:t>
    </dgm:pt>
    <dgm:pt modelId="{978EFC1B-40B6-4DAB-A549-49665233685D}">
      <dgm:prSet phldrT="[Text]"/>
      <dgm:spPr/>
      <dgm:t>
        <a:bodyPr/>
        <a:lstStyle/>
        <a:p>
          <a:r>
            <a:rPr lang="fr-FR" dirty="0"/>
            <a:t>Dans quelle mesure mes élèves du préscolaire s’appuient-ils sur les idées des autres pendant les jeux imaginatifs ?
Dans quelle mesure les élèves approfondissent-ils leur compréhension en développant les idées de leurs pairs?</a:t>
          </a:r>
          <a:endParaRPr lang="en-GB" dirty="0"/>
        </a:p>
      </dgm:t>
    </dgm:pt>
    <dgm:pt modelId="{CEBF41E6-2327-419F-9E6C-58D7BB9D3382}" type="parTrans" cxnId="{DE5EEDC0-CEC3-4BB4-8685-B3AD44EEF4EB}">
      <dgm:prSet/>
      <dgm:spPr/>
      <dgm:t>
        <a:bodyPr/>
        <a:lstStyle/>
        <a:p>
          <a:endParaRPr lang="en-GB"/>
        </a:p>
      </dgm:t>
    </dgm:pt>
    <dgm:pt modelId="{B4C50E85-751F-4CAF-9132-D228A3054AC0}" type="sibTrans" cxnId="{DE5EEDC0-CEC3-4BB4-8685-B3AD44EEF4EB}">
      <dgm:prSet/>
      <dgm:spPr/>
      <dgm:t>
        <a:bodyPr/>
        <a:lstStyle/>
        <a:p>
          <a:endParaRPr lang="en-GB"/>
        </a:p>
      </dgm:t>
    </dgm:pt>
    <dgm:pt modelId="{2CBC7DC3-EAC7-4006-96CB-A5D4046DADE7}">
      <dgm:prSet phldrT="[Text]"/>
      <dgm:spPr/>
      <dgm:t>
        <a:bodyPr/>
        <a:lstStyle/>
        <a:p>
          <a:r>
            <a:rPr lang="fr-FR" dirty="0"/>
            <a:t>Aider les élèves à établir des liens au sein d’une séquence d’apprentissage </a:t>
          </a:r>
          <a:r>
            <a:rPr lang="fr-FR" b="1" dirty="0"/>
            <a:t>(C — Connecter)</a:t>
          </a:r>
          <a:endParaRPr lang="en-GB" b="1" dirty="0"/>
        </a:p>
      </dgm:t>
    </dgm:pt>
    <dgm:pt modelId="{02975EFF-F6A4-49A7-A77F-CB86E1CAE7FF}" type="parTrans" cxnId="{CAAAEED3-D43B-402A-A53A-E998E6F32F81}">
      <dgm:prSet/>
      <dgm:spPr/>
      <dgm:t>
        <a:bodyPr/>
        <a:lstStyle/>
        <a:p>
          <a:endParaRPr lang="en-GB"/>
        </a:p>
      </dgm:t>
    </dgm:pt>
    <dgm:pt modelId="{4E77197E-981F-4200-B6B4-41D2B8713311}" type="sibTrans" cxnId="{CAAAEED3-D43B-402A-A53A-E998E6F32F81}">
      <dgm:prSet/>
      <dgm:spPr/>
      <dgm:t>
        <a:bodyPr/>
        <a:lstStyle/>
        <a:p>
          <a:endParaRPr lang="en-GB"/>
        </a:p>
      </dgm:t>
    </dgm:pt>
    <dgm:pt modelId="{71F725E2-B8D0-4540-8D18-92FDEFDF672E}">
      <dgm:prSet phldrT="[Text]"/>
      <dgm:spPr/>
      <dgm:t>
        <a:bodyPr/>
        <a:lstStyle/>
        <a:p>
          <a:r>
            <a:rPr lang="fr-FR" dirty="0"/>
            <a:t>En éthique et culture religieuse, dans quelle mesure les élèves intègrent-ils leurs propres expériences aux discussions en classe?
Dans quelle mesure mes élèves sont-ils capables d’établir des liens avec la Révolution russe lorsque nous discutons du roman </a:t>
          </a:r>
          <a:r>
            <a:rPr lang="fr-FR" i="1" dirty="0"/>
            <a:t>La ferme des animaux</a:t>
          </a:r>
          <a:r>
            <a:rPr lang="fr-FR" dirty="0"/>
            <a:t>?</a:t>
          </a:r>
          <a:endParaRPr lang="en-GB" dirty="0"/>
        </a:p>
      </dgm:t>
    </dgm:pt>
    <dgm:pt modelId="{85B46C3F-BABD-43B0-A25A-5E5585BE5E06}" type="parTrans" cxnId="{1FEC61F8-9CDB-410A-BC44-126C24BA92B2}">
      <dgm:prSet/>
      <dgm:spPr/>
      <dgm:t>
        <a:bodyPr/>
        <a:lstStyle/>
        <a:p>
          <a:endParaRPr lang="en-GB"/>
        </a:p>
      </dgm:t>
    </dgm:pt>
    <dgm:pt modelId="{EEA9ECF3-C058-469E-9BDA-4701E4AF777D}" type="sibTrans" cxnId="{1FEC61F8-9CDB-410A-BC44-126C24BA92B2}">
      <dgm:prSet/>
      <dgm:spPr/>
      <dgm:t>
        <a:bodyPr/>
        <a:lstStyle/>
        <a:p>
          <a:endParaRPr lang="en-GB"/>
        </a:p>
      </dgm:t>
    </dgm:pt>
    <dgm:pt modelId="{AC5256A2-DB23-48B6-A2D5-39FAFBD374A9}">
      <dgm:prSet phldrT="[Text]"/>
      <dgm:spPr/>
      <dgm:t>
        <a:bodyPr/>
        <a:lstStyle/>
        <a:p>
          <a:r>
            <a:rPr lang="fr-FR" dirty="0"/>
            <a:t>Aider les élèves à questionner et à mettre au défi les idées des autres</a:t>
          </a:r>
          <a:r>
            <a:rPr lang="en-GB" b="1" dirty="0"/>
            <a:t> (</a:t>
          </a:r>
          <a:r>
            <a:rPr lang="fr-FR" b="1" dirty="0"/>
            <a:t>Mettre au défi/Contester, </a:t>
          </a:r>
          <a:r>
            <a:rPr lang="en-GB" b="1" dirty="0"/>
            <a:t>CH)</a:t>
          </a:r>
        </a:p>
      </dgm:t>
    </dgm:pt>
    <dgm:pt modelId="{4B0E1BE2-48CE-4F58-8399-18A4FD052E68}" type="parTrans" cxnId="{89C1A9D2-88E4-4E2B-A33B-CB9318EDB28E}">
      <dgm:prSet/>
      <dgm:spPr/>
      <dgm:t>
        <a:bodyPr/>
        <a:lstStyle/>
        <a:p>
          <a:endParaRPr lang="en-GB"/>
        </a:p>
      </dgm:t>
    </dgm:pt>
    <dgm:pt modelId="{DB95D935-E4E4-4D6F-9513-5DC1F498D52D}" type="sibTrans" cxnId="{89C1A9D2-88E4-4E2B-A33B-CB9318EDB28E}">
      <dgm:prSet/>
      <dgm:spPr/>
      <dgm:t>
        <a:bodyPr/>
        <a:lstStyle/>
        <a:p>
          <a:endParaRPr lang="en-GB"/>
        </a:p>
      </dgm:t>
    </dgm:pt>
    <dgm:pt modelId="{19F143D1-99C4-4576-9076-AC84DE1E76E8}">
      <dgm:prSet/>
      <dgm:spPr/>
      <dgm:t>
        <a:bodyPr/>
        <a:lstStyle/>
        <a:p>
          <a:r>
            <a:rPr lang="fr-FR" dirty="0"/>
            <a:t>En informatique, lorsque les élèves programment en binôme, à quelle fréquence justifient-ils leurs décisions ? Dans quelle mesure les élèves justifient-ils leurs réponses lorsqu’ils formulent des prédictions en science?</a:t>
          </a:r>
          <a:endParaRPr lang="en-GB" dirty="0"/>
        </a:p>
      </dgm:t>
    </dgm:pt>
    <dgm:pt modelId="{DE71C02C-2B20-4655-BA26-D1AD790CCC6A}" type="parTrans" cxnId="{F22AFFE2-7A77-4F89-B194-492004EEB81C}">
      <dgm:prSet/>
      <dgm:spPr/>
      <dgm:t>
        <a:bodyPr/>
        <a:lstStyle/>
        <a:p>
          <a:endParaRPr lang="en-GB"/>
        </a:p>
      </dgm:t>
    </dgm:pt>
    <dgm:pt modelId="{42A8F873-6594-44C9-9442-B8842A5D34D0}" type="sibTrans" cxnId="{F22AFFE2-7A77-4F89-B194-492004EEB81C}">
      <dgm:prSet/>
      <dgm:spPr/>
      <dgm:t>
        <a:bodyPr/>
        <a:lstStyle/>
        <a:p>
          <a:endParaRPr lang="en-GB"/>
        </a:p>
      </dgm:t>
    </dgm:pt>
    <dgm:pt modelId="{3C855A7B-2703-4ADA-8FE2-A48A07197946}">
      <dgm:prSet/>
      <dgm:spPr/>
      <dgm:t>
        <a:bodyPr/>
        <a:lstStyle/>
        <a:p>
          <a:r>
            <a:rPr lang="fr-FR" dirty="0"/>
            <a:t>Dans quelle mesure mes élèves mettent-ils au défi les idées des autres lorsqu’ils analysent des sources en histoire ?
Dans le cadre de leur module sur les médias et le genre (baccalauréat en sociologie), dans quelle mesure mes étudiants évaluent-ils les différentes théories critiques lors des discussions?</a:t>
          </a:r>
          <a:endParaRPr lang="en-GB" dirty="0"/>
        </a:p>
      </dgm:t>
    </dgm:pt>
    <dgm:pt modelId="{54243F6C-705C-4A67-8FD0-DCF9B11057A0}" type="parTrans" cxnId="{51F7C65A-21E8-498D-BF42-0495C129A5E1}">
      <dgm:prSet/>
      <dgm:spPr/>
      <dgm:t>
        <a:bodyPr/>
        <a:lstStyle/>
        <a:p>
          <a:endParaRPr lang="en-GB"/>
        </a:p>
      </dgm:t>
    </dgm:pt>
    <dgm:pt modelId="{FEAE7374-2DEF-4FBC-A49A-480E49CC22F0}" type="sibTrans" cxnId="{51F7C65A-21E8-498D-BF42-0495C129A5E1}">
      <dgm:prSet/>
      <dgm:spPr/>
      <dgm:t>
        <a:bodyPr/>
        <a:lstStyle/>
        <a:p>
          <a:endParaRPr lang="en-GB"/>
        </a:p>
      </dgm:t>
    </dgm:pt>
    <dgm:pt modelId="{913763D1-64EF-48E3-96BD-5173A68A1FE5}" type="pres">
      <dgm:prSet presAssocID="{A44EFC9A-15EE-4926-B9F7-508271318974}" presName="hierChild1" presStyleCnt="0">
        <dgm:presLayoutVars>
          <dgm:chPref val="1"/>
          <dgm:dir/>
          <dgm:animOne val="branch"/>
          <dgm:animLvl val="lvl"/>
          <dgm:resizeHandles/>
        </dgm:presLayoutVars>
      </dgm:prSet>
      <dgm:spPr/>
    </dgm:pt>
    <dgm:pt modelId="{26A00C83-38D1-4B4C-9A43-349F853DB6D4}" type="pres">
      <dgm:prSet presAssocID="{3797F512-9711-4D35-AF6D-F8A7AE7D9444}" presName="hierRoot1" presStyleCnt="0"/>
      <dgm:spPr/>
    </dgm:pt>
    <dgm:pt modelId="{15C82281-459E-46A0-8BE0-6344C79945F5}" type="pres">
      <dgm:prSet presAssocID="{3797F512-9711-4D35-AF6D-F8A7AE7D9444}" presName="composite" presStyleCnt="0"/>
      <dgm:spPr/>
    </dgm:pt>
    <dgm:pt modelId="{083A4B5A-8E70-4987-AAB0-65522270F8FA}" type="pres">
      <dgm:prSet presAssocID="{3797F512-9711-4D35-AF6D-F8A7AE7D9444}" presName="background" presStyleLbl="node0" presStyleIdx="0" presStyleCnt="1"/>
      <dgm:spPr/>
    </dgm:pt>
    <dgm:pt modelId="{5E747C84-64D1-4CFC-B2DA-284E2902F930}" type="pres">
      <dgm:prSet presAssocID="{3797F512-9711-4D35-AF6D-F8A7AE7D9444}" presName="text" presStyleLbl="fgAcc0" presStyleIdx="0" presStyleCnt="1">
        <dgm:presLayoutVars>
          <dgm:chPref val="3"/>
        </dgm:presLayoutVars>
      </dgm:prSet>
      <dgm:spPr/>
    </dgm:pt>
    <dgm:pt modelId="{FD9D56FB-B773-42A6-B641-397D25FAF6FB}" type="pres">
      <dgm:prSet presAssocID="{3797F512-9711-4D35-AF6D-F8A7AE7D9444}" presName="hierChild2" presStyleCnt="0"/>
      <dgm:spPr/>
    </dgm:pt>
    <dgm:pt modelId="{696A1F71-EFE8-4E69-824E-9029AFC16744}" type="pres">
      <dgm:prSet presAssocID="{3BE6EFF3-16EE-49EC-B74C-F0FF3B773791}" presName="Name10" presStyleLbl="parChTrans1D2" presStyleIdx="0" presStyleCnt="4"/>
      <dgm:spPr/>
    </dgm:pt>
    <dgm:pt modelId="{162968DE-8744-4CCD-BEBE-C079D22D9D57}" type="pres">
      <dgm:prSet presAssocID="{0EF9529A-7D1E-49BF-B35E-1D38B21B9721}" presName="hierRoot2" presStyleCnt="0"/>
      <dgm:spPr/>
    </dgm:pt>
    <dgm:pt modelId="{C384E536-14D5-4D5C-9004-024D885B0A40}" type="pres">
      <dgm:prSet presAssocID="{0EF9529A-7D1E-49BF-B35E-1D38B21B9721}" presName="composite2" presStyleCnt="0"/>
      <dgm:spPr/>
    </dgm:pt>
    <dgm:pt modelId="{618E41CB-1EE8-4AF8-9EDF-49658D68382E}" type="pres">
      <dgm:prSet presAssocID="{0EF9529A-7D1E-49BF-B35E-1D38B21B9721}" presName="background2" presStyleLbl="node2" presStyleIdx="0" presStyleCnt="4"/>
      <dgm:spPr>
        <a:solidFill>
          <a:schemeClr val="accent2"/>
        </a:solidFill>
      </dgm:spPr>
    </dgm:pt>
    <dgm:pt modelId="{DEAF3728-5157-4AAB-AEA7-C4988424C4E7}" type="pres">
      <dgm:prSet presAssocID="{0EF9529A-7D1E-49BF-B35E-1D38B21B9721}" presName="text2" presStyleLbl="fgAcc2" presStyleIdx="0" presStyleCnt="4">
        <dgm:presLayoutVars>
          <dgm:chPref val="3"/>
        </dgm:presLayoutVars>
      </dgm:prSet>
      <dgm:spPr/>
    </dgm:pt>
    <dgm:pt modelId="{1F4641B5-9B9E-44F4-BB31-F4547413174D}" type="pres">
      <dgm:prSet presAssocID="{0EF9529A-7D1E-49BF-B35E-1D38B21B9721}" presName="hierChild3" presStyleCnt="0"/>
      <dgm:spPr/>
    </dgm:pt>
    <dgm:pt modelId="{8EC3C499-609C-48E0-8562-332644E4056B}" type="pres">
      <dgm:prSet presAssocID="{DE71C02C-2B20-4655-BA26-D1AD790CCC6A}" presName="Name17" presStyleLbl="parChTrans1D3" presStyleIdx="0" presStyleCnt="4"/>
      <dgm:spPr/>
    </dgm:pt>
    <dgm:pt modelId="{19FD7523-5E87-4853-8E87-3F69161DC3E3}" type="pres">
      <dgm:prSet presAssocID="{19F143D1-99C4-4576-9076-AC84DE1E76E8}" presName="hierRoot3" presStyleCnt="0"/>
      <dgm:spPr/>
    </dgm:pt>
    <dgm:pt modelId="{6044763F-3DC9-4753-9155-74F959450F5D}" type="pres">
      <dgm:prSet presAssocID="{19F143D1-99C4-4576-9076-AC84DE1E76E8}" presName="composite3" presStyleCnt="0"/>
      <dgm:spPr/>
    </dgm:pt>
    <dgm:pt modelId="{CFA8AB19-50A2-4BDE-BE47-362251146DE1}" type="pres">
      <dgm:prSet presAssocID="{19F143D1-99C4-4576-9076-AC84DE1E76E8}" presName="background3" presStyleLbl="node3" presStyleIdx="0" presStyleCnt="4"/>
      <dgm:spPr>
        <a:solidFill>
          <a:schemeClr val="accent2"/>
        </a:solidFill>
      </dgm:spPr>
    </dgm:pt>
    <dgm:pt modelId="{AD40BA6B-1408-4A34-A245-8DF5C38FC381}" type="pres">
      <dgm:prSet presAssocID="{19F143D1-99C4-4576-9076-AC84DE1E76E8}" presName="text3" presStyleLbl="fgAcc3" presStyleIdx="0" presStyleCnt="4" custScaleY="237131">
        <dgm:presLayoutVars>
          <dgm:chPref val="3"/>
        </dgm:presLayoutVars>
      </dgm:prSet>
      <dgm:spPr/>
    </dgm:pt>
    <dgm:pt modelId="{8719468E-4628-415D-97B0-4D807113A168}" type="pres">
      <dgm:prSet presAssocID="{19F143D1-99C4-4576-9076-AC84DE1E76E8}" presName="hierChild4" presStyleCnt="0"/>
      <dgm:spPr/>
    </dgm:pt>
    <dgm:pt modelId="{ABAA81A1-E5A6-43FB-9C5E-2881410480F1}" type="pres">
      <dgm:prSet presAssocID="{4B0E1BE2-48CE-4F58-8399-18A4FD052E68}" presName="Name10" presStyleLbl="parChTrans1D2" presStyleIdx="1" presStyleCnt="4"/>
      <dgm:spPr/>
    </dgm:pt>
    <dgm:pt modelId="{1B7C7A8E-5B08-44F0-ACE2-D072259A0D57}" type="pres">
      <dgm:prSet presAssocID="{AC5256A2-DB23-48B6-A2D5-39FAFBD374A9}" presName="hierRoot2" presStyleCnt="0"/>
      <dgm:spPr/>
    </dgm:pt>
    <dgm:pt modelId="{B85F5D9C-B2E3-4336-87F4-905C2819F3CB}" type="pres">
      <dgm:prSet presAssocID="{AC5256A2-DB23-48B6-A2D5-39FAFBD374A9}" presName="composite2" presStyleCnt="0"/>
      <dgm:spPr/>
    </dgm:pt>
    <dgm:pt modelId="{2F44E952-0E5F-4274-9971-F44565490D60}" type="pres">
      <dgm:prSet presAssocID="{AC5256A2-DB23-48B6-A2D5-39FAFBD374A9}" presName="background2" presStyleLbl="node2" presStyleIdx="1" presStyleCnt="4"/>
      <dgm:spPr>
        <a:solidFill>
          <a:srgbClr val="FFFF00"/>
        </a:solidFill>
      </dgm:spPr>
    </dgm:pt>
    <dgm:pt modelId="{2C11C53A-B5AF-418B-9E37-E825B6E36F16}" type="pres">
      <dgm:prSet presAssocID="{AC5256A2-DB23-48B6-A2D5-39FAFBD374A9}" presName="text2" presStyleLbl="fgAcc2" presStyleIdx="1" presStyleCnt="4">
        <dgm:presLayoutVars>
          <dgm:chPref val="3"/>
        </dgm:presLayoutVars>
      </dgm:prSet>
      <dgm:spPr/>
    </dgm:pt>
    <dgm:pt modelId="{37635459-51F7-4364-ACC7-3390BB1567BE}" type="pres">
      <dgm:prSet presAssocID="{AC5256A2-DB23-48B6-A2D5-39FAFBD374A9}" presName="hierChild3" presStyleCnt="0"/>
      <dgm:spPr/>
    </dgm:pt>
    <dgm:pt modelId="{D0949CDC-DF44-43E4-A5BF-01FC7AF4EFEF}" type="pres">
      <dgm:prSet presAssocID="{54243F6C-705C-4A67-8FD0-DCF9B11057A0}" presName="Name17" presStyleLbl="parChTrans1D3" presStyleIdx="1" presStyleCnt="4"/>
      <dgm:spPr/>
    </dgm:pt>
    <dgm:pt modelId="{AD467BD1-1C32-483D-8132-7678224C601B}" type="pres">
      <dgm:prSet presAssocID="{3C855A7B-2703-4ADA-8FE2-A48A07197946}" presName="hierRoot3" presStyleCnt="0"/>
      <dgm:spPr/>
    </dgm:pt>
    <dgm:pt modelId="{EDCAA794-AC6E-48B5-963B-DE7B32251429}" type="pres">
      <dgm:prSet presAssocID="{3C855A7B-2703-4ADA-8FE2-A48A07197946}" presName="composite3" presStyleCnt="0"/>
      <dgm:spPr/>
    </dgm:pt>
    <dgm:pt modelId="{52E337CD-D41A-4D4B-A14F-982221B9FF2E}" type="pres">
      <dgm:prSet presAssocID="{3C855A7B-2703-4ADA-8FE2-A48A07197946}" presName="background3" presStyleLbl="node3" presStyleIdx="1" presStyleCnt="4"/>
      <dgm:spPr>
        <a:solidFill>
          <a:srgbClr val="FFFF00"/>
        </a:solidFill>
      </dgm:spPr>
    </dgm:pt>
    <dgm:pt modelId="{D618D61F-BDA9-4768-9CD2-620E0DC97166}" type="pres">
      <dgm:prSet presAssocID="{3C855A7B-2703-4ADA-8FE2-A48A07197946}" presName="text3" presStyleLbl="fgAcc3" presStyleIdx="1" presStyleCnt="4" custScaleY="240766">
        <dgm:presLayoutVars>
          <dgm:chPref val="3"/>
        </dgm:presLayoutVars>
      </dgm:prSet>
      <dgm:spPr/>
    </dgm:pt>
    <dgm:pt modelId="{48A4CC6D-C2CD-4E95-87EF-54BC47D9C1C6}" type="pres">
      <dgm:prSet presAssocID="{3C855A7B-2703-4ADA-8FE2-A48A07197946}" presName="hierChild4" presStyleCnt="0"/>
      <dgm:spPr/>
    </dgm:pt>
    <dgm:pt modelId="{B9F06BBE-66AA-4F14-8E92-80E68DE4AF7C}" type="pres">
      <dgm:prSet presAssocID="{6ECA2432-018C-4C89-8553-6FC214D1A4B2}" presName="Name10" presStyleLbl="parChTrans1D2" presStyleIdx="2" presStyleCnt="4"/>
      <dgm:spPr/>
    </dgm:pt>
    <dgm:pt modelId="{DD1028FD-72FA-40B1-A183-F85643E40297}" type="pres">
      <dgm:prSet presAssocID="{4EA3A2B7-A9F3-419B-8AF1-5EA9EA41713A}" presName="hierRoot2" presStyleCnt="0"/>
      <dgm:spPr/>
    </dgm:pt>
    <dgm:pt modelId="{4E3FE2F2-5E5E-44B3-9387-7A45C632FB0B}" type="pres">
      <dgm:prSet presAssocID="{4EA3A2B7-A9F3-419B-8AF1-5EA9EA41713A}" presName="composite2" presStyleCnt="0"/>
      <dgm:spPr/>
    </dgm:pt>
    <dgm:pt modelId="{77624390-64B5-453B-8F52-A2A90D139190}" type="pres">
      <dgm:prSet presAssocID="{4EA3A2B7-A9F3-419B-8AF1-5EA9EA41713A}" presName="background2" presStyleLbl="node2" presStyleIdx="2" presStyleCnt="4"/>
      <dgm:spPr>
        <a:solidFill>
          <a:srgbClr val="92D050"/>
        </a:solidFill>
      </dgm:spPr>
    </dgm:pt>
    <dgm:pt modelId="{9662EAAA-5A7E-4DF3-8EE3-E5C029B6C2BF}" type="pres">
      <dgm:prSet presAssocID="{4EA3A2B7-A9F3-419B-8AF1-5EA9EA41713A}" presName="text2" presStyleLbl="fgAcc2" presStyleIdx="2" presStyleCnt="4">
        <dgm:presLayoutVars>
          <dgm:chPref val="3"/>
        </dgm:presLayoutVars>
      </dgm:prSet>
      <dgm:spPr/>
    </dgm:pt>
    <dgm:pt modelId="{FE984552-F2EF-4A56-924F-20CCAB8A9DB7}" type="pres">
      <dgm:prSet presAssocID="{4EA3A2B7-A9F3-419B-8AF1-5EA9EA41713A}" presName="hierChild3" presStyleCnt="0"/>
      <dgm:spPr/>
    </dgm:pt>
    <dgm:pt modelId="{6BB2E7BE-D8CF-4346-A7E4-40CCD6D2061D}" type="pres">
      <dgm:prSet presAssocID="{CEBF41E6-2327-419F-9E6C-58D7BB9D3382}" presName="Name17" presStyleLbl="parChTrans1D3" presStyleIdx="2" presStyleCnt="4"/>
      <dgm:spPr/>
    </dgm:pt>
    <dgm:pt modelId="{E6FE9381-858D-4396-9D58-70B0802FE3F6}" type="pres">
      <dgm:prSet presAssocID="{978EFC1B-40B6-4DAB-A549-49665233685D}" presName="hierRoot3" presStyleCnt="0"/>
      <dgm:spPr/>
    </dgm:pt>
    <dgm:pt modelId="{DBB7F237-7F58-4EFC-A01E-07AAB3EE5A82}" type="pres">
      <dgm:prSet presAssocID="{978EFC1B-40B6-4DAB-A549-49665233685D}" presName="composite3" presStyleCnt="0"/>
      <dgm:spPr/>
    </dgm:pt>
    <dgm:pt modelId="{E0B984A2-B043-4524-AC4F-AD173336CED7}" type="pres">
      <dgm:prSet presAssocID="{978EFC1B-40B6-4DAB-A549-49665233685D}" presName="background3" presStyleLbl="node3" presStyleIdx="2" presStyleCnt="4"/>
      <dgm:spPr>
        <a:solidFill>
          <a:srgbClr val="92D050"/>
        </a:solidFill>
      </dgm:spPr>
    </dgm:pt>
    <dgm:pt modelId="{08DC7F29-E10E-418F-8C67-67E1CAE6C8A0}" type="pres">
      <dgm:prSet presAssocID="{978EFC1B-40B6-4DAB-A549-49665233685D}" presName="text3" presStyleLbl="fgAcc3" presStyleIdx="2" presStyleCnt="4" custScaleY="253012">
        <dgm:presLayoutVars>
          <dgm:chPref val="3"/>
        </dgm:presLayoutVars>
      </dgm:prSet>
      <dgm:spPr/>
    </dgm:pt>
    <dgm:pt modelId="{516952A9-65F3-4E0D-9E89-E23031DCA02B}" type="pres">
      <dgm:prSet presAssocID="{978EFC1B-40B6-4DAB-A549-49665233685D}" presName="hierChild4" presStyleCnt="0"/>
      <dgm:spPr/>
    </dgm:pt>
    <dgm:pt modelId="{BA5E7CA9-3C61-461D-A608-7593AB57056E}" type="pres">
      <dgm:prSet presAssocID="{02975EFF-F6A4-49A7-A77F-CB86E1CAE7FF}" presName="Name10" presStyleLbl="parChTrans1D2" presStyleIdx="3" presStyleCnt="4"/>
      <dgm:spPr/>
    </dgm:pt>
    <dgm:pt modelId="{0B2A6729-9AEE-4518-98E2-1D9940369B7E}" type="pres">
      <dgm:prSet presAssocID="{2CBC7DC3-EAC7-4006-96CB-A5D4046DADE7}" presName="hierRoot2" presStyleCnt="0"/>
      <dgm:spPr/>
    </dgm:pt>
    <dgm:pt modelId="{95CA48B7-F0FA-42AD-81E2-718B32A2292C}" type="pres">
      <dgm:prSet presAssocID="{2CBC7DC3-EAC7-4006-96CB-A5D4046DADE7}" presName="composite2" presStyleCnt="0"/>
      <dgm:spPr/>
    </dgm:pt>
    <dgm:pt modelId="{8BA0C262-1BD0-43C3-8F45-4BC230A56473}" type="pres">
      <dgm:prSet presAssocID="{2CBC7DC3-EAC7-4006-96CB-A5D4046DADE7}" presName="background2" presStyleLbl="node2" presStyleIdx="3" presStyleCnt="4"/>
      <dgm:spPr>
        <a:solidFill>
          <a:srgbClr val="E13DCD"/>
        </a:solidFill>
      </dgm:spPr>
    </dgm:pt>
    <dgm:pt modelId="{EFDD9F69-E7E5-4A93-8F13-10F3CAE5030D}" type="pres">
      <dgm:prSet presAssocID="{2CBC7DC3-EAC7-4006-96CB-A5D4046DADE7}" presName="text2" presStyleLbl="fgAcc2" presStyleIdx="3" presStyleCnt="4">
        <dgm:presLayoutVars>
          <dgm:chPref val="3"/>
        </dgm:presLayoutVars>
      </dgm:prSet>
      <dgm:spPr/>
    </dgm:pt>
    <dgm:pt modelId="{197ABB7B-396E-4135-8C89-C00F6078B90F}" type="pres">
      <dgm:prSet presAssocID="{2CBC7DC3-EAC7-4006-96CB-A5D4046DADE7}" presName="hierChild3" presStyleCnt="0"/>
      <dgm:spPr/>
    </dgm:pt>
    <dgm:pt modelId="{AA6F9E02-73B3-4698-861D-9799BE44C7EC}" type="pres">
      <dgm:prSet presAssocID="{85B46C3F-BABD-43B0-A25A-5E5585BE5E06}" presName="Name17" presStyleLbl="parChTrans1D3" presStyleIdx="3" presStyleCnt="4"/>
      <dgm:spPr/>
    </dgm:pt>
    <dgm:pt modelId="{EB9757F7-EE8D-4014-8204-D01E3286AA62}" type="pres">
      <dgm:prSet presAssocID="{71F725E2-B8D0-4540-8D18-92FDEFDF672E}" presName="hierRoot3" presStyleCnt="0"/>
      <dgm:spPr/>
    </dgm:pt>
    <dgm:pt modelId="{303598F2-4B63-4F78-8181-0A10A0966728}" type="pres">
      <dgm:prSet presAssocID="{71F725E2-B8D0-4540-8D18-92FDEFDF672E}" presName="composite3" presStyleCnt="0"/>
      <dgm:spPr/>
    </dgm:pt>
    <dgm:pt modelId="{6355ADDF-0D40-44EC-B8B3-096A937B9179}" type="pres">
      <dgm:prSet presAssocID="{71F725E2-B8D0-4540-8D18-92FDEFDF672E}" presName="background3" presStyleLbl="node3" presStyleIdx="3" presStyleCnt="4"/>
      <dgm:spPr>
        <a:solidFill>
          <a:srgbClr val="E13DCD"/>
        </a:solidFill>
      </dgm:spPr>
    </dgm:pt>
    <dgm:pt modelId="{9AF74ADF-566F-4B2A-AB00-3848370265DE}" type="pres">
      <dgm:prSet presAssocID="{71F725E2-B8D0-4540-8D18-92FDEFDF672E}" presName="text3" presStyleLbl="fgAcc3" presStyleIdx="3" presStyleCnt="4" custScaleY="244158">
        <dgm:presLayoutVars>
          <dgm:chPref val="3"/>
        </dgm:presLayoutVars>
      </dgm:prSet>
      <dgm:spPr/>
    </dgm:pt>
    <dgm:pt modelId="{9B3DD919-E2ED-4531-A022-78CCF8FFFA1D}" type="pres">
      <dgm:prSet presAssocID="{71F725E2-B8D0-4540-8D18-92FDEFDF672E}" presName="hierChild4" presStyleCnt="0"/>
      <dgm:spPr/>
    </dgm:pt>
  </dgm:ptLst>
  <dgm:cxnLst>
    <dgm:cxn modelId="{A42A380E-4164-4911-BE3E-A7346D3AC818}" type="presOf" srcId="{AC5256A2-DB23-48B6-A2D5-39FAFBD374A9}" destId="{2C11C53A-B5AF-418B-9E37-E825B6E36F16}" srcOrd="0" destOrd="0" presId="urn:microsoft.com/office/officeart/2005/8/layout/hierarchy1"/>
    <dgm:cxn modelId="{09C91D31-C087-458D-904D-7FBE5769CD4D}" type="presOf" srcId="{71F725E2-B8D0-4540-8D18-92FDEFDF672E}" destId="{9AF74ADF-566F-4B2A-AB00-3848370265DE}" srcOrd="0" destOrd="0" presId="urn:microsoft.com/office/officeart/2005/8/layout/hierarchy1"/>
    <dgm:cxn modelId="{3F8F2433-3EC2-4166-9EB0-E12C95DA054B}" type="presOf" srcId="{2CBC7DC3-EAC7-4006-96CB-A5D4046DADE7}" destId="{EFDD9F69-E7E5-4A93-8F13-10F3CAE5030D}" srcOrd="0" destOrd="0" presId="urn:microsoft.com/office/officeart/2005/8/layout/hierarchy1"/>
    <dgm:cxn modelId="{CCB50349-E132-4CE6-8B93-7C1A2C92186E}" type="presOf" srcId="{3797F512-9711-4D35-AF6D-F8A7AE7D9444}" destId="{5E747C84-64D1-4CFC-B2DA-284E2902F930}" srcOrd="0" destOrd="0" presId="urn:microsoft.com/office/officeart/2005/8/layout/hierarchy1"/>
    <dgm:cxn modelId="{D8797357-073D-4A1A-A8BF-365F0FE618AF}" type="presOf" srcId="{CEBF41E6-2327-419F-9E6C-58D7BB9D3382}" destId="{6BB2E7BE-D8CF-4346-A7E4-40CCD6D2061D}" srcOrd="0" destOrd="0" presId="urn:microsoft.com/office/officeart/2005/8/layout/hierarchy1"/>
    <dgm:cxn modelId="{51F7C65A-21E8-498D-BF42-0495C129A5E1}" srcId="{AC5256A2-DB23-48B6-A2D5-39FAFBD374A9}" destId="{3C855A7B-2703-4ADA-8FE2-A48A07197946}" srcOrd="0" destOrd="0" parTransId="{54243F6C-705C-4A67-8FD0-DCF9B11057A0}" sibTransId="{FEAE7374-2DEF-4FBC-A49A-480E49CC22F0}"/>
    <dgm:cxn modelId="{11D1D060-F44A-404C-A2BE-AFF5F33E171B}" type="presOf" srcId="{3BE6EFF3-16EE-49EC-B74C-F0FF3B773791}" destId="{696A1F71-EFE8-4E69-824E-9029AFC16744}" srcOrd="0" destOrd="0" presId="urn:microsoft.com/office/officeart/2005/8/layout/hierarchy1"/>
    <dgm:cxn modelId="{C0214D67-4720-4412-A54D-25F8A6CCF6D4}" srcId="{3797F512-9711-4D35-AF6D-F8A7AE7D9444}" destId="{4EA3A2B7-A9F3-419B-8AF1-5EA9EA41713A}" srcOrd="2" destOrd="0" parTransId="{6ECA2432-018C-4C89-8553-6FC214D1A4B2}" sibTransId="{FB78A00E-9CF9-42F6-BEEC-57DB0FE8CB68}"/>
    <dgm:cxn modelId="{B1391A71-CC4A-49AF-A775-9F66917CACD8}" type="presOf" srcId="{19F143D1-99C4-4576-9076-AC84DE1E76E8}" destId="{AD40BA6B-1408-4A34-A245-8DF5C38FC381}" srcOrd="0" destOrd="0" presId="urn:microsoft.com/office/officeart/2005/8/layout/hierarchy1"/>
    <dgm:cxn modelId="{D9B24071-A293-4BAF-AE93-5C4CA4DC65E1}" type="presOf" srcId="{02975EFF-F6A4-49A7-A77F-CB86E1CAE7FF}" destId="{BA5E7CA9-3C61-461D-A608-7593AB57056E}" srcOrd="0" destOrd="0" presId="urn:microsoft.com/office/officeart/2005/8/layout/hierarchy1"/>
    <dgm:cxn modelId="{C3A68D73-2EF5-4B65-B14E-A9A28DF6064E}" srcId="{3797F512-9711-4D35-AF6D-F8A7AE7D9444}" destId="{0EF9529A-7D1E-49BF-B35E-1D38B21B9721}" srcOrd="0" destOrd="0" parTransId="{3BE6EFF3-16EE-49EC-B74C-F0FF3B773791}" sibTransId="{ADC53E0E-250A-4CE0-BA1D-5407F65AD4D3}"/>
    <dgm:cxn modelId="{7F4E8384-D2C5-428B-8873-18A24A2BD9B4}" type="presOf" srcId="{A44EFC9A-15EE-4926-B9F7-508271318974}" destId="{913763D1-64EF-48E3-96BD-5173A68A1FE5}" srcOrd="0" destOrd="0" presId="urn:microsoft.com/office/officeart/2005/8/layout/hierarchy1"/>
    <dgm:cxn modelId="{332BF793-34DD-4B39-968E-ADAA74BB4084}" srcId="{A44EFC9A-15EE-4926-B9F7-508271318974}" destId="{3797F512-9711-4D35-AF6D-F8A7AE7D9444}" srcOrd="0" destOrd="0" parTransId="{8EEC9DF2-698D-402A-8219-D5755A078EB4}" sibTransId="{61E80654-A1FC-43FC-BBA7-F913D5B2E4CE}"/>
    <dgm:cxn modelId="{C3F5A29E-C1EE-4E62-8357-126E9ECFC2CC}" type="presOf" srcId="{6ECA2432-018C-4C89-8553-6FC214D1A4B2}" destId="{B9F06BBE-66AA-4F14-8E92-80E68DE4AF7C}" srcOrd="0" destOrd="0" presId="urn:microsoft.com/office/officeart/2005/8/layout/hierarchy1"/>
    <dgm:cxn modelId="{E210F6A2-C01D-4ACA-98EE-058379113DA1}" type="presOf" srcId="{0EF9529A-7D1E-49BF-B35E-1D38B21B9721}" destId="{DEAF3728-5157-4AAB-AEA7-C4988424C4E7}" srcOrd="0" destOrd="0" presId="urn:microsoft.com/office/officeart/2005/8/layout/hierarchy1"/>
    <dgm:cxn modelId="{685683B5-9715-4D0E-9C9E-5B81A44AE066}" type="presOf" srcId="{4B0E1BE2-48CE-4F58-8399-18A4FD052E68}" destId="{ABAA81A1-E5A6-43FB-9C5E-2881410480F1}" srcOrd="0" destOrd="0" presId="urn:microsoft.com/office/officeart/2005/8/layout/hierarchy1"/>
    <dgm:cxn modelId="{D6D508C0-EC12-4E25-BBB1-10967B6C535D}" type="presOf" srcId="{978EFC1B-40B6-4DAB-A549-49665233685D}" destId="{08DC7F29-E10E-418F-8C67-67E1CAE6C8A0}" srcOrd="0" destOrd="0" presId="urn:microsoft.com/office/officeart/2005/8/layout/hierarchy1"/>
    <dgm:cxn modelId="{DE5EEDC0-CEC3-4BB4-8685-B3AD44EEF4EB}" srcId="{4EA3A2B7-A9F3-419B-8AF1-5EA9EA41713A}" destId="{978EFC1B-40B6-4DAB-A549-49665233685D}" srcOrd="0" destOrd="0" parTransId="{CEBF41E6-2327-419F-9E6C-58D7BB9D3382}" sibTransId="{B4C50E85-751F-4CAF-9132-D228A3054AC0}"/>
    <dgm:cxn modelId="{162C48C2-453B-4C2A-9D8B-0949CABD755F}" type="presOf" srcId="{3C855A7B-2703-4ADA-8FE2-A48A07197946}" destId="{D618D61F-BDA9-4768-9CD2-620E0DC97166}" srcOrd="0" destOrd="0" presId="urn:microsoft.com/office/officeart/2005/8/layout/hierarchy1"/>
    <dgm:cxn modelId="{305606CA-6DB4-4868-A8F5-CF469962D4BC}" type="presOf" srcId="{4EA3A2B7-A9F3-419B-8AF1-5EA9EA41713A}" destId="{9662EAAA-5A7E-4DF3-8EE3-E5C029B6C2BF}" srcOrd="0" destOrd="0" presId="urn:microsoft.com/office/officeart/2005/8/layout/hierarchy1"/>
    <dgm:cxn modelId="{89C1A9D2-88E4-4E2B-A33B-CB9318EDB28E}" srcId="{3797F512-9711-4D35-AF6D-F8A7AE7D9444}" destId="{AC5256A2-DB23-48B6-A2D5-39FAFBD374A9}" srcOrd="1" destOrd="0" parTransId="{4B0E1BE2-48CE-4F58-8399-18A4FD052E68}" sibTransId="{DB95D935-E4E4-4D6F-9513-5DC1F498D52D}"/>
    <dgm:cxn modelId="{CAAAEED3-D43B-402A-A53A-E998E6F32F81}" srcId="{3797F512-9711-4D35-AF6D-F8A7AE7D9444}" destId="{2CBC7DC3-EAC7-4006-96CB-A5D4046DADE7}" srcOrd="3" destOrd="0" parTransId="{02975EFF-F6A4-49A7-A77F-CB86E1CAE7FF}" sibTransId="{4E77197E-981F-4200-B6B4-41D2B8713311}"/>
    <dgm:cxn modelId="{548113DC-2237-4F98-B700-23123DA12754}" type="presOf" srcId="{54243F6C-705C-4A67-8FD0-DCF9B11057A0}" destId="{D0949CDC-DF44-43E4-A5BF-01FC7AF4EFEF}" srcOrd="0" destOrd="0" presId="urn:microsoft.com/office/officeart/2005/8/layout/hierarchy1"/>
    <dgm:cxn modelId="{F22AFFE2-7A77-4F89-B194-492004EEB81C}" srcId="{0EF9529A-7D1E-49BF-B35E-1D38B21B9721}" destId="{19F143D1-99C4-4576-9076-AC84DE1E76E8}" srcOrd="0" destOrd="0" parTransId="{DE71C02C-2B20-4655-BA26-D1AD790CCC6A}" sibTransId="{42A8F873-6594-44C9-9442-B8842A5D34D0}"/>
    <dgm:cxn modelId="{8C03C7F6-3F5A-49F2-BBB2-EC91A79B2C04}" type="presOf" srcId="{DE71C02C-2B20-4655-BA26-D1AD790CCC6A}" destId="{8EC3C499-609C-48E0-8562-332644E4056B}" srcOrd="0" destOrd="0" presId="urn:microsoft.com/office/officeart/2005/8/layout/hierarchy1"/>
    <dgm:cxn modelId="{1FEC61F8-9CDB-410A-BC44-126C24BA92B2}" srcId="{2CBC7DC3-EAC7-4006-96CB-A5D4046DADE7}" destId="{71F725E2-B8D0-4540-8D18-92FDEFDF672E}" srcOrd="0" destOrd="0" parTransId="{85B46C3F-BABD-43B0-A25A-5E5585BE5E06}" sibTransId="{EEA9ECF3-C058-469E-9BDA-4701E4AF777D}"/>
    <dgm:cxn modelId="{ECC830FF-64A7-4870-89EA-ED9EAF125DF5}" type="presOf" srcId="{85B46C3F-BABD-43B0-A25A-5E5585BE5E06}" destId="{AA6F9E02-73B3-4698-861D-9799BE44C7EC}" srcOrd="0" destOrd="0" presId="urn:microsoft.com/office/officeart/2005/8/layout/hierarchy1"/>
    <dgm:cxn modelId="{AE0DAD57-48AD-4784-A16D-C9026BBABC3E}" type="presParOf" srcId="{913763D1-64EF-48E3-96BD-5173A68A1FE5}" destId="{26A00C83-38D1-4B4C-9A43-349F853DB6D4}" srcOrd="0" destOrd="0" presId="urn:microsoft.com/office/officeart/2005/8/layout/hierarchy1"/>
    <dgm:cxn modelId="{708BF73C-C73A-4283-A18A-872AFD779738}" type="presParOf" srcId="{26A00C83-38D1-4B4C-9A43-349F853DB6D4}" destId="{15C82281-459E-46A0-8BE0-6344C79945F5}" srcOrd="0" destOrd="0" presId="urn:microsoft.com/office/officeart/2005/8/layout/hierarchy1"/>
    <dgm:cxn modelId="{A5FE5598-67FD-4E88-BCE2-E95814C48FEF}" type="presParOf" srcId="{15C82281-459E-46A0-8BE0-6344C79945F5}" destId="{083A4B5A-8E70-4987-AAB0-65522270F8FA}" srcOrd="0" destOrd="0" presId="urn:microsoft.com/office/officeart/2005/8/layout/hierarchy1"/>
    <dgm:cxn modelId="{B6DC17A1-0B90-4D00-A1EE-45680A3920FB}" type="presParOf" srcId="{15C82281-459E-46A0-8BE0-6344C79945F5}" destId="{5E747C84-64D1-4CFC-B2DA-284E2902F930}" srcOrd="1" destOrd="0" presId="urn:microsoft.com/office/officeart/2005/8/layout/hierarchy1"/>
    <dgm:cxn modelId="{3A58D348-1168-4A17-AFE9-FB908942F33C}" type="presParOf" srcId="{26A00C83-38D1-4B4C-9A43-349F853DB6D4}" destId="{FD9D56FB-B773-42A6-B641-397D25FAF6FB}" srcOrd="1" destOrd="0" presId="urn:microsoft.com/office/officeart/2005/8/layout/hierarchy1"/>
    <dgm:cxn modelId="{F7B6DAB7-C09C-4077-BFF7-4DF8EA1E4A2D}" type="presParOf" srcId="{FD9D56FB-B773-42A6-B641-397D25FAF6FB}" destId="{696A1F71-EFE8-4E69-824E-9029AFC16744}" srcOrd="0" destOrd="0" presId="urn:microsoft.com/office/officeart/2005/8/layout/hierarchy1"/>
    <dgm:cxn modelId="{EFBAFD25-A9CA-497D-A489-16762078AF2F}" type="presParOf" srcId="{FD9D56FB-B773-42A6-B641-397D25FAF6FB}" destId="{162968DE-8744-4CCD-BEBE-C079D22D9D57}" srcOrd="1" destOrd="0" presId="urn:microsoft.com/office/officeart/2005/8/layout/hierarchy1"/>
    <dgm:cxn modelId="{DC4F9F29-DE1D-46AE-A078-ACCF6C969569}" type="presParOf" srcId="{162968DE-8744-4CCD-BEBE-C079D22D9D57}" destId="{C384E536-14D5-4D5C-9004-024D885B0A40}" srcOrd="0" destOrd="0" presId="urn:microsoft.com/office/officeart/2005/8/layout/hierarchy1"/>
    <dgm:cxn modelId="{AC97A3E9-619A-4DE3-AAB0-7E6DE4BEE798}" type="presParOf" srcId="{C384E536-14D5-4D5C-9004-024D885B0A40}" destId="{618E41CB-1EE8-4AF8-9EDF-49658D68382E}" srcOrd="0" destOrd="0" presId="urn:microsoft.com/office/officeart/2005/8/layout/hierarchy1"/>
    <dgm:cxn modelId="{DCED91E1-D820-4E1A-824C-3D1086A2F592}" type="presParOf" srcId="{C384E536-14D5-4D5C-9004-024D885B0A40}" destId="{DEAF3728-5157-4AAB-AEA7-C4988424C4E7}" srcOrd="1" destOrd="0" presId="urn:microsoft.com/office/officeart/2005/8/layout/hierarchy1"/>
    <dgm:cxn modelId="{B4754793-3DB8-4A1C-B23B-1BBA1E5F171A}" type="presParOf" srcId="{162968DE-8744-4CCD-BEBE-C079D22D9D57}" destId="{1F4641B5-9B9E-44F4-BB31-F4547413174D}" srcOrd="1" destOrd="0" presId="urn:microsoft.com/office/officeart/2005/8/layout/hierarchy1"/>
    <dgm:cxn modelId="{988AD4EC-0585-480A-A45B-5CEC93EC7591}" type="presParOf" srcId="{1F4641B5-9B9E-44F4-BB31-F4547413174D}" destId="{8EC3C499-609C-48E0-8562-332644E4056B}" srcOrd="0" destOrd="0" presId="urn:microsoft.com/office/officeart/2005/8/layout/hierarchy1"/>
    <dgm:cxn modelId="{593F88BF-ED7C-4802-A289-5B11B8643568}" type="presParOf" srcId="{1F4641B5-9B9E-44F4-BB31-F4547413174D}" destId="{19FD7523-5E87-4853-8E87-3F69161DC3E3}" srcOrd="1" destOrd="0" presId="urn:microsoft.com/office/officeart/2005/8/layout/hierarchy1"/>
    <dgm:cxn modelId="{E110EC94-2B3D-491E-86E6-0A8798AEFE3B}" type="presParOf" srcId="{19FD7523-5E87-4853-8E87-3F69161DC3E3}" destId="{6044763F-3DC9-4753-9155-74F959450F5D}" srcOrd="0" destOrd="0" presId="urn:microsoft.com/office/officeart/2005/8/layout/hierarchy1"/>
    <dgm:cxn modelId="{E01AF62E-E90D-4AD1-8AD2-A0AF0FACBFA2}" type="presParOf" srcId="{6044763F-3DC9-4753-9155-74F959450F5D}" destId="{CFA8AB19-50A2-4BDE-BE47-362251146DE1}" srcOrd="0" destOrd="0" presId="urn:microsoft.com/office/officeart/2005/8/layout/hierarchy1"/>
    <dgm:cxn modelId="{20F072DF-DEF7-4BB3-AD17-1744E50B096E}" type="presParOf" srcId="{6044763F-3DC9-4753-9155-74F959450F5D}" destId="{AD40BA6B-1408-4A34-A245-8DF5C38FC381}" srcOrd="1" destOrd="0" presId="urn:microsoft.com/office/officeart/2005/8/layout/hierarchy1"/>
    <dgm:cxn modelId="{84B2D863-6BBF-478A-BF86-1AF6FDBB5997}" type="presParOf" srcId="{19FD7523-5E87-4853-8E87-3F69161DC3E3}" destId="{8719468E-4628-415D-97B0-4D807113A168}" srcOrd="1" destOrd="0" presId="urn:microsoft.com/office/officeart/2005/8/layout/hierarchy1"/>
    <dgm:cxn modelId="{913C999D-C560-49DF-9572-3F507B33F2CA}" type="presParOf" srcId="{FD9D56FB-B773-42A6-B641-397D25FAF6FB}" destId="{ABAA81A1-E5A6-43FB-9C5E-2881410480F1}" srcOrd="2" destOrd="0" presId="urn:microsoft.com/office/officeart/2005/8/layout/hierarchy1"/>
    <dgm:cxn modelId="{620913EF-736E-44AF-B2F0-5571483C699B}" type="presParOf" srcId="{FD9D56FB-B773-42A6-B641-397D25FAF6FB}" destId="{1B7C7A8E-5B08-44F0-ACE2-D072259A0D57}" srcOrd="3" destOrd="0" presId="urn:microsoft.com/office/officeart/2005/8/layout/hierarchy1"/>
    <dgm:cxn modelId="{745E0EF3-A460-4BF7-BEEE-925DFC9B8A90}" type="presParOf" srcId="{1B7C7A8E-5B08-44F0-ACE2-D072259A0D57}" destId="{B85F5D9C-B2E3-4336-87F4-905C2819F3CB}" srcOrd="0" destOrd="0" presId="urn:microsoft.com/office/officeart/2005/8/layout/hierarchy1"/>
    <dgm:cxn modelId="{2068FBDB-84B1-415A-AB1D-9B08CAFBBCAB}" type="presParOf" srcId="{B85F5D9C-B2E3-4336-87F4-905C2819F3CB}" destId="{2F44E952-0E5F-4274-9971-F44565490D60}" srcOrd="0" destOrd="0" presId="urn:microsoft.com/office/officeart/2005/8/layout/hierarchy1"/>
    <dgm:cxn modelId="{CFF1FB09-69E9-4BC6-A0FD-CC444BB72EB3}" type="presParOf" srcId="{B85F5D9C-B2E3-4336-87F4-905C2819F3CB}" destId="{2C11C53A-B5AF-418B-9E37-E825B6E36F16}" srcOrd="1" destOrd="0" presId="urn:microsoft.com/office/officeart/2005/8/layout/hierarchy1"/>
    <dgm:cxn modelId="{2CCFC8D2-293A-410E-A0C2-F29B212992CE}" type="presParOf" srcId="{1B7C7A8E-5B08-44F0-ACE2-D072259A0D57}" destId="{37635459-51F7-4364-ACC7-3390BB1567BE}" srcOrd="1" destOrd="0" presId="urn:microsoft.com/office/officeart/2005/8/layout/hierarchy1"/>
    <dgm:cxn modelId="{ED2B4B01-3542-4959-898B-0190931EA4F8}" type="presParOf" srcId="{37635459-51F7-4364-ACC7-3390BB1567BE}" destId="{D0949CDC-DF44-43E4-A5BF-01FC7AF4EFEF}" srcOrd="0" destOrd="0" presId="urn:microsoft.com/office/officeart/2005/8/layout/hierarchy1"/>
    <dgm:cxn modelId="{2D4388E7-F824-4432-B25E-7D0844794D59}" type="presParOf" srcId="{37635459-51F7-4364-ACC7-3390BB1567BE}" destId="{AD467BD1-1C32-483D-8132-7678224C601B}" srcOrd="1" destOrd="0" presId="urn:microsoft.com/office/officeart/2005/8/layout/hierarchy1"/>
    <dgm:cxn modelId="{8E56D6B7-6AFA-4B3D-80E2-319B1DD6E087}" type="presParOf" srcId="{AD467BD1-1C32-483D-8132-7678224C601B}" destId="{EDCAA794-AC6E-48B5-963B-DE7B32251429}" srcOrd="0" destOrd="0" presId="urn:microsoft.com/office/officeart/2005/8/layout/hierarchy1"/>
    <dgm:cxn modelId="{B847E6E4-EB52-422B-BA30-D9B69E5D9548}" type="presParOf" srcId="{EDCAA794-AC6E-48B5-963B-DE7B32251429}" destId="{52E337CD-D41A-4D4B-A14F-982221B9FF2E}" srcOrd="0" destOrd="0" presId="urn:microsoft.com/office/officeart/2005/8/layout/hierarchy1"/>
    <dgm:cxn modelId="{3CC76378-FBFD-4A3B-A47B-89194C657D61}" type="presParOf" srcId="{EDCAA794-AC6E-48B5-963B-DE7B32251429}" destId="{D618D61F-BDA9-4768-9CD2-620E0DC97166}" srcOrd="1" destOrd="0" presId="urn:microsoft.com/office/officeart/2005/8/layout/hierarchy1"/>
    <dgm:cxn modelId="{9A2AF9BF-3185-4BED-845F-DF60EBC58132}" type="presParOf" srcId="{AD467BD1-1C32-483D-8132-7678224C601B}" destId="{48A4CC6D-C2CD-4E95-87EF-54BC47D9C1C6}" srcOrd="1" destOrd="0" presId="urn:microsoft.com/office/officeart/2005/8/layout/hierarchy1"/>
    <dgm:cxn modelId="{8BCFE9B0-1AD8-41F5-B58D-9F44936924FB}" type="presParOf" srcId="{FD9D56FB-B773-42A6-B641-397D25FAF6FB}" destId="{B9F06BBE-66AA-4F14-8E92-80E68DE4AF7C}" srcOrd="4" destOrd="0" presId="urn:microsoft.com/office/officeart/2005/8/layout/hierarchy1"/>
    <dgm:cxn modelId="{1D1CB811-E240-4E2B-B03D-8478C8D90E49}" type="presParOf" srcId="{FD9D56FB-B773-42A6-B641-397D25FAF6FB}" destId="{DD1028FD-72FA-40B1-A183-F85643E40297}" srcOrd="5" destOrd="0" presId="urn:microsoft.com/office/officeart/2005/8/layout/hierarchy1"/>
    <dgm:cxn modelId="{BBA3DF0D-9E71-40AE-9457-756E90C15048}" type="presParOf" srcId="{DD1028FD-72FA-40B1-A183-F85643E40297}" destId="{4E3FE2F2-5E5E-44B3-9387-7A45C632FB0B}" srcOrd="0" destOrd="0" presId="urn:microsoft.com/office/officeart/2005/8/layout/hierarchy1"/>
    <dgm:cxn modelId="{A87419D9-8FFE-4A2F-89D8-EEC3FB4FEC99}" type="presParOf" srcId="{4E3FE2F2-5E5E-44B3-9387-7A45C632FB0B}" destId="{77624390-64B5-453B-8F52-A2A90D139190}" srcOrd="0" destOrd="0" presId="urn:microsoft.com/office/officeart/2005/8/layout/hierarchy1"/>
    <dgm:cxn modelId="{C0616810-99D3-41F1-97D0-DA819E769DFE}" type="presParOf" srcId="{4E3FE2F2-5E5E-44B3-9387-7A45C632FB0B}" destId="{9662EAAA-5A7E-4DF3-8EE3-E5C029B6C2BF}" srcOrd="1" destOrd="0" presId="urn:microsoft.com/office/officeart/2005/8/layout/hierarchy1"/>
    <dgm:cxn modelId="{3930E6C3-B112-4F2A-85B6-047D2AD765D2}" type="presParOf" srcId="{DD1028FD-72FA-40B1-A183-F85643E40297}" destId="{FE984552-F2EF-4A56-924F-20CCAB8A9DB7}" srcOrd="1" destOrd="0" presId="urn:microsoft.com/office/officeart/2005/8/layout/hierarchy1"/>
    <dgm:cxn modelId="{C740EEEB-5C02-4930-824A-21902DF0117D}" type="presParOf" srcId="{FE984552-F2EF-4A56-924F-20CCAB8A9DB7}" destId="{6BB2E7BE-D8CF-4346-A7E4-40CCD6D2061D}" srcOrd="0" destOrd="0" presId="urn:microsoft.com/office/officeart/2005/8/layout/hierarchy1"/>
    <dgm:cxn modelId="{11276D94-B416-43DE-B8FD-65B584D9A136}" type="presParOf" srcId="{FE984552-F2EF-4A56-924F-20CCAB8A9DB7}" destId="{E6FE9381-858D-4396-9D58-70B0802FE3F6}" srcOrd="1" destOrd="0" presId="urn:microsoft.com/office/officeart/2005/8/layout/hierarchy1"/>
    <dgm:cxn modelId="{BC347F6E-B4D3-4622-893F-E56AF7C0E315}" type="presParOf" srcId="{E6FE9381-858D-4396-9D58-70B0802FE3F6}" destId="{DBB7F237-7F58-4EFC-A01E-07AAB3EE5A82}" srcOrd="0" destOrd="0" presId="urn:microsoft.com/office/officeart/2005/8/layout/hierarchy1"/>
    <dgm:cxn modelId="{08C37121-53A4-4304-8061-17B3141E6027}" type="presParOf" srcId="{DBB7F237-7F58-4EFC-A01E-07AAB3EE5A82}" destId="{E0B984A2-B043-4524-AC4F-AD173336CED7}" srcOrd="0" destOrd="0" presId="urn:microsoft.com/office/officeart/2005/8/layout/hierarchy1"/>
    <dgm:cxn modelId="{91D94403-A995-4A09-94E0-A5D9918647D5}" type="presParOf" srcId="{DBB7F237-7F58-4EFC-A01E-07AAB3EE5A82}" destId="{08DC7F29-E10E-418F-8C67-67E1CAE6C8A0}" srcOrd="1" destOrd="0" presId="urn:microsoft.com/office/officeart/2005/8/layout/hierarchy1"/>
    <dgm:cxn modelId="{933B59F8-CA8E-49F5-8505-A8665240193D}" type="presParOf" srcId="{E6FE9381-858D-4396-9D58-70B0802FE3F6}" destId="{516952A9-65F3-4E0D-9E89-E23031DCA02B}" srcOrd="1" destOrd="0" presId="urn:microsoft.com/office/officeart/2005/8/layout/hierarchy1"/>
    <dgm:cxn modelId="{5CA4D4AE-E3F3-4A8A-B6AC-36E11FE5CF9F}" type="presParOf" srcId="{FD9D56FB-B773-42A6-B641-397D25FAF6FB}" destId="{BA5E7CA9-3C61-461D-A608-7593AB57056E}" srcOrd="6" destOrd="0" presId="urn:microsoft.com/office/officeart/2005/8/layout/hierarchy1"/>
    <dgm:cxn modelId="{7AB7AB52-C0E1-400F-9485-7DB628CF858B}" type="presParOf" srcId="{FD9D56FB-B773-42A6-B641-397D25FAF6FB}" destId="{0B2A6729-9AEE-4518-98E2-1D9940369B7E}" srcOrd="7" destOrd="0" presId="urn:microsoft.com/office/officeart/2005/8/layout/hierarchy1"/>
    <dgm:cxn modelId="{1C9E00BC-0CB4-4898-815E-AF8AEC7ECDA2}" type="presParOf" srcId="{0B2A6729-9AEE-4518-98E2-1D9940369B7E}" destId="{95CA48B7-F0FA-42AD-81E2-718B32A2292C}" srcOrd="0" destOrd="0" presId="urn:microsoft.com/office/officeart/2005/8/layout/hierarchy1"/>
    <dgm:cxn modelId="{37680885-E5CB-49EE-8C60-6538DA06ABAA}" type="presParOf" srcId="{95CA48B7-F0FA-42AD-81E2-718B32A2292C}" destId="{8BA0C262-1BD0-43C3-8F45-4BC230A56473}" srcOrd="0" destOrd="0" presId="urn:microsoft.com/office/officeart/2005/8/layout/hierarchy1"/>
    <dgm:cxn modelId="{C9BB9217-B75B-48C0-9455-9A7C6489D4C0}" type="presParOf" srcId="{95CA48B7-F0FA-42AD-81E2-718B32A2292C}" destId="{EFDD9F69-E7E5-4A93-8F13-10F3CAE5030D}" srcOrd="1" destOrd="0" presId="urn:microsoft.com/office/officeart/2005/8/layout/hierarchy1"/>
    <dgm:cxn modelId="{A33C4AB1-4EB3-42C4-B2CE-A1AA2042782B}" type="presParOf" srcId="{0B2A6729-9AEE-4518-98E2-1D9940369B7E}" destId="{197ABB7B-396E-4135-8C89-C00F6078B90F}" srcOrd="1" destOrd="0" presId="urn:microsoft.com/office/officeart/2005/8/layout/hierarchy1"/>
    <dgm:cxn modelId="{2E55EF57-8B03-458C-BCB3-5D354F9BC048}" type="presParOf" srcId="{197ABB7B-396E-4135-8C89-C00F6078B90F}" destId="{AA6F9E02-73B3-4698-861D-9799BE44C7EC}" srcOrd="0" destOrd="0" presId="urn:microsoft.com/office/officeart/2005/8/layout/hierarchy1"/>
    <dgm:cxn modelId="{65262902-B902-46A5-88F9-C518E3335FC0}" type="presParOf" srcId="{197ABB7B-396E-4135-8C89-C00F6078B90F}" destId="{EB9757F7-EE8D-4014-8204-D01E3286AA62}" srcOrd="1" destOrd="0" presId="urn:microsoft.com/office/officeart/2005/8/layout/hierarchy1"/>
    <dgm:cxn modelId="{7A159C31-2291-4AB7-BF61-799B410CA39C}" type="presParOf" srcId="{EB9757F7-EE8D-4014-8204-D01E3286AA62}" destId="{303598F2-4B63-4F78-8181-0A10A0966728}" srcOrd="0" destOrd="0" presId="urn:microsoft.com/office/officeart/2005/8/layout/hierarchy1"/>
    <dgm:cxn modelId="{C4F68C0B-3F30-488B-AE2D-21E4FB2DB45A}" type="presParOf" srcId="{303598F2-4B63-4F78-8181-0A10A0966728}" destId="{6355ADDF-0D40-44EC-B8B3-096A937B9179}" srcOrd="0" destOrd="0" presId="urn:microsoft.com/office/officeart/2005/8/layout/hierarchy1"/>
    <dgm:cxn modelId="{2F20A20C-6584-4967-B89A-6CCBC44B0E58}" type="presParOf" srcId="{303598F2-4B63-4F78-8181-0A10A0966728}" destId="{9AF74ADF-566F-4B2A-AB00-3848370265DE}" srcOrd="1" destOrd="0" presId="urn:microsoft.com/office/officeart/2005/8/layout/hierarchy1"/>
    <dgm:cxn modelId="{2FF344E0-71C4-4012-9558-B94FD3B89272}" type="presParOf" srcId="{EB9757F7-EE8D-4014-8204-D01E3286AA62}" destId="{9B3DD919-E2ED-4531-A022-78CCF8FFFA1D}" srcOrd="1" destOrd="0" presId="urn:microsoft.com/office/officeart/2005/8/layout/hierarchy1"/>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A44EFC9A-15EE-4926-B9F7-508271318974}" type="doc">
      <dgm:prSet loTypeId="urn:microsoft.com/office/officeart/2005/8/layout/hierarchy1" loCatId="hierarchy" qsTypeId="urn:microsoft.com/office/officeart/2005/8/quickstyle/simple1" qsCatId="simple" csTypeId="urn:microsoft.com/office/officeart/2005/8/colors/colorful2" csCatId="colorful" phldr="1"/>
      <dgm:spPr/>
      <dgm:t>
        <a:bodyPr/>
        <a:lstStyle/>
        <a:p>
          <a:endParaRPr lang="en-GB"/>
        </a:p>
      </dgm:t>
    </dgm:pt>
    <dgm:pt modelId="{3797F512-9711-4D35-AF6D-F8A7AE7D9444}">
      <dgm:prSet phldrT="[Text]"/>
      <dgm:spPr/>
      <dgm:t>
        <a:bodyPr/>
        <a:lstStyle/>
        <a:p>
          <a:r>
            <a:rPr lang="fr-FR" dirty="0"/>
            <a:t>Je veux me concentrer sur la participation des élèves. Je veux…</a:t>
          </a:r>
          <a:endParaRPr lang="en-GB" dirty="0"/>
        </a:p>
      </dgm:t>
    </dgm:pt>
    <dgm:pt modelId="{8EEC9DF2-698D-402A-8219-D5755A078EB4}" type="parTrans" cxnId="{332BF793-34DD-4B39-968E-ADAA74BB4084}">
      <dgm:prSet/>
      <dgm:spPr/>
      <dgm:t>
        <a:bodyPr/>
        <a:lstStyle/>
        <a:p>
          <a:endParaRPr lang="en-GB"/>
        </a:p>
      </dgm:t>
    </dgm:pt>
    <dgm:pt modelId="{61E80654-A1FC-43FC-BBA7-F913D5B2E4CE}" type="sibTrans" cxnId="{332BF793-34DD-4B39-968E-ADAA74BB4084}">
      <dgm:prSet/>
      <dgm:spPr/>
      <dgm:t>
        <a:bodyPr/>
        <a:lstStyle/>
        <a:p>
          <a:endParaRPr lang="en-GB"/>
        </a:p>
      </dgm:t>
    </dgm:pt>
    <dgm:pt modelId="{0EF9529A-7D1E-49BF-B35E-1D38B21B9721}">
      <dgm:prSet phldrT="[Text]"/>
      <dgm:spPr/>
      <dgm:t>
        <a:bodyPr/>
        <a:lstStyle/>
        <a:p>
          <a:r>
            <a:rPr lang="fr-FR" dirty="0"/>
            <a:t>Que davantage d’élèves participent aux dialogues en classe</a:t>
          </a:r>
          <a:endParaRPr lang="en-GB" dirty="0"/>
        </a:p>
      </dgm:t>
    </dgm:pt>
    <dgm:pt modelId="{3BE6EFF3-16EE-49EC-B74C-F0FF3B773791}" type="parTrans" cxnId="{C3A68D73-2EF5-4B65-B14E-A9A28DF6064E}">
      <dgm:prSet/>
      <dgm:spPr/>
      <dgm:t>
        <a:bodyPr/>
        <a:lstStyle/>
        <a:p>
          <a:endParaRPr lang="en-GB"/>
        </a:p>
      </dgm:t>
    </dgm:pt>
    <dgm:pt modelId="{ADC53E0E-250A-4CE0-BA1D-5407F65AD4D3}" type="sibTrans" cxnId="{C3A68D73-2EF5-4B65-B14E-A9A28DF6064E}">
      <dgm:prSet/>
      <dgm:spPr/>
      <dgm:t>
        <a:bodyPr/>
        <a:lstStyle/>
        <a:p>
          <a:endParaRPr lang="en-GB"/>
        </a:p>
      </dgm:t>
    </dgm:pt>
    <dgm:pt modelId="{4EA3A2B7-A9F3-419B-8AF1-5EA9EA41713A}">
      <dgm:prSet phldrT="[Text]"/>
      <dgm:spPr/>
      <dgm:t>
        <a:bodyPr/>
        <a:lstStyle/>
        <a:p>
          <a:r>
            <a:rPr lang="fr-FR" dirty="0"/>
            <a:t>Instaurer durablement des règles communes dans ma classe </a:t>
          </a:r>
          <a:endParaRPr lang="en-GB" dirty="0"/>
        </a:p>
      </dgm:t>
    </dgm:pt>
    <dgm:pt modelId="{6ECA2432-018C-4C89-8553-6FC214D1A4B2}" type="parTrans" cxnId="{C0214D67-4720-4412-A54D-25F8A6CCF6D4}">
      <dgm:prSet/>
      <dgm:spPr/>
      <dgm:t>
        <a:bodyPr/>
        <a:lstStyle/>
        <a:p>
          <a:endParaRPr lang="en-GB"/>
        </a:p>
      </dgm:t>
    </dgm:pt>
    <dgm:pt modelId="{FB78A00E-9CF9-42F6-BEEC-57DB0FE8CB68}" type="sibTrans" cxnId="{C0214D67-4720-4412-A54D-25F8A6CCF6D4}">
      <dgm:prSet/>
      <dgm:spPr/>
      <dgm:t>
        <a:bodyPr/>
        <a:lstStyle/>
        <a:p>
          <a:endParaRPr lang="en-GB"/>
        </a:p>
      </dgm:t>
    </dgm:pt>
    <dgm:pt modelId="{978EFC1B-40B6-4DAB-A549-49665233685D}">
      <dgm:prSet phldrT="[Text]"/>
      <dgm:spPr/>
      <dgm:t>
        <a:bodyPr/>
        <a:lstStyle/>
        <a:p>
          <a:r>
            <a:rPr lang="fr-FR" dirty="0"/>
            <a:t>Quelle différence l’utilisation de règles de base </a:t>
          </a:r>
          <a:r>
            <a:rPr lang="fr-FR" dirty="0" err="1"/>
            <a:t>fait-elle</a:t>
          </a:r>
          <a:r>
            <a:rPr lang="fr-FR" dirty="0"/>
            <a:t> sur les dialogues dans ma classe?
À quelle fréquence est-ce que je me réfère aux règles de base dans mon enseignement?</a:t>
          </a:r>
          <a:endParaRPr lang="en-GB" dirty="0"/>
        </a:p>
      </dgm:t>
    </dgm:pt>
    <dgm:pt modelId="{CEBF41E6-2327-419F-9E6C-58D7BB9D3382}" type="parTrans" cxnId="{DE5EEDC0-CEC3-4BB4-8685-B3AD44EEF4EB}">
      <dgm:prSet/>
      <dgm:spPr/>
      <dgm:t>
        <a:bodyPr/>
        <a:lstStyle/>
        <a:p>
          <a:endParaRPr lang="en-GB"/>
        </a:p>
      </dgm:t>
    </dgm:pt>
    <dgm:pt modelId="{B4C50E85-751F-4CAF-9132-D228A3054AC0}" type="sibTrans" cxnId="{DE5EEDC0-CEC3-4BB4-8685-B3AD44EEF4EB}">
      <dgm:prSet/>
      <dgm:spPr/>
      <dgm:t>
        <a:bodyPr/>
        <a:lstStyle/>
        <a:p>
          <a:endParaRPr lang="en-GB"/>
        </a:p>
      </dgm:t>
    </dgm:pt>
    <dgm:pt modelId="{AC5256A2-DB23-48B6-A2D5-39FAFBD374A9}">
      <dgm:prSet phldrT="[Text]"/>
      <dgm:spPr/>
      <dgm:t>
        <a:bodyPr/>
        <a:lstStyle/>
        <a:p>
          <a:r>
            <a:rPr lang="fr-FR" dirty="0"/>
            <a:t>Que les équipes échangent de manière plus productive </a:t>
          </a:r>
          <a:endParaRPr lang="en-GB" dirty="0"/>
        </a:p>
      </dgm:t>
    </dgm:pt>
    <dgm:pt modelId="{4B0E1BE2-48CE-4F58-8399-18A4FD052E68}" type="parTrans" cxnId="{89C1A9D2-88E4-4E2B-A33B-CB9318EDB28E}">
      <dgm:prSet/>
      <dgm:spPr/>
      <dgm:t>
        <a:bodyPr/>
        <a:lstStyle/>
        <a:p>
          <a:endParaRPr lang="en-GB"/>
        </a:p>
      </dgm:t>
    </dgm:pt>
    <dgm:pt modelId="{DB95D935-E4E4-4D6F-9513-5DC1F498D52D}" type="sibTrans" cxnId="{89C1A9D2-88E4-4E2B-A33B-CB9318EDB28E}">
      <dgm:prSet/>
      <dgm:spPr/>
      <dgm:t>
        <a:bodyPr/>
        <a:lstStyle/>
        <a:p>
          <a:endParaRPr lang="en-GB"/>
        </a:p>
      </dgm:t>
    </dgm:pt>
    <dgm:pt modelId="{19F143D1-99C4-4576-9076-AC84DE1E76E8}">
      <dgm:prSet/>
      <dgm:spPr/>
      <dgm:t>
        <a:bodyPr/>
        <a:lstStyle/>
        <a:p>
          <a:r>
            <a:rPr lang="fr-FR" dirty="0"/>
            <a:t>Quel est l’impact de la stratégie des «partenaires de discussion» sur les dialogues en classe?
Dans quelle mesure les échanges en classe sont-ils dominés par quelques élèves?</a:t>
          </a:r>
          <a:endParaRPr lang="en-GB" dirty="0"/>
        </a:p>
      </dgm:t>
    </dgm:pt>
    <dgm:pt modelId="{DE71C02C-2B20-4655-BA26-D1AD790CCC6A}" type="parTrans" cxnId="{F22AFFE2-7A77-4F89-B194-492004EEB81C}">
      <dgm:prSet/>
      <dgm:spPr/>
      <dgm:t>
        <a:bodyPr/>
        <a:lstStyle/>
        <a:p>
          <a:endParaRPr lang="en-GB"/>
        </a:p>
      </dgm:t>
    </dgm:pt>
    <dgm:pt modelId="{42A8F873-6594-44C9-9442-B8842A5D34D0}" type="sibTrans" cxnId="{F22AFFE2-7A77-4F89-B194-492004EEB81C}">
      <dgm:prSet/>
      <dgm:spPr/>
      <dgm:t>
        <a:bodyPr/>
        <a:lstStyle/>
        <a:p>
          <a:endParaRPr lang="en-GB"/>
        </a:p>
      </dgm:t>
    </dgm:pt>
    <dgm:pt modelId="{3C855A7B-2703-4ADA-8FE2-A48A07197946}">
      <dgm:prSet/>
      <dgm:spPr/>
      <dgm:t>
        <a:bodyPr/>
        <a:lstStyle/>
        <a:p>
          <a:r>
            <a:rPr lang="fr-FR" dirty="0"/>
            <a:t>Comment les élèves perçoivent-ils la qualité de leur travail en groupe ?
Quelle différence le fait d’attribuer des rôles aux élèves dans le travail en groupe fait-il sur la qualité du dialogue? </a:t>
          </a:r>
          <a:endParaRPr lang="en-GB" dirty="0"/>
        </a:p>
      </dgm:t>
    </dgm:pt>
    <dgm:pt modelId="{54243F6C-705C-4A67-8FD0-DCF9B11057A0}" type="parTrans" cxnId="{51F7C65A-21E8-498D-BF42-0495C129A5E1}">
      <dgm:prSet/>
      <dgm:spPr/>
      <dgm:t>
        <a:bodyPr/>
        <a:lstStyle/>
        <a:p>
          <a:endParaRPr lang="en-GB"/>
        </a:p>
      </dgm:t>
    </dgm:pt>
    <dgm:pt modelId="{FEAE7374-2DEF-4FBC-A49A-480E49CC22F0}" type="sibTrans" cxnId="{51F7C65A-21E8-498D-BF42-0495C129A5E1}">
      <dgm:prSet/>
      <dgm:spPr/>
      <dgm:t>
        <a:bodyPr/>
        <a:lstStyle/>
        <a:p>
          <a:endParaRPr lang="en-GB"/>
        </a:p>
      </dgm:t>
    </dgm:pt>
    <dgm:pt modelId="{913763D1-64EF-48E3-96BD-5173A68A1FE5}" type="pres">
      <dgm:prSet presAssocID="{A44EFC9A-15EE-4926-B9F7-508271318974}" presName="hierChild1" presStyleCnt="0">
        <dgm:presLayoutVars>
          <dgm:chPref val="1"/>
          <dgm:dir/>
          <dgm:animOne val="branch"/>
          <dgm:animLvl val="lvl"/>
          <dgm:resizeHandles/>
        </dgm:presLayoutVars>
      </dgm:prSet>
      <dgm:spPr/>
    </dgm:pt>
    <dgm:pt modelId="{26A00C83-38D1-4B4C-9A43-349F853DB6D4}" type="pres">
      <dgm:prSet presAssocID="{3797F512-9711-4D35-AF6D-F8A7AE7D9444}" presName="hierRoot1" presStyleCnt="0"/>
      <dgm:spPr/>
    </dgm:pt>
    <dgm:pt modelId="{15C82281-459E-46A0-8BE0-6344C79945F5}" type="pres">
      <dgm:prSet presAssocID="{3797F512-9711-4D35-AF6D-F8A7AE7D9444}" presName="composite" presStyleCnt="0"/>
      <dgm:spPr/>
    </dgm:pt>
    <dgm:pt modelId="{083A4B5A-8E70-4987-AAB0-65522270F8FA}" type="pres">
      <dgm:prSet presAssocID="{3797F512-9711-4D35-AF6D-F8A7AE7D9444}" presName="background" presStyleLbl="node0" presStyleIdx="0" presStyleCnt="1"/>
      <dgm:spPr/>
    </dgm:pt>
    <dgm:pt modelId="{5E747C84-64D1-4CFC-B2DA-284E2902F930}" type="pres">
      <dgm:prSet presAssocID="{3797F512-9711-4D35-AF6D-F8A7AE7D9444}" presName="text" presStyleLbl="fgAcc0" presStyleIdx="0" presStyleCnt="1">
        <dgm:presLayoutVars>
          <dgm:chPref val="3"/>
        </dgm:presLayoutVars>
      </dgm:prSet>
      <dgm:spPr/>
    </dgm:pt>
    <dgm:pt modelId="{FD9D56FB-B773-42A6-B641-397D25FAF6FB}" type="pres">
      <dgm:prSet presAssocID="{3797F512-9711-4D35-AF6D-F8A7AE7D9444}" presName="hierChild2" presStyleCnt="0"/>
      <dgm:spPr/>
    </dgm:pt>
    <dgm:pt modelId="{696A1F71-EFE8-4E69-824E-9029AFC16744}" type="pres">
      <dgm:prSet presAssocID="{3BE6EFF3-16EE-49EC-B74C-F0FF3B773791}" presName="Name10" presStyleLbl="parChTrans1D2" presStyleIdx="0" presStyleCnt="3"/>
      <dgm:spPr/>
    </dgm:pt>
    <dgm:pt modelId="{162968DE-8744-4CCD-BEBE-C079D22D9D57}" type="pres">
      <dgm:prSet presAssocID="{0EF9529A-7D1E-49BF-B35E-1D38B21B9721}" presName="hierRoot2" presStyleCnt="0"/>
      <dgm:spPr/>
    </dgm:pt>
    <dgm:pt modelId="{C384E536-14D5-4D5C-9004-024D885B0A40}" type="pres">
      <dgm:prSet presAssocID="{0EF9529A-7D1E-49BF-B35E-1D38B21B9721}" presName="composite2" presStyleCnt="0"/>
      <dgm:spPr/>
    </dgm:pt>
    <dgm:pt modelId="{618E41CB-1EE8-4AF8-9EDF-49658D68382E}" type="pres">
      <dgm:prSet presAssocID="{0EF9529A-7D1E-49BF-B35E-1D38B21B9721}" presName="background2" presStyleLbl="node2" presStyleIdx="0" presStyleCnt="3"/>
      <dgm:spPr>
        <a:solidFill>
          <a:schemeClr val="accent2"/>
        </a:solidFill>
      </dgm:spPr>
    </dgm:pt>
    <dgm:pt modelId="{DEAF3728-5157-4AAB-AEA7-C4988424C4E7}" type="pres">
      <dgm:prSet presAssocID="{0EF9529A-7D1E-49BF-B35E-1D38B21B9721}" presName="text2" presStyleLbl="fgAcc2" presStyleIdx="0" presStyleCnt="3">
        <dgm:presLayoutVars>
          <dgm:chPref val="3"/>
        </dgm:presLayoutVars>
      </dgm:prSet>
      <dgm:spPr/>
    </dgm:pt>
    <dgm:pt modelId="{1F4641B5-9B9E-44F4-BB31-F4547413174D}" type="pres">
      <dgm:prSet presAssocID="{0EF9529A-7D1E-49BF-B35E-1D38B21B9721}" presName="hierChild3" presStyleCnt="0"/>
      <dgm:spPr/>
    </dgm:pt>
    <dgm:pt modelId="{8EC3C499-609C-48E0-8562-332644E4056B}" type="pres">
      <dgm:prSet presAssocID="{DE71C02C-2B20-4655-BA26-D1AD790CCC6A}" presName="Name17" presStyleLbl="parChTrans1D3" presStyleIdx="0" presStyleCnt="3"/>
      <dgm:spPr/>
    </dgm:pt>
    <dgm:pt modelId="{19FD7523-5E87-4853-8E87-3F69161DC3E3}" type="pres">
      <dgm:prSet presAssocID="{19F143D1-99C4-4576-9076-AC84DE1E76E8}" presName="hierRoot3" presStyleCnt="0"/>
      <dgm:spPr/>
    </dgm:pt>
    <dgm:pt modelId="{6044763F-3DC9-4753-9155-74F959450F5D}" type="pres">
      <dgm:prSet presAssocID="{19F143D1-99C4-4576-9076-AC84DE1E76E8}" presName="composite3" presStyleCnt="0"/>
      <dgm:spPr/>
    </dgm:pt>
    <dgm:pt modelId="{CFA8AB19-50A2-4BDE-BE47-362251146DE1}" type="pres">
      <dgm:prSet presAssocID="{19F143D1-99C4-4576-9076-AC84DE1E76E8}" presName="background3" presStyleLbl="node3" presStyleIdx="0" presStyleCnt="3"/>
      <dgm:spPr>
        <a:solidFill>
          <a:schemeClr val="accent2"/>
        </a:solidFill>
      </dgm:spPr>
    </dgm:pt>
    <dgm:pt modelId="{AD40BA6B-1408-4A34-A245-8DF5C38FC381}" type="pres">
      <dgm:prSet presAssocID="{19F143D1-99C4-4576-9076-AC84DE1E76E8}" presName="text3" presStyleLbl="fgAcc3" presStyleIdx="0" presStyleCnt="3" custScaleY="237131">
        <dgm:presLayoutVars>
          <dgm:chPref val="3"/>
        </dgm:presLayoutVars>
      </dgm:prSet>
      <dgm:spPr/>
    </dgm:pt>
    <dgm:pt modelId="{8719468E-4628-415D-97B0-4D807113A168}" type="pres">
      <dgm:prSet presAssocID="{19F143D1-99C4-4576-9076-AC84DE1E76E8}" presName="hierChild4" presStyleCnt="0"/>
      <dgm:spPr/>
    </dgm:pt>
    <dgm:pt modelId="{ABAA81A1-E5A6-43FB-9C5E-2881410480F1}" type="pres">
      <dgm:prSet presAssocID="{4B0E1BE2-48CE-4F58-8399-18A4FD052E68}" presName="Name10" presStyleLbl="parChTrans1D2" presStyleIdx="1" presStyleCnt="3"/>
      <dgm:spPr/>
    </dgm:pt>
    <dgm:pt modelId="{1B7C7A8E-5B08-44F0-ACE2-D072259A0D57}" type="pres">
      <dgm:prSet presAssocID="{AC5256A2-DB23-48B6-A2D5-39FAFBD374A9}" presName="hierRoot2" presStyleCnt="0"/>
      <dgm:spPr/>
    </dgm:pt>
    <dgm:pt modelId="{B85F5D9C-B2E3-4336-87F4-905C2819F3CB}" type="pres">
      <dgm:prSet presAssocID="{AC5256A2-DB23-48B6-A2D5-39FAFBD374A9}" presName="composite2" presStyleCnt="0"/>
      <dgm:spPr/>
    </dgm:pt>
    <dgm:pt modelId="{2F44E952-0E5F-4274-9971-F44565490D60}" type="pres">
      <dgm:prSet presAssocID="{AC5256A2-DB23-48B6-A2D5-39FAFBD374A9}" presName="background2" presStyleLbl="node2" presStyleIdx="1" presStyleCnt="3"/>
      <dgm:spPr>
        <a:solidFill>
          <a:srgbClr val="FFFF00"/>
        </a:solidFill>
      </dgm:spPr>
    </dgm:pt>
    <dgm:pt modelId="{2C11C53A-B5AF-418B-9E37-E825B6E36F16}" type="pres">
      <dgm:prSet presAssocID="{AC5256A2-DB23-48B6-A2D5-39FAFBD374A9}" presName="text2" presStyleLbl="fgAcc2" presStyleIdx="1" presStyleCnt="3">
        <dgm:presLayoutVars>
          <dgm:chPref val="3"/>
        </dgm:presLayoutVars>
      </dgm:prSet>
      <dgm:spPr/>
    </dgm:pt>
    <dgm:pt modelId="{37635459-51F7-4364-ACC7-3390BB1567BE}" type="pres">
      <dgm:prSet presAssocID="{AC5256A2-DB23-48B6-A2D5-39FAFBD374A9}" presName="hierChild3" presStyleCnt="0"/>
      <dgm:spPr/>
    </dgm:pt>
    <dgm:pt modelId="{D0949CDC-DF44-43E4-A5BF-01FC7AF4EFEF}" type="pres">
      <dgm:prSet presAssocID="{54243F6C-705C-4A67-8FD0-DCF9B11057A0}" presName="Name17" presStyleLbl="parChTrans1D3" presStyleIdx="1" presStyleCnt="3"/>
      <dgm:spPr/>
    </dgm:pt>
    <dgm:pt modelId="{AD467BD1-1C32-483D-8132-7678224C601B}" type="pres">
      <dgm:prSet presAssocID="{3C855A7B-2703-4ADA-8FE2-A48A07197946}" presName="hierRoot3" presStyleCnt="0"/>
      <dgm:spPr/>
    </dgm:pt>
    <dgm:pt modelId="{EDCAA794-AC6E-48B5-963B-DE7B32251429}" type="pres">
      <dgm:prSet presAssocID="{3C855A7B-2703-4ADA-8FE2-A48A07197946}" presName="composite3" presStyleCnt="0"/>
      <dgm:spPr/>
    </dgm:pt>
    <dgm:pt modelId="{52E337CD-D41A-4D4B-A14F-982221B9FF2E}" type="pres">
      <dgm:prSet presAssocID="{3C855A7B-2703-4ADA-8FE2-A48A07197946}" presName="background3" presStyleLbl="node3" presStyleIdx="1" presStyleCnt="3"/>
      <dgm:spPr>
        <a:solidFill>
          <a:srgbClr val="FFFF00"/>
        </a:solidFill>
      </dgm:spPr>
    </dgm:pt>
    <dgm:pt modelId="{D618D61F-BDA9-4768-9CD2-620E0DC97166}" type="pres">
      <dgm:prSet presAssocID="{3C855A7B-2703-4ADA-8FE2-A48A07197946}" presName="text3" presStyleLbl="fgAcc3" presStyleIdx="1" presStyleCnt="3" custScaleY="240766">
        <dgm:presLayoutVars>
          <dgm:chPref val="3"/>
        </dgm:presLayoutVars>
      </dgm:prSet>
      <dgm:spPr/>
    </dgm:pt>
    <dgm:pt modelId="{48A4CC6D-C2CD-4E95-87EF-54BC47D9C1C6}" type="pres">
      <dgm:prSet presAssocID="{3C855A7B-2703-4ADA-8FE2-A48A07197946}" presName="hierChild4" presStyleCnt="0"/>
      <dgm:spPr/>
    </dgm:pt>
    <dgm:pt modelId="{B9F06BBE-66AA-4F14-8E92-80E68DE4AF7C}" type="pres">
      <dgm:prSet presAssocID="{6ECA2432-018C-4C89-8553-6FC214D1A4B2}" presName="Name10" presStyleLbl="parChTrans1D2" presStyleIdx="2" presStyleCnt="3"/>
      <dgm:spPr/>
    </dgm:pt>
    <dgm:pt modelId="{DD1028FD-72FA-40B1-A183-F85643E40297}" type="pres">
      <dgm:prSet presAssocID="{4EA3A2B7-A9F3-419B-8AF1-5EA9EA41713A}" presName="hierRoot2" presStyleCnt="0"/>
      <dgm:spPr/>
    </dgm:pt>
    <dgm:pt modelId="{4E3FE2F2-5E5E-44B3-9387-7A45C632FB0B}" type="pres">
      <dgm:prSet presAssocID="{4EA3A2B7-A9F3-419B-8AF1-5EA9EA41713A}" presName="composite2" presStyleCnt="0"/>
      <dgm:spPr/>
    </dgm:pt>
    <dgm:pt modelId="{77624390-64B5-453B-8F52-A2A90D139190}" type="pres">
      <dgm:prSet presAssocID="{4EA3A2B7-A9F3-419B-8AF1-5EA9EA41713A}" presName="background2" presStyleLbl="node2" presStyleIdx="2" presStyleCnt="3"/>
      <dgm:spPr>
        <a:solidFill>
          <a:srgbClr val="92D050"/>
        </a:solidFill>
      </dgm:spPr>
    </dgm:pt>
    <dgm:pt modelId="{9662EAAA-5A7E-4DF3-8EE3-E5C029B6C2BF}" type="pres">
      <dgm:prSet presAssocID="{4EA3A2B7-A9F3-419B-8AF1-5EA9EA41713A}" presName="text2" presStyleLbl="fgAcc2" presStyleIdx="2" presStyleCnt="3">
        <dgm:presLayoutVars>
          <dgm:chPref val="3"/>
        </dgm:presLayoutVars>
      </dgm:prSet>
      <dgm:spPr/>
    </dgm:pt>
    <dgm:pt modelId="{FE984552-F2EF-4A56-924F-20CCAB8A9DB7}" type="pres">
      <dgm:prSet presAssocID="{4EA3A2B7-A9F3-419B-8AF1-5EA9EA41713A}" presName="hierChild3" presStyleCnt="0"/>
      <dgm:spPr/>
    </dgm:pt>
    <dgm:pt modelId="{6BB2E7BE-D8CF-4346-A7E4-40CCD6D2061D}" type="pres">
      <dgm:prSet presAssocID="{CEBF41E6-2327-419F-9E6C-58D7BB9D3382}" presName="Name17" presStyleLbl="parChTrans1D3" presStyleIdx="2" presStyleCnt="3"/>
      <dgm:spPr/>
    </dgm:pt>
    <dgm:pt modelId="{E6FE9381-858D-4396-9D58-70B0802FE3F6}" type="pres">
      <dgm:prSet presAssocID="{978EFC1B-40B6-4DAB-A549-49665233685D}" presName="hierRoot3" presStyleCnt="0"/>
      <dgm:spPr/>
    </dgm:pt>
    <dgm:pt modelId="{DBB7F237-7F58-4EFC-A01E-07AAB3EE5A82}" type="pres">
      <dgm:prSet presAssocID="{978EFC1B-40B6-4DAB-A549-49665233685D}" presName="composite3" presStyleCnt="0"/>
      <dgm:spPr/>
    </dgm:pt>
    <dgm:pt modelId="{E0B984A2-B043-4524-AC4F-AD173336CED7}" type="pres">
      <dgm:prSet presAssocID="{978EFC1B-40B6-4DAB-A549-49665233685D}" presName="background3" presStyleLbl="node3" presStyleIdx="2" presStyleCnt="3"/>
      <dgm:spPr>
        <a:solidFill>
          <a:srgbClr val="92D050"/>
        </a:solidFill>
      </dgm:spPr>
    </dgm:pt>
    <dgm:pt modelId="{08DC7F29-E10E-418F-8C67-67E1CAE6C8A0}" type="pres">
      <dgm:prSet presAssocID="{978EFC1B-40B6-4DAB-A549-49665233685D}" presName="text3" presStyleLbl="fgAcc3" presStyleIdx="2" presStyleCnt="3" custScaleY="253012">
        <dgm:presLayoutVars>
          <dgm:chPref val="3"/>
        </dgm:presLayoutVars>
      </dgm:prSet>
      <dgm:spPr/>
    </dgm:pt>
    <dgm:pt modelId="{516952A9-65F3-4E0D-9E89-E23031DCA02B}" type="pres">
      <dgm:prSet presAssocID="{978EFC1B-40B6-4DAB-A549-49665233685D}" presName="hierChild4" presStyleCnt="0"/>
      <dgm:spPr/>
    </dgm:pt>
  </dgm:ptLst>
  <dgm:cxnLst>
    <dgm:cxn modelId="{90C4040B-9958-4B44-B9BB-1FB94D8A5609}" type="presOf" srcId="{0EF9529A-7D1E-49BF-B35E-1D38B21B9721}" destId="{DEAF3728-5157-4AAB-AEA7-C4988424C4E7}" srcOrd="0" destOrd="0" presId="urn:microsoft.com/office/officeart/2005/8/layout/hierarchy1"/>
    <dgm:cxn modelId="{11D79034-6B72-40C3-BDC0-0EC070FE9491}" type="presOf" srcId="{4B0E1BE2-48CE-4F58-8399-18A4FD052E68}" destId="{ABAA81A1-E5A6-43FB-9C5E-2881410480F1}" srcOrd="0" destOrd="0" presId="urn:microsoft.com/office/officeart/2005/8/layout/hierarchy1"/>
    <dgm:cxn modelId="{51F7C65A-21E8-498D-BF42-0495C129A5E1}" srcId="{AC5256A2-DB23-48B6-A2D5-39FAFBD374A9}" destId="{3C855A7B-2703-4ADA-8FE2-A48A07197946}" srcOrd="0" destOrd="0" parTransId="{54243F6C-705C-4A67-8FD0-DCF9B11057A0}" sibTransId="{FEAE7374-2DEF-4FBC-A49A-480E49CC22F0}"/>
    <dgm:cxn modelId="{D8335E62-F6FF-4F8B-BC23-E2877F93C631}" type="presOf" srcId="{978EFC1B-40B6-4DAB-A549-49665233685D}" destId="{08DC7F29-E10E-418F-8C67-67E1CAE6C8A0}" srcOrd="0" destOrd="0" presId="urn:microsoft.com/office/officeart/2005/8/layout/hierarchy1"/>
    <dgm:cxn modelId="{F1F28F64-0C1A-457F-894A-A3F1245865E8}" type="presOf" srcId="{4EA3A2B7-A9F3-419B-8AF1-5EA9EA41713A}" destId="{9662EAAA-5A7E-4DF3-8EE3-E5C029B6C2BF}" srcOrd="0" destOrd="0" presId="urn:microsoft.com/office/officeart/2005/8/layout/hierarchy1"/>
    <dgm:cxn modelId="{C0214D67-4720-4412-A54D-25F8A6CCF6D4}" srcId="{3797F512-9711-4D35-AF6D-F8A7AE7D9444}" destId="{4EA3A2B7-A9F3-419B-8AF1-5EA9EA41713A}" srcOrd="2" destOrd="0" parTransId="{6ECA2432-018C-4C89-8553-6FC214D1A4B2}" sibTransId="{FB78A00E-9CF9-42F6-BEEC-57DB0FE8CB68}"/>
    <dgm:cxn modelId="{E1A5426B-AF5A-49F9-ACE7-C79F1F7FEBF0}" type="presOf" srcId="{DE71C02C-2B20-4655-BA26-D1AD790CCC6A}" destId="{8EC3C499-609C-48E0-8562-332644E4056B}" srcOrd="0" destOrd="0" presId="urn:microsoft.com/office/officeart/2005/8/layout/hierarchy1"/>
    <dgm:cxn modelId="{4045A86C-5B8C-4D6D-8DD7-608D9209CB6F}" type="presOf" srcId="{19F143D1-99C4-4576-9076-AC84DE1E76E8}" destId="{AD40BA6B-1408-4A34-A245-8DF5C38FC381}" srcOrd="0" destOrd="0" presId="urn:microsoft.com/office/officeart/2005/8/layout/hierarchy1"/>
    <dgm:cxn modelId="{C240DF6C-E158-44B9-B13F-3F3D0A5DD775}" type="presOf" srcId="{54243F6C-705C-4A67-8FD0-DCF9B11057A0}" destId="{D0949CDC-DF44-43E4-A5BF-01FC7AF4EFEF}" srcOrd="0" destOrd="0" presId="urn:microsoft.com/office/officeart/2005/8/layout/hierarchy1"/>
    <dgm:cxn modelId="{BD4D1B73-D1E5-4235-92F8-76456492B72C}" type="presOf" srcId="{3797F512-9711-4D35-AF6D-F8A7AE7D9444}" destId="{5E747C84-64D1-4CFC-B2DA-284E2902F930}" srcOrd="0" destOrd="0" presId="urn:microsoft.com/office/officeart/2005/8/layout/hierarchy1"/>
    <dgm:cxn modelId="{C3A68D73-2EF5-4B65-B14E-A9A28DF6064E}" srcId="{3797F512-9711-4D35-AF6D-F8A7AE7D9444}" destId="{0EF9529A-7D1E-49BF-B35E-1D38B21B9721}" srcOrd="0" destOrd="0" parTransId="{3BE6EFF3-16EE-49EC-B74C-F0FF3B773791}" sibTransId="{ADC53E0E-250A-4CE0-BA1D-5407F65AD4D3}"/>
    <dgm:cxn modelId="{332BF793-34DD-4B39-968E-ADAA74BB4084}" srcId="{A44EFC9A-15EE-4926-B9F7-508271318974}" destId="{3797F512-9711-4D35-AF6D-F8A7AE7D9444}" srcOrd="0" destOrd="0" parTransId="{8EEC9DF2-698D-402A-8219-D5755A078EB4}" sibTransId="{61E80654-A1FC-43FC-BBA7-F913D5B2E4CE}"/>
    <dgm:cxn modelId="{D5F76EA4-8986-475E-A7C3-5A1EAE26C7F5}" type="presOf" srcId="{6ECA2432-018C-4C89-8553-6FC214D1A4B2}" destId="{B9F06BBE-66AA-4F14-8E92-80E68DE4AF7C}" srcOrd="0" destOrd="0" presId="urn:microsoft.com/office/officeart/2005/8/layout/hierarchy1"/>
    <dgm:cxn modelId="{DE5EEDC0-CEC3-4BB4-8685-B3AD44EEF4EB}" srcId="{4EA3A2B7-A9F3-419B-8AF1-5EA9EA41713A}" destId="{978EFC1B-40B6-4DAB-A549-49665233685D}" srcOrd="0" destOrd="0" parTransId="{CEBF41E6-2327-419F-9E6C-58D7BB9D3382}" sibTransId="{B4C50E85-751F-4CAF-9132-D228A3054AC0}"/>
    <dgm:cxn modelId="{92DAEDC4-5285-4E8D-AF21-45C7E7493F98}" type="presOf" srcId="{A44EFC9A-15EE-4926-B9F7-508271318974}" destId="{913763D1-64EF-48E3-96BD-5173A68A1FE5}" srcOrd="0" destOrd="0" presId="urn:microsoft.com/office/officeart/2005/8/layout/hierarchy1"/>
    <dgm:cxn modelId="{89C1A9D2-88E4-4E2B-A33B-CB9318EDB28E}" srcId="{3797F512-9711-4D35-AF6D-F8A7AE7D9444}" destId="{AC5256A2-DB23-48B6-A2D5-39FAFBD374A9}" srcOrd="1" destOrd="0" parTransId="{4B0E1BE2-48CE-4F58-8399-18A4FD052E68}" sibTransId="{DB95D935-E4E4-4D6F-9513-5DC1F498D52D}"/>
    <dgm:cxn modelId="{1267C4D7-1B54-48E7-9EE5-A3D288A6D916}" type="presOf" srcId="{CEBF41E6-2327-419F-9E6C-58D7BB9D3382}" destId="{6BB2E7BE-D8CF-4346-A7E4-40CCD6D2061D}" srcOrd="0" destOrd="0" presId="urn:microsoft.com/office/officeart/2005/8/layout/hierarchy1"/>
    <dgm:cxn modelId="{5FC846DC-EB77-4B50-9577-D3F884CABF67}" type="presOf" srcId="{AC5256A2-DB23-48B6-A2D5-39FAFBD374A9}" destId="{2C11C53A-B5AF-418B-9E37-E825B6E36F16}" srcOrd="0" destOrd="0" presId="urn:microsoft.com/office/officeart/2005/8/layout/hierarchy1"/>
    <dgm:cxn modelId="{F22AFFE2-7A77-4F89-B194-492004EEB81C}" srcId="{0EF9529A-7D1E-49BF-B35E-1D38B21B9721}" destId="{19F143D1-99C4-4576-9076-AC84DE1E76E8}" srcOrd="0" destOrd="0" parTransId="{DE71C02C-2B20-4655-BA26-D1AD790CCC6A}" sibTransId="{42A8F873-6594-44C9-9442-B8842A5D34D0}"/>
    <dgm:cxn modelId="{D62426FE-3D91-4539-84EE-C94B8CED5DEA}" type="presOf" srcId="{3BE6EFF3-16EE-49EC-B74C-F0FF3B773791}" destId="{696A1F71-EFE8-4E69-824E-9029AFC16744}" srcOrd="0" destOrd="0" presId="urn:microsoft.com/office/officeart/2005/8/layout/hierarchy1"/>
    <dgm:cxn modelId="{526BF9FE-A0CA-492F-AA28-62E311CE2063}" type="presOf" srcId="{3C855A7B-2703-4ADA-8FE2-A48A07197946}" destId="{D618D61F-BDA9-4768-9CD2-620E0DC97166}" srcOrd="0" destOrd="0" presId="urn:microsoft.com/office/officeart/2005/8/layout/hierarchy1"/>
    <dgm:cxn modelId="{028D2956-19ED-450E-8CE2-4BBD7E64AE88}" type="presParOf" srcId="{913763D1-64EF-48E3-96BD-5173A68A1FE5}" destId="{26A00C83-38D1-4B4C-9A43-349F853DB6D4}" srcOrd="0" destOrd="0" presId="urn:microsoft.com/office/officeart/2005/8/layout/hierarchy1"/>
    <dgm:cxn modelId="{BEA805A2-5CBC-4B04-9C12-614C450684C0}" type="presParOf" srcId="{26A00C83-38D1-4B4C-9A43-349F853DB6D4}" destId="{15C82281-459E-46A0-8BE0-6344C79945F5}" srcOrd="0" destOrd="0" presId="urn:microsoft.com/office/officeart/2005/8/layout/hierarchy1"/>
    <dgm:cxn modelId="{DFF53D40-8B79-4ED6-9DCA-A054DD6C04A9}" type="presParOf" srcId="{15C82281-459E-46A0-8BE0-6344C79945F5}" destId="{083A4B5A-8E70-4987-AAB0-65522270F8FA}" srcOrd="0" destOrd="0" presId="urn:microsoft.com/office/officeart/2005/8/layout/hierarchy1"/>
    <dgm:cxn modelId="{70044B40-344E-4CC3-BC69-1F1689E886F3}" type="presParOf" srcId="{15C82281-459E-46A0-8BE0-6344C79945F5}" destId="{5E747C84-64D1-4CFC-B2DA-284E2902F930}" srcOrd="1" destOrd="0" presId="urn:microsoft.com/office/officeart/2005/8/layout/hierarchy1"/>
    <dgm:cxn modelId="{909B4381-B19C-4434-A1B0-3DAFBD1483BE}" type="presParOf" srcId="{26A00C83-38D1-4B4C-9A43-349F853DB6D4}" destId="{FD9D56FB-B773-42A6-B641-397D25FAF6FB}" srcOrd="1" destOrd="0" presId="urn:microsoft.com/office/officeart/2005/8/layout/hierarchy1"/>
    <dgm:cxn modelId="{869AE0C0-10BA-4A6E-93A4-E4219D0AF3C4}" type="presParOf" srcId="{FD9D56FB-B773-42A6-B641-397D25FAF6FB}" destId="{696A1F71-EFE8-4E69-824E-9029AFC16744}" srcOrd="0" destOrd="0" presId="urn:microsoft.com/office/officeart/2005/8/layout/hierarchy1"/>
    <dgm:cxn modelId="{75ECC6F0-1EE2-4FE0-8013-CEF5991ECEB0}" type="presParOf" srcId="{FD9D56FB-B773-42A6-B641-397D25FAF6FB}" destId="{162968DE-8744-4CCD-BEBE-C079D22D9D57}" srcOrd="1" destOrd="0" presId="urn:microsoft.com/office/officeart/2005/8/layout/hierarchy1"/>
    <dgm:cxn modelId="{2A13CB80-3EBE-45E6-8050-791634073911}" type="presParOf" srcId="{162968DE-8744-4CCD-BEBE-C079D22D9D57}" destId="{C384E536-14D5-4D5C-9004-024D885B0A40}" srcOrd="0" destOrd="0" presId="urn:microsoft.com/office/officeart/2005/8/layout/hierarchy1"/>
    <dgm:cxn modelId="{A451F6DF-BF62-4D4E-8A3E-ACAAD7A09642}" type="presParOf" srcId="{C384E536-14D5-4D5C-9004-024D885B0A40}" destId="{618E41CB-1EE8-4AF8-9EDF-49658D68382E}" srcOrd="0" destOrd="0" presId="urn:microsoft.com/office/officeart/2005/8/layout/hierarchy1"/>
    <dgm:cxn modelId="{4C9A2147-F3E8-4427-BC52-C8EEEF54E082}" type="presParOf" srcId="{C384E536-14D5-4D5C-9004-024D885B0A40}" destId="{DEAF3728-5157-4AAB-AEA7-C4988424C4E7}" srcOrd="1" destOrd="0" presId="urn:microsoft.com/office/officeart/2005/8/layout/hierarchy1"/>
    <dgm:cxn modelId="{37BB2959-A518-486A-B203-25E132AF2917}" type="presParOf" srcId="{162968DE-8744-4CCD-BEBE-C079D22D9D57}" destId="{1F4641B5-9B9E-44F4-BB31-F4547413174D}" srcOrd="1" destOrd="0" presId="urn:microsoft.com/office/officeart/2005/8/layout/hierarchy1"/>
    <dgm:cxn modelId="{01E3BC4C-7F27-4B7F-BCDE-9349A9AA1385}" type="presParOf" srcId="{1F4641B5-9B9E-44F4-BB31-F4547413174D}" destId="{8EC3C499-609C-48E0-8562-332644E4056B}" srcOrd="0" destOrd="0" presId="urn:microsoft.com/office/officeart/2005/8/layout/hierarchy1"/>
    <dgm:cxn modelId="{9AF0949E-9AB8-4C2E-BAE5-DF77A908968A}" type="presParOf" srcId="{1F4641B5-9B9E-44F4-BB31-F4547413174D}" destId="{19FD7523-5E87-4853-8E87-3F69161DC3E3}" srcOrd="1" destOrd="0" presId="urn:microsoft.com/office/officeart/2005/8/layout/hierarchy1"/>
    <dgm:cxn modelId="{2FE4DF66-9E87-452E-9802-E3C7E47D6248}" type="presParOf" srcId="{19FD7523-5E87-4853-8E87-3F69161DC3E3}" destId="{6044763F-3DC9-4753-9155-74F959450F5D}" srcOrd="0" destOrd="0" presId="urn:microsoft.com/office/officeart/2005/8/layout/hierarchy1"/>
    <dgm:cxn modelId="{D3667E54-E70B-4514-B910-D4C6BD8F3380}" type="presParOf" srcId="{6044763F-3DC9-4753-9155-74F959450F5D}" destId="{CFA8AB19-50A2-4BDE-BE47-362251146DE1}" srcOrd="0" destOrd="0" presId="urn:microsoft.com/office/officeart/2005/8/layout/hierarchy1"/>
    <dgm:cxn modelId="{229BA433-ACBF-484B-B7A7-72223891E627}" type="presParOf" srcId="{6044763F-3DC9-4753-9155-74F959450F5D}" destId="{AD40BA6B-1408-4A34-A245-8DF5C38FC381}" srcOrd="1" destOrd="0" presId="urn:microsoft.com/office/officeart/2005/8/layout/hierarchy1"/>
    <dgm:cxn modelId="{91163C98-A5AD-499E-AACA-7B464CEED2CC}" type="presParOf" srcId="{19FD7523-5E87-4853-8E87-3F69161DC3E3}" destId="{8719468E-4628-415D-97B0-4D807113A168}" srcOrd="1" destOrd="0" presId="urn:microsoft.com/office/officeart/2005/8/layout/hierarchy1"/>
    <dgm:cxn modelId="{AF8D55CD-F74A-439F-A600-60E58AB0256C}" type="presParOf" srcId="{FD9D56FB-B773-42A6-B641-397D25FAF6FB}" destId="{ABAA81A1-E5A6-43FB-9C5E-2881410480F1}" srcOrd="2" destOrd="0" presId="urn:microsoft.com/office/officeart/2005/8/layout/hierarchy1"/>
    <dgm:cxn modelId="{32E17C04-8BB8-4329-9339-A5FE75586FBB}" type="presParOf" srcId="{FD9D56FB-B773-42A6-B641-397D25FAF6FB}" destId="{1B7C7A8E-5B08-44F0-ACE2-D072259A0D57}" srcOrd="3" destOrd="0" presId="urn:microsoft.com/office/officeart/2005/8/layout/hierarchy1"/>
    <dgm:cxn modelId="{A24E6FAC-E2B6-4D65-AB3A-4B506A1F8884}" type="presParOf" srcId="{1B7C7A8E-5B08-44F0-ACE2-D072259A0D57}" destId="{B85F5D9C-B2E3-4336-87F4-905C2819F3CB}" srcOrd="0" destOrd="0" presId="urn:microsoft.com/office/officeart/2005/8/layout/hierarchy1"/>
    <dgm:cxn modelId="{48BA4F28-C5A2-48F6-B9D9-75BD8680198D}" type="presParOf" srcId="{B85F5D9C-B2E3-4336-87F4-905C2819F3CB}" destId="{2F44E952-0E5F-4274-9971-F44565490D60}" srcOrd="0" destOrd="0" presId="urn:microsoft.com/office/officeart/2005/8/layout/hierarchy1"/>
    <dgm:cxn modelId="{BE9EE5DE-4DE8-48D4-8508-3FD97D1569E6}" type="presParOf" srcId="{B85F5D9C-B2E3-4336-87F4-905C2819F3CB}" destId="{2C11C53A-B5AF-418B-9E37-E825B6E36F16}" srcOrd="1" destOrd="0" presId="urn:microsoft.com/office/officeart/2005/8/layout/hierarchy1"/>
    <dgm:cxn modelId="{32E2BE17-4A12-4797-89BE-FFF354C3B89C}" type="presParOf" srcId="{1B7C7A8E-5B08-44F0-ACE2-D072259A0D57}" destId="{37635459-51F7-4364-ACC7-3390BB1567BE}" srcOrd="1" destOrd="0" presId="urn:microsoft.com/office/officeart/2005/8/layout/hierarchy1"/>
    <dgm:cxn modelId="{6500A014-95F7-4FB5-8698-C1D16F14E717}" type="presParOf" srcId="{37635459-51F7-4364-ACC7-3390BB1567BE}" destId="{D0949CDC-DF44-43E4-A5BF-01FC7AF4EFEF}" srcOrd="0" destOrd="0" presId="urn:microsoft.com/office/officeart/2005/8/layout/hierarchy1"/>
    <dgm:cxn modelId="{1A061C79-7AC7-4052-BE46-931E84C1D565}" type="presParOf" srcId="{37635459-51F7-4364-ACC7-3390BB1567BE}" destId="{AD467BD1-1C32-483D-8132-7678224C601B}" srcOrd="1" destOrd="0" presId="urn:microsoft.com/office/officeart/2005/8/layout/hierarchy1"/>
    <dgm:cxn modelId="{78CD9935-F67C-43C3-8FDC-9D2FEF607493}" type="presParOf" srcId="{AD467BD1-1C32-483D-8132-7678224C601B}" destId="{EDCAA794-AC6E-48B5-963B-DE7B32251429}" srcOrd="0" destOrd="0" presId="urn:microsoft.com/office/officeart/2005/8/layout/hierarchy1"/>
    <dgm:cxn modelId="{6459149A-F28E-40A8-895F-3A95C23A77AC}" type="presParOf" srcId="{EDCAA794-AC6E-48B5-963B-DE7B32251429}" destId="{52E337CD-D41A-4D4B-A14F-982221B9FF2E}" srcOrd="0" destOrd="0" presId="urn:microsoft.com/office/officeart/2005/8/layout/hierarchy1"/>
    <dgm:cxn modelId="{50D683CA-79BF-4B54-88AF-EF0ECBC60C16}" type="presParOf" srcId="{EDCAA794-AC6E-48B5-963B-DE7B32251429}" destId="{D618D61F-BDA9-4768-9CD2-620E0DC97166}" srcOrd="1" destOrd="0" presId="urn:microsoft.com/office/officeart/2005/8/layout/hierarchy1"/>
    <dgm:cxn modelId="{DEAC3F92-FA22-4204-8E7B-A0D18288AE90}" type="presParOf" srcId="{AD467BD1-1C32-483D-8132-7678224C601B}" destId="{48A4CC6D-C2CD-4E95-87EF-54BC47D9C1C6}" srcOrd="1" destOrd="0" presId="urn:microsoft.com/office/officeart/2005/8/layout/hierarchy1"/>
    <dgm:cxn modelId="{19A59A5F-8155-462F-9E7F-010A170E78BB}" type="presParOf" srcId="{FD9D56FB-B773-42A6-B641-397D25FAF6FB}" destId="{B9F06BBE-66AA-4F14-8E92-80E68DE4AF7C}" srcOrd="4" destOrd="0" presId="urn:microsoft.com/office/officeart/2005/8/layout/hierarchy1"/>
    <dgm:cxn modelId="{54EDF72D-6283-4E7D-9045-9A2D47E23C35}" type="presParOf" srcId="{FD9D56FB-B773-42A6-B641-397D25FAF6FB}" destId="{DD1028FD-72FA-40B1-A183-F85643E40297}" srcOrd="5" destOrd="0" presId="urn:microsoft.com/office/officeart/2005/8/layout/hierarchy1"/>
    <dgm:cxn modelId="{0D059FFC-F0FC-4093-B065-9B281739CEB7}" type="presParOf" srcId="{DD1028FD-72FA-40B1-A183-F85643E40297}" destId="{4E3FE2F2-5E5E-44B3-9387-7A45C632FB0B}" srcOrd="0" destOrd="0" presId="urn:microsoft.com/office/officeart/2005/8/layout/hierarchy1"/>
    <dgm:cxn modelId="{8200E781-CFCD-4EF0-B42E-05724A56B9BC}" type="presParOf" srcId="{4E3FE2F2-5E5E-44B3-9387-7A45C632FB0B}" destId="{77624390-64B5-453B-8F52-A2A90D139190}" srcOrd="0" destOrd="0" presId="urn:microsoft.com/office/officeart/2005/8/layout/hierarchy1"/>
    <dgm:cxn modelId="{BAEACB33-C842-46AD-B783-9E5783A896E1}" type="presParOf" srcId="{4E3FE2F2-5E5E-44B3-9387-7A45C632FB0B}" destId="{9662EAAA-5A7E-4DF3-8EE3-E5C029B6C2BF}" srcOrd="1" destOrd="0" presId="urn:microsoft.com/office/officeart/2005/8/layout/hierarchy1"/>
    <dgm:cxn modelId="{856E0DDA-F629-4421-8677-726350383FBE}" type="presParOf" srcId="{DD1028FD-72FA-40B1-A183-F85643E40297}" destId="{FE984552-F2EF-4A56-924F-20CCAB8A9DB7}" srcOrd="1" destOrd="0" presId="urn:microsoft.com/office/officeart/2005/8/layout/hierarchy1"/>
    <dgm:cxn modelId="{C31E5D28-7C6F-44E5-B691-68F1D157B76D}" type="presParOf" srcId="{FE984552-F2EF-4A56-924F-20CCAB8A9DB7}" destId="{6BB2E7BE-D8CF-4346-A7E4-40CCD6D2061D}" srcOrd="0" destOrd="0" presId="urn:microsoft.com/office/officeart/2005/8/layout/hierarchy1"/>
    <dgm:cxn modelId="{FA5CEC04-DBF1-4414-8580-450494652B63}" type="presParOf" srcId="{FE984552-F2EF-4A56-924F-20CCAB8A9DB7}" destId="{E6FE9381-858D-4396-9D58-70B0802FE3F6}" srcOrd="1" destOrd="0" presId="urn:microsoft.com/office/officeart/2005/8/layout/hierarchy1"/>
    <dgm:cxn modelId="{D737A87F-C189-46DE-870F-AC2D8B2A7E3C}" type="presParOf" srcId="{E6FE9381-858D-4396-9D58-70B0802FE3F6}" destId="{DBB7F237-7F58-4EFC-A01E-07AAB3EE5A82}" srcOrd="0" destOrd="0" presId="urn:microsoft.com/office/officeart/2005/8/layout/hierarchy1"/>
    <dgm:cxn modelId="{23059F38-52EE-4D4D-8069-F1A8775785E6}" type="presParOf" srcId="{DBB7F237-7F58-4EFC-A01E-07AAB3EE5A82}" destId="{E0B984A2-B043-4524-AC4F-AD173336CED7}" srcOrd="0" destOrd="0" presId="urn:microsoft.com/office/officeart/2005/8/layout/hierarchy1"/>
    <dgm:cxn modelId="{1F31472A-44FA-4F6A-919A-F832C385B7AB}" type="presParOf" srcId="{DBB7F237-7F58-4EFC-A01E-07AAB3EE5A82}" destId="{08DC7F29-E10E-418F-8C67-67E1CAE6C8A0}" srcOrd="1" destOrd="0" presId="urn:microsoft.com/office/officeart/2005/8/layout/hierarchy1"/>
    <dgm:cxn modelId="{85FD4C3D-00E1-437A-BE51-C484EBED75B7}" type="presParOf" srcId="{E6FE9381-858D-4396-9D58-70B0802FE3F6}" destId="{516952A9-65F3-4E0D-9E89-E23031DCA02B}" srcOrd="1" destOrd="0" presId="urn:microsoft.com/office/officeart/2005/8/layout/hierarchy1"/>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A6F9E02-73B3-4698-861D-9799BE44C7EC}">
      <dsp:nvSpPr>
        <dsp:cNvPr id="0" name=""/>
        <dsp:cNvSpPr/>
      </dsp:nvSpPr>
      <dsp:spPr>
        <a:xfrm>
          <a:off x="7058692" y="2516848"/>
          <a:ext cx="91440" cy="468364"/>
        </a:xfrm>
        <a:custGeom>
          <a:avLst/>
          <a:gdLst/>
          <a:ahLst/>
          <a:cxnLst/>
          <a:rect l="0" t="0" r="0" b="0"/>
          <a:pathLst>
            <a:path>
              <a:moveTo>
                <a:pt x="45720" y="0"/>
              </a:moveTo>
              <a:lnTo>
                <a:pt x="45720" y="468364"/>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A5E7CA9-3C61-461D-A608-7593AB57056E}">
      <dsp:nvSpPr>
        <dsp:cNvPr id="0" name=""/>
        <dsp:cNvSpPr/>
      </dsp:nvSpPr>
      <dsp:spPr>
        <a:xfrm>
          <a:off x="4151972" y="1025866"/>
          <a:ext cx="2952440" cy="468364"/>
        </a:xfrm>
        <a:custGeom>
          <a:avLst/>
          <a:gdLst/>
          <a:ahLst/>
          <a:cxnLst/>
          <a:rect l="0" t="0" r="0" b="0"/>
          <a:pathLst>
            <a:path>
              <a:moveTo>
                <a:pt x="0" y="0"/>
              </a:moveTo>
              <a:lnTo>
                <a:pt x="0" y="319176"/>
              </a:lnTo>
              <a:lnTo>
                <a:pt x="2952440" y="319176"/>
              </a:lnTo>
              <a:lnTo>
                <a:pt x="2952440" y="468364"/>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6BB2E7BE-D8CF-4346-A7E4-40CCD6D2061D}">
      <dsp:nvSpPr>
        <dsp:cNvPr id="0" name=""/>
        <dsp:cNvSpPr/>
      </dsp:nvSpPr>
      <dsp:spPr>
        <a:xfrm>
          <a:off x="5090399" y="2516848"/>
          <a:ext cx="91440" cy="468364"/>
        </a:xfrm>
        <a:custGeom>
          <a:avLst/>
          <a:gdLst/>
          <a:ahLst/>
          <a:cxnLst/>
          <a:rect l="0" t="0" r="0" b="0"/>
          <a:pathLst>
            <a:path>
              <a:moveTo>
                <a:pt x="45720" y="0"/>
              </a:moveTo>
              <a:lnTo>
                <a:pt x="45720" y="468364"/>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9F06BBE-66AA-4F14-8E92-80E68DE4AF7C}">
      <dsp:nvSpPr>
        <dsp:cNvPr id="0" name=""/>
        <dsp:cNvSpPr/>
      </dsp:nvSpPr>
      <dsp:spPr>
        <a:xfrm>
          <a:off x="4151972" y="1025866"/>
          <a:ext cx="984146" cy="468364"/>
        </a:xfrm>
        <a:custGeom>
          <a:avLst/>
          <a:gdLst/>
          <a:ahLst/>
          <a:cxnLst/>
          <a:rect l="0" t="0" r="0" b="0"/>
          <a:pathLst>
            <a:path>
              <a:moveTo>
                <a:pt x="0" y="0"/>
              </a:moveTo>
              <a:lnTo>
                <a:pt x="0" y="319176"/>
              </a:lnTo>
              <a:lnTo>
                <a:pt x="984146" y="319176"/>
              </a:lnTo>
              <a:lnTo>
                <a:pt x="984146" y="468364"/>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D0949CDC-DF44-43E4-A5BF-01FC7AF4EFEF}">
      <dsp:nvSpPr>
        <dsp:cNvPr id="0" name=""/>
        <dsp:cNvSpPr/>
      </dsp:nvSpPr>
      <dsp:spPr>
        <a:xfrm>
          <a:off x="3122105" y="2516848"/>
          <a:ext cx="91440" cy="468364"/>
        </a:xfrm>
        <a:custGeom>
          <a:avLst/>
          <a:gdLst/>
          <a:ahLst/>
          <a:cxnLst/>
          <a:rect l="0" t="0" r="0" b="0"/>
          <a:pathLst>
            <a:path>
              <a:moveTo>
                <a:pt x="45720" y="0"/>
              </a:moveTo>
              <a:lnTo>
                <a:pt x="45720" y="468364"/>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BAA81A1-E5A6-43FB-9C5E-2881410480F1}">
      <dsp:nvSpPr>
        <dsp:cNvPr id="0" name=""/>
        <dsp:cNvSpPr/>
      </dsp:nvSpPr>
      <dsp:spPr>
        <a:xfrm>
          <a:off x="3167825" y="1025866"/>
          <a:ext cx="984146" cy="468364"/>
        </a:xfrm>
        <a:custGeom>
          <a:avLst/>
          <a:gdLst/>
          <a:ahLst/>
          <a:cxnLst/>
          <a:rect l="0" t="0" r="0" b="0"/>
          <a:pathLst>
            <a:path>
              <a:moveTo>
                <a:pt x="984146" y="0"/>
              </a:moveTo>
              <a:lnTo>
                <a:pt x="984146" y="319176"/>
              </a:lnTo>
              <a:lnTo>
                <a:pt x="0" y="319176"/>
              </a:lnTo>
              <a:lnTo>
                <a:pt x="0" y="468364"/>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8EC3C499-609C-48E0-8562-332644E4056B}">
      <dsp:nvSpPr>
        <dsp:cNvPr id="0" name=""/>
        <dsp:cNvSpPr/>
      </dsp:nvSpPr>
      <dsp:spPr>
        <a:xfrm>
          <a:off x="1153812" y="2516848"/>
          <a:ext cx="91440" cy="468364"/>
        </a:xfrm>
        <a:custGeom>
          <a:avLst/>
          <a:gdLst/>
          <a:ahLst/>
          <a:cxnLst/>
          <a:rect l="0" t="0" r="0" b="0"/>
          <a:pathLst>
            <a:path>
              <a:moveTo>
                <a:pt x="45720" y="0"/>
              </a:moveTo>
              <a:lnTo>
                <a:pt x="45720" y="468364"/>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696A1F71-EFE8-4E69-824E-9029AFC16744}">
      <dsp:nvSpPr>
        <dsp:cNvPr id="0" name=""/>
        <dsp:cNvSpPr/>
      </dsp:nvSpPr>
      <dsp:spPr>
        <a:xfrm>
          <a:off x="1199532" y="1025866"/>
          <a:ext cx="2952440" cy="468364"/>
        </a:xfrm>
        <a:custGeom>
          <a:avLst/>
          <a:gdLst/>
          <a:ahLst/>
          <a:cxnLst/>
          <a:rect l="0" t="0" r="0" b="0"/>
          <a:pathLst>
            <a:path>
              <a:moveTo>
                <a:pt x="2952440" y="0"/>
              </a:moveTo>
              <a:lnTo>
                <a:pt x="2952440" y="319176"/>
              </a:lnTo>
              <a:lnTo>
                <a:pt x="0" y="319176"/>
              </a:lnTo>
              <a:lnTo>
                <a:pt x="0" y="468364"/>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083A4B5A-8E70-4987-AAB0-65522270F8FA}">
      <dsp:nvSpPr>
        <dsp:cNvPr id="0" name=""/>
        <dsp:cNvSpPr/>
      </dsp:nvSpPr>
      <dsp:spPr>
        <a:xfrm>
          <a:off x="3346761" y="3248"/>
          <a:ext cx="1610421" cy="1022617"/>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E747C84-64D1-4CFC-B2DA-284E2902F930}">
      <dsp:nvSpPr>
        <dsp:cNvPr id="0" name=""/>
        <dsp:cNvSpPr/>
      </dsp:nvSpPr>
      <dsp:spPr>
        <a:xfrm>
          <a:off x="3525697" y="173237"/>
          <a:ext cx="1610421" cy="1022617"/>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fr-FR" sz="1100" kern="1200" spc="-60" dirty="0">
              <a:solidFill>
                <a:srgbClr val="46474A"/>
              </a:solidFill>
              <a:latin typeface="Arial"/>
              <a:cs typeface="Arial"/>
            </a:rPr>
            <a:t>Je veux me concentrer sur ma propre pratique. Je veux… </a:t>
          </a:r>
          <a:endParaRPr lang="en-GB" sz="1100" kern="1200" dirty="0"/>
        </a:p>
      </dsp:txBody>
      <dsp:txXfrm>
        <a:off x="3555648" y="203188"/>
        <a:ext cx="1550519" cy="962715"/>
      </dsp:txXfrm>
    </dsp:sp>
    <dsp:sp modelId="{618E41CB-1EE8-4AF8-9EDF-49658D68382E}">
      <dsp:nvSpPr>
        <dsp:cNvPr id="0" name=""/>
        <dsp:cNvSpPr/>
      </dsp:nvSpPr>
      <dsp:spPr>
        <a:xfrm>
          <a:off x="394321" y="1494230"/>
          <a:ext cx="1610421" cy="1022617"/>
        </a:xfrm>
        <a:prstGeom prst="roundRect">
          <a:avLst>
            <a:gd name="adj" fmla="val 10000"/>
          </a:avLst>
        </a:prstGeom>
        <a:solidFill>
          <a:srgbClr val="FF99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EAF3728-5157-4AAB-AEA7-C4988424C4E7}">
      <dsp:nvSpPr>
        <dsp:cNvPr id="0" name=""/>
        <dsp:cNvSpPr/>
      </dsp:nvSpPr>
      <dsp:spPr>
        <a:xfrm>
          <a:off x="573257" y="1664219"/>
          <a:ext cx="1610421" cy="1022617"/>
        </a:xfrm>
        <a:prstGeom prst="roundRect">
          <a:avLst>
            <a:gd name="adj" fmla="val 10000"/>
          </a:avLst>
        </a:prstGeom>
        <a:solidFill>
          <a:schemeClr val="lt1">
            <a:alpha val="90000"/>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fr-FR" sz="1100" kern="1200" spc="-60" dirty="0">
              <a:solidFill>
                <a:srgbClr val="46474A"/>
              </a:solidFill>
              <a:latin typeface="Arial"/>
              <a:cs typeface="Arial"/>
            </a:rPr>
            <a:t>Trouver des moyens d’amener les élèves à remettre en question les idées des autres</a:t>
          </a:r>
          <a:endParaRPr lang="en-GB" sz="1100" kern="1200" dirty="0"/>
        </a:p>
      </dsp:txBody>
      <dsp:txXfrm>
        <a:off x="603208" y="1694170"/>
        <a:ext cx="1550519" cy="962715"/>
      </dsp:txXfrm>
    </dsp:sp>
    <dsp:sp modelId="{CFA8AB19-50A2-4BDE-BE47-362251146DE1}">
      <dsp:nvSpPr>
        <dsp:cNvPr id="0" name=""/>
        <dsp:cNvSpPr/>
      </dsp:nvSpPr>
      <dsp:spPr>
        <a:xfrm>
          <a:off x="394321" y="2985213"/>
          <a:ext cx="1610421" cy="2424944"/>
        </a:xfrm>
        <a:prstGeom prst="roundRect">
          <a:avLst>
            <a:gd name="adj" fmla="val 10000"/>
          </a:avLst>
        </a:prstGeom>
        <a:solidFill>
          <a:srgbClr val="FF99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AD40BA6B-1408-4A34-A245-8DF5C38FC381}">
      <dsp:nvSpPr>
        <dsp:cNvPr id="0" name=""/>
        <dsp:cNvSpPr/>
      </dsp:nvSpPr>
      <dsp:spPr>
        <a:xfrm>
          <a:off x="573257" y="3155202"/>
          <a:ext cx="1610421" cy="2424944"/>
        </a:xfrm>
        <a:prstGeom prst="roundRect">
          <a:avLst>
            <a:gd name="adj" fmla="val 10000"/>
          </a:avLst>
        </a:prstGeom>
        <a:solidFill>
          <a:schemeClr val="lt1">
            <a:alpha val="90000"/>
            <a:hueOff val="0"/>
            <a:satOff val="0"/>
            <a:lumOff val="0"/>
            <a:alphaOff val="0"/>
          </a:schemeClr>
        </a:solidFill>
        <a:ln w="25400"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fr-FR" sz="1100" kern="1200" spc="-60" dirty="0">
              <a:solidFill>
                <a:srgbClr val="46474A"/>
              </a:solidFill>
              <a:latin typeface="Arial"/>
              <a:cs typeface="Arial"/>
            </a:rPr>
            <a:t>Dans quelle mesure est-ce que j’utilise l’affichage des amorces de phrases pour modéliser des façons de poser des questions? </a:t>
          </a:r>
          <a:endParaRPr lang="en-GB" sz="1100" kern="1200" dirty="0"/>
        </a:p>
      </dsp:txBody>
      <dsp:txXfrm>
        <a:off x="620425" y="3202370"/>
        <a:ext cx="1516085" cy="2330608"/>
      </dsp:txXfrm>
    </dsp:sp>
    <dsp:sp modelId="{2F44E952-0E5F-4274-9971-F44565490D60}">
      <dsp:nvSpPr>
        <dsp:cNvPr id="0" name=""/>
        <dsp:cNvSpPr/>
      </dsp:nvSpPr>
      <dsp:spPr>
        <a:xfrm>
          <a:off x="2362614" y="1494230"/>
          <a:ext cx="1610421" cy="1022617"/>
        </a:xfrm>
        <a:prstGeom prst="roundRect">
          <a:avLst>
            <a:gd name="adj" fmla="val 10000"/>
          </a:avLst>
        </a:prstGeom>
        <a:solidFill>
          <a:srgbClr val="FFFF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C11C53A-B5AF-418B-9E37-E825B6E36F16}">
      <dsp:nvSpPr>
        <dsp:cNvPr id="0" name=""/>
        <dsp:cNvSpPr/>
      </dsp:nvSpPr>
      <dsp:spPr>
        <a:xfrm>
          <a:off x="2541550" y="1664219"/>
          <a:ext cx="1610421" cy="1022617"/>
        </a:xfrm>
        <a:prstGeom prst="roundRect">
          <a:avLst>
            <a:gd name="adj" fmla="val 10000"/>
          </a:avLst>
        </a:prstGeom>
        <a:solidFill>
          <a:schemeClr val="lt1">
            <a:alpha val="90000"/>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fr-FR" sz="1100" kern="1200" spc="-60" dirty="0">
              <a:solidFill>
                <a:srgbClr val="46474A"/>
              </a:solidFill>
              <a:latin typeface="Arial"/>
              <a:cs typeface="Arial"/>
            </a:rPr>
            <a:t>Réfléchir à la façon dont je peux encourager les élèves à justifier leurs idées.</a:t>
          </a:r>
          <a:endParaRPr lang="en-GB" sz="1100" kern="1200" dirty="0"/>
        </a:p>
      </dsp:txBody>
      <dsp:txXfrm>
        <a:off x="2571501" y="1694170"/>
        <a:ext cx="1550519" cy="962715"/>
      </dsp:txXfrm>
    </dsp:sp>
    <dsp:sp modelId="{52E337CD-D41A-4D4B-A14F-982221B9FF2E}">
      <dsp:nvSpPr>
        <dsp:cNvPr id="0" name=""/>
        <dsp:cNvSpPr/>
      </dsp:nvSpPr>
      <dsp:spPr>
        <a:xfrm>
          <a:off x="2362614" y="2985213"/>
          <a:ext cx="1610421" cy="2462116"/>
        </a:xfrm>
        <a:prstGeom prst="roundRect">
          <a:avLst>
            <a:gd name="adj" fmla="val 10000"/>
          </a:avLst>
        </a:prstGeom>
        <a:solidFill>
          <a:srgbClr val="FFFF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618D61F-BDA9-4768-9CD2-620E0DC97166}">
      <dsp:nvSpPr>
        <dsp:cNvPr id="0" name=""/>
        <dsp:cNvSpPr/>
      </dsp:nvSpPr>
      <dsp:spPr>
        <a:xfrm>
          <a:off x="2541550" y="3155202"/>
          <a:ext cx="1610421" cy="2462116"/>
        </a:xfrm>
        <a:prstGeom prst="roundRect">
          <a:avLst>
            <a:gd name="adj" fmla="val 10000"/>
          </a:avLst>
        </a:prstGeom>
        <a:solidFill>
          <a:schemeClr val="lt1">
            <a:alpha val="90000"/>
            <a:hueOff val="0"/>
            <a:satOff val="0"/>
            <a:lumOff val="0"/>
            <a:alphaOff val="0"/>
          </a:schemeClr>
        </a:solidFill>
        <a:ln w="25400"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fr-FR" sz="1100" kern="1200" spc="-60" dirty="0">
              <a:solidFill>
                <a:srgbClr val="46474A"/>
              </a:solidFill>
              <a:latin typeface="Arial"/>
              <a:cs typeface="Arial"/>
            </a:rPr>
            <a:t>À quelle fréquence est-ce que je pose des questions de relance?</a:t>
          </a:r>
        </a:p>
        <a:p>
          <a:pPr marL="0" lvl="0" indent="0" algn="ctr" defTabSz="488950">
            <a:lnSpc>
              <a:spcPct val="90000"/>
            </a:lnSpc>
            <a:spcBef>
              <a:spcPct val="0"/>
            </a:spcBef>
            <a:spcAft>
              <a:spcPct val="35000"/>
            </a:spcAft>
            <a:buNone/>
          </a:pPr>
          <a:r>
            <a:rPr lang="fr-FR" sz="1100" kern="1200" spc="-60" dirty="0">
              <a:solidFill>
                <a:srgbClr val="46474A"/>
              </a:solidFill>
              <a:latin typeface="Arial"/>
              <a:cs typeface="Arial"/>
            </a:rPr>
            <a:t> Est-ce que je laisse suffisamment de temps aux élèves pour qu’ils expliquent pleinement leurs réponses?</a:t>
          </a:r>
          <a:endParaRPr lang="en-GB" sz="1100" kern="1200" dirty="0"/>
        </a:p>
      </dsp:txBody>
      <dsp:txXfrm>
        <a:off x="2588718" y="3202370"/>
        <a:ext cx="1516085" cy="2367780"/>
      </dsp:txXfrm>
    </dsp:sp>
    <dsp:sp modelId="{77624390-64B5-453B-8F52-A2A90D139190}">
      <dsp:nvSpPr>
        <dsp:cNvPr id="0" name=""/>
        <dsp:cNvSpPr/>
      </dsp:nvSpPr>
      <dsp:spPr>
        <a:xfrm>
          <a:off x="4330908" y="1494230"/>
          <a:ext cx="1610421" cy="1022617"/>
        </a:xfrm>
        <a:prstGeom prst="roundRect">
          <a:avLst>
            <a:gd name="adj" fmla="val 10000"/>
          </a:avLst>
        </a:prstGeom>
        <a:solidFill>
          <a:srgbClr val="92D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662EAAA-5A7E-4DF3-8EE3-E5C029B6C2BF}">
      <dsp:nvSpPr>
        <dsp:cNvPr id="0" name=""/>
        <dsp:cNvSpPr/>
      </dsp:nvSpPr>
      <dsp:spPr>
        <a:xfrm>
          <a:off x="4509844" y="1664219"/>
          <a:ext cx="1610421" cy="1022617"/>
        </a:xfrm>
        <a:prstGeom prst="roundRect">
          <a:avLst>
            <a:gd name="adj" fmla="val 10000"/>
          </a:avLst>
        </a:prstGeom>
        <a:solidFill>
          <a:schemeClr val="lt1">
            <a:alpha val="90000"/>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fr-FR" sz="1100" kern="1200" spc="-45" dirty="0">
              <a:solidFill>
                <a:srgbClr val="454744"/>
              </a:solidFill>
              <a:latin typeface="Arial"/>
              <a:cs typeface="Arial"/>
            </a:rPr>
            <a:t>Encourager les élèves à s’appuyer sur les idées des autres</a:t>
          </a:r>
          <a:endParaRPr lang="en-GB" sz="1100" kern="1200" dirty="0"/>
        </a:p>
      </dsp:txBody>
      <dsp:txXfrm>
        <a:off x="4539795" y="1694170"/>
        <a:ext cx="1550519" cy="962715"/>
      </dsp:txXfrm>
    </dsp:sp>
    <dsp:sp modelId="{E0B984A2-B043-4524-AC4F-AD173336CED7}">
      <dsp:nvSpPr>
        <dsp:cNvPr id="0" name=""/>
        <dsp:cNvSpPr/>
      </dsp:nvSpPr>
      <dsp:spPr>
        <a:xfrm>
          <a:off x="4330908" y="2985213"/>
          <a:ext cx="1610421" cy="2486659"/>
        </a:xfrm>
        <a:prstGeom prst="roundRect">
          <a:avLst>
            <a:gd name="adj" fmla="val 10000"/>
          </a:avLst>
        </a:prstGeom>
        <a:solidFill>
          <a:srgbClr val="92D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08DC7F29-E10E-418F-8C67-67E1CAE6C8A0}">
      <dsp:nvSpPr>
        <dsp:cNvPr id="0" name=""/>
        <dsp:cNvSpPr/>
      </dsp:nvSpPr>
      <dsp:spPr>
        <a:xfrm>
          <a:off x="4509844" y="3155202"/>
          <a:ext cx="1610421" cy="2486659"/>
        </a:xfrm>
        <a:prstGeom prst="roundRect">
          <a:avLst>
            <a:gd name="adj" fmla="val 10000"/>
          </a:avLst>
        </a:prstGeom>
        <a:solidFill>
          <a:schemeClr val="lt1">
            <a:alpha val="90000"/>
            <a:hueOff val="0"/>
            <a:satOff val="0"/>
            <a:lumOff val="0"/>
            <a:alphaOff val="0"/>
          </a:schemeClr>
        </a:solidFill>
        <a:ln w="25400"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fr-FR" sz="1100" kern="1200" spc="-60" dirty="0">
              <a:solidFill>
                <a:srgbClr val="46474A"/>
              </a:solidFill>
              <a:latin typeface="Arial"/>
              <a:cs typeface="Arial"/>
            </a:rPr>
            <a:t>Dans quelle mesure est-ce que j’offre aux élèves des occasions de se répondre entre eux plutôt que de me répondre à moi?</a:t>
          </a:r>
          <a:endParaRPr lang="en-GB" sz="1100" kern="1200" dirty="0"/>
        </a:p>
      </dsp:txBody>
      <dsp:txXfrm>
        <a:off x="4557012" y="3202370"/>
        <a:ext cx="1516085" cy="2392323"/>
      </dsp:txXfrm>
    </dsp:sp>
    <dsp:sp modelId="{8BA0C262-1BD0-43C3-8F45-4BC230A56473}">
      <dsp:nvSpPr>
        <dsp:cNvPr id="0" name=""/>
        <dsp:cNvSpPr/>
      </dsp:nvSpPr>
      <dsp:spPr>
        <a:xfrm>
          <a:off x="6299201" y="1494230"/>
          <a:ext cx="1610421" cy="1022617"/>
        </a:xfrm>
        <a:prstGeom prst="roundRect">
          <a:avLst>
            <a:gd name="adj" fmla="val 10000"/>
          </a:avLst>
        </a:prstGeom>
        <a:solidFill>
          <a:srgbClr val="E13DCD"/>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FDD9F69-E7E5-4A93-8F13-10F3CAE5030D}">
      <dsp:nvSpPr>
        <dsp:cNvPr id="0" name=""/>
        <dsp:cNvSpPr/>
      </dsp:nvSpPr>
      <dsp:spPr>
        <a:xfrm>
          <a:off x="6478137" y="1664219"/>
          <a:ext cx="1610421" cy="1022617"/>
        </a:xfrm>
        <a:prstGeom prst="roundRect">
          <a:avLst>
            <a:gd name="adj" fmla="val 10000"/>
          </a:avLst>
        </a:prstGeom>
        <a:solidFill>
          <a:schemeClr val="lt1">
            <a:alpha val="90000"/>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fr-FR" sz="1100" kern="1200" spc="-60" dirty="0">
              <a:solidFill>
                <a:srgbClr val="46474A"/>
              </a:solidFill>
              <a:latin typeface="Arial"/>
              <a:cs typeface="Arial"/>
            </a:rPr>
            <a:t>Réfléchir à la façon dont je peux encourager les élèves à établir des liens au sein d’une séquence d’apprentissage. </a:t>
          </a:r>
          <a:endParaRPr lang="en-GB" sz="1100" kern="1200" dirty="0"/>
        </a:p>
      </dsp:txBody>
      <dsp:txXfrm>
        <a:off x="6508088" y="1694170"/>
        <a:ext cx="1550519" cy="962715"/>
      </dsp:txXfrm>
    </dsp:sp>
    <dsp:sp modelId="{6355ADDF-0D40-44EC-B8B3-096A937B9179}">
      <dsp:nvSpPr>
        <dsp:cNvPr id="0" name=""/>
        <dsp:cNvSpPr/>
      </dsp:nvSpPr>
      <dsp:spPr>
        <a:xfrm>
          <a:off x="6299201" y="2985213"/>
          <a:ext cx="1610421" cy="2496803"/>
        </a:xfrm>
        <a:prstGeom prst="roundRect">
          <a:avLst>
            <a:gd name="adj" fmla="val 10000"/>
          </a:avLst>
        </a:prstGeom>
        <a:solidFill>
          <a:srgbClr val="E13DCD"/>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AF74ADF-566F-4B2A-AB00-3848370265DE}">
      <dsp:nvSpPr>
        <dsp:cNvPr id="0" name=""/>
        <dsp:cNvSpPr/>
      </dsp:nvSpPr>
      <dsp:spPr>
        <a:xfrm>
          <a:off x="6478137" y="3155202"/>
          <a:ext cx="1610421" cy="2496803"/>
        </a:xfrm>
        <a:prstGeom prst="roundRect">
          <a:avLst>
            <a:gd name="adj" fmla="val 10000"/>
          </a:avLst>
        </a:prstGeom>
        <a:solidFill>
          <a:schemeClr val="lt1">
            <a:alpha val="90000"/>
            <a:hueOff val="0"/>
            <a:satOff val="0"/>
            <a:lumOff val="0"/>
            <a:alphaOff val="0"/>
          </a:schemeClr>
        </a:solidFill>
        <a:ln w="25400"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fr-FR" sz="1100" kern="1200" spc="-60" dirty="0">
              <a:solidFill>
                <a:srgbClr val="46474A"/>
              </a:solidFill>
              <a:latin typeface="Arial"/>
              <a:cs typeface="Arial"/>
            </a:rPr>
            <a:t>À quelle fréquence est-ce que j’offre aux élèves des occasions de partager leurs expériences vécues en dehors de la classe dans le cadre de l’éducation personnelle, sociale et à la santé (ÉPSS)?</a:t>
          </a:r>
          <a:endParaRPr lang="en-GB" sz="1100" kern="1200" dirty="0"/>
        </a:p>
      </dsp:txBody>
      <dsp:txXfrm>
        <a:off x="6525305" y="3202370"/>
        <a:ext cx="1516085" cy="2402467"/>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A6F9E02-73B3-4698-861D-9799BE44C7EC}">
      <dsp:nvSpPr>
        <dsp:cNvPr id="0" name=""/>
        <dsp:cNvSpPr/>
      </dsp:nvSpPr>
      <dsp:spPr>
        <a:xfrm>
          <a:off x="7900192" y="2787221"/>
          <a:ext cx="91440" cy="519106"/>
        </a:xfrm>
        <a:custGeom>
          <a:avLst/>
          <a:gdLst/>
          <a:ahLst/>
          <a:cxnLst/>
          <a:rect l="0" t="0" r="0" b="0"/>
          <a:pathLst>
            <a:path>
              <a:moveTo>
                <a:pt x="45720" y="0"/>
              </a:moveTo>
              <a:lnTo>
                <a:pt x="45720" y="519106"/>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A5E7CA9-3C61-461D-A608-7593AB57056E}">
      <dsp:nvSpPr>
        <dsp:cNvPr id="0" name=""/>
        <dsp:cNvSpPr/>
      </dsp:nvSpPr>
      <dsp:spPr>
        <a:xfrm>
          <a:off x="4673607" y="1134707"/>
          <a:ext cx="3272305" cy="519106"/>
        </a:xfrm>
        <a:custGeom>
          <a:avLst/>
          <a:gdLst/>
          <a:ahLst/>
          <a:cxnLst/>
          <a:rect l="0" t="0" r="0" b="0"/>
          <a:pathLst>
            <a:path>
              <a:moveTo>
                <a:pt x="0" y="0"/>
              </a:moveTo>
              <a:lnTo>
                <a:pt x="0" y="353756"/>
              </a:lnTo>
              <a:lnTo>
                <a:pt x="3272305" y="353756"/>
              </a:lnTo>
              <a:lnTo>
                <a:pt x="3272305" y="519106"/>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6BB2E7BE-D8CF-4346-A7E4-40CCD6D2061D}">
      <dsp:nvSpPr>
        <dsp:cNvPr id="0" name=""/>
        <dsp:cNvSpPr/>
      </dsp:nvSpPr>
      <dsp:spPr>
        <a:xfrm>
          <a:off x="5718655" y="2787221"/>
          <a:ext cx="91440" cy="519106"/>
        </a:xfrm>
        <a:custGeom>
          <a:avLst/>
          <a:gdLst/>
          <a:ahLst/>
          <a:cxnLst/>
          <a:rect l="0" t="0" r="0" b="0"/>
          <a:pathLst>
            <a:path>
              <a:moveTo>
                <a:pt x="45720" y="0"/>
              </a:moveTo>
              <a:lnTo>
                <a:pt x="45720" y="519106"/>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9F06BBE-66AA-4F14-8E92-80E68DE4AF7C}">
      <dsp:nvSpPr>
        <dsp:cNvPr id="0" name=""/>
        <dsp:cNvSpPr/>
      </dsp:nvSpPr>
      <dsp:spPr>
        <a:xfrm>
          <a:off x="4673607" y="1134707"/>
          <a:ext cx="1090768" cy="519106"/>
        </a:xfrm>
        <a:custGeom>
          <a:avLst/>
          <a:gdLst/>
          <a:ahLst/>
          <a:cxnLst/>
          <a:rect l="0" t="0" r="0" b="0"/>
          <a:pathLst>
            <a:path>
              <a:moveTo>
                <a:pt x="0" y="0"/>
              </a:moveTo>
              <a:lnTo>
                <a:pt x="0" y="353756"/>
              </a:lnTo>
              <a:lnTo>
                <a:pt x="1090768" y="353756"/>
              </a:lnTo>
              <a:lnTo>
                <a:pt x="1090768" y="519106"/>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D0949CDC-DF44-43E4-A5BF-01FC7AF4EFEF}">
      <dsp:nvSpPr>
        <dsp:cNvPr id="0" name=""/>
        <dsp:cNvSpPr/>
      </dsp:nvSpPr>
      <dsp:spPr>
        <a:xfrm>
          <a:off x="3537118" y="2787221"/>
          <a:ext cx="91440" cy="519106"/>
        </a:xfrm>
        <a:custGeom>
          <a:avLst/>
          <a:gdLst/>
          <a:ahLst/>
          <a:cxnLst/>
          <a:rect l="0" t="0" r="0" b="0"/>
          <a:pathLst>
            <a:path>
              <a:moveTo>
                <a:pt x="45720" y="0"/>
              </a:moveTo>
              <a:lnTo>
                <a:pt x="45720" y="519106"/>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BAA81A1-E5A6-43FB-9C5E-2881410480F1}">
      <dsp:nvSpPr>
        <dsp:cNvPr id="0" name=""/>
        <dsp:cNvSpPr/>
      </dsp:nvSpPr>
      <dsp:spPr>
        <a:xfrm>
          <a:off x="3582838" y="1134707"/>
          <a:ext cx="1090768" cy="519106"/>
        </a:xfrm>
        <a:custGeom>
          <a:avLst/>
          <a:gdLst/>
          <a:ahLst/>
          <a:cxnLst/>
          <a:rect l="0" t="0" r="0" b="0"/>
          <a:pathLst>
            <a:path>
              <a:moveTo>
                <a:pt x="1090768" y="0"/>
              </a:moveTo>
              <a:lnTo>
                <a:pt x="1090768" y="353756"/>
              </a:lnTo>
              <a:lnTo>
                <a:pt x="0" y="353756"/>
              </a:lnTo>
              <a:lnTo>
                <a:pt x="0" y="519106"/>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8EC3C499-609C-48E0-8562-332644E4056B}">
      <dsp:nvSpPr>
        <dsp:cNvPr id="0" name=""/>
        <dsp:cNvSpPr/>
      </dsp:nvSpPr>
      <dsp:spPr>
        <a:xfrm>
          <a:off x="1355581" y="2787221"/>
          <a:ext cx="91440" cy="519106"/>
        </a:xfrm>
        <a:custGeom>
          <a:avLst/>
          <a:gdLst/>
          <a:ahLst/>
          <a:cxnLst/>
          <a:rect l="0" t="0" r="0" b="0"/>
          <a:pathLst>
            <a:path>
              <a:moveTo>
                <a:pt x="45720" y="0"/>
              </a:moveTo>
              <a:lnTo>
                <a:pt x="45720" y="519106"/>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696A1F71-EFE8-4E69-824E-9029AFC16744}">
      <dsp:nvSpPr>
        <dsp:cNvPr id="0" name=""/>
        <dsp:cNvSpPr/>
      </dsp:nvSpPr>
      <dsp:spPr>
        <a:xfrm>
          <a:off x="1401301" y="1134707"/>
          <a:ext cx="3272305" cy="519106"/>
        </a:xfrm>
        <a:custGeom>
          <a:avLst/>
          <a:gdLst/>
          <a:ahLst/>
          <a:cxnLst/>
          <a:rect l="0" t="0" r="0" b="0"/>
          <a:pathLst>
            <a:path>
              <a:moveTo>
                <a:pt x="3272305" y="0"/>
              </a:moveTo>
              <a:lnTo>
                <a:pt x="3272305" y="353756"/>
              </a:lnTo>
              <a:lnTo>
                <a:pt x="0" y="353756"/>
              </a:lnTo>
              <a:lnTo>
                <a:pt x="0" y="519106"/>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083A4B5A-8E70-4987-AAB0-65522270F8FA}">
      <dsp:nvSpPr>
        <dsp:cNvPr id="0" name=""/>
        <dsp:cNvSpPr/>
      </dsp:nvSpPr>
      <dsp:spPr>
        <a:xfrm>
          <a:off x="3781160" y="1299"/>
          <a:ext cx="1784894" cy="1133407"/>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E747C84-64D1-4CFC-B2DA-284E2902F930}">
      <dsp:nvSpPr>
        <dsp:cNvPr id="0" name=""/>
        <dsp:cNvSpPr/>
      </dsp:nvSpPr>
      <dsp:spPr>
        <a:xfrm>
          <a:off x="3979481" y="189705"/>
          <a:ext cx="1784894" cy="1133407"/>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fr-FR" sz="1200" kern="1200" dirty="0"/>
            <a:t>Je veux me concentrer sur le dialogue entre élèves. Je veux… </a:t>
          </a:r>
          <a:endParaRPr lang="en-GB" sz="1200" kern="1200" dirty="0"/>
        </a:p>
      </dsp:txBody>
      <dsp:txXfrm>
        <a:off x="4012677" y="222901"/>
        <a:ext cx="1718502" cy="1067015"/>
      </dsp:txXfrm>
    </dsp:sp>
    <dsp:sp modelId="{618E41CB-1EE8-4AF8-9EDF-49658D68382E}">
      <dsp:nvSpPr>
        <dsp:cNvPr id="0" name=""/>
        <dsp:cNvSpPr/>
      </dsp:nvSpPr>
      <dsp:spPr>
        <a:xfrm>
          <a:off x="508854" y="1653813"/>
          <a:ext cx="1784894" cy="1133407"/>
        </a:xfrm>
        <a:prstGeom prst="roundRect">
          <a:avLst>
            <a:gd name="adj" fmla="val 10000"/>
          </a:avLst>
        </a:prstGeom>
        <a:solidFill>
          <a:schemeClr val="accent2"/>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EAF3728-5157-4AAB-AEA7-C4988424C4E7}">
      <dsp:nvSpPr>
        <dsp:cNvPr id="0" name=""/>
        <dsp:cNvSpPr/>
      </dsp:nvSpPr>
      <dsp:spPr>
        <a:xfrm>
          <a:off x="707176" y="1842219"/>
          <a:ext cx="1784894" cy="1133407"/>
        </a:xfrm>
        <a:prstGeom prst="roundRect">
          <a:avLst>
            <a:gd name="adj" fmla="val 10000"/>
          </a:avLst>
        </a:prstGeom>
        <a:solidFill>
          <a:schemeClr val="lt1">
            <a:alpha val="90000"/>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fr-FR" sz="1200" kern="1200" dirty="0"/>
            <a:t>Aider les élèves à justifier leurs idées </a:t>
          </a:r>
          <a:r>
            <a:rPr lang="fr-FR" sz="1200" b="1" kern="1200" dirty="0"/>
            <a:t>(Rendre le raisonnement explicite, R)</a:t>
          </a:r>
          <a:endParaRPr lang="en-GB" sz="1200" b="1" kern="1200" dirty="0"/>
        </a:p>
      </dsp:txBody>
      <dsp:txXfrm>
        <a:off x="740372" y="1875415"/>
        <a:ext cx="1718502" cy="1067015"/>
      </dsp:txXfrm>
    </dsp:sp>
    <dsp:sp modelId="{CFA8AB19-50A2-4BDE-BE47-362251146DE1}">
      <dsp:nvSpPr>
        <dsp:cNvPr id="0" name=""/>
        <dsp:cNvSpPr/>
      </dsp:nvSpPr>
      <dsp:spPr>
        <a:xfrm>
          <a:off x="508854" y="3306328"/>
          <a:ext cx="1784894" cy="2687661"/>
        </a:xfrm>
        <a:prstGeom prst="roundRect">
          <a:avLst>
            <a:gd name="adj" fmla="val 10000"/>
          </a:avLst>
        </a:prstGeom>
        <a:solidFill>
          <a:schemeClr val="accent2"/>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AD40BA6B-1408-4A34-A245-8DF5C38FC381}">
      <dsp:nvSpPr>
        <dsp:cNvPr id="0" name=""/>
        <dsp:cNvSpPr/>
      </dsp:nvSpPr>
      <dsp:spPr>
        <a:xfrm>
          <a:off x="707176" y="3494733"/>
          <a:ext cx="1784894" cy="2687661"/>
        </a:xfrm>
        <a:prstGeom prst="roundRect">
          <a:avLst>
            <a:gd name="adj" fmla="val 10000"/>
          </a:avLst>
        </a:prstGeom>
        <a:solidFill>
          <a:schemeClr val="lt1">
            <a:alpha val="90000"/>
            <a:hueOff val="0"/>
            <a:satOff val="0"/>
            <a:lumOff val="0"/>
            <a:alphaOff val="0"/>
          </a:schemeClr>
        </a:solidFill>
        <a:ln w="25400"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fr-FR" sz="1200" kern="1200" dirty="0"/>
            <a:t>En informatique, lorsque les élèves programment en binôme, à quelle fréquence justifient-ils leurs décisions ? Dans quelle mesure les élèves justifient-ils leurs réponses lorsqu’ils formulent des prédictions en science?</a:t>
          </a:r>
          <a:endParaRPr lang="en-GB" sz="1200" kern="1200" dirty="0"/>
        </a:p>
      </dsp:txBody>
      <dsp:txXfrm>
        <a:off x="759454" y="3547011"/>
        <a:ext cx="1680338" cy="2583105"/>
      </dsp:txXfrm>
    </dsp:sp>
    <dsp:sp modelId="{2F44E952-0E5F-4274-9971-F44565490D60}">
      <dsp:nvSpPr>
        <dsp:cNvPr id="0" name=""/>
        <dsp:cNvSpPr/>
      </dsp:nvSpPr>
      <dsp:spPr>
        <a:xfrm>
          <a:off x="2690391" y="1653813"/>
          <a:ext cx="1784894" cy="1133407"/>
        </a:xfrm>
        <a:prstGeom prst="roundRect">
          <a:avLst>
            <a:gd name="adj" fmla="val 10000"/>
          </a:avLst>
        </a:prstGeom>
        <a:solidFill>
          <a:srgbClr val="FFFF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C11C53A-B5AF-418B-9E37-E825B6E36F16}">
      <dsp:nvSpPr>
        <dsp:cNvPr id="0" name=""/>
        <dsp:cNvSpPr/>
      </dsp:nvSpPr>
      <dsp:spPr>
        <a:xfrm>
          <a:off x="2888713" y="1842219"/>
          <a:ext cx="1784894" cy="1133407"/>
        </a:xfrm>
        <a:prstGeom prst="roundRect">
          <a:avLst>
            <a:gd name="adj" fmla="val 10000"/>
          </a:avLst>
        </a:prstGeom>
        <a:solidFill>
          <a:schemeClr val="lt1">
            <a:alpha val="90000"/>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fr-FR" sz="1200" kern="1200" dirty="0"/>
            <a:t>Aider les élèves à questionner et à mettre au défi les idées des autres</a:t>
          </a:r>
          <a:r>
            <a:rPr lang="en-GB" sz="1200" b="1" kern="1200" dirty="0"/>
            <a:t> (</a:t>
          </a:r>
          <a:r>
            <a:rPr lang="fr-FR" sz="1200" b="1" kern="1200" dirty="0"/>
            <a:t>Mettre au défi/Contester, </a:t>
          </a:r>
          <a:r>
            <a:rPr lang="en-GB" sz="1200" b="1" kern="1200" dirty="0"/>
            <a:t>CH)</a:t>
          </a:r>
        </a:p>
      </dsp:txBody>
      <dsp:txXfrm>
        <a:off x="2921909" y="1875415"/>
        <a:ext cx="1718502" cy="1067015"/>
      </dsp:txXfrm>
    </dsp:sp>
    <dsp:sp modelId="{52E337CD-D41A-4D4B-A14F-982221B9FF2E}">
      <dsp:nvSpPr>
        <dsp:cNvPr id="0" name=""/>
        <dsp:cNvSpPr/>
      </dsp:nvSpPr>
      <dsp:spPr>
        <a:xfrm>
          <a:off x="2690391" y="3306328"/>
          <a:ext cx="1784894" cy="2728860"/>
        </a:xfrm>
        <a:prstGeom prst="roundRect">
          <a:avLst>
            <a:gd name="adj" fmla="val 10000"/>
          </a:avLst>
        </a:prstGeom>
        <a:solidFill>
          <a:srgbClr val="FFFF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618D61F-BDA9-4768-9CD2-620E0DC97166}">
      <dsp:nvSpPr>
        <dsp:cNvPr id="0" name=""/>
        <dsp:cNvSpPr/>
      </dsp:nvSpPr>
      <dsp:spPr>
        <a:xfrm>
          <a:off x="2888713" y="3494733"/>
          <a:ext cx="1784894" cy="2728860"/>
        </a:xfrm>
        <a:prstGeom prst="roundRect">
          <a:avLst>
            <a:gd name="adj" fmla="val 10000"/>
          </a:avLst>
        </a:prstGeom>
        <a:solidFill>
          <a:schemeClr val="lt1">
            <a:alpha val="90000"/>
            <a:hueOff val="0"/>
            <a:satOff val="0"/>
            <a:lumOff val="0"/>
            <a:alphaOff val="0"/>
          </a:schemeClr>
        </a:solidFill>
        <a:ln w="25400"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fr-FR" sz="1200" kern="1200" dirty="0"/>
            <a:t>Dans quelle mesure mes élèves mettent-ils au défi les idées des autres lorsqu’ils analysent des sources en histoire ?
Dans le cadre de leur module sur les médias et le genre (baccalauréat en sociologie), dans quelle mesure mes étudiants évaluent-ils les différentes théories critiques lors des discussions?</a:t>
          </a:r>
          <a:endParaRPr lang="en-GB" sz="1200" kern="1200" dirty="0"/>
        </a:p>
      </dsp:txBody>
      <dsp:txXfrm>
        <a:off x="2940991" y="3547011"/>
        <a:ext cx="1680338" cy="2624304"/>
      </dsp:txXfrm>
    </dsp:sp>
    <dsp:sp modelId="{77624390-64B5-453B-8F52-A2A90D139190}">
      <dsp:nvSpPr>
        <dsp:cNvPr id="0" name=""/>
        <dsp:cNvSpPr/>
      </dsp:nvSpPr>
      <dsp:spPr>
        <a:xfrm>
          <a:off x="4871928" y="1653813"/>
          <a:ext cx="1784894" cy="1133407"/>
        </a:xfrm>
        <a:prstGeom prst="roundRect">
          <a:avLst>
            <a:gd name="adj" fmla="val 10000"/>
          </a:avLst>
        </a:prstGeom>
        <a:solidFill>
          <a:srgbClr val="92D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662EAAA-5A7E-4DF3-8EE3-E5C029B6C2BF}">
      <dsp:nvSpPr>
        <dsp:cNvPr id="0" name=""/>
        <dsp:cNvSpPr/>
      </dsp:nvSpPr>
      <dsp:spPr>
        <a:xfrm>
          <a:off x="5070250" y="1842219"/>
          <a:ext cx="1784894" cy="1133407"/>
        </a:xfrm>
        <a:prstGeom prst="roundRect">
          <a:avLst>
            <a:gd name="adj" fmla="val 10000"/>
          </a:avLst>
        </a:prstGeom>
        <a:solidFill>
          <a:schemeClr val="lt1">
            <a:alpha val="90000"/>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fr-FR" sz="1200" kern="1200" dirty="0"/>
            <a:t>Aider les élèves à s’appuyer sur les idées des autres (</a:t>
          </a:r>
          <a:r>
            <a:rPr lang="fr-FR" sz="1200" b="1" kern="1200" dirty="0"/>
            <a:t>B — Développer des idées</a:t>
          </a:r>
          <a:r>
            <a:rPr lang="en-GB" sz="1200" b="1" kern="1200" dirty="0"/>
            <a:t>)</a:t>
          </a:r>
        </a:p>
      </dsp:txBody>
      <dsp:txXfrm>
        <a:off x="5103446" y="1875415"/>
        <a:ext cx="1718502" cy="1067015"/>
      </dsp:txXfrm>
    </dsp:sp>
    <dsp:sp modelId="{E0B984A2-B043-4524-AC4F-AD173336CED7}">
      <dsp:nvSpPr>
        <dsp:cNvPr id="0" name=""/>
        <dsp:cNvSpPr/>
      </dsp:nvSpPr>
      <dsp:spPr>
        <a:xfrm>
          <a:off x="4871928" y="3306328"/>
          <a:ext cx="1784894" cy="2867657"/>
        </a:xfrm>
        <a:prstGeom prst="roundRect">
          <a:avLst>
            <a:gd name="adj" fmla="val 10000"/>
          </a:avLst>
        </a:prstGeom>
        <a:solidFill>
          <a:srgbClr val="92D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08DC7F29-E10E-418F-8C67-67E1CAE6C8A0}">
      <dsp:nvSpPr>
        <dsp:cNvPr id="0" name=""/>
        <dsp:cNvSpPr/>
      </dsp:nvSpPr>
      <dsp:spPr>
        <a:xfrm>
          <a:off x="5070250" y="3494733"/>
          <a:ext cx="1784894" cy="2867657"/>
        </a:xfrm>
        <a:prstGeom prst="roundRect">
          <a:avLst>
            <a:gd name="adj" fmla="val 10000"/>
          </a:avLst>
        </a:prstGeom>
        <a:solidFill>
          <a:schemeClr val="lt1">
            <a:alpha val="90000"/>
            <a:hueOff val="0"/>
            <a:satOff val="0"/>
            <a:lumOff val="0"/>
            <a:alphaOff val="0"/>
          </a:schemeClr>
        </a:solidFill>
        <a:ln w="25400"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fr-FR" sz="1200" kern="1200" dirty="0"/>
            <a:t>Dans quelle mesure mes élèves du préscolaire s’appuient-ils sur les idées des autres pendant les jeux imaginatifs ?
Dans quelle mesure les élèves approfondissent-ils leur compréhension en développant les idées de leurs pairs?</a:t>
          </a:r>
          <a:endParaRPr lang="en-GB" sz="1200" kern="1200" dirty="0"/>
        </a:p>
      </dsp:txBody>
      <dsp:txXfrm>
        <a:off x="5122528" y="3547011"/>
        <a:ext cx="1680338" cy="2763101"/>
      </dsp:txXfrm>
    </dsp:sp>
    <dsp:sp modelId="{8BA0C262-1BD0-43C3-8F45-4BC230A56473}">
      <dsp:nvSpPr>
        <dsp:cNvPr id="0" name=""/>
        <dsp:cNvSpPr/>
      </dsp:nvSpPr>
      <dsp:spPr>
        <a:xfrm>
          <a:off x="7053465" y="1653813"/>
          <a:ext cx="1784894" cy="1133407"/>
        </a:xfrm>
        <a:prstGeom prst="roundRect">
          <a:avLst>
            <a:gd name="adj" fmla="val 10000"/>
          </a:avLst>
        </a:prstGeom>
        <a:solidFill>
          <a:srgbClr val="E13DCD"/>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FDD9F69-E7E5-4A93-8F13-10F3CAE5030D}">
      <dsp:nvSpPr>
        <dsp:cNvPr id="0" name=""/>
        <dsp:cNvSpPr/>
      </dsp:nvSpPr>
      <dsp:spPr>
        <a:xfrm>
          <a:off x="7251787" y="1842219"/>
          <a:ext cx="1784894" cy="1133407"/>
        </a:xfrm>
        <a:prstGeom prst="roundRect">
          <a:avLst>
            <a:gd name="adj" fmla="val 10000"/>
          </a:avLst>
        </a:prstGeom>
        <a:solidFill>
          <a:schemeClr val="lt1">
            <a:alpha val="90000"/>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fr-FR" sz="1200" kern="1200" dirty="0"/>
            <a:t>Aider les élèves à établir des liens au sein d’une séquence d’apprentissage </a:t>
          </a:r>
          <a:r>
            <a:rPr lang="fr-FR" sz="1200" b="1" kern="1200" dirty="0"/>
            <a:t>(C — Connecter)</a:t>
          </a:r>
          <a:endParaRPr lang="en-GB" sz="1200" b="1" kern="1200" dirty="0"/>
        </a:p>
      </dsp:txBody>
      <dsp:txXfrm>
        <a:off x="7284983" y="1875415"/>
        <a:ext cx="1718502" cy="1067015"/>
      </dsp:txXfrm>
    </dsp:sp>
    <dsp:sp modelId="{6355ADDF-0D40-44EC-B8B3-096A937B9179}">
      <dsp:nvSpPr>
        <dsp:cNvPr id="0" name=""/>
        <dsp:cNvSpPr/>
      </dsp:nvSpPr>
      <dsp:spPr>
        <a:xfrm>
          <a:off x="7053465" y="3306328"/>
          <a:ext cx="1784894" cy="2767305"/>
        </a:xfrm>
        <a:prstGeom prst="roundRect">
          <a:avLst>
            <a:gd name="adj" fmla="val 10000"/>
          </a:avLst>
        </a:prstGeom>
        <a:solidFill>
          <a:srgbClr val="E13DCD"/>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AF74ADF-566F-4B2A-AB00-3848370265DE}">
      <dsp:nvSpPr>
        <dsp:cNvPr id="0" name=""/>
        <dsp:cNvSpPr/>
      </dsp:nvSpPr>
      <dsp:spPr>
        <a:xfrm>
          <a:off x="7251787" y="3494733"/>
          <a:ext cx="1784894" cy="2767305"/>
        </a:xfrm>
        <a:prstGeom prst="roundRect">
          <a:avLst>
            <a:gd name="adj" fmla="val 10000"/>
          </a:avLst>
        </a:prstGeom>
        <a:solidFill>
          <a:schemeClr val="lt1">
            <a:alpha val="90000"/>
            <a:hueOff val="0"/>
            <a:satOff val="0"/>
            <a:lumOff val="0"/>
            <a:alphaOff val="0"/>
          </a:schemeClr>
        </a:solidFill>
        <a:ln w="25400"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fr-FR" sz="1200" kern="1200" dirty="0"/>
            <a:t>En éthique et culture religieuse, dans quelle mesure les élèves intègrent-ils leurs propres expériences aux discussions en classe?
Dans quelle mesure mes élèves sont-ils capables d’établir des liens avec la Révolution russe lorsque nous discutons du roman </a:t>
          </a:r>
          <a:r>
            <a:rPr lang="fr-FR" sz="1200" i="1" kern="1200" dirty="0"/>
            <a:t>La ferme des animaux</a:t>
          </a:r>
          <a:r>
            <a:rPr lang="fr-FR" sz="1200" kern="1200" dirty="0"/>
            <a:t>?</a:t>
          </a:r>
          <a:endParaRPr lang="en-GB" sz="1200" kern="1200" dirty="0"/>
        </a:p>
      </dsp:txBody>
      <dsp:txXfrm>
        <a:off x="7304065" y="3547011"/>
        <a:ext cx="1680338" cy="2662749"/>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BB2E7BE-D8CF-4346-A7E4-40CCD6D2061D}">
      <dsp:nvSpPr>
        <dsp:cNvPr id="0" name=""/>
        <dsp:cNvSpPr/>
      </dsp:nvSpPr>
      <dsp:spPr>
        <a:xfrm>
          <a:off x="5986273" y="2452538"/>
          <a:ext cx="91440" cy="456773"/>
        </a:xfrm>
        <a:custGeom>
          <a:avLst/>
          <a:gdLst/>
          <a:ahLst/>
          <a:cxnLst/>
          <a:rect l="0" t="0" r="0" b="0"/>
          <a:pathLst>
            <a:path>
              <a:moveTo>
                <a:pt x="45720" y="0"/>
              </a:moveTo>
              <a:lnTo>
                <a:pt x="45720" y="456773"/>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9F06BBE-66AA-4F14-8E92-80E68DE4AF7C}">
      <dsp:nvSpPr>
        <dsp:cNvPr id="0" name=""/>
        <dsp:cNvSpPr/>
      </dsp:nvSpPr>
      <dsp:spPr>
        <a:xfrm>
          <a:off x="4112410" y="998454"/>
          <a:ext cx="1919582" cy="456773"/>
        </a:xfrm>
        <a:custGeom>
          <a:avLst/>
          <a:gdLst/>
          <a:ahLst/>
          <a:cxnLst/>
          <a:rect l="0" t="0" r="0" b="0"/>
          <a:pathLst>
            <a:path>
              <a:moveTo>
                <a:pt x="0" y="0"/>
              </a:moveTo>
              <a:lnTo>
                <a:pt x="0" y="311277"/>
              </a:lnTo>
              <a:lnTo>
                <a:pt x="1919582" y="311277"/>
              </a:lnTo>
              <a:lnTo>
                <a:pt x="1919582" y="456773"/>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D0949CDC-DF44-43E4-A5BF-01FC7AF4EFEF}">
      <dsp:nvSpPr>
        <dsp:cNvPr id="0" name=""/>
        <dsp:cNvSpPr/>
      </dsp:nvSpPr>
      <dsp:spPr>
        <a:xfrm>
          <a:off x="4066690" y="2452538"/>
          <a:ext cx="91440" cy="456773"/>
        </a:xfrm>
        <a:custGeom>
          <a:avLst/>
          <a:gdLst/>
          <a:ahLst/>
          <a:cxnLst/>
          <a:rect l="0" t="0" r="0" b="0"/>
          <a:pathLst>
            <a:path>
              <a:moveTo>
                <a:pt x="45720" y="0"/>
              </a:moveTo>
              <a:lnTo>
                <a:pt x="45720" y="456773"/>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BAA81A1-E5A6-43FB-9C5E-2881410480F1}">
      <dsp:nvSpPr>
        <dsp:cNvPr id="0" name=""/>
        <dsp:cNvSpPr/>
      </dsp:nvSpPr>
      <dsp:spPr>
        <a:xfrm>
          <a:off x="4066690" y="998454"/>
          <a:ext cx="91440" cy="456773"/>
        </a:xfrm>
        <a:custGeom>
          <a:avLst/>
          <a:gdLst/>
          <a:ahLst/>
          <a:cxnLst/>
          <a:rect l="0" t="0" r="0" b="0"/>
          <a:pathLst>
            <a:path>
              <a:moveTo>
                <a:pt x="45720" y="0"/>
              </a:moveTo>
              <a:lnTo>
                <a:pt x="45720" y="456773"/>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8EC3C499-609C-48E0-8562-332644E4056B}">
      <dsp:nvSpPr>
        <dsp:cNvPr id="0" name=""/>
        <dsp:cNvSpPr/>
      </dsp:nvSpPr>
      <dsp:spPr>
        <a:xfrm>
          <a:off x="2147107" y="2452538"/>
          <a:ext cx="91440" cy="456773"/>
        </a:xfrm>
        <a:custGeom>
          <a:avLst/>
          <a:gdLst/>
          <a:ahLst/>
          <a:cxnLst/>
          <a:rect l="0" t="0" r="0" b="0"/>
          <a:pathLst>
            <a:path>
              <a:moveTo>
                <a:pt x="45720" y="0"/>
              </a:moveTo>
              <a:lnTo>
                <a:pt x="45720" y="456773"/>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696A1F71-EFE8-4E69-824E-9029AFC16744}">
      <dsp:nvSpPr>
        <dsp:cNvPr id="0" name=""/>
        <dsp:cNvSpPr/>
      </dsp:nvSpPr>
      <dsp:spPr>
        <a:xfrm>
          <a:off x="2192827" y="998454"/>
          <a:ext cx="1919582" cy="456773"/>
        </a:xfrm>
        <a:custGeom>
          <a:avLst/>
          <a:gdLst/>
          <a:ahLst/>
          <a:cxnLst/>
          <a:rect l="0" t="0" r="0" b="0"/>
          <a:pathLst>
            <a:path>
              <a:moveTo>
                <a:pt x="1919582" y="0"/>
              </a:moveTo>
              <a:lnTo>
                <a:pt x="1919582" y="311277"/>
              </a:lnTo>
              <a:lnTo>
                <a:pt x="0" y="311277"/>
              </a:lnTo>
              <a:lnTo>
                <a:pt x="0" y="456773"/>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083A4B5A-8E70-4987-AAB0-65522270F8FA}">
      <dsp:nvSpPr>
        <dsp:cNvPr id="0" name=""/>
        <dsp:cNvSpPr/>
      </dsp:nvSpPr>
      <dsp:spPr>
        <a:xfrm>
          <a:off x="3327126" y="1143"/>
          <a:ext cx="1570567" cy="997310"/>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E747C84-64D1-4CFC-B2DA-284E2902F930}">
      <dsp:nvSpPr>
        <dsp:cNvPr id="0" name=""/>
        <dsp:cNvSpPr/>
      </dsp:nvSpPr>
      <dsp:spPr>
        <a:xfrm>
          <a:off x="3501634" y="166925"/>
          <a:ext cx="1570567" cy="997310"/>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9530" tIns="49530" rIns="49530" bIns="49530" numCol="1" spcCol="1270" anchor="ctr" anchorCtr="0">
          <a:noAutofit/>
        </a:bodyPr>
        <a:lstStyle/>
        <a:p>
          <a:pPr marL="0" lvl="0" indent="0" algn="ctr" defTabSz="577850">
            <a:lnSpc>
              <a:spcPct val="90000"/>
            </a:lnSpc>
            <a:spcBef>
              <a:spcPct val="0"/>
            </a:spcBef>
            <a:spcAft>
              <a:spcPct val="35000"/>
            </a:spcAft>
            <a:buNone/>
          </a:pPr>
          <a:r>
            <a:rPr lang="fr-FR" sz="1300" kern="1200" dirty="0"/>
            <a:t>Je veux me concentrer sur la participation des élèves. Je veux…</a:t>
          </a:r>
          <a:endParaRPr lang="en-GB" sz="1300" kern="1200" dirty="0"/>
        </a:p>
      </dsp:txBody>
      <dsp:txXfrm>
        <a:off x="3530844" y="196135"/>
        <a:ext cx="1512147" cy="938890"/>
      </dsp:txXfrm>
    </dsp:sp>
    <dsp:sp modelId="{618E41CB-1EE8-4AF8-9EDF-49658D68382E}">
      <dsp:nvSpPr>
        <dsp:cNvPr id="0" name=""/>
        <dsp:cNvSpPr/>
      </dsp:nvSpPr>
      <dsp:spPr>
        <a:xfrm>
          <a:off x="1407543" y="1455227"/>
          <a:ext cx="1570567" cy="997310"/>
        </a:xfrm>
        <a:prstGeom prst="roundRect">
          <a:avLst>
            <a:gd name="adj" fmla="val 10000"/>
          </a:avLst>
        </a:prstGeom>
        <a:solidFill>
          <a:schemeClr val="accent2"/>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EAF3728-5157-4AAB-AEA7-C4988424C4E7}">
      <dsp:nvSpPr>
        <dsp:cNvPr id="0" name=""/>
        <dsp:cNvSpPr/>
      </dsp:nvSpPr>
      <dsp:spPr>
        <a:xfrm>
          <a:off x="1582051" y="1621009"/>
          <a:ext cx="1570567" cy="997310"/>
        </a:xfrm>
        <a:prstGeom prst="roundRect">
          <a:avLst>
            <a:gd name="adj" fmla="val 10000"/>
          </a:avLst>
        </a:prstGeom>
        <a:solidFill>
          <a:schemeClr val="lt1">
            <a:alpha val="90000"/>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9530" tIns="49530" rIns="49530" bIns="49530" numCol="1" spcCol="1270" anchor="ctr" anchorCtr="0">
          <a:noAutofit/>
        </a:bodyPr>
        <a:lstStyle/>
        <a:p>
          <a:pPr marL="0" lvl="0" indent="0" algn="ctr" defTabSz="577850">
            <a:lnSpc>
              <a:spcPct val="90000"/>
            </a:lnSpc>
            <a:spcBef>
              <a:spcPct val="0"/>
            </a:spcBef>
            <a:spcAft>
              <a:spcPct val="35000"/>
            </a:spcAft>
            <a:buNone/>
          </a:pPr>
          <a:r>
            <a:rPr lang="fr-FR" sz="1300" kern="1200" dirty="0"/>
            <a:t>Que davantage d’élèves participent aux dialogues en classe</a:t>
          </a:r>
          <a:endParaRPr lang="en-GB" sz="1300" kern="1200" dirty="0"/>
        </a:p>
      </dsp:txBody>
      <dsp:txXfrm>
        <a:off x="1611261" y="1650219"/>
        <a:ext cx="1512147" cy="938890"/>
      </dsp:txXfrm>
    </dsp:sp>
    <dsp:sp modelId="{CFA8AB19-50A2-4BDE-BE47-362251146DE1}">
      <dsp:nvSpPr>
        <dsp:cNvPr id="0" name=""/>
        <dsp:cNvSpPr/>
      </dsp:nvSpPr>
      <dsp:spPr>
        <a:xfrm>
          <a:off x="1407543" y="2909311"/>
          <a:ext cx="1570567" cy="2364932"/>
        </a:xfrm>
        <a:prstGeom prst="roundRect">
          <a:avLst>
            <a:gd name="adj" fmla="val 10000"/>
          </a:avLst>
        </a:prstGeom>
        <a:solidFill>
          <a:schemeClr val="accent2"/>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AD40BA6B-1408-4A34-A245-8DF5C38FC381}">
      <dsp:nvSpPr>
        <dsp:cNvPr id="0" name=""/>
        <dsp:cNvSpPr/>
      </dsp:nvSpPr>
      <dsp:spPr>
        <a:xfrm>
          <a:off x="1582051" y="3075093"/>
          <a:ext cx="1570567" cy="2364932"/>
        </a:xfrm>
        <a:prstGeom prst="roundRect">
          <a:avLst>
            <a:gd name="adj" fmla="val 10000"/>
          </a:avLst>
        </a:prstGeom>
        <a:solidFill>
          <a:schemeClr val="lt1">
            <a:alpha val="90000"/>
            <a:hueOff val="0"/>
            <a:satOff val="0"/>
            <a:lumOff val="0"/>
            <a:alphaOff val="0"/>
          </a:schemeClr>
        </a:solidFill>
        <a:ln w="25400"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9530" tIns="49530" rIns="49530" bIns="49530" numCol="1" spcCol="1270" anchor="ctr" anchorCtr="0">
          <a:noAutofit/>
        </a:bodyPr>
        <a:lstStyle/>
        <a:p>
          <a:pPr marL="0" lvl="0" indent="0" algn="ctr" defTabSz="577850">
            <a:lnSpc>
              <a:spcPct val="90000"/>
            </a:lnSpc>
            <a:spcBef>
              <a:spcPct val="0"/>
            </a:spcBef>
            <a:spcAft>
              <a:spcPct val="35000"/>
            </a:spcAft>
            <a:buNone/>
          </a:pPr>
          <a:r>
            <a:rPr lang="fr-FR" sz="1300" kern="1200" dirty="0"/>
            <a:t>Quel est l’impact de la stratégie des «partenaires de discussion» sur les dialogues en classe?
Dans quelle mesure les échanges en classe sont-ils dominés par quelques élèves?</a:t>
          </a:r>
          <a:endParaRPr lang="en-GB" sz="1300" kern="1200" dirty="0"/>
        </a:p>
      </dsp:txBody>
      <dsp:txXfrm>
        <a:off x="1628051" y="3121093"/>
        <a:ext cx="1478567" cy="2272932"/>
      </dsp:txXfrm>
    </dsp:sp>
    <dsp:sp modelId="{2F44E952-0E5F-4274-9971-F44565490D60}">
      <dsp:nvSpPr>
        <dsp:cNvPr id="0" name=""/>
        <dsp:cNvSpPr/>
      </dsp:nvSpPr>
      <dsp:spPr>
        <a:xfrm>
          <a:off x="3327126" y="1455227"/>
          <a:ext cx="1570567" cy="997310"/>
        </a:xfrm>
        <a:prstGeom prst="roundRect">
          <a:avLst>
            <a:gd name="adj" fmla="val 10000"/>
          </a:avLst>
        </a:prstGeom>
        <a:solidFill>
          <a:srgbClr val="FFFF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C11C53A-B5AF-418B-9E37-E825B6E36F16}">
      <dsp:nvSpPr>
        <dsp:cNvPr id="0" name=""/>
        <dsp:cNvSpPr/>
      </dsp:nvSpPr>
      <dsp:spPr>
        <a:xfrm>
          <a:off x="3501634" y="1621009"/>
          <a:ext cx="1570567" cy="997310"/>
        </a:xfrm>
        <a:prstGeom prst="roundRect">
          <a:avLst>
            <a:gd name="adj" fmla="val 10000"/>
          </a:avLst>
        </a:prstGeom>
        <a:solidFill>
          <a:schemeClr val="lt1">
            <a:alpha val="90000"/>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9530" tIns="49530" rIns="49530" bIns="49530" numCol="1" spcCol="1270" anchor="ctr" anchorCtr="0">
          <a:noAutofit/>
        </a:bodyPr>
        <a:lstStyle/>
        <a:p>
          <a:pPr marL="0" lvl="0" indent="0" algn="ctr" defTabSz="577850">
            <a:lnSpc>
              <a:spcPct val="90000"/>
            </a:lnSpc>
            <a:spcBef>
              <a:spcPct val="0"/>
            </a:spcBef>
            <a:spcAft>
              <a:spcPct val="35000"/>
            </a:spcAft>
            <a:buNone/>
          </a:pPr>
          <a:r>
            <a:rPr lang="fr-FR" sz="1300" kern="1200" dirty="0"/>
            <a:t>Que les équipes échangent de manière plus productive </a:t>
          </a:r>
          <a:endParaRPr lang="en-GB" sz="1300" kern="1200" dirty="0"/>
        </a:p>
      </dsp:txBody>
      <dsp:txXfrm>
        <a:off x="3530844" y="1650219"/>
        <a:ext cx="1512147" cy="938890"/>
      </dsp:txXfrm>
    </dsp:sp>
    <dsp:sp modelId="{52E337CD-D41A-4D4B-A14F-982221B9FF2E}">
      <dsp:nvSpPr>
        <dsp:cNvPr id="0" name=""/>
        <dsp:cNvSpPr/>
      </dsp:nvSpPr>
      <dsp:spPr>
        <a:xfrm>
          <a:off x="3327126" y="2909311"/>
          <a:ext cx="1570567" cy="2401184"/>
        </a:xfrm>
        <a:prstGeom prst="roundRect">
          <a:avLst>
            <a:gd name="adj" fmla="val 10000"/>
          </a:avLst>
        </a:prstGeom>
        <a:solidFill>
          <a:srgbClr val="FFFF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618D61F-BDA9-4768-9CD2-620E0DC97166}">
      <dsp:nvSpPr>
        <dsp:cNvPr id="0" name=""/>
        <dsp:cNvSpPr/>
      </dsp:nvSpPr>
      <dsp:spPr>
        <a:xfrm>
          <a:off x="3501634" y="3075093"/>
          <a:ext cx="1570567" cy="2401184"/>
        </a:xfrm>
        <a:prstGeom prst="roundRect">
          <a:avLst>
            <a:gd name="adj" fmla="val 10000"/>
          </a:avLst>
        </a:prstGeom>
        <a:solidFill>
          <a:schemeClr val="lt1">
            <a:alpha val="90000"/>
            <a:hueOff val="0"/>
            <a:satOff val="0"/>
            <a:lumOff val="0"/>
            <a:alphaOff val="0"/>
          </a:schemeClr>
        </a:solidFill>
        <a:ln w="25400"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9530" tIns="49530" rIns="49530" bIns="49530" numCol="1" spcCol="1270" anchor="ctr" anchorCtr="0">
          <a:noAutofit/>
        </a:bodyPr>
        <a:lstStyle/>
        <a:p>
          <a:pPr marL="0" lvl="0" indent="0" algn="ctr" defTabSz="577850">
            <a:lnSpc>
              <a:spcPct val="90000"/>
            </a:lnSpc>
            <a:spcBef>
              <a:spcPct val="0"/>
            </a:spcBef>
            <a:spcAft>
              <a:spcPct val="35000"/>
            </a:spcAft>
            <a:buNone/>
          </a:pPr>
          <a:r>
            <a:rPr lang="fr-FR" sz="1300" kern="1200" dirty="0"/>
            <a:t>Comment les élèves perçoivent-ils la qualité de leur travail en groupe ?
Quelle différence le fait d’attribuer des rôles aux élèves dans le travail en groupe fait-il sur la qualité du dialogue? </a:t>
          </a:r>
          <a:endParaRPr lang="en-GB" sz="1300" kern="1200" dirty="0"/>
        </a:p>
      </dsp:txBody>
      <dsp:txXfrm>
        <a:off x="3547634" y="3121093"/>
        <a:ext cx="1478567" cy="2309184"/>
      </dsp:txXfrm>
    </dsp:sp>
    <dsp:sp modelId="{77624390-64B5-453B-8F52-A2A90D139190}">
      <dsp:nvSpPr>
        <dsp:cNvPr id="0" name=""/>
        <dsp:cNvSpPr/>
      </dsp:nvSpPr>
      <dsp:spPr>
        <a:xfrm>
          <a:off x="5246709" y="1455227"/>
          <a:ext cx="1570567" cy="997310"/>
        </a:xfrm>
        <a:prstGeom prst="roundRect">
          <a:avLst>
            <a:gd name="adj" fmla="val 10000"/>
          </a:avLst>
        </a:prstGeom>
        <a:solidFill>
          <a:srgbClr val="92D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662EAAA-5A7E-4DF3-8EE3-E5C029B6C2BF}">
      <dsp:nvSpPr>
        <dsp:cNvPr id="0" name=""/>
        <dsp:cNvSpPr/>
      </dsp:nvSpPr>
      <dsp:spPr>
        <a:xfrm>
          <a:off x="5421217" y="1621009"/>
          <a:ext cx="1570567" cy="997310"/>
        </a:xfrm>
        <a:prstGeom prst="roundRect">
          <a:avLst>
            <a:gd name="adj" fmla="val 10000"/>
          </a:avLst>
        </a:prstGeom>
        <a:solidFill>
          <a:schemeClr val="lt1">
            <a:alpha val="90000"/>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9530" tIns="49530" rIns="49530" bIns="49530" numCol="1" spcCol="1270" anchor="ctr" anchorCtr="0">
          <a:noAutofit/>
        </a:bodyPr>
        <a:lstStyle/>
        <a:p>
          <a:pPr marL="0" lvl="0" indent="0" algn="ctr" defTabSz="577850">
            <a:lnSpc>
              <a:spcPct val="90000"/>
            </a:lnSpc>
            <a:spcBef>
              <a:spcPct val="0"/>
            </a:spcBef>
            <a:spcAft>
              <a:spcPct val="35000"/>
            </a:spcAft>
            <a:buNone/>
          </a:pPr>
          <a:r>
            <a:rPr lang="fr-FR" sz="1300" kern="1200" dirty="0"/>
            <a:t>Instaurer durablement des règles communes dans ma classe </a:t>
          </a:r>
          <a:endParaRPr lang="en-GB" sz="1300" kern="1200" dirty="0"/>
        </a:p>
      </dsp:txBody>
      <dsp:txXfrm>
        <a:off x="5450427" y="1650219"/>
        <a:ext cx="1512147" cy="938890"/>
      </dsp:txXfrm>
    </dsp:sp>
    <dsp:sp modelId="{E0B984A2-B043-4524-AC4F-AD173336CED7}">
      <dsp:nvSpPr>
        <dsp:cNvPr id="0" name=""/>
        <dsp:cNvSpPr/>
      </dsp:nvSpPr>
      <dsp:spPr>
        <a:xfrm>
          <a:off x="5246709" y="2909311"/>
          <a:ext cx="1570567" cy="2523315"/>
        </a:xfrm>
        <a:prstGeom prst="roundRect">
          <a:avLst>
            <a:gd name="adj" fmla="val 10000"/>
          </a:avLst>
        </a:prstGeom>
        <a:solidFill>
          <a:srgbClr val="92D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08DC7F29-E10E-418F-8C67-67E1CAE6C8A0}">
      <dsp:nvSpPr>
        <dsp:cNvPr id="0" name=""/>
        <dsp:cNvSpPr/>
      </dsp:nvSpPr>
      <dsp:spPr>
        <a:xfrm>
          <a:off x="5421217" y="3075093"/>
          <a:ext cx="1570567" cy="2523315"/>
        </a:xfrm>
        <a:prstGeom prst="roundRect">
          <a:avLst>
            <a:gd name="adj" fmla="val 10000"/>
          </a:avLst>
        </a:prstGeom>
        <a:solidFill>
          <a:schemeClr val="lt1">
            <a:alpha val="90000"/>
            <a:hueOff val="0"/>
            <a:satOff val="0"/>
            <a:lumOff val="0"/>
            <a:alphaOff val="0"/>
          </a:schemeClr>
        </a:solidFill>
        <a:ln w="25400"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9530" tIns="49530" rIns="49530" bIns="49530" numCol="1" spcCol="1270" anchor="ctr" anchorCtr="0">
          <a:noAutofit/>
        </a:bodyPr>
        <a:lstStyle/>
        <a:p>
          <a:pPr marL="0" lvl="0" indent="0" algn="ctr" defTabSz="577850">
            <a:lnSpc>
              <a:spcPct val="90000"/>
            </a:lnSpc>
            <a:spcBef>
              <a:spcPct val="0"/>
            </a:spcBef>
            <a:spcAft>
              <a:spcPct val="35000"/>
            </a:spcAft>
            <a:buNone/>
          </a:pPr>
          <a:r>
            <a:rPr lang="fr-FR" sz="1300" kern="1200" dirty="0"/>
            <a:t>Quelle différence l’utilisation de règles de base </a:t>
          </a:r>
          <a:r>
            <a:rPr lang="fr-FR" sz="1300" kern="1200" dirty="0" err="1"/>
            <a:t>fait-elle</a:t>
          </a:r>
          <a:r>
            <a:rPr lang="fr-FR" sz="1300" kern="1200" dirty="0"/>
            <a:t> sur les dialogues dans ma classe?
À quelle fréquence est-ce que je me réfère aux règles de base dans mon enseignement?</a:t>
          </a:r>
          <a:endParaRPr lang="en-GB" sz="1300" kern="1200" dirty="0"/>
        </a:p>
      </dsp:txBody>
      <dsp:txXfrm>
        <a:off x="5467217" y="3121093"/>
        <a:ext cx="1478567" cy="2431315"/>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633913" cy="379413"/>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6057900" y="0"/>
            <a:ext cx="4632325" cy="379413"/>
          </a:xfrm>
          <a:prstGeom prst="rect">
            <a:avLst/>
          </a:prstGeom>
        </p:spPr>
        <p:txBody>
          <a:bodyPr vert="horz" lIns="91440" tIns="45720" rIns="91440" bIns="45720" rtlCol="0"/>
          <a:lstStyle>
            <a:lvl1pPr algn="r">
              <a:defRPr sz="1200"/>
            </a:lvl1pPr>
          </a:lstStyle>
          <a:p>
            <a:fld id="{15776307-7C9A-E340-A384-BBE6A1099456}" type="datetimeFigureOut">
              <a:rPr lang="en-US" smtClean="0"/>
              <a:t>4/18/26</a:t>
            </a:fld>
            <a:endParaRPr lang="en-US"/>
          </a:p>
        </p:txBody>
      </p:sp>
      <p:sp>
        <p:nvSpPr>
          <p:cNvPr id="4" name="Slide Image Placeholder 3"/>
          <p:cNvSpPr>
            <a:spLocks noGrp="1" noRot="1" noChangeAspect="1"/>
          </p:cNvSpPr>
          <p:nvPr>
            <p:ph type="sldImg" idx="2"/>
          </p:nvPr>
        </p:nvSpPr>
        <p:spPr>
          <a:xfrm>
            <a:off x="3543300" y="946150"/>
            <a:ext cx="3606800" cy="2551113"/>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1069975" y="3640138"/>
            <a:ext cx="8553450" cy="29781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7183438"/>
            <a:ext cx="4633913" cy="379412"/>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6057900" y="7183438"/>
            <a:ext cx="4632325" cy="379412"/>
          </a:xfrm>
          <a:prstGeom prst="rect">
            <a:avLst/>
          </a:prstGeom>
        </p:spPr>
        <p:txBody>
          <a:bodyPr vert="horz" lIns="91440" tIns="45720" rIns="91440" bIns="45720" rtlCol="0" anchor="b"/>
          <a:lstStyle>
            <a:lvl1pPr algn="r">
              <a:defRPr sz="1200"/>
            </a:lvl1pPr>
          </a:lstStyle>
          <a:p>
            <a:fld id="{D3A1FD44-42CB-A34F-A0F5-1F9E4B2EB115}" type="slidenum">
              <a:rPr lang="en-US" smtClean="0"/>
              <a:t>‹#›</a:t>
            </a:fld>
            <a:endParaRPr lang="en-US"/>
          </a:p>
        </p:txBody>
      </p:sp>
    </p:spTree>
    <p:extLst>
      <p:ext uri="{BB962C8B-B14F-4D97-AF65-F5344CB8AC3E}">
        <p14:creationId xmlns:p14="http://schemas.microsoft.com/office/powerpoint/2010/main" val="345052293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Changes made in English version only:</a:t>
            </a:r>
          </a:p>
          <a:p>
            <a:r>
              <a:rPr lang="en-US" dirty="0"/>
              <a:t>Diagram on p.17 updated to be editable.</a:t>
            </a:r>
          </a:p>
          <a:p>
            <a:r>
              <a:rPr lang="en-US" dirty="0"/>
              <a:t>Connect code definition on slides 15, 20, 46 updated to include personal experience / everyday life</a:t>
            </a:r>
          </a:p>
          <a:p>
            <a:endParaRPr lang="en-US" dirty="0"/>
          </a:p>
          <a:p>
            <a:r>
              <a:rPr lang="en-US" dirty="0"/>
              <a:t>(The two blank pages are designed to improve presentation when printing double-sided.)</a:t>
            </a:r>
          </a:p>
          <a:p>
            <a:endParaRPr lang="en-GB" sz="1800" b="0" i="0" u="none" strike="noStrike" dirty="0">
              <a:solidFill>
                <a:srgbClr val="1155CC"/>
              </a:solidFill>
              <a:effectLst/>
              <a:highlight>
                <a:srgbClr val="FFFF00"/>
              </a:highlight>
              <a:latin typeface="Arial" panose="020B0604020202020204" pitchFamily="34" charset="0"/>
            </a:endParaRPr>
          </a:p>
        </p:txBody>
      </p:sp>
      <p:sp>
        <p:nvSpPr>
          <p:cNvPr id="4" name="Slide Number Placeholder 3"/>
          <p:cNvSpPr>
            <a:spLocks noGrp="1"/>
          </p:cNvSpPr>
          <p:nvPr>
            <p:ph type="sldNum" sz="quarter" idx="5"/>
          </p:nvPr>
        </p:nvSpPr>
        <p:spPr/>
        <p:txBody>
          <a:bodyPr/>
          <a:lstStyle/>
          <a:p>
            <a:fld id="{D3A1FD44-42CB-A34F-A0F5-1F9E4B2EB115}" type="slidenum">
              <a:rPr lang="en-US" smtClean="0"/>
              <a:t>1</a:t>
            </a:fld>
            <a:endParaRPr lang="en-US" dirty="0"/>
          </a:p>
        </p:txBody>
      </p:sp>
    </p:spTree>
    <p:extLst>
      <p:ext uri="{BB962C8B-B14F-4D97-AF65-F5344CB8AC3E}">
        <p14:creationId xmlns:p14="http://schemas.microsoft.com/office/powerpoint/2010/main" val="366061942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3A1FD44-42CB-A34F-A0F5-1F9E4B2EB115}" type="slidenum">
              <a:rPr lang="en-US" smtClean="0"/>
              <a:t>10</a:t>
            </a:fld>
            <a:endParaRPr lang="en-US"/>
          </a:p>
        </p:txBody>
      </p:sp>
    </p:spTree>
    <p:extLst>
      <p:ext uri="{BB962C8B-B14F-4D97-AF65-F5344CB8AC3E}">
        <p14:creationId xmlns:p14="http://schemas.microsoft.com/office/powerpoint/2010/main" val="96159483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3A1FD44-42CB-A34F-A0F5-1F9E4B2EB115}" type="slidenum">
              <a:rPr lang="en-US" smtClean="0"/>
              <a:t>11</a:t>
            </a:fld>
            <a:endParaRPr lang="en-US"/>
          </a:p>
        </p:txBody>
      </p:sp>
    </p:spTree>
    <p:extLst>
      <p:ext uri="{BB962C8B-B14F-4D97-AF65-F5344CB8AC3E}">
        <p14:creationId xmlns:p14="http://schemas.microsoft.com/office/powerpoint/2010/main" val="248561010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3A1FD44-42CB-A34F-A0F5-1F9E4B2EB115}" type="slidenum">
              <a:rPr lang="en-US" smtClean="0"/>
              <a:t>12</a:t>
            </a:fld>
            <a:endParaRPr lang="en-US"/>
          </a:p>
        </p:txBody>
      </p:sp>
    </p:spTree>
    <p:extLst>
      <p:ext uri="{BB962C8B-B14F-4D97-AF65-F5344CB8AC3E}">
        <p14:creationId xmlns:p14="http://schemas.microsoft.com/office/powerpoint/2010/main" val="269912968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3A1FD44-42CB-A34F-A0F5-1F9E4B2EB115}" type="slidenum">
              <a:rPr lang="en-US" smtClean="0"/>
              <a:t>13</a:t>
            </a:fld>
            <a:endParaRPr lang="en-US"/>
          </a:p>
        </p:txBody>
      </p:sp>
    </p:spTree>
    <p:extLst>
      <p:ext uri="{BB962C8B-B14F-4D97-AF65-F5344CB8AC3E}">
        <p14:creationId xmlns:p14="http://schemas.microsoft.com/office/powerpoint/2010/main" val="336315114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3A1FD44-42CB-A34F-A0F5-1F9E4B2EB115}" type="slidenum">
              <a:rPr lang="en-US" smtClean="0"/>
              <a:t>14</a:t>
            </a:fld>
            <a:endParaRPr lang="en-US"/>
          </a:p>
        </p:txBody>
      </p:sp>
    </p:spTree>
    <p:extLst>
      <p:ext uri="{BB962C8B-B14F-4D97-AF65-F5344CB8AC3E}">
        <p14:creationId xmlns:p14="http://schemas.microsoft.com/office/powerpoint/2010/main" val="14467587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3A1FD44-42CB-A34F-A0F5-1F9E4B2EB115}" type="slidenum">
              <a:rPr lang="en-US" smtClean="0"/>
              <a:t>15</a:t>
            </a:fld>
            <a:endParaRPr lang="en-US"/>
          </a:p>
        </p:txBody>
      </p:sp>
    </p:spTree>
    <p:extLst>
      <p:ext uri="{BB962C8B-B14F-4D97-AF65-F5344CB8AC3E}">
        <p14:creationId xmlns:p14="http://schemas.microsoft.com/office/powerpoint/2010/main" val="217663619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Order of slides 16-23 is changed</a:t>
            </a:r>
          </a:p>
        </p:txBody>
      </p:sp>
      <p:sp>
        <p:nvSpPr>
          <p:cNvPr id="4" name="Slide Number Placeholder 3"/>
          <p:cNvSpPr>
            <a:spLocks noGrp="1"/>
          </p:cNvSpPr>
          <p:nvPr>
            <p:ph type="sldNum" sz="quarter" idx="5"/>
          </p:nvPr>
        </p:nvSpPr>
        <p:spPr/>
        <p:txBody>
          <a:bodyPr/>
          <a:lstStyle/>
          <a:p>
            <a:fld id="{D3A1FD44-42CB-A34F-A0F5-1F9E4B2EB115}" type="slidenum">
              <a:rPr lang="en-US" smtClean="0"/>
              <a:t>16</a:t>
            </a:fld>
            <a:endParaRPr lang="en-US"/>
          </a:p>
        </p:txBody>
      </p:sp>
    </p:spTree>
    <p:extLst>
      <p:ext uri="{BB962C8B-B14F-4D97-AF65-F5344CB8AC3E}">
        <p14:creationId xmlns:p14="http://schemas.microsoft.com/office/powerpoint/2010/main" val="182865258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3A1FD44-42CB-A34F-A0F5-1F9E4B2EB115}" type="slidenum">
              <a:rPr lang="en-US" smtClean="0"/>
              <a:t>17</a:t>
            </a:fld>
            <a:endParaRPr lang="en-US"/>
          </a:p>
        </p:txBody>
      </p:sp>
    </p:spTree>
    <p:extLst>
      <p:ext uri="{BB962C8B-B14F-4D97-AF65-F5344CB8AC3E}">
        <p14:creationId xmlns:p14="http://schemas.microsoft.com/office/powerpoint/2010/main" val="353877481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3A1FD44-42CB-A34F-A0F5-1F9E4B2EB115}" type="slidenum">
              <a:rPr lang="en-US" smtClean="0"/>
              <a:t>18</a:t>
            </a:fld>
            <a:endParaRPr lang="en-US"/>
          </a:p>
        </p:txBody>
      </p:sp>
    </p:spTree>
    <p:extLst>
      <p:ext uri="{BB962C8B-B14F-4D97-AF65-F5344CB8AC3E}">
        <p14:creationId xmlns:p14="http://schemas.microsoft.com/office/powerpoint/2010/main" val="232135341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3A1FD44-42CB-A34F-A0F5-1F9E4B2EB115}" type="slidenum">
              <a:rPr lang="en-US" smtClean="0"/>
              <a:t>19</a:t>
            </a:fld>
            <a:endParaRPr lang="en-US"/>
          </a:p>
        </p:txBody>
      </p:sp>
    </p:spTree>
    <p:extLst>
      <p:ext uri="{BB962C8B-B14F-4D97-AF65-F5344CB8AC3E}">
        <p14:creationId xmlns:p14="http://schemas.microsoft.com/office/powerpoint/2010/main" val="172281261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3A1FD44-42CB-A34F-A0F5-1F9E4B2EB115}" type="slidenum">
              <a:rPr lang="en-US" smtClean="0"/>
              <a:t>2</a:t>
            </a:fld>
            <a:endParaRPr lang="en-US" dirty="0"/>
          </a:p>
        </p:txBody>
      </p:sp>
    </p:spTree>
    <p:extLst>
      <p:ext uri="{BB962C8B-B14F-4D97-AF65-F5344CB8AC3E}">
        <p14:creationId xmlns:p14="http://schemas.microsoft.com/office/powerpoint/2010/main" val="255969333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3A1FD44-42CB-A34F-A0F5-1F9E4B2EB115}" type="slidenum">
              <a:rPr lang="en-US" smtClean="0"/>
              <a:t>20</a:t>
            </a:fld>
            <a:endParaRPr lang="en-US"/>
          </a:p>
        </p:txBody>
      </p:sp>
    </p:spTree>
    <p:extLst>
      <p:ext uri="{BB962C8B-B14F-4D97-AF65-F5344CB8AC3E}">
        <p14:creationId xmlns:p14="http://schemas.microsoft.com/office/powerpoint/2010/main" val="170927718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3A1FD44-42CB-A34F-A0F5-1F9E4B2EB115}" type="slidenum">
              <a:rPr lang="en-US" smtClean="0"/>
              <a:t>21</a:t>
            </a:fld>
            <a:endParaRPr lang="en-US"/>
          </a:p>
        </p:txBody>
      </p:sp>
    </p:spTree>
    <p:extLst>
      <p:ext uri="{BB962C8B-B14F-4D97-AF65-F5344CB8AC3E}">
        <p14:creationId xmlns:p14="http://schemas.microsoft.com/office/powerpoint/2010/main" val="46614880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1003300" y="3640138"/>
            <a:ext cx="8553450" cy="2978150"/>
          </a:xfrm>
        </p:spPr>
        <p:txBody>
          <a:bodyPr/>
          <a:lstStyle/>
          <a:p>
            <a:r>
              <a:rPr lang="en-US" b="1" dirty="0"/>
              <a:t>Subject differences: </a:t>
            </a:r>
          </a:p>
          <a:p>
            <a:endParaRPr lang="en-US" dirty="0"/>
          </a:p>
          <a:p>
            <a:pPr algn="l">
              <a:buFont typeface="Arial" panose="020B0604020202020204" pitchFamily="34" charset="0"/>
              <a:buNone/>
            </a:pPr>
            <a:r>
              <a:rPr lang="en-GB" b="0" i="0" u="none" strike="noStrike" dirty="0">
                <a:solidFill>
                  <a:srgbClr val="000000"/>
                </a:solidFill>
                <a:effectLst/>
                <a:latin typeface="Calibri" panose="020F0502020204030204" pitchFamily="34" charset="0"/>
              </a:rPr>
              <a:t>Building on ideas [B] (combined with Connecting outside the dialogue: C) in English lessons is strongly related to student attainment in reading and writing at primary level (</a:t>
            </a:r>
            <a:r>
              <a:rPr lang="en-GB" b="0" i="0" u="none" strike="noStrike" dirty="0" err="1">
                <a:solidFill>
                  <a:srgbClr val="000000"/>
                </a:solidFill>
                <a:effectLst/>
                <a:latin typeface="Calibri" panose="020F0502020204030204" pitchFamily="34" charset="0"/>
              </a:rPr>
              <a:t>Amodia-Bidakowska</a:t>
            </a:r>
            <a:r>
              <a:rPr lang="en-GB" b="0" i="0" u="none" strike="noStrike" dirty="0">
                <a:solidFill>
                  <a:srgbClr val="000000"/>
                </a:solidFill>
                <a:effectLst/>
                <a:latin typeface="Calibri" panose="020F0502020204030204" pitchFamily="34" charset="0"/>
              </a:rPr>
              <a:t>, Hennessy &amp; Warwick, 2023). Furthermore, Connecting outside </a:t>
            </a:r>
            <a:r>
              <a:rPr lang="en-GB" b="0" i="0" u="none" strike="noStrike">
                <a:solidFill>
                  <a:srgbClr val="000000"/>
                </a:solidFill>
                <a:effectLst/>
                <a:latin typeface="Calibri" panose="020F0502020204030204" pitchFamily="34" charset="0"/>
              </a:rPr>
              <a:t>the dialogue </a:t>
            </a:r>
            <a:r>
              <a:rPr lang="en-GB" b="0" i="0" u="none" strike="noStrike" dirty="0">
                <a:solidFill>
                  <a:srgbClr val="000000"/>
                </a:solidFill>
                <a:effectLst/>
                <a:latin typeface="Calibri" panose="020F0502020204030204" pitchFamily="34" charset="0"/>
              </a:rPr>
              <a:t>(C) in mathematics lessons is associated with mathematics attainment when the connections are explained and justified (making reasoning explicit: R). So, focusing on these kinds of specific features of dialogue in subject lessons may be important for learning. </a:t>
            </a:r>
          </a:p>
          <a:p>
            <a:pPr algn="l">
              <a:buFont typeface="Arial" panose="020B0604020202020204" pitchFamily="34" charset="0"/>
              <a:buNone/>
            </a:pPr>
            <a:br>
              <a:rPr lang="en-GB" b="0" i="0" u="none" strike="noStrike" dirty="0">
                <a:solidFill>
                  <a:srgbClr val="000000"/>
                </a:solidFill>
                <a:effectLst/>
                <a:latin typeface="Calibri" panose="020F0502020204030204" pitchFamily="34" charset="0"/>
              </a:rPr>
            </a:br>
            <a:r>
              <a:rPr lang="en-GB" b="0" i="0" u="none" strike="noStrike" dirty="0">
                <a:solidFill>
                  <a:srgbClr val="242424"/>
                </a:solidFill>
                <a:effectLst/>
                <a:latin typeface="Calibri" panose="020F0502020204030204" pitchFamily="34" charset="0"/>
              </a:rPr>
              <a:t>The same study showed there is significantly less classroom dialogue in science lessons than in </a:t>
            </a:r>
            <a:r>
              <a:rPr lang="en-GB" b="0" i="0" u="none" strike="noStrike" dirty="0">
                <a:solidFill>
                  <a:srgbClr val="000000"/>
                </a:solidFill>
                <a:effectLst/>
                <a:latin typeface="Calibri, Helvetica, sans-serif"/>
              </a:rPr>
              <a:t>English and mathematics, where building on ideas is more common. Reasoning is also more frequent in mathematics. The reduced curriculum time for science in primary schools in England </a:t>
            </a:r>
            <a:r>
              <a:rPr lang="en-GB" b="0" i="0" u="none" strike="noStrike" dirty="0">
                <a:solidFill>
                  <a:srgbClr val="242424"/>
                </a:solidFill>
                <a:effectLst/>
                <a:latin typeface="Calibri" panose="020F0502020204030204" pitchFamily="34" charset="0"/>
              </a:rPr>
              <a:t>(less than 90 mins./week on average</a:t>
            </a:r>
            <a:r>
              <a:rPr lang="en-GB" b="0" i="0" u="none" strike="noStrike" dirty="0">
                <a:solidFill>
                  <a:srgbClr val="000000"/>
                </a:solidFill>
                <a:effectLst/>
                <a:latin typeface="Calibri" panose="020F0502020204030204" pitchFamily="34" charset="0"/>
              </a:rPr>
              <a:t>)</a:t>
            </a:r>
            <a:r>
              <a:rPr lang="en-GB" b="0" i="0" u="none" strike="noStrike" dirty="0">
                <a:solidFill>
                  <a:srgbClr val="242424"/>
                </a:solidFill>
                <a:effectLst/>
                <a:latin typeface="Calibri" panose="020F0502020204030204" pitchFamily="34" charset="0"/>
              </a:rPr>
              <a:t> </a:t>
            </a:r>
            <a:r>
              <a:rPr lang="en-GB" b="0" i="0" u="none" strike="noStrike" dirty="0">
                <a:solidFill>
                  <a:srgbClr val="000000"/>
                </a:solidFill>
                <a:effectLst/>
                <a:latin typeface="Calibri, Helvetica, sans-serif"/>
              </a:rPr>
              <a:t>may constrain time for the dialogue that is very important for developing </a:t>
            </a:r>
            <a:r>
              <a:rPr lang="en-GB" b="0" i="0" u="none" strike="noStrike" dirty="0">
                <a:solidFill>
                  <a:srgbClr val="000000"/>
                </a:solidFill>
                <a:effectLst/>
                <a:latin typeface="Calibri" panose="020F0502020204030204" pitchFamily="34" charset="0"/>
              </a:rPr>
              <a:t>scientific reasoning; hopefully this toolkit can help in raising awareness of that and addressing it.</a:t>
            </a:r>
            <a:endParaRPr lang="en-GB" b="0" i="0" u="none" strike="noStrike" dirty="0">
              <a:solidFill>
                <a:srgbClr val="000000"/>
              </a:solidFill>
              <a:effectLst/>
              <a:latin typeface="Helvetica" pitchFamily="2" charset="0"/>
            </a:endParaRPr>
          </a:p>
          <a:p>
            <a:endParaRPr lang="en-US" dirty="0"/>
          </a:p>
        </p:txBody>
      </p:sp>
      <p:sp>
        <p:nvSpPr>
          <p:cNvPr id="4" name="Slide Number Placeholder 3"/>
          <p:cNvSpPr>
            <a:spLocks noGrp="1"/>
          </p:cNvSpPr>
          <p:nvPr>
            <p:ph type="sldNum" sz="quarter" idx="5"/>
          </p:nvPr>
        </p:nvSpPr>
        <p:spPr/>
        <p:txBody>
          <a:bodyPr/>
          <a:lstStyle/>
          <a:p>
            <a:fld id="{D3A1FD44-42CB-A34F-A0F5-1F9E4B2EB115}" type="slidenum">
              <a:rPr lang="en-US" smtClean="0"/>
              <a:t>22</a:t>
            </a:fld>
            <a:endParaRPr lang="en-US"/>
          </a:p>
        </p:txBody>
      </p:sp>
    </p:spTree>
    <p:extLst>
      <p:ext uri="{BB962C8B-B14F-4D97-AF65-F5344CB8AC3E}">
        <p14:creationId xmlns:p14="http://schemas.microsoft.com/office/powerpoint/2010/main" val="166036666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3A1FD44-42CB-A34F-A0F5-1F9E4B2EB115}" type="slidenum">
              <a:rPr lang="en-US" smtClean="0"/>
              <a:t>28</a:t>
            </a:fld>
            <a:endParaRPr lang="en-US"/>
          </a:p>
        </p:txBody>
      </p:sp>
    </p:spTree>
    <p:extLst>
      <p:ext uri="{BB962C8B-B14F-4D97-AF65-F5344CB8AC3E}">
        <p14:creationId xmlns:p14="http://schemas.microsoft.com/office/powerpoint/2010/main" val="307977373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3A1FD44-42CB-A34F-A0F5-1F9E4B2EB115}" type="slidenum">
              <a:rPr lang="en-US" smtClean="0"/>
              <a:t>30</a:t>
            </a:fld>
            <a:endParaRPr lang="en-US"/>
          </a:p>
        </p:txBody>
      </p:sp>
    </p:spTree>
    <p:extLst>
      <p:ext uri="{BB962C8B-B14F-4D97-AF65-F5344CB8AC3E}">
        <p14:creationId xmlns:p14="http://schemas.microsoft.com/office/powerpoint/2010/main" val="140887292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3A1FD44-42CB-A34F-A0F5-1F9E4B2EB115}" type="slidenum">
              <a:rPr lang="en-US" smtClean="0"/>
              <a:t>32</a:t>
            </a:fld>
            <a:endParaRPr lang="en-US"/>
          </a:p>
        </p:txBody>
      </p:sp>
    </p:spTree>
    <p:extLst>
      <p:ext uri="{BB962C8B-B14F-4D97-AF65-F5344CB8AC3E}">
        <p14:creationId xmlns:p14="http://schemas.microsoft.com/office/powerpoint/2010/main" val="11720778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3A1FD44-42CB-A34F-A0F5-1F9E4B2EB115}" type="slidenum">
              <a:rPr lang="en-US" smtClean="0"/>
              <a:t>33</a:t>
            </a:fld>
            <a:endParaRPr lang="en-US"/>
          </a:p>
        </p:txBody>
      </p:sp>
    </p:spTree>
    <p:extLst>
      <p:ext uri="{BB962C8B-B14F-4D97-AF65-F5344CB8AC3E}">
        <p14:creationId xmlns:p14="http://schemas.microsoft.com/office/powerpoint/2010/main" val="33311350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3A1FD44-42CB-A34F-A0F5-1F9E4B2EB115}" type="slidenum">
              <a:rPr lang="en-US" smtClean="0"/>
              <a:t>34</a:t>
            </a:fld>
            <a:endParaRPr lang="en-US"/>
          </a:p>
        </p:txBody>
      </p:sp>
    </p:spTree>
    <p:extLst>
      <p:ext uri="{BB962C8B-B14F-4D97-AF65-F5344CB8AC3E}">
        <p14:creationId xmlns:p14="http://schemas.microsoft.com/office/powerpoint/2010/main" val="228816566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3A1FD44-42CB-A34F-A0F5-1F9E4B2EB115}" type="slidenum">
              <a:rPr lang="en-US" smtClean="0"/>
              <a:t>41</a:t>
            </a:fld>
            <a:endParaRPr lang="en-US"/>
          </a:p>
        </p:txBody>
      </p:sp>
    </p:spTree>
    <p:extLst>
      <p:ext uri="{BB962C8B-B14F-4D97-AF65-F5344CB8AC3E}">
        <p14:creationId xmlns:p14="http://schemas.microsoft.com/office/powerpoint/2010/main" val="46825051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D3A1FD44-42CB-A34F-A0F5-1F9E4B2EB115}" type="slidenum">
              <a:rPr lang="en-US" smtClean="0"/>
              <a:t>44</a:t>
            </a:fld>
            <a:endParaRPr lang="en-US"/>
          </a:p>
        </p:txBody>
      </p:sp>
    </p:spTree>
    <p:extLst>
      <p:ext uri="{BB962C8B-B14F-4D97-AF65-F5344CB8AC3E}">
        <p14:creationId xmlns:p14="http://schemas.microsoft.com/office/powerpoint/2010/main" val="422740984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3A1FD44-42CB-A34F-A0F5-1F9E4B2EB115}" type="slidenum">
              <a:rPr lang="en-US" smtClean="0"/>
              <a:t>3</a:t>
            </a:fld>
            <a:endParaRPr lang="en-US"/>
          </a:p>
        </p:txBody>
      </p:sp>
    </p:spTree>
    <p:extLst>
      <p:ext uri="{BB962C8B-B14F-4D97-AF65-F5344CB8AC3E}">
        <p14:creationId xmlns:p14="http://schemas.microsoft.com/office/powerpoint/2010/main" val="15575244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3A1FD44-42CB-A34F-A0F5-1F9E4B2EB115}" type="slidenum">
              <a:rPr lang="en-US" smtClean="0"/>
              <a:t>45</a:t>
            </a:fld>
            <a:endParaRPr lang="en-US"/>
          </a:p>
        </p:txBody>
      </p:sp>
    </p:spTree>
    <p:extLst>
      <p:ext uri="{BB962C8B-B14F-4D97-AF65-F5344CB8AC3E}">
        <p14:creationId xmlns:p14="http://schemas.microsoft.com/office/powerpoint/2010/main" val="157958155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3A1FD44-42CB-A34F-A0F5-1F9E4B2EB115}" type="slidenum">
              <a:rPr lang="en-US" smtClean="0"/>
              <a:t>47</a:t>
            </a:fld>
            <a:endParaRPr lang="en-US"/>
          </a:p>
        </p:txBody>
      </p:sp>
    </p:spTree>
    <p:extLst>
      <p:ext uri="{BB962C8B-B14F-4D97-AF65-F5344CB8AC3E}">
        <p14:creationId xmlns:p14="http://schemas.microsoft.com/office/powerpoint/2010/main" val="89131207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3A1FD44-42CB-A34F-A0F5-1F9E4B2EB115}" type="slidenum">
              <a:rPr lang="en-US" smtClean="0"/>
              <a:t>58</a:t>
            </a:fld>
            <a:endParaRPr lang="en-US"/>
          </a:p>
        </p:txBody>
      </p:sp>
    </p:spTree>
    <p:extLst>
      <p:ext uri="{BB962C8B-B14F-4D97-AF65-F5344CB8AC3E}">
        <p14:creationId xmlns:p14="http://schemas.microsoft.com/office/powerpoint/2010/main" val="100491986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3A1FD44-42CB-A34F-A0F5-1F9E4B2EB115}" type="slidenum">
              <a:rPr lang="en-US" smtClean="0"/>
              <a:t>60</a:t>
            </a:fld>
            <a:endParaRPr lang="en-US"/>
          </a:p>
        </p:txBody>
      </p:sp>
    </p:spTree>
    <p:extLst>
      <p:ext uri="{BB962C8B-B14F-4D97-AF65-F5344CB8AC3E}">
        <p14:creationId xmlns:p14="http://schemas.microsoft.com/office/powerpoint/2010/main" val="372444271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3A1FD44-42CB-A34F-A0F5-1F9E4B2EB115}" type="slidenum">
              <a:rPr lang="en-US" smtClean="0"/>
              <a:t>61</a:t>
            </a:fld>
            <a:endParaRPr lang="en-US"/>
          </a:p>
        </p:txBody>
      </p:sp>
    </p:spTree>
    <p:extLst>
      <p:ext uri="{BB962C8B-B14F-4D97-AF65-F5344CB8AC3E}">
        <p14:creationId xmlns:p14="http://schemas.microsoft.com/office/powerpoint/2010/main" val="192469547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3A1FD44-42CB-A34F-A0F5-1F9E4B2EB115}" type="slidenum">
              <a:rPr lang="en-US" smtClean="0"/>
              <a:t>4</a:t>
            </a:fld>
            <a:endParaRPr lang="en-US"/>
          </a:p>
        </p:txBody>
      </p:sp>
    </p:spTree>
    <p:extLst>
      <p:ext uri="{BB962C8B-B14F-4D97-AF65-F5344CB8AC3E}">
        <p14:creationId xmlns:p14="http://schemas.microsoft.com/office/powerpoint/2010/main" val="387816249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3A1FD44-42CB-A34F-A0F5-1F9E4B2EB115}" type="slidenum">
              <a:rPr lang="en-US" smtClean="0"/>
              <a:t>5</a:t>
            </a:fld>
            <a:endParaRPr lang="en-US"/>
          </a:p>
        </p:txBody>
      </p:sp>
    </p:spTree>
    <p:extLst>
      <p:ext uri="{BB962C8B-B14F-4D97-AF65-F5344CB8AC3E}">
        <p14:creationId xmlns:p14="http://schemas.microsoft.com/office/powerpoint/2010/main" val="111086167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3A1FD44-42CB-A34F-A0F5-1F9E4B2EB115}" type="slidenum">
              <a:rPr lang="en-US" smtClean="0"/>
              <a:t>6</a:t>
            </a:fld>
            <a:endParaRPr lang="en-US"/>
          </a:p>
        </p:txBody>
      </p:sp>
    </p:spTree>
    <p:extLst>
      <p:ext uri="{BB962C8B-B14F-4D97-AF65-F5344CB8AC3E}">
        <p14:creationId xmlns:p14="http://schemas.microsoft.com/office/powerpoint/2010/main" val="52069538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3A1FD44-42CB-A34F-A0F5-1F9E4B2EB115}" type="slidenum">
              <a:rPr lang="en-US" smtClean="0"/>
              <a:t>7</a:t>
            </a:fld>
            <a:endParaRPr lang="en-US"/>
          </a:p>
        </p:txBody>
      </p:sp>
    </p:spTree>
    <p:extLst>
      <p:ext uri="{BB962C8B-B14F-4D97-AF65-F5344CB8AC3E}">
        <p14:creationId xmlns:p14="http://schemas.microsoft.com/office/powerpoint/2010/main" val="389136354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3A1FD44-42CB-A34F-A0F5-1F9E4B2EB115}" type="slidenum">
              <a:rPr lang="en-US" smtClean="0"/>
              <a:t>8</a:t>
            </a:fld>
            <a:endParaRPr lang="en-US"/>
          </a:p>
        </p:txBody>
      </p:sp>
    </p:spTree>
    <p:extLst>
      <p:ext uri="{BB962C8B-B14F-4D97-AF65-F5344CB8AC3E}">
        <p14:creationId xmlns:p14="http://schemas.microsoft.com/office/powerpoint/2010/main" val="12088825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3A1FD44-42CB-A34F-A0F5-1F9E4B2EB115}" type="slidenum">
              <a:rPr lang="en-US" smtClean="0"/>
              <a:t>9</a:t>
            </a:fld>
            <a:endParaRPr lang="en-US"/>
          </a:p>
        </p:txBody>
      </p:sp>
    </p:spTree>
    <p:extLst>
      <p:ext uri="{BB962C8B-B14F-4D97-AF65-F5344CB8AC3E}">
        <p14:creationId xmlns:p14="http://schemas.microsoft.com/office/powerpoint/2010/main" val="323562522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802005" y="2344483"/>
            <a:ext cx="9089390" cy="1588198"/>
          </a:xfrm>
          <a:prstGeom prst="rect">
            <a:avLst/>
          </a:prstGeom>
        </p:spPr>
        <p:txBody>
          <a:bodyPr wrap="square" lIns="0" tIns="0" rIns="0" bIns="0">
            <a:spAutoFit/>
          </a:bodyPr>
          <a:lstStyle>
            <a:lvl1pPr>
              <a:defRPr/>
            </a:lvl1pPr>
          </a:lstStyle>
          <a:p>
            <a:endParaRPr/>
          </a:p>
        </p:txBody>
      </p:sp>
      <p:sp>
        <p:nvSpPr>
          <p:cNvPr id="3" name="Holder 3"/>
          <p:cNvSpPr>
            <a:spLocks noGrp="1"/>
          </p:cNvSpPr>
          <p:nvPr>
            <p:ph type="subTitle" idx="4"/>
          </p:nvPr>
        </p:nvSpPr>
        <p:spPr>
          <a:xfrm>
            <a:off x="1604010" y="4235196"/>
            <a:ext cx="7485380" cy="1890712"/>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4/18/26</a:t>
            </a:fld>
            <a:endParaRPr lang="en-US"/>
          </a:p>
        </p:txBody>
      </p:sp>
      <p:sp>
        <p:nvSpPr>
          <p:cNvPr id="6" name="Holder 6"/>
          <p:cNvSpPr>
            <a:spLocks noGrp="1"/>
          </p:cNvSpPr>
          <p:nvPr>
            <p:ph type="sldNum" sz="quarter" idx="7"/>
          </p:nvPr>
        </p:nvSpPr>
        <p:spPr/>
        <p:txBody>
          <a:bodyPr lIns="0" tIns="0" rIns="0" bIns="0"/>
          <a:lstStyle>
            <a:lvl1pPr>
              <a:defRPr sz="1000" b="0" i="0">
                <a:solidFill>
                  <a:schemeClr val="tx1"/>
                </a:solidFill>
                <a:latin typeface="Arial"/>
                <a:cs typeface="Arial"/>
              </a:defRPr>
            </a:lvl1pPr>
          </a:lstStyle>
          <a:p>
            <a:pPr marL="25400">
              <a:lnSpc>
                <a:spcPct val="100000"/>
              </a:lnSpc>
              <a:spcBef>
                <a:spcPts val="5"/>
              </a:spcBef>
            </a:pPr>
            <a:fld id="{81D60167-4931-47E6-BA6A-407CBD079E47}" type="slidenum">
              <a:rPr dirty="0"/>
              <a:t>‹#›</a:t>
            </a:fld>
            <a:endParaRPr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600" b="1" i="0">
                <a:solidFill>
                  <a:srgbClr val="1A616F"/>
                </a:solidFill>
                <a:latin typeface="Arial"/>
                <a:cs typeface="Arial"/>
              </a:defRPr>
            </a:lvl1pPr>
          </a:lstStyle>
          <a:p>
            <a:endParaRPr/>
          </a:p>
        </p:txBody>
      </p:sp>
      <p:sp>
        <p:nvSpPr>
          <p:cNvPr id="3" name="Holder 3"/>
          <p:cNvSpPr>
            <a:spLocks noGrp="1"/>
          </p:cNvSpPr>
          <p:nvPr>
            <p:ph type="body" idx="1"/>
          </p:nvPr>
        </p:nvSpPr>
        <p:spPr/>
        <p:txBody>
          <a:bodyPr lIns="0" tIns="0" rIns="0" bIns="0"/>
          <a:lstStyle>
            <a:lvl1pPr>
              <a:defRPr sz="1400" b="0" i="0">
                <a:solidFill>
                  <a:schemeClr val="tx1"/>
                </a:solidFill>
                <a:latin typeface="Arial"/>
                <a:cs typeface="Arial"/>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4/18/26</a:t>
            </a:fld>
            <a:endParaRPr lang="en-US"/>
          </a:p>
        </p:txBody>
      </p:sp>
      <p:sp>
        <p:nvSpPr>
          <p:cNvPr id="6" name="Holder 6"/>
          <p:cNvSpPr>
            <a:spLocks noGrp="1"/>
          </p:cNvSpPr>
          <p:nvPr>
            <p:ph type="sldNum" sz="quarter" idx="7"/>
          </p:nvPr>
        </p:nvSpPr>
        <p:spPr/>
        <p:txBody>
          <a:bodyPr lIns="0" tIns="0" rIns="0" bIns="0"/>
          <a:lstStyle>
            <a:lvl1pPr>
              <a:defRPr sz="1000" b="0" i="0">
                <a:solidFill>
                  <a:schemeClr val="tx1"/>
                </a:solidFill>
                <a:latin typeface="Arial"/>
                <a:cs typeface="Arial"/>
              </a:defRPr>
            </a:lvl1pPr>
          </a:lstStyle>
          <a:p>
            <a:pPr marL="25400">
              <a:lnSpc>
                <a:spcPct val="100000"/>
              </a:lnSpc>
              <a:spcBef>
                <a:spcPts val="5"/>
              </a:spcBef>
            </a:pPr>
            <a:fld id="{81D60167-4931-47E6-BA6A-407CBD079E47}" type="slidenum">
              <a:rPr dirty="0"/>
              <a:t>‹#›</a:t>
            </a:fld>
            <a:endParaRPr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600" b="1" i="0">
                <a:solidFill>
                  <a:srgbClr val="1A616F"/>
                </a:solidFill>
                <a:latin typeface="Arial"/>
                <a:cs typeface="Arial"/>
              </a:defRPr>
            </a:lvl1pPr>
          </a:lstStyle>
          <a:p>
            <a:endParaRPr/>
          </a:p>
        </p:txBody>
      </p:sp>
      <p:sp>
        <p:nvSpPr>
          <p:cNvPr id="3" name="Holder 3"/>
          <p:cNvSpPr>
            <a:spLocks noGrp="1"/>
          </p:cNvSpPr>
          <p:nvPr>
            <p:ph sz="half" idx="2"/>
          </p:nvPr>
        </p:nvSpPr>
        <p:spPr>
          <a:xfrm>
            <a:off x="534670" y="1739455"/>
            <a:ext cx="4651629" cy="4991481"/>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5507101" y="1739455"/>
            <a:ext cx="4651629" cy="4991481"/>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4/18/26</a:t>
            </a:fld>
            <a:endParaRPr lang="en-US"/>
          </a:p>
        </p:txBody>
      </p:sp>
      <p:sp>
        <p:nvSpPr>
          <p:cNvPr id="7" name="Holder 7"/>
          <p:cNvSpPr>
            <a:spLocks noGrp="1"/>
          </p:cNvSpPr>
          <p:nvPr>
            <p:ph type="sldNum" sz="quarter" idx="7"/>
          </p:nvPr>
        </p:nvSpPr>
        <p:spPr/>
        <p:txBody>
          <a:bodyPr lIns="0" tIns="0" rIns="0" bIns="0"/>
          <a:lstStyle>
            <a:lvl1pPr>
              <a:defRPr sz="1000" b="0" i="0">
                <a:solidFill>
                  <a:schemeClr val="tx1"/>
                </a:solidFill>
                <a:latin typeface="Arial"/>
                <a:cs typeface="Arial"/>
              </a:defRPr>
            </a:lvl1pPr>
          </a:lstStyle>
          <a:p>
            <a:pPr marL="25400">
              <a:lnSpc>
                <a:spcPct val="100000"/>
              </a:lnSpc>
              <a:spcBef>
                <a:spcPts val="5"/>
              </a:spcBef>
            </a:pPr>
            <a:fld id="{81D60167-4931-47E6-BA6A-407CBD079E47}" type="slidenum">
              <a:rPr dirty="0"/>
              <a:t>‹#›</a:t>
            </a:fld>
            <a:endParaRPr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Only">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600" b="1" i="0">
                <a:solidFill>
                  <a:srgbClr val="1A616F"/>
                </a:solidFill>
                <a:latin typeface="Arial"/>
                <a:cs typeface="Arial"/>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4/18/26</a:t>
            </a:fld>
            <a:endParaRPr lang="en-US"/>
          </a:p>
        </p:txBody>
      </p:sp>
      <p:sp>
        <p:nvSpPr>
          <p:cNvPr id="5" name="Holder 5"/>
          <p:cNvSpPr>
            <a:spLocks noGrp="1"/>
          </p:cNvSpPr>
          <p:nvPr>
            <p:ph type="sldNum" sz="quarter" idx="7"/>
          </p:nvPr>
        </p:nvSpPr>
        <p:spPr/>
        <p:txBody>
          <a:bodyPr lIns="0" tIns="0" rIns="0" bIns="0"/>
          <a:lstStyle>
            <a:lvl1pPr>
              <a:defRPr sz="1000" b="0" i="0">
                <a:solidFill>
                  <a:schemeClr val="tx1"/>
                </a:solidFill>
                <a:latin typeface="Arial"/>
                <a:cs typeface="Arial"/>
              </a:defRPr>
            </a:lvl1pPr>
          </a:lstStyle>
          <a:p>
            <a:pPr marL="25400">
              <a:lnSpc>
                <a:spcPct val="100000"/>
              </a:lnSpc>
              <a:spcBef>
                <a:spcPts val="5"/>
              </a:spcBef>
            </a:pPr>
            <a:fld id="{81D60167-4931-47E6-BA6A-407CBD079E47}" type="slidenum">
              <a:rPr dirty="0"/>
              <a:t>‹#›</a:t>
            </a:fld>
            <a:endParaRPr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4/18/26</a:t>
            </a:fld>
            <a:endParaRPr lang="en-US"/>
          </a:p>
        </p:txBody>
      </p:sp>
      <p:sp>
        <p:nvSpPr>
          <p:cNvPr id="4" name="Holder 4"/>
          <p:cNvSpPr>
            <a:spLocks noGrp="1"/>
          </p:cNvSpPr>
          <p:nvPr>
            <p:ph type="sldNum" sz="quarter" idx="7"/>
          </p:nvPr>
        </p:nvSpPr>
        <p:spPr/>
        <p:txBody>
          <a:bodyPr lIns="0" tIns="0" rIns="0" bIns="0"/>
          <a:lstStyle>
            <a:lvl1pPr>
              <a:defRPr sz="1000" b="0" i="0">
                <a:solidFill>
                  <a:schemeClr val="tx1"/>
                </a:solidFill>
                <a:latin typeface="Arial"/>
                <a:cs typeface="Arial"/>
              </a:defRPr>
            </a:lvl1pPr>
          </a:lstStyle>
          <a:p>
            <a:pPr marL="25400">
              <a:lnSpc>
                <a:spcPct val="100000"/>
              </a:lnSpc>
              <a:spcBef>
                <a:spcPts val="5"/>
              </a:spcBef>
            </a:pPr>
            <a:fld id="{81D60167-4931-47E6-BA6A-407CBD079E47}" type="slidenum">
              <a:rPr dirty="0"/>
              <a:t>‹#›</a:t>
            </a:fld>
            <a:endParaRPr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1198510" y="648088"/>
            <a:ext cx="8296379" cy="865505"/>
          </a:xfrm>
          <a:prstGeom prst="rect">
            <a:avLst/>
          </a:prstGeom>
        </p:spPr>
        <p:txBody>
          <a:bodyPr wrap="square" lIns="0" tIns="0" rIns="0" bIns="0">
            <a:spAutoFit/>
          </a:bodyPr>
          <a:lstStyle>
            <a:lvl1pPr>
              <a:defRPr sz="2600" b="1" i="0">
                <a:solidFill>
                  <a:srgbClr val="1A616F"/>
                </a:solidFill>
                <a:latin typeface="Arial"/>
                <a:cs typeface="Arial"/>
              </a:defRPr>
            </a:lvl1pPr>
          </a:lstStyle>
          <a:p>
            <a:endParaRPr/>
          </a:p>
        </p:txBody>
      </p:sp>
      <p:sp>
        <p:nvSpPr>
          <p:cNvPr id="3" name="Holder 3"/>
          <p:cNvSpPr>
            <a:spLocks noGrp="1"/>
          </p:cNvSpPr>
          <p:nvPr>
            <p:ph type="body" idx="1"/>
          </p:nvPr>
        </p:nvSpPr>
        <p:spPr>
          <a:xfrm>
            <a:off x="323208" y="2086805"/>
            <a:ext cx="10046982" cy="3963035"/>
          </a:xfrm>
          <a:prstGeom prst="rect">
            <a:avLst/>
          </a:prstGeom>
        </p:spPr>
        <p:txBody>
          <a:bodyPr wrap="square" lIns="0" tIns="0" rIns="0" bIns="0">
            <a:spAutoFit/>
          </a:bodyPr>
          <a:lstStyle>
            <a:lvl1pPr>
              <a:defRPr sz="1400" b="0" i="0">
                <a:solidFill>
                  <a:schemeClr val="tx1"/>
                </a:solidFill>
                <a:latin typeface="Arial"/>
                <a:cs typeface="Arial"/>
              </a:defRPr>
            </a:lvl1pPr>
          </a:lstStyle>
          <a:p>
            <a:endParaRPr/>
          </a:p>
        </p:txBody>
      </p:sp>
      <p:sp>
        <p:nvSpPr>
          <p:cNvPr id="4" name="Holder 4"/>
          <p:cNvSpPr>
            <a:spLocks noGrp="1"/>
          </p:cNvSpPr>
          <p:nvPr>
            <p:ph type="ftr" sz="quarter" idx="5"/>
          </p:nvPr>
        </p:nvSpPr>
        <p:spPr>
          <a:xfrm>
            <a:off x="3635756" y="7033450"/>
            <a:ext cx="3421888" cy="378142"/>
          </a:xfrm>
          <a:prstGeom prst="rect">
            <a:avLst/>
          </a:prstGeom>
        </p:spPr>
        <p:txBody>
          <a:bodyPr wrap="square" lIns="0" tIns="0" rIns="0" bIns="0">
            <a:spAutoFit/>
          </a:bodyPr>
          <a:lstStyle>
            <a:lvl1pPr algn="ctr">
              <a:defRPr>
                <a:solidFill>
                  <a:schemeClr val="tx1">
                    <a:tint val="75000"/>
                  </a:schemeClr>
                </a:solidFill>
              </a:defRPr>
            </a:lvl1pPr>
          </a:lstStyle>
          <a:p>
            <a:endParaRPr/>
          </a:p>
        </p:txBody>
      </p:sp>
      <p:sp>
        <p:nvSpPr>
          <p:cNvPr id="5" name="Holder 5"/>
          <p:cNvSpPr>
            <a:spLocks noGrp="1"/>
          </p:cNvSpPr>
          <p:nvPr>
            <p:ph type="dt" sz="half" idx="6"/>
          </p:nvPr>
        </p:nvSpPr>
        <p:spPr>
          <a:xfrm>
            <a:off x="534670" y="7033450"/>
            <a:ext cx="2459482" cy="378142"/>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t>4/18/26</a:t>
            </a:fld>
            <a:endParaRPr lang="en-US"/>
          </a:p>
        </p:txBody>
      </p:sp>
      <p:sp>
        <p:nvSpPr>
          <p:cNvPr id="6" name="Holder 6"/>
          <p:cNvSpPr>
            <a:spLocks noGrp="1"/>
          </p:cNvSpPr>
          <p:nvPr>
            <p:ph type="sldNum" sz="quarter" idx="7"/>
          </p:nvPr>
        </p:nvSpPr>
        <p:spPr>
          <a:xfrm>
            <a:off x="5249962" y="7088109"/>
            <a:ext cx="192404" cy="167640"/>
          </a:xfrm>
          <a:prstGeom prst="rect">
            <a:avLst/>
          </a:prstGeom>
        </p:spPr>
        <p:txBody>
          <a:bodyPr wrap="square" lIns="0" tIns="0" rIns="0" bIns="0">
            <a:spAutoFit/>
          </a:bodyPr>
          <a:lstStyle>
            <a:lvl1pPr>
              <a:defRPr sz="1000" b="0" i="0">
                <a:solidFill>
                  <a:schemeClr val="tx1"/>
                </a:solidFill>
                <a:latin typeface="Arial"/>
                <a:cs typeface="Arial"/>
              </a:defRPr>
            </a:lvl1pPr>
          </a:lstStyle>
          <a:p>
            <a:pPr marL="25400">
              <a:lnSpc>
                <a:spcPct val="100000"/>
              </a:lnSpc>
              <a:spcBef>
                <a:spcPts val="5"/>
              </a:spcBef>
            </a:pPr>
            <a:fld id="{81D60167-4931-47E6-BA6A-407CBD079E47}" type="slidenum">
              <a:rPr dirty="0"/>
              <a:t>‹#›</a:t>
            </a:fld>
            <a:endParaRPr dirty="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13" Type="http://schemas.openxmlformats.org/officeDocument/2006/relationships/tags" Target="../tags/tag13.xml"/><Relationship Id="rId18" Type="http://schemas.openxmlformats.org/officeDocument/2006/relationships/tags" Target="../tags/tag18.xml"/><Relationship Id="rId26" Type="http://schemas.openxmlformats.org/officeDocument/2006/relationships/image" Target="../media/image4.jpg"/><Relationship Id="rId3" Type="http://schemas.openxmlformats.org/officeDocument/2006/relationships/tags" Target="../tags/tag3.xml"/><Relationship Id="rId21" Type="http://schemas.openxmlformats.org/officeDocument/2006/relationships/slideLayout" Target="../slideLayouts/slideLayout2.xml"/><Relationship Id="rId34" Type="http://schemas.openxmlformats.org/officeDocument/2006/relationships/image" Target="../media/image11.png"/><Relationship Id="rId7" Type="http://schemas.openxmlformats.org/officeDocument/2006/relationships/tags" Target="../tags/tag7.xml"/><Relationship Id="rId12" Type="http://schemas.openxmlformats.org/officeDocument/2006/relationships/tags" Target="../tags/tag12.xml"/><Relationship Id="rId17" Type="http://schemas.openxmlformats.org/officeDocument/2006/relationships/tags" Target="../tags/tag17.xml"/><Relationship Id="rId25" Type="http://schemas.openxmlformats.org/officeDocument/2006/relationships/image" Target="../media/image3.jpg"/><Relationship Id="rId33" Type="http://schemas.openxmlformats.org/officeDocument/2006/relationships/image" Target="../media/image10.png"/><Relationship Id="rId2" Type="http://schemas.openxmlformats.org/officeDocument/2006/relationships/tags" Target="../tags/tag2.xml"/><Relationship Id="rId16" Type="http://schemas.openxmlformats.org/officeDocument/2006/relationships/tags" Target="../tags/tag16.xml"/><Relationship Id="rId20" Type="http://schemas.openxmlformats.org/officeDocument/2006/relationships/tags" Target="../tags/tag20.xml"/><Relationship Id="rId29" Type="http://schemas.openxmlformats.org/officeDocument/2006/relationships/image" Target="../media/image7.jpg"/><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tags" Target="../tags/tag11.xml"/><Relationship Id="rId24" Type="http://schemas.openxmlformats.org/officeDocument/2006/relationships/image" Target="../media/image2.jpg"/><Relationship Id="rId32" Type="http://schemas.openxmlformats.org/officeDocument/2006/relationships/hyperlink" Target="mailto:T-SEDA@educ.cam.ac.uk" TargetMode="External"/><Relationship Id="rId5" Type="http://schemas.openxmlformats.org/officeDocument/2006/relationships/tags" Target="../tags/tag5.xml"/><Relationship Id="rId15" Type="http://schemas.openxmlformats.org/officeDocument/2006/relationships/tags" Target="../tags/tag15.xml"/><Relationship Id="rId23" Type="http://schemas.openxmlformats.org/officeDocument/2006/relationships/image" Target="../media/image1.jpg"/><Relationship Id="rId28" Type="http://schemas.openxmlformats.org/officeDocument/2006/relationships/image" Target="../media/image6.jpg"/><Relationship Id="rId10" Type="http://schemas.openxmlformats.org/officeDocument/2006/relationships/tags" Target="../tags/tag10.xml"/><Relationship Id="rId19" Type="http://schemas.openxmlformats.org/officeDocument/2006/relationships/tags" Target="../tags/tag19.xml"/><Relationship Id="rId31" Type="http://schemas.openxmlformats.org/officeDocument/2006/relationships/image" Target="../media/image9.png"/><Relationship Id="rId4" Type="http://schemas.openxmlformats.org/officeDocument/2006/relationships/tags" Target="../tags/tag4.xml"/><Relationship Id="rId9" Type="http://schemas.openxmlformats.org/officeDocument/2006/relationships/tags" Target="../tags/tag9.xml"/><Relationship Id="rId14" Type="http://schemas.openxmlformats.org/officeDocument/2006/relationships/tags" Target="../tags/tag14.xml"/><Relationship Id="rId22" Type="http://schemas.openxmlformats.org/officeDocument/2006/relationships/notesSlide" Target="../notesSlides/notesSlide1.xml"/><Relationship Id="rId27" Type="http://schemas.openxmlformats.org/officeDocument/2006/relationships/image" Target="../media/image5.jpg"/><Relationship Id="rId30" Type="http://schemas.openxmlformats.org/officeDocument/2006/relationships/image" Target="../media/image8.png"/><Relationship Id="rId8" Type="http://schemas.openxmlformats.org/officeDocument/2006/relationships/tags" Target="../tags/tag8.xml"/></Relationships>
</file>

<file path=ppt/slides/_rels/slide10.xml.rels><?xml version="1.0" encoding="UTF-8" standalone="yes"?>
<Relationships xmlns="http://schemas.openxmlformats.org/package/2006/relationships"><Relationship Id="rId8" Type="http://schemas.openxmlformats.org/officeDocument/2006/relationships/tags" Target="../tags/tag49.xml"/><Relationship Id="rId13" Type="http://schemas.openxmlformats.org/officeDocument/2006/relationships/hyperlink" Target="http://www.camtree.org/" TargetMode="External"/><Relationship Id="rId3" Type="http://schemas.openxmlformats.org/officeDocument/2006/relationships/tags" Target="../tags/tag44.xml"/><Relationship Id="rId7" Type="http://schemas.openxmlformats.org/officeDocument/2006/relationships/tags" Target="../tags/tag48.xml"/><Relationship Id="rId12" Type="http://schemas.openxmlformats.org/officeDocument/2006/relationships/hyperlink" Target="http://dx.doi.org/10.1002/rev3.3269" TargetMode="External"/><Relationship Id="rId2" Type="http://schemas.openxmlformats.org/officeDocument/2006/relationships/tags" Target="../tags/tag43.xml"/><Relationship Id="rId1" Type="http://schemas.openxmlformats.org/officeDocument/2006/relationships/tags" Target="../tags/tag42.xml"/><Relationship Id="rId6" Type="http://schemas.openxmlformats.org/officeDocument/2006/relationships/tags" Target="../tags/tag47.xml"/><Relationship Id="rId11" Type="http://schemas.openxmlformats.org/officeDocument/2006/relationships/hyperlink" Target="http://bit.ly/T-SEDA" TargetMode="External"/><Relationship Id="rId5" Type="http://schemas.openxmlformats.org/officeDocument/2006/relationships/tags" Target="../tags/tag46.xml"/><Relationship Id="rId10" Type="http://schemas.openxmlformats.org/officeDocument/2006/relationships/notesSlide" Target="../notesSlides/notesSlide10.xml"/><Relationship Id="rId4" Type="http://schemas.openxmlformats.org/officeDocument/2006/relationships/tags" Target="../tags/tag45.xml"/><Relationship Id="rId9"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8" Type="http://schemas.openxmlformats.org/officeDocument/2006/relationships/tags" Target="../tags/tag57.xml"/><Relationship Id="rId13" Type="http://schemas.openxmlformats.org/officeDocument/2006/relationships/tags" Target="../tags/tag62.xml"/><Relationship Id="rId3" Type="http://schemas.openxmlformats.org/officeDocument/2006/relationships/tags" Target="../tags/tag52.xml"/><Relationship Id="rId7" Type="http://schemas.openxmlformats.org/officeDocument/2006/relationships/tags" Target="../tags/tag56.xml"/><Relationship Id="rId12" Type="http://schemas.openxmlformats.org/officeDocument/2006/relationships/tags" Target="../tags/tag61.xml"/><Relationship Id="rId17" Type="http://schemas.openxmlformats.org/officeDocument/2006/relationships/image" Target="../media/image15.png"/><Relationship Id="rId2" Type="http://schemas.openxmlformats.org/officeDocument/2006/relationships/tags" Target="../tags/tag51.xml"/><Relationship Id="rId16" Type="http://schemas.openxmlformats.org/officeDocument/2006/relationships/image" Target="../media/image14.jpg"/><Relationship Id="rId1" Type="http://schemas.openxmlformats.org/officeDocument/2006/relationships/tags" Target="../tags/tag50.xml"/><Relationship Id="rId6" Type="http://schemas.openxmlformats.org/officeDocument/2006/relationships/tags" Target="../tags/tag55.xml"/><Relationship Id="rId11" Type="http://schemas.openxmlformats.org/officeDocument/2006/relationships/tags" Target="../tags/tag60.xml"/><Relationship Id="rId5" Type="http://schemas.openxmlformats.org/officeDocument/2006/relationships/tags" Target="../tags/tag54.xml"/><Relationship Id="rId15" Type="http://schemas.openxmlformats.org/officeDocument/2006/relationships/notesSlide" Target="../notesSlides/notesSlide11.xml"/><Relationship Id="rId10" Type="http://schemas.openxmlformats.org/officeDocument/2006/relationships/tags" Target="../tags/tag59.xml"/><Relationship Id="rId4" Type="http://schemas.openxmlformats.org/officeDocument/2006/relationships/tags" Target="../tags/tag53.xml"/><Relationship Id="rId9" Type="http://schemas.openxmlformats.org/officeDocument/2006/relationships/tags" Target="../tags/tag58.xml"/><Relationship Id="rId14"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8" Type="http://schemas.openxmlformats.org/officeDocument/2006/relationships/tags" Target="../tags/tag70.xml"/><Relationship Id="rId13" Type="http://schemas.openxmlformats.org/officeDocument/2006/relationships/tags" Target="../tags/tag75.xml"/><Relationship Id="rId18" Type="http://schemas.openxmlformats.org/officeDocument/2006/relationships/tags" Target="../tags/tag80.xml"/><Relationship Id="rId26" Type="http://schemas.openxmlformats.org/officeDocument/2006/relationships/image" Target="../media/image17.svg"/><Relationship Id="rId3" Type="http://schemas.openxmlformats.org/officeDocument/2006/relationships/tags" Target="../tags/tag65.xml"/><Relationship Id="rId21" Type="http://schemas.openxmlformats.org/officeDocument/2006/relationships/notesSlide" Target="../notesSlides/notesSlide12.xml"/><Relationship Id="rId7" Type="http://schemas.openxmlformats.org/officeDocument/2006/relationships/tags" Target="../tags/tag69.xml"/><Relationship Id="rId12" Type="http://schemas.openxmlformats.org/officeDocument/2006/relationships/tags" Target="../tags/tag74.xml"/><Relationship Id="rId17" Type="http://schemas.openxmlformats.org/officeDocument/2006/relationships/tags" Target="../tags/tag79.xml"/><Relationship Id="rId25" Type="http://schemas.openxmlformats.org/officeDocument/2006/relationships/hyperlink" Target="https://library.camtree.org/" TargetMode="External"/><Relationship Id="rId2" Type="http://schemas.openxmlformats.org/officeDocument/2006/relationships/tags" Target="../tags/tag64.xml"/><Relationship Id="rId16" Type="http://schemas.openxmlformats.org/officeDocument/2006/relationships/tags" Target="../tags/tag78.xml"/><Relationship Id="rId20" Type="http://schemas.openxmlformats.org/officeDocument/2006/relationships/slideLayout" Target="../slideLayouts/slideLayout5.xml"/><Relationship Id="rId29" Type="http://schemas.openxmlformats.org/officeDocument/2006/relationships/image" Target="../media/image20.svg"/><Relationship Id="rId1" Type="http://schemas.openxmlformats.org/officeDocument/2006/relationships/tags" Target="../tags/tag63.xml"/><Relationship Id="rId6" Type="http://schemas.openxmlformats.org/officeDocument/2006/relationships/tags" Target="../tags/tag68.xml"/><Relationship Id="rId11" Type="http://schemas.openxmlformats.org/officeDocument/2006/relationships/tags" Target="../tags/tag73.xml"/><Relationship Id="rId24" Type="http://schemas.openxmlformats.org/officeDocument/2006/relationships/hyperlink" Target="https://www.camtree.org/" TargetMode="External"/><Relationship Id="rId32" Type="http://schemas.openxmlformats.org/officeDocument/2006/relationships/image" Target="../media/image23.svg"/><Relationship Id="rId5" Type="http://schemas.openxmlformats.org/officeDocument/2006/relationships/tags" Target="../tags/tag67.xml"/><Relationship Id="rId15" Type="http://schemas.openxmlformats.org/officeDocument/2006/relationships/tags" Target="../tags/tag77.xml"/><Relationship Id="rId23" Type="http://schemas.openxmlformats.org/officeDocument/2006/relationships/hyperlink" Target="https://vimeo.com/showcase/12093372" TargetMode="External"/><Relationship Id="rId28" Type="http://schemas.openxmlformats.org/officeDocument/2006/relationships/image" Target="../media/image19.svg"/><Relationship Id="rId10" Type="http://schemas.openxmlformats.org/officeDocument/2006/relationships/tags" Target="../tags/tag72.xml"/><Relationship Id="rId19" Type="http://schemas.openxmlformats.org/officeDocument/2006/relationships/tags" Target="../tags/tag81.xml"/><Relationship Id="rId31" Type="http://schemas.openxmlformats.org/officeDocument/2006/relationships/image" Target="../media/image22.svg"/><Relationship Id="rId4" Type="http://schemas.openxmlformats.org/officeDocument/2006/relationships/tags" Target="../tags/tag66.xml"/><Relationship Id="rId9" Type="http://schemas.openxmlformats.org/officeDocument/2006/relationships/tags" Target="../tags/tag71.xml"/><Relationship Id="rId14" Type="http://schemas.openxmlformats.org/officeDocument/2006/relationships/tags" Target="../tags/tag76.xml"/><Relationship Id="rId22" Type="http://schemas.openxmlformats.org/officeDocument/2006/relationships/image" Target="../media/image16.png"/><Relationship Id="rId27" Type="http://schemas.openxmlformats.org/officeDocument/2006/relationships/image" Target="../media/image18.svg"/><Relationship Id="rId30" Type="http://schemas.openxmlformats.org/officeDocument/2006/relationships/image" Target="../media/image21.svg"/></Relationships>
</file>

<file path=ppt/slides/_rels/slide13.xml.rels><?xml version="1.0" encoding="UTF-8" standalone="yes"?>
<Relationships xmlns="http://schemas.openxmlformats.org/package/2006/relationships"><Relationship Id="rId3" Type="http://schemas.openxmlformats.org/officeDocument/2006/relationships/tags" Target="../tags/tag84.xml"/><Relationship Id="rId7" Type="http://schemas.openxmlformats.org/officeDocument/2006/relationships/notesSlide" Target="../notesSlides/notesSlide13.xml"/><Relationship Id="rId2" Type="http://schemas.openxmlformats.org/officeDocument/2006/relationships/tags" Target="../tags/tag83.xml"/><Relationship Id="rId1" Type="http://schemas.openxmlformats.org/officeDocument/2006/relationships/tags" Target="../tags/tag82.xml"/><Relationship Id="rId6" Type="http://schemas.openxmlformats.org/officeDocument/2006/relationships/slideLayout" Target="../slideLayouts/slideLayout5.xml"/><Relationship Id="rId5" Type="http://schemas.openxmlformats.org/officeDocument/2006/relationships/tags" Target="../tags/tag86.xml"/><Relationship Id="rId4" Type="http://schemas.openxmlformats.org/officeDocument/2006/relationships/tags" Target="../tags/tag85.xml"/></Relationships>
</file>

<file path=ppt/slides/_rels/slide14.xml.rels><?xml version="1.0" encoding="UTF-8" standalone="yes"?>
<Relationships xmlns="http://schemas.openxmlformats.org/package/2006/relationships"><Relationship Id="rId8" Type="http://schemas.openxmlformats.org/officeDocument/2006/relationships/tags" Target="../tags/tag94.xml"/><Relationship Id="rId13" Type="http://schemas.openxmlformats.org/officeDocument/2006/relationships/tags" Target="../tags/tag99.xml"/><Relationship Id="rId18" Type="http://schemas.openxmlformats.org/officeDocument/2006/relationships/image" Target="../media/image24.png"/><Relationship Id="rId3" Type="http://schemas.openxmlformats.org/officeDocument/2006/relationships/tags" Target="../tags/tag89.xml"/><Relationship Id="rId7" Type="http://schemas.openxmlformats.org/officeDocument/2006/relationships/tags" Target="../tags/tag93.xml"/><Relationship Id="rId12" Type="http://schemas.openxmlformats.org/officeDocument/2006/relationships/tags" Target="../tags/tag98.xml"/><Relationship Id="rId17" Type="http://schemas.openxmlformats.org/officeDocument/2006/relationships/hyperlink" Target="https://www.edudialogue.org/resources/introductory-video-series/collection-1/" TargetMode="External"/><Relationship Id="rId2" Type="http://schemas.openxmlformats.org/officeDocument/2006/relationships/tags" Target="../tags/tag88.xml"/><Relationship Id="rId16" Type="http://schemas.openxmlformats.org/officeDocument/2006/relationships/hyperlink" Target="https://vimeo.com/showcase/12093372" TargetMode="External"/><Relationship Id="rId1" Type="http://schemas.openxmlformats.org/officeDocument/2006/relationships/tags" Target="../tags/tag87.xml"/><Relationship Id="rId6" Type="http://schemas.openxmlformats.org/officeDocument/2006/relationships/tags" Target="../tags/tag92.xml"/><Relationship Id="rId11" Type="http://schemas.openxmlformats.org/officeDocument/2006/relationships/tags" Target="../tags/tag97.xml"/><Relationship Id="rId5" Type="http://schemas.openxmlformats.org/officeDocument/2006/relationships/tags" Target="../tags/tag91.xml"/><Relationship Id="rId15" Type="http://schemas.openxmlformats.org/officeDocument/2006/relationships/notesSlide" Target="../notesSlides/notesSlide14.xml"/><Relationship Id="rId10" Type="http://schemas.openxmlformats.org/officeDocument/2006/relationships/tags" Target="../tags/tag96.xml"/><Relationship Id="rId19" Type="http://schemas.openxmlformats.org/officeDocument/2006/relationships/hyperlink" Target="https://vimeopro.com/camtree/cedir/" TargetMode="External"/><Relationship Id="rId4" Type="http://schemas.openxmlformats.org/officeDocument/2006/relationships/tags" Target="../tags/tag90.xml"/><Relationship Id="rId9" Type="http://schemas.openxmlformats.org/officeDocument/2006/relationships/tags" Target="../tags/tag95.xml"/><Relationship Id="rId14"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tags" Target="../tags/tag102.xml"/><Relationship Id="rId2" Type="http://schemas.openxmlformats.org/officeDocument/2006/relationships/tags" Target="../tags/tag101.xml"/><Relationship Id="rId1" Type="http://schemas.openxmlformats.org/officeDocument/2006/relationships/tags" Target="../tags/tag100.xml"/><Relationship Id="rId5" Type="http://schemas.openxmlformats.org/officeDocument/2006/relationships/notesSlide" Target="../notesSlides/notesSlide15.xml"/><Relationship Id="rId4"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8" Type="http://schemas.openxmlformats.org/officeDocument/2006/relationships/tags" Target="../tags/tag110.xml"/><Relationship Id="rId13" Type="http://schemas.openxmlformats.org/officeDocument/2006/relationships/hyperlink" Target="https://vimeo.com/showcase/12093372" TargetMode="External"/><Relationship Id="rId3" Type="http://schemas.openxmlformats.org/officeDocument/2006/relationships/tags" Target="../tags/tag105.xml"/><Relationship Id="rId7" Type="http://schemas.openxmlformats.org/officeDocument/2006/relationships/tags" Target="../tags/tag109.xml"/><Relationship Id="rId12" Type="http://schemas.openxmlformats.org/officeDocument/2006/relationships/image" Target="../media/image5.jpg"/><Relationship Id="rId2" Type="http://schemas.openxmlformats.org/officeDocument/2006/relationships/tags" Target="../tags/tag104.xml"/><Relationship Id="rId1" Type="http://schemas.openxmlformats.org/officeDocument/2006/relationships/tags" Target="../tags/tag103.xml"/><Relationship Id="rId6" Type="http://schemas.openxmlformats.org/officeDocument/2006/relationships/tags" Target="../tags/tag108.xml"/><Relationship Id="rId11" Type="http://schemas.openxmlformats.org/officeDocument/2006/relationships/image" Target="../media/image25.png"/><Relationship Id="rId5" Type="http://schemas.openxmlformats.org/officeDocument/2006/relationships/tags" Target="../tags/tag107.xml"/><Relationship Id="rId10" Type="http://schemas.openxmlformats.org/officeDocument/2006/relationships/notesSlide" Target="../notesSlides/notesSlide16.xml"/><Relationship Id="rId4" Type="http://schemas.openxmlformats.org/officeDocument/2006/relationships/tags" Target="../tags/tag106.xml"/><Relationship Id="rId9" Type="http://schemas.openxmlformats.org/officeDocument/2006/relationships/slideLayout" Target="../slideLayouts/slideLayout5.xml"/><Relationship Id="rId14" Type="http://schemas.openxmlformats.org/officeDocument/2006/relationships/hyperlink" Target="https://thinkingtogether.educ.cam.ac.uk/resources/" TargetMode="External"/></Relationships>
</file>

<file path=ppt/slides/_rels/slide17.xml.rels><?xml version="1.0" encoding="UTF-8" standalone="yes"?>
<Relationships xmlns="http://schemas.openxmlformats.org/package/2006/relationships"><Relationship Id="rId8" Type="http://schemas.openxmlformats.org/officeDocument/2006/relationships/tags" Target="../tags/tag118.xml"/><Relationship Id="rId13" Type="http://schemas.openxmlformats.org/officeDocument/2006/relationships/slideLayout" Target="../slideLayouts/slideLayout5.xml"/><Relationship Id="rId18" Type="http://schemas.openxmlformats.org/officeDocument/2006/relationships/hyperlink" Target="https://doi.org/10.1016/j.cedpsych.2008.05.003" TargetMode="External"/><Relationship Id="rId3" Type="http://schemas.openxmlformats.org/officeDocument/2006/relationships/tags" Target="../tags/tag113.xml"/><Relationship Id="rId21" Type="http://schemas.openxmlformats.org/officeDocument/2006/relationships/hyperlink" Target="http://tiich/" TargetMode="External"/><Relationship Id="rId7" Type="http://schemas.openxmlformats.org/officeDocument/2006/relationships/tags" Target="../tags/tag117.xml"/><Relationship Id="rId12" Type="http://schemas.openxmlformats.org/officeDocument/2006/relationships/tags" Target="../tags/tag122.xml"/><Relationship Id="rId17" Type="http://schemas.openxmlformats.org/officeDocument/2006/relationships/hyperlink" Target="https://www.sciencedirect.com/science/article/pii/S0959475218303839?via%3Dihub" TargetMode="External"/><Relationship Id="rId25" Type="http://schemas.openxmlformats.org/officeDocument/2006/relationships/image" Target="../media/image25.png"/><Relationship Id="rId2" Type="http://schemas.openxmlformats.org/officeDocument/2006/relationships/tags" Target="../tags/tag112.xml"/><Relationship Id="rId16" Type="http://schemas.openxmlformats.org/officeDocument/2006/relationships/hyperlink" Target="http://dx.doi.org/10.1016/j.learninstruc.2014.10.003" TargetMode="External"/><Relationship Id="rId20" Type="http://schemas.openxmlformats.org/officeDocument/2006/relationships/hyperlink" Target="https://doi.org/10.1016/j.ijer.2013.02.001" TargetMode="External"/><Relationship Id="rId1" Type="http://schemas.openxmlformats.org/officeDocument/2006/relationships/tags" Target="../tags/tag111.xml"/><Relationship Id="rId6" Type="http://schemas.openxmlformats.org/officeDocument/2006/relationships/tags" Target="../tags/tag116.xml"/><Relationship Id="rId11" Type="http://schemas.openxmlformats.org/officeDocument/2006/relationships/tags" Target="../tags/tag121.xml"/><Relationship Id="rId24" Type="http://schemas.openxmlformats.org/officeDocument/2006/relationships/hyperlink" Target="https://vimeo.com/showcase/12093372" TargetMode="External"/><Relationship Id="rId5" Type="http://schemas.openxmlformats.org/officeDocument/2006/relationships/tags" Target="../tags/tag115.xml"/><Relationship Id="rId15" Type="http://schemas.openxmlformats.org/officeDocument/2006/relationships/hyperlink" Target="https://doi.org/10.1080/02671522.2018.1481140" TargetMode="External"/><Relationship Id="rId23" Type="http://schemas.openxmlformats.org/officeDocument/2006/relationships/hyperlink" Target="http://tinyurl.com/ESRCdialogue" TargetMode="External"/><Relationship Id="rId10" Type="http://schemas.openxmlformats.org/officeDocument/2006/relationships/tags" Target="../tags/tag120.xml"/><Relationship Id="rId19" Type="http://schemas.openxmlformats.org/officeDocument/2006/relationships/hyperlink" Target="https://doi.org/10.1080/03057640802701986" TargetMode="External"/><Relationship Id="rId4" Type="http://schemas.openxmlformats.org/officeDocument/2006/relationships/tags" Target="../tags/tag114.xml"/><Relationship Id="rId9" Type="http://schemas.openxmlformats.org/officeDocument/2006/relationships/tags" Target="../tags/tag119.xml"/><Relationship Id="rId14" Type="http://schemas.openxmlformats.org/officeDocument/2006/relationships/notesSlide" Target="../notesSlides/notesSlide17.xml"/><Relationship Id="rId22" Type="http://schemas.openxmlformats.org/officeDocument/2006/relationships/image" Target="../media/image26.jpg"/></Relationships>
</file>

<file path=ppt/slides/_rels/slide18.xml.rels><?xml version="1.0" encoding="UTF-8" standalone="yes"?>
<Relationships xmlns="http://schemas.openxmlformats.org/package/2006/relationships"><Relationship Id="rId8" Type="http://schemas.openxmlformats.org/officeDocument/2006/relationships/slideLayout" Target="../slideLayouts/slideLayout5.xml"/><Relationship Id="rId13" Type="http://schemas.openxmlformats.org/officeDocument/2006/relationships/hyperlink" Target="https://www.sciencedirect.com/science/article/abs/pii/S2210656120301422" TargetMode="External"/><Relationship Id="rId3" Type="http://schemas.openxmlformats.org/officeDocument/2006/relationships/tags" Target="../tags/tag125.xml"/><Relationship Id="rId7" Type="http://schemas.openxmlformats.org/officeDocument/2006/relationships/tags" Target="../tags/tag129.xml"/><Relationship Id="rId12" Type="http://schemas.openxmlformats.org/officeDocument/2006/relationships/hyperlink" Target="https://www.tandfonline.com/doi/full/10.1080/09500690802713507" TargetMode="External"/><Relationship Id="rId2" Type="http://schemas.openxmlformats.org/officeDocument/2006/relationships/tags" Target="../tags/tag124.xml"/><Relationship Id="rId1" Type="http://schemas.openxmlformats.org/officeDocument/2006/relationships/tags" Target="../tags/tag123.xml"/><Relationship Id="rId6" Type="http://schemas.openxmlformats.org/officeDocument/2006/relationships/tags" Target="../tags/tag128.xml"/><Relationship Id="rId11" Type="http://schemas.openxmlformats.org/officeDocument/2006/relationships/hyperlink" Target="https://www.tandfonline.com/doi/full/10.1080/10508406.2019.1573730" TargetMode="External"/><Relationship Id="rId5" Type="http://schemas.openxmlformats.org/officeDocument/2006/relationships/tags" Target="../tags/tag127.xml"/><Relationship Id="rId15" Type="http://schemas.openxmlformats.org/officeDocument/2006/relationships/image" Target="../media/image25.png"/><Relationship Id="rId10" Type="http://schemas.openxmlformats.org/officeDocument/2006/relationships/image" Target="../media/image27.jpg"/><Relationship Id="rId4" Type="http://schemas.openxmlformats.org/officeDocument/2006/relationships/tags" Target="../tags/tag126.xml"/><Relationship Id="rId9" Type="http://schemas.openxmlformats.org/officeDocument/2006/relationships/notesSlide" Target="../notesSlides/notesSlide18.xml"/><Relationship Id="rId14" Type="http://schemas.openxmlformats.org/officeDocument/2006/relationships/hyperlink" Target="https://vimeo.com/showcase/12093372" TargetMode="External"/></Relationships>
</file>

<file path=ppt/slides/_rels/slide19.xml.rels><?xml version="1.0" encoding="UTF-8" standalone="yes"?>
<Relationships xmlns="http://schemas.openxmlformats.org/package/2006/relationships"><Relationship Id="rId8" Type="http://schemas.openxmlformats.org/officeDocument/2006/relationships/slideLayout" Target="../slideLayouts/slideLayout5.xml"/><Relationship Id="rId3" Type="http://schemas.openxmlformats.org/officeDocument/2006/relationships/tags" Target="../tags/tag132.xml"/><Relationship Id="rId7" Type="http://schemas.openxmlformats.org/officeDocument/2006/relationships/tags" Target="../tags/tag136.xml"/><Relationship Id="rId12" Type="http://schemas.openxmlformats.org/officeDocument/2006/relationships/image" Target="../media/image25.png"/><Relationship Id="rId2" Type="http://schemas.openxmlformats.org/officeDocument/2006/relationships/tags" Target="../tags/tag131.xml"/><Relationship Id="rId1" Type="http://schemas.openxmlformats.org/officeDocument/2006/relationships/tags" Target="../tags/tag130.xml"/><Relationship Id="rId6" Type="http://schemas.openxmlformats.org/officeDocument/2006/relationships/tags" Target="../tags/tag135.xml"/><Relationship Id="rId11" Type="http://schemas.openxmlformats.org/officeDocument/2006/relationships/image" Target="../media/image28.jpg"/><Relationship Id="rId5" Type="http://schemas.openxmlformats.org/officeDocument/2006/relationships/tags" Target="../tags/tag134.xml"/><Relationship Id="rId10" Type="http://schemas.openxmlformats.org/officeDocument/2006/relationships/hyperlink" Target="https://vimeo.com/showcase/12093372" TargetMode="External"/><Relationship Id="rId4" Type="http://schemas.openxmlformats.org/officeDocument/2006/relationships/tags" Target="../tags/tag133.xml"/><Relationship Id="rId9"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2.xml"/><Relationship Id="rId1" Type="http://schemas.openxmlformats.org/officeDocument/2006/relationships/tags" Target="../tags/tag21.xml"/><Relationship Id="rId4"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3" Type="http://schemas.openxmlformats.org/officeDocument/2006/relationships/tags" Target="../tags/tag139.xml"/><Relationship Id="rId7" Type="http://schemas.openxmlformats.org/officeDocument/2006/relationships/image" Target="../media/image29.jpg"/><Relationship Id="rId2" Type="http://schemas.openxmlformats.org/officeDocument/2006/relationships/tags" Target="../tags/tag138.xml"/><Relationship Id="rId1" Type="http://schemas.openxmlformats.org/officeDocument/2006/relationships/tags" Target="../tags/tag137.xml"/><Relationship Id="rId6" Type="http://schemas.openxmlformats.org/officeDocument/2006/relationships/notesSlide" Target="../notesSlides/notesSlide20.xml"/><Relationship Id="rId5" Type="http://schemas.openxmlformats.org/officeDocument/2006/relationships/slideLayout" Target="../slideLayouts/slideLayout5.xml"/><Relationship Id="rId4" Type="http://schemas.openxmlformats.org/officeDocument/2006/relationships/tags" Target="../tags/tag140.xml"/></Relationships>
</file>

<file path=ppt/slides/_rels/slide21.xml.rels><?xml version="1.0" encoding="UTF-8" standalone="yes"?>
<Relationships xmlns="http://schemas.openxmlformats.org/package/2006/relationships"><Relationship Id="rId8" Type="http://schemas.openxmlformats.org/officeDocument/2006/relationships/tags" Target="../tags/tag148.xml"/><Relationship Id="rId3" Type="http://schemas.openxmlformats.org/officeDocument/2006/relationships/tags" Target="../tags/tag143.xml"/><Relationship Id="rId7" Type="http://schemas.openxmlformats.org/officeDocument/2006/relationships/tags" Target="../tags/tag147.xml"/><Relationship Id="rId12" Type="http://schemas.openxmlformats.org/officeDocument/2006/relationships/image" Target="../media/image2.jpg"/><Relationship Id="rId2" Type="http://schemas.openxmlformats.org/officeDocument/2006/relationships/tags" Target="../tags/tag142.xml"/><Relationship Id="rId1" Type="http://schemas.openxmlformats.org/officeDocument/2006/relationships/tags" Target="../tags/tag141.xml"/><Relationship Id="rId6" Type="http://schemas.openxmlformats.org/officeDocument/2006/relationships/tags" Target="../tags/tag146.xml"/><Relationship Id="rId11" Type="http://schemas.openxmlformats.org/officeDocument/2006/relationships/notesSlide" Target="../notesSlides/notesSlide21.xml"/><Relationship Id="rId5" Type="http://schemas.openxmlformats.org/officeDocument/2006/relationships/tags" Target="../tags/tag145.xml"/><Relationship Id="rId10" Type="http://schemas.openxmlformats.org/officeDocument/2006/relationships/slideLayout" Target="../slideLayouts/slideLayout5.xml"/><Relationship Id="rId4" Type="http://schemas.openxmlformats.org/officeDocument/2006/relationships/tags" Target="../tags/tag144.xml"/><Relationship Id="rId9" Type="http://schemas.openxmlformats.org/officeDocument/2006/relationships/tags" Target="../tags/tag149.xml"/></Relationships>
</file>

<file path=ppt/slides/_rels/slide22.xml.rels><?xml version="1.0" encoding="UTF-8" standalone="yes"?>
<Relationships xmlns="http://schemas.openxmlformats.org/package/2006/relationships"><Relationship Id="rId8" Type="http://schemas.openxmlformats.org/officeDocument/2006/relationships/hyperlink" Target="http://www.gov.uk/government/publications/national-curriculum-in-england-english-programmes-of-study" TargetMode="External"/><Relationship Id="rId3" Type="http://schemas.openxmlformats.org/officeDocument/2006/relationships/tags" Target="../tags/tag152.xml"/><Relationship Id="rId7" Type="http://schemas.openxmlformats.org/officeDocument/2006/relationships/notesSlide" Target="../notesSlides/notesSlide22.xml"/><Relationship Id="rId2" Type="http://schemas.openxmlformats.org/officeDocument/2006/relationships/tags" Target="../tags/tag151.xml"/><Relationship Id="rId1" Type="http://schemas.openxmlformats.org/officeDocument/2006/relationships/tags" Target="../tags/tag150.xml"/><Relationship Id="rId6" Type="http://schemas.openxmlformats.org/officeDocument/2006/relationships/slideLayout" Target="../slideLayouts/slideLayout5.xml"/><Relationship Id="rId5" Type="http://schemas.openxmlformats.org/officeDocument/2006/relationships/tags" Target="../tags/tag154.xml"/><Relationship Id="rId4" Type="http://schemas.openxmlformats.org/officeDocument/2006/relationships/tags" Target="../tags/tag153.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tags" Target="../tags/tag156.xml"/><Relationship Id="rId1" Type="http://schemas.openxmlformats.org/officeDocument/2006/relationships/tags" Target="../tags/tag155.xml"/><Relationship Id="rId4" Type="http://schemas.openxmlformats.org/officeDocument/2006/relationships/hyperlink" Target="mailto:t-seda@educ.cam.ac.uk" TargetMode="External"/></Relationships>
</file>

<file path=ppt/slides/_rels/slide24.xml.rels><?xml version="1.0" encoding="UTF-8" standalone="yes"?>
<Relationships xmlns="http://schemas.openxmlformats.org/package/2006/relationships"><Relationship Id="rId8" Type="http://schemas.openxmlformats.org/officeDocument/2006/relationships/slideLayout" Target="../slideLayouts/slideLayout5.xml"/><Relationship Id="rId3" Type="http://schemas.openxmlformats.org/officeDocument/2006/relationships/tags" Target="../tags/tag159.xml"/><Relationship Id="rId7" Type="http://schemas.openxmlformats.org/officeDocument/2006/relationships/tags" Target="../tags/tag163.xml"/><Relationship Id="rId12" Type="http://schemas.openxmlformats.org/officeDocument/2006/relationships/image" Target="../media/image17.svg"/><Relationship Id="rId2" Type="http://schemas.openxmlformats.org/officeDocument/2006/relationships/tags" Target="../tags/tag158.xml"/><Relationship Id="rId1" Type="http://schemas.openxmlformats.org/officeDocument/2006/relationships/tags" Target="../tags/tag157.xml"/><Relationship Id="rId6" Type="http://schemas.openxmlformats.org/officeDocument/2006/relationships/tags" Target="../tags/tag162.xml"/><Relationship Id="rId11" Type="http://schemas.openxmlformats.org/officeDocument/2006/relationships/hyperlink" Target="http://www.educ.cam.ac.uk/research/projects/episteme/" TargetMode="External"/><Relationship Id="rId5" Type="http://schemas.openxmlformats.org/officeDocument/2006/relationships/tags" Target="../tags/tag161.xml"/><Relationship Id="rId10" Type="http://schemas.openxmlformats.org/officeDocument/2006/relationships/image" Target="../media/image25.png"/><Relationship Id="rId4" Type="http://schemas.openxmlformats.org/officeDocument/2006/relationships/tags" Target="../tags/tag160.xml"/><Relationship Id="rId9" Type="http://schemas.openxmlformats.org/officeDocument/2006/relationships/hyperlink" Target="https://vimeo.com/showcase/12093372" TargetMode="External"/></Relationships>
</file>

<file path=ppt/slides/_rels/slide25.xml.rels><?xml version="1.0" encoding="UTF-8" standalone="yes"?>
<Relationships xmlns="http://schemas.openxmlformats.org/package/2006/relationships"><Relationship Id="rId3" Type="http://schemas.openxmlformats.org/officeDocument/2006/relationships/tags" Target="../tags/tag166.xml"/><Relationship Id="rId2" Type="http://schemas.openxmlformats.org/officeDocument/2006/relationships/tags" Target="../tags/tag165.xml"/><Relationship Id="rId1" Type="http://schemas.openxmlformats.org/officeDocument/2006/relationships/tags" Target="../tags/tag164.xml"/><Relationship Id="rId4"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8" Type="http://schemas.openxmlformats.org/officeDocument/2006/relationships/slideLayout" Target="../slideLayouts/slideLayout5.xml"/><Relationship Id="rId3" Type="http://schemas.openxmlformats.org/officeDocument/2006/relationships/tags" Target="../tags/tag169.xml"/><Relationship Id="rId7" Type="http://schemas.openxmlformats.org/officeDocument/2006/relationships/tags" Target="../tags/tag173.xml"/><Relationship Id="rId2" Type="http://schemas.openxmlformats.org/officeDocument/2006/relationships/tags" Target="../tags/tag168.xml"/><Relationship Id="rId1" Type="http://schemas.openxmlformats.org/officeDocument/2006/relationships/tags" Target="../tags/tag167.xml"/><Relationship Id="rId6" Type="http://schemas.openxmlformats.org/officeDocument/2006/relationships/tags" Target="../tags/tag172.xml"/><Relationship Id="rId5" Type="http://schemas.openxmlformats.org/officeDocument/2006/relationships/tags" Target="../tags/tag171.xml"/><Relationship Id="rId10" Type="http://schemas.openxmlformats.org/officeDocument/2006/relationships/image" Target="../media/image30.png"/><Relationship Id="rId4" Type="http://schemas.openxmlformats.org/officeDocument/2006/relationships/tags" Target="../tags/tag170.xml"/><Relationship Id="rId9" Type="http://schemas.openxmlformats.org/officeDocument/2006/relationships/hyperlink" Target="http://bit.ly/T-SEDA" TargetMode="External"/></Relationships>
</file>

<file path=ppt/slides/_rels/slide27.xml.rels><?xml version="1.0" encoding="UTF-8" standalone="yes"?>
<Relationships xmlns="http://schemas.openxmlformats.org/package/2006/relationships"><Relationship Id="rId8" Type="http://schemas.openxmlformats.org/officeDocument/2006/relationships/tags" Target="../tags/tag181.xml"/><Relationship Id="rId13" Type="http://schemas.openxmlformats.org/officeDocument/2006/relationships/tags" Target="../tags/tag186.xml"/><Relationship Id="rId18" Type="http://schemas.openxmlformats.org/officeDocument/2006/relationships/slideLayout" Target="../slideLayouts/slideLayout5.xml"/><Relationship Id="rId26" Type="http://schemas.openxmlformats.org/officeDocument/2006/relationships/image" Target="../media/image22.svg"/><Relationship Id="rId3" Type="http://schemas.openxmlformats.org/officeDocument/2006/relationships/tags" Target="../tags/tag176.xml"/><Relationship Id="rId21" Type="http://schemas.openxmlformats.org/officeDocument/2006/relationships/image" Target="../media/image17.svg"/><Relationship Id="rId7" Type="http://schemas.openxmlformats.org/officeDocument/2006/relationships/tags" Target="../tags/tag180.xml"/><Relationship Id="rId12" Type="http://schemas.openxmlformats.org/officeDocument/2006/relationships/tags" Target="../tags/tag185.xml"/><Relationship Id="rId17" Type="http://schemas.openxmlformats.org/officeDocument/2006/relationships/tags" Target="../tags/tag190.xml"/><Relationship Id="rId25" Type="http://schemas.openxmlformats.org/officeDocument/2006/relationships/image" Target="../media/image21.svg"/><Relationship Id="rId2" Type="http://schemas.openxmlformats.org/officeDocument/2006/relationships/tags" Target="../tags/tag175.xml"/><Relationship Id="rId16" Type="http://schemas.openxmlformats.org/officeDocument/2006/relationships/tags" Target="../tags/tag189.xml"/><Relationship Id="rId20" Type="http://schemas.openxmlformats.org/officeDocument/2006/relationships/hyperlink" Target="https://library.camtree.org/" TargetMode="External"/><Relationship Id="rId1" Type="http://schemas.openxmlformats.org/officeDocument/2006/relationships/tags" Target="../tags/tag174.xml"/><Relationship Id="rId6" Type="http://schemas.openxmlformats.org/officeDocument/2006/relationships/tags" Target="../tags/tag179.xml"/><Relationship Id="rId11" Type="http://schemas.openxmlformats.org/officeDocument/2006/relationships/tags" Target="../tags/tag184.xml"/><Relationship Id="rId24" Type="http://schemas.openxmlformats.org/officeDocument/2006/relationships/image" Target="../media/image20.svg"/><Relationship Id="rId5" Type="http://schemas.openxmlformats.org/officeDocument/2006/relationships/tags" Target="../tags/tag178.xml"/><Relationship Id="rId15" Type="http://schemas.openxmlformats.org/officeDocument/2006/relationships/tags" Target="../tags/tag188.xml"/><Relationship Id="rId23" Type="http://schemas.openxmlformats.org/officeDocument/2006/relationships/image" Target="../media/image19.svg"/><Relationship Id="rId10" Type="http://schemas.openxmlformats.org/officeDocument/2006/relationships/tags" Target="../tags/tag183.xml"/><Relationship Id="rId19" Type="http://schemas.openxmlformats.org/officeDocument/2006/relationships/hyperlink" Target="https://www.camtree.org/" TargetMode="External"/><Relationship Id="rId4" Type="http://schemas.openxmlformats.org/officeDocument/2006/relationships/tags" Target="../tags/tag177.xml"/><Relationship Id="rId9" Type="http://schemas.openxmlformats.org/officeDocument/2006/relationships/tags" Target="../tags/tag182.xml"/><Relationship Id="rId14" Type="http://schemas.openxmlformats.org/officeDocument/2006/relationships/tags" Target="../tags/tag187.xml"/><Relationship Id="rId22" Type="http://schemas.openxmlformats.org/officeDocument/2006/relationships/image" Target="../media/image18.svg"/><Relationship Id="rId27" Type="http://schemas.openxmlformats.org/officeDocument/2006/relationships/image" Target="../media/image23.svg"/></Relationships>
</file>

<file path=ppt/slides/_rels/slide28.xml.rels><?xml version="1.0" encoding="UTF-8" standalone="yes"?>
<Relationships xmlns="http://schemas.openxmlformats.org/package/2006/relationships"><Relationship Id="rId13" Type="http://schemas.openxmlformats.org/officeDocument/2006/relationships/tags" Target="../tags/tag203.xml"/><Relationship Id="rId18" Type="http://schemas.openxmlformats.org/officeDocument/2006/relationships/tags" Target="../tags/tag208.xml"/><Relationship Id="rId26" Type="http://schemas.openxmlformats.org/officeDocument/2006/relationships/image" Target="../media/image30.png"/><Relationship Id="rId3" Type="http://schemas.openxmlformats.org/officeDocument/2006/relationships/tags" Target="../tags/tag193.xml"/><Relationship Id="rId21" Type="http://schemas.openxmlformats.org/officeDocument/2006/relationships/notesSlide" Target="../notesSlides/notesSlide23.xml"/><Relationship Id="rId34" Type="http://schemas.openxmlformats.org/officeDocument/2006/relationships/hyperlink" Target="http://bit.ly/T-SEDA" TargetMode="External"/><Relationship Id="rId7" Type="http://schemas.openxmlformats.org/officeDocument/2006/relationships/tags" Target="../tags/tag197.xml"/><Relationship Id="rId12" Type="http://schemas.openxmlformats.org/officeDocument/2006/relationships/tags" Target="../tags/tag202.xml"/><Relationship Id="rId17" Type="http://schemas.openxmlformats.org/officeDocument/2006/relationships/tags" Target="../tags/tag207.xml"/><Relationship Id="rId25" Type="http://schemas.openxmlformats.org/officeDocument/2006/relationships/image" Target="../media/image34.png"/><Relationship Id="rId33" Type="http://schemas.openxmlformats.org/officeDocument/2006/relationships/image" Target="../media/image23.svg"/><Relationship Id="rId2" Type="http://schemas.openxmlformats.org/officeDocument/2006/relationships/tags" Target="../tags/tag192.xml"/><Relationship Id="rId16" Type="http://schemas.openxmlformats.org/officeDocument/2006/relationships/tags" Target="../tags/tag206.xml"/><Relationship Id="rId20" Type="http://schemas.openxmlformats.org/officeDocument/2006/relationships/slideLayout" Target="../slideLayouts/slideLayout5.xml"/><Relationship Id="rId29" Type="http://schemas.openxmlformats.org/officeDocument/2006/relationships/image" Target="../media/image18.svg"/><Relationship Id="rId1" Type="http://schemas.openxmlformats.org/officeDocument/2006/relationships/tags" Target="../tags/tag191.xml"/><Relationship Id="rId6" Type="http://schemas.openxmlformats.org/officeDocument/2006/relationships/tags" Target="../tags/tag196.xml"/><Relationship Id="rId11" Type="http://schemas.openxmlformats.org/officeDocument/2006/relationships/tags" Target="../tags/tag201.xml"/><Relationship Id="rId24" Type="http://schemas.openxmlformats.org/officeDocument/2006/relationships/image" Target="../media/image33.png"/><Relationship Id="rId32" Type="http://schemas.openxmlformats.org/officeDocument/2006/relationships/image" Target="../media/image22.svg"/><Relationship Id="rId5" Type="http://schemas.openxmlformats.org/officeDocument/2006/relationships/tags" Target="../tags/tag195.xml"/><Relationship Id="rId15" Type="http://schemas.openxmlformats.org/officeDocument/2006/relationships/tags" Target="../tags/tag205.xml"/><Relationship Id="rId23" Type="http://schemas.openxmlformats.org/officeDocument/2006/relationships/image" Target="../media/image32.png"/><Relationship Id="rId28" Type="http://schemas.openxmlformats.org/officeDocument/2006/relationships/image" Target="../media/image17.svg"/><Relationship Id="rId10" Type="http://schemas.openxmlformats.org/officeDocument/2006/relationships/tags" Target="../tags/tag200.xml"/><Relationship Id="rId19" Type="http://schemas.openxmlformats.org/officeDocument/2006/relationships/tags" Target="../tags/tag209.xml"/><Relationship Id="rId31" Type="http://schemas.openxmlformats.org/officeDocument/2006/relationships/image" Target="../media/image20.svg"/><Relationship Id="rId4" Type="http://schemas.openxmlformats.org/officeDocument/2006/relationships/tags" Target="../tags/tag194.xml"/><Relationship Id="rId9" Type="http://schemas.openxmlformats.org/officeDocument/2006/relationships/tags" Target="../tags/tag199.xml"/><Relationship Id="rId14" Type="http://schemas.openxmlformats.org/officeDocument/2006/relationships/tags" Target="../tags/tag204.xml"/><Relationship Id="rId22" Type="http://schemas.openxmlformats.org/officeDocument/2006/relationships/image" Target="../media/image31.png"/><Relationship Id="rId27" Type="http://schemas.openxmlformats.org/officeDocument/2006/relationships/image" Target="../media/image21.svg"/><Relationship Id="rId30" Type="http://schemas.openxmlformats.org/officeDocument/2006/relationships/image" Target="../media/image19.svg"/><Relationship Id="rId8" Type="http://schemas.openxmlformats.org/officeDocument/2006/relationships/tags" Target="../tags/tag198.xml"/></Relationships>
</file>

<file path=ppt/slides/_rels/slide29.xml.rels><?xml version="1.0" encoding="UTF-8" standalone="yes"?>
<Relationships xmlns="http://schemas.openxmlformats.org/package/2006/relationships"><Relationship Id="rId8" Type="http://schemas.openxmlformats.org/officeDocument/2006/relationships/tags" Target="../tags/tag217.xml"/><Relationship Id="rId13" Type="http://schemas.openxmlformats.org/officeDocument/2006/relationships/tags" Target="../tags/tag222.xml"/><Relationship Id="rId18" Type="http://schemas.openxmlformats.org/officeDocument/2006/relationships/image" Target="../media/image18.svg"/><Relationship Id="rId3" Type="http://schemas.openxmlformats.org/officeDocument/2006/relationships/tags" Target="../tags/tag212.xml"/><Relationship Id="rId7" Type="http://schemas.openxmlformats.org/officeDocument/2006/relationships/tags" Target="../tags/tag216.xml"/><Relationship Id="rId12" Type="http://schemas.openxmlformats.org/officeDocument/2006/relationships/tags" Target="../tags/tag221.xml"/><Relationship Id="rId17" Type="http://schemas.openxmlformats.org/officeDocument/2006/relationships/image" Target="../media/image35.png"/><Relationship Id="rId2" Type="http://schemas.openxmlformats.org/officeDocument/2006/relationships/tags" Target="../tags/tag211.xml"/><Relationship Id="rId16" Type="http://schemas.openxmlformats.org/officeDocument/2006/relationships/hyperlink" Target="https://vimeo.com/showcase/12093372" TargetMode="External"/><Relationship Id="rId1" Type="http://schemas.openxmlformats.org/officeDocument/2006/relationships/tags" Target="../tags/tag210.xml"/><Relationship Id="rId6" Type="http://schemas.openxmlformats.org/officeDocument/2006/relationships/tags" Target="../tags/tag215.xml"/><Relationship Id="rId11" Type="http://schemas.openxmlformats.org/officeDocument/2006/relationships/tags" Target="../tags/tag220.xml"/><Relationship Id="rId5" Type="http://schemas.openxmlformats.org/officeDocument/2006/relationships/tags" Target="../tags/tag214.xml"/><Relationship Id="rId15" Type="http://schemas.openxmlformats.org/officeDocument/2006/relationships/slideLayout" Target="../slideLayouts/slideLayout5.xml"/><Relationship Id="rId10" Type="http://schemas.openxmlformats.org/officeDocument/2006/relationships/tags" Target="../tags/tag219.xml"/><Relationship Id="rId4" Type="http://schemas.openxmlformats.org/officeDocument/2006/relationships/tags" Target="../tags/tag213.xml"/><Relationship Id="rId9" Type="http://schemas.openxmlformats.org/officeDocument/2006/relationships/tags" Target="../tags/tag218.xml"/><Relationship Id="rId14" Type="http://schemas.openxmlformats.org/officeDocument/2006/relationships/tags" Target="../tags/tag223.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5.xml"/><Relationship Id="rId7" Type="http://schemas.openxmlformats.org/officeDocument/2006/relationships/hyperlink" Target="http://bit.ly/T-SEDA" TargetMode="External"/><Relationship Id="rId2" Type="http://schemas.openxmlformats.org/officeDocument/2006/relationships/tags" Target="../tags/tag24.xml"/><Relationship Id="rId1" Type="http://schemas.openxmlformats.org/officeDocument/2006/relationships/tags" Target="../tags/tag23.xml"/><Relationship Id="rId6" Type="http://schemas.openxmlformats.org/officeDocument/2006/relationships/hyperlink" Target="http://tinyurl.com/ESRCdialogue" TargetMode="External"/><Relationship Id="rId5" Type="http://schemas.openxmlformats.org/officeDocument/2006/relationships/hyperlink" Target="http://tinyurl.com/BAdialogue" TargetMode="External"/><Relationship Id="rId4"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tags" Target="../tags/tag225.xml"/><Relationship Id="rId1" Type="http://schemas.openxmlformats.org/officeDocument/2006/relationships/tags" Target="../tags/tag224.xml"/><Relationship Id="rId6" Type="http://schemas.openxmlformats.org/officeDocument/2006/relationships/hyperlink" Target="http://www.camtree.org/" TargetMode="External"/><Relationship Id="rId5" Type="http://schemas.openxmlformats.org/officeDocument/2006/relationships/hyperlink" Target="https://doi.org/10.1016/j.tate.2023.104067" TargetMode="External"/><Relationship Id="rId4" Type="http://schemas.openxmlformats.org/officeDocument/2006/relationships/notesSlide" Target="../notesSlides/notesSlide24.xml"/></Relationships>
</file>

<file path=ppt/slides/_rels/slide31.xml.rels><?xml version="1.0" encoding="UTF-8" standalone="yes"?>
<Relationships xmlns="http://schemas.openxmlformats.org/package/2006/relationships"><Relationship Id="rId8" Type="http://schemas.openxmlformats.org/officeDocument/2006/relationships/tags" Target="../tags/tag233.xml"/><Relationship Id="rId13" Type="http://schemas.openxmlformats.org/officeDocument/2006/relationships/tags" Target="../tags/tag238.xml"/><Relationship Id="rId18" Type="http://schemas.openxmlformats.org/officeDocument/2006/relationships/tags" Target="../tags/tag243.xml"/><Relationship Id="rId26" Type="http://schemas.openxmlformats.org/officeDocument/2006/relationships/tags" Target="../tags/tag251.xml"/><Relationship Id="rId3" Type="http://schemas.openxmlformats.org/officeDocument/2006/relationships/tags" Target="../tags/tag228.xml"/><Relationship Id="rId21" Type="http://schemas.openxmlformats.org/officeDocument/2006/relationships/tags" Target="../tags/tag246.xml"/><Relationship Id="rId7" Type="http://schemas.openxmlformats.org/officeDocument/2006/relationships/tags" Target="../tags/tag232.xml"/><Relationship Id="rId12" Type="http://schemas.openxmlformats.org/officeDocument/2006/relationships/tags" Target="../tags/tag237.xml"/><Relationship Id="rId17" Type="http://schemas.openxmlformats.org/officeDocument/2006/relationships/tags" Target="../tags/tag242.xml"/><Relationship Id="rId25" Type="http://schemas.openxmlformats.org/officeDocument/2006/relationships/tags" Target="../tags/tag250.xml"/><Relationship Id="rId2" Type="http://schemas.openxmlformats.org/officeDocument/2006/relationships/tags" Target="../tags/tag227.xml"/><Relationship Id="rId16" Type="http://schemas.openxmlformats.org/officeDocument/2006/relationships/tags" Target="../tags/tag241.xml"/><Relationship Id="rId20" Type="http://schemas.openxmlformats.org/officeDocument/2006/relationships/tags" Target="../tags/tag245.xml"/><Relationship Id="rId1" Type="http://schemas.openxmlformats.org/officeDocument/2006/relationships/tags" Target="../tags/tag226.xml"/><Relationship Id="rId6" Type="http://schemas.openxmlformats.org/officeDocument/2006/relationships/tags" Target="../tags/tag231.xml"/><Relationship Id="rId11" Type="http://schemas.openxmlformats.org/officeDocument/2006/relationships/tags" Target="../tags/tag236.xml"/><Relationship Id="rId24" Type="http://schemas.openxmlformats.org/officeDocument/2006/relationships/tags" Target="../tags/tag249.xml"/><Relationship Id="rId5" Type="http://schemas.openxmlformats.org/officeDocument/2006/relationships/tags" Target="../tags/tag230.xml"/><Relationship Id="rId15" Type="http://schemas.openxmlformats.org/officeDocument/2006/relationships/tags" Target="../tags/tag240.xml"/><Relationship Id="rId23" Type="http://schemas.openxmlformats.org/officeDocument/2006/relationships/tags" Target="../tags/tag248.xml"/><Relationship Id="rId28" Type="http://schemas.openxmlformats.org/officeDocument/2006/relationships/image" Target="../media/image36.png"/><Relationship Id="rId10" Type="http://schemas.openxmlformats.org/officeDocument/2006/relationships/tags" Target="../tags/tag235.xml"/><Relationship Id="rId19" Type="http://schemas.openxmlformats.org/officeDocument/2006/relationships/tags" Target="../tags/tag244.xml"/><Relationship Id="rId4" Type="http://schemas.openxmlformats.org/officeDocument/2006/relationships/tags" Target="../tags/tag229.xml"/><Relationship Id="rId9" Type="http://schemas.openxmlformats.org/officeDocument/2006/relationships/tags" Target="../tags/tag234.xml"/><Relationship Id="rId14" Type="http://schemas.openxmlformats.org/officeDocument/2006/relationships/tags" Target="../tags/tag239.xml"/><Relationship Id="rId22" Type="http://schemas.openxmlformats.org/officeDocument/2006/relationships/tags" Target="../tags/tag247.xml"/><Relationship Id="rId27"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8" Type="http://schemas.openxmlformats.org/officeDocument/2006/relationships/diagramQuickStyle" Target="../diagrams/quickStyle1.xml"/><Relationship Id="rId3" Type="http://schemas.openxmlformats.org/officeDocument/2006/relationships/tags" Target="../tags/tag254.xml"/><Relationship Id="rId7" Type="http://schemas.openxmlformats.org/officeDocument/2006/relationships/diagramLayout" Target="../diagrams/layout1.xml"/><Relationship Id="rId2" Type="http://schemas.openxmlformats.org/officeDocument/2006/relationships/tags" Target="../tags/tag253.xml"/><Relationship Id="rId1" Type="http://schemas.openxmlformats.org/officeDocument/2006/relationships/tags" Target="../tags/tag252.xml"/><Relationship Id="rId6" Type="http://schemas.openxmlformats.org/officeDocument/2006/relationships/diagramData" Target="../diagrams/data1.xml"/><Relationship Id="rId5" Type="http://schemas.openxmlformats.org/officeDocument/2006/relationships/notesSlide" Target="../notesSlides/notesSlide25.xml"/><Relationship Id="rId10" Type="http://schemas.microsoft.com/office/2007/relationships/diagramDrawing" Target="../diagrams/drawing1.xml"/><Relationship Id="rId4" Type="http://schemas.openxmlformats.org/officeDocument/2006/relationships/slideLayout" Target="../slideLayouts/slideLayout5.xml"/><Relationship Id="rId9" Type="http://schemas.openxmlformats.org/officeDocument/2006/relationships/diagramColors" Target="../diagrams/colors1.xml"/></Relationships>
</file>

<file path=ppt/slides/_rels/slide33.xml.rels><?xml version="1.0" encoding="UTF-8" standalone="yes"?>
<Relationships xmlns="http://schemas.openxmlformats.org/package/2006/relationships"><Relationship Id="rId8" Type="http://schemas.openxmlformats.org/officeDocument/2006/relationships/diagramColors" Target="../diagrams/colors2.xml"/><Relationship Id="rId3" Type="http://schemas.openxmlformats.org/officeDocument/2006/relationships/slideLayout" Target="../slideLayouts/slideLayout5.xml"/><Relationship Id="rId7" Type="http://schemas.openxmlformats.org/officeDocument/2006/relationships/diagramQuickStyle" Target="../diagrams/quickStyle2.xml"/><Relationship Id="rId2" Type="http://schemas.openxmlformats.org/officeDocument/2006/relationships/tags" Target="../tags/tag256.xml"/><Relationship Id="rId1" Type="http://schemas.openxmlformats.org/officeDocument/2006/relationships/tags" Target="../tags/tag255.xml"/><Relationship Id="rId6" Type="http://schemas.openxmlformats.org/officeDocument/2006/relationships/diagramLayout" Target="../diagrams/layout2.xml"/><Relationship Id="rId5" Type="http://schemas.openxmlformats.org/officeDocument/2006/relationships/diagramData" Target="../diagrams/data2.xml"/><Relationship Id="rId4" Type="http://schemas.openxmlformats.org/officeDocument/2006/relationships/notesSlide" Target="../notesSlides/notesSlide26.xml"/><Relationship Id="rId9" Type="http://schemas.microsoft.com/office/2007/relationships/diagramDrawing" Target="../diagrams/drawing2.xml"/></Relationships>
</file>

<file path=ppt/slides/_rels/slide34.xml.rels><?xml version="1.0" encoding="UTF-8" standalone="yes"?>
<Relationships xmlns="http://schemas.openxmlformats.org/package/2006/relationships"><Relationship Id="rId8" Type="http://schemas.openxmlformats.org/officeDocument/2006/relationships/diagramLayout" Target="../diagrams/layout3.xml"/><Relationship Id="rId3" Type="http://schemas.openxmlformats.org/officeDocument/2006/relationships/tags" Target="../tags/tag259.xml"/><Relationship Id="rId7" Type="http://schemas.openxmlformats.org/officeDocument/2006/relationships/diagramData" Target="../diagrams/data3.xml"/><Relationship Id="rId2" Type="http://schemas.openxmlformats.org/officeDocument/2006/relationships/tags" Target="../tags/tag258.xml"/><Relationship Id="rId1" Type="http://schemas.openxmlformats.org/officeDocument/2006/relationships/tags" Target="../tags/tag257.xml"/><Relationship Id="rId6" Type="http://schemas.openxmlformats.org/officeDocument/2006/relationships/notesSlide" Target="../notesSlides/notesSlide27.xml"/><Relationship Id="rId11" Type="http://schemas.microsoft.com/office/2007/relationships/diagramDrawing" Target="../diagrams/drawing3.xml"/><Relationship Id="rId5" Type="http://schemas.openxmlformats.org/officeDocument/2006/relationships/slideLayout" Target="../slideLayouts/slideLayout5.xml"/><Relationship Id="rId10" Type="http://schemas.openxmlformats.org/officeDocument/2006/relationships/diagramColors" Target="../diagrams/colors3.xml"/><Relationship Id="rId4" Type="http://schemas.openxmlformats.org/officeDocument/2006/relationships/tags" Target="../tags/tag260.xml"/><Relationship Id="rId9" Type="http://schemas.openxmlformats.org/officeDocument/2006/relationships/diagramQuickStyle" Target="../diagrams/quickStyle3.xml"/></Relationships>
</file>

<file path=ppt/slides/_rels/slide35.xml.rels><?xml version="1.0" encoding="UTF-8" standalone="yes"?>
<Relationships xmlns="http://schemas.openxmlformats.org/package/2006/relationships"><Relationship Id="rId8" Type="http://schemas.openxmlformats.org/officeDocument/2006/relationships/tags" Target="../tags/tag268.xml"/><Relationship Id="rId13" Type="http://schemas.openxmlformats.org/officeDocument/2006/relationships/hyperlink" Target="https://www.camtree.org/course/ethics-in-close-to-practice-research" TargetMode="External"/><Relationship Id="rId3" Type="http://schemas.openxmlformats.org/officeDocument/2006/relationships/tags" Target="../tags/tag263.xml"/><Relationship Id="rId7" Type="http://schemas.openxmlformats.org/officeDocument/2006/relationships/tags" Target="../tags/tag267.xml"/><Relationship Id="rId12" Type="http://schemas.openxmlformats.org/officeDocument/2006/relationships/hyperlink" Target="http://bit.ly/BERAethics2018" TargetMode="External"/><Relationship Id="rId2" Type="http://schemas.openxmlformats.org/officeDocument/2006/relationships/tags" Target="../tags/tag262.xml"/><Relationship Id="rId1" Type="http://schemas.openxmlformats.org/officeDocument/2006/relationships/tags" Target="../tags/tag261.xml"/><Relationship Id="rId6" Type="http://schemas.openxmlformats.org/officeDocument/2006/relationships/tags" Target="../tags/tag266.xml"/><Relationship Id="rId11" Type="http://schemas.openxmlformats.org/officeDocument/2006/relationships/hyperlink" Target="https://www.bera.ac.uk/publication/ethical-guidelines-for-educational-research-fifth-edition-2024" TargetMode="External"/><Relationship Id="rId5" Type="http://schemas.openxmlformats.org/officeDocument/2006/relationships/tags" Target="../tags/tag265.xml"/><Relationship Id="rId10" Type="http://schemas.openxmlformats.org/officeDocument/2006/relationships/slideLayout" Target="../slideLayouts/slideLayout5.xml"/><Relationship Id="rId4" Type="http://schemas.openxmlformats.org/officeDocument/2006/relationships/tags" Target="../tags/tag264.xml"/><Relationship Id="rId9" Type="http://schemas.openxmlformats.org/officeDocument/2006/relationships/tags" Target="../tags/tag269.xml"/></Relationships>
</file>

<file path=ppt/slides/_rels/slide36.xml.rels><?xml version="1.0" encoding="UTF-8" standalone="yes"?>
<Relationships xmlns="http://schemas.openxmlformats.org/package/2006/relationships"><Relationship Id="rId8" Type="http://schemas.openxmlformats.org/officeDocument/2006/relationships/tags" Target="../tags/tag277.xml"/><Relationship Id="rId3" Type="http://schemas.openxmlformats.org/officeDocument/2006/relationships/tags" Target="../tags/tag272.xml"/><Relationship Id="rId7" Type="http://schemas.openxmlformats.org/officeDocument/2006/relationships/tags" Target="../tags/tag276.xml"/><Relationship Id="rId2" Type="http://schemas.openxmlformats.org/officeDocument/2006/relationships/tags" Target="../tags/tag271.xml"/><Relationship Id="rId1" Type="http://schemas.openxmlformats.org/officeDocument/2006/relationships/tags" Target="../tags/tag270.xml"/><Relationship Id="rId6" Type="http://schemas.openxmlformats.org/officeDocument/2006/relationships/tags" Target="../tags/tag275.xml"/><Relationship Id="rId5" Type="http://schemas.openxmlformats.org/officeDocument/2006/relationships/tags" Target="../tags/tag274.xml"/><Relationship Id="rId10" Type="http://schemas.openxmlformats.org/officeDocument/2006/relationships/image" Target="../media/image19.svg"/><Relationship Id="rId4" Type="http://schemas.openxmlformats.org/officeDocument/2006/relationships/tags" Target="../tags/tag273.xml"/><Relationship Id="rId9"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3" Type="http://schemas.openxmlformats.org/officeDocument/2006/relationships/tags" Target="../tags/tag280.xml"/><Relationship Id="rId2" Type="http://schemas.openxmlformats.org/officeDocument/2006/relationships/tags" Target="../tags/tag279.xml"/><Relationship Id="rId1" Type="http://schemas.openxmlformats.org/officeDocument/2006/relationships/tags" Target="../tags/tag278.xml"/><Relationship Id="rId4"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8" Type="http://schemas.openxmlformats.org/officeDocument/2006/relationships/tags" Target="../tags/tag288.xml"/><Relationship Id="rId13" Type="http://schemas.openxmlformats.org/officeDocument/2006/relationships/tags" Target="../tags/tag293.xml"/><Relationship Id="rId18" Type="http://schemas.openxmlformats.org/officeDocument/2006/relationships/tags" Target="../tags/tag298.xml"/><Relationship Id="rId26" Type="http://schemas.openxmlformats.org/officeDocument/2006/relationships/image" Target="../media/image43.png"/><Relationship Id="rId3" Type="http://schemas.openxmlformats.org/officeDocument/2006/relationships/tags" Target="../tags/tag283.xml"/><Relationship Id="rId21" Type="http://schemas.openxmlformats.org/officeDocument/2006/relationships/image" Target="../media/image38.png"/><Relationship Id="rId7" Type="http://schemas.openxmlformats.org/officeDocument/2006/relationships/tags" Target="../tags/tag287.xml"/><Relationship Id="rId12" Type="http://schemas.openxmlformats.org/officeDocument/2006/relationships/tags" Target="../tags/tag292.xml"/><Relationship Id="rId17" Type="http://schemas.openxmlformats.org/officeDocument/2006/relationships/tags" Target="../tags/tag297.xml"/><Relationship Id="rId25" Type="http://schemas.openxmlformats.org/officeDocument/2006/relationships/image" Target="../media/image42.png"/><Relationship Id="rId2" Type="http://schemas.openxmlformats.org/officeDocument/2006/relationships/tags" Target="../tags/tag282.xml"/><Relationship Id="rId16" Type="http://schemas.openxmlformats.org/officeDocument/2006/relationships/tags" Target="../tags/tag296.xml"/><Relationship Id="rId20" Type="http://schemas.openxmlformats.org/officeDocument/2006/relationships/image" Target="../media/image37.png"/><Relationship Id="rId1" Type="http://schemas.openxmlformats.org/officeDocument/2006/relationships/tags" Target="../tags/tag281.xml"/><Relationship Id="rId6" Type="http://schemas.openxmlformats.org/officeDocument/2006/relationships/tags" Target="../tags/tag286.xml"/><Relationship Id="rId11" Type="http://schemas.openxmlformats.org/officeDocument/2006/relationships/tags" Target="../tags/tag291.xml"/><Relationship Id="rId24" Type="http://schemas.openxmlformats.org/officeDocument/2006/relationships/image" Target="../media/image41.png"/><Relationship Id="rId5" Type="http://schemas.openxmlformats.org/officeDocument/2006/relationships/tags" Target="../tags/tag285.xml"/><Relationship Id="rId15" Type="http://schemas.openxmlformats.org/officeDocument/2006/relationships/tags" Target="../tags/tag295.xml"/><Relationship Id="rId23" Type="http://schemas.openxmlformats.org/officeDocument/2006/relationships/image" Target="../media/image40.png"/><Relationship Id="rId10" Type="http://schemas.openxmlformats.org/officeDocument/2006/relationships/tags" Target="../tags/tag290.xml"/><Relationship Id="rId19" Type="http://schemas.openxmlformats.org/officeDocument/2006/relationships/slideLayout" Target="../slideLayouts/slideLayout5.xml"/><Relationship Id="rId4" Type="http://schemas.openxmlformats.org/officeDocument/2006/relationships/tags" Target="../tags/tag284.xml"/><Relationship Id="rId9" Type="http://schemas.openxmlformats.org/officeDocument/2006/relationships/tags" Target="../tags/tag289.xml"/><Relationship Id="rId14" Type="http://schemas.openxmlformats.org/officeDocument/2006/relationships/tags" Target="../tags/tag294.xml"/><Relationship Id="rId22" Type="http://schemas.openxmlformats.org/officeDocument/2006/relationships/image" Target="../media/image39.png"/></Relationships>
</file>

<file path=ppt/slides/_rels/slide39.xml.rels><?xml version="1.0" encoding="UTF-8" standalone="yes"?>
<Relationships xmlns="http://schemas.openxmlformats.org/package/2006/relationships"><Relationship Id="rId8" Type="http://schemas.openxmlformats.org/officeDocument/2006/relationships/slideLayout" Target="../slideLayouts/slideLayout5.xml"/><Relationship Id="rId3" Type="http://schemas.openxmlformats.org/officeDocument/2006/relationships/tags" Target="../tags/tag301.xml"/><Relationship Id="rId7" Type="http://schemas.openxmlformats.org/officeDocument/2006/relationships/tags" Target="../tags/tag305.xml"/><Relationship Id="rId2" Type="http://schemas.openxmlformats.org/officeDocument/2006/relationships/tags" Target="../tags/tag300.xml"/><Relationship Id="rId1" Type="http://schemas.openxmlformats.org/officeDocument/2006/relationships/tags" Target="../tags/tag299.xml"/><Relationship Id="rId6" Type="http://schemas.openxmlformats.org/officeDocument/2006/relationships/tags" Target="../tags/tag304.xml"/><Relationship Id="rId5" Type="http://schemas.openxmlformats.org/officeDocument/2006/relationships/tags" Target="../tags/tag303.xml"/><Relationship Id="rId4" Type="http://schemas.openxmlformats.org/officeDocument/2006/relationships/tags" Target="../tags/tag30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8" Type="http://schemas.openxmlformats.org/officeDocument/2006/relationships/slideLayout" Target="../slideLayouts/slideLayout5.xml"/><Relationship Id="rId13" Type="http://schemas.openxmlformats.org/officeDocument/2006/relationships/image" Target="../media/image46.jpg"/><Relationship Id="rId3" Type="http://schemas.openxmlformats.org/officeDocument/2006/relationships/tags" Target="../tags/tag308.xml"/><Relationship Id="rId7" Type="http://schemas.openxmlformats.org/officeDocument/2006/relationships/tags" Target="../tags/tag312.xml"/><Relationship Id="rId12" Type="http://schemas.openxmlformats.org/officeDocument/2006/relationships/image" Target="../media/image45.png"/><Relationship Id="rId2" Type="http://schemas.openxmlformats.org/officeDocument/2006/relationships/tags" Target="../tags/tag307.xml"/><Relationship Id="rId1" Type="http://schemas.openxmlformats.org/officeDocument/2006/relationships/tags" Target="../tags/tag306.xml"/><Relationship Id="rId6" Type="http://schemas.openxmlformats.org/officeDocument/2006/relationships/tags" Target="../tags/tag311.xml"/><Relationship Id="rId11" Type="http://schemas.openxmlformats.org/officeDocument/2006/relationships/image" Target="../media/image44.jpg"/><Relationship Id="rId5" Type="http://schemas.openxmlformats.org/officeDocument/2006/relationships/tags" Target="../tags/tag310.xml"/><Relationship Id="rId10" Type="http://schemas.openxmlformats.org/officeDocument/2006/relationships/hyperlink" Target="https://vimeo.com/showcase/12093372" TargetMode="External"/><Relationship Id="rId4" Type="http://schemas.openxmlformats.org/officeDocument/2006/relationships/tags" Target="../tags/tag309.xml"/><Relationship Id="rId9" Type="http://schemas.openxmlformats.org/officeDocument/2006/relationships/hyperlink" Target="https://www.edudialogue.org/resources/introductory-video-series/collection-2/" TargetMode="External"/><Relationship Id="rId14" Type="http://schemas.openxmlformats.org/officeDocument/2006/relationships/image" Target="../media/image25.png"/></Relationships>
</file>

<file path=ppt/slides/_rels/slide41.xml.rels><?xml version="1.0" encoding="UTF-8" standalone="yes"?>
<Relationships xmlns="http://schemas.openxmlformats.org/package/2006/relationships"><Relationship Id="rId8" Type="http://schemas.openxmlformats.org/officeDocument/2006/relationships/notesSlide" Target="../notesSlides/notesSlide28.xml"/><Relationship Id="rId3" Type="http://schemas.openxmlformats.org/officeDocument/2006/relationships/tags" Target="../tags/tag315.xml"/><Relationship Id="rId7" Type="http://schemas.openxmlformats.org/officeDocument/2006/relationships/slideLayout" Target="../slideLayouts/slideLayout2.xml"/><Relationship Id="rId2" Type="http://schemas.openxmlformats.org/officeDocument/2006/relationships/tags" Target="../tags/tag314.xml"/><Relationship Id="rId1" Type="http://schemas.openxmlformats.org/officeDocument/2006/relationships/tags" Target="../tags/tag313.xml"/><Relationship Id="rId6" Type="http://schemas.openxmlformats.org/officeDocument/2006/relationships/tags" Target="../tags/tag318.xml"/><Relationship Id="rId11" Type="http://schemas.openxmlformats.org/officeDocument/2006/relationships/hyperlink" Target="http://bit.ly/T-SEDA)" TargetMode="External"/><Relationship Id="rId5" Type="http://schemas.openxmlformats.org/officeDocument/2006/relationships/tags" Target="../tags/tag317.xml"/><Relationship Id="rId10" Type="http://schemas.openxmlformats.org/officeDocument/2006/relationships/hyperlink" Target="https://camtree.learnworlds.com/t-seda" TargetMode="External"/><Relationship Id="rId4" Type="http://schemas.openxmlformats.org/officeDocument/2006/relationships/tags" Target="../tags/tag316.xml"/><Relationship Id="rId9" Type="http://schemas.openxmlformats.org/officeDocument/2006/relationships/image" Target="../media/image12.png"/></Relationships>
</file>

<file path=ppt/slides/_rels/slide42.xml.rels><?xml version="1.0" encoding="UTF-8" standalone="yes"?>
<Relationships xmlns="http://schemas.openxmlformats.org/package/2006/relationships"><Relationship Id="rId3" Type="http://schemas.openxmlformats.org/officeDocument/2006/relationships/tags" Target="../tags/tag321.xml"/><Relationship Id="rId2" Type="http://schemas.openxmlformats.org/officeDocument/2006/relationships/tags" Target="../tags/tag320.xml"/><Relationship Id="rId1" Type="http://schemas.openxmlformats.org/officeDocument/2006/relationships/tags" Target="../tags/tag319.xml"/><Relationship Id="rId4" Type="http://schemas.openxmlformats.org/officeDocument/2006/relationships/slideLayout" Target="../slideLayouts/slideLayout5.xml"/></Relationships>
</file>

<file path=ppt/slides/_rels/slide43.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tags" Target="../tags/tag323.xml"/><Relationship Id="rId1" Type="http://schemas.openxmlformats.org/officeDocument/2006/relationships/tags" Target="../tags/tag322.xml"/></Relationships>
</file>

<file path=ppt/slides/_rels/slide44.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tags" Target="../tags/tag325.xml"/><Relationship Id="rId1" Type="http://schemas.openxmlformats.org/officeDocument/2006/relationships/tags" Target="../tags/tag324.xml"/><Relationship Id="rId4" Type="http://schemas.openxmlformats.org/officeDocument/2006/relationships/notesSlide" Target="../notesSlides/notesSlide29.xml"/></Relationships>
</file>

<file path=ppt/slides/_rels/slide45.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tags" Target="../tags/tag327.xml"/><Relationship Id="rId1" Type="http://schemas.openxmlformats.org/officeDocument/2006/relationships/tags" Target="../tags/tag326.xml"/><Relationship Id="rId4" Type="http://schemas.openxmlformats.org/officeDocument/2006/relationships/notesSlide" Target="../notesSlides/notesSlide30.xml"/></Relationships>
</file>

<file path=ppt/slides/_rels/slide46.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tags" Target="../tags/tag329.xml"/><Relationship Id="rId1" Type="http://schemas.openxmlformats.org/officeDocument/2006/relationships/tags" Target="../tags/tag328.xml"/></Relationships>
</file>

<file path=ppt/slides/_rels/slide47.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tags" Target="../tags/tag331.xml"/><Relationship Id="rId1" Type="http://schemas.openxmlformats.org/officeDocument/2006/relationships/tags" Target="../tags/tag330.xml"/><Relationship Id="rId4" Type="http://schemas.openxmlformats.org/officeDocument/2006/relationships/notesSlide" Target="../notesSlides/notesSlide31.xml"/></Relationships>
</file>

<file path=ppt/slides/_rels/slide48.xml.rels><?xml version="1.0" encoding="UTF-8" standalone="yes"?>
<Relationships xmlns="http://schemas.openxmlformats.org/package/2006/relationships"><Relationship Id="rId8" Type="http://schemas.openxmlformats.org/officeDocument/2006/relationships/tags" Target="../tags/tag339.xml"/><Relationship Id="rId3" Type="http://schemas.openxmlformats.org/officeDocument/2006/relationships/tags" Target="../tags/tag334.xml"/><Relationship Id="rId7" Type="http://schemas.openxmlformats.org/officeDocument/2006/relationships/tags" Target="../tags/tag338.xml"/><Relationship Id="rId12" Type="http://schemas.openxmlformats.org/officeDocument/2006/relationships/slideLayout" Target="../slideLayouts/slideLayout5.xml"/><Relationship Id="rId2" Type="http://schemas.openxmlformats.org/officeDocument/2006/relationships/tags" Target="../tags/tag333.xml"/><Relationship Id="rId1" Type="http://schemas.openxmlformats.org/officeDocument/2006/relationships/tags" Target="../tags/tag332.xml"/><Relationship Id="rId6" Type="http://schemas.openxmlformats.org/officeDocument/2006/relationships/tags" Target="../tags/tag337.xml"/><Relationship Id="rId11" Type="http://schemas.openxmlformats.org/officeDocument/2006/relationships/tags" Target="../tags/tag342.xml"/><Relationship Id="rId5" Type="http://schemas.openxmlformats.org/officeDocument/2006/relationships/tags" Target="../tags/tag336.xml"/><Relationship Id="rId10" Type="http://schemas.openxmlformats.org/officeDocument/2006/relationships/tags" Target="../tags/tag341.xml"/><Relationship Id="rId4" Type="http://schemas.openxmlformats.org/officeDocument/2006/relationships/tags" Target="../tags/tag335.xml"/><Relationship Id="rId9" Type="http://schemas.openxmlformats.org/officeDocument/2006/relationships/tags" Target="../tags/tag340.xml"/></Relationships>
</file>

<file path=ppt/slides/_rels/slide49.xml.rels><?xml version="1.0" encoding="UTF-8" standalone="yes"?>
<Relationships xmlns="http://schemas.openxmlformats.org/package/2006/relationships"><Relationship Id="rId8" Type="http://schemas.openxmlformats.org/officeDocument/2006/relationships/image" Target="../media/image47.jpg"/><Relationship Id="rId3" Type="http://schemas.openxmlformats.org/officeDocument/2006/relationships/tags" Target="../tags/tag345.xml"/><Relationship Id="rId7" Type="http://schemas.openxmlformats.org/officeDocument/2006/relationships/slideLayout" Target="../slideLayouts/slideLayout5.xml"/><Relationship Id="rId2" Type="http://schemas.openxmlformats.org/officeDocument/2006/relationships/tags" Target="../tags/tag344.xml"/><Relationship Id="rId1" Type="http://schemas.openxmlformats.org/officeDocument/2006/relationships/tags" Target="../tags/tag343.xml"/><Relationship Id="rId6" Type="http://schemas.openxmlformats.org/officeDocument/2006/relationships/tags" Target="../tags/tag348.xml"/><Relationship Id="rId5" Type="http://schemas.openxmlformats.org/officeDocument/2006/relationships/tags" Target="../tags/tag347.xml"/><Relationship Id="rId10" Type="http://schemas.openxmlformats.org/officeDocument/2006/relationships/image" Target="../media/image48.jpg"/><Relationship Id="rId4" Type="http://schemas.openxmlformats.org/officeDocument/2006/relationships/tags" Target="../tags/tag346.xml"/><Relationship Id="rId9" Type="http://schemas.openxmlformats.org/officeDocument/2006/relationships/image" Target="../media/image46.jpg"/></Relationships>
</file>

<file path=ppt/slides/_rels/slide5.xml.rels><?xml version="1.0" encoding="UTF-8" standalone="yes"?>
<Relationships xmlns="http://schemas.openxmlformats.org/package/2006/relationships"><Relationship Id="rId3" Type="http://schemas.openxmlformats.org/officeDocument/2006/relationships/tags" Target="../tags/tag27.xml"/><Relationship Id="rId7" Type="http://schemas.openxmlformats.org/officeDocument/2006/relationships/image" Target="../media/image12.png"/><Relationship Id="rId2" Type="http://schemas.openxmlformats.org/officeDocument/2006/relationships/tags" Target="../tags/tag26.xml"/><Relationship Id="rId1" Type="http://schemas.openxmlformats.org/officeDocument/2006/relationships/tags" Target="../tags/tag25.xml"/><Relationship Id="rId6" Type="http://schemas.openxmlformats.org/officeDocument/2006/relationships/hyperlink" Target="http://bit.ly/T-SEDA" TargetMode="External"/><Relationship Id="rId5" Type="http://schemas.openxmlformats.org/officeDocument/2006/relationships/notesSlide" Target="../notesSlides/notesSlide5.xml"/><Relationship Id="rId4"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3" Type="http://schemas.openxmlformats.org/officeDocument/2006/relationships/tags" Target="../tags/tag351.xml"/><Relationship Id="rId2" Type="http://schemas.openxmlformats.org/officeDocument/2006/relationships/tags" Target="../tags/tag350.xml"/><Relationship Id="rId1" Type="http://schemas.openxmlformats.org/officeDocument/2006/relationships/tags" Target="../tags/tag349.xml"/><Relationship Id="rId4" Type="http://schemas.openxmlformats.org/officeDocument/2006/relationships/slideLayout" Target="../slideLayouts/slideLayout5.xml"/></Relationships>
</file>

<file path=ppt/slides/_rels/slide51.xml.rels><?xml version="1.0" encoding="UTF-8" standalone="yes"?>
<Relationships xmlns="http://schemas.openxmlformats.org/package/2006/relationships"><Relationship Id="rId3" Type="http://schemas.openxmlformats.org/officeDocument/2006/relationships/tags" Target="../tags/tag354.xml"/><Relationship Id="rId7" Type="http://schemas.openxmlformats.org/officeDocument/2006/relationships/image" Target="../media/image30.png"/><Relationship Id="rId2" Type="http://schemas.openxmlformats.org/officeDocument/2006/relationships/tags" Target="../tags/tag353.xml"/><Relationship Id="rId1" Type="http://schemas.openxmlformats.org/officeDocument/2006/relationships/tags" Target="../tags/tag352.xml"/><Relationship Id="rId6" Type="http://schemas.openxmlformats.org/officeDocument/2006/relationships/hyperlink" Target="http://bit.ly/T-SEDA" TargetMode="External"/><Relationship Id="rId5" Type="http://schemas.openxmlformats.org/officeDocument/2006/relationships/slideLayout" Target="../slideLayouts/slideLayout5.xml"/><Relationship Id="rId4" Type="http://schemas.openxmlformats.org/officeDocument/2006/relationships/tags" Target="../tags/tag355.xml"/></Relationships>
</file>

<file path=ppt/slides/_rels/slide52.xml.rels><?xml version="1.0" encoding="UTF-8" standalone="yes"?>
<Relationships xmlns="http://schemas.openxmlformats.org/package/2006/relationships"><Relationship Id="rId3" Type="http://schemas.openxmlformats.org/officeDocument/2006/relationships/tags" Target="../tags/tag358.xml"/><Relationship Id="rId2" Type="http://schemas.openxmlformats.org/officeDocument/2006/relationships/tags" Target="../tags/tag357.xml"/><Relationship Id="rId1" Type="http://schemas.openxmlformats.org/officeDocument/2006/relationships/tags" Target="../tags/tag356.xml"/><Relationship Id="rId5" Type="http://schemas.openxmlformats.org/officeDocument/2006/relationships/image" Target="../media/image49.png"/><Relationship Id="rId4" Type="http://schemas.openxmlformats.org/officeDocument/2006/relationships/slideLayout" Target="../slideLayouts/slideLayout5.xml"/></Relationships>
</file>

<file path=ppt/slides/_rels/slide53.xml.rels><?xml version="1.0" encoding="UTF-8" standalone="yes"?>
<Relationships xmlns="http://schemas.openxmlformats.org/package/2006/relationships"><Relationship Id="rId8" Type="http://schemas.openxmlformats.org/officeDocument/2006/relationships/tags" Target="../tags/tag366.xml"/><Relationship Id="rId13" Type="http://schemas.openxmlformats.org/officeDocument/2006/relationships/tags" Target="../tags/tag371.xml"/><Relationship Id="rId18" Type="http://schemas.openxmlformats.org/officeDocument/2006/relationships/tags" Target="../tags/tag376.xml"/><Relationship Id="rId26" Type="http://schemas.openxmlformats.org/officeDocument/2006/relationships/image" Target="../media/image54.png"/><Relationship Id="rId3" Type="http://schemas.openxmlformats.org/officeDocument/2006/relationships/tags" Target="../tags/tag361.xml"/><Relationship Id="rId21" Type="http://schemas.openxmlformats.org/officeDocument/2006/relationships/hyperlink" Target="http://bit.ly/T-SEDA" TargetMode="External"/><Relationship Id="rId7" Type="http://schemas.openxmlformats.org/officeDocument/2006/relationships/tags" Target="../tags/tag365.xml"/><Relationship Id="rId12" Type="http://schemas.openxmlformats.org/officeDocument/2006/relationships/tags" Target="../tags/tag370.xml"/><Relationship Id="rId17" Type="http://schemas.openxmlformats.org/officeDocument/2006/relationships/tags" Target="../tags/tag375.xml"/><Relationship Id="rId25" Type="http://schemas.openxmlformats.org/officeDocument/2006/relationships/image" Target="../media/image53.png"/><Relationship Id="rId2" Type="http://schemas.openxmlformats.org/officeDocument/2006/relationships/tags" Target="../tags/tag360.xml"/><Relationship Id="rId16" Type="http://schemas.openxmlformats.org/officeDocument/2006/relationships/tags" Target="../tags/tag374.xml"/><Relationship Id="rId20" Type="http://schemas.openxmlformats.org/officeDocument/2006/relationships/slideLayout" Target="../slideLayouts/slideLayout5.xml"/><Relationship Id="rId1" Type="http://schemas.openxmlformats.org/officeDocument/2006/relationships/tags" Target="../tags/tag359.xml"/><Relationship Id="rId6" Type="http://schemas.openxmlformats.org/officeDocument/2006/relationships/tags" Target="../tags/tag364.xml"/><Relationship Id="rId11" Type="http://schemas.openxmlformats.org/officeDocument/2006/relationships/tags" Target="../tags/tag369.xml"/><Relationship Id="rId24" Type="http://schemas.openxmlformats.org/officeDocument/2006/relationships/image" Target="../media/image52.png"/><Relationship Id="rId5" Type="http://schemas.openxmlformats.org/officeDocument/2006/relationships/tags" Target="../tags/tag363.xml"/><Relationship Id="rId15" Type="http://schemas.openxmlformats.org/officeDocument/2006/relationships/tags" Target="../tags/tag373.xml"/><Relationship Id="rId23" Type="http://schemas.openxmlformats.org/officeDocument/2006/relationships/image" Target="../media/image51.png"/><Relationship Id="rId10" Type="http://schemas.openxmlformats.org/officeDocument/2006/relationships/tags" Target="../tags/tag368.xml"/><Relationship Id="rId19" Type="http://schemas.openxmlformats.org/officeDocument/2006/relationships/tags" Target="../tags/tag377.xml"/><Relationship Id="rId4" Type="http://schemas.openxmlformats.org/officeDocument/2006/relationships/tags" Target="../tags/tag362.xml"/><Relationship Id="rId9" Type="http://schemas.openxmlformats.org/officeDocument/2006/relationships/tags" Target="../tags/tag367.xml"/><Relationship Id="rId14" Type="http://schemas.openxmlformats.org/officeDocument/2006/relationships/tags" Target="../tags/tag372.xml"/><Relationship Id="rId22" Type="http://schemas.openxmlformats.org/officeDocument/2006/relationships/image" Target="../media/image50.png"/><Relationship Id="rId27" Type="http://schemas.openxmlformats.org/officeDocument/2006/relationships/image" Target="../media/image30.png"/></Relationships>
</file>

<file path=ppt/slides/_rels/slide54.xml.rels><?xml version="1.0" encoding="UTF-8" standalone="yes"?>
<Relationships xmlns="http://schemas.openxmlformats.org/package/2006/relationships"><Relationship Id="rId3" Type="http://schemas.openxmlformats.org/officeDocument/2006/relationships/tags" Target="../tags/tag380.xml"/><Relationship Id="rId2" Type="http://schemas.openxmlformats.org/officeDocument/2006/relationships/tags" Target="../tags/tag379.xml"/><Relationship Id="rId1" Type="http://schemas.openxmlformats.org/officeDocument/2006/relationships/tags" Target="../tags/tag378.xml"/><Relationship Id="rId5" Type="http://schemas.openxmlformats.org/officeDocument/2006/relationships/image" Target="../media/image55.png"/><Relationship Id="rId4" Type="http://schemas.openxmlformats.org/officeDocument/2006/relationships/slideLayout" Target="../slideLayouts/slideLayout5.xml"/></Relationships>
</file>

<file path=ppt/slides/_rels/slide55.xml.rels><?xml version="1.0" encoding="UTF-8" standalone="yes"?>
<Relationships xmlns="http://schemas.openxmlformats.org/package/2006/relationships"><Relationship Id="rId8" Type="http://schemas.openxmlformats.org/officeDocument/2006/relationships/tags" Target="../tags/tag388.xml"/><Relationship Id="rId13" Type="http://schemas.openxmlformats.org/officeDocument/2006/relationships/tags" Target="../tags/tag393.xml"/><Relationship Id="rId18" Type="http://schemas.openxmlformats.org/officeDocument/2006/relationships/slideLayout" Target="../slideLayouts/slideLayout5.xml"/><Relationship Id="rId3" Type="http://schemas.openxmlformats.org/officeDocument/2006/relationships/tags" Target="../tags/tag383.xml"/><Relationship Id="rId21" Type="http://schemas.openxmlformats.org/officeDocument/2006/relationships/image" Target="../media/image56.png"/><Relationship Id="rId7" Type="http://schemas.openxmlformats.org/officeDocument/2006/relationships/tags" Target="../tags/tag387.xml"/><Relationship Id="rId12" Type="http://schemas.openxmlformats.org/officeDocument/2006/relationships/tags" Target="../tags/tag392.xml"/><Relationship Id="rId17" Type="http://schemas.openxmlformats.org/officeDocument/2006/relationships/tags" Target="../tags/tag397.xml"/><Relationship Id="rId2" Type="http://schemas.openxmlformats.org/officeDocument/2006/relationships/tags" Target="../tags/tag382.xml"/><Relationship Id="rId16" Type="http://schemas.openxmlformats.org/officeDocument/2006/relationships/tags" Target="../tags/tag396.xml"/><Relationship Id="rId20" Type="http://schemas.openxmlformats.org/officeDocument/2006/relationships/hyperlink" Target="http://bit.ly/T-SEDA" TargetMode="External"/><Relationship Id="rId1" Type="http://schemas.openxmlformats.org/officeDocument/2006/relationships/tags" Target="../tags/tag381.xml"/><Relationship Id="rId6" Type="http://schemas.openxmlformats.org/officeDocument/2006/relationships/tags" Target="../tags/tag386.xml"/><Relationship Id="rId11" Type="http://schemas.openxmlformats.org/officeDocument/2006/relationships/tags" Target="../tags/tag391.xml"/><Relationship Id="rId24" Type="http://schemas.openxmlformats.org/officeDocument/2006/relationships/image" Target="../media/image59.png"/><Relationship Id="rId5" Type="http://schemas.openxmlformats.org/officeDocument/2006/relationships/tags" Target="../tags/tag385.xml"/><Relationship Id="rId15" Type="http://schemas.openxmlformats.org/officeDocument/2006/relationships/tags" Target="../tags/tag395.xml"/><Relationship Id="rId23" Type="http://schemas.openxmlformats.org/officeDocument/2006/relationships/image" Target="../media/image58.png"/><Relationship Id="rId10" Type="http://schemas.openxmlformats.org/officeDocument/2006/relationships/tags" Target="../tags/tag390.xml"/><Relationship Id="rId19" Type="http://schemas.openxmlformats.org/officeDocument/2006/relationships/image" Target="../media/image12.png"/><Relationship Id="rId4" Type="http://schemas.openxmlformats.org/officeDocument/2006/relationships/tags" Target="../tags/tag384.xml"/><Relationship Id="rId9" Type="http://schemas.openxmlformats.org/officeDocument/2006/relationships/tags" Target="../tags/tag389.xml"/><Relationship Id="rId14" Type="http://schemas.openxmlformats.org/officeDocument/2006/relationships/tags" Target="../tags/tag394.xml"/><Relationship Id="rId22" Type="http://schemas.openxmlformats.org/officeDocument/2006/relationships/image" Target="../media/image57.png"/></Relationships>
</file>

<file path=ppt/slides/_rels/slide56.xml.rels><?xml version="1.0" encoding="UTF-8" standalone="yes"?>
<Relationships xmlns="http://schemas.openxmlformats.org/package/2006/relationships"><Relationship Id="rId8" Type="http://schemas.openxmlformats.org/officeDocument/2006/relationships/hyperlink" Target="http://bit.ly/T-SEDA" TargetMode="External"/><Relationship Id="rId3" Type="http://schemas.openxmlformats.org/officeDocument/2006/relationships/tags" Target="../tags/tag400.xml"/><Relationship Id="rId7" Type="http://schemas.openxmlformats.org/officeDocument/2006/relationships/slideLayout" Target="../slideLayouts/slideLayout5.xml"/><Relationship Id="rId2" Type="http://schemas.openxmlformats.org/officeDocument/2006/relationships/tags" Target="../tags/tag399.xml"/><Relationship Id="rId1" Type="http://schemas.openxmlformats.org/officeDocument/2006/relationships/tags" Target="../tags/tag398.xml"/><Relationship Id="rId6" Type="http://schemas.openxmlformats.org/officeDocument/2006/relationships/tags" Target="../tags/tag403.xml"/><Relationship Id="rId5" Type="http://schemas.openxmlformats.org/officeDocument/2006/relationships/tags" Target="../tags/tag402.xml"/><Relationship Id="rId4" Type="http://schemas.openxmlformats.org/officeDocument/2006/relationships/tags" Target="../tags/tag401.xml"/><Relationship Id="rId9" Type="http://schemas.openxmlformats.org/officeDocument/2006/relationships/image" Target="../media/image12.png"/></Relationships>
</file>

<file path=ppt/slides/_rels/slide57.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tags" Target="../tags/tag406.xml"/><Relationship Id="rId7" Type="http://schemas.openxmlformats.org/officeDocument/2006/relationships/hyperlink" Target="http://bit.ly/T-SEDA" TargetMode="External"/><Relationship Id="rId2" Type="http://schemas.openxmlformats.org/officeDocument/2006/relationships/tags" Target="../tags/tag405.xml"/><Relationship Id="rId1" Type="http://schemas.openxmlformats.org/officeDocument/2006/relationships/tags" Target="../tags/tag404.xml"/><Relationship Id="rId6" Type="http://schemas.openxmlformats.org/officeDocument/2006/relationships/slideLayout" Target="../slideLayouts/slideLayout5.xml"/><Relationship Id="rId5" Type="http://schemas.openxmlformats.org/officeDocument/2006/relationships/tags" Target="../tags/tag408.xml"/><Relationship Id="rId4" Type="http://schemas.openxmlformats.org/officeDocument/2006/relationships/tags" Target="../tags/tag407.xml"/></Relationships>
</file>

<file path=ppt/slides/_rels/slide58.xml.rels><?xml version="1.0" encoding="UTF-8" standalone="yes"?>
<Relationships xmlns="http://schemas.openxmlformats.org/package/2006/relationships"><Relationship Id="rId8" Type="http://schemas.openxmlformats.org/officeDocument/2006/relationships/hyperlink" Target="http://bit.ly/T-SEDA" TargetMode="External"/><Relationship Id="rId3" Type="http://schemas.openxmlformats.org/officeDocument/2006/relationships/tags" Target="../tags/tag411.xml"/><Relationship Id="rId7" Type="http://schemas.openxmlformats.org/officeDocument/2006/relationships/notesSlide" Target="../notesSlides/notesSlide32.xml"/><Relationship Id="rId2" Type="http://schemas.openxmlformats.org/officeDocument/2006/relationships/tags" Target="../tags/tag410.xml"/><Relationship Id="rId1" Type="http://schemas.openxmlformats.org/officeDocument/2006/relationships/tags" Target="../tags/tag409.xml"/><Relationship Id="rId6" Type="http://schemas.openxmlformats.org/officeDocument/2006/relationships/slideLayout" Target="../slideLayouts/slideLayout5.xml"/><Relationship Id="rId5" Type="http://schemas.openxmlformats.org/officeDocument/2006/relationships/tags" Target="../tags/tag413.xml"/><Relationship Id="rId4" Type="http://schemas.openxmlformats.org/officeDocument/2006/relationships/tags" Target="../tags/tag412.xml"/><Relationship Id="rId9" Type="http://schemas.openxmlformats.org/officeDocument/2006/relationships/image" Target="../media/image12.png"/></Relationships>
</file>

<file path=ppt/slides/_rels/slide59.xml.rels><?xml version="1.0" encoding="UTF-8" standalone="yes"?>
<Relationships xmlns="http://schemas.openxmlformats.org/package/2006/relationships"><Relationship Id="rId3" Type="http://schemas.openxmlformats.org/officeDocument/2006/relationships/tags" Target="../tags/tag416.xml"/><Relationship Id="rId7" Type="http://schemas.openxmlformats.org/officeDocument/2006/relationships/image" Target="../media/image12.png"/><Relationship Id="rId2" Type="http://schemas.openxmlformats.org/officeDocument/2006/relationships/tags" Target="../tags/tag415.xml"/><Relationship Id="rId1" Type="http://schemas.openxmlformats.org/officeDocument/2006/relationships/tags" Target="../tags/tag414.xml"/><Relationship Id="rId6" Type="http://schemas.openxmlformats.org/officeDocument/2006/relationships/hyperlink" Target="http://bit.ly/T-SEDA" TargetMode="External"/><Relationship Id="rId5" Type="http://schemas.openxmlformats.org/officeDocument/2006/relationships/slideLayout" Target="../slideLayouts/slideLayout5.xml"/><Relationship Id="rId4" Type="http://schemas.openxmlformats.org/officeDocument/2006/relationships/tags" Target="../tags/tag417.xml"/></Relationships>
</file>

<file path=ppt/slides/_rels/slide6.xml.rels><?xml version="1.0" encoding="UTF-8" standalone="yes"?>
<Relationships xmlns="http://schemas.openxmlformats.org/package/2006/relationships"><Relationship Id="rId8" Type="http://schemas.openxmlformats.org/officeDocument/2006/relationships/hyperlink" Target="https://www.camtree.org/course/how-dialogic-is-your-practice" TargetMode="External"/><Relationship Id="rId3" Type="http://schemas.openxmlformats.org/officeDocument/2006/relationships/tags" Target="../tags/tag30.xml"/><Relationship Id="rId7" Type="http://schemas.openxmlformats.org/officeDocument/2006/relationships/hyperlink" Target="https://www.camtree.org/course/what-is-educational-dialogue" TargetMode="External"/><Relationship Id="rId12" Type="http://schemas.openxmlformats.org/officeDocument/2006/relationships/image" Target="../media/image13.png"/><Relationship Id="rId2" Type="http://schemas.openxmlformats.org/officeDocument/2006/relationships/tags" Target="../tags/tag29.xml"/><Relationship Id="rId1" Type="http://schemas.openxmlformats.org/officeDocument/2006/relationships/tags" Target="../tags/tag28.xml"/><Relationship Id="rId6" Type="http://schemas.openxmlformats.org/officeDocument/2006/relationships/notesSlide" Target="../notesSlides/notesSlide6.xml"/><Relationship Id="rId11" Type="http://schemas.openxmlformats.org/officeDocument/2006/relationships/hyperlink" Target="https://vimeo.com/showcase/12093372" TargetMode="External"/><Relationship Id="rId5" Type="http://schemas.openxmlformats.org/officeDocument/2006/relationships/slideLayout" Target="../slideLayouts/slideLayout5.xml"/><Relationship Id="rId10" Type="http://schemas.openxmlformats.org/officeDocument/2006/relationships/hyperlink" Target="https://www.camtree.org/course/ethics-in-close-to-practice-research" TargetMode="External"/><Relationship Id="rId4" Type="http://schemas.openxmlformats.org/officeDocument/2006/relationships/tags" Target="../tags/tag31.xml"/><Relationship Id="rId9" Type="http://schemas.openxmlformats.org/officeDocument/2006/relationships/hyperlink" Target="https://www.camtree.org/course/reflective-inquiry-with-tseda" TargetMode="External"/></Relationships>
</file>

<file path=ppt/slides/_rels/slide60.xml.rels><?xml version="1.0" encoding="UTF-8" standalone="yes"?>
<Relationships xmlns="http://schemas.openxmlformats.org/package/2006/relationships"><Relationship Id="rId3" Type="http://schemas.openxmlformats.org/officeDocument/2006/relationships/tags" Target="../tags/tag420.xml"/><Relationship Id="rId7" Type="http://schemas.openxmlformats.org/officeDocument/2006/relationships/image" Target="../media/image12.png"/><Relationship Id="rId2" Type="http://schemas.openxmlformats.org/officeDocument/2006/relationships/tags" Target="../tags/tag419.xml"/><Relationship Id="rId1" Type="http://schemas.openxmlformats.org/officeDocument/2006/relationships/tags" Target="../tags/tag418.xml"/><Relationship Id="rId6" Type="http://schemas.openxmlformats.org/officeDocument/2006/relationships/hyperlink" Target="http://bit.ly/T-SEDA" TargetMode="External"/><Relationship Id="rId5" Type="http://schemas.openxmlformats.org/officeDocument/2006/relationships/notesSlide" Target="../notesSlides/notesSlide33.xml"/><Relationship Id="rId4" Type="http://schemas.openxmlformats.org/officeDocument/2006/relationships/slideLayout" Target="../slideLayouts/slideLayout5.xml"/></Relationships>
</file>

<file path=ppt/slides/_rels/slide61.xml.rels><?xml version="1.0" encoding="UTF-8" standalone="yes"?>
<Relationships xmlns="http://schemas.openxmlformats.org/package/2006/relationships"><Relationship Id="rId8" Type="http://schemas.openxmlformats.org/officeDocument/2006/relationships/hyperlink" Target="http://bit.ly/T-SEDA" TargetMode="External"/><Relationship Id="rId3" Type="http://schemas.openxmlformats.org/officeDocument/2006/relationships/tags" Target="../tags/tag423.xml"/><Relationship Id="rId7" Type="http://schemas.openxmlformats.org/officeDocument/2006/relationships/notesSlide" Target="../notesSlides/notesSlide34.xml"/><Relationship Id="rId2" Type="http://schemas.openxmlformats.org/officeDocument/2006/relationships/tags" Target="../tags/tag422.xml"/><Relationship Id="rId1" Type="http://schemas.openxmlformats.org/officeDocument/2006/relationships/tags" Target="../tags/tag421.xml"/><Relationship Id="rId6" Type="http://schemas.openxmlformats.org/officeDocument/2006/relationships/slideLayout" Target="../slideLayouts/slideLayout5.xml"/><Relationship Id="rId5" Type="http://schemas.openxmlformats.org/officeDocument/2006/relationships/tags" Target="../tags/tag425.xml"/><Relationship Id="rId4" Type="http://schemas.openxmlformats.org/officeDocument/2006/relationships/tags" Target="../tags/tag424.xml"/><Relationship Id="rId9" Type="http://schemas.openxmlformats.org/officeDocument/2006/relationships/image" Target="../media/image30.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33.xml"/><Relationship Id="rId1" Type="http://schemas.openxmlformats.org/officeDocument/2006/relationships/tags" Target="../tags/tag32.xml"/><Relationship Id="rId4"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tags" Target="../tags/tag36.xml"/><Relationship Id="rId2" Type="http://schemas.openxmlformats.org/officeDocument/2006/relationships/tags" Target="../tags/tag35.xml"/><Relationship Id="rId1" Type="http://schemas.openxmlformats.org/officeDocument/2006/relationships/tags" Target="../tags/tag34.xml"/><Relationship Id="rId6" Type="http://schemas.openxmlformats.org/officeDocument/2006/relationships/notesSlide" Target="../notesSlides/notesSlide8.xml"/><Relationship Id="rId5" Type="http://schemas.openxmlformats.org/officeDocument/2006/relationships/slideLayout" Target="../slideLayouts/slideLayout2.xml"/><Relationship Id="rId4" Type="http://schemas.openxmlformats.org/officeDocument/2006/relationships/tags" Target="../tags/tag37.xml"/></Relationships>
</file>

<file path=ppt/slides/_rels/slide9.xml.rels><?xml version="1.0" encoding="UTF-8" standalone="yes"?>
<Relationships xmlns="http://schemas.openxmlformats.org/package/2006/relationships"><Relationship Id="rId8" Type="http://schemas.openxmlformats.org/officeDocument/2006/relationships/hyperlink" Target="http://bit.ly/T-SEDA" TargetMode="External"/><Relationship Id="rId3" Type="http://schemas.openxmlformats.org/officeDocument/2006/relationships/tags" Target="../tags/tag40.xml"/><Relationship Id="rId7" Type="http://schemas.openxmlformats.org/officeDocument/2006/relationships/hyperlink" Target="mailto:t-seda@educ.cam.ac.uk" TargetMode="External"/><Relationship Id="rId2" Type="http://schemas.openxmlformats.org/officeDocument/2006/relationships/tags" Target="../tags/tag39.xml"/><Relationship Id="rId1" Type="http://schemas.openxmlformats.org/officeDocument/2006/relationships/tags" Target="../tags/tag38.xml"/><Relationship Id="rId6" Type="http://schemas.openxmlformats.org/officeDocument/2006/relationships/notesSlide" Target="../notesSlides/notesSlide9.xml"/><Relationship Id="rId5" Type="http://schemas.openxmlformats.org/officeDocument/2006/relationships/slideLayout" Target="../slideLayouts/slideLayout2.xml"/><Relationship Id="rId4" Type="http://schemas.openxmlformats.org/officeDocument/2006/relationships/tags" Target="../tags/tag4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p:nvPr>
            <p:custDataLst>
              <p:tags r:id="rId1"/>
            </p:custDataLst>
          </p:nvPr>
        </p:nvSpPr>
        <p:spPr>
          <a:xfrm>
            <a:off x="3953389" y="2165865"/>
            <a:ext cx="3133083" cy="1544318"/>
          </a:xfrm>
          <a:prstGeom prst="rect">
            <a:avLst/>
          </a:prstGeom>
          <a:blipFill>
            <a:blip r:embed="rId23" cstate="print"/>
            <a:stretch>
              <a:fillRect/>
            </a:stretch>
          </a:blipFill>
        </p:spPr>
        <p:txBody>
          <a:bodyPr wrap="square" lIns="0" tIns="0" rIns="0" bIns="0" rtlCol="0"/>
          <a:lstStyle/>
          <a:p>
            <a:endParaRPr dirty="0"/>
          </a:p>
        </p:txBody>
      </p:sp>
      <p:sp>
        <p:nvSpPr>
          <p:cNvPr id="4" name="object 4"/>
          <p:cNvSpPr/>
          <p:nvPr>
            <p:custDataLst>
              <p:tags r:id="rId2"/>
            </p:custDataLst>
          </p:nvPr>
        </p:nvSpPr>
        <p:spPr>
          <a:xfrm>
            <a:off x="3948629" y="2161103"/>
            <a:ext cx="3141345" cy="1553210"/>
          </a:xfrm>
          <a:custGeom>
            <a:avLst/>
            <a:gdLst/>
            <a:ahLst/>
            <a:cxnLst/>
            <a:rect l="l" t="t" r="r" b="b"/>
            <a:pathLst>
              <a:path w="3141345" h="1553210">
                <a:moveTo>
                  <a:pt x="0" y="0"/>
                </a:moveTo>
                <a:lnTo>
                  <a:pt x="3141011" y="0"/>
                </a:lnTo>
                <a:lnTo>
                  <a:pt x="3141011" y="1553052"/>
                </a:lnTo>
                <a:lnTo>
                  <a:pt x="0" y="1553052"/>
                </a:lnTo>
                <a:lnTo>
                  <a:pt x="0" y="0"/>
                </a:lnTo>
                <a:close/>
              </a:path>
            </a:pathLst>
          </a:custGeom>
          <a:ln w="9520">
            <a:solidFill>
              <a:srgbClr val="000000"/>
            </a:solidFill>
          </a:ln>
        </p:spPr>
        <p:txBody>
          <a:bodyPr wrap="square" lIns="0" tIns="0" rIns="0" bIns="0" rtlCol="0"/>
          <a:lstStyle/>
          <a:p>
            <a:endParaRPr dirty="0"/>
          </a:p>
        </p:txBody>
      </p:sp>
      <p:sp>
        <p:nvSpPr>
          <p:cNvPr id="5" name="object 5"/>
          <p:cNvSpPr/>
          <p:nvPr>
            <p:custDataLst>
              <p:tags r:id="rId3"/>
            </p:custDataLst>
          </p:nvPr>
        </p:nvSpPr>
        <p:spPr>
          <a:xfrm>
            <a:off x="7090930" y="2162056"/>
            <a:ext cx="2045957" cy="1560193"/>
          </a:xfrm>
          <a:prstGeom prst="rect">
            <a:avLst/>
          </a:prstGeom>
          <a:blipFill>
            <a:blip r:embed="rId24" cstate="print"/>
            <a:stretch>
              <a:fillRect/>
            </a:stretch>
          </a:blipFill>
        </p:spPr>
        <p:txBody>
          <a:bodyPr wrap="square" lIns="0" tIns="0" rIns="0" bIns="0" rtlCol="0"/>
          <a:lstStyle/>
          <a:p>
            <a:endParaRPr dirty="0"/>
          </a:p>
        </p:txBody>
      </p:sp>
      <p:sp>
        <p:nvSpPr>
          <p:cNvPr id="6" name="object 6"/>
          <p:cNvSpPr/>
          <p:nvPr>
            <p:custDataLst>
              <p:tags r:id="rId4"/>
            </p:custDataLst>
          </p:nvPr>
        </p:nvSpPr>
        <p:spPr>
          <a:xfrm>
            <a:off x="7086164" y="2157296"/>
            <a:ext cx="2054860" cy="1569085"/>
          </a:xfrm>
          <a:custGeom>
            <a:avLst/>
            <a:gdLst/>
            <a:ahLst/>
            <a:cxnLst/>
            <a:rect l="l" t="t" r="r" b="b"/>
            <a:pathLst>
              <a:path w="2054859" h="1569085">
                <a:moveTo>
                  <a:pt x="0" y="0"/>
                </a:moveTo>
                <a:lnTo>
                  <a:pt x="2054446" y="0"/>
                </a:lnTo>
                <a:lnTo>
                  <a:pt x="2054446" y="1568919"/>
                </a:lnTo>
                <a:lnTo>
                  <a:pt x="0" y="1568919"/>
                </a:lnTo>
                <a:lnTo>
                  <a:pt x="0" y="0"/>
                </a:lnTo>
                <a:close/>
              </a:path>
            </a:pathLst>
          </a:custGeom>
          <a:ln w="9520">
            <a:solidFill>
              <a:srgbClr val="000000"/>
            </a:solidFill>
          </a:ln>
        </p:spPr>
        <p:txBody>
          <a:bodyPr wrap="square" lIns="0" tIns="0" rIns="0" bIns="0" rtlCol="0"/>
          <a:lstStyle/>
          <a:p>
            <a:endParaRPr dirty="0"/>
          </a:p>
        </p:txBody>
      </p:sp>
      <p:sp>
        <p:nvSpPr>
          <p:cNvPr id="7" name="object 7"/>
          <p:cNvSpPr/>
          <p:nvPr>
            <p:custDataLst>
              <p:tags r:id="rId5"/>
            </p:custDataLst>
          </p:nvPr>
        </p:nvSpPr>
        <p:spPr>
          <a:xfrm>
            <a:off x="4916055" y="3712090"/>
            <a:ext cx="3634092" cy="1380488"/>
          </a:xfrm>
          <a:prstGeom prst="rect">
            <a:avLst/>
          </a:prstGeom>
          <a:blipFill>
            <a:blip r:embed="rId25" cstate="print"/>
            <a:stretch>
              <a:fillRect/>
            </a:stretch>
          </a:blipFill>
        </p:spPr>
        <p:txBody>
          <a:bodyPr wrap="square" lIns="0" tIns="0" rIns="0" bIns="0" rtlCol="0"/>
          <a:lstStyle/>
          <a:p>
            <a:endParaRPr dirty="0"/>
          </a:p>
        </p:txBody>
      </p:sp>
      <p:sp>
        <p:nvSpPr>
          <p:cNvPr id="8" name="object 8"/>
          <p:cNvSpPr/>
          <p:nvPr>
            <p:custDataLst>
              <p:tags r:id="rId6"/>
            </p:custDataLst>
          </p:nvPr>
        </p:nvSpPr>
        <p:spPr>
          <a:xfrm>
            <a:off x="4911289" y="3707329"/>
            <a:ext cx="3642360" cy="1389380"/>
          </a:xfrm>
          <a:custGeom>
            <a:avLst/>
            <a:gdLst/>
            <a:ahLst/>
            <a:cxnLst/>
            <a:rect l="l" t="t" r="r" b="b"/>
            <a:pathLst>
              <a:path w="3642359" h="1389379">
                <a:moveTo>
                  <a:pt x="0" y="0"/>
                </a:moveTo>
                <a:lnTo>
                  <a:pt x="3641771" y="0"/>
                </a:lnTo>
                <a:lnTo>
                  <a:pt x="3641771" y="1389305"/>
                </a:lnTo>
                <a:lnTo>
                  <a:pt x="0" y="1389305"/>
                </a:lnTo>
                <a:lnTo>
                  <a:pt x="0" y="0"/>
                </a:lnTo>
                <a:close/>
              </a:path>
            </a:pathLst>
          </a:custGeom>
          <a:ln w="9520">
            <a:solidFill>
              <a:srgbClr val="000000"/>
            </a:solidFill>
          </a:ln>
        </p:spPr>
        <p:txBody>
          <a:bodyPr wrap="square" lIns="0" tIns="0" rIns="0" bIns="0" rtlCol="0"/>
          <a:lstStyle/>
          <a:p>
            <a:endParaRPr dirty="0"/>
          </a:p>
        </p:txBody>
      </p:sp>
      <p:sp>
        <p:nvSpPr>
          <p:cNvPr id="9" name="object 9"/>
          <p:cNvSpPr/>
          <p:nvPr>
            <p:custDataLst>
              <p:tags r:id="rId7"/>
            </p:custDataLst>
          </p:nvPr>
        </p:nvSpPr>
        <p:spPr>
          <a:xfrm>
            <a:off x="2425585" y="3702565"/>
            <a:ext cx="2482209" cy="1389380"/>
          </a:xfrm>
          <a:prstGeom prst="rect">
            <a:avLst/>
          </a:prstGeom>
          <a:blipFill>
            <a:blip r:embed="rId26" cstate="print"/>
            <a:stretch>
              <a:fillRect/>
            </a:stretch>
          </a:blipFill>
        </p:spPr>
        <p:txBody>
          <a:bodyPr wrap="square" lIns="0" tIns="0" rIns="0" bIns="0" rtlCol="0"/>
          <a:lstStyle/>
          <a:p>
            <a:endParaRPr dirty="0"/>
          </a:p>
        </p:txBody>
      </p:sp>
      <p:sp>
        <p:nvSpPr>
          <p:cNvPr id="10" name="object 10"/>
          <p:cNvSpPr/>
          <p:nvPr>
            <p:custDataLst>
              <p:tags r:id="rId8"/>
            </p:custDataLst>
          </p:nvPr>
        </p:nvSpPr>
        <p:spPr>
          <a:xfrm>
            <a:off x="2420820" y="3697804"/>
            <a:ext cx="2490470" cy="1398270"/>
          </a:xfrm>
          <a:custGeom>
            <a:avLst/>
            <a:gdLst/>
            <a:ahLst/>
            <a:cxnLst/>
            <a:rect l="l" t="t" r="r" b="b"/>
            <a:pathLst>
              <a:path w="2490470" h="1398270">
                <a:moveTo>
                  <a:pt x="0" y="0"/>
                </a:moveTo>
                <a:lnTo>
                  <a:pt x="2490469" y="0"/>
                </a:lnTo>
                <a:lnTo>
                  <a:pt x="2490469" y="1398192"/>
                </a:lnTo>
                <a:lnTo>
                  <a:pt x="0" y="1398192"/>
                </a:lnTo>
                <a:lnTo>
                  <a:pt x="0" y="0"/>
                </a:lnTo>
                <a:close/>
              </a:path>
            </a:pathLst>
          </a:custGeom>
          <a:ln w="9520">
            <a:solidFill>
              <a:srgbClr val="000000"/>
            </a:solidFill>
          </a:ln>
        </p:spPr>
        <p:txBody>
          <a:bodyPr wrap="square" lIns="0" tIns="0" rIns="0" bIns="0" rtlCol="0"/>
          <a:lstStyle/>
          <a:p>
            <a:endParaRPr dirty="0"/>
          </a:p>
        </p:txBody>
      </p:sp>
      <p:sp>
        <p:nvSpPr>
          <p:cNvPr id="11" name="object 11"/>
          <p:cNvSpPr/>
          <p:nvPr>
            <p:custDataLst>
              <p:tags r:id="rId9"/>
            </p:custDataLst>
          </p:nvPr>
        </p:nvSpPr>
        <p:spPr>
          <a:xfrm>
            <a:off x="1868049" y="2162056"/>
            <a:ext cx="2082158" cy="1553843"/>
          </a:xfrm>
          <a:prstGeom prst="rect">
            <a:avLst/>
          </a:prstGeom>
          <a:blipFill>
            <a:blip r:embed="rId27" cstate="print"/>
            <a:stretch>
              <a:fillRect/>
            </a:stretch>
          </a:blipFill>
        </p:spPr>
        <p:txBody>
          <a:bodyPr wrap="square" lIns="0" tIns="0" rIns="0" bIns="0" rtlCol="0"/>
          <a:lstStyle/>
          <a:p>
            <a:endParaRPr dirty="0"/>
          </a:p>
        </p:txBody>
      </p:sp>
      <p:sp>
        <p:nvSpPr>
          <p:cNvPr id="12" name="object 12"/>
          <p:cNvSpPr/>
          <p:nvPr>
            <p:custDataLst>
              <p:tags r:id="rId10"/>
            </p:custDataLst>
          </p:nvPr>
        </p:nvSpPr>
        <p:spPr>
          <a:xfrm>
            <a:off x="1863289" y="2157296"/>
            <a:ext cx="2091055" cy="1562735"/>
          </a:xfrm>
          <a:custGeom>
            <a:avLst/>
            <a:gdLst/>
            <a:ahLst/>
            <a:cxnLst/>
            <a:rect l="l" t="t" r="r" b="b"/>
            <a:pathLst>
              <a:path w="2091054" h="1562735">
                <a:moveTo>
                  <a:pt x="0" y="0"/>
                </a:moveTo>
                <a:lnTo>
                  <a:pt x="2090623" y="0"/>
                </a:lnTo>
                <a:lnTo>
                  <a:pt x="2090623" y="1562573"/>
                </a:lnTo>
                <a:lnTo>
                  <a:pt x="0" y="1562573"/>
                </a:lnTo>
                <a:lnTo>
                  <a:pt x="0" y="0"/>
                </a:lnTo>
                <a:close/>
              </a:path>
            </a:pathLst>
          </a:custGeom>
          <a:ln w="9520">
            <a:solidFill>
              <a:srgbClr val="000000"/>
            </a:solidFill>
          </a:ln>
        </p:spPr>
        <p:txBody>
          <a:bodyPr wrap="square" lIns="0" tIns="0" rIns="0" bIns="0" rtlCol="0"/>
          <a:lstStyle/>
          <a:p>
            <a:endParaRPr dirty="0"/>
          </a:p>
        </p:txBody>
      </p:sp>
      <p:sp>
        <p:nvSpPr>
          <p:cNvPr id="14" name="object 14"/>
          <p:cNvSpPr/>
          <p:nvPr>
            <p:custDataLst>
              <p:tags r:id="rId11"/>
            </p:custDataLst>
          </p:nvPr>
        </p:nvSpPr>
        <p:spPr>
          <a:xfrm>
            <a:off x="6565900" y="6600825"/>
            <a:ext cx="1596618" cy="459754"/>
          </a:xfrm>
          <a:prstGeom prst="rect">
            <a:avLst/>
          </a:prstGeom>
          <a:blipFill>
            <a:blip r:embed="rId28" cstate="print"/>
            <a:stretch>
              <a:fillRect/>
            </a:stretch>
          </a:blipFill>
        </p:spPr>
        <p:txBody>
          <a:bodyPr wrap="square" lIns="0" tIns="0" rIns="0" bIns="0" rtlCol="0"/>
          <a:lstStyle/>
          <a:p>
            <a:endParaRPr dirty="0"/>
          </a:p>
        </p:txBody>
      </p:sp>
      <p:sp>
        <p:nvSpPr>
          <p:cNvPr id="15" name="object 15"/>
          <p:cNvSpPr/>
          <p:nvPr>
            <p:custDataLst>
              <p:tags r:id="rId12"/>
            </p:custDataLst>
          </p:nvPr>
        </p:nvSpPr>
        <p:spPr>
          <a:xfrm>
            <a:off x="3136900" y="6616462"/>
            <a:ext cx="1447800" cy="428480"/>
          </a:xfrm>
          <a:prstGeom prst="rect">
            <a:avLst/>
          </a:prstGeom>
          <a:blipFill>
            <a:blip r:embed="rId29" cstate="print"/>
            <a:stretch>
              <a:fillRect/>
            </a:stretch>
          </a:blipFill>
        </p:spPr>
        <p:txBody>
          <a:bodyPr wrap="square" lIns="0" tIns="0" rIns="0" bIns="0" rtlCol="0"/>
          <a:lstStyle/>
          <a:p>
            <a:endParaRPr dirty="0"/>
          </a:p>
        </p:txBody>
      </p:sp>
      <p:sp>
        <p:nvSpPr>
          <p:cNvPr id="16" name="object 16"/>
          <p:cNvSpPr/>
          <p:nvPr>
            <p:custDataLst>
              <p:tags r:id="rId13"/>
            </p:custDataLst>
          </p:nvPr>
        </p:nvSpPr>
        <p:spPr>
          <a:xfrm>
            <a:off x="4813300" y="6616462"/>
            <a:ext cx="1643133" cy="418074"/>
          </a:xfrm>
          <a:prstGeom prst="rect">
            <a:avLst/>
          </a:prstGeom>
          <a:blipFill>
            <a:blip r:embed="rId30" cstate="print"/>
            <a:stretch>
              <a:fillRect/>
            </a:stretch>
          </a:blipFill>
        </p:spPr>
        <p:txBody>
          <a:bodyPr wrap="square" lIns="0" tIns="0" rIns="0" bIns="0" rtlCol="0"/>
          <a:lstStyle/>
          <a:p>
            <a:endParaRPr dirty="0"/>
          </a:p>
        </p:txBody>
      </p:sp>
      <p:sp>
        <p:nvSpPr>
          <p:cNvPr id="17" name="object 17"/>
          <p:cNvSpPr/>
          <p:nvPr>
            <p:custDataLst>
              <p:tags r:id="rId14"/>
            </p:custDataLst>
          </p:nvPr>
        </p:nvSpPr>
        <p:spPr>
          <a:xfrm>
            <a:off x="546100" y="5686425"/>
            <a:ext cx="2304166" cy="985975"/>
          </a:xfrm>
          <a:prstGeom prst="rect">
            <a:avLst/>
          </a:prstGeom>
          <a:blipFill>
            <a:blip r:embed="rId31" cstate="print"/>
            <a:stretch>
              <a:fillRect/>
            </a:stretch>
          </a:blipFill>
        </p:spPr>
        <p:txBody>
          <a:bodyPr wrap="square" lIns="0" tIns="0" rIns="0" bIns="0" rtlCol="0"/>
          <a:lstStyle/>
          <a:p>
            <a:endParaRPr dirty="0"/>
          </a:p>
        </p:txBody>
      </p:sp>
      <p:sp>
        <p:nvSpPr>
          <p:cNvPr id="18" name="object 18"/>
          <p:cNvSpPr/>
          <p:nvPr>
            <p:custDataLst>
              <p:tags r:id="rId15"/>
            </p:custDataLst>
          </p:nvPr>
        </p:nvSpPr>
        <p:spPr>
          <a:xfrm>
            <a:off x="349369" y="625356"/>
            <a:ext cx="10046096" cy="6641465"/>
          </a:xfrm>
          <a:custGeom>
            <a:avLst/>
            <a:gdLst/>
            <a:ahLst/>
            <a:cxnLst/>
            <a:rect l="l" t="t" r="r" b="b"/>
            <a:pathLst>
              <a:path w="9794875" h="6641465">
                <a:moveTo>
                  <a:pt x="0" y="0"/>
                </a:moveTo>
                <a:lnTo>
                  <a:pt x="9794322" y="0"/>
                </a:lnTo>
                <a:lnTo>
                  <a:pt x="9794322" y="6641251"/>
                </a:lnTo>
                <a:lnTo>
                  <a:pt x="0" y="6641251"/>
                </a:lnTo>
                <a:lnTo>
                  <a:pt x="0" y="0"/>
                </a:lnTo>
                <a:close/>
              </a:path>
            </a:pathLst>
          </a:custGeom>
          <a:ln w="32751">
            <a:solidFill>
              <a:srgbClr val="2791A6"/>
            </a:solidFill>
          </a:ln>
        </p:spPr>
        <p:txBody>
          <a:bodyPr wrap="square" lIns="0" tIns="0" rIns="0" bIns="0" rtlCol="0"/>
          <a:lstStyle/>
          <a:p>
            <a:endParaRPr dirty="0"/>
          </a:p>
        </p:txBody>
      </p:sp>
      <p:sp>
        <p:nvSpPr>
          <p:cNvPr id="23" name="object 13">
            <a:extLst>
              <a:ext uri="{FF2B5EF4-FFF2-40B4-BE49-F238E27FC236}">
                <a16:creationId xmlns:a16="http://schemas.microsoft.com/office/drawing/2014/main" id="{F2BE06AA-CB59-E348-9361-7D6F9A2BE4D0}"/>
              </a:ext>
            </a:extLst>
          </p:cNvPr>
          <p:cNvSpPr txBox="1"/>
          <p:nvPr>
            <p:custDataLst>
              <p:tags r:id="rId16"/>
            </p:custDataLst>
          </p:nvPr>
        </p:nvSpPr>
        <p:spPr>
          <a:xfrm>
            <a:off x="158476" y="6798994"/>
            <a:ext cx="3657600" cy="276999"/>
          </a:xfrm>
          <a:prstGeom prst="rect">
            <a:avLst/>
          </a:prstGeom>
        </p:spPr>
        <p:txBody>
          <a:bodyPr vert="horz" wrap="square" lIns="0" tIns="0" rIns="0" bIns="0" rtlCol="0">
            <a:spAutoFit/>
          </a:bodyPr>
          <a:lstStyle/>
          <a:p>
            <a:pPr marL="369570">
              <a:lnSpc>
                <a:spcPct val="100000"/>
              </a:lnSpc>
              <a:tabLst>
                <a:tab pos="3540125" algn="l"/>
              </a:tabLst>
            </a:pPr>
            <a:r>
              <a:rPr b="1" u="sng" spc="-135" dirty="0">
                <a:solidFill>
                  <a:srgbClr val="0000FF"/>
                </a:solidFill>
                <a:latin typeface="Arial"/>
                <a:cs typeface="Arial"/>
                <a:hlinkClick r:id="rId32"/>
              </a:rPr>
              <a:t>T</a:t>
            </a:r>
            <a:r>
              <a:rPr lang="en-GB" b="1" u="sng" spc="-135" dirty="0">
                <a:solidFill>
                  <a:srgbClr val="0000FF"/>
                </a:solidFill>
                <a:latin typeface="Arial"/>
                <a:cs typeface="Arial"/>
                <a:hlinkClick r:id="rId32"/>
              </a:rPr>
              <a:t>-</a:t>
            </a:r>
            <a:r>
              <a:rPr b="1" u="sng" spc="-135" dirty="0">
                <a:solidFill>
                  <a:srgbClr val="0000FF"/>
                </a:solidFill>
                <a:latin typeface="Arial"/>
                <a:cs typeface="Arial"/>
                <a:hlinkClick r:id="rId32"/>
              </a:rPr>
              <a:t>SEDA@educ.cam.ac.uk</a:t>
            </a:r>
            <a:r>
              <a:rPr sz="1600" b="1" spc="-135" dirty="0">
                <a:solidFill>
                  <a:srgbClr val="0000FF"/>
                </a:solidFill>
                <a:latin typeface="Arial"/>
                <a:cs typeface="Arial"/>
              </a:rPr>
              <a:t>	</a:t>
            </a:r>
            <a:endParaRPr sz="1600" dirty="0">
              <a:latin typeface="Times New Roman"/>
              <a:cs typeface="Times New Roman"/>
            </a:endParaRPr>
          </a:p>
        </p:txBody>
      </p:sp>
      <p:sp>
        <p:nvSpPr>
          <p:cNvPr id="24" name="object 13">
            <a:extLst>
              <a:ext uri="{FF2B5EF4-FFF2-40B4-BE49-F238E27FC236}">
                <a16:creationId xmlns:a16="http://schemas.microsoft.com/office/drawing/2014/main" id="{7096B889-8EB5-E747-9C9C-C8810CEB78E0}"/>
              </a:ext>
            </a:extLst>
          </p:cNvPr>
          <p:cNvSpPr txBox="1"/>
          <p:nvPr>
            <p:custDataLst>
              <p:tags r:id="rId17"/>
            </p:custDataLst>
          </p:nvPr>
        </p:nvSpPr>
        <p:spPr>
          <a:xfrm>
            <a:off x="3365500" y="5305425"/>
            <a:ext cx="3814245" cy="600164"/>
          </a:xfrm>
          <a:prstGeom prst="rect">
            <a:avLst/>
          </a:prstGeom>
        </p:spPr>
        <p:txBody>
          <a:bodyPr vert="horz" wrap="square" lIns="0" tIns="0" rIns="0" bIns="0" rtlCol="0">
            <a:spAutoFit/>
          </a:bodyPr>
          <a:lstStyle/>
          <a:p>
            <a:pPr marL="369570">
              <a:lnSpc>
                <a:spcPct val="100000"/>
              </a:lnSpc>
              <a:tabLst>
                <a:tab pos="3540125" algn="l"/>
              </a:tabLst>
            </a:pPr>
            <a:r>
              <a:rPr sz="1500" b="1" spc="-135" dirty="0">
                <a:solidFill>
                  <a:srgbClr val="0000FF"/>
                </a:solidFill>
                <a:latin typeface="Arial"/>
                <a:cs typeface="Arial"/>
              </a:rPr>
              <a:t>	</a:t>
            </a:r>
            <a:endParaRPr sz="1700" dirty="0">
              <a:latin typeface="Times New Roman"/>
              <a:cs typeface="Times New Roman"/>
            </a:endParaRPr>
          </a:p>
          <a:p>
            <a:pPr marL="12700">
              <a:lnSpc>
                <a:spcPct val="100000"/>
              </a:lnSpc>
            </a:pPr>
            <a:r>
              <a:rPr lang="es-ES_tradnl" sz="2400" b="1" dirty="0">
                <a:solidFill>
                  <a:srgbClr val="2E6A7B"/>
                </a:solidFill>
              </a:rPr>
              <a:t> </a:t>
            </a:r>
            <a:r>
              <a:rPr lang="en-GB" sz="2400" b="1" i="1" kern="0" spc="-135" dirty="0">
                <a:solidFill>
                  <a:srgbClr val="1A616F"/>
                </a:solidFill>
                <a:latin typeface="Arial-BoldItalicMT"/>
                <a:cs typeface="Arial-BoldItalicMT"/>
              </a:rPr>
              <a:t>v.9   </a:t>
            </a:r>
            <a:r>
              <a:rPr lang="es-ES_tradnl" sz="2200" b="1" dirty="0">
                <a:solidFill>
                  <a:srgbClr val="2E6A7B"/>
                </a:solidFill>
              </a:rPr>
              <a:t>©</a:t>
            </a:r>
            <a:r>
              <a:rPr sz="2200" b="1" i="1" kern="0" spc="-165" dirty="0">
                <a:solidFill>
                  <a:srgbClr val="1A616F"/>
                </a:solidFill>
                <a:latin typeface="Arial-BoldItalicMT"/>
                <a:cs typeface="Arial-BoldItalicMT"/>
              </a:rPr>
              <a:t>The </a:t>
            </a:r>
            <a:r>
              <a:rPr sz="2200" b="1" i="1" kern="0" spc="-229" dirty="0">
                <a:solidFill>
                  <a:srgbClr val="1A616F"/>
                </a:solidFill>
                <a:latin typeface="Arial-BoldItalicMT"/>
                <a:cs typeface="Arial-BoldItalicMT"/>
              </a:rPr>
              <a:t>T-SEDA </a:t>
            </a:r>
            <a:r>
              <a:rPr sz="2200" b="1" i="1" kern="0" spc="-135" dirty="0">
                <a:solidFill>
                  <a:srgbClr val="1A616F"/>
                </a:solidFill>
                <a:latin typeface="Arial-BoldItalicMT"/>
                <a:cs typeface="Arial-BoldItalicMT"/>
              </a:rPr>
              <a:t>Collective</a:t>
            </a:r>
            <a:endParaRPr sz="2400" kern="0" dirty="0">
              <a:latin typeface="Arial-BoldItalicMT"/>
              <a:cs typeface="Arial-BoldItalicMT"/>
            </a:endParaRPr>
          </a:p>
        </p:txBody>
      </p:sp>
      <p:sp>
        <p:nvSpPr>
          <p:cNvPr id="25" name="object 2">
            <a:extLst>
              <a:ext uri="{FF2B5EF4-FFF2-40B4-BE49-F238E27FC236}">
                <a16:creationId xmlns:a16="http://schemas.microsoft.com/office/drawing/2014/main" id="{837E7EE3-9AF0-8D4A-A7FE-A6EEB2218A62}"/>
              </a:ext>
            </a:extLst>
          </p:cNvPr>
          <p:cNvSpPr txBox="1">
            <a:spLocks noGrp="1"/>
          </p:cNvSpPr>
          <p:nvPr>
            <p:ph type="title"/>
            <p:custDataLst>
              <p:tags r:id="rId18"/>
            </p:custDataLst>
          </p:nvPr>
        </p:nvSpPr>
        <p:spPr>
          <a:xfrm>
            <a:off x="435351" y="692195"/>
            <a:ext cx="9874131" cy="1187248"/>
          </a:xfrm>
          <a:prstGeom prst="rect">
            <a:avLst/>
          </a:prstGeom>
        </p:spPr>
        <p:txBody>
          <a:bodyPr vert="horz" wrap="square" lIns="0" tIns="0" rIns="0" bIns="0" rtlCol="0">
            <a:spAutoFit/>
          </a:bodyPr>
          <a:lstStyle/>
          <a:p>
            <a:pPr marL="14288" marR="5080" algn="ctr">
              <a:lnSpc>
                <a:spcPct val="110000"/>
              </a:lnSpc>
            </a:pPr>
            <a:r>
              <a:rPr lang="fr-CA" sz="2400" dirty="0"/>
              <a:t>La TROUSSE POUR l’ANALYSE SYSTÉMATIQUE DU DIALOGUE ÉDUCATIF (T-SEDA) </a:t>
            </a:r>
            <a:r>
              <a:rPr lang="fr-FR" sz="2400" dirty="0"/>
              <a:t>: Une ressource pour mener une investigation sur la pratique du dialogue éducatif en classe</a:t>
            </a:r>
          </a:p>
        </p:txBody>
      </p:sp>
      <p:pic>
        <p:nvPicPr>
          <p:cNvPr id="19" name="Picture 18" descr="Logo&#10;&#10;Description automatically generated">
            <a:extLst>
              <a:ext uri="{FF2B5EF4-FFF2-40B4-BE49-F238E27FC236}">
                <a16:creationId xmlns:a16="http://schemas.microsoft.com/office/drawing/2014/main" id="{4B68D237-A5EA-C847-9D0B-F88697737CA8}"/>
              </a:ext>
            </a:extLst>
          </p:cNvPr>
          <p:cNvPicPr>
            <a:picLocks noChangeAspect="1"/>
          </p:cNvPicPr>
          <p:nvPr>
            <p:custDataLst>
              <p:tags r:id="rId19"/>
            </p:custDataLst>
          </p:nvPr>
        </p:nvPicPr>
        <p:blipFill>
          <a:blip r:embed="rId33" cstate="print">
            <a:extLst>
              <a:ext uri="{28A0092B-C50C-407E-A947-70E740481C1C}">
                <a14:useLocalDpi xmlns:a14="http://schemas.microsoft.com/office/drawing/2010/main" val="0"/>
              </a:ext>
            </a:extLst>
          </a:blip>
          <a:stretch>
            <a:fillRect/>
          </a:stretch>
        </p:blipFill>
        <p:spPr>
          <a:xfrm>
            <a:off x="8699500" y="5385207"/>
            <a:ext cx="1596618" cy="1596618"/>
          </a:xfrm>
          <a:prstGeom prst="rect">
            <a:avLst/>
          </a:prstGeom>
        </p:spPr>
      </p:pic>
      <p:pic>
        <p:nvPicPr>
          <p:cNvPr id="26" name="Picture 25" descr="A grey and black sign with a person in a circle&#10;&#10;Description automatically generated with low confidence">
            <a:extLst>
              <a:ext uri="{FF2B5EF4-FFF2-40B4-BE49-F238E27FC236}">
                <a16:creationId xmlns:a16="http://schemas.microsoft.com/office/drawing/2014/main" id="{F7B66ADE-B571-BA46-88FF-12D96AD16D9C}"/>
              </a:ext>
            </a:extLst>
          </p:cNvPr>
          <p:cNvPicPr>
            <a:picLocks noChangeAspect="1"/>
          </p:cNvPicPr>
          <p:nvPr>
            <p:custDataLst>
              <p:tags r:id="rId20"/>
            </p:custDataLst>
          </p:nvPr>
        </p:nvPicPr>
        <p:blipFill>
          <a:blip r:embed="rId34" cstate="print">
            <a:extLst>
              <a:ext uri="{28A0092B-C50C-407E-A947-70E740481C1C}">
                <a14:useLocalDpi xmlns:a14="http://schemas.microsoft.com/office/drawing/2010/main" val="0"/>
              </a:ext>
            </a:extLst>
          </a:blip>
          <a:stretch>
            <a:fillRect/>
          </a:stretch>
        </p:blipFill>
        <p:spPr>
          <a:xfrm>
            <a:off x="7023100" y="5534025"/>
            <a:ext cx="969884" cy="333398"/>
          </a:xfrm>
          <a:prstGeom prst="rect">
            <a:avLst/>
          </a:prstGeom>
        </p:spPr>
      </p:pic>
      <p:sp>
        <p:nvSpPr>
          <p:cNvPr id="2" name="TextBox 1">
            <a:extLst>
              <a:ext uri="{FF2B5EF4-FFF2-40B4-BE49-F238E27FC236}">
                <a16:creationId xmlns:a16="http://schemas.microsoft.com/office/drawing/2014/main" id="{594DA2C9-5DF8-634E-DFEB-3CF8DB3E1019}"/>
              </a:ext>
            </a:extLst>
          </p:cNvPr>
          <p:cNvSpPr txBox="1"/>
          <p:nvPr/>
        </p:nvSpPr>
        <p:spPr>
          <a:xfrm>
            <a:off x="8256677" y="6764893"/>
            <a:ext cx="2177931" cy="369332"/>
          </a:xfrm>
          <a:prstGeom prst="rect">
            <a:avLst/>
          </a:prstGeom>
          <a:noFill/>
        </p:spPr>
        <p:txBody>
          <a:bodyPr wrap="square" rtlCol="0">
            <a:spAutoFit/>
          </a:bodyPr>
          <a:lstStyle/>
          <a:p>
            <a:r>
              <a:rPr lang="en-GB" b="1" u="sng" spc="-60" dirty="0" err="1">
                <a:solidFill>
                  <a:srgbClr val="0000FF"/>
                </a:solidFill>
                <a:latin typeface="Arial"/>
                <a:cs typeface="Arial"/>
              </a:rPr>
              <a:t>camtree.org</a:t>
            </a:r>
            <a:r>
              <a:rPr lang="en-GB" b="1" u="sng" spc="-60" dirty="0">
                <a:solidFill>
                  <a:srgbClr val="0000FF"/>
                </a:solidFill>
                <a:latin typeface="Arial"/>
                <a:cs typeface="Arial"/>
              </a:rPr>
              <a:t>/t-</a:t>
            </a:r>
            <a:r>
              <a:rPr lang="en-GB" b="1" u="sng" spc="-60" dirty="0" err="1">
                <a:solidFill>
                  <a:srgbClr val="0000FF"/>
                </a:solidFill>
                <a:latin typeface="Arial"/>
                <a:cs typeface="Arial"/>
              </a:rPr>
              <a:t>seda</a:t>
            </a:r>
            <a:endParaRPr lang="en-US" sz="16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custDataLst>
              <p:tags r:id="rId1"/>
            </p:custDataLst>
          </p:nvPr>
        </p:nvSpPr>
        <p:spPr>
          <a:xfrm>
            <a:off x="548520" y="428625"/>
            <a:ext cx="2207380" cy="293029"/>
          </a:xfrm>
          <a:prstGeom prst="rect">
            <a:avLst/>
          </a:prstGeom>
          <a:solidFill>
            <a:srgbClr val="D9F1F6"/>
          </a:solidFill>
        </p:spPr>
        <p:txBody>
          <a:bodyPr vert="horz" wrap="square" lIns="0" tIns="15875" rIns="0" bIns="0" rtlCol="0">
            <a:spAutoFit/>
          </a:bodyPr>
          <a:lstStyle/>
          <a:p>
            <a:pPr marL="46990">
              <a:lnSpc>
                <a:spcPct val="100000"/>
              </a:lnSpc>
              <a:spcBef>
                <a:spcPts val="125"/>
              </a:spcBef>
            </a:pPr>
            <a:r>
              <a:rPr sz="1800" b="1" spc="-110" dirty="0">
                <a:solidFill>
                  <a:srgbClr val="1A616F"/>
                </a:solidFill>
                <a:latin typeface="Arial"/>
                <a:cs typeface="Arial"/>
              </a:rPr>
              <a:t>Part</a:t>
            </a:r>
            <a:r>
              <a:rPr lang="fr-CA" sz="1800" b="1" spc="-110" dirty="0" err="1">
                <a:solidFill>
                  <a:srgbClr val="1A616F"/>
                </a:solidFill>
                <a:latin typeface="Arial"/>
                <a:cs typeface="Arial"/>
              </a:rPr>
              <a:t>ie</a:t>
            </a:r>
            <a:r>
              <a:rPr sz="1800" b="1" spc="-110" dirty="0">
                <a:solidFill>
                  <a:srgbClr val="1A616F"/>
                </a:solidFill>
                <a:latin typeface="Arial"/>
                <a:cs typeface="Arial"/>
              </a:rPr>
              <a:t> </a:t>
            </a:r>
            <a:r>
              <a:rPr sz="1800" b="1" spc="-70" dirty="0">
                <a:solidFill>
                  <a:srgbClr val="1A616F"/>
                </a:solidFill>
                <a:latin typeface="Arial"/>
                <a:cs typeface="Arial"/>
              </a:rPr>
              <a:t>a.</a:t>
            </a:r>
            <a:r>
              <a:rPr sz="1800" b="1" spc="-195" dirty="0">
                <a:solidFill>
                  <a:srgbClr val="1A616F"/>
                </a:solidFill>
                <a:latin typeface="Arial"/>
                <a:cs typeface="Arial"/>
              </a:rPr>
              <a:t> </a:t>
            </a:r>
            <a:r>
              <a:rPr sz="1800" b="1" spc="-100" dirty="0">
                <a:solidFill>
                  <a:srgbClr val="1A616F"/>
                </a:solidFill>
                <a:latin typeface="Arial"/>
                <a:cs typeface="Arial"/>
              </a:rPr>
              <a:t>Introduction</a:t>
            </a:r>
            <a:endParaRPr sz="1800" dirty="0">
              <a:latin typeface="Arial"/>
              <a:cs typeface="Arial"/>
            </a:endParaRPr>
          </a:p>
        </p:txBody>
      </p:sp>
      <p:sp>
        <p:nvSpPr>
          <p:cNvPr id="3" name="object 3"/>
          <p:cNvSpPr txBox="1"/>
          <p:nvPr>
            <p:custDataLst>
              <p:tags r:id="rId2"/>
            </p:custDataLst>
          </p:nvPr>
        </p:nvSpPr>
        <p:spPr>
          <a:xfrm>
            <a:off x="4127500" y="452029"/>
            <a:ext cx="3039621" cy="246221"/>
          </a:xfrm>
          <a:prstGeom prst="rect">
            <a:avLst/>
          </a:prstGeom>
        </p:spPr>
        <p:txBody>
          <a:bodyPr vert="horz" wrap="square" lIns="0" tIns="0" rIns="0" bIns="0" rtlCol="0">
            <a:spAutoFit/>
          </a:bodyPr>
          <a:lstStyle/>
          <a:p>
            <a:pPr marL="12700">
              <a:lnSpc>
                <a:spcPct val="100000"/>
              </a:lnSpc>
            </a:pPr>
            <a:r>
              <a:rPr sz="1600" b="1" dirty="0">
                <a:latin typeface="Arial"/>
                <a:cs typeface="Arial"/>
              </a:rPr>
              <a:t>Introduction</a:t>
            </a:r>
            <a:r>
              <a:rPr sz="1400" b="1" dirty="0">
                <a:latin typeface="Arial"/>
                <a:cs typeface="Arial"/>
              </a:rPr>
              <a:t>: </a:t>
            </a:r>
            <a:r>
              <a:rPr lang="fr-CA" sz="1400" b="1" dirty="0">
                <a:latin typeface="Arial"/>
                <a:cs typeface="Arial"/>
              </a:rPr>
              <a:t>à propos de</a:t>
            </a:r>
            <a:r>
              <a:rPr sz="1400" b="1" dirty="0">
                <a:latin typeface="Arial"/>
                <a:cs typeface="Arial"/>
              </a:rPr>
              <a:t> T-SEDA</a:t>
            </a:r>
            <a:endParaRPr sz="1400" dirty="0">
              <a:latin typeface="Arial"/>
              <a:cs typeface="Arial"/>
            </a:endParaRPr>
          </a:p>
        </p:txBody>
      </p:sp>
      <p:sp>
        <p:nvSpPr>
          <p:cNvPr id="4" name="object 4"/>
          <p:cNvSpPr txBox="1"/>
          <p:nvPr>
            <p:custDataLst>
              <p:tags r:id="rId3"/>
            </p:custDataLst>
          </p:nvPr>
        </p:nvSpPr>
        <p:spPr>
          <a:xfrm>
            <a:off x="548520" y="962025"/>
            <a:ext cx="4714240" cy="1659172"/>
          </a:xfrm>
          <a:prstGeom prst="rect">
            <a:avLst/>
          </a:prstGeom>
          <a:ln w="31733">
            <a:solidFill>
              <a:srgbClr val="2791A6"/>
            </a:solidFill>
          </a:ln>
        </p:spPr>
        <p:txBody>
          <a:bodyPr vert="horz" wrap="square" lIns="0" tIns="76835" rIns="0" bIns="0" rtlCol="0">
            <a:spAutoFit/>
          </a:bodyPr>
          <a:lstStyle/>
          <a:p>
            <a:pPr marL="82550" algn="just">
              <a:lnSpc>
                <a:spcPct val="100000"/>
              </a:lnSpc>
              <a:spcBef>
                <a:spcPts val="605"/>
              </a:spcBef>
            </a:pPr>
            <a:r>
              <a:rPr lang="fr-CA" sz="1200" b="1" dirty="0">
                <a:latin typeface="Arial"/>
                <a:cs typeface="Arial"/>
              </a:rPr>
              <a:t>Qu’est-ce que le</a:t>
            </a:r>
            <a:r>
              <a:rPr sz="1200" b="1" dirty="0">
                <a:latin typeface="Arial"/>
                <a:cs typeface="Arial"/>
              </a:rPr>
              <a:t> T-SEDA?</a:t>
            </a:r>
            <a:endParaRPr sz="1200" dirty="0">
              <a:latin typeface="Arial"/>
              <a:cs typeface="Arial"/>
            </a:endParaRPr>
          </a:p>
          <a:p>
            <a:pPr marL="82550" marR="96520">
              <a:lnSpc>
                <a:spcPct val="120800"/>
              </a:lnSpc>
              <a:spcBef>
                <a:spcPts val="580"/>
              </a:spcBef>
            </a:pPr>
            <a:r>
              <a:rPr lang="fr-FR" sz="1200" dirty="0">
                <a:latin typeface="Arial Unicode MS"/>
                <a:cs typeface="Arial Unicode MS"/>
              </a:rPr>
              <a:t>T-SEDA est l’abréviation de </a:t>
            </a:r>
            <a:r>
              <a:rPr lang="fr-FR" sz="1200" i="1" dirty="0">
                <a:latin typeface="Arial Unicode MS"/>
                <a:cs typeface="Arial Unicode MS"/>
              </a:rPr>
              <a:t>Toolkit for </a:t>
            </a:r>
            <a:r>
              <a:rPr lang="fr-FR" sz="1200" i="1" dirty="0" err="1">
                <a:latin typeface="Arial Unicode MS"/>
                <a:cs typeface="Arial Unicode MS"/>
              </a:rPr>
              <a:t>Systematic</a:t>
            </a:r>
            <a:r>
              <a:rPr lang="fr-FR" sz="1200" i="1" dirty="0">
                <a:latin typeface="Arial Unicode MS"/>
                <a:cs typeface="Arial Unicode MS"/>
              </a:rPr>
              <a:t> </a:t>
            </a:r>
            <a:r>
              <a:rPr lang="fr-FR" sz="1200" i="1" dirty="0" err="1">
                <a:latin typeface="Arial Unicode MS"/>
                <a:cs typeface="Arial Unicode MS"/>
              </a:rPr>
              <a:t>Educational</a:t>
            </a:r>
            <a:r>
              <a:rPr lang="fr-FR" sz="1200" i="1" dirty="0">
                <a:latin typeface="Arial Unicode MS"/>
                <a:cs typeface="Arial Unicode MS"/>
              </a:rPr>
              <a:t> Dialogue </a:t>
            </a:r>
            <a:r>
              <a:rPr lang="fr-FR" sz="1200" i="1" dirty="0" err="1">
                <a:latin typeface="Arial Unicode MS"/>
                <a:cs typeface="Arial Unicode MS"/>
              </a:rPr>
              <a:t>Analysis</a:t>
            </a:r>
            <a:r>
              <a:rPr lang="fr-FR" sz="1200" dirty="0">
                <a:latin typeface="Arial Unicode MS"/>
                <a:cs typeface="Arial Unicode MS"/>
              </a:rPr>
              <a:t>. C’est un ensemble d’outils et de ressources qui vous aideront à promouvoir un dialogue éducatif de haute qualité dans votre milieu. Il vous aidera à mener un projet de recherche pour en savoir plus sur le dialogue que vous souhaitez mettre en place dans votre classe.</a:t>
            </a:r>
          </a:p>
        </p:txBody>
      </p:sp>
      <p:sp>
        <p:nvSpPr>
          <p:cNvPr id="5" name="object 5"/>
          <p:cNvSpPr txBox="1"/>
          <p:nvPr>
            <p:custDataLst>
              <p:tags r:id="rId4"/>
            </p:custDataLst>
          </p:nvPr>
        </p:nvSpPr>
        <p:spPr>
          <a:xfrm>
            <a:off x="548520" y="5085976"/>
            <a:ext cx="4714241" cy="2328266"/>
          </a:xfrm>
          <a:prstGeom prst="rect">
            <a:avLst/>
          </a:prstGeom>
          <a:ln w="31733">
            <a:solidFill>
              <a:srgbClr val="2791A6"/>
            </a:solidFill>
          </a:ln>
        </p:spPr>
        <p:txBody>
          <a:bodyPr vert="horz" wrap="square" lIns="0" tIns="75565" rIns="0" bIns="0" rtlCol="0">
            <a:spAutoFit/>
          </a:bodyPr>
          <a:lstStyle/>
          <a:p>
            <a:pPr marL="81280" algn="just">
              <a:lnSpc>
                <a:spcPct val="100000"/>
              </a:lnSpc>
              <a:spcBef>
                <a:spcPts val="595"/>
              </a:spcBef>
            </a:pPr>
            <a:r>
              <a:rPr lang="fr-CA" sz="1200" b="1" dirty="0">
                <a:latin typeface="Arial"/>
                <a:cs typeface="Arial"/>
              </a:rPr>
              <a:t>À qui s’adresse</a:t>
            </a:r>
            <a:r>
              <a:rPr sz="1200" b="1" dirty="0">
                <a:latin typeface="Arial"/>
                <a:cs typeface="Arial"/>
              </a:rPr>
              <a:t> T-SEDA?</a:t>
            </a:r>
            <a:endParaRPr sz="1200" dirty="0">
              <a:latin typeface="Arial"/>
              <a:cs typeface="Arial"/>
            </a:endParaRPr>
          </a:p>
          <a:p>
            <a:pPr marL="81280" marR="96520">
              <a:lnSpc>
                <a:spcPct val="121000"/>
              </a:lnSpc>
              <a:spcBef>
                <a:spcPts val="580"/>
              </a:spcBef>
            </a:pPr>
            <a:r>
              <a:rPr lang="fr-FR" sz="1200" dirty="0">
                <a:latin typeface="Arial Unicode MS"/>
                <a:cs typeface="Arial Unicode MS"/>
              </a:rPr>
              <a:t>T-SEDA peut être utilisé par des enseignants travaillant avec des apprenants de tout âge, des jeunes enfants aux adultes. Il peut être mis en œuvre dans des contextes d’apprentissage formels, en présentiel ou en ligne, tels que les salles de classe et les séminaires universitaires, ainsi que dans des cadres informels comme les clubs pour enfants. Il peut également être utilisé pour le dialogue entre adultes, y compris entre enseignants. Cette trousse propose tout au long du document des exemples illustrant l’utilisation de T-SEDA.</a:t>
            </a:r>
            <a:endParaRPr lang="en-US" sz="1200" dirty="0">
              <a:highlight>
                <a:srgbClr val="00FF00"/>
              </a:highlight>
              <a:latin typeface="Arial Unicode MS"/>
              <a:cs typeface="Arial Unicode MS"/>
            </a:endParaRPr>
          </a:p>
        </p:txBody>
      </p:sp>
      <p:sp>
        <p:nvSpPr>
          <p:cNvPr id="6" name="object 6"/>
          <p:cNvSpPr txBox="1"/>
          <p:nvPr>
            <p:custDataLst>
              <p:tags r:id="rId5"/>
            </p:custDataLst>
          </p:nvPr>
        </p:nvSpPr>
        <p:spPr>
          <a:xfrm>
            <a:off x="548520" y="2688812"/>
            <a:ext cx="4714240" cy="2329548"/>
          </a:xfrm>
          <a:prstGeom prst="rect">
            <a:avLst/>
          </a:prstGeom>
          <a:ln w="31733">
            <a:solidFill>
              <a:srgbClr val="2791A6"/>
            </a:solidFill>
          </a:ln>
        </p:spPr>
        <p:txBody>
          <a:bodyPr vert="horz" wrap="square" lIns="0" tIns="76835" rIns="0" bIns="0" rtlCol="0">
            <a:spAutoFit/>
          </a:bodyPr>
          <a:lstStyle/>
          <a:p>
            <a:pPr marL="82550" algn="just">
              <a:lnSpc>
                <a:spcPct val="100000"/>
              </a:lnSpc>
              <a:spcBef>
                <a:spcPts val="605"/>
              </a:spcBef>
            </a:pPr>
            <a:r>
              <a:rPr lang="fr-CA" sz="1200" b="1" dirty="0">
                <a:latin typeface="Arial"/>
                <a:cs typeface="Arial"/>
              </a:rPr>
              <a:t>Comment fonctionne le</a:t>
            </a:r>
            <a:r>
              <a:rPr sz="1200" b="1" dirty="0">
                <a:latin typeface="Arial"/>
                <a:cs typeface="Arial"/>
              </a:rPr>
              <a:t> T-SEDA?</a:t>
            </a:r>
            <a:endParaRPr sz="1200" dirty="0">
              <a:latin typeface="Arial"/>
              <a:cs typeface="Arial"/>
            </a:endParaRPr>
          </a:p>
          <a:p>
            <a:pPr marL="82550" marR="95885">
              <a:lnSpc>
                <a:spcPct val="121000"/>
              </a:lnSpc>
              <a:spcBef>
                <a:spcPts val="580"/>
              </a:spcBef>
            </a:pPr>
            <a:r>
              <a:rPr lang="fr-FR" sz="1200" dirty="0">
                <a:latin typeface="Arial Unicode MS"/>
                <a:cs typeface="Arial Unicode MS"/>
              </a:rPr>
              <a:t>Vous pouvez utiliser T-SEDA pour mener une enquête sur le dialogue dans votre environnement d’apprentissage. Cela vous aidera à mieux comprendre la nature du dialogue actuel, à identifier ce qui constitue un dialogue de qualité et comment l’écouter, ainsi qu’à définir ce que vous souhaitez explorer à propos du dialogue dans votre contexte. La trousse T-SEDA est conçue pour être à la fois </a:t>
            </a:r>
            <a:r>
              <a:rPr lang="fr-FR" sz="1200" b="1" dirty="0">
                <a:latin typeface="Arial Unicode MS"/>
                <a:cs typeface="Arial Unicode MS"/>
              </a:rPr>
              <a:t>structurante</a:t>
            </a:r>
            <a:r>
              <a:rPr lang="fr-FR" sz="1200" dirty="0">
                <a:latin typeface="Arial Unicode MS"/>
                <a:cs typeface="Arial Unicode MS"/>
              </a:rPr>
              <a:t> et </a:t>
            </a:r>
            <a:r>
              <a:rPr lang="fr-FR" sz="1200" b="1" dirty="0">
                <a:latin typeface="Arial Unicode MS"/>
                <a:cs typeface="Arial Unicode MS"/>
              </a:rPr>
              <a:t>flexible</a:t>
            </a:r>
            <a:r>
              <a:rPr lang="fr-FR" sz="1200" dirty="0">
                <a:latin typeface="Arial Unicode MS"/>
                <a:cs typeface="Arial Unicode MS"/>
              </a:rPr>
              <a:t>. Il s’agit d’un guide étape par étape, mais vous pouvez également adapter et enrichir les ressources en fonction de vos besoins et intérêts.</a:t>
            </a:r>
            <a:endParaRPr lang="en-GB" sz="1200" dirty="0">
              <a:latin typeface="Arial Unicode MS"/>
              <a:cs typeface="Arial Unicode MS"/>
            </a:endParaRPr>
          </a:p>
        </p:txBody>
      </p:sp>
      <p:sp>
        <p:nvSpPr>
          <p:cNvPr id="7" name="object 7"/>
          <p:cNvSpPr txBox="1"/>
          <p:nvPr>
            <p:custDataLst>
              <p:tags r:id="rId6"/>
            </p:custDataLst>
          </p:nvPr>
        </p:nvSpPr>
        <p:spPr>
          <a:xfrm>
            <a:off x="5700594" y="4935916"/>
            <a:ext cx="4459508" cy="1357423"/>
          </a:xfrm>
          <a:prstGeom prst="rect">
            <a:avLst/>
          </a:prstGeom>
          <a:ln w="31733">
            <a:solidFill>
              <a:srgbClr val="2791A6"/>
            </a:solidFill>
          </a:ln>
        </p:spPr>
        <p:txBody>
          <a:bodyPr vert="horz" wrap="square" lIns="0" tIns="78105" rIns="0" bIns="0" rtlCol="0">
            <a:spAutoFit/>
          </a:bodyPr>
          <a:lstStyle/>
          <a:p>
            <a:pPr marL="83185">
              <a:lnSpc>
                <a:spcPct val="100000"/>
              </a:lnSpc>
              <a:spcBef>
                <a:spcPts val="615"/>
              </a:spcBef>
            </a:pPr>
            <a:r>
              <a:rPr lang="fr-FR" sz="1200" b="1" dirty="0">
                <a:latin typeface="Arial"/>
                <a:cs typeface="Arial"/>
              </a:rPr>
              <a:t>Que dois-je savoir avant de commencer</a:t>
            </a:r>
            <a:r>
              <a:rPr lang="en-US" sz="1200" b="1" dirty="0">
                <a:latin typeface="Arial"/>
                <a:cs typeface="Arial"/>
              </a:rPr>
              <a:t>?</a:t>
            </a:r>
            <a:endParaRPr lang="en-US" sz="1200" dirty="0">
              <a:latin typeface="Arial"/>
              <a:cs typeface="Arial"/>
            </a:endParaRPr>
          </a:p>
          <a:p>
            <a:pPr marL="83185" marR="158750">
              <a:lnSpc>
                <a:spcPct val="120800"/>
              </a:lnSpc>
              <a:spcBef>
                <a:spcPts val="580"/>
              </a:spcBef>
            </a:pPr>
            <a:r>
              <a:rPr lang="fr-FR" sz="1200" dirty="0">
                <a:latin typeface="Arial Unicode MS"/>
                <a:cs typeface="Arial Unicode MS"/>
              </a:rPr>
              <a:t>Tout ce dont vous avez besoin se trouve dans cette trousse et sur le site </a:t>
            </a:r>
            <a:r>
              <a:rPr lang="en-GB" sz="1200" u="sng" kern="0" dirty="0">
                <a:solidFill>
                  <a:srgbClr val="0000FF"/>
                </a:solidFill>
                <a:latin typeface="Arial Unicode MS"/>
                <a:cs typeface="Arial Unicode MS"/>
                <a:hlinkClick r:id="rId11"/>
              </a:rPr>
              <a:t>https://camtree.learnworlds.com/t-seda</a:t>
            </a:r>
            <a:r>
              <a:rPr lang="fr-FR" sz="1200" dirty="0">
                <a:latin typeface="Arial Unicode MS"/>
                <a:cs typeface="Arial Unicode MS"/>
              </a:rPr>
              <a:t>. Des indications vous aideront à retrouver les éléments spécifiques dont vous avez besoin dans la trousse.</a:t>
            </a:r>
          </a:p>
          <a:p>
            <a:pPr>
              <a:lnSpc>
                <a:spcPct val="100000"/>
              </a:lnSpc>
              <a:spcBef>
                <a:spcPts val="45"/>
              </a:spcBef>
            </a:pPr>
            <a:endParaRPr sz="800" dirty="0">
              <a:latin typeface="Times New Roman"/>
              <a:cs typeface="Times New Roman"/>
            </a:endParaRPr>
          </a:p>
        </p:txBody>
      </p:sp>
      <p:sp>
        <p:nvSpPr>
          <p:cNvPr id="9" name="object 9"/>
          <p:cNvSpPr txBox="1"/>
          <p:nvPr>
            <p:custDataLst>
              <p:tags r:id="rId7"/>
            </p:custDataLst>
          </p:nvPr>
        </p:nvSpPr>
        <p:spPr>
          <a:xfrm>
            <a:off x="5285281" y="7088109"/>
            <a:ext cx="121920" cy="154529"/>
          </a:xfrm>
          <a:prstGeom prst="rect">
            <a:avLst/>
          </a:prstGeom>
        </p:spPr>
        <p:txBody>
          <a:bodyPr vert="horz" wrap="square" lIns="0" tIns="635" rIns="0" bIns="0" rtlCol="0">
            <a:spAutoFit/>
          </a:bodyPr>
          <a:lstStyle/>
          <a:p>
            <a:pPr marL="25400">
              <a:lnSpc>
                <a:spcPct val="100000"/>
              </a:lnSpc>
              <a:spcBef>
                <a:spcPts val="5"/>
              </a:spcBef>
            </a:pPr>
            <a:r>
              <a:rPr sz="1000" dirty="0">
                <a:latin typeface="Arial"/>
                <a:cs typeface="Arial"/>
              </a:rPr>
              <a:t>1</a:t>
            </a:r>
            <a:endParaRPr sz="1000">
              <a:latin typeface="Arial"/>
              <a:cs typeface="Arial"/>
            </a:endParaRPr>
          </a:p>
        </p:txBody>
      </p:sp>
      <p:sp>
        <p:nvSpPr>
          <p:cNvPr id="10" name="object 6">
            <a:extLst>
              <a:ext uri="{FF2B5EF4-FFF2-40B4-BE49-F238E27FC236}">
                <a16:creationId xmlns:a16="http://schemas.microsoft.com/office/drawing/2014/main" id="{588330E4-58CD-3C42-86E8-D5A3CF06EA17}"/>
              </a:ext>
            </a:extLst>
          </p:cNvPr>
          <p:cNvSpPr txBox="1"/>
          <p:nvPr>
            <p:custDataLst>
              <p:tags r:id="rId8"/>
            </p:custDataLst>
          </p:nvPr>
        </p:nvSpPr>
        <p:spPr>
          <a:xfrm>
            <a:off x="5700594" y="962025"/>
            <a:ext cx="4444286" cy="3159648"/>
          </a:xfrm>
          <a:prstGeom prst="rect">
            <a:avLst/>
          </a:prstGeom>
          <a:ln w="31733">
            <a:solidFill>
              <a:srgbClr val="2791A6"/>
            </a:solidFill>
          </a:ln>
        </p:spPr>
        <p:txBody>
          <a:bodyPr vert="horz" wrap="square" lIns="0" tIns="76835" rIns="0" bIns="0" rtlCol="0">
            <a:spAutoFit/>
          </a:bodyPr>
          <a:lstStyle/>
          <a:p>
            <a:pPr marL="74854" marR="86944" rtl="0">
              <a:lnSpc>
                <a:spcPct val="120000"/>
              </a:lnSpc>
              <a:spcBef>
                <a:spcPts val="526"/>
              </a:spcBef>
              <a:spcAft>
                <a:spcPts val="0"/>
              </a:spcAft>
            </a:pPr>
            <a:r>
              <a:rPr lang="en-GB" sz="1200" b="1" i="0" u="none" strike="noStrike" dirty="0" err="1">
                <a:solidFill>
                  <a:srgbClr val="000000"/>
                </a:solidFill>
                <a:effectLst/>
                <a:latin typeface="Arial" panose="020B0604020202020204" pitchFamily="34" charset="0"/>
                <a:cs typeface="Arial" panose="020B0604020202020204" pitchFamily="34" charset="0"/>
              </a:rPr>
              <a:t>Collaborer</a:t>
            </a:r>
            <a:r>
              <a:rPr lang="en-GB" sz="1200" b="1" i="0" u="none" strike="noStrike" dirty="0">
                <a:solidFill>
                  <a:srgbClr val="000000"/>
                </a:solidFill>
                <a:effectLst/>
                <a:latin typeface="Arial" panose="020B0604020202020204" pitchFamily="34" charset="0"/>
                <a:cs typeface="Arial" panose="020B0604020202020204" pitchFamily="34" charset="0"/>
              </a:rPr>
              <a:t> avec des </a:t>
            </a:r>
            <a:r>
              <a:rPr lang="en-GB" sz="1200" b="1" i="0" u="none" strike="noStrike" dirty="0" err="1">
                <a:solidFill>
                  <a:srgbClr val="000000"/>
                </a:solidFill>
                <a:effectLst/>
                <a:latin typeface="Arial" panose="020B0604020202020204" pitchFamily="34" charset="0"/>
                <a:cs typeface="Arial" panose="020B0604020202020204" pitchFamily="34" charset="0"/>
              </a:rPr>
              <a:t>collègues</a:t>
            </a:r>
            <a:endParaRPr lang="en-GB" sz="1200" b="0" dirty="0">
              <a:effectLst/>
              <a:latin typeface="Arial" panose="020B0604020202020204" pitchFamily="34" charset="0"/>
              <a:cs typeface="Arial" panose="020B0604020202020204" pitchFamily="34" charset="0"/>
            </a:endParaRPr>
          </a:p>
          <a:p>
            <a:pPr marL="96838">
              <a:lnSpc>
                <a:spcPct val="120000"/>
              </a:lnSpc>
            </a:pPr>
            <a:r>
              <a:rPr lang="fr-FR" sz="1200" b="0" i="0" u="none" strike="noStrike" dirty="0">
                <a:solidFill>
                  <a:srgbClr val="000000"/>
                </a:solidFill>
                <a:effectLst/>
                <a:latin typeface="Arial" panose="020B0604020202020204" pitchFamily="34" charset="0"/>
                <a:cs typeface="Arial" panose="020B0604020202020204" pitchFamily="34" charset="0"/>
              </a:rPr>
              <a:t>Vous pouvez simplement observer votre propre pratique, mais il est très efficace de mener une investigation en parallèle ou en collaboration avec d’autres personnes partageant un intérêt pour le développement du dialogue. Nous recommandons cette approche lorsque cela est possible, afin de favoriser une réflexion critique avec vos collègues. Une investigation avec T-SEDA peut même devenir un axe de travail pour une école ou une institution entière.</a:t>
            </a:r>
            <a:endParaRPr lang="en-GB" sz="1200" dirty="0">
              <a:latin typeface="Arial Unicode MS"/>
              <a:cs typeface="Arial Unicode MS"/>
            </a:endParaRPr>
          </a:p>
          <a:p>
            <a:pPr marL="96838">
              <a:lnSpc>
                <a:spcPct val="120000"/>
              </a:lnSpc>
            </a:pPr>
            <a:r>
              <a:rPr lang="fr-FR" sz="1200" dirty="0">
                <a:latin typeface="Arial Unicode MS"/>
                <a:cs typeface="Arial Unicode MS"/>
              </a:rPr>
              <a:t>Nous avons constaté qu’il est particulièrement bénéfique d’avoir un </a:t>
            </a:r>
            <a:r>
              <a:rPr lang="fr-FR" sz="1200" b="1" dirty="0">
                <a:latin typeface="Arial Unicode MS"/>
                <a:cs typeface="Arial Unicode MS"/>
              </a:rPr>
              <a:t>facilitateur local </a:t>
            </a:r>
            <a:r>
              <a:rPr lang="fr-FR" sz="1200" dirty="0">
                <a:latin typeface="Arial Unicode MS"/>
                <a:cs typeface="Arial Unicode MS"/>
              </a:rPr>
              <a:t>capable d’organiser des réunions entre collègues et d’apporter un soutien. Un article publié sur cette approche est disponible </a:t>
            </a:r>
            <a:r>
              <a:rPr lang="fr-FR" sz="1200" dirty="0">
                <a:latin typeface="Arial Unicode MS"/>
                <a:cs typeface="Arial Unicode MS"/>
                <a:hlinkClick r:id="rId12"/>
              </a:rPr>
              <a:t>ici</a:t>
            </a:r>
            <a:r>
              <a:rPr lang="fr-FR" sz="1200" dirty="0">
                <a:latin typeface="Arial Unicode MS"/>
                <a:cs typeface="Arial Unicode MS"/>
              </a:rPr>
              <a:t>, et un cours pour facilitateurs est proposé via </a:t>
            </a:r>
            <a:r>
              <a:rPr lang="fr-FR" sz="1200" dirty="0" err="1">
                <a:latin typeface="Arial Unicode MS"/>
                <a:cs typeface="Arial Unicode MS"/>
                <a:hlinkClick r:id="rId13"/>
              </a:rPr>
              <a:t>Camtree</a:t>
            </a:r>
            <a:r>
              <a:rPr lang="fr-FR" sz="1200" dirty="0">
                <a:latin typeface="Arial Unicode MS"/>
                <a:cs typeface="Arial Unicode MS"/>
              </a:rPr>
              <a:t>.</a:t>
            </a:r>
            <a:endParaRPr lang="en-GB" sz="1200" dirty="0">
              <a:latin typeface="Arial Unicode MS"/>
              <a:cs typeface="Arial Unicode MS"/>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object 3"/>
          <p:cNvSpPr txBox="1"/>
          <p:nvPr>
            <p:custDataLst>
              <p:tags r:id="rId1"/>
            </p:custDataLst>
          </p:nvPr>
        </p:nvSpPr>
        <p:spPr>
          <a:xfrm>
            <a:off x="6329360" y="3328511"/>
            <a:ext cx="3709670" cy="1358449"/>
          </a:xfrm>
          <a:prstGeom prst="rect">
            <a:avLst/>
          </a:prstGeom>
          <a:ln w="31733">
            <a:solidFill>
              <a:srgbClr val="2791A6"/>
            </a:solidFill>
          </a:ln>
        </p:spPr>
        <p:txBody>
          <a:bodyPr vert="horz" wrap="square" lIns="0" tIns="38100" rIns="0" bIns="0" rtlCol="0">
            <a:spAutoFit/>
          </a:bodyPr>
          <a:lstStyle/>
          <a:p>
            <a:pPr marL="83185" marR="95250">
              <a:lnSpc>
                <a:spcPct val="121100"/>
              </a:lnSpc>
              <a:spcBef>
                <a:spcPts val="300"/>
              </a:spcBef>
            </a:pPr>
            <a:r>
              <a:rPr lang="fr-FR" sz="1200" dirty="0">
                <a:latin typeface="Arial Unicode MS"/>
                <a:cs typeface="Arial Unicode MS"/>
              </a:rPr>
              <a:t>Les bonnes investigations commencent par l’identification d’aspects problématiques, intrigants ou intéressants de votre pratique dans votre contexte. Votre autoévaluation vous aidera à faire cela et à déterminer ce sur quoi vous souhaitez centrer votre investigation.</a:t>
            </a:r>
            <a:endParaRPr sz="1200" dirty="0">
              <a:latin typeface="Arial Unicode MS"/>
              <a:cs typeface="Arial Unicode MS"/>
            </a:endParaRPr>
          </a:p>
        </p:txBody>
      </p:sp>
      <p:sp>
        <p:nvSpPr>
          <p:cNvPr id="4" name="object 4"/>
          <p:cNvSpPr txBox="1"/>
          <p:nvPr>
            <p:custDataLst>
              <p:tags r:id="rId2"/>
            </p:custDataLst>
          </p:nvPr>
        </p:nvSpPr>
        <p:spPr>
          <a:xfrm>
            <a:off x="6329360" y="4894770"/>
            <a:ext cx="3694429" cy="691921"/>
          </a:xfrm>
          <a:prstGeom prst="rect">
            <a:avLst/>
          </a:prstGeom>
          <a:ln w="31733">
            <a:solidFill>
              <a:srgbClr val="2791A6"/>
            </a:solidFill>
          </a:ln>
        </p:spPr>
        <p:txBody>
          <a:bodyPr vert="horz" wrap="square" lIns="0" tIns="36830" rIns="0" bIns="0" rtlCol="0">
            <a:spAutoFit/>
          </a:bodyPr>
          <a:lstStyle/>
          <a:p>
            <a:pPr marL="83185" marR="96520">
              <a:lnSpc>
                <a:spcPct val="121700"/>
              </a:lnSpc>
              <a:spcBef>
                <a:spcPts val="290"/>
              </a:spcBef>
            </a:pPr>
            <a:r>
              <a:rPr lang="fr-FR" sz="1200" dirty="0">
                <a:latin typeface="Arial Unicode MS"/>
                <a:cs typeface="Arial Unicode MS"/>
              </a:rPr>
              <a:t>Ce guide vous accompagnera tout au long du processus de mise en place d’une investigation sur le dialogue dans votre contexte.</a:t>
            </a:r>
            <a:endParaRPr sz="1200" dirty="0">
              <a:latin typeface="Arial Unicode MS"/>
              <a:cs typeface="Arial Unicode MS"/>
            </a:endParaRPr>
          </a:p>
        </p:txBody>
      </p:sp>
      <p:sp>
        <p:nvSpPr>
          <p:cNvPr id="5" name="object 5"/>
          <p:cNvSpPr txBox="1"/>
          <p:nvPr>
            <p:custDataLst>
              <p:tags r:id="rId3"/>
            </p:custDataLst>
          </p:nvPr>
        </p:nvSpPr>
        <p:spPr>
          <a:xfrm>
            <a:off x="6329360" y="5972448"/>
            <a:ext cx="3705225" cy="1134991"/>
          </a:xfrm>
          <a:prstGeom prst="rect">
            <a:avLst/>
          </a:prstGeom>
          <a:ln w="31733">
            <a:solidFill>
              <a:srgbClr val="2791A6"/>
            </a:solidFill>
          </a:ln>
        </p:spPr>
        <p:txBody>
          <a:bodyPr vert="horz" wrap="square" lIns="0" tIns="38100" rIns="0" bIns="0" rtlCol="0">
            <a:spAutoFit/>
          </a:bodyPr>
          <a:lstStyle/>
          <a:p>
            <a:pPr marL="81915" marR="97155">
              <a:lnSpc>
                <a:spcPct val="121100"/>
              </a:lnSpc>
              <a:spcBef>
                <a:spcPts val="580"/>
              </a:spcBef>
            </a:pPr>
            <a:r>
              <a:rPr lang="fr-FR" sz="1200" dirty="0">
                <a:latin typeface="Arial Unicode MS"/>
                <a:cs typeface="Arial Unicode MS"/>
              </a:rPr>
              <a:t>Le système de codage identifie les types d’éléments que vous pourriez entendre et qui constituent des exemples de dialogue de haute qualité. Ceux-ci serviront de point de repère pour votre investigation en classe.</a:t>
            </a:r>
            <a:endParaRPr sz="1200" dirty="0">
              <a:latin typeface="Arial Unicode MS"/>
              <a:cs typeface="Arial Unicode MS"/>
            </a:endParaRPr>
          </a:p>
        </p:txBody>
      </p:sp>
      <p:sp>
        <p:nvSpPr>
          <p:cNvPr id="6" name="object 6"/>
          <p:cNvSpPr txBox="1"/>
          <p:nvPr>
            <p:custDataLst>
              <p:tags r:id="rId4"/>
            </p:custDataLst>
          </p:nvPr>
        </p:nvSpPr>
        <p:spPr>
          <a:xfrm>
            <a:off x="774700" y="254627"/>
            <a:ext cx="5172075" cy="3145798"/>
          </a:xfrm>
          <a:prstGeom prst="rect">
            <a:avLst/>
          </a:prstGeom>
          <a:ln w="31733">
            <a:solidFill>
              <a:srgbClr val="2791A6"/>
            </a:solidFill>
          </a:ln>
        </p:spPr>
        <p:txBody>
          <a:bodyPr vert="horz" wrap="square" lIns="0" tIns="76835" rIns="0" bIns="0" rtlCol="0">
            <a:spAutoFit/>
          </a:bodyPr>
          <a:lstStyle/>
          <a:p>
            <a:pPr marL="1547495">
              <a:lnSpc>
                <a:spcPct val="100000"/>
              </a:lnSpc>
              <a:spcBef>
                <a:spcPts val="605"/>
              </a:spcBef>
            </a:pPr>
            <a:r>
              <a:rPr lang="fr-FR" sz="1600" b="1" dirty="0">
                <a:latin typeface="Arial"/>
                <a:cs typeface="Arial"/>
              </a:rPr>
              <a:t>Les outils de base de T-SEDA</a:t>
            </a:r>
            <a:endParaRPr lang="fr-FR" sz="1600" dirty="0">
              <a:latin typeface="Arial"/>
              <a:cs typeface="Arial"/>
            </a:endParaRPr>
          </a:p>
          <a:p>
            <a:pPr marL="83820" marR="95250">
              <a:lnSpc>
                <a:spcPct val="120800"/>
              </a:lnSpc>
              <a:spcBef>
                <a:spcPts val="580"/>
              </a:spcBef>
            </a:pPr>
            <a:r>
              <a:rPr lang="fr-FR" sz="1200" dirty="0">
                <a:latin typeface="Arial Unicode MS"/>
                <a:cs typeface="Arial Unicode MS"/>
              </a:rPr>
              <a:t>Trois outils vous permettront de mener votre investigation de manière à identifier systématiquement :</a:t>
            </a:r>
          </a:p>
          <a:p>
            <a:pPr marL="255270" marR="95250" indent="-171450">
              <a:lnSpc>
                <a:spcPct val="120800"/>
              </a:lnSpc>
              <a:spcBef>
                <a:spcPts val="580"/>
              </a:spcBef>
              <a:buFont typeface="Arial" panose="020B0604020202020204" pitchFamily="34" charset="0"/>
              <a:buChar char="•"/>
            </a:pPr>
            <a:r>
              <a:rPr lang="fr-FR" sz="1200" dirty="0">
                <a:latin typeface="Arial Unicode MS"/>
                <a:cs typeface="Arial Unicode MS"/>
              </a:rPr>
              <a:t>la nature actuelle du dialogue de vos élèves et de votre propre pratique;</a:t>
            </a:r>
          </a:p>
          <a:p>
            <a:pPr marL="255270" marR="95250" indent="-171450">
              <a:lnSpc>
                <a:spcPct val="120800"/>
              </a:lnSpc>
              <a:spcBef>
                <a:spcPts val="580"/>
              </a:spcBef>
              <a:buFont typeface="Arial" panose="020B0604020202020204" pitchFamily="34" charset="0"/>
              <a:buChar char="•"/>
            </a:pPr>
            <a:r>
              <a:rPr lang="fr-FR" sz="1200" dirty="0">
                <a:latin typeface="Arial Unicode MS"/>
                <a:cs typeface="Arial Unicode MS"/>
              </a:rPr>
              <a:t>comment utiliser cette observation comme point de départ pour élaborer une investigation;</a:t>
            </a:r>
          </a:p>
          <a:p>
            <a:pPr marL="255270" marR="95250" indent="-171450">
              <a:lnSpc>
                <a:spcPct val="120800"/>
              </a:lnSpc>
              <a:spcBef>
                <a:spcPts val="580"/>
              </a:spcBef>
              <a:buFont typeface="Arial" panose="020B0604020202020204" pitchFamily="34" charset="0"/>
              <a:buChar char="•"/>
            </a:pPr>
            <a:r>
              <a:rPr lang="fr-FR" sz="1200" dirty="0">
                <a:latin typeface="Arial Unicode MS"/>
                <a:cs typeface="Arial Unicode MS"/>
              </a:rPr>
              <a:t>un système de codage du dialogue pour vous aider à réaliser cette investigation.</a:t>
            </a:r>
          </a:p>
          <a:p>
            <a:pPr marL="83820" marR="95250">
              <a:lnSpc>
                <a:spcPct val="120800"/>
              </a:lnSpc>
              <a:spcBef>
                <a:spcPts val="580"/>
              </a:spcBef>
            </a:pPr>
            <a:r>
              <a:rPr lang="fr-FR" sz="1200" dirty="0">
                <a:latin typeface="Arial Unicode MS"/>
                <a:cs typeface="Arial Unicode MS"/>
              </a:rPr>
              <a:t>La trousse explique comment utiliser chacun de ces outils. Une variété d’outils d’observation et de conseils pratiques est présentée dans les sections 2 à 5 pour soutenir votre démarche d’investigation.</a:t>
            </a:r>
            <a:endParaRPr sz="1200" dirty="0">
              <a:latin typeface="Arial Unicode MS"/>
              <a:cs typeface="Arial Unicode MS"/>
            </a:endParaRPr>
          </a:p>
        </p:txBody>
      </p:sp>
      <p:sp>
        <p:nvSpPr>
          <p:cNvPr id="7" name="object 7"/>
          <p:cNvSpPr/>
          <p:nvPr>
            <p:custDataLst>
              <p:tags r:id="rId5"/>
            </p:custDataLst>
          </p:nvPr>
        </p:nvSpPr>
        <p:spPr>
          <a:xfrm>
            <a:off x="7029336" y="881260"/>
            <a:ext cx="3006086" cy="1996439"/>
          </a:xfrm>
          <a:prstGeom prst="rect">
            <a:avLst/>
          </a:prstGeom>
          <a:blipFill>
            <a:blip r:embed="rId16" cstate="print"/>
            <a:stretch>
              <a:fillRect/>
            </a:stretch>
          </a:blipFill>
        </p:spPr>
        <p:txBody>
          <a:bodyPr wrap="square" lIns="0" tIns="0" rIns="0" bIns="0" rtlCol="0"/>
          <a:lstStyle/>
          <a:p>
            <a:endParaRPr/>
          </a:p>
        </p:txBody>
      </p:sp>
      <p:sp>
        <p:nvSpPr>
          <p:cNvPr id="8" name="object 8"/>
          <p:cNvSpPr txBox="1"/>
          <p:nvPr>
            <p:custDataLst>
              <p:tags r:id="rId6"/>
            </p:custDataLst>
          </p:nvPr>
        </p:nvSpPr>
        <p:spPr>
          <a:xfrm>
            <a:off x="5285281" y="7088109"/>
            <a:ext cx="121920" cy="154529"/>
          </a:xfrm>
          <a:prstGeom prst="rect">
            <a:avLst/>
          </a:prstGeom>
        </p:spPr>
        <p:txBody>
          <a:bodyPr vert="horz" wrap="square" lIns="0" tIns="635" rIns="0" bIns="0" rtlCol="0">
            <a:spAutoFit/>
          </a:bodyPr>
          <a:lstStyle/>
          <a:p>
            <a:pPr marL="25400">
              <a:lnSpc>
                <a:spcPct val="100000"/>
              </a:lnSpc>
              <a:spcBef>
                <a:spcPts val="5"/>
              </a:spcBef>
            </a:pPr>
            <a:r>
              <a:rPr sz="1000" dirty="0">
                <a:latin typeface="Arial"/>
                <a:cs typeface="Arial"/>
              </a:rPr>
              <a:t>2</a:t>
            </a:r>
            <a:endParaRPr sz="1000">
              <a:latin typeface="Arial"/>
              <a:cs typeface="Arial"/>
            </a:endParaRPr>
          </a:p>
        </p:txBody>
      </p:sp>
      <p:pic>
        <p:nvPicPr>
          <p:cNvPr id="10" name="Image 9">
            <a:extLst>
              <a:ext uri="{FF2B5EF4-FFF2-40B4-BE49-F238E27FC236}">
                <a16:creationId xmlns:a16="http://schemas.microsoft.com/office/drawing/2014/main" id="{FDD2E3FF-8D3F-F969-71A4-4EBCC9742240}"/>
              </a:ext>
            </a:extLst>
          </p:cNvPr>
          <p:cNvPicPr>
            <a:picLocks noChangeAspect="1"/>
          </p:cNvPicPr>
          <p:nvPr>
            <p:custDataLst>
              <p:tags r:id="rId7"/>
            </p:custDataLst>
          </p:nvPr>
        </p:nvPicPr>
        <p:blipFill>
          <a:blip r:embed="rId17"/>
          <a:stretch>
            <a:fillRect/>
          </a:stretch>
        </p:blipFill>
        <p:spPr>
          <a:xfrm>
            <a:off x="774700" y="3476625"/>
            <a:ext cx="5172075" cy="3962400"/>
          </a:xfrm>
          <a:prstGeom prst="rect">
            <a:avLst/>
          </a:prstGeom>
        </p:spPr>
      </p:pic>
      <p:sp>
        <p:nvSpPr>
          <p:cNvPr id="11" name="ZoneTexte 10">
            <a:extLst>
              <a:ext uri="{FF2B5EF4-FFF2-40B4-BE49-F238E27FC236}">
                <a16:creationId xmlns:a16="http://schemas.microsoft.com/office/drawing/2014/main" id="{E6694FF9-5F93-654F-A2E6-6309944E79ED}"/>
              </a:ext>
            </a:extLst>
          </p:cNvPr>
          <p:cNvSpPr txBox="1"/>
          <p:nvPr>
            <p:custDataLst>
              <p:tags r:id="rId8"/>
            </p:custDataLst>
          </p:nvPr>
        </p:nvSpPr>
        <p:spPr>
          <a:xfrm>
            <a:off x="1463674" y="3491867"/>
            <a:ext cx="1600200" cy="923330"/>
          </a:xfrm>
          <a:prstGeom prst="rect">
            <a:avLst/>
          </a:prstGeom>
          <a:noFill/>
        </p:spPr>
        <p:txBody>
          <a:bodyPr wrap="square" rtlCol="0">
            <a:spAutoFit/>
          </a:bodyPr>
          <a:lstStyle/>
          <a:p>
            <a:r>
              <a:rPr lang="fr-CA" dirty="0">
                <a:solidFill>
                  <a:schemeClr val="bg1"/>
                </a:solidFill>
              </a:rPr>
              <a:t>Outil 1</a:t>
            </a:r>
          </a:p>
          <a:p>
            <a:r>
              <a:rPr lang="fr-CA" dirty="0">
                <a:solidFill>
                  <a:schemeClr val="bg1"/>
                </a:solidFill>
              </a:rPr>
              <a:t>Grille d’auto-évaluation</a:t>
            </a:r>
            <a:endParaRPr lang="fr-FR" dirty="0">
              <a:solidFill>
                <a:schemeClr val="bg1"/>
              </a:solidFill>
            </a:endParaRPr>
          </a:p>
        </p:txBody>
      </p:sp>
      <p:sp>
        <p:nvSpPr>
          <p:cNvPr id="12" name="ZoneTexte 11">
            <a:extLst>
              <a:ext uri="{FF2B5EF4-FFF2-40B4-BE49-F238E27FC236}">
                <a16:creationId xmlns:a16="http://schemas.microsoft.com/office/drawing/2014/main" id="{D43FB669-ADFA-DCAE-64EC-F5795F223C0E}"/>
              </a:ext>
            </a:extLst>
          </p:cNvPr>
          <p:cNvSpPr txBox="1"/>
          <p:nvPr>
            <p:custDataLst>
              <p:tags r:id="rId9"/>
            </p:custDataLst>
          </p:nvPr>
        </p:nvSpPr>
        <p:spPr>
          <a:xfrm>
            <a:off x="1463674" y="4843046"/>
            <a:ext cx="1600200" cy="923330"/>
          </a:xfrm>
          <a:prstGeom prst="rect">
            <a:avLst/>
          </a:prstGeom>
          <a:noFill/>
        </p:spPr>
        <p:txBody>
          <a:bodyPr wrap="square" rtlCol="0">
            <a:spAutoFit/>
          </a:bodyPr>
          <a:lstStyle/>
          <a:p>
            <a:r>
              <a:rPr lang="fr-CA" dirty="0">
                <a:solidFill>
                  <a:schemeClr val="bg1"/>
                </a:solidFill>
              </a:rPr>
              <a:t>Outil 2</a:t>
            </a:r>
          </a:p>
          <a:p>
            <a:r>
              <a:rPr lang="fr-CA" dirty="0">
                <a:solidFill>
                  <a:schemeClr val="bg1"/>
                </a:solidFill>
              </a:rPr>
              <a:t>Cycle réflexif d’investigation </a:t>
            </a:r>
            <a:endParaRPr lang="fr-FR" dirty="0">
              <a:solidFill>
                <a:schemeClr val="bg1"/>
              </a:solidFill>
            </a:endParaRPr>
          </a:p>
        </p:txBody>
      </p:sp>
      <p:sp>
        <p:nvSpPr>
          <p:cNvPr id="13" name="ZoneTexte 12">
            <a:extLst>
              <a:ext uri="{FF2B5EF4-FFF2-40B4-BE49-F238E27FC236}">
                <a16:creationId xmlns:a16="http://schemas.microsoft.com/office/drawing/2014/main" id="{2BFA29BA-ED52-960E-7A1B-48B0BD315424}"/>
              </a:ext>
            </a:extLst>
          </p:cNvPr>
          <p:cNvSpPr txBox="1"/>
          <p:nvPr>
            <p:custDataLst>
              <p:tags r:id="rId10"/>
            </p:custDataLst>
          </p:nvPr>
        </p:nvSpPr>
        <p:spPr>
          <a:xfrm>
            <a:off x="1463674" y="6078279"/>
            <a:ext cx="1749426" cy="923330"/>
          </a:xfrm>
          <a:prstGeom prst="rect">
            <a:avLst/>
          </a:prstGeom>
          <a:noFill/>
        </p:spPr>
        <p:txBody>
          <a:bodyPr wrap="square" rtlCol="0">
            <a:spAutoFit/>
          </a:bodyPr>
          <a:lstStyle/>
          <a:p>
            <a:r>
              <a:rPr lang="fr-CA" dirty="0">
                <a:solidFill>
                  <a:schemeClr val="bg1"/>
                </a:solidFill>
              </a:rPr>
              <a:t>Outil 3</a:t>
            </a:r>
          </a:p>
          <a:p>
            <a:r>
              <a:rPr lang="fr-CA" dirty="0">
                <a:solidFill>
                  <a:schemeClr val="bg1"/>
                </a:solidFill>
              </a:rPr>
              <a:t>Outils de codage du dialogue</a:t>
            </a:r>
            <a:endParaRPr lang="fr-FR" dirty="0">
              <a:solidFill>
                <a:schemeClr val="bg1"/>
              </a:solidFill>
            </a:endParaRPr>
          </a:p>
        </p:txBody>
      </p:sp>
      <p:sp>
        <p:nvSpPr>
          <p:cNvPr id="14" name="ZoneTexte 13">
            <a:extLst>
              <a:ext uri="{FF2B5EF4-FFF2-40B4-BE49-F238E27FC236}">
                <a16:creationId xmlns:a16="http://schemas.microsoft.com/office/drawing/2014/main" id="{65270AE5-4EFF-FE9B-311E-5F6AD6E187DD}"/>
              </a:ext>
            </a:extLst>
          </p:cNvPr>
          <p:cNvSpPr txBox="1"/>
          <p:nvPr>
            <p:custDataLst>
              <p:tags r:id="rId11"/>
            </p:custDataLst>
          </p:nvPr>
        </p:nvSpPr>
        <p:spPr>
          <a:xfrm>
            <a:off x="3644945" y="3638404"/>
            <a:ext cx="1801264" cy="738664"/>
          </a:xfrm>
          <a:prstGeom prst="rect">
            <a:avLst/>
          </a:prstGeom>
          <a:noFill/>
        </p:spPr>
        <p:txBody>
          <a:bodyPr wrap="square" rtlCol="0">
            <a:spAutoFit/>
          </a:bodyPr>
          <a:lstStyle/>
          <a:p>
            <a:r>
              <a:rPr lang="fr-FR" sz="1050" dirty="0"/>
              <a:t>Commencez votre parcours avec T-SEDA en réfléchissant de manière </a:t>
            </a:r>
            <a:r>
              <a:rPr lang="fr-FR" sz="1050" b="1" dirty="0"/>
              <a:t>systématique</a:t>
            </a:r>
            <a:r>
              <a:rPr lang="fr-FR" sz="1050" dirty="0"/>
              <a:t> à votre pratique actuelle.</a:t>
            </a:r>
          </a:p>
        </p:txBody>
      </p:sp>
      <p:sp>
        <p:nvSpPr>
          <p:cNvPr id="15" name="ZoneTexte 14">
            <a:extLst>
              <a:ext uri="{FF2B5EF4-FFF2-40B4-BE49-F238E27FC236}">
                <a16:creationId xmlns:a16="http://schemas.microsoft.com/office/drawing/2014/main" id="{B0059A85-3C15-EC12-3317-CD388D3CC8D4}"/>
              </a:ext>
            </a:extLst>
          </p:cNvPr>
          <p:cNvSpPr txBox="1"/>
          <p:nvPr>
            <p:custDataLst>
              <p:tags r:id="rId12"/>
            </p:custDataLst>
          </p:nvPr>
        </p:nvSpPr>
        <p:spPr>
          <a:xfrm>
            <a:off x="3644945" y="4871399"/>
            <a:ext cx="1879281" cy="738664"/>
          </a:xfrm>
          <a:prstGeom prst="rect">
            <a:avLst/>
          </a:prstGeom>
          <a:noFill/>
        </p:spPr>
        <p:txBody>
          <a:bodyPr wrap="square" rtlCol="0">
            <a:spAutoFit/>
          </a:bodyPr>
          <a:lstStyle/>
          <a:p>
            <a:r>
              <a:rPr lang="fr-FR" sz="1050" dirty="0"/>
              <a:t>Utilisez un cycle réflexif étape par étape pour transformer votre pratique et garder une trace de cette évolution.</a:t>
            </a:r>
          </a:p>
        </p:txBody>
      </p:sp>
      <p:sp>
        <p:nvSpPr>
          <p:cNvPr id="16" name="ZoneTexte 15">
            <a:extLst>
              <a:ext uri="{FF2B5EF4-FFF2-40B4-BE49-F238E27FC236}">
                <a16:creationId xmlns:a16="http://schemas.microsoft.com/office/drawing/2014/main" id="{DE32CC88-AF0C-6CFA-690E-AB568B33B73E}"/>
              </a:ext>
            </a:extLst>
          </p:cNvPr>
          <p:cNvSpPr txBox="1"/>
          <p:nvPr>
            <p:custDataLst>
              <p:tags r:id="rId13"/>
            </p:custDataLst>
          </p:nvPr>
        </p:nvSpPr>
        <p:spPr>
          <a:xfrm>
            <a:off x="3644945" y="6067425"/>
            <a:ext cx="1879281" cy="900246"/>
          </a:xfrm>
          <a:prstGeom prst="rect">
            <a:avLst/>
          </a:prstGeom>
          <a:noFill/>
        </p:spPr>
        <p:txBody>
          <a:bodyPr wrap="square" rtlCol="0">
            <a:spAutoFit/>
          </a:bodyPr>
          <a:lstStyle/>
          <a:p>
            <a:r>
              <a:rPr lang="fr-FR" sz="1050" dirty="0"/>
              <a:t>Identifiez les moments de dialogue de haute qualité dans votre classe ainsi que les conditions qui les rendent possibles.</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custDataLst>
              <p:tags r:id="rId1"/>
            </p:custDataLst>
          </p:nvPr>
        </p:nvSpPr>
        <p:spPr>
          <a:xfrm>
            <a:off x="1155700" y="123825"/>
            <a:ext cx="8382000" cy="1144544"/>
          </a:xfrm>
          <a:prstGeom prst="rect">
            <a:avLst/>
          </a:prstGeom>
          <a:ln w="31733">
            <a:solidFill>
              <a:srgbClr val="2791A6"/>
            </a:solidFill>
          </a:ln>
        </p:spPr>
        <p:txBody>
          <a:bodyPr vert="horz" wrap="square" lIns="0" tIns="74295" rIns="0" bIns="0" rtlCol="0">
            <a:spAutoFit/>
          </a:bodyPr>
          <a:lstStyle/>
          <a:p>
            <a:pPr marR="11430" algn="ctr">
              <a:lnSpc>
                <a:spcPct val="100000"/>
              </a:lnSpc>
              <a:spcBef>
                <a:spcPts val="585"/>
              </a:spcBef>
              <a:spcAft>
                <a:spcPts val="300"/>
              </a:spcAft>
            </a:pPr>
            <a:r>
              <a:rPr lang="fr-FR" sz="1400" b="1" dirty="0">
                <a:latin typeface="Arial"/>
                <a:cs typeface="Arial"/>
              </a:rPr>
              <a:t>Le cycle d’investigation réflexif</a:t>
            </a:r>
          </a:p>
          <a:p>
            <a:pPr marR="11430" algn="ctr">
              <a:lnSpc>
                <a:spcPct val="100000"/>
              </a:lnSpc>
              <a:spcBef>
                <a:spcPts val="585"/>
              </a:spcBef>
              <a:spcAft>
                <a:spcPts val="300"/>
              </a:spcAft>
            </a:pPr>
            <a:r>
              <a:rPr lang="fr-FR" sz="1200" dirty="0">
                <a:latin typeface="Arial Unicode MS"/>
                <a:cs typeface="Arial Unicode MS"/>
              </a:rPr>
              <a:t>Le cycle d’investigation est au cœur de T-SEDA. Chaque section du guide de l’utilisateur vous aidera à compléter les différentes phases du cycle, en vous fournissant des informations utiles sur le dialogue en classe. Il est possible que votre investigation comporte plusieurs itérations, à mesure que vous observez ce qui se passe et ajustez votre approche. Vous pourriez même décider de mener de nouveaux cycles entiers à partir de nouvelles questions de recherche.</a:t>
            </a:r>
            <a:endParaRPr sz="200" dirty="0">
              <a:latin typeface="Arial Unicode MS"/>
              <a:cs typeface="Arial Unicode MS"/>
            </a:endParaRPr>
          </a:p>
        </p:txBody>
      </p:sp>
      <p:sp>
        <p:nvSpPr>
          <p:cNvPr id="3" name="object 3"/>
          <p:cNvSpPr/>
          <p:nvPr>
            <p:custDataLst>
              <p:tags r:id="rId2"/>
            </p:custDataLst>
          </p:nvPr>
        </p:nvSpPr>
        <p:spPr>
          <a:xfrm>
            <a:off x="7665058" y="6701558"/>
            <a:ext cx="510534" cy="510538"/>
          </a:xfrm>
          <a:prstGeom prst="rect">
            <a:avLst/>
          </a:prstGeom>
          <a:blipFill>
            <a:blip r:embed="rId22" cstate="print"/>
            <a:stretch>
              <a:fillRect/>
            </a:stretch>
          </a:blipFill>
        </p:spPr>
        <p:txBody>
          <a:bodyPr wrap="square" lIns="0" tIns="0" rIns="0" bIns="0" rtlCol="0"/>
          <a:lstStyle/>
          <a:p>
            <a:endParaRPr/>
          </a:p>
        </p:txBody>
      </p:sp>
      <p:sp>
        <p:nvSpPr>
          <p:cNvPr id="5" name="object 5"/>
          <p:cNvSpPr txBox="1"/>
          <p:nvPr>
            <p:custDataLst>
              <p:tags r:id="rId3"/>
            </p:custDataLst>
          </p:nvPr>
        </p:nvSpPr>
        <p:spPr>
          <a:xfrm>
            <a:off x="8242935" y="6634536"/>
            <a:ext cx="2450465" cy="923330"/>
          </a:xfrm>
          <a:prstGeom prst="rect">
            <a:avLst/>
          </a:prstGeom>
        </p:spPr>
        <p:txBody>
          <a:bodyPr vert="horz" wrap="square" lIns="0" tIns="0" rIns="0" bIns="0" rtlCol="0">
            <a:spAutoFit/>
          </a:bodyPr>
          <a:lstStyle/>
          <a:p>
            <a:pPr marL="12700">
              <a:lnSpc>
                <a:spcPct val="100000"/>
              </a:lnSpc>
            </a:pPr>
            <a:r>
              <a:rPr lang="fr-FR" sz="1200" dirty="0">
                <a:hlinkClick r:id="rId23"/>
              </a:rPr>
              <a:t>Vidéo 7 : Compléter votre cycle d’investigation réflexive </a:t>
            </a:r>
            <a:r>
              <a:rPr lang="fr-FR" sz="1200" dirty="0"/>
              <a:t>cette vidéo fournit plus d’informations sur le cycle réflexif et sur la manière de le mener à terme.</a:t>
            </a:r>
            <a:endParaRPr lang="fr-FR" sz="1200" dirty="0">
              <a:latin typeface="Arial Unicode MS"/>
              <a:cs typeface="Arial Unicode MS"/>
            </a:endParaRPr>
          </a:p>
        </p:txBody>
      </p:sp>
      <p:sp>
        <p:nvSpPr>
          <p:cNvPr id="50" name="TextBox 2">
            <a:extLst>
              <a:ext uri="{FF2B5EF4-FFF2-40B4-BE49-F238E27FC236}">
                <a16:creationId xmlns:a16="http://schemas.microsoft.com/office/drawing/2014/main" id="{AF324F77-A082-E49F-E594-B58E009A8D75}"/>
              </a:ext>
            </a:extLst>
          </p:cNvPr>
          <p:cNvSpPr txBox="1"/>
          <p:nvPr>
            <p:custDataLst>
              <p:tags r:id="rId4"/>
            </p:custDataLst>
          </p:nvPr>
        </p:nvSpPr>
        <p:spPr>
          <a:xfrm>
            <a:off x="215124" y="6815115"/>
            <a:ext cx="2848833" cy="52322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1" u="none" baseline="0" dirty="0">
                <a:solidFill>
                  <a:schemeClr val="bg1"/>
                </a:solidFill>
                <a:hlinkClick r:id="rId24"/>
              </a:rPr>
              <a:t>https://www.camtree.org</a:t>
            </a:r>
            <a:endParaRPr lang="en-US" sz="1400" b="1" u="none" baseline="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400" b="1" u="none" baseline="0" dirty="0">
                <a:solidFill>
                  <a:schemeClr val="bg1"/>
                </a:solidFill>
                <a:hlinkClick r:id="rId25"/>
              </a:rPr>
              <a:t>https://library.camtree.org</a:t>
            </a:r>
            <a:endParaRPr lang="en-US" sz="1400" b="1" u="none" baseline="0" dirty="0">
              <a:solidFill>
                <a:schemeClr val="bg1"/>
              </a:solidFill>
            </a:endParaRPr>
          </a:p>
        </p:txBody>
      </p:sp>
      <p:grpSp>
        <p:nvGrpSpPr>
          <p:cNvPr id="7" name="Group 32">
            <a:extLst>
              <a:ext uri="{FF2B5EF4-FFF2-40B4-BE49-F238E27FC236}">
                <a16:creationId xmlns:a16="http://schemas.microsoft.com/office/drawing/2014/main" id="{E129D781-B0E0-BB98-53DA-CF6FEDCC9668}"/>
              </a:ext>
            </a:extLst>
          </p:cNvPr>
          <p:cNvGrpSpPr/>
          <p:nvPr>
            <p:custDataLst>
              <p:tags r:id="rId5"/>
            </p:custDataLst>
          </p:nvPr>
        </p:nvGrpSpPr>
        <p:grpSpPr>
          <a:xfrm>
            <a:off x="2634467" y="1685423"/>
            <a:ext cx="5975976" cy="5334672"/>
            <a:chOff x="3348999" y="967997"/>
            <a:chExt cx="5975976" cy="5334672"/>
          </a:xfrm>
        </p:grpSpPr>
        <p:sp>
          <p:nvSpPr>
            <p:cNvPr id="9" name="Oval 4">
              <a:extLst>
                <a:ext uri="{FF2B5EF4-FFF2-40B4-BE49-F238E27FC236}">
                  <a16:creationId xmlns:a16="http://schemas.microsoft.com/office/drawing/2014/main" id="{78FF3263-2A6C-22F7-299F-7BACC6E218DD}"/>
                </a:ext>
              </a:extLst>
            </p:cNvPr>
            <p:cNvSpPr/>
            <p:nvPr/>
          </p:nvSpPr>
          <p:spPr>
            <a:xfrm>
              <a:off x="5046000" y="2634813"/>
              <a:ext cx="2075688" cy="2185440"/>
            </a:xfrm>
            <a:prstGeom prst="ellipse">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Arc 9">
              <a:extLst>
                <a:ext uri="{FF2B5EF4-FFF2-40B4-BE49-F238E27FC236}">
                  <a16:creationId xmlns:a16="http://schemas.microsoft.com/office/drawing/2014/main" id="{13EA5E51-A77F-7FC3-F246-6380E9355E13}"/>
                </a:ext>
              </a:extLst>
            </p:cNvPr>
            <p:cNvSpPr/>
            <p:nvPr/>
          </p:nvSpPr>
          <p:spPr>
            <a:xfrm>
              <a:off x="5070312" y="2774922"/>
              <a:ext cx="2051376" cy="2010509"/>
            </a:xfrm>
            <a:prstGeom prst="arc">
              <a:avLst>
                <a:gd name="adj1" fmla="val 15399189"/>
                <a:gd name="adj2" fmla="val 14527644"/>
              </a:avLst>
            </a:prstGeom>
            <a:ln w="31750">
              <a:solidFill>
                <a:schemeClr val="bg2">
                  <a:lumMod val="90000"/>
                </a:schemeClr>
              </a:solidFill>
              <a:headEnd type="none" w="med" len="med"/>
              <a:tailEnd type="arrow" w="lg"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11" name="Oval 14">
              <a:extLst>
                <a:ext uri="{FF2B5EF4-FFF2-40B4-BE49-F238E27FC236}">
                  <a16:creationId xmlns:a16="http://schemas.microsoft.com/office/drawing/2014/main" id="{BDE53995-9C6B-BF48-8FFA-6E80FBF8A5D0}"/>
                </a:ext>
              </a:extLst>
            </p:cNvPr>
            <p:cNvSpPr/>
            <p:nvPr/>
          </p:nvSpPr>
          <p:spPr>
            <a:xfrm>
              <a:off x="5466912" y="3334190"/>
              <a:ext cx="1217017" cy="885463"/>
            </a:xfrm>
            <a:prstGeom prst="ellipse">
              <a:avLst/>
            </a:prstGeom>
            <a:solidFill>
              <a:schemeClr val="tx1">
                <a:lumMod val="65000"/>
                <a:lumOff val="35000"/>
              </a:schemeClr>
            </a:solidFill>
            <a:ln>
              <a:solidFill>
                <a:schemeClr val="tx1">
                  <a:lumMod val="85000"/>
                  <a:lumOff val="1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dirty="0" err="1">
                  <a:solidFill>
                    <a:schemeClr val="bg1"/>
                  </a:solidFill>
                </a:rPr>
                <a:t>Répéter</a:t>
              </a:r>
              <a:r>
                <a:rPr lang="en-US" sz="1200" dirty="0">
                  <a:solidFill>
                    <a:schemeClr val="bg1"/>
                  </a:solidFill>
                </a:rPr>
                <a:t> </a:t>
              </a:r>
              <a:r>
                <a:rPr lang="en-US" sz="1200" dirty="0" err="1">
                  <a:solidFill>
                    <a:schemeClr val="bg1"/>
                  </a:solidFill>
                </a:rPr>
                <a:t>autant</a:t>
              </a:r>
              <a:r>
                <a:rPr lang="en-US" sz="1200" dirty="0">
                  <a:solidFill>
                    <a:schemeClr val="bg1"/>
                  </a:solidFill>
                </a:rPr>
                <a:t> de </a:t>
              </a:r>
              <a:r>
                <a:rPr lang="en-US" sz="1200" dirty="0" err="1">
                  <a:solidFill>
                    <a:schemeClr val="bg1"/>
                  </a:solidFill>
                </a:rPr>
                <a:t>fois</a:t>
              </a:r>
              <a:r>
                <a:rPr lang="en-US" sz="1200" dirty="0">
                  <a:solidFill>
                    <a:schemeClr val="bg1"/>
                  </a:solidFill>
                </a:rPr>
                <a:t> que </a:t>
              </a:r>
              <a:r>
                <a:rPr lang="en-US" sz="1200" dirty="0" err="1">
                  <a:solidFill>
                    <a:schemeClr val="bg1"/>
                  </a:solidFill>
                </a:rPr>
                <a:t>nécessaire</a:t>
              </a:r>
              <a:endParaRPr lang="en-GB" sz="1200" dirty="0">
                <a:solidFill>
                  <a:schemeClr val="bg1"/>
                </a:solidFill>
              </a:endParaRPr>
            </a:p>
          </p:txBody>
        </p:sp>
        <p:sp>
          <p:nvSpPr>
            <p:cNvPr id="12" name="Oval 15">
              <a:extLst>
                <a:ext uri="{FF2B5EF4-FFF2-40B4-BE49-F238E27FC236}">
                  <a16:creationId xmlns:a16="http://schemas.microsoft.com/office/drawing/2014/main" id="{44F8AB3B-1744-2B15-26E4-EB932601BC5F}"/>
                </a:ext>
              </a:extLst>
            </p:cNvPr>
            <p:cNvSpPr/>
            <p:nvPr/>
          </p:nvSpPr>
          <p:spPr>
            <a:xfrm>
              <a:off x="3348999" y="1454973"/>
              <a:ext cx="923445" cy="510251"/>
            </a:xfrm>
            <a:prstGeom prst="ellipse">
              <a:avLst/>
            </a:prstGeom>
            <a:solidFill>
              <a:schemeClr val="tx1">
                <a:lumMod val="65000"/>
                <a:lumOff val="35000"/>
              </a:schemeClr>
            </a:solidFill>
            <a:ln>
              <a:solidFill>
                <a:schemeClr val="tx1">
                  <a:lumMod val="85000"/>
                  <a:lumOff val="1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bg1"/>
                  </a:solidFill>
                </a:rPr>
                <a:t>Partage</a:t>
              </a:r>
              <a:endParaRPr lang="en-GB" sz="1200" dirty="0">
                <a:solidFill>
                  <a:schemeClr val="bg1"/>
                </a:solidFill>
              </a:endParaRPr>
            </a:p>
          </p:txBody>
        </p:sp>
        <p:sp>
          <p:nvSpPr>
            <p:cNvPr id="13" name="Oval 16">
              <a:extLst>
                <a:ext uri="{FF2B5EF4-FFF2-40B4-BE49-F238E27FC236}">
                  <a16:creationId xmlns:a16="http://schemas.microsoft.com/office/drawing/2014/main" id="{4C883DA7-D2E3-3213-C69E-5EBA3D19BA83}"/>
                </a:ext>
              </a:extLst>
            </p:cNvPr>
            <p:cNvSpPr/>
            <p:nvPr/>
          </p:nvSpPr>
          <p:spPr>
            <a:xfrm>
              <a:off x="8263890" y="2809751"/>
              <a:ext cx="1061085" cy="587223"/>
            </a:xfrm>
            <a:prstGeom prst="ellipse">
              <a:avLst/>
            </a:prstGeom>
            <a:solidFill>
              <a:schemeClr val="tx1">
                <a:lumMod val="65000"/>
                <a:lumOff val="35000"/>
              </a:schemeClr>
            </a:solidFill>
            <a:ln>
              <a:solidFill>
                <a:schemeClr val="tx1">
                  <a:lumMod val="85000"/>
                  <a:lumOff val="1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bg1"/>
                  </a:solidFill>
                </a:rPr>
                <a:t>Système de </a:t>
              </a:r>
              <a:r>
                <a:rPr lang="en-US" sz="1200" dirty="0" err="1">
                  <a:solidFill>
                    <a:schemeClr val="bg1"/>
                  </a:solidFill>
                </a:rPr>
                <a:t>codage</a:t>
              </a:r>
              <a:endParaRPr lang="en-GB" sz="1200" dirty="0">
                <a:solidFill>
                  <a:schemeClr val="bg1"/>
                </a:solidFill>
              </a:endParaRPr>
            </a:p>
          </p:txBody>
        </p:sp>
        <p:sp>
          <p:nvSpPr>
            <p:cNvPr id="14" name="Oval 17">
              <a:extLst>
                <a:ext uri="{FF2B5EF4-FFF2-40B4-BE49-F238E27FC236}">
                  <a16:creationId xmlns:a16="http://schemas.microsoft.com/office/drawing/2014/main" id="{4574B9E1-1623-187E-9208-4178081A2B15}"/>
                </a:ext>
              </a:extLst>
            </p:cNvPr>
            <p:cNvSpPr/>
            <p:nvPr/>
          </p:nvSpPr>
          <p:spPr>
            <a:xfrm>
              <a:off x="4580906" y="967997"/>
              <a:ext cx="1184354" cy="525818"/>
            </a:xfrm>
            <a:prstGeom prst="ellipse">
              <a:avLst/>
            </a:prstGeom>
            <a:solidFill>
              <a:schemeClr val="tx1">
                <a:lumMod val="65000"/>
                <a:lumOff val="35000"/>
              </a:schemeClr>
            </a:solidFill>
            <a:ln>
              <a:solidFill>
                <a:schemeClr val="tx1">
                  <a:lumMod val="85000"/>
                  <a:lumOff val="1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bg1"/>
                  </a:solidFill>
                </a:rPr>
                <a:t>Auto-</a:t>
              </a:r>
            </a:p>
            <a:p>
              <a:pPr algn="ctr"/>
              <a:r>
                <a:rPr lang="en-US" sz="1200" dirty="0" err="1">
                  <a:solidFill>
                    <a:schemeClr val="bg1"/>
                  </a:solidFill>
                </a:rPr>
                <a:t>évaluation</a:t>
              </a:r>
              <a:endParaRPr lang="en-GB" sz="1200" dirty="0">
                <a:solidFill>
                  <a:schemeClr val="bg1"/>
                </a:solidFill>
              </a:endParaRPr>
            </a:p>
          </p:txBody>
        </p:sp>
        <p:sp>
          <p:nvSpPr>
            <p:cNvPr id="15" name="Oval 18">
              <a:extLst>
                <a:ext uri="{FF2B5EF4-FFF2-40B4-BE49-F238E27FC236}">
                  <a16:creationId xmlns:a16="http://schemas.microsoft.com/office/drawing/2014/main" id="{FBBE3040-DCAC-D39C-B070-A3AC3F581C7D}"/>
                </a:ext>
              </a:extLst>
            </p:cNvPr>
            <p:cNvSpPr/>
            <p:nvPr/>
          </p:nvSpPr>
          <p:spPr>
            <a:xfrm>
              <a:off x="3662410" y="5801948"/>
              <a:ext cx="923445" cy="500721"/>
            </a:xfrm>
            <a:prstGeom prst="ellipse">
              <a:avLst/>
            </a:prstGeom>
            <a:solidFill>
              <a:schemeClr val="tx1">
                <a:lumMod val="65000"/>
                <a:lumOff val="35000"/>
              </a:schemeClr>
            </a:solidFill>
            <a:ln>
              <a:solidFill>
                <a:schemeClr val="tx1">
                  <a:lumMod val="85000"/>
                  <a:lumOff val="1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bg1"/>
                  </a:solidFill>
                </a:rPr>
                <a:t>Partage</a:t>
              </a:r>
              <a:endParaRPr lang="en-GB" sz="1200" dirty="0">
                <a:solidFill>
                  <a:schemeClr val="bg1"/>
                </a:solidFill>
              </a:endParaRPr>
            </a:p>
          </p:txBody>
        </p:sp>
        <p:cxnSp>
          <p:nvCxnSpPr>
            <p:cNvPr id="16" name="Straight Arrow Connector 19">
              <a:extLst>
                <a:ext uri="{FF2B5EF4-FFF2-40B4-BE49-F238E27FC236}">
                  <a16:creationId xmlns:a16="http://schemas.microsoft.com/office/drawing/2014/main" id="{F90ED68E-7FC2-2FB7-99C7-3BFDE1E71CB3}"/>
                </a:ext>
              </a:extLst>
            </p:cNvPr>
            <p:cNvCxnSpPr>
              <a:cxnSpLocks/>
              <a:stCxn id="14" idx="5"/>
            </p:cNvCxnSpPr>
            <p:nvPr/>
          </p:nvCxnSpPr>
          <p:spPr>
            <a:xfrm>
              <a:off x="5591815" y="1416811"/>
              <a:ext cx="76638" cy="146902"/>
            </a:xfrm>
            <a:prstGeom prst="straightConnector1">
              <a:avLst/>
            </a:prstGeom>
            <a:ln>
              <a:solidFill>
                <a:schemeClr val="tx1">
                  <a:lumMod val="85000"/>
                  <a:lumOff val="1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7" name="Straight Arrow Connector 20">
              <a:extLst>
                <a:ext uri="{FF2B5EF4-FFF2-40B4-BE49-F238E27FC236}">
                  <a16:creationId xmlns:a16="http://schemas.microsoft.com/office/drawing/2014/main" id="{564D2129-6166-E07F-5B64-7D8ABAA4C25E}"/>
                </a:ext>
              </a:extLst>
            </p:cNvPr>
            <p:cNvCxnSpPr>
              <a:cxnSpLocks/>
              <a:stCxn id="12" idx="5"/>
            </p:cNvCxnSpPr>
            <p:nvPr/>
          </p:nvCxnSpPr>
          <p:spPr>
            <a:xfrm>
              <a:off x="4137209" y="1890499"/>
              <a:ext cx="129991" cy="181049"/>
            </a:xfrm>
            <a:prstGeom prst="straightConnector1">
              <a:avLst/>
            </a:prstGeom>
            <a:ln>
              <a:solidFill>
                <a:schemeClr val="tx1">
                  <a:lumMod val="85000"/>
                  <a:lumOff val="1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8" name="Straight Arrow Connector 21">
              <a:extLst>
                <a:ext uri="{FF2B5EF4-FFF2-40B4-BE49-F238E27FC236}">
                  <a16:creationId xmlns:a16="http://schemas.microsoft.com/office/drawing/2014/main" id="{4BDCBDAC-E6E9-D455-C29A-599E70AA597E}"/>
                </a:ext>
              </a:extLst>
            </p:cNvPr>
            <p:cNvCxnSpPr>
              <a:cxnSpLocks/>
              <a:stCxn id="15" idx="7"/>
            </p:cNvCxnSpPr>
            <p:nvPr/>
          </p:nvCxnSpPr>
          <p:spPr>
            <a:xfrm flipV="1">
              <a:off x="4450620" y="5704696"/>
              <a:ext cx="207629" cy="170581"/>
            </a:xfrm>
            <a:prstGeom prst="straightConnector1">
              <a:avLst/>
            </a:prstGeom>
            <a:ln>
              <a:solidFill>
                <a:schemeClr val="tx1">
                  <a:lumMod val="85000"/>
                  <a:lumOff val="1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23">
              <a:extLst>
                <a:ext uri="{FF2B5EF4-FFF2-40B4-BE49-F238E27FC236}">
                  <a16:creationId xmlns:a16="http://schemas.microsoft.com/office/drawing/2014/main" id="{F3BC9BDA-896C-D0D3-1A92-B08499878A13}"/>
                </a:ext>
              </a:extLst>
            </p:cNvPr>
            <p:cNvCxnSpPr>
              <a:cxnSpLocks/>
            </p:cNvCxnSpPr>
            <p:nvPr/>
          </p:nvCxnSpPr>
          <p:spPr>
            <a:xfrm flipH="1" flipV="1">
              <a:off x="8240742" y="2798177"/>
              <a:ext cx="154432" cy="162450"/>
            </a:xfrm>
            <a:prstGeom prst="straightConnector1">
              <a:avLst/>
            </a:prstGeom>
            <a:ln>
              <a:solidFill>
                <a:schemeClr val="tx1">
                  <a:lumMod val="85000"/>
                  <a:lumOff val="1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0" name="Straight Arrow Connector 22">
              <a:extLst>
                <a:ext uri="{FF2B5EF4-FFF2-40B4-BE49-F238E27FC236}">
                  <a16:creationId xmlns:a16="http://schemas.microsoft.com/office/drawing/2014/main" id="{8916C26C-4312-3FD7-937B-27A392F0B63A}"/>
                </a:ext>
              </a:extLst>
            </p:cNvPr>
            <p:cNvCxnSpPr>
              <a:cxnSpLocks/>
            </p:cNvCxnSpPr>
            <p:nvPr/>
          </p:nvCxnSpPr>
          <p:spPr>
            <a:xfrm flipH="1">
              <a:off x="8246529" y="3276974"/>
              <a:ext cx="125563" cy="148936"/>
            </a:xfrm>
            <a:prstGeom prst="straightConnector1">
              <a:avLst/>
            </a:prstGeom>
            <a:ln>
              <a:solidFill>
                <a:schemeClr val="tx1">
                  <a:lumMod val="85000"/>
                  <a:lumOff val="15000"/>
                </a:schemeClr>
              </a:solidFill>
              <a:tailEnd type="triangle"/>
            </a:ln>
          </p:spPr>
          <p:style>
            <a:lnRef idx="1">
              <a:schemeClr val="accent1"/>
            </a:lnRef>
            <a:fillRef idx="0">
              <a:schemeClr val="accent1"/>
            </a:fillRef>
            <a:effectRef idx="0">
              <a:schemeClr val="accent1"/>
            </a:effectRef>
            <a:fontRef idx="minor">
              <a:schemeClr val="tx1"/>
            </a:fontRef>
          </p:style>
        </p:cxnSp>
      </p:grpSp>
      <p:grpSp>
        <p:nvGrpSpPr>
          <p:cNvPr id="21" name="Groupe 20">
            <a:extLst>
              <a:ext uri="{FF2B5EF4-FFF2-40B4-BE49-F238E27FC236}">
                <a16:creationId xmlns:a16="http://schemas.microsoft.com/office/drawing/2014/main" id="{C54E369D-52AF-D016-F9DE-439BFFB7D366}"/>
              </a:ext>
            </a:extLst>
          </p:cNvPr>
          <p:cNvGrpSpPr/>
          <p:nvPr>
            <p:custDataLst>
              <p:tags r:id="rId6"/>
            </p:custDataLst>
          </p:nvPr>
        </p:nvGrpSpPr>
        <p:grpSpPr>
          <a:xfrm>
            <a:off x="4903647" y="2117981"/>
            <a:ext cx="1075206" cy="1164360"/>
            <a:chOff x="5458435" y="1169326"/>
            <a:chExt cx="1075206" cy="1164360"/>
          </a:xfrm>
        </p:grpSpPr>
        <p:sp>
          <p:nvSpPr>
            <p:cNvPr id="22" name="TextBox 42">
              <a:extLst>
                <a:ext uri="{FF2B5EF4-FFF2-40B4-BE49-F238E27FC236}">
                  <a16:creationId xmlns:a16="http://schemas.microsoft.com/office/drawing/2014/main" id="{11D8DD58-4978-4E23-50E2-67D7564F4EC2}"/>
                </a:ext>
              </a:extLst>
            </p:cNvPr>
            <p:cNvSpPr txBox="1"/>
            <p:nvPr/>
          </p:nvSpPr>
          <p:spPr>
            <a:xfrm>
              <a:off x="5458435" y="1677036"/>
              <a:ext cx="1075206" cy="656650"/>
            </a:xfrm>
            <a:prstGeom prst="rect">
              <a:avLst/>
            </a:prstGeom>
            <a:noFill/>
          </p:spPr>
          <p:txBody>
            <a:bodyPr wrap="none" rtlCol="0">
              <a:prstTxWarp prst="textArchDown">
                <a:avLst>
                  <a:gd name="adj" fmla="val 1812844"/>
                </a:avLst>
              </a:prstTxWarp>
              <a:spAutoFit/>
            </a:bodyPr>
            <a:lstStyle/>
            <a:p>
              <a:pPr algn="ctr"/>
              <a:r>
                <a:rPr lang="en-US" sz="5200" cap="all" dirty="0" err="1"/>
                <a:t>Intérêts</a:t>
              </a:r>
              <a:r>
                <a:rPr lang="en-US" sz="5200" cap="all" dirty="0"/>
                <a:t> et buts</a:t>
              </a:r>
            </a:p>
          </p:txBody>
        </p:sp>
        <p:pic>
          <p:nvPicPr>
            <p:cNvPr id="23" name="Graphic 79">
              <a:extLst>
                <a:ext uri="{FF2B5EF4-FFF2-40B4-BE49-F238E27FC236}">
                  <a16:creationId xmlns:a16="http://schemas.microsoft.com/office/drawing/2014/main" id="{EE57BAD8-A7BB-BDE4-1D44-0D15A555A165}"/>
                </a:ext>
              </a:extLst>
            </p:cNvPr>
            <p:cNvPicPr>
              <a:picLocks noChangeAspect="1"/>
            </p:cNvPicPr>
            <p:nvPr/>
          </p:nvPicPr>
          <p:blipFill>
            <a:blip>
              <a:extLst>
                <a:ext uri="{96DAC541-7B7A-43D3-8B79-37D633B846F1}">
                  <asvg:svgBlip xmlns:asvg="http://schemas.microsoft.com/office/drawing/2016/SVG/main" r:embed="rId26"/>
                </a:ext>
              </a:extLst>
            </a:blip>
            <a:stretch>
              <a:fillRect/>
            </a:stretch>
          </p:blipFill>
          <p:spPr>
            <a:xfrm>
              <a:off x="5482046" y="1169326"/>
              <a:ext cx="1027984" cy="1027984"/>
            </a:xfrm>
            <a:prstGeom prst="rect">
              <a:avLst/>
            </a:prstGeom>
          </p:spPr>
        </p:pic>
      </p:grpSp>
      <p:grpSp>
        <p:nvGrpSpPr>
          <p:cNvPr id="24" name="Groupe 23">
            <a:extLst>
              <a:ext uri="{FF2B5EF4-FFF2-40B4-BE49-F238E27FC236}">
                <a16:creationId xmlns:a16="http://schemas.microsoft.com/office/drawing/2014/main" id="{6946C56F-D664-35C7-DE19-DCE64DF24686}"/>
              </a:ext>
            </a:extLst>
          </p:cNvPr>
          <p:cNvGrpSpPr/>
          <p:nvPr>
            <p:custDataLst>
              <p:tags r:id="rId7"/>
            </p:custDataLst>
          </p:nvPr>
        </p:nvGrpSpPr>
        <p:grpSpPr>
          <a:xfrm>
            <a:off x="6108688" y="2471584"/>
            <a:ext cx="1509550" cy="1311555"/>
            <a:chOff x="6837411" y="1311501"/>
            <a:chExt cx="1509550" cy="1311555"/>
          </a:xfrm>
        </p:grpSpPr>
        <p:pic>
          <p:nvPicPr>
            <p:cNvPr id="53" name="Graphic 35">
              <a:extLst>
                <a:ext uri="{FF2B5EF4-FFF2-40B4-BE49-F238E27FC236}">
                  <a16:creationId xmlns:a16="http://schemas.microsoft.com/office/drawing/2014/main" id="{F0FADDB6-06DA-4550-5EC3-2BD0AD28FBEE}"/>
                </a:ext>
              </a:extLst>
            </p:cNvPr>
            <p:cNvPicPr>
              <a:picLocks noChangeAspect="1"/>
            </p:cNvPicPr>
            <p:nvPr/>
          </p:nvPicPr>
          <p:blipFill>
            <a:blip>
              <a:extLst>
                <a:ext uri="{96DAC541-7B7A-43D3-8B79-37D633B846F1}">
                  <asvg:svgBlip xmlns:asvg="http://schemas.microsoft.com/office/drawing/2016/SVG/main" r:embed="rId27"/>
                </a:ext>
              </a:extLst>
            </a:blip>
            <a:stretch>
              <a:fillRect/>
            </a:stretch>
          </p:blipFill>
          <p:spPr>
            <a:xfrm>
              <a:off x="7075849" y="1398329"/>
              <a:ext cx="1027984" cy="1027984"/>
            </a:xfrm>
            <a:prstGeom prst="rect">
              <a:avLst/>
            </a:prstGeom>
          </p:spPr>
        </p:pic>
        <p:sp>
          <p:nvSpPr>
            <p:cNvPr id="54" name="TextBox 77">
              <a:extLst>
                <a:ext uri="{FF2B5EF4-FFF2-40B4-BE49-F238E27FC236}">
                  <a16:creationId xmlns:a16="http://schemas.microsoft.com/office/drawing/2014/main" id="{B4EC995B-4E29-8889-9179-A16D16CDB60E}"/>
                </a:ext>
              </a:extLst>
            </p:cNvPr>
            <p:cNvSpPr txBox="1"/>
            <p:nvPr/>
          </p:nvSpPr>
          <p:spPr>
            <a:xfrm>
              <a:off x="6837411" y="1311501"/>
              <a:ext cx="1509550" cy="1311555"/>
            </a:xfrm>
            <a:prstGeom prst="rect">
              <a:avLst/>
            </a:prstGeom>
            <a:noFill/>
          </p:spPr>
          <p:txBody>
            <a:bodyPr wrap="none" rtlCol="0">
              <a:prstTxWarp prst="textArchDown">
                <a:avLst>
                  <a:gd name="adj" fmla="val 1016694"/>
                </a:avLst>
              </a:prstTxWarp>
              <a:spAutoFit/>
            </a:bodyPr>
            <a:lstStyle/>
            <a:p>
              <a:pPr algn="ctr"/>
              <a:r>
                <a:rPr lang="fr-FR" sz="6000" cap="all" dirty="0"/>
                <a:t>Centration et questionnement</a:t>
              </a:r>
              <a:endParaRPr lang="en-US" sz="6000" cap="all" dirty="0"/>
            </a:p>
          </p:txBody>
        </p:sp>
      </p:grpSp>
      <p:grpSp>
        <p:nvGrpSpPr>
          <p:cNvPr id="55" name="Groupe 54">
            <a:extLst>
              <a:ext uri="{FF2B5EF4-FFF2-40B4-BE49-F238E27FC236}">
                <a16:creationId xmlns:a16="http://schemas.microsoft.com/office/drawing/2014/main" id="{69AF6D96-A695-15C5-7989-ED321D9EB2EF}"/>
              </a:ext>
            </a:extLst>
          </p:cNvPr>
          <p:cNvGrpSpPr/>
          <p:nvPr>
            <p:custDataLst>
              <p:tags r:id="rId8"/>
            </p:custDataLst>
          </p:nvPr>
        </p:nvGrpSpPr>
        <p:grpSpPr>
          <a:xfrm>
            <a:off x="6549740" y="3875713"/>
            <a:ext cx="1371600" cy="1489980"/>
            <a:chOff x="7104528" y="2946108"/>
            <a:chExt cx="1371600" cy="1489980"/>
          </a:xfrm>
        </p:grpSpPr>
        <p:pic>
          <p:nvPicPr>
            <p:cNvPr id="56" name="Graphic 38">
              <a:extLst>
                <a:ext uri="{FF2B5EF4-FFF2-40B4-BE49-F238E27FC236}">
                  <a16:creationId xmlns:a16="http://schemas.microsoft.com/office/drawing/2014/main" id="{BC42B449-E512-D6FF-639F-3AEBE2CA1858}"/>
                </a:ext>
              </a:extLst>
            </p:cNvPr>
            <p:cNvPicPr>
              <a:picLocks noChangeAspect="1"/>
            </p:cNvPicPr>
            <p:nvPr/>
          </p:nvPicPr>
          <p:blipFill>
            <a:blip>
              <a:extLst>
                <a:ext uri="{96DAC541-7B7A-43D3-8B79-37D633B846F1}">
                  <asvg:svgBlip xmlns:asvg="http://schemas.microsoft.com/office/drawing/2016/SVG/main" r:embed="rId28"/>
                </a:ext>
              </a:extLst>
            </a:blip>
            <a:stretch>
              <a:fillRect/>
            </a:stretch>
          </p:blipFill>
          <p:spPr>
            <a:xfrm>
              <a:off x="7276336" y="3208437"/>
              <a:ext cx="1027984" cy="1027984"/>
            </a:xfrm>
            <a:prstGeom prst="rect">
              <a:avLst/>
            </a:prstGeom>
          </p:spPr>
        </p:pic>
        <p:sp>
          <p:nvSpPr>
            <p:cNvPr id="57" name="TextBox 79">
              <a:extLst>
                <a:ext uri="{FF2B5EF4-FFF2-40B4-BE49-F238E27FC236}">
                  <a16:creationId xmlns:a16="http://schemas.microsoft.com/office/drawing/2014/main" id="{EA733641-14BE-0F20-0E6D-4BA726710A09}"/>
                </a:ext>
              </a:extLst>
            </p:cNvPr>
            <p:cNvSpPr txBox="1"/>
            <p:nvPr/>
          </p:nvSpPr>
          <p:spPr>
            <a:xfrm>
              <a:off x="7104528" y="2946108"/>
              <a:ext cx="1371600" cy="1489980"/>
            </a:xfrm>
            <a:prstGeom prst="rect">
              <a:avLst/>
            </a:prstGeom>
            <a:noFill/>
          </p:spPr>
          <p:txBody>
            <a:bodyPr wrap="none" rtlCol="0">
              <a:prstTxWarp prst="textArchDown">
                <a:avLst>
                  <a:gd name="adj" fmla="val 629262"/>
                </a:avLst>
              </a:prstTxWarp>
              <a:spAutoFit/>
            </a:bodyPr>
            <a:lstStyle/>
            <a:p>
              <a:pPr algn="ctr"/>
              <a:r>
                <a:rPr lang="en-US" sz="5200" cap="all" dirty="0"/>
                <a:t>Plan de recherche et </a:t>
              </a:r>
              <a:r>
                <a:rPr lang="en-US" sz="5200" cap="all" dirty="0" err="1"/>
                <a:t>méthodes</a:t>
              </a:r>
              <a:endParaRPr lang="en-US" sz="5200" cap="all" dirty="0"/>
            </a:p>
          </p:txBody>
        </p:sp>
      </p:grpSp>
      <p:grpSp>
        <p:nvGrpSpPr>
          <p:cNvPr id="58" name="Groupe 57">
            <a:extLst>
              <a:ext uri="{FF2B5EF4-FFF2-40B4-BE49-F238E27FC236}">
                <a16:creationId xmlns:a16="http://schemas.microsoft.com/office/drawing/2014/main" id="{3DCE8139-8E5B-D875-25FA-FA1C9924D7D7}"/>
              </a:ext>
            </a:extLst>
          </p:cNvPr>
          <p:cNvGrpSpPr/>
          <p:nvPr>
            <p:custDataLst>
              <p:tags r:id="rId9"/>
            </p:custDataLst>
          </p:nvPr>
        </p:nvGrpSpPr>
        <p:grpSpPr>
          <a:xfrm>
            <a:off x="5606657" y="5413318"/>
            <a:ext cx="1371600" cy="1288823"/>
            <a:chOff x="6161445" y="4464663"/>
            <a:chExt cx="1371600" cy="1288823"/>
          </a:xfrm>
        </p:grpSpPr>
        <p:pic>
          <p:nvPicPr>
            <p:cNvPr id="59" name="Graphic 40">
              <a:extLst>
                <a:ext uri="{FF2B5EF4-FFF2-40B4-BE49-F238E27FC236}">
                  <a16:creationId xmlns:a16="http://schemas.microsoft.com/office/drawing/2014/main" id="{0AB54142-BB13-4143-02DC-C04D53E5B933}"/>
                </a:ext>
              </a:extLst>
            </p:cNvPr>
            <p:cNvPicPr>
              <a:picLocks noChangeAspect="1"/>
            </p:cNvPicPr>
            <p:nvPr/>
          </p:nvPicPr>
          <p:blipFill>
            <a:blip>
              <a:extLst>
                <a:ext uri="{96DAC541-7B7A-43D3-8B79-37D633B846F1}">
                  <asvg:svgBlip xmlns:asvg="http://schemas.microsoft.com/office/drawing/2016/SVG/main" r:embed="rId29"/>
                </a:ext>
              </a:extLst>
            </a:blip>
            <a:stretch>
              <a:fillRect/>
            </a:stretch>
          </p:blipFill>
          <p:spPr>
            <a:xfrm>
              <a:off x="6333254" y="4464663"/>
              <a:ext cx="1027983" cy="1027983"/>
            </a:xfrm>
            <a:prstGeom prst="rect">
              <a:avLst/>
            </a:prstGeom>
          </p:spPr>
        </p:pic>
        <p:sp>
          <p:nvSpPr>
            <p:cNvPr id="60" name="TextBox 81">
              <a:extLst>
                <a:ext uri="{FF2B5EF4-FFF2-40B4-BE49-F238E27FC236}">
                  <a16:creationId xmlns:a16="http://schemas.microsoft.com/office/drawing/2014/main" id="{57A49561-4E9C-CC71-B842-2F03BDC44D79}"/>
                </a:ext>
              </a:extLst>
            </p:cNvPr>
            <p:cNvSpPr txBox="1"/>
            <p:nvPr/>
          </p:nvSpPr>
          <p:spPr>
            <a:xfrm>
              <a:off x="6161445" y="4464663"/>
              <a:ext cx="1371600" cy="1288823"/>
            </a:xfrm>
            <a:prstGeom prst="rect">
              <a:avLst/>
            </a:prstGeom>
            <a:noFill/>
          </p:spPr>
          <p:txBody>
            <a:bodyPr wrap="none" rtlCol="0">
              <a:prstTxWarp prst="textArchDown">
                <a:avLst>
                  <a:gd name="adj" fmla="val 794870"/>
                </a:avLst>
              </a:prstTxWarp>
              <a:spAutoFit/>
            </a:bodyPr>
            <a:lstStyle/>
            <a:p>
              <a:pPr algn="ctr"/>
              <a:r>
                <a:rPr lang="fr-FR" sz="5400" cap="all" dirty="0"/>
                <a:t>Exploration des données</a:t>
              </a:r>
              <a:endParaRPr lang="en-US" sz="5200" cap="all" dirty="0"/>
            </a:p>
          </p:txBody>
        </p:sp>
      </p:grpSp>
      <p:grpSp>
        <p:nvGrpSpPr>
          <p:cNvPr id="61" name="Groupe 60">
            <a:extLst>
              <a:ext uri="{FF2B5EF4-FFF2-40B4-BE49-F238E27FC236}">
                <a16:creationId xmlns:a16="http://schemas.microsoft.com/office/drawing/2014/main" id="{F9EDF565-616E-1AB9-988F-27D6DB21636F}"/>
              </a:ext>
            </a:extLst>
          </p:cNvPr>
          <p:cNvGrpSpPr/>
          <p:nvPr>
            <p:custDataLst>
              <p:tags r:id="rId10"/>
            </p:custDataLst>
          </p:nvPr>
        </p:nvGrpSpPr>
        <p:grpSpPr>
          <a:xfrm>
            <a:off x="3866374" y="5457046"/>
            <a:ext cx="1290764" cy="1201366"/>
            <a:chOff x="4421162" y="4508391"/>
            <a:chExt cx="1290764" cy="1201366"/>
          </a:xfrm>
        </p:grpSpPr>
        <p:pic>
          <p:nvPicPr>
            <p:cNvPr id="62" name="Graphic 42">
              <a:extLst>
                <a:ext uri="{FF2B5EF4-FFF2-40B4-BE49-F238E27FC236}">
                  <a16:creationId xmlns:a16="http://schemas.microsoft.com/office/drawing/2014/main" id="{A5590A13-9E7E-2960-5067-C00DBB5D9080}"/>
                </a:ext>
              </a:extLst>
            </p:cNvPr>
            <p:cNvPicPr>
              <a:picLocks noChangeAspect="1"/>
            </p:cNvPicPr>
            <p:nvPr/>
          </p:nvPicPr>
          <p:blipFill>
            <a:blip>
              <a:extLst>
                <a:ext uri="{96DAC541-7B7A-43D3-8B79-37D633B846F1}">
                  <asvg:svgBlip xmlns:asvg="http://schemas.microsoft.com/office/drawing/2016/SVG/main" r:embed="rId30"/>
                </a:ext>
              </a:extLst>
            </a:blip>
            <a:stretch>
              <a:fillRect/>
            </a:stretch>
          </p:blipFill>
          <p:spPr>
            <a:xfrm>
              <a:off x="4544958" y="4508391"/>
              <a:ext cx="1043173" cy="1043173"/>
            </a:xfrm>
            <a:prstGeom prst="rect">
              <a:avLst/>
            </a:prstGeom>
          </p:spPr>
        </p:pic>
        <p:sp>
          <p:nvSpPr>
            <p:cNvPr id="63" name="TextBox 83">
              <a:extLst>
                <a:ext uri="{FF2B5EF4-FFF2-40B4-BE49-F238E27FC236}">
                  <a16:creationId xmlns:a16="http://schemas.microsoft.com/office/drawing/2014/main" id="{730246F6-685C-1691-D446-89D957F67387}"/>
                </a:ext>
              </a:extLst>
            </p:cNvPr>
            <p:cNvSpPr txBox="1"/>
            <p:nvPr/>
          </p:nvSpPr>
          <p:spPr>
            <a:xfrm>
              <a:off x="4421162" y="4600770"/>
              <a:ext cx="1290764" cy="1108987"/>
            </a:xfrm>
            <a:prstGeom prst="rect">
              <a:avLst/>
            </a:prstGeom>
            <a:noFill/>
          </p:spPr>
          <p:txBody>
            <a:bodyPr wrap="none" rtlCol="0">
              <a:prstTxWarp prst="textArchDown">
                <a:avLst>
                  <a:gd name="adj" fmla="val 1812844"/>
                </a:avLst>
              </a:prstTxWarp>
              <a:spAutoFit/>
            </a:bodyPr>
            <a:lstStyle/>
            <a:p>
              <a:pPr algn="ctr"/>
              <a:r>
                <a:rPr lang="en-US" sz="5200" cap="all" dirty="0" err="1"/>
                <a:t>InterprÉtation</a:t>
              </a:r>
              <a:endParaRPr lang="en-US" sz="5200" cap="all" dirty="0"/>
            </a:p>
          </p:txBody>
        </p:sp>
      </p:grpSp>
      <p:grpSp>
        <p:nvGrpSpPr>
          <p:cNvPr id="64" name="Groupe 63">
            <a:extLst>
              <a:ext uri="{FF2B5EF4-FFF2-40B4-BE49-F238E27FC236}">
                <a16:creationId xmlns:a16="http://schemas.microsoft.com/office/drawing/2014/main" id="{A7703FF2-DEA7-7600-6BD9-6FB598DC8651}"/>
              </a:ext>
            </a:extLst>
          </p:cNvPr>
          <p:cNvGrpSpPr/>
          <p:nvPr>
            <p:custDataLst>
              <p:tags r:id="rId11"/>
            </p:custDataLst>
          </p:nvPr>
        </p:nvGrpSpPr>
        <p:grpSpPr>
          <a:xfrm>
            <a:off x="3111537" y="4002932"/>
            <a:ext cx="1045943" cy="1235542"/>
            <a:chOff x="3666325" y="3101902"/>
            <a:chExt cx="1045943" cy="1235542"/>
          </a:xfrm>
        </p:grpSpPr>
        <p:sp>
          <p:nvSpPr>
            <p:cNvPr id="65" name="TextBox 85">
              <a:extLst>
                <a:ext uri="{FF2B5EF4-FFF2-40B4-BE49-F238E27FC236}">
                  <a16:creationId xmlns:a16="http://schemas.microsoft.com/office/drawing/2014/main" id="{F06DDD01-0D34-5391-7A9E-86DA30749903}"/>
                </a:ext>
              </a:extLst>
            </p:cNvPr>
            <p:cNvSpPr txBox="1"/>
            <p:nvPr/>
          </p:nvSpPr>
          <p:spPr>
            <a:xfrm>
              <a:off x="3666325" y="3588533"/>
              <a:ext cx="1045943" cy="748911"/>
            </a:xfrm>
            <a:prstGeom prst="rect">
              <a:avLst/>
            </a:prstGeom>
            <a:noFill/>
          </p:spPr>
          <p:txBody>
            <a:bodyPr wrap="none" rtlCol="0">
              <a:prstTxWarp prst="textArchDown">
                <a:avLst>
                  <a:gd name="adj" fmla="val 1812844"/>
                </a:avLst>
              </a:prstTxWarp>
              <a:spAutoFit/>
            </a:bodyPr>
            <a:lstStyle/>
            <a:p>
              <a:pPr algn="ctr"/>
              <a:r>
                <a:rPr lang="en-US" sz="4400" dirty="0"/>
                <a:t>PLAN D’ACTION</a:t>
              </a:r>
            </a:p>
          </p:txBody>
        </p:sp>
        <p:pic>
          <p:nvPicPr>
            <p:cNvPr id="66" name="Graphic 49">
              <a:extLst>
                <a:ext uri="{FF2B5EF4-FFF2-40B4-BE49-F238E27FC236}">
                  <a16:creationId xmlns:a16="http://schemas.microsoft.com/office/drawing/2014/main" id="{D8F6E837-8F1A-AD98-765A-F806A6E154AC}"/>
                </a:ext>
              </a:extLst>
            </p:cNvPr>
            <p:cNvPicPr>
              <a:picLocks noChangeAspect="1"/>
            </p:cNvPicPr>
            <p:nvPr/>
          </p:nvPicPr>
          <p:blipFill>
            <a:blip>
              <a:extLst>
                <a:ext uri="{96DAC541-7B7A-43D3-8B79-37D633B846F1}">
                  <asvg:svgBlip xmlns:asvg="http://schemas.microsoft.com/office/drawing/2016/SVG/main" r:embed="rId31"/>
                </a:ext>
              </a:extLst>
            </a:blip>
            <a:stretch>
              <a:fillRect/>
            </a:stretch>
          </p:blipFill>
          <p:spPr>
            <a:xfrm>
              <a:off x="3670821" y="3101902"/>
              <a:ext cx="1036951" cy="1036951"/>
            </a:xfrm>
            <a:prstGeom prst="rect">
              <a:avLst/>
            </a:prstGeom>
          </p:spPr>
        </p:pic>
      </p:grpSp>
      <p:grpSp>
        <p:nvGrpSpPr>
          <p:cNvPr id="67" name="Groupe 66">
            <a:extLst>
              <a:ext uri="{FF2B5EF4-FFF2-40B4-BE49-F238E27FC236}">
                <a16:creationId xmlns:a16="http://schemas.microsoft.com/office/drawing/2014/main" id="{4026FF63-5980-6599-A854-80DE378FA9BA}"/>
              </a:ext>
            </a:extLst>
          </p:cNvPr>
          <p:cNvGrpSpPr/>
          <p:nvPr>
            <p:custDataLst>
              <p:tags r:id="rId12"/>
            </p:custDataLst>
          </p:nvPr>
        </p:nvGrpSpPr>
        <p:grpSpPr>
          <a:xfrm>
            <a:off x="3404990" y="2498328"/>
            <a:ext cx="1252038" cy="1258067"/>
            <a:chOff x="3902628" y="1549673"/>
            <a:chExt cx="1252038" cy="1258067"/>
          </a:xfrm>
        </p:grpSpPr>
        <p:pic>
          <p:nvPicPr>
            <p:cNvPr id="68" name="Graphic 78">
              <a:extLst>
                <a:ext uri="{FF2B5EF4-FFF2-40B4-BE49-F238E27FC236}">
                  <a16:creationId xmlns:a16="http://schemas.microsoft.com/office/drawing/2014/main" id="{D981CF97-DA68-9ED9-B7EA-D68FE6052F30}"/>
                </a:ext>
              </a:extLst>
            </p:cNvPr>
            <p:cNvPicPr>
              <a:picLocks noChangeAspect="1"/>
            </p:cNvPicPr>
            <p:nvPr/>
          </p:nvPicPr>
          <p:blipFill>
            <a:blip>
              <a:extLst>
                <a:ext uri="{96DAC541-7B7A-43D3-8B79-37D633B846F1}">
                  <asvg:svgBlip xmlns:asvg="http://schemas.microsoft.com/office/drawing/2016/SVG/main" r:embed="rId32"/>
                </a:ext>
              </a:extLst>
            </a:blip>
            <a:stretch>
              <a:fillRect/>
            </a:stretch>
          </p:blipFill>
          <p:spPr>
            <a:xfrm>
              <a:off x="4007061" y="1549673"/>
              <a:ext cx="1043173" cy="1043173"/>
            </a:xfrm>
            <a:prstGeom prst="rect">
              <a:avLst/>
            </a:prstGeom>
          </p:spPr>
        </p:pic>
        <p:sp>
          <p:nvSpPr>
            <p:cNvPr id="69" name="TextBox 88">
              <a:extLst>
                <a:ext uri="{FF2B5EF4-FFF2-40B4-BE49-F238E27FC236}">
                  <a16:creationId xmlns:a16="http://schemas.microsoft.com/office/drawing/2014/main" id="{A7BF840A-14A8-8286-D529-FCA80FD8D46E}"/>
                </a:ext>
              </a:extLst>
            </p:cNvPr>
            <p:cNvSpPr txBox="1"/>
            <p:nvPr/>
          </p:nvSpPr>
          <p:spPr>
            <a:xfrm>
              <a:off x="3902628" y="1572937"/>
              <a:ext cx="1252038" cy="1234803"/>
            </a:xfrm>
            <a:prstGeom prst="rect">
              <a:avLst/>
            </a:prstGeom>
            <a:noFill/>
          </p:spPr>
          <p:txBody>
            <a:bodyPr wrap="square" rtlCol="0">
              <a:prstTxWarp prst="textArchDown">
                <a:avLst>
                  <a:gd name="adj" fmla="val 1812844"/>
                </a:avLst>
              </a:prstTxWarp>
              <a:spAutoFit/>
            </a:bodyPr>
            <a:lstStyle/>
            <a:p>
              <a:pPr algn="ctr"/>
              <a:r>
                <a:rPr lang="fr-FR" sz="5400" cap="all" dirty="0"/>
                <a:t>Retour et réflexion</a:t>
              </a:r>
              <a:endParaRPr lang="en-US" sz="5200" cap="all" dirty="0"/>
            </a:p>
          </p:txBody>
        </p:sp>
      </p:grpSp>
      <p:sp>
        <p:nvSpPr>
          <p:cNvPr id="70" name="TextBox 6">
            <a:extLst>
              <a:ext uri="{FF2B5EF4-FFF2-40B4-BE49-F238E27FC236}">
                <a16:creationId xmlns:a16="http://schemas.microsoft.com/office/drawing/2014/main" id="{3E515804-63D6-7839-9A2D-35564CFC54AB}"/>
              </a:ext>
            </a:extLst>
          </p:cNvPr>
          <p:cNvSpPr txBox="1"/>
          <p:nvPr>
            <p:custDataLst>
              <p:tags r:id="rId13"/>
            </p:custDataLst>
          </p:nvPr>
        </p:nvSpPr>
        <p:spPr>
          <a:xfrm>
            <a:off x="8068762" y="4359093"/>
            <a:ext cx="2535738" cy="738664"/>
          </a:xfrm>
          <a:prstGeom prst="rect">
            <a:avLst/>
          </a:prstGeom>
          <a:noFill/>
          <a:ln>
            <a:solidFill>
              <a:srgbClr val="70413C"/>
            </a:solidFill>
          </a:ln>
        </p:spPr>
        <p:txBody>
          <a:bodyPr wrap="square">
            <a:spAutoFit/>
          </a:bodyPr>
          <a:lstStyle/>
          <a:p>
            <a:pPr algn="ctr"/>
            <a:r>
              <a:rPr lang="fr-FR" sz="1400" dirty="0">
                <a:solidFill>
                  <a:srgbClr val="70413C"/>
                </a:solidFill>
              </a:rPr>
              <a:t>Planifier l’investigation et sélectionner les méthodes et outils</a:t>
            </a:r>
            <a:endParaRPr lang="en-GB" sz="1400" dirty="0">
              <a:solidFill>
                <a:srgbClr val="70413C"/>
              </a:solidFill>
            </a:endParaRPr>
          </a:p>
        </p:txBody>
      </p:sp>
      <p:sp>
        <p:nvSpPr>
          <p:cNvPr id="71" name="TextBox 7">
            <a:extLst>
              <a:ext uri="{FF2B5EF4-FFF2-40B4-BE49-F238E27FC236}">
                <a16:creationId xmlns:a16="http://schemas.microsoft.com/office/drawing/2014/main" id="{BF82E7A3-4C65-9C26-3454-4090127299AE}"/>
              </a:ext>
            </a:extLst>
          </p:cNvPr>
          <p:cNvSpPr txBox="1"/>
          <p:nvPr>
            <p:custDataLst>
              <p:tags r:id="rId14"/>
            </p:custDataLst>
          </p:nvPr>
        </p:nvSpPr>
        <p:spPr>
          <a:xfrm>
            <a:off x="5996673" y="1900365"/>
            <a:ext cx="3054927" cy="523220"/>
          </a:xfrm>
          <a:prstGeom prst="rect">
            <a:avLst/>
          </a:prstGeom>
          <a:noFill/>
          <a:ln>
            <a:solidFill>
              <a:srgbClr val="B38834"/>
            </a:solidFill>
          </a:ln>
        </p:spPr>
        <p:txBody>
          <a:bodyPr wrap="square">
            <a:spAutoFit/>
          </a:bodyPr>
          <a:lstStyle/>
          <a:p>
            <a:pPr algn="ctr"/>
            <a:r>
              <a:rPr lang="fr-FR" sz="1400" dirty="0">
                <a:solidFill>
                  <a:srgbClr val="B38834"/>
                </a:solidFill>
              </a:rPr>
              <a:t>Identifier les points d’intérêt et les objectifs possibles</a:t>
            </a:r>
            <a:endParaRPr lang="en-US" sz="1400" dirty="0">
              <a:solidFill>
                <a:srgbClr val="B38834"/>
              </a:solidFill>
            </a:endParaRPr>
          </a:p>
        </p:txBody>
      </p:sp>
      <p:sp>
        <p:nvSpPr>
          <p:cNvPr id="72" name="TextBox 8">
            <a:extLst>
              <a:ext uri="{FF2B5EF4-FFF2-40B4-BE49-F238E27FC236}">
                <a16:creationId xmlns:a16="http://schemas.microsoft.com/office/drawing/2014/main" id="{FA4DEF0A-94D0-B81B-AEB0-09ED2DAC0A68}"/>
              </a:ext>
            </a:extLst>
          </p:cNvPr>
          <p:cNvSpPr txBox="1"/>
          <p:nvPr>
            <p:custDataLst>
              <p:tags r:id="rId15"/>
            </p:custDataLst>
          </p:nvPr>
        </p:nvSpPr>
        <p:spPr>
          <a:xfrm>
            <a:off x="7675886" y="2865751"/>
            <a:ext cx="2928614" cy="523220"/>
          </a:xfrm>
          <a:prstGeom prst="rect">
            <a:avLst/>
          </a:prstGeom>
          <a:noFill/>
          <a:ln>
            <a:solidFill>
              <a:srgbClr val="507696"/>
            </a:solidFill>
          </a:ln>
        </p:spPr>
        <p:txBody>
          <a:bodyPr wrap="square">
            <a:spAutoFit/>
          </a:bodyPr>
          <a:lstStyle/>
          <a:p>
            <a:pPr algn="ctr"/>
            <a:r>
              <a:rPr lang="fr-FR" sz="1400" dirty="0">
                <a:solidFill>
                  <a:srgbClr val="507696"/>
                </a:solidFill>
              </a:rPr>
              <a:t>Préciser l’axe d’étude et les questions d’investigation, en lien avec T-SEDA</a:t>
            </a:r>
            <a:endParaRPr lang="en-GB" sz="1400" dirty="0">
              <a:solidFill>
                <a:srgbClr val="507696"/>
              </a:solidFill>
            </a:endParaRPr>
          </a:p>
        </p:txBody>
      </p:sp>
      <p:sp>
        <p:nvSpPr>
          <p:cNvPr id="73" name="TextBox 9">
            <a:extLst>
              <a:ext uri="{FF2B5EF4-FFF2-40B4-BE49-F238E27FC236}">
                <a16:creationId xmlns:a16="http://schemas.microsoft.com/office/drawing/2014/main" id="{4B124951-55F4-E2D8-2997-114C5A22F97C}"/>
              </a:ext>
            </a:extLst>
          </p:cNvPr>
          <p:cNvSpPr txBox="1"/>
          <p:nvPr>
            <p:custDataLst>
              <p:tags r:id="rId16"/>
            </p:custDataLst>
          </p:nvPr>
        </p:nvSpPr>
        <p:spPr>
          <a:xfrm>
            <a:off x="7053713" y="5796119"/>
            <a:ext cx="3060065" cy="523220"/>
          </a:xfrm>
          <a:prstGeom prst="rect">
            <a:avLst/>
          </a:prstGeom>
          <a:noFill/>
          <a:ln>
            <a:solidFill>
              <a:srgbClr val="812C75"/>
            </a:solidFill>
          </a:ln>
        </p:spPr>
        <p:txBody>
          <a:bodyPr wrap="square">
            <a:spAutoFit/>
          </a:bodyPr>
          <a:lstStyle/>
          <a:p>
            <a:pPr algn="ctr"/>
            <a:r>
              <a:rPr lang="fr-FR" sz="1400" dirty="0">
                <a:solidFill>
                  <a:srgbClr val="812C75"/>
                </a:solidFill>
              </a:rPr>
              <a:t>Réaliser l’investigation et recueillir des éléments de preuve</a:t>
            </a:r>
            <a:endParaRPr lang="en-GB" sz="1400" dirty="0">
              <a:solidFill>
                <a:srgbClr val="812C75"/>
              </a:solidFill>
            </a:endParaRPr>
          </a:p>
        </p:txBody>
      </p:sp>
      <p:sp>
        <p:nvSpPr>
          <p:cNvPr id="74" name="TextBox 10">
            <a:extLst>
              <a:ext uri="{FF2B5EF4-FFF2-40B4-BE49-F238E27FC236}">
                <a16:creationId xmlns:a16="http://schemas.microsoft.com/office/drawing/2014/main" id="{CB164CA4-6D65-777D-FF7A-D05B64683EE5}"/>
              </a:ext>
            </a:extLst>
          </p:cNvPr>
          <p:cNvSpPr txBox="1"/>
          <p:nvPr>
            <p:custDataLst>
              <p:tags r:id="rId17"/>
            </p:custDataLst>
          </p:nvPr>
        </p:nvSpPr>
        <p:spPr>
          <a:xfrm>
            <a:off x="719785" y="5796119"/>
            <a:ext cx="3054927" cy="523220"/>
          </a:xfrm>
          <a:prstGeom prst="rect">
            <a:avLst/>
          </a:prstGeom>
          <a:noFill/>
          <a:ln>
            <a:solidFill>
              <a:srgbClr val="0F857B"/>
            </a:solidFill>
          </a:ln>
        </p:spPr>
        <p:txBody>
          <a:bodyPr wrap="square">
            <a:spAutoFit/>
          </a:bodyPr>
          <a:lstStyle/>
          <a:p>
            <a:pPr algn="ctr"/>
            <a:r>
              <a:rPr lang="fr-FR" sz="1400" dirty="0">
                <a:solidFill>
                  <a:srgbClr val="0F857B"/>
                </a:solidFill>
              </a:rPr>
              <a:t>Examiner les résultats et réfléchir à leur signification</a:t>
            </a:r>
            <a:endParaRPr lang="en-GB" sz="1400" dirty="0">
              <a:solidFill>
                <a:srgbClr val="0F857B"/>
              </a:solidFill>
            </a:endParaRPr>
          </a:p>
        </p:txBody>
      </p:sp>
      <p:sp>
        <p:nvSpPr>
          <p:cNvPr id="75" name="TextBox 11">
            <a:extLst>
              <a:ext uri="{FF2B5EF4-FFF2-40B4-BE49-F238E27FC236}">
                <a16:creationId xmlns:a16="http://schemas.microsoft.com/office/drawing/2014/main" id="{D7F667D5-DA94-BDD9-93F0-6053C70E25CA}"/>
              </a:ext>
            </a:extLst>
          </p:cNvPr>
          <p:cNvSpPr txBox="1"/>
          <p:nvPr>
            <p:custDataLst>
              <p:tags r:id="rId18"/>
            </p:custDataLst>
          </p:nvPr>
        </p:nvSpPr>
        <p:spPr>
          <a:xfrm>
            <a:off x="111584" y="4359093"/>
            <a:ext cx="2848833" cy="523220"/>
          </a:xfrm>
          <a:prstGeom prst="rect">
            <a:avLst/>
          </a:prstGeom>
          <a:noFill/>
          <a:ln>
            <a:solidFill>
              <a:srgbClr val="CE6328"/>
            </a:solidFill>
          </a:ln>
        </p:spPr>
        <p:txBody>
          <a:bodyPr wrap="square">
            <a:spAutoFit/>
          </a:bodyPr>
          <a:lstStyle/>
          <a:p>
            <a:pPr algn="ctr"/>
            <a:r>
              <a:rPr lang="fr-FR" sz="1400" dirty="0">
                <a:solidFill>
                  <a:srgbClr val="CE6328"/>
                </a:solidFill>
              </a:rPr>
              <a:t>Élaborer la pratique à partir des résultats obtenus</a:t>
            </a:r>
            <a:endParaRPr lang="en-GB" sz="1400" dirty="0">
              <a:solidFill>
                <a:srgbClr val="CE6328"/>
              </a:solidFill>
            </a:endParaRPr>
          </a:p>
        </p:txBody>
      </p:sp>
      <p:sp>
        <p:nvSpPr>
          <p:cNvPr id="76" name="TextBox 12">
            <a:extLst>
              <a:ext uri="{FF2B5EF4-FFF2-40B4-BE49-F238E27FC236}">
                <a16:creationId xmlns:a16="http://schemas.microsoft.com/office/drawing/2014/main" id="{6EB1B372-8E5D-7DDD-0D76-53CB79B7416C}"/>
              </a:ext>
            </a:extLst>
          </p:cNvPr>
          <p:cNvSpPr txBox="1"/>
          <p:nvPr>
            <p:custDataLst>
              <p:tags r:id="rId19"/>
            </p:custDataLst>
          </p:nvPr>
        </p:nvSpPr>
        <p:spPr>
          <a:xfrm>
            <a:off x="276030" y="2865751"/>
            <a:ext cx="3042359" cy="523220"/>
          </a:xfrm>
          <a:prstGeom prst="rect">
            <a:avLst/>
          </a:prstGeom>
          <a:noFill/>
          <a:ln>
            <a:solidFill>
              <a:srgbClr val="C61624"/>
            </a:solidFill>
          </a:ln>
        </p:spPr>
        <p:txBody>
          <a:bodyPr wrap="square">
            <a:spAutoFit/>
          </a:bodyPr>
          <a:lstStyle/>
          <a:p>
            <a:pPr algn="ctr"/>
            <a:r>
              <a:rPr lang="fr-FR" sz="1400" dirty="0">
                <a:solidFill>
                  <a:srgbClr val="C61624"/>
                </a:solidFill>
              </a:rPr>
              <a:t>Analyser le déroulement du processus dans son ensemble</a:t>
            </a:r>
            <a:endParaRPr lang="en-GB" sz="1400" dirty="0">
              <a:solidFill>
                <a:srgbClr val="C61624"/>
              </a:solidFill>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object 6"/>
          <p:cNvSpPr txBox="1"/>
          <p:nvPr>
            <p:custDataLst>
              <p:tags r:id="rId1"/>
            </p:custDataLst>
          </p:nvPr>
        </p:nvSpPr>
        <p:spPr>
          <a:xfrm>
            <a:off x="5285281" y="7088109"/>
            <a:ext cx="121920" cy="167640"/>
          </a:xfrm>
          <a:prstGeom prst="rect">
            <a:avLst/>
          </a:prstGeom>
        </p:spPr>
        <p:txBody>
          <a:bodyPr vert="horz" wrap="square" lIns="0" tIns="635" rIns="0" bIns="0" rtlCol="0">
            <a:spAutoFit/>
          </a:bodyPr>
          <a:lstStyle/>
          <a:p>
            <a:pPr marL="25400">
              <a:lnSpc>
                <a:spcPct val="100000"/>
              </a:lnSpc>
              <a:spcBef>
                <a:spcPts val="5"/>
              </a:spcBef>
            </a:pPr>
            <a:r>
              <a:rPr sz="1000" dirty="0">
                <a:latin typeface="Arial"/>
                <a:cs typeface="Arial"/>
              </a:rPr>
              <a:t>4</a:t>
            </a:r>
            <a:endParaRPr sz="1000">
              <a:latin typeface="Arial"/>
              <a:cs typeface="Arial"/>
            </a:endParaRPr>
          </a:p>
        </p:txBody>
      </p:sp>
      <p:sp>
        <p:nvSpPr>
          <p:cNvPr id="2" name="object 2"/>
          <p:cNvSpPr txBox="1"/>
          <p:nvPr>
            <p:custDataLst>
              <p:tags r:id="rId2"/>
            </p:custDataLst>
          </p:nvPr>
        </p:nvSpPr>
        <p:spPr>
          <a:xfrm>
            <a:off x="574676" y="671194"/>
            <a:ext cx="3933824" cy="1251048"/>
          </a:xfrm>
          <a:prstGeom prst="rect">
            <a:avLst/>
          </a:prstGeom>
          <a:ln w="31733">
            <a:solidFill>
              <a:srgbClr val="2791A6"/>
            </a:solidFill>
          </a:ln>
        </p:spPr>
        <p:txBody>
          <a:bodyPr vert="horz" wrap="square" lIns="0" tIns="76835" rIns="0" bIns="0" rtlCol="0">
            <a:spAutoFit/>
          </a:bodyPr>
          <a:lstStyle/>
          <a:p>
            <a:pPr marL="82550" marR="332740" algn="ctr">
              <a:lnSpc>
                <a:spcPct val="120800"/>
              </a:lnSpc>
              <a:spcBef>
                <a:spcPts val="645"/>
              </a:spcBef>
            </a:pPr>
            <a:r>
              <a:rPr lang="fr-FR" sz="1200" b="1" dirty="0">
                <a:latin typeface="Arial"/>
                <a:cs typeface="Arial"/>
              </a:rPr>
              <a:t>Exemples d’investigations menées par des enseignants</a:t>
            </a:r>
            <a:endParaRPr lang="fr-FR" sz="1200" dirty="0">
              <a:latin typeface="Arial"/>
              <a:cs typeface="Arial"/>
            </a:endParaRPr>
          </a:p>
          <a:p>
            <a:pPr marL="82550" marR="332740">
              <a:lnSpc>
                <a:spcPct val="120800"/>
              </a:lnSpc>
              <a:spcBef>
                <a:spcPts val="645"/>
              </a:spcBef>
            </a:pPr>
            <a:r>
              <a:rPr lang="fr-FR" sz="1200" dirty="0">
                <a:latin typeface="Arial Unicode MS"/>
                <a:cs typeface="Arial Unicode MS"/>
              </a:rPr>
              <a:t>Voici quelques exemples de la manière dont certains enseignants ont utilisé la trousse T-SEDA pour réaliser leurs propres investigations en classe.</a:t>
            </a:r>
          </a:p>
        </p:txBody>
      </p:sp>
      <p:sp>
        <p:nvSpPr>
          <p:cNvPr id="3" name="object 3"/>
          <p:cNvSpPr txBox="1"/>
          <p:nvPr>
            <p:custDataLst>
              <p:tags r:id="rId3"/>
            </p:custDataLst>
          </p:nvPr>
        </p:nvSpPr>
        <p:spPr>
          <a:xfrm>
            <a:off x="622300" y="2105025"/>
            <a:ext cx="3809999" cy="4983084"/>
          </a:xfrm>
          <a:prstGeom prst="rect">
            <a:avLst/>
          </a:prstGeom>
          <a:solidFill>
            <a:srgbClr val="E6CCE6"/>
          </a:solidFill>
          <a:ln w="9520">
            <a:solidFill>
              <a:srgbClr val="000000"/>
            </a:solidFill>
          </a:ln>
        </p:spPr>
        <p:txBody>
          <a:bodyPr vert="horz" wrap="square" lIns="0" tIns="72000" rIns="0" bIns="0" rtlCol="0">
            <a:noAutofit/>
          </a:bodyPr>
          <a:lstStyle/>
          <a:p>
            <a:pPr marL="81915" marR="128905" algn="ctr">
              <a:lnSpc>
                <a:spcPct val="121000"/>
              </a:lnSpc>
              <a:spcBef>
                <a:spcPts val="615"/>
              </a:spcBef>
            </a:pPr>
            <a:r>
              <a:rPr lang="fr-FR" sz="1000" b="1" dirty="0">
                <a:latin typeface="Arial"/>
                <a:cs typeface="Arial"/>
              </a:rPr>
              <a:t>L’investigation de Gary :</a:t>
            </a:r>
          </a:p>
          <a:p>
            <a:pPr marL="81915" marR="128905" algn="ctr">
              <a:lnSpc>
                <a:spcPct val="121000"/>
              </a:lnSpc>
              <a:spcBef>
                <a:spcPts val="615"/>
              </a:spcBef>
            </a:pPr>
            <a:r>
              <a:rPr lang="fr-FR" sz="1000" b="1" dirty="0">
                <a:latin typeface="Arial"/>
                <a:cs typeface="Arial"/>
              </a:rPr>
              <a:t>Favoriser le dialogue dans les jeux de rôle</a:t>
            </a:r>
          </a:p>
          <a:p>
            <a:pPr marL="81915" marR="128905">
              <a:lnSpc>
                <a:spcPct val="121000"/>
              </a:lnSpc>
              <a:spcBef>
                <a:spcPts val="615"/>
              </a:spcBef>
            </a:pPr>
            <a:r>
              <a:rPr lang="fr-FR" sz="1000" dirty="0">
                <a:latin typeface="Arial"/>
                <a:cs typeface="Arial"/>
              </a:rPr>
              <a:t>Je suis enseignant auprès d’enfants de 4 à 5 ans, et l’espace de jeux de rôle est une composante importante de la classe à l’étape </a:t>
            </a:r>
            <a:r>
              <a:rPr lang="fr-FR" sz="1000" dirty="0" err="1">
                <a:latin typeface="Arial"/>
                <a:cs typeface="Arial"/>
              </a:rPr>
              <a:t>Foundation</a:t>
            </a:r>
            <a:r>
              <a:rPr lang="fr-FR" sz="1000" dirty="0">
                <a:latin typeface="Arial"/>
                <a:cs typeface="Arial"/>
              </a:rPr>
              <a:t> Stage (EYFS), car nous relions toujours les activités dans cet espace au cadre de développement de l’EYFS. Lorsque j’ai utilisé l’outil d’autoévaluation, j’ai réalisé qu’en raison du fonctionnement libre de la classe, je devais comprendre précisément comment les enfants utilisaient cet espace — et en particulier comment ils réagissaient les uns aux autres. J’ai donc décidé d’observer les enfants pendant leurs jeux de rôle afin de voir comment ils construisaient sur les idées des autres, comme base d’un dialogue entre eux. J’ai utilisé les gabarits 2C et 2D pour coder en direct, et j’ai découvert que certains enfants développaient leur expression créative à travers leurs échanges avec les autres, intégrant de nouvelles idées dans leur jeu. D’autres, cependant, jouaient principalement seuls et n’écoutaient ni ne répondaient aux autres enfants. Par la suite, j’ai proposé aux enfants de jouer en duo dans l’espace de jeux de rôle et de partager leurs idées de mise en scène. J’ai constaté qu’ils ne réagissaient aux idées des autres que si celles-ci les enthousiasmaient — mais aussi qu’ils prenaient conscience d’un cercle de partenaires de jeu plus large que leurs amis habituels. Cela signifiait qu’ils entendaient un éventail plus riche d’idées différentes.</a:t>
            </a:r>
          </a:p>
        </p:txBody>
      </p:sp>
      <p:sp>
        <p:nvSpPr>
          <p:cNvPr id="4" name="object 4"/>
          <p:cNvSpPr txBox="1"/>
          <p:nvPr>
            <p:custDataLst>
              <p:tags r:id="rId4"/>
            </p:custDataLst>
          </p:nvPr>
        </p:nvSpPr>
        <p:spPr>
          <a:xfrm>
            <a:off x="4793303" y="825770"/>
            <a:ext cx="5565140" cy="3009093"/>
          </a:xfrm>
          <a:prstGeom prst="rect">
            <a:avLst/>
          </a:prstGeom>
          <a:solidFill>
            <a:srgbClr val="E6B9B8"/>
          </a:solidFill>
          <a:ln w="9520">
            <a:solidFill>
              <a:srgbClr val="000000"/>
            </a:solidFill>
          </a:ln>
        </p:spPr>
        <p:txBody>
          <a:bodyPr vert="horz" wrap="square" lIns="0" tIns="78740" rIns="0" bIns="0" rtlCol="0">
            <a:spAutoFit/>
          </a:bodyPr>
          <a:lstStyle/>
          <a:p>
            <a:pPr marL="81280" marR="95885" indent="-635" algn="ctr">
              <a:lnSpc>
                <a:spcPct val="120500"/>
              </a:lnSpc>
              <a:spcBef>
                <a:spcPts val="615"/>
              </a:spcBef>
            </a:pPr>
            <a:r>
              <a:rPr lang="fr-FR" sz="1000" b="1" dirty="0">
                <a:latin typeface="Arial"/>
                <a:cs typeface="Arial"/>
              </a:rPr>
              <a:t>L’investigation de Kiran :</a:t>
            </a:r>
          </a:p>
          <a:p>
            <a:pPr marL="81280" marR="95885" indent="-635" algn="ctr">
              <a:lnSpc>
                <a:spcPct val="120500"/>
              </a:lnSpc>
              <a:spcBef>
                <a:spcPts val="615"/>
              </a:spcBef>
            </a:pPr>
            <a:r>
              <a:rPr lang="fr-FR" sz="1000" b="1" dirty="0">
                <a:latin typeface="Arial"/>
                <a:cs typeface="Arial"/>
              </a:rPr>
              <a:t>Questionner les idées des autres en histoire</a:t>
            </a:r>
            <a:endParaRPr lang="fr-FR" sz="1000" dirty="0">
              <a:latin typeface="Arial"/>
              <a:cs typeface="Arial"/>
            </a:endParaRPr>
          </a:p>
          <a:p>
            <a:pPr marL="81280" marR="95885" indent="-635">
              <a:lnSpc>
                <a:spcPct val="120500"/>
              </a:lnSpc>
              <a:spcBef>
                <a:spcPts val="615"/>
              </a:spcBef>
            </a:pPr>
            <a:r>
              <a:rPr lang="fr-FR" sz="1000" dirty="0">
                <a:latin typeface="Arial"/>
                <a:cs typeface="Arial"/>
              </a:rPr>
              <a:t>Je suis enseignant en histoire au secondaire (élèves de 11 à 16 ans) et, en utilisant l’outil d’autoévaluation, je me suis demandé si mes élèves comprenaient comment interroger les idées des autres à propos des sources. J’ai décidé d’observer dans quelle mesure ils remettaient en question les idées de leurs pairs lorsqu’ils analysaient des sources en binômes. Mais au-delà de cela, je souhaitais aussi que les élèves prennent conscience de l’importance de se questionner mutuellement — car certaines sources peuvent être intentionnellement trompeuses. Pendant que certains travaillaient en binômes, j’ai demandé à d’autres de noter combien de fois chaque élève du duo posait des questions ou remettait en cause une idée pendant une période de 10 minutes. Par la suite, ces élèves ont fait un retour à la classe sur leurs observations. Cela a donné lieu à une discussion de classe très enrichissante sur l’importance de remettre en question les idées des autres et la fiabilité des sources elles-mêmes, permettant ainsi aux élèves de réfléchir à leur apprentissage tout en approfondissant leur compréhension de l’analyse des sources en histoire.</a:t>
            </a:r>
          </a:p>
        </p:txBody>
      </p:sp>
      <p:sp>
        <p:nvSpPr>
          <p:cNvPr id="5" name="object 5"/>
          <p:cNvSpPr txBox="1"/>
          <p:nvPr>
            <p:custDataLst>
              <p:tags r:id="rId5"/>
            </p:custDataLst>
          </p:nvPr>
        </p:nvSpPr>
        <p:spPr>
          <a:xfrm>
            <a:off x="4781818" y="4107100"/>
            <a:ext cx="5572760" cy="2981009"/>
          </a:xfrm>
          <a:prstGeom prst="rect">
            <a:avLst/>
          </a:prstGeom>
          <a:solidFill>
            <a:srgbClr val="B9CDE5"/>
          </a:solidFill>
          <a:ln w="9520">
            <a:solidFill>
              <a:srgbClr val="000000"/>
            </a:solidFill>
          </a:ln>
        </p:spPr>
        <p:txBody>
          <a:bodyPr vert="horz" wrap="square" lIns="0" tIns="76835" rIns="0" bIns="0" rtlCol="0">
            <a:spAutoFit/>
          </a:bodyPr>
          <a:lstStyle/>
          <a:p>
            <a:pPr marR="9525" algn="ctr">
              <a:lnSpc>
                <a:spcPct val="100000"/>
              </a:lnSpc>
              <a:spcBef>
                <a:spcPts val="605"/>
              </a:spcBef>
            </a:pPr>
            <a:r>
              <a:rPr lang="fr-CA" sz="1000" b="1" dirty="0">
                <a:latin typeface="Arial"/>
                <a:cs typeface="Arial"/>
              </a:rPr>
              <a:t>L’investigation de Lily</a:t>
            </a:r>
            <a:r>
              <a:rPr lang="fr-FR" sz="1000" b="1" dirty="0">
                <a:latin typeface="Arial"/>
                <a:cs typeface="Arial"/>
              </a:rPr>
              <a:t> :</a:t>
            </a:r>
            <a:endParaRPr sz="1000" dirty="0">
              <a:latin typeface="Arial"/>
              <a:cs typeface="Arial"/>
            </a:endParaRPr>
          </a:p>
          <a:p>
            <a:pPr marR="9525" algn="ctr">
              <a:lnSpc>
                <a:spcPct val="100000"/>
              </a:lnSpc>
              <a:spcBef>
                <a:spcPts val="860"/>
              </a:spcBef>
            </a:pPr>
            <a:r>
              <a:rPr lang="fr-FR" sz="1000" b="1" dirty="0">
                <a:latin typeface="Arial"/>
                <a:cs typeface="Arial"/>
              </a:rPr>
              <a:t>Développer le raisonnement dans les travaux de groupe en sciences</a:t>
            </a:r>
            <a:endParaRPr sz="1000" dirty="0">
              <a:latin typeface="Arial"/>
              <a:cs typeface="Arial"/>
            </a:endParaRPr>
          </a:p>
          <a:p>
            <a:pPr marL="82800" marR="93345" indent="-635">
              <a:lnSpc>
                <a:spcPct val="121000"/>
              </a:lnSpc>
              <a:spcBef>
                <a:spcPts val="615"/>
              </a:spcBef>
            </a:pPr>
            <a:r>
              <a:rPr lang="fr-FR" sz="1000" dirty="0">
                <a:latin typeface="Arial"/>
                <a:cs typeface="Arial"/>
              </a:rPr>
              <a:t>J’enseigne à des enfants de 9 à 10 ans, et après avoir utilisé l’outil d’autoévaluation, je me suis préoccupé du fait qu’il n’y avait pas suffisamment de raisonnement dans ma classe. J’avais particulièrement cette impression en sciences, où tous les élèves ne démontraient pas leur raisonnement — par exemple, en appliquant leurs connaissances pour formuler des prédictions, etc. J’ai donc décidé d’utiliser le système de codage T-SEDA pour voir à quelle fréquence les élèves faisaient appel au raisonnement dans leurs travaux de groupe pendant une séquence d’enseignement en sciences. J’ai effectué des observations en direct de certains groupes à l’aide de l’outil d’échantillonnage temporel, gabarit 2B, et j’ai noté les occurrences de raisonnement. J’ai constaté que certains élèves formulaient assez souvent des raisonnements, mais que d’autres ne le faisaient pas du tout (du moins pas verbalement). Une fois ces observations terminées, j’ai compris qu’il fallait structurer davantage les activités de groupe afin d’encourager tous les élèves à partager leur raisonnement et à leur en donner l’occasion au sein du groupe.</a:t>
            </a:r>
            <a:endParaRPr lang="en-US" sz="1000" dirty="0">
              <a:latin typeface="Arial"/>
              <a:cs typeface="Arial"/>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custDataLst>
              <p:tags r:id="rId1"/>
            </p:custDataLst>
          </p:nvPr>
        </p:nvSpPr>
        <p:spPr>
          <a:xfrm>
            <a:off x="474828" y="1190625"/>
            <a:ext cx="4771390" cy="6096000"/>
          </a:xfrm>
          <a:custGeom>
            <a:avLst/>
            <a:gdLst/>
            <a:ahLst/>
            <a:cxnLst/>
            <a:rect l="l" t="t" r="r" b="b"/>
            <a:pathLst>
              <a:path w="4771390" h="5716905">
                <a:moveTo>
                  <a:pt x="0" y="0"/>
                </a:moveTo>
                <a:lnTo>
                  <a:pt x="4771241" y="0"/>
                </a:lnTo>
                <a:lnTo>
                  <a:pt x="4771241" y="5716909"/>
                </a:lnTo>
                <a:lnTo>
                  <a:pt x="0" y="5716909"/>
                </a:lnTo>
                <a:lnTo>
                  <a:pt x="0" y="0"/>
                </a:lnTo>
                <a:close/>
              </a:path>
            </a:pathLst>
          </a:custGeom>
          <a:ln w="31733">
            <a:solidFill>
              <a:srgbClr val="2791A6"/>
            </a:solidFill>
          </a:ln>
        </p:spPr>
        <p:txBody>
          <a:bodyPr wrap="square" lIns="0" tIns="0" rIns="0" bIns="0" rtlCol="0"/>
          <a:lstStyle/>
          <a:p>
            <a:endParaRPr/>
          </a:p>
        </p:txBody>
      </p:sp>
      <p:sp>
        <p:nvSpPr>
          <p:cNvPr id="3" name="object 3"/>
          <p:cNvSpPr txBox="1"/>
          <p:nvPr>
            <p:custDataLst>
              <p:tags r:id="rId2"/>
            </p:custDataLst>
          </p:nvPr>
        </p:nvSpPr>
        <p:spPr>
          <a:xfrm>
            <a:off x="571348" y="1266825"/>
            <a:ext cx="4578350" cy="4000839"/>
          </a:xfrm>
          <a:prstGeom prst="rect">
            <a:avLst/>
          </a:prstGeom>
        </p:spPr>
        <p:txBody>
          <a:bodyPr vert="horz" wrap="square" lIns="0" tIns="0" rIns="0" bIns="0" rtlCol="0">
            <a:spAutoFit/>
          </a:bodyPr>
          <a:lstStyle/>
          <a:p>
            <a:pPr marL="12700" algn="just">
              <a:lnSpc>
                <a:spcPct val="100000"/>
              </a:lnSpc>
            </a:pPr>
            <a:r>
              <a:rPr lang="fr-FR" sz="1400" b="1" kern="0" dirty="0">
                <a:solidFill>
                  <a:srgbClr val="1A616F"/>
                </a:solidFill>
                <a:latin typeface="Arial"/>
                <a:cs typeface="Arial"/>
              </a:rPr>
              <a:t>Qu’est-ce que le dialogue éducatif?</a:t>
            </a:r>
          </a:p>
          <a:p>
            <a:pPr marL="82800" marR="5080" indent="-635">
              <a:lnSpc>
                <a:spcPct val="121000"/>
              </a:lnSpc>
              <a:spcBef>
                <a:spcPts val="580"/>
              </a:spcBef>
            </a:pPr>
            <a:r>
              <a:rPr lang="fr-FR" sz="1200" kern="0" dirty="0">
                <a:latin typeface="Arial Unicode MS"/>
                <a:cs typeface="Arial Unicode MS"/>
              </a:rPr>
              <a:t>Dans le dialogue, les participants s’écoutent, contribuent en partageant leurs idées, en justifiant leurs contributions et en évaluant les points de vue des autres.</a:t>
            </a:r>
          </a:p>
          <a:p>
            <a:pPr marL="82800" marR="5080" indent="-635">
              <a:lnSpc>
                <a:spcPct val="121000"/>
              </a:lnSpc>
              <a:spcBef>
                <a:spcPts val="580"/>
              </a:spcBef>
            </a:pPr>
            <a:r>
              <a:rPr lang="fr-FR" sz="1200" kern="0" dirty="0">
                <a:latin typeface="Arial Unicode MS"/>
                <a:cs typeface="Arial Unicode MS"/>
              </a:rPr>
              <a:t>En particulier, ils explorent et évaluent différentes perspectives et raisonnements. Les questions et contributions pertinentes sont amenées par tous les intervenants, ce qui permet de construire des connaissances collectivement dans une leçon ou sur une série de leçons interconnectées.</a:t>
            </a:r>
          </a:p>
          <a:p>
            <a:pPr marL="82800" marR="5080" indent="-635">
              <a:lnSpc>
                <a:spcPct val="121000"/>
              </a:lnSpc>
              <a:spcBef>
                <a:spcPts val="580"/>
              </a:spcBef>
            </a:pPr>
            <a:r>
              <a:rPr lang="fr-FR" sz="1200" kern="0" dirty="0">
                <a:latin typeface="Arial Unicode MS"/>
                <a:cs typeface="Arial Unicode MS"/>
              </a:rPr>
              <a:t>Bien que les interactions verbales soient essentielles, le dialogue peut être soutenu par une communication non verbale (par exemple, gestes, expression faciale et contact visuel) et en utilisant des ressources visuelles ou technologiques. Le silence, le mouvement physique, les routines de la classe et le climat de classe peuvent également être des aspects importants du dialogue, encadrer et soutenir (ou parfois gêner) la conversation orale qui est le principal objectif de cette trousse.</a:t>
            </a:r>
          </a:p>
        </p:txBody>
      </p:sp>
      <p:sp>
        <p:nvSpPr>
          <p:cNvPr id="5" name="object 5"/>
          <p:cNvSpPr txBox="1"/>
          <p:nvPr>
            <p:custDataLst>
              <p:tags r:id="rId3"/>
            </p:custDataLst>
          </p:nvPr>
        </p:nvSpPr>
        <p:spPr>
          <a:xfrm>
            <a:off x="571666" y="5305425"/>
            <a:ext cx="4577715" cy="1320618"/>
          </a:xfrm>
          <a:prstGeom prst="rect">
            <a:avLst/>
          </a:prstGeom>
        </p:spPr>
        <p:txBody>
          <a:bodyPr vert="horz" wrap="square" lIns="0" tIns="635" rIns="0" bIns="0" rtlCol="0">
            <a:spAutoFit/>
          </a:bodyPr>
          <a:lstStyle/>
          <a:p>
            <a:pPr marL="82800" marR="5080">
              <a:lnSpc>
                <a:spcPct val="121000"/>
              </a:lnSpc>
              <a:spcBef>
                <a:spcPts val="50800"/>
              </a:spcBef>
            </a:pPr>
            <a:r>
              <a:rPr lang="fr-FR" sz="1200" b="0" i="0" u="none" strike="noStrike" dirty="0">
                <a:solidFill>
                  <a:srgbClr val="000000"/>
                </a:solidFill>
                <a:effectLst/>
                <a:latin typeface="Arial" panose="020B0604020202020204" pitchFamily="34" charset="0"/>
                <a:cs typeface="Arial" panose="020B0604020202020204" pitchFamily="34" charset="0"/>
              </a:rPr>
              <a:t>Certaines caractéristiques du dialogue sont déjà présentes dans de nombreux contextes éducatifs, mais maintenir un dialogue productif pour l’apprentissage demande du temps. Cela peut aussi représenter un défi pour les participants, surtout s’ils ne sont pas habitués à exprimer longuement leurs idées ou à les voir examinées publiquement.</a:t>
            </a:r>
            <a:endParaRPr lang="en-US" sz="1200" kern="0" dirty="0">
              <a:latin typeface="Arial Unicode MS"/>
              <a:cs typeface="Arial Unicode MS"/>
            </a:endParaRPr>
          </a:p>
        </p:txBody>
      </p:sp>
      <p:sp>
        <p:nvSpPr>
          <p:cNvPr id="6" name="object 6">
            <a:hlinkClick r:id="rId16"/>
          </p:cNvPr>
          <p:cNvSpPr txBox="1"/>
          <p:nvPr>
            <p:custDataLst>
              <p:tags r:id="rId4"/>
            </p:custDataLst>
          </p:nvPr>
        </p:nvSpPr>
        <p:spPr>
          <a:xfrm>
            <a:off x="1172851" y="6708141"/>
            <a:ext cx="3421379" cy="784830"/>
          </a:xfrm>
          <a:prstGeom prst="rect">
            <a:avLst/>
          </a:prstGeom>
        </p:spPr>
        <p:txBody>
          <a:bodyPr vert="horz" wrap="square" lIns="0" tIns="0" rIns="0" bIns="0" rtlCol="0">
            <a:spAutoFit/>
          </a:bodyPr>
          <a:lstStyle/>
          <a:p>
            <a:pPr marL="12700">
              <a:lnSpc>
                <a:spcPct val="100000"/>
              </a:lnSpc>
            </a:pPr>
            <a:r>
              <a:rPr sz="1200" b="1" u="sng" spc="-80" dirty="0">
                <a:solidFill>
                  <a:srgbClr val="0000FF"/>
                </a:solidFill>
                <a:latin typeface="Arial"/>
                <a:cs typeface="Arial"/>
                <a:hlinkClick r:id="rId17"/>
              </a:rPr>
              <a:t>Video </a:t>
            </a:r>
            <a:r>
              <a:rPr sz="1200" b="1" u="sng" spc="-70" dirty="0">
                <a:solidFill>
                  <a:srgbClr val="0000FF"/>
                </a:solidFill>
                <a:latin typeface="Arial"/>
                <a:cs typeface="Arial"/>
                <a:hlinkClick r:id="rId17"/>
              </a:rPr>
              <a:t>1: </a:t>
            </a:r>
            <a:r>
              <a:rPr lang="fr-FR" sz="1200" b="1" u="sng" spc="-100" dirty="0">
                <a:solidFill>
                  <a:srgbClr val="0000FF"/>
                </a:solidFill>
                <a:latin typeface="Arial"/>
                <a:cs typeface="Arial"/>
              </a:rPr>
              <a:t>Qu’est-ce que le dialogue éducatif? </a:t>
            </a:r>
          </a:p>
          <a:p>
            <a:pPr marL="12700">
              <a:lnSpc>
                <a:spcPct val="100000"/>
              </a:lnSpc>
              <a:spcBef>
                <a:spcPts val="885"/>
              </a:spcBef>
            </a:pPr>
            <a:r>
              <a:rPr lang="fr-FR" sz="1200" spc="-50" dirty="0">
                <a:latin typeface="Arial Unicode MS"/>
                <a:cs typeface="Arial Unicode MS"/>
              </a:rPr>
              <a:t>Fournit plus d’informations sur le dialogue éducatif.</a:t>
            </a:r>
          </a:p>
          <a:p>
            <a:pPr marL="12700">
              <a:lnSpc>
                <a:spcPct val="100000"/>
              </a:lnSpc>
              <a:spcBef>
                <a:spcPts val="885"/>
              </a:spcBef>
            </a:pPr>
            <a:endParaRPr lang="fr-FR" sz="1200" dirty="0">
              <a:latin typeface="Arial Unicode MS"/>
              <a:cs typeface="Arial Unicode MS"/>
            </a:endParaRPr>
          </a:p>
        </p:txBody>
      </p:sp>
      <p:sp>
        <p:nvSpPr>
          <p:cNvPr id="8" name="object 8"/>
          <p:cNvSpPr txBox="1"/>
          <p:nvPr>
            <p:custDataLst>
              <p:tags r:id="rId5"/>
            </p:custDataLst>
          </p:nvPr>
        </p:nvSpPr>
        <p:spPr>
          <a:xfrm>
            <a:off x="393700" y="657225"/>
            <a:ext cx="4933647" cy="291746"/>
          </a:xfrm>
          <a:prstGeom prst="rect">
            <a:avLst/>
          </a:prstGeom>
          <a:solidFill>
            <a:srgbClr val="D9F1F6"/>
          </a:solidFill>
        </p:spPr>
        <p:txBody>
          <a:bodyPr vert="horz" wrap="square" lIns="0" tIns="14604" rIns="0" bIns="0" rtlCol="0">
            <a:spAutoFit/>
          </a:bodyPr>
          <a:lstStyle/>
          <a:p>
            <a:pPr marL="26034">
              <a:lnSpc>
                <a:spcPct val="100000"/>
              </a:lnSpc>
              <a:spcBef>
                <a:spcPts val="114"/>
              </a:spcBef>
            </a:pPr>
            <a:r>
              <a:rPr b="1" kern="0" dirty="0">
                <a:solidFill>
                  <a:srgbClr val="1A616F"/>
                </a:solidFill>
                <a:latin typeface="Arial"/>
                <a:cs typeface="Arial"/>
              </a:rPr>
              <a:t>Part</a:t>
            </a:r>
            <a:r>
              <a:rPr lang="fr-CA" b="1" kern="0" dirty="0" err="1">
                <a:solidFill>
                  <a:srgbClr val="1A616F"/>
                </a:solidFill>
                <a:latin typeface="Arial"/>
                <a:cs typeface="Arial"/>
              </a:rPr>
              <a:t>ie</a:t>
            </a:r>
            <a:r>
              <a:rPr b="1" kern="0" dirty="0">
                <a:solidFill>
                  <a:srgbClr val="1A616F"/>
                </a:solidFill>
                <a:latin typeface="Arial"/>
                <a:cs typeface="Arial"/>
              </a:rPr>
              <a:t> b. </a:t>
            </a:r>
            <a:r>
              <a:rPr lang="fr-FR" b="1" kern="0" dirty="0">
                <a:solidFill>
                  <a:srgbClr val="1A616F"/>
                </a:solidFill>
                <a:latin typeface="Arial"/>
                <a:cs typeface="Arial"/>
              </a:rPr>
              <a:t>Qu’est-ce que le dialogue éducatif </a:t>
            </a:r>
            <a:r>
              <a:rPr b="1" kern="0" dirty="0">
                <a:solidFill>
                  <a:srgbClr val="1A616F"/>
                </a:solidFill>
                <a:latin typeface="Arial"/>
                <a:cs typeface="Arial"/>
              </a:rPr>
              <a:t>?</a:t>
            </a:r>
            <a:endParaRPr kern="0" dirty="0">
              <a:latin typeface="Arial"/>
              <a:cs typeface="Arial"/>
            </a:endParaRPr>
          </a:p>
        </p:txBody>
      </p:sp>
      <p:sp>
        <p:nvSpPr>
          <p:cNvPr id="9" name="object 9"/>
          <p:cNvSpPr/>
          <p:nvPr>
            <p:custDataLst>
              <p:tags r:id="rId6"/>
            </p:custDataLst>
          </p:nvPr>
        </p:nvSpPr>
        <p:spPr>
          <a:xfrm>
            <a:off x="5563566" y="611574"/>
            <a:ext cx="4742180" cy="6675051"/>
          </a:xfrm>
          <a:custGeom>
            <a:avLst/>
            <a:gdLst/>
            <a:ahLst/>
            <a:cxnLst/>
            <a:rect l="l" t="t" r="r" b="b"/>
            <a:pathLst>
              <a:path w="4742180" h="5716905">
                <a:moveTo>
                  <a:pt x="0" y="0"/>
                </a:moveTo>
                <a:lnTo>
                  <a:pt x="4742046" y="0"/>
                </a:lnTo>
                <a:lnTo>
                  <a:pt x="4742046" y="5716909"/>
                </a:lnTo>
                <a:lnTo>
                  <a:pt x="0" y="5716909"/>
                </a:lnTo>
                <a:lnTo>
                  <a:pt x="0" y="0"/>
                </a:lnTo>
                <a:close/>
              </a:path>
            </a:pathLst>
          </a:custGeom>
          <a:ln w="31733">
            <a:solidFill>
              <a:srgbClr val="2791A6"/>
            </a:solidFill>
          </a:ln>
        </p:spPr>
        <p:txBody>
          <a:bodyPr wrap="square" lIns="0" tIns="0" rIns="0" bIns="0" rtlCol="0"/>
          <a:lstStyle/>
          <a:p>
            <a:endParaRPr/>
          </a:p>
        </p:txBody>
      </p:sp>
      <p:sp>
        <p:nvSpPr>
          <p:cNvPr id="10" name="object 10"/>
          <p:cNvSpPr txBox="1"/>
          <p:nvPr>
            <p:custDataLst>
              <p:tags r:id="rId7"/>
            </p:custDataLst>
          </p:nvPr>
        </p:nvSpPr>
        <p:spPr>
          <a:xfrm>
            <a:off x="5660086" y="657225"/>
            <a:ext cx="4549140" cy="2498184"/>
          </a:xfrm>
          <a:prstGeom prst="rect">
            <a:avLst/>
          </a:prstGeom>
        </p:spPr>
        <p:txBody>
          <a:bodyPr vert="horz" wrap="square" lIns="0" tIns="0" rIns="0" bIns="0" rtlCol="0">
            <a:spAutoFit/>
          </a:bodyPr>
          <a:lstStyle/>
          <a:p>
            <a:pPr marL="12700" algn="just">
              <a:lnSpc>
                <a:spcPct val="100000"/>
              </a:lnSpc>
            </a:pPr>
            <a:r>
              <a:rPr lang="fr-FR" sz="1400" b="1" dirty="0">
                <a:solidFill>
                  <a:srgbClr val="1A616F"/>
                </a:solidFill>
                <a:latin typeface="Arial"/>
                <a:cs typeface="Arial"/>
              </a:rPr>
              <a:t>Quelle est la différence entre dialogue et simple conversation ?</a:t>
            </a:r>
            <a:endParaRPr sz="1400" dirty="0">
              <a:latin typeface="Arial"/>
              <a:cs typeface="Arial"/>
            </a:endParaRPr>
          </a:p>
          <a:p>
            <a:pPr marL="82800" marR="5080" indent="34290">
              <a:lnSpc>
                <a:spcPct val="121000"/>
              </a:lnSpc>
              <a:spcBef>
                <a:spcPts val="580"/>
              </a:spcBef>
            </a:pPr>
            <a:r>
              <a:rPr lang="fr-FR" sz="1200" dirty="0">
                <a:latin typeface="Arial Unicode MS"/>
                <a:cs typeface="Arial Unicode MS"/>
              </a:rPr>
              <a:t>Bien sûr, les élèves et les enseignants parlent beaucoup au cours de la journée. Ces échanges verbaux peuvent avoir de nombreux objectifs : donner des consignes, bavarder entre élèves ou partager des informations. Cependant, ces exemples ne correspondent pas à ce que nous entendons par dialogue éducatif. Même lorsque les élèves échangent en situation d’apprentissage, cela ne signifie pas nécessairement qu’ils s’engagent dans un dialogue éducatif. Voici un exemple fourni par un enseignant ayant utilisé les ressources T-SEDA :</a:t>
            </a:r>
            <a:endParaRPr lang="en-US" sz="1200" dirty="0">
              <a:latin typeface="Arial Unicode MS"/>
              <a:cs typeface="Arial Unicode MS"/>
            </a:endParaRPr>
          </a:p>
        </p:txBody>
      </p:sp>
      <p:sp>
        <p:nvSpPr>
          <p:cNvPr id="11" name="object 11"/>
          <p:cNvSpPr txBox="1"/>
          <p:nvPr>
            <p:custDataLst>
              <p:tags r:id="rId8"/>
            </p:custDataLst>
          </p:nvPr>
        </p:nvSpPr>
        <p:spPr>
          <a:xfrm>
            <a:off x="5898356" y="3188802"/>
            <a:ext cx="4223695" cy="1118319"/>
          </a:xfrm>
          <a:prstGeom prst="rect">
            <a:avLst/>
          </a:prstGeom>
        </p:spPr>
        <p:txBody>
          <a:bodyPr vert="horz" wrap="square" lIns="0" tIns="0" rIns="0" bIns="0" rtlCol="0">
            <a:spAutoFit/>
          </a:bodyPr>
          <a:lstStyle/>
          <a:p>
            <a:pPr marL="12700" marR="5080" algn="just">
              <a:lnSpc>
                <a:spcPct val="102099"/>
              </a:lnSpc>
            </a:pPr>
            <a:r>
              <a:rPr lang="fr-FR" sz="1200" i="1" dirty="0">
                <a:latin typeface="Arial"/>
                <a:cs typeface="Arial"/>
              </a:rPr>
              <a:t>Certains élèves laissaient leur partenaire d’apprentissage parler seul, ou bien ils exprimaient leurs idées sans écouter ce que l’autre avait à dire. Certains duos ne parlaient pas du tout, ou bien leurs échanges étaient hors sujet. Les enfants n’étaient pas en mesure de structurer leurs discussions et ne comprenaient pas le but de leur prise de parole.</a:t>
            </a:r>
            <a:endParaRPr lang="en-US" sz="1200" dirty="0">
              <a:latin typeface="Arial"/>
              <a:cs typeface="Arial"/>
            </a:endParaRPr>
          </a:p>
        </p:txBody>
      </p:sp>
      <p:sp>
        <p:nvSpPr>
          <p:cNvPr id="12" name="object 12"/>
          <p:cNvSpPr txBox="1"/>
          <p:nvPr>
            <p:custDataLst>
              <p:tags r:id="rId9"/>
            </p:custDataLst>
          </p:nvPr>
        </p:nvSpPr>
        <p:spPr>
          <a:xfrm>
            <a:off x="5660086" y="4340515"/>
            <a:ext cx="4549140" cy="873060"/>
          </a:xfrm>
          <a:prstGeom prst="rect">
            <a:avLst/>
          </a:prstGeom>
        </p:spPr>
        <p:txBody>
          <a:bodyPr vert="horz" wrap="square" lIns="0" tIns="0" rIns="0" bIns="0" rtlCol="0">
            <a:spAutoFit/>
          </a:bodyPr>
          <a:lstStyle/>
          <a:p>
            <a:pPr marL="82800" marR="5080">
              <a:lnSpc>
                <a:spcPct val="121000"/>
              </a:lnSpc>
              <a:spcBef>
                <a:spcPts val="580"/>
              </a:spcBef>
            </a:pPr>
            <a:r>
              <a:rPr lang="fr-FR" sz="1200" dirty="0">
                <a:latin typeface="Arial Unicode MS"/>
                <a:cs typeface="Arial Unicode MS"/>
              </a:rPr>
              <a:t>Même si les élèves parlaient ensemble, ils ne participaient pas à un dialogue, car ils n’interagissaient pas réellement, ne s’écoutaient pas mutuellement, et leurs échanges ne s’inscrivaient pas dans une démarche d’apprentissage.</a:t>
            </a:r>
            <a:endParaRPr lang="en-US" sz="1200" dirty="0">
              <a:latin typeface="Arial Unicode MS"/>
              <a:cs typeface="Arial Unicode MS"/>
            </a:endParaRPr>
          </a:p>
        </p:txBody>
      </p:sp>
      <p:sp>
        <p:nvSpPr>
          <p:cNvPr id="13" name="object 13"/>
          <p:cNvSpPr txBox="1"/>
          <p:nvPr>
            <p:custDataLst>
              <p:tags r:id="rId10"/>
            </p:custDataLst>
          </p:nvPr>
        </p:nvSpPr>
        <p:spPr>
          <a:xfrm>
            <a:off x="5738826" y="6480691"/>
            <a:ext cx="4391660" cy="645177"/>
          </a:xfrm>
          <a:prstGeom prst="rect">
            <a:avLst/>
          </a:prstGeom>
        </p:spPr>
        <p:txBody>
          <a:bodyPr vert="horz" wrap="square" lIns="0" tIns="0" rIns="0" bIns="0" rtlCol="0">
            <a:spAutoFit/>
          </a:bodyPr>
          <a:lstStyle/>
          <a:p>
            <a:pPr marL="12700" marR="5080">
              <a:lnSpc>
                <a:spcPct val="102499"/>
              </a:lnSpc>
            </a:pPr>
            <a:r>
              <a:rPr lang="fr-FR" sz="1400" dirty="0">
                <a:latin typeface="Arial"/>
                <a:cs typeface="Arial"/>
              </a:rPr>
              <a:t>Le tableau au verso donne des exemples de ce que vous pourriez entendre ou lire lorsque les apprenants participent à un dialogue éducatif.</a:t>
            </a:r>
            <a:endParaRPr lang="en-US" sz="1400" dirty="0">
              <a:latin typeface="Arial"/>
              <a:cs typeface="Arial"/>
            </a:endParaRPr>
          </a:p>
        </p:txBody>
      </p:sp>
      <p:sp>
        <p:nvSpPr>
          <p:cNvPr id="14" name="object 14"/>
          <p:cNvSpPr/>
          <p:nvPr>
            <p:custDataLst>
              <p:tags r:id="rId11"/>
            </p:custDataLst>
          </p:nvPr>
        </p:nvSpPr>
        <p:spPr>
          <a:xfrm>
            <a:off x="688225" y="6708141"/>
            <a:ext cx="449575" cy="449574"/>
          </a:xfrm>
          <a:prstGeom prst="rect">
            <a:avLst/>
          </a:prstGeom>
          <a:blipFill>
            <a:blip r:embed="rId18" cstate="print"/>
            <a:stretch>
              <a:fillRect/>
            </a:stretch>
          </a:blipFill>
        </p:spPr>
        <p:txBody>
          <a:bodyPr wrap="square" lIns="0" tIns="0" rIns="0" bIns="0" rtlCol="0"/>
          <a:lstStyle/>
          <a:p>
            <a:endParaRPr/>
          </a:p>
        </p:txBody>
      </p:sp>
      <p:sp>
        <p:nvSpPr>
          <p:cNvPr id="15" name="object 15"/>
          <p:cNvSpPr txBox="1"/>
          <p:nvPr>
            <p:custDataLst>
              <p:tags r:id="rId12"/>
            </p:custDataLst>
          </p:nvPr>
        </p:nvSpPr>
        <p:spPr>
          <a:xfrm>
            <a:off x="5285281" y="7088109"/>
            <a:ext cx="121920" cy="154529"/>
          </a:xfrm>
          <a:prstGeom prst="rect">
            <a:avLst/>
          </a:prstGeom>
        </p:spPr>
        <p:txBody>
          <a:bodyPr vert="horz" wrap="square" lIns="0" tIns="635" rIns="0" bIns="0" rtlCol="0">
            <a:spAutoFit/>
          </a:bodyPr>
          <a:lstStyle/>
          <a:p>
            <a:pPr marL="25400">
              <a:lnSpc>
                <a:spcPct val="100000"/>
              </a:lnSpc>
              <a:spcBef>
                <a:spcPts val="5"/>
              </a:spcBef>
            </a:pPr>
            <a:r>
              <a:rPr sz="1000" dirty="0">
                <a:latin typeface="Arial"/>
                <a:cs typeface="Arial"/>
              </a:rPr>
              <a:t>5</a:t>
            </a:r>
            <a:endParaRPr sz="1000">
              <a:latin typeface="Arial"/>
              <a:cs typeface="Arial"/>
            </a:endParaRPr>
          </a:p>
        </p:txBody>
      </p:sp>
      <p:sp>
        <p:nvSpPr>
          <p:cNvPr id="7" name="TextBox 6">
            <a:extLst>
              <a:ext uri="{FF2B5EF4-FFF2-40B4-BE49-F238E27FC236}">
                <a16:creationId xmlns:a16="http://schemas.microsoft.com/office/drawing/2014/main" id="{336CB5A9-3AA6-AE47-AE6D-17BCA12D47EE}"/>
              </a:ext>
            </a:extLst>
          </p:cNvPr>
          <p:cNvSpPr txBox="1"/>
          <p:nvPr>
            <p:custDataLst>
              <p:tags r:id="rId13"/>
            </p:custDataLst>
          </p:nvPr>
        </p:nvSpPr>
        <p:spPr>
          <a:xfrm>
            <a:off x="5660404" y="5246968"/>
            <a:ext cx="4548505" cy="1200329"/>
          </a:xfrm>
          <a:prstGeom prst="rect">
            <a:avLst/>
          </a:prstGeom>
          <a:noFill/>
        </p:spPr>
        <p:txBody>
          <a:bodyPr wrap="square" rtlCol="0">
            <a:spAutoFit/>
          </a:bodyPr>
          <a:lstStyle/>
          <a:p>
            <a:pPr algn="just"/>
            <a:r>
              <a:rPr lang="fr-FR" sz="1200" b="1" kern="1400" dirty="0">
                <a:solidFill>
                  <a:srgbClr val="000000"/>
                </a:solidFill>
                <a:effectLst/>
                <a:latin typeface="Arial Unicode MS" panose="020B0604020202020204" pitchFamily="34" charset="-128"/>
                <a:ea typeface="Arial Unicode MS" panose="020B0604020202020204" pitchFamily="34" charset="-128"/>
                <a:cs typeface="Arial Unicode MS" panose="020B0604020202020204" pitchFamily="34" charset="-128"/>
              </a:rPr>
              <a:t>Clips vidéo : </a:t>
            </a:r>
            <a:r>
              <a:rPr lang="fr-FR" sz="1200" kern="1400" dirty="0">
                <a:solidFill>
                  <a:srgbClr val="000000"/>
                </a:solidFill>
                <a:effectLst/>
                <a:latin typeface="Arial Unicode MS" panose="020B0604020202020204" pitchFamily="34" charset="-128"/>
                <a:ea typeface="Arial Unicode MS" panose="020B0604020202020204" pitchFamily="34" charset="-128"/>
                <a:cs typeface="Arial Unicode MS" panose="020B0604020202020204" pitchFamily="34" charset="-128"/>
              </a:rPr>
              <a:t>Des extraits vidéo téléchargeables d’enseignement dialogique dans des classes au Royaume-Uni (primaire, intermédiaire, secondaire), filmés dans le cadre de plusieurs projets de recherche, sont disponibles à l’adresse suivante :</a:t>
            </a:r>
            <a:r>
              <a:rPr lang="fr-FR" sz="1200" kern="1400" dirty="0">
                <a:solidFill>
                  <a:srgbClr val="000000"/>
                </a:solidFill>
                <a:effectLst/>
                <a:latin typeface="Arial Unicode MS" panose="020B0604020202020204" pitchFamily="34" charset="-128"/>
                <a:ea typeface="Arial Unicode MS" panose="020B0604020202020204" pitchFamily="34" charset="-128"/>
                <a:cs typeface="Arial Unicode MS" panose="020B0604020202020204" pitchFamily="34" charset="-128"/>
                <a:hlinkClick r:id="rId19"/>
              </a:rPr>
              <a:t>https://vimeopro.com/</a:t>
            </a:r>
            <a:r>
              <a:rPr lang="fr-FR" sz="1200" kern="1400" dirty="0" err="1">
                <a:solidFill>
                  <a:srgbClr val="000000"/>
                </a:solidFill>
                <a:effectLst/>
                <a:latin typeface="Arial Unicode MS" panose="020B0604020202020204" pitchFamily="34" charset="-128"/>
                <a:ea typeface="Arial Unicode MS" panose="020B0604020202020204" pitchFamily="34" charset="-128"/>
                <a:cs typeface="Arial Unicode MS" panose="020B0604020202020204" pitchFamily="34" charset="-128"/>
                <a:hlinkClick r:id="rId19"/>
              </a:rPr>
              <a:t>camtree</a:t>
            </a:r>
            <a:r>
              <a:rPr lang="fr-FR" sz="1200" kern="1400" dirty="0">
                <a:solidFill>
                  <a:srgbClr val="000000"/>
                </a:solidFill>
                <a:effectLst/>
                <a:latin typeface="Arial Unicode MS" panose="020B0604020202020204" pitchFamily="34" charset="-128"/>
                <a:ea typeface="Arial Unicode MS" panose="020B0604020202020204" pitchFamily="34" charset="-128"/>
                <a:cs typeface="Arial Unicode MS" panose="020B0604020202020204" pitchFamily="34" charset="-128"/>
                <a:hlinkClick r:id="rId19"/>
              </a:rPr>
              <a:t>/</a:t>
            </a:r>
            <a:r>
              <a:rPr lang="fr-FR" sz="1200" kern="1400" dirty="0" err="1">
                <a:solidFill>
                  <a:srgbClr val="000000"/>
                </a:solidFill>
                <a:effectLst/>
                <a:latin typeface="Arial Unicode MS" panose="020B0604020202020204" pitchFamily="34" charset="-128"/>
                <a:ea typeface="Arial Unicode MS" panose="020B0604020202020204" pitchFamily="34" charset="-128"/>
                <a:cs typeface="Arial Unicode MS" panose="020B0604020202020204" pitchFamily="34" charset="-128"/>
                <a:hlinkClick r:id="rId19"/>
              </a:rPr>
              <a:t>cedir</a:t>
            </a:r>
            <a:r>
              <a:rPr lang="fr-FR" sz="1200" kern="1400" dirty="0">
                <a:solidFill>
                  <a:srgbClr val="000000"/>
                </a:solidFill>
                <a:effectLst/>
                <a:latin typeface="Arial Unicode MS" panose="020B0604020202020204" pitchFamily="34" charset="-128"/>
                <a:ea typeface="Arial Unicode MS" panose="020B0604020202020204" pitchFamily="34" charset="-128"/>
                <a:cs typeface="Arial Unicode MS" panose="020B0604020202020204" pitchFamily="34" charset="-128"/>
                <a:hlinkClick r:id="rId19"/>
              </a:rPr>
              <a:t>/ </a:t>
            </a:r>
            <a:endParaRPr lang="fr-FR" sz="1200" kern="1400" dirty="0">
              <a:solidFill>
                <a:srgbClr val="000000"/>
              </a:solidFill>
              <a:effectLst/>
              <a:latin typeface="Arial Unicode MS" panose="020B0604020202020204" pitchFamily="34" charset="-128"/>
              <a:ea typeface="Arial Unicode MS" panose="020B0604020202020204" pitchFamily="34" charset="-128"/>
              <a:cs typeface="Arial Unicode MS" panose="020B0604020202020204" pitchFamily="34" charset="-128"/>
            </a:endParaRPr>
          </a:p>
          <a:p>
            <a:pPr algn="just"/>
            <a:r>
              <a:rPr lang="fr-FR" sz="1200" kern="1400" dirty="0">
                <a:solidFill>
                  <a:srgbClr val="000000"/>
                </a:solidFill>
                <a:effectLst/>
                <a:latin typeface="Arial Unicode MS" panose="020B0604020202020204" pitchFamily="34" charset="-128"/>
                <a:ea typeface="Arial Unicode MS" panose="020B0604020202020204" pitchFamily="34" charset="-128"/>
                <a:cs typeface="Arial Unicode MS" panose="020B0604020202020204" pitchFamily="34" charset="-128"/>
              </a:rPr>
              <a:t>(Des amorces pour la discussion y sont incluses.)</a:t>
            </a:r>
            <a:endParaRPr lang="en-GB" sz="1200" kern="1400" dirty="0">
              <a:solidFill>
                <a:srgbClr val="000000"/>
              </a:solidFill>
              <a:effectLst/>
              <a:latin typeface="Arial Unicode MS" panose="020B0604020202020204" pitchFamily="34" charset="-128"/>
              <a:ea typeface="Arial Unicode MS" panose="020B0604020202020204" pitchFamily="34" charset="-128"/>
              <a:cs typeface="Arial Unicode MS" panose="020B0604020202020204" pitchFamily="34" charset="-128"/>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object 3"/>
          <p:cNvSpPr txBox="1"/>
          <p:nvPr>
            <p:custDataLst>
              <p:tags r:id="rId1"/>
            </p:custDataLst>
          </p:nvPr>
        </p:nvSpPr>
        <p:spPr>
          <a:xfrm>
            <a:off x="3213100" y="733426"/>
            <a:ext cx="4267200" cy="246221"/>
          </a:xfrm>
          <a:prstGeom prst="rect">
            <a:avLst/>
          </a:prstGeom>
        </p:spPr>
        <p:txBody>
          <a:bodyPr vert="horz" wrap="square" lIns="0" tIns="0" rIns="0" bIns="0" rtlCol="0">
            <a:spAutoFit/>
          </a:bodyPr>
          <a:lstStyle/>
          <a:p>
            <a:pPr marL="12700" algn="ctr">
              <a:lnSpc>
                <a:spcPct val="100000"/>
              </a:lnSpc>
            </a:pPr>
            <a:r>
              <a:rPr lang="fr-FR" sz="1600" b="1" dirty="0">
                <a:latin typeface="Arial"/>
                <a:cs typeface="Arial"/>
              </a:rPr>
              <a:t>Système de codage du dialogue T-SEDA</a:t>
            </a:r>
          </a:p>
        </p:txBody>
      </p:sp>
      <p:sp>
        <p:nvSpPr>
          <p:cNvPr id="4" name="object 4"/>
          <p:cNvSpPr txBox="1"/>
          <p:nvPr>
            <p:custDataLst>
              <p:tags r:id="rId2"/>
            </p:custDataLst>
          </p:nvPr>
        </p:nvSpPr>
        <p:spPr>
          <a:xfrm>
            <a:off x="5285281" y="7088109"/>
            <a:ext cx="121920" cy="154529"/>
          </a:xfrm>
          <a:prstGeom prst="rect">
            <a:avLst/>
          </a:prstGeom>
        </p:spPr>
        <p:txBody>
          <a:bodyPr vert="horz" wrap="square" lIns="0" tIns="635" rIns="0" bIns="0" rtlCol="0">
            <a:spAutoFit/>
          </a:bodyPr>
          <a:lstStyle/>
          <a:p>
            <a:pPr marL="25400">
              <a:lnSpc>
                <a:spcPct val="100000"/>
              </a:lnSpc>
              <a:spcBef>
                <a:spcPts val="5"/>
              </a:spcBef>
            </a:pPr>
            <a:r>
              <a:rPr sz="1000" dirty="0">
                <a:latin typeface="Arial"/>
                <a:cs typeface="Arial"/>
              </a:rPr>
              <a:t>6</a:t>
            </a:r>
            <a:endParaRPr sz="1000">
              <a:latin typeface="Arial"/>
              <a:cs typeface="Arial"/>
            </a:endParaRPr>
          </a:p>
        </p:txBody>
      </p:sp>
      <p:graphicFrame>
        <p:nvGraphicFramePr>
          <p:cNvPr id="5" name="Table 4">
            <a:extLst>
              <a:ext uri="{FF2B5EF4-FFF2-40B4-BE49-F238E27FC236}">
                <a16:creationId xmlns:a16="http://schemas.microsoft.com/office/drawing/2014/main" id="{91538609-2ABE-4342-A3C3-B8835FA7A184}"/>
              </a:ext>
            </a:extLst>
          </p:cNvPr>
          <p:cNvGraphicFramePr>
            <a:graphicFrameLocks noGrp="1"/>
          </p:cNvGraphicFramePr>
          <p:nvPr>
            <p:custDataLst>
              <p:tags r:id="rId3"/>
            </p:custDataLst>
            <p:extLst>
              <p:ext uri="{D42A27DB-BD31-4B8C-83A1-F6EECF244321}">
                <p14:modId xmlns:p14="http://schemas.microsoft.com/office/powerpoint/2010/main" val="3189269014"/>
              </p:ext>
            </p:extLst>
          </p:nvPr>
        </p:nvGraphicFramePr>
        <p:xfrm>
          <a:off x="859436" y="1372950"/>
          <a:ext cx="8974529" cy="5802300"/>
        </p:xfrm>
        <a:graphic>
          <a:graphicData uri="http://schemas.openxmlformats.org/drawingml/2006/table">
            <a:tbl>
              <a:tblPr/>
              <a:tblGrid>
                <a:gridCol w="2184277">
                  <a:extLst>
                    <a:ext uri="{9D8B030D-6E8A-4147-A177-3AD203B41FA5}">
                      <a16:colId xmlns:a16="http://schemas.microsoft.com/office/drawing/2014/main" val="225083509"/>
                    </a:ext>
                  </a:extLst>
                </a:gridCol>
                <a:gridCol w="3302986">
                  <a:extLst>
                    <a:ext uri="{9D8B030D-6E8A-4147-A177-3AD203B41FA5}">
                      <a16:colId xmlns:a16="http://schemas.microsoft.com/office/drawing/2014/main" val="1004938264"/>
                    </a:ext>
                  </a:extLst>
                </a:gridCol>
                <a:gridCol w="3487266">
                  <a:extLst>
                    <a:ext uri="{9D8B030D-6E8A-4147-A177-3AD203B41FA5}">
                      <a16:colId xmlns:a16="http://schemas.microsoft.com/office/drawing/2014/main" val="2186944270"/>
                    </a:ext>
                  </a:extLst>
                </a:gridCol>
              </a:tblGrid>
              <a:tr h="307894">
                <a:tc>
                  <a:txBody>
                    <a:bodyPr/>
                    <a:lstStyle/>
                    <a:p>
                      <a:pPr algn="ctr">
                        <a:lnSpc>
                          <a:spcPct val="107000"/>
                        </a:lnSpc>
                        <a:spcAft>
                          <a:spcPts val="800"/>
                        </a:spcAft>
                        <a:buNone/>
                      </a:pPr>
                      <a:r>
                        <a:rPr lang="fr-FR" sz="1100" b="1" kern="100" dirty="0">
                          <a:effectLst/>
                          <a:latin typeface="Aptos" panose="020B0004020202020204" pitchFamily="34" charset="0"/>
                          <a:ea typeface="Aptos" panose="020B0004020202020204" pitchFamily="34" charset="0"/>
                          <a:cs typeface="Times New Roman" panose="02020603050405020304" pitchFamily="18" charset="0"/>
                        </a:rPr>
                        <a:t>Catégories de dialogue</a:t>
                      </a:r>
                      <a:endParaRPr lang="fr-FR" sz="1100" kern="100" dirty="0">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nchor="ctr">
                    <a:lnL w="12700" cap="flat" cmpd="sng" algn="ctr">
                      <a:solidFill>
                        <a:srgbClr val="C0504D"/>
                      </a:solidFill>
                      <a:prstDash val="solid"/>
                      <a:round/>
                      <a:headEnd type="none" w="med" len="med"/>
                      <a:tailEnd type="none" w="med" len="med"/>
                    </a:lnL>
                    <a:lnR w="12700" cap="flat" cmpd="sng" algn="ctr">
                      <a:solidFill>
                        <a:srgbClr val="C0504D"/>
                      </a:solidFill>
                      <a:prstDash val="solid"/>
                      <a:round/>
                      <a:headEnd type="none" w="med" len="med"/>
                      <a:tailEnd type="none" w="med" len="med"/>
                    </a:lnR>
                    <a:lnT w="12700" cap="flat" cmpd="sng" algn="ctr">
                      <a:solidFill>
                        <a:srgbClr val="C0504D"/>
                      </a:solidFill>
                      <a:prstDash val="solid"/>
                      <a:round/>
                      <a:headEnd type="none" w="med" len="med"/>
                      <a:tailEnd type="none" w="med" len="med"/>
                    </a:lnT>
                    <a:lnB w="12700" cap="flat" cmpd="sng" algn="ctr">
                      <a:solidFill>
                        <a:srgbClr val="C0504D"/>
                      </a:solidFill>
                      <a:prstDash val="solid"/>
                      <a:round/>
                      <a:headEnd type="none" w="med" len="med"/>
                      <a:tailEnd type="none" w="med" len="med"/>
                    </a:lnB>
                    <a:solidFill>
                      <a:srgbClr val="EFD3D2"/>
                    </a:solidFill>
                  </a:tcPr>
                </a:tc>
                <a:tc>
                  <a:txBody>
                    <a:bodyPr/>
                    <a:lstStyle/>
                    <a:p>
                      <a:pPr algn="ctr">
                        <a:lnSpc>
                          <a:spcPct val="107000"/>
                        </a:lnSpc>
                        <a:spcAft>
                          <a:spcPts val="800"/>
                        </a:spcAft>
                        <a:buNone/>
                      </a:pPr>
                      <a:r>
                        <a:rPr lang="fr-FR" sz="1100" b="1" kern="100" dirty="0">
                          <a:effectLst/>
                          <a:latin typeface="Aptos" panose="020B0004020202020204" pitchFamily="34" charset="0"/>
                          <a:ea typeface="Aptos" panose="020B0004020202020204" pitchFamily="34" charset="0"/>
                          <a:cs typeface="Times New Roman" panose="02020603050405020304" pitchFamily="18" charset="0"/>
                        </a:rPr>
                        <a:t>Contributions et stratégies</a:t>
                      </a:r>
                      <a:endParaRPr lang="fr-FR" sz="1100" kern="100" dirty="0">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nchor="ctr">
                    <a:lnL w="12700" cap="flat" cmpd="sng" algn="ctr">
                      <a:solidFill>
                        <a:srgbClr val="C0504D"/>
                      </a:solidFill>
                      <a:prstDash val="solid"/>
                      <a:round/>
                      <a:headEnd type="none" w="med" len="med"/>
                      <a:tailEnd type="none" w="med" len="med"/>
                    </a:lnL>
                    <a:lnR w="12700" cap="flat" cmpd="sng" algn="ctr">
                      <a:solidFill>
                        <a:srgbClr val="C0504D"/>
                      </a:solidFill>
                      <a:prstDash val="solid"/>
                      <a:round/>
                      <a:headEnd type="none" w="med" len="med"/>
                      <a:tailEnd type="none" w="med" len="med"/>
                    </a:lnR>
                    <a:lnT w="12700" cap="flat" cmpd="sng" algn="ctr">
                      <a:solidFill>
                        <a:srgbClr val="C0504D"/>
                      </a:solidFill>
                      <a:prstDash val="solid"/>
                      <a:round/>
                      <a:headEnd type="none" w="med" len="med"/>
                      <a:tailEnd type="none" w="med" len="med"/>
                    </a:lnT>
                    <a:lnB w="12700" cap="flat" cmpd="sng" algn="ctr">
                      <a:solidFill>
                        <a:srgbClr val="C0504D"/>
                      </a:solidFill>
                      <a:prstDash val="solid"/>
                      <a:round/>
                      <a:headEnd type="none" w="med" len="med"/>
                      <a:tailEnd type="none" w="med" len="med"/>
                    </a:lnB>
                    <a:solidFill>
                      <a:srgbClr val="EFD3D2"/>
                    </a:solidFill>
                  </a:tcPr>
                </a:tc>
                <a:tc>
                  <a:txBody>
                    <a:bodyPr/>
                    <a:lstStyle/>
                    <a:p>
                      <a:pPr algn="ctr">
                        <a:lnSpc>
                          <a:spcPct val="107000"/>
                        </a:lnSpc>
                        <a:spcAft>
                          <a:spcPts val="800"/>
                        </a:spcAft>
                        <a:buNone/>
                      </a:pPr>
                      <a:r>
                        <a:rPr lang="fr-FR" sz="1100" b="1" kern="100" dirty="0">
                          <a:effectLst/>
                          <a:latin typeface="Aptos" panose="020B0004020202020204" pitchFamily="34" charset="0"/>
                          <a:ea typeface="Aptos" panose="020B0004020202020204" pitchFamily="34" charset="0"/>
                          <a:cs typeface="Times New Roman" panose="02020603050405020304" pitchFamily="18" charset="0"/>
                        </a:rPr>
                        <a:t>Ce que l’on entend (mots-clés)</a:t>
                      </a:r>
                      <a:endParaRPr lang="fr-FR" sz="1100" kern="100" dirty="0">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nchor="ctr">
                    <a:lnL w="12700" cap="flat" cmpd="sng" algn="ctr">
                      <a:solidFill>
                        <a:srgbClr val="C0504D"/>
                      </a:solidFill>
                      <a:prstDash val="solid"/>
                      <a:round/>
                      <a:headEnd type="none" w="med" len="med"/>
                      <a:tailEnd type="none" w="med" len="med"/>
                    </a:lnL>
                    <a:lnR w="12700" cap="flat" cmpd="sng" algn="ctr">
                      <a:solidFill>
                        <a:srgbClr val="C0504D"/>
                      </a:solidFill>
                      <a:prstDash val="solid"/>
                      <a:round/>
                      <a:headEnd type="none" w="med" len="med"/>
                      <a:tailEnd type="none" w="med" len="med"/>
                    </a:lnR>
                    <a:lnT w="12700" cap="flat" cmpd="sng" algn="ctr">
                      <a:solidFill>
                        <a:srgbClr val="C0504D"/>
                      </a:solidFill>
                      <a:prstDash val="solid"/>
                      <a:round/>
                      <a:headEnd type="none" w="med" len="med"/>
                      <a:tailEnd type="none" w="med" len="med"/>
                    </a:lnT>
                    <a:lnB w="12700" cap="flat" cmpd="sng" algn="ctr">
                      <a:solidFill>
                        <a:srgbClr val="C0504D"/>
                      </a:solidFill>
                      <a:prstDash val="solid"/>
                      <a:round/>
                      <a:headEnd type="none" w="med" len="med"/>
                      <a:tailEnd type="none" w="med" len="med"/>
                    </a:lnB>
                    <a:solidFill>
                      <a:srgbClr val="EFD3D2"/>
                    </a:solidFill>
                  </a:tcPr>
                </a:tc>
                <a:extLst>
                  <a:ext uri="{0D108BD9-81ED-4DB2-BD59-A6C34878D82A}">
                    <a16:rowId xmlns:a16="http://schemas.microsoft.com/office/drawing/2014/main" val="3886679271"/>
                  </a:ext>
                </a:extLst>
              </a:tr>
              <a:tr h="450597">
                <a:tc>
                  <a:txBody>
                    <a:bodyPr/>
                    <a:lstStyle/>
                    <a:p>
                      <a:pPr>
                        <a:lnSpc>
                          <a:spcPct val="107000"/>
                        </a:lnSpc>
                        <a:spcAft>
                          <a:spcPts val="800"/>
                        </a:spcAft>
                        <a:buNone/>
                      </a:pPr>
                      <a:r>
                        <a:rPr lang="fr-FR" sz="1100" b="1" kern="100" dirty="0">
                          <a:effectLst/>
                          <a:latin typeface="Aptos" panose="020B0004020202020204" pitchFamily="34" charset="0"/>
                          <a:ea typeface="Aptos" panose="020B0004020202020204" pitchFamily="34" charset="0"/>
                          <a:cs typeface="Times New Roman" panose="02020603050405020304" pitchFamily="18" charset="0"/>
                        </a:rPr>
                        <a:t>IB – Inviter à développer des idées</a:t>
                      </a:r>
                      <a:endParaRPr lang="fr-FR" sz="1100" kern="100" dirty="0">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nchor="ctr">
                    <a:lnL w="12700" cap="flat" cmpd="sng" algn="ctr">
                      <a:solidFill>
                        <a:srgbClr val="C0504D"/>
                      </a:solidFill>
                      <a:prstDash val="solid"/>
                      <a:round/>
                      <a:headEnd type="none" w="med" len="med"/>
                      <a:tailEnd type="none" w="med" len="med"/>
                    </a:lnL>
                    <a:lnR w="12700" cap="flat" cmpd="sng" algn="ctr">
                      <a:solidFill>
                        <a:srgbClr val="C0504D"/>
                      </a:solidFill>
                      <a:prstDash val="solid"/>
                      <a:round/>
                      <a:headEnd type="none" w="med" len="med"/>
                      <a:tailEnd type="none" w="med" len="med"/>
                    </a:lnR>
                    <a:lnT w="12700" cap="flat" cmpd="sng" algn="ctr">
                      <a:solidFill>
                        <a:srgbClr val="C0504D"/>
                      </a:solidFill>
                      <a:prstDash val="solid"/>
                      <a:round/>
                      <a:headEnd type="none" w="med" len="med"/>
                      <a:tailEnd type="none" w="med" len="med"/>
                    </a:lnT>
                    <a:lnB w="12700" cap="flat" cmpd="sng" algn="ctr">
                      <a:solidFill>
                        <a:srgbClr val="C0504D"/>
                      </a:solidFill>
                      <a:prstDash val="solid"/>
                      <a:round/>
                      <a:headEnd type="none" w="med" len="med"/>
                      <a:tailEnd type="none" w="med" len="med"/>
                    </a:lnB>
                  </a:tcPr>
                </a:tc>
                <a:tc>
                  <a:txBody>
                    <a:bodyPr/>
                    <a:lstStyle/>
                    <a:p>
                      <a:pPr>
                        <a:lnSpc>
                          <a:spcPct val="107000"/>
                        </a:lnSpc>
                        <a:spcAft>
                          <a:spcPts val="800"/>
                        </a:spcAft>
                        <a:buNone/>
                      </a:pPr>
                      <a:r>
                        <a:rPr lang="fr-FR" sz="1100" kern="100" dirty="0">
                          <a:effectLst/>
                          <a:latin typeface="Aptos" panose="020B0004020202020204" pitchFamily="34" charset="0"/>
                          <a:ea typeface="Aptos" panose="020B0004020202020204" pitchFamily="34" charset="0"/>
                          <a:cs typeface="Times New Roman" panose="02020603050405020304" pitchFamily="18" charset="0"/>
                        </a:rPr>
                        <a:t>Inviter les autres à élaborer, développer, clarifier, commenter ou améliorer leurs propres idées ou celles des autres</a:t>
                      </a:r>
                    </a:p>
                  </a:txBody>
                  <a:tcPr marL="9525" marR="9525" marT="9525" marB="9525" anchor="ctr">
                    <a:lnL w="12700" cap="flat" cmpd="sng" algn="ctr">
                      <a:solidFill>
                        <a:srgbClr val="C0504D"/>
                      </a:solidFill>
                      <a:prstDash val="solid"/>
                      <a:round/>
                      <a:headEnd type="none" w="med" len="med"/>
                      <a:tailEnd type="none" w="med" len="med"/>
                    </a:lnL>
                    <a:lnR w="12700" cap="flat" cmpd="sng" algn="ctr">
                      <a:solidFill>
                        <a:srgbClr val="C0504D"/>
                      </a:solidFill>
                      <a:prstDash val="solid"/>
                      <a:round/>
                      <a:headEnd type="none" w="med" len="med"/>
                      <a:tailEnd type="none" w="med" len="med"/>
                    </a:lnR>
                    <a:lnT w="12700" cap="flat" cmpd="sng" algn="ctr">
                      <a:solidFill>
                        <a:srgbClr val="C0504D"/>
                      </a:solidFill>
                      <a:prstDash val="solid"/>
                      <a:round/>
                      <a:headEnd type="none" w="med" len="med"/>
                      <a:tailEnd type="none" w="med" len="med"/>
                    </a:lnT>
                    <a:lnB w="12700" cap="flat" cmpd="sng" algn="ctr">
                      <a:solidFill>
                        <a:srgbClr val="C0504D"/>
                      </a:solidFill>
                      <a:prstDash val="solid"/>
                      <a:round/>
                      <a:headEnd type="none" w="med" len="med"/>
                      <a:tailEnd type="none" w="med" len="med"/>
                    </a:lnB>
                  </a:tcPr>
                </a:tc>
                <a:tc>
                  <a:txBody>
                    <a:bodyPr/>
                    <a:lstStyle/>
                    <a:p>
                      <a:pPr>
                        <a:lnSpc>
                          <a:spcPct val="107000"/>
                        </a:lnSpc>
                        <a:spcAft>
                          <a:spcPts val="800"/>
                        </a:spcAft>
                        <a:buNone/>
                      </a:pPr>
                      <a:r>
                        <a:rPr lang="fr-FR" sz="1100" kern="100" dirty="0">
                          <a:effectLst/>
                          <a:latin typeface="Aptos" panose="020B0004020202020204" pitchFamily="34" charset="0"/>
                          <a:ea typeface="Aptos" panose="020B0004020202020204" pitchFamily="34" charset="0"/>
                          <a:cs typeface="Times New Roman" panose="02020603050405020304" pitchFamily="18" charset="0"/>
                        </a:rPr>
                        <a:t>« Peux-tu ajouter », « Quoi ? », « Dis-moi », « Peux-tu reformuler ? », « Tu penses que ? », « Es-tu d’accord ? »</a:t>
                      </a:r>
                    </a:p>
                  </a:txBody>
                  <a:tcPr marL="9525" marR="9525" marT="9525" marB="9525" anchor="ctr">
                    <a:lnL w="12700" cap="flat" cmpd="sng" algn="ctr">
                      <a:solidFill>
                        <a:srgbClr val="C0504D"/>
                      </a:solidFill>
                      <a:prstDash val="solid"/>
                      <a:round/>
                      <a:headEnd type="none" w="med" len="med"/>
                      <a:tailEnd type="none" w="med" len="med"/>
                    </a:lnL>
                    <a:lnR w="12700" cap="flat" cmpd="sng" algn="ctr">
                      <a:solidFill>
                        <a:srgbClr val="C0504D"/>
                      </a:solidFill>
                      <a:prstDash val="solid"/>
                      <a:round/>
                      <a:headEnd type="none" w="med" len="med"/>
                      <a:tailEnd type="none" w="med" len="med"/>
                    </a:lnR>
                    <a:lnT w="12700" cap="flat" cmpd="sng" algn="ctr">
                      <a:solidFill>
                        <a:srgbClr val="C0504D"/>
                      </a:solidFill>
                      <a:prstDash val="solid"/>
                      <a:round/>
                      <a:headEnd type="none" w="med" len="med"/>
                      <a:tailEnd type="none" w="med" len="med"/>
                    </a:lnT>
                    <a:lnB w="12700" cap="flat" cmpd="sng" algn="ctr">
                      <a:solidFill>
                        <a:srgbClr val="C0504D"/>
                      </a:solidFill>
                      <a:prstDash val="solid"/>
                      <a:round/>
                      <a:headEnd type="none" w="med" len="med"/>
                      <a:tailEnd type="none" w="med" len="med"/>
                    </a:lnB>
                  </a:tcPr>
                </a:tc>
                <a:extLst>
                  <a:ext uri="{0D108BD9-81ED-4DB2-BD59-A6C34878D82A}">
                    <a16:rowId xmlns:a16="http://schemas.microsoft.com/office/drawing/2014/main" val="1295477169"/>
                  </a:ext>
                </a:extLst>
              </a:tr>
              <a:tr h="577734">
                <a:tc>
                  <a:txBody>
                    <a:bodyPr/>
                    <a:lstStyle/>
                    <a:p>
                      <a:pPr>
                        <a:lnSpc>
                          <a:spcPct val="107000"/>
                        </a:lnSpc>
                        <a:spcAft>
                          <a:spcPts val="800"/>
                        </a:spcAft>
                        <a:buNone/>
                      </a:pPr>
                      <a:r>
                        <a:rPr lang="fr-FR" sz="1100" b="1" kern="100" dirty="0">
                          <a:effectLst/>
                          <a:latin typeface="Aptos" panose="020B0004020202020204" pitchFamily="34" charset="0"/>
                          <a:ea typeface="Aptos" panose="020B0004020202020204" pitchFamily="34" charset="0"/>
                          <a:cs typeface="Times New Roman" panose="02020603050405020304" pitchFamily="18" charset="0"/>
                        </a:rPr>
                        <a:t>B – Développer des idées</a:t>
                      </a:r>
                      <a:endParaRPr lang="fr-FR" sz="1100" kern="100" dirty="0">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nchor="ctr">
                    <a:lnL w="12700" cap="flat" cmpd="sng" algn="ctr">
                      <a:solidFill>
                        <a:srgbClr val="C0504D"/>
                      </a:solidFill>
                      <a:prstDash val="solid"/>
                      <a:round/>
                      <a:headEnd type="none" w="med" len="med"/>
                      <a:tailEnd type="none" w="med" len="med"/>
                    </a:lnL>
                    <a:lnR w="12700" cap="flat" cmpd="sng" algn="ctr">
                      <a:solidFill>
                        <a:srgbClr val="C0504D"/>
                      </a:solidFill>
                      <a:prstDash val="solid"/>
                      <a:round/>
                      <a:headEnd type="none" w="med" len="med"/>
                      <a:tailEnd type="none" w="med" len="med"/>
                    </a:lnR>
                    <a:lnT w="12700" cap="flat" cmpd="sng" algn="ctr">
                      <a:solidFill>
                        <a:srgbClr val="C0504D"/>
                      </a:solidFill>
                      <a:prstDash val="solid"/>
                      <a:round/>
                      <a:headEnd type="none" w="med" len="med"/>
                      <a:tailEnd type="none" w="med" len="med"/>
                    </a:lnT>
                    <a:lnB w="12700" cap="flat" cmpd="sng" algn="ctr">
                      <a:solidFill>
                        <a:srgbClr val="C0504D"/>
                      </a:solidFill>
                      <a:prstDash val="solid"/>
                      <a:round/>
                      <a:headEnd type="none" w="med" len="med"/>
                      <a:tailEnd type="none" w="med" len="med"/>
                    </a:lnB>
                    <a:solidFill>
                      <a:srgbClr val="F2DCDB"/>
                    </a:solidFill>
                  </a:tcPr>
                </a:tc>
                <a:tc>
                  <a:txBody>
                    <a:bodyPr/>
                    <a:lstStyle/>
                    <a:p>
                      <a:pPr>
                        <a:lnSpc>
                          <a:spcPct val="107000"/>
                        </a:lnSpc>
                        <a:spcAft>
                          <a:spcPts val="800"/>
                        </a:spcAft>
                        <a:buNone/>
                      </a:pPr>
                      <a:r>
                        <a:rPr lang="fr-FR" sz="1100" kern="100" dirty="0">
                          <a:effectLst/>
                          <a:latin typeface="Aptos" panose="020B0004020202020204" pitchFamily="34" charset="0"/>
                          <a:ea typeface="Aptos" panose="020B0004020202020204" pitchFamily="34" charset="0"/>
                          <a:cs typeface="Times New Roman" panose="02020603050405020304" pitchFamily="18" charset="0"/>
                        </a:rPr>
                        <a:t>Développer, clarifier, commenter ses propres idées ou celles des autres exprimées auparavant</a:t>
                      </a:r>
                    </a:p>
                  </a:txBody>
                  <a:tcPr marL="9525" marR="9525" marT="9525" marB="9525" anchor="ctr">
                    <a:lnL w="12700" cap="flat" cmpd="sng" algn="ctr">
                      <a:solidFill>
                        <a:srgbClr val="C0504D"/>
                      </a:solidFill>
                      <a:prstDash val="solid"/>
                      <a:round/>
                      <a:headEnd type="none" w="med" len="med"/>
                      <a:tailEnd type="none" w="med" len="med"/>
                    </a:lnL>
                    <a:lnR w="12700" cap="flat" cmpd="sng" algn="ctr">
                      <a:solidFill>
                        <a:srgbClr val="C0504D"/>
                      </a:solidFill>
                      <a:prstDash val="solid"/>
                      <a:round/>
                      <a:headEnd type="none" w="med" len="med"/>
                      <a:tailEnd type="none" w="med" len="med"/>
                    </a:lnR>
                    <a:lnT w="12700" cap="flat" cmpd="sng" algn="ctr">
                      <a:solidFill>
                        <a:srgbClr val="C0504D"/>
                      </a:solidFill>
                      <a:prstDash val="solid"/>
                      <a:round/>
                      <a:headEnd type="none" w="med" len="med"/>
                      <a:tailEnd type="none" w="med" len="med"/>
                    </a:lnT>
                    <a:lnB w="12700" cap="flat" cmpd="sng" algn="ctr">
                      <a:solidFill>
                        <a:srgbClr val="C0504D"/>
                      </a:solidFill>
                      <a:prstDash val="solid"/>
                      <a:round/>
                      <a:headEnd type="none" w="med" len="med"/>
                      <a:tailEnd type="none" w="med" len="med"/>
                    </a:lnB>
                    <a:solidFill>
                      <a:srgbClr val="F2DCDB"/>
                    </a:solidFill>
                  </a:tcPr>
                </a:tc>
                <a:tc>
                  <a:txBody>
                    <a:bodyPr/>
                    <a:lstStyle/>
                    <a:p>
                      <a:pPr>
                        <a:lnSpc>
                          <a:spcPct val="107000"/>
                        </a:lnSpc>
                        <a:spcAft>
                          <a:spcPts val="800"/>
                        </a:spcAft>
                        <a:buNone/>
                      </a:pPr>
                      <a:r>
                        <a:rPr lang="fr-FR" sz="1100" kern="100" dirty="0">
                          <a:effectLst/>
                          <a:latin typeface="Aptos" panose="020B0004020202020204" pitchFamily="34" charset="0"/>
                          <a:ea typeface="Aptos" panose="020B0004020202020204" pitchFamily="34" charset="0"/>
                          <a:cs typeface="Times New Roman" panose="02020603050405020304" pitchFamily="18" charset="0"/>
                        </a:rPr>
                        <a:t>« c’est aussi », « ça me fait penser », « je veux dire », « elle voulait dire », « pour continuer… », « en s’appuyant sur… »</a:t>
                      </a:r>
                    </a:p>
                  </a:txBody>
                  <a:tcPr marL="9525" marR="9525" marT="9525" marB="9525" anchor="ctr">
                    <a:lnL w="12700" cap="flat" cmpd="sng" algn="ctr">
                      <a:solidFill>
                        <a:srgbClr val="C0504D"/>
                      </a:solidFill>
                      <a:prstDash val="solid"/>
                      <a:round/>
                      <a:headEnd type="none" w="med" len="med"/>
                      <a:tailEnd type="none" w="med" len="med"/>
                    </a:lnL>
                    <a:lnR w="12700" cap="flat" cmpd="sng" algn="ctr">
                      <a:solidFill>
                        <a:srgbClr val="C0504D"/>
                      </a:solidFill>
                      <a:prstDash val="solid"/>
                      <a:round/>
                      <a:headEnd type="none" w="med" len="med"/>
                      <a:tailEnd type="none" w="med" len="med"/>
                    </a:lnR>
                    <a:lnT w="12700" cap="flat" cmpd="sng" algn="ctr">
                      <a:solidFill>
                        <a:srgbClr val="C0504D"/>
                      </a:solidFill>
                      <a:prstDash val="solid"/>
                      <a:round/>
                      <a:headEnd type="none" w="med" len="med"/>
                      <a:tailEnd type="none" w="med" len="med"/>
                    </a:lnT>
                    <a:lnB w="12700" cap="flat" cmpd="sng" algn="ctr">
                      <a:solidFill>
                        <a:srgbClr val="C0504D"/>
                      </a:solidFill>
                      <a:prstDash val="solid"/>
                      <a:round/>
                      <a:headEnd type="none" w="med" len="med"/>
                      <a:tailEnd type="none" w="med" len="med"/>
                    </a:lnB>
                    <a:solidFill>
                      <a:srgbClr val="F2DCDB"/>
                    </a:solidFill>
                  </a:tcPr>
                </a:tc>
                <a:extLst>
                  <a:ext uri="{0D108BD9-81ED-4DB2-BD59-A6C34878D82A}">
                    <a16:rowId xmlns:a16="http://schemas.microsoft.com/office/drawing/2014/main" val="503791794"/>
                  </a:ext>
                </a:extLst>
              </a:tr>
              <a:tr h="421192">
                <a:tc>
                  <a:txBody>
                    <a:bodyPr/>
                    <a:lstStyle/>
                    <a:p>
                      <a:pPr>
                        <a:lnSpc>
                          <a:spcPct val="107000"/>
                        </a:lnSpc>
                        <a:spcAft>
                          <a:spcPts val="800"/>
                        </a:spcAft>
                        <a:buNone/>
                      </a:pPr>
                      <a:r>
                        <a:rPr lang="fr-FR" sz="1100" b="1" kern="100" dirty="0">
                          <a:effectLst/>
                          <a:latin typeface="Aptos" panose="020B0004020202020204" pitchFamily="34" charset="0"/>
                          <a:ea typeface="Aptos" panose="020B0004020202020204" pitchFamily="34" charset="0"/>
                          <a:cs typeface="Times New Roman" panose="02020603050405020304" pitchFamily="18" charset="0"/>
                        </a:rPr>
                        <a:t>CH – Mettre au défi / Contester</a:t>
                      </a:r>
                      <a:endParaRPr lang="fr-FR" sz="1100" kern="100" dirty="0">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nchor="ctr">
                    <a:lnL w="12700" cap="flat" cmpd="sng" algn="ctr">
                      <a:solidFill>
                        <a:srgbClr val="C0504D"/>
                      </a:solidFill>
                      <a:prstDash val="solid"/>
                      <a:round/>
                      <a:headEnd type="none" w="med" len="med"/>
                      <a:tailEnd type="none" w="med" len="med"/>
                    </a:lnL>
                    <a:lnR w="12700" cap="flat" cmpd="sng" algn="ctr">
                      <a:solidFill>
                        <a:srgbClr val="C0504D"/>
                      </a:solidFill>
                      <a:prstDash val="solid"/>
                      <a:round/>
                      <a:headEnd type="none" w="med" len="med"/>
                      <a:tailEnd type="none" w="med" len="med"/>
                    </a:lnR>
                    <a:lnT w="12700" cap="flat" cmpd="sng" algn="ctr">
                      <a:solidFill>
                        <a:srgbClr val="C0504D"/>
                      </a:solidFill>
                      <a:prstDash val="solid"/>
                      <a:round/>
                      <a:headEnd type="none" w="med" len="med"/>
                      <a:tailEnd type="none" w="med" len="med"/>
                    </a:lnT>
                    <a:lnB w="12700" cap="flat" cmpd="sng" algn="ctr">
                      <a:solidFill>
                        <a:srgbClr val="C0504D"/>
                      </a:solidFill>
                      <a:prstDash val="solid"/>
                      <a:round/>
                      <a:headEnd type="none" w="med" len="med"/>
                      <a:tailEnd type="none" w="med" len="med"/>
                    </a:lnB>
                  </a:tcPr>
                </a:tc>
                <a:tc>
                  <a:txBody>
                    <a:bodyPr/>
                    <a:lstStyle/>
                    <a:p>
                      <a:pPr>
                        <a:lnSpc>
                          <a:spcPct val="107000"/>
                        </a:lnSpc>
                        <a:spcAft>
                          <a:spcPts val="800"/>
                        </a:spcAft>
                        <a:buNone/>
                      </a:pPr>
                      <a:r>
                        <a:rPr lang="fr-FR" sz="1100" kern="100" dirty="0">
                          <a:effectLst/>
                          <a:latin typeface="Aptos" panose="020B0004020202020204" pitchFamily="34" charset="0"/>
                          <a:ea typeface="Aptos" panose="020B0004020202020204" pitchFamily="34" charset="0"/>
                          <a:cs typeface="Times New Roman" panose="02020603050405020304" pitchFamily="18" charset="0"/>
                        </a:rPr>
                        <a:t>Remettre en question, douter, ne pas être d’accord ou contester une idée</a:t>
                      </a:r>
                    </a:p>
                  </a:txBody>
                  <a:tcPr marL="9525" marR="9525" marT="9525" marB="9525" anchor="ctr">
                    <a:lnL w="12700" cap="flat" cmpd="sng" algn="ctr">
                      <a:solidFill>
                        <a:srgbClr val="C0504D"/>
                      </a:solidFill>
                      <a:prstDash val="solid"/>
                      <a:round/>
                      <a:headEnd type="none" w="med" len="med"/>
                      <a:tailEnd type="none" w="med" len="med"/>
                    </a:lnL>
                    <a:lnR w="12700" cap="flat" cmpd="sng" algn="ctr">
                      <a:solidFill>
                        <a:srgbClr val="C0504D"/>
                      </a:solidFill>
                      <a:prstDash val="solid"/>
                      <a:round/>
                      <a:headEnd type="none" w="med" len="med"/>
                      <a:tailEnd type="none" w="med" len="med"/>
                    </a:lnR>
                    <a:lnT w="12700" cap="flat" cmpd="sng" algn="ctr">
                      <a:solidFill>
                        <a:srgbClr val="C0504D"/>
                      </a:solidFill>
                      <a:prstDash val="solid"/>
                      <a:round/>
                      <a:headEnd type="none" w="med" len="med"/>
                      <a:tailEnd type="none" w="med" len="med"/>
                    </a:lnT>
                    <a:lnB w="12700" cap="flat" cmpd="sng" algn="ctr">
                      <a:solidFill>
                        <a:srgbClr val="C0504D"/>
                      </a:solidFill>
                      <a:prstDash val="solid"/>
                      <a:round/>
                      <a:headEnd type="none" w="med" len="med"/>
                      <a:tailEnd type="none" w="med" len="med"/>
                    </a:lnB>
                  </a:tcPr>
                </a:tc>
                <a:tc>
                  <a:txBody>
                    <a:bodyPr/>
                    <a:lstStyle/>
                    <a:p>
                      <a:pPr>
                        <a:lnSpc>
                          <a:spcPct val="107000"/>
                        </a:lnSpc>
                        <a:spcAft>
                          <a:spcPts val="800"/>
                        </a:spcAft>
                        <a:buNone/>
                      </a:pPr>
                      <a:r>
                        <a:rPr lang="fr-FR" sz="1100" kern="100" dirty="0">
                          <a:effectLst/>
                          <a:latin typeface="Aptos" panose="020B0004020202020204" pitchFamily="34" charset="0"/>
                          <a:ea typeface="Aptos" panose="020B0004020202020204" pitchFamily="34" charset="0"/>
                          <a:cs typeface="Times New Roman" panose="02020603050405020304" pitchFamily="18" charset="0"/>
                        </a:rPr>
                        <a:t>« Je ne suis pas d’accord », « Mais », « Es-tu sûr ? », « …idée différente »</a:t>
                      </a:r>
                    </a:p>
                  </a:txBody>
                  <a:tcPr marL="9525" marR="9525" marT="9525" marB="9525" anchor="ctr">
                    <a:lnL w="12700" cap="flat" cmpd="sng" algn="ctr">
                      <a:solidFill>
                        <a:srgbClr val="C0504D"/>
                      </a:solidFill>
                      <a:prstDash val="solid"/>
                      <a:round/>
                      <a:headEnd type="none" w="med" len="med"/>
                      <a:tailEnd type="none" w="med" len="med"/>
                    </a:lnL>
                    <a:lnR w="12700" cap="flat" cmpd="sng" algn="ctr">
                      <a:solidFill>
                        <a:srgbClr val="C0504D"/>
                      </a:solidFill>
                      <a:prstDash val="solid"/>
                      <a:round/>
                      <a:headEnd type="none" w="med" len="med"/>
                      <a:tailEnd type="none" w="med" len="med"/>
                    </a:lnR>
                    <a:lnT w="12700" cap="flat" cmpd="sng" algn="ctr">
                      <a:solidFill>
                        <a:srgbClr val="C0504D"/>
                      </a:solidFill>
                      <a:prstDash val="solid"/>
                      <a:round/>
                      <a:headEnd type="none" w="med" len="med"/>
                      <a:tailEnd type="none" w="med" len="med"/>
                    </a:lnT>
                    <a:lnB w="12700" cap="flat" cmpd="sng" algn="ctr">
                      <a:solidFill>
                        <a:srgbClr val="C0504D"/>
                      </a:solidFill>
                      <a:prstDash val="solid"/>
                      <a:round/>
                      <a:headEnd type="none" w="med" len="med"/>
                      <a:tailEnd type="none" w="med" len="med"/>
                    </a:lnB>
                  </a:tcPr>
                </a:tc>
                <a:extLst>
                  <a:ext uri="{0D108BD9-81ED-4DB2-BD59-A6C34878D82A}">
                    <a16:rowId xmlns:a16="http://schemas.microsoft.com/office/drawing/2014/main" val="1843852089"/>
                  </a:ext>
                </a:extLst>
              </a:tr>
              <a:tr h="450597">
                <a:tc>
                  <a:txBody>
                    <a:bodyPr/>
                    <a:lstStyle/>
                    <a:p>
                      <a:pPr>
                        <a:lnSpc>
                          <a:spcPct val="107000"/>
                        </a:lnSpc>
                        <a:spcAft>
                          <a:spcPts val="800"/>
                        </a:spcAft>
                        <a:buNone/>
                      </a:pPr>
                      <a:r>
                        <a:rPr lang="fr-FR" sz="1100" b="1" kern="100">
                          <a:effectLst/>
                          <a:latin typeface="Aptos" panose="020B0004020202020204" pitchFamily="34" charset="0"/>
                          <a:ea typeface="Aptos" panose="020B0004020202020204" pitchFamily="34" charset="0"/>
                          <a:cs typeface="Times New Roman" panose="02020603050405020304" pitchFamily="18" charset="0"/>
                        </a:rPr>
                        <a:t>IR – Inviter à raisonner</a:t>
                      </a:r>
                      <a:endParaRPr lang="fr-FR" sz="1100" kern="100">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nchor="ctr">
                    <a:lnL w="12700" cap="flat" cmpd="sng" algn="ctr">
                      <a:solidFill>
                        <a:srgbClr val="C0504D"/>
                      </a:solidFill>
                      <a:prstDash val="solid"/>
                      <a:round/>
                      <a:headEnd type="none" w="med" len="med"/>
                      <a:tailEnd type="none" w="med" len="med"/>
                    </a:lnL>
                    <a:lnR w="12700" cap="flat" cmpd="sng" algn="ctr">
                      <a:solidFill>
                        <a:srgbClr val="C0504D"/>
                      </a:solidFill>
                      <a:prstDash val="solid"/>
                      <a:round/>
                      <a:headEnd type="none" w="med" len="med"/>
                      <a:tailEnd type="none" w="med" len="med"/>
                    </a:lnR>
                    <a:lnT w="12700" cap="flat" cmpd="sng" algn="ctr">
                      <a:solidFill>
                        <a:srgbClr val="C0504D"/>
                      </a:solidFill>
                      <a:prstDash val="solid"/>
                      <a:round/>
                      <a:headEnd type="none" w="med" len="med"/>
                      <a:tailEnd type="none" w="med" len="med"/>
                    </a:lnT>
                    <a:lnB w="12700" cap="flat" cmpd="sng" algn="ctr">
                      <a:solidFill>
                        <a:srgbClr val="C0504D"/>
                      </a:solidFill>
                      <a:prstDash val="solid"/>
                      <a:round/>
                      <a:headEnd type="none" w="med" len="med"/>
                      <a:tailEnd type="none" w="med" len="med"/>
                    </a:lnB>
                    <a:solidFill>
                      <a:srgbClr val="F2DCDB"/>
                    </a:solidFill>
                  </a:tcPr>
                </a:tc>
                <a:tc>
                  <a:txBody>
                    <a:bodyPr/>
                    <a:lstStyle/>
                    <a:p>
                      <a:pPr>
                        <a:lnSpc>
                          <a:spcPct val="107000"/>
                        </a:lnSpc>
                        <a:spcAft>
                          <a:spcPts val="800"/>
                        </a:spcAft>
                        <a:buNone/>
                      </a:pPr>
                      <a:r>
                        <a:rPr lang="fr-FR" sz="1100" kern="100" dirty="0">
                          <a:effectLst/>
                          <a:latin typeface="Aptos" panose="020B0004020202020204" pitchFamily="34" charset="0"/>
                          <a:ea typeface="Aptos" panose="020B0004020202020204" pitchFamily="34" charset="0"/>
                          <a:cs typeface="Times New Roman" panose="02020603050405020304" pitchFamily="18" charset="0"/>
                        </a:rPr>
                        <a:t>Inviter les autres à expliquer, justifier ou faire preuve de pensée hypothétique ou exploratoire</a:t>
                      </a:r>
                    </a:p>
                  </a:txBody>
                  <a:tcPr marL="9525" marR="9525" marT="9525" marB="9525" anchor="ctr">
                    <a:lnL w="12700" cap="flat" cmpd="sng" algn="ctr">
                      <a:solidFill>
                        <a:srgbClr val="C0504D"/>
                      </a:solidFill>
                      <a:prstDash val="solid"/>
                      <a:round/>
                      <a:headEnd type="none" w="med" len="med"/>
                      <a:tailEnd type="none" w="med" len="med"/>
                    </a:lnL>
                    <a:lnR w="12700" cap="flat" cmpd="sng" algn="ctr">
                      <a:solidFill>
                        <a:srgbClr val="C0504D"/>
                      </a:solidFill>
                      <a:prstDash val="solid"/>
                      <a:round/>
                      <a:headEnd type="none" w="med" len="med"/>
                      <a:tailEnd type="none" w="med" len="med"/>
                    </a:lnR>
                    <a:lnT w="12700" cap="flat" cmpd="sng" algn="ctr">
                      <a:solidFill>
                        <a:srgbClr val="C0504D"/>
                      </a:solidFill>
                      <a:prstDash val="solid"/>
                      <a:round/>
                      <a:headEnd type="none" w="med" len="med"/>
                      <a:tailEnd type="none" w="med" len="med"/>
                    </a:lnT>
                    <a:lnB w="12700" cap="flat" cmpd="sng" algn="ctr">
                      <a:solidFill>
                        <a:srgbClr val="C0504D"/>
                      </a:solidFill>
                      <a:prstDash val="solid"/>
                      <a:round/>
                      <a:headEnd type="none" w="med" len="med"/>
                      <a:tailEnd type="none" w="med" len="med"/>
                    </a:lnB>
                    <a:solidFill>
                      <a:srgbClr val="F2DCDB"/>
                    </a:solidFill>
                  </a:tcPr>
                </a:tc>
                <a:tc>
                  <a:txBody>
                    <a:bodyPr/>
                    <a:lstStyle/>
                    <a:p>
                      <a:pPr>
                        <a:lnSpc>
                          <a:spcPct val="107000"/>
                        </a:lnSpc>
                        <a:spcAft>
                          <a:spcPts val="800"/>
                        </a:spcAft>
                        <a:buNone/>
                      </a:pPr>
                      <a:r>
                        <a:rPr lang="fr-FR" sz="1100" kern="100" dirty="0">
                          <a:effectLst/>
                          <a:latin typeface="Aptos" panose="020B0004020202020204" pitchFamily="34" charset="0"/>
                          <a:ea typeface="Aptos" panose="020B0004020202020204" pitchFamily="34" charset="0"/>
                          <a:cs typeface="Times New Roman" panose="02020603050405020304" pitchFamily="18" charset="0"/>
                        </a:rPr>
                        <a:t>« Pourquoi ? », « Comment ? », « Tu penses que ? », « explique davantage »</a:t>
                      </a:r>
                    </a:p>
                  </a:txBody>
                  <a:tcPr marL="9525" marR="9525" marT="9525" marB="9525" anchor="ctr">
                    <a:lnL w="12700" cap="flat" cmpd="sng" algn="ctr">
                      <a:solidFill>
                        <a:srgbClr val="C0504D"/>
                      </a:solidFill>
                      <a:prstDash val="solid"/>
                      <a:round/>
                      <a:headEnd type="none" w="med" len="med"/>
                      <a:tailEnd type="none" w="med" len="med"/>
                    </a:lnL>
                    <a:lnR w="12700" cap="flat" cmpd="sng" algn="ctr">
                      <a:solidFill>
                        <a:srgbClr val="C0504D"/>
                      </a:solidFill>
                      <a:prstDash val="solid"/>
                      <a:round/>
                      <a:headEnd type="none" w="med" len="med"/>
                      <a:tailEnd type="none" w="med" len="med"/>
                    </a:lnR>
                    <a:lnT w="12700" cap="flat" cmpd="sng" algn="ctr">
                      <a:solidFill>
                        <a:srgbClr val="C0504D"/>
                      </a:solidFill>
                      <a:prstDash val="solid"/>
                      <a:round/>
                      <a:headEnd type="none" w="med" len="med"/>
                      <a:tailEnd type="none" w="med" len="med"/>
                    </a:lnT>
                    <a:lnB w="12700" cap="flat" cmpd="sng" algn="ctr">
                      <a:solidFill>
                        <a:srgbClr val="C0504D"/>
                      </a:solidFill>
                      <a:prstDash val="solid"/>
                      <a:round/>
                      <a:headEnd type="none" w="med" len="med"/>
                      <a:tailEnd type="none" w="med" len="med"/>
                    </a:lnB>
                    <a:solidFill>
                      <a:srgbClr val="F2DCDB"/>
                    </a:solidFill>
                  </a:tcPr>
                </a:tc>
                <a:extLst>
                  <a:ext uri="{0D108BD9-81ED-4DB2-BD59-A6C34878D82A}">
                    <a16:rowId xmlns:a16="http://schemas.microsoft.com/office/drawing/2014/main" val="4171600160"/>
                  </a:ext>
                </a:extLst>
              </a:tr>
              <a:tr h="450597">
                <a:tc>
                  <a:txBody>
                    <a:bodyPr/>
                    <a:lstStyle/>
                    <a:p>
                      <a:pPr>
                        <a:lnSpc>
                          <a:spcPct val="107000"/>
                        </a:lnSpc>
                        <a:spcAft>
                          <a:spcPts val="800"/>
                        </a:spcAft>
                        <a:buNone/>
                      </a:pPr>
                      <a:r>
                        <a:rPr lang="fr-FR" sz="1100" b="1" kern="100" dirty="0">
                          <a:effectLst/>
                          <a:latin typeface="Aptos" panose="020B0004020202020204" pitchFamily="34" charset="0"/>
                          <a:ea typeface="Aptos" panose="020B0004020202020204" pitchFamily="34" charset="0"/>
                          <a:cs typeface="Times New Roman" panose="02020603050405020304" pitchFamily="18" charset="0"/>
                        </a:rPr>
                        <a:t>R – Rendre le raisonnement explicite</a:t>
                      </a:r>
                      <a:endParaRPr lang="fr-FR" sz="1100" kern="100" dirty="0">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nchor="ctr">
                    <a:lnL w="12700" cap="flat" cmpd="sng" algn="ctr">
                      <a:solidFill>
                        <a:srgbClr val="C0504D"/>
                      </a:solidFill>
                      <a:prstDash val="solid"/>
                      <a:round/>
                      <a:headEnd type="none" w="med" len="med"/>
                      <a:tailEnd type="none" w="med" len="med"/>
                    </a:lnL>
                    <a:lnR w="12700" cap="flat" cmpd="sng" algn="ctr">
                      <a:solidFill>
                        <a:srgbClr val="C0504D"/>
                      </a:solidFill>
                      <a:prstDash val="solid"/>
                      <a:round/>
                      <a:headEnd type="none" w="med" len="med"/>
                      <a:tailEnd type="none" w="med" len="med"/>
                    </a:lnR>
                    <a:lnT w="12700" cap="flat" cmpd="sng" algn="ctr">
                      <a:solidFill>
                        <a:srgbClr val="C0504D"/>
                      </a:solidFill>
                      <a:prstDash val="solid"/>
                      <a:round/>
                      <a:headEnd type="none" w="med" len="med"/>
                      <a:tailEnd type="none" w="med" len="med"/>
                    </a:lnT>
                    <a:lnB w="12700" cap="flat" cmpd="sng" algn="ctr">
                      <a:solidFill>
                        <a:srgbClr val="C0504D"/>
                      </a:solidFill>
                      <a:prstDash val="solid"/>
                      <a:round/>
                      <a:headEnd type="none" w="med" len="med"/>
                      <a:tailEnd type="none" w="med" len="med"/>
                    </a:lnB>
                  </a:tcPr>
                </a:tc>
                <a:tc>
                  <a:txBody>
                    <a:bodyPr/>
                    <a:lstStyle/>
                    <a:p>
                      <a:pPr>
                        <a:lnSpc>
                          <a:spcPct val="107000"/>
                        </a:lnSpc>
                        <a:spcAft>
                          <a:spcPts val="800"/>
                        </a:spcAft>
                        <a:buNone/>
                      </a:pPr>
                      <a:r>
                        <a:rPr lang="fr-FR" sz="1100" kern="100" dirty="0">
                          <a:effectLst/>
                          <a:latin typeface="Aptos" panose="020B0004020202020204" pitchFamily="34" charset="0"/>
                          <a:ea typeface="Aptos" panose="020B0004020202020204" pitchFamily="34" charset="0"/>
                          <a:cs typeface="Times New Roman" panose="02020603050405020304" pitchFamily="18" charset="0"/>
                        </a:rPr>
                        <a:t>Expliquer, justifier ou faire preuve de pensée hypothétique ou exploratoire sur ses propres idées ou celles des autres</a:t>
                      </a:r>
                    </a:p>
                  </a:txBody>
                  <a:tcPr marL="9525" marR="9525" marT="9525" marB="9525" anchor="ctr">
                    <a:lnL w="12700" cap="flat" cmpd="sng" algn="ctr">
                      <a:solidFill>
                        <a:srgbClr val="C0504D"/>
                      </a:solidFill>
                      <a:prstDash val="solid"/>
                      <a:round/>
                      <a:headEnd type="none" w="med" len="med"/>
                      <a:tailEnd type="none" w="med" len="med"/>
                    </a:lnL>
                    <a:lnR w="12700" cap="flat" cmpd="sng" algn="ctr">
                      <a:solidFill>
                        <a:srgbClr val="C0504D"/>
                      </a:solidFill>
                      <a:prstDash val="solid"/>
                      <a:round/>
                      <a:headEnd type="none" w="med" len="med"/>
                      <a:tailEnd type="none" w="med" len="med"/>
                    </a:lnR>
                    <a:lnT w="12700" cap="flat" cmpd="sng" algn="ctr">
                      <a:solidFill>
                        <a:srgbClr val="C0504D"/>
                      </a:solidFill>
                      <a:prstDash val="solid"/>
                      <a:round/>
                      <a:headEnd type="none" w="med" len="med"/>
                      <a:tailEnd type="none" w="med" len="med"/>
                    </a:lnT>
                    <a:lnB w="12700" cap="flat" cmpd="sng" algn="ctr">
                      <a:solidFill>
                        <a:srgbClr val="C0504D"/>
                      </a:solidFill>
                      <a:prstDash val="solid"/>
                      <a:round/>
                      <a:headEnd type="none" w="med" len="med"/>
                      <a:tailEnd type="none" w="med" len="med"/>
                    </a:lnB>
                  </a:tcPr>
                </a:tc>
                <a:tc>
                  <a:txBody>
                    <a:bodyPr/>
                    <a:lstStyle/>
                    <a:p>
                      <a:pPr>
                        <a:lnSpc>
                          <a:spcPct val="107000"/>
                        </a:lnSpc>
                        <a:spcAft>
                          <a:spcPts val="800"/>
                        </a:spcAft>
                        <a:buNone/>
                      </a:pPr>
                      <a:r>
                        <a:rPr lang="fr-FR" sz="1100" kern="100" dirty="0">
                          <a:effectLst/>
                          <a:latin typeface="Aptos" panose="020B0004020202020204" pitchFamily="34" charset="0"/>
                          <a:ea typeface="Aptos" panose="020B0004020202020204" pitchFamily="34" charset="0"/>
                          <a:cs typeface="Times New Roman" panose="02020603050405020304" pitchFamily="18" charset="0"/>
                        </a:rPr>
                        <a:t>« Je pense », « parce que », « donc », « ainsi », « afin de », « si… alors », « c’est comme… », « imagine si… », « on pourrait »</a:t>
                      </a:r>
                    </a:p>
                  </a:txBody>
                  <a:tcPr marL="9525" marR="9525" marT="9525" marB="9525" anchor="ctr">
                    <a:lnL w="12700" cap="flat" cmpd="sng" algn="ctr">
                      <a:solidFill>
                        <a:srgbClr val="C0504D"/>
                      </a:solidFill>
                      <a:prstDash val="solid"/>
                      <a:round/>
                      <a:headEnd type="none" w="med" len="med"/>
                      <a:tailEnd type="none" w="med" len="med"/>
                    </a:lnL>
                    <a:lnR w="12700" cap="flat" cmpd="sng" algn="ctr">
                      <a:solidFill>
                        <a:srgbClr val="C0504D"/>
                      </a:solidFill>
                      <a:prstDash val="solid"/>
                      <a:round/>
                      <a:headEnd type="none" w="med" len="med"/>
                      <a:tailEnd type="none" w="med" len="med"/>
                    </a:lnR>
                    <a:lnT w="12700" cap="flat" cmpd="sng" algn="ctr">
                      <a:solidFill>
                        <a:srgbClr val="C0504D"/>
                      </a:solidFill>
                      <a:prstDash val="solid"/>
                      <a:round/>
                      <a:headEnd type="none" w="med" len="med"/>
                      <a:tailEnd type="none" w="med" len="med"/>
                    </a:lnT>
                    <a:lnB w="12700" cap="flat" cmpd="sng" algn="ctr">
                      <a:solidFill>
                        <a:srgbClr val="C0504D"/>
                      </a:solidFill>
                      <a:prstDash val="solid"/>
                      <a:round/>
                      <a:headEnd type="none" w="med" len="med"/>
                      <a:tailEnd type="none" w="med" len="med"/>
                    </a:lnB>
                  </a:tcPr>
                </a:tc>
                <a:extLst>
                  <a:ext uri="{0D108BD9-81ED-4DB2-BD59-A6C34878D82A}">
                    <a16:rowId xmlns:a16="http://schemas.microsoft.com/office/drawing/2014/main" val="3903804967"/>
                  </a:ext>
                </a:extLst>
              </a:tr>
              <a:tr h="577734">
                <a:tc>
                  <a:txBody>
                    <a:bodyPr/>
                    <a:lstStyle/>
                    <a:p>
                      <a:pPr>
                        <a:lnSpc>
                          <a:spcPct val="107000"/>
                        </a:lnSpc>
                        <a:spcAft>
                          <a:spcPts val="800"/>
                        </a:spcAft>
                        <a:buNone/>
                      </a:pPr>
                      <a:r>
                        <a:rPr lang="fr-FR" sz="1100" b="1" kern="100" dirty="0">
                          <a:effectLst/>
                          <a:latin typeface="Aptos" panose="020B0004020202020204" pitchFamily="34" charset="0"/>
                          <a:ea typeface="Aptos" panose="020B0004020202020204" pitchFamily="34" charset="0"/>
                          <a:cs typeface="Times New Roman" panose="02020603050405020304" pitchFamily="18" charset="0"/>
                        </a:rPr>
                        <a:t>CA – Coordination des idées et accord</a:t>
                      </a:r>
                      <a:endParaRPr lang="fr-FR" sz="1100" kern="100" dirty="0">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nchor="ctr">
                    <a:lnL w="12700" cap="flat" cmpd="sng" algn="ctr">
                      <a:solidFill>
                        <a:srgbClr val="C0504D"/>
                      </a:solidFill>
                      <a:prstDash val="solid"/>
                      <a:round/>
                      <a:headEnd type="none" w="med" len="med"/>
                      <a:tailEnd type="none" w="med" len="med"/>
                    </a:lnL>
                    <a:lnR w="12700" cap="flat" cmpd="sng" algn="ctr">
                      <a:solidFill>
                        <a:srgbClr val="C0504D"/>
                      </a:solidFill>
                      <a:prstDash val="solid"/>
                      <a:round/>
                      <a:headEnd type="none" w="med" len="med"/>
                      <a:tailEnd type="none" w="med" len="med"/>
                    </a:lnR>
                    <a:lnT w="12700" cap="flat" cmpd="sng" algn="ctr">
                      <a:solidFill>
                        <a:srgbClr val="C0504D"/>
                      </a:solidFill>
                      <a:prstDash val="solid"/>
                      <a:round/>
                      <a:headEnd type="none" w="med" len="med"/>
                      <a:tailEnd type="none" w="med" len="med"/>
                    </a:lnT>
                    <a:lnB w="12700" cap="flat" cmpd="sng" algn="ctr">
                      <a:solidFill>
                        <a:srgbClr val="C0504D"/>
                      </a:solidFill>
                      <a:prstDash val="solid"/>
                      <a:round/>
                      <a:headEnd type="none" w="med" len="med"/>
                      <a:tailEnd type="none" w="med" len="med"/>
                    </a:lnB>
                    <a:solidFill>
                      <a:srgbClr val="F2DCDB"/>
                    </a:solidFill>
                  </a:tcPr>
                </a:tc>
                <a:tc>
                  <a:txBody>
                    <a:bodyPr/>
                    <a:lstStyle/>
                    <a:p>
                      <a:pPr>
                        <a:lnSpc>
                          <a:spcPct val="107000"/>
                        </a:lnSpc>
                        <a:spcAft>
                          <a:spcPts val="800"/>
                        </a:spcAft>
                        <a:buNone/>
                      </a:pPr>
                      <a:r>
                        <a:rPr lang="fr-FR" sz="1100" kern="100">
                          <a:effectLst/>
                          <a:latin typeface="Aptos" panose="020B0004020202020204" pitchFamily="34" charset="0"/>
                          <a:ea typeface="Aptos" panose="020B0004020202020204" pitchFamily="34" charset="0"/>
                          <a:cs typeface="Times New Roman" panose="02020603050405020304" pitchFamily="18" charset="0"/>
                        </a:rPr>
                        <a:t>Contraster et synthétiser des idées, évaluer, exprimer un accord ou un consensus ; inviter à la coordination ou à la synthèse</a:t>
                      </a:r>
                    </a:p>
                  </a:txBody>
                  <a:tcPr marL="9525" marR="9525" marT="9525" marB="9525" anchor="ctr">
                    <a:lnL w="12700" cap="flat" cmpd="sng" algn="ctr">
                      <a:solidFill>
                        <a:srgbClr val="C0504D"/>
                      </a:solidFill>
                      <a:prstDash val="solid"/>
                      <a:round/>
                      <a:headEnd type="none" w="med" len="med"/>
                      <a:tailEnd type="none" w="med" len="med"/>
                    </a:lnL>
                    <a:lnR w="12700" cap="flat" cmpd="sng" algn="ctr">
                      <a:solidFill>
                        <a:srgbClr val="C0504D"/>
                      </a:solidFill>
                      <a:prstDash val="solid"/>
                      <a:round/>
                      <a:headEnd type="none" w="med" len="med"/>
                      <a:tailEnd type="none" w="med" len="med"/>
                    </a:lnR>
                    <a:lnT w="12700" cap="flat" cmpd="sng" algn="ctr">
                      <a:solidFill>
                        <a:srgbClr val="C0504D"/>
                      </a:solidFill>
                      <a:prstDash val="solid"/>
                      <a:round/>
                      <a:headEnd type="none" w="med" len="med"/>
                      <a:tailEnd type="none" w="med" len="med"/>
                    </a:lnT>
                    <a:lnB w="12700" cap="flat" cmpd="sng" algn="ctr">
                      <a:solidFill>
                        <a:srgbClr val="C0504D"/>
                      </a:solidFill>
                      <a:prstDash val="solid"/>
                      <a:round/>
                      <a:headEnd type="none" w="med" len="med"/>
                      <a:tailEnd type="none" w="med" len="med"/>
                    </a:lnB>
                    <a:solidFill>
                      <a:srgbClr val="F2DCDB"/>
                    </a:solidFill>
                  </a:tcPr>
                </a:tc>
                <a:tc>
                  <a:txBody>
                    <a:bodyPr/>
                    <a:lstStyle/>
                    <a:p>
                      <a:pPr>
                        <a:lnSpc>
                          <a:spcPct val="107000"/>
                        </a:lnSpc>
                        <a:spcAft>
                          <a:spcPts val="800"/>
                        </a:spcAft>
                        <a:buNone/>
                      </a:pPr>
                      <a:r>
                        <a:rPr lang="fr-FR" sz="1100" kern="100" dirty="0">
                          <a:effectLst/>
                          <a:latin typeface="Aptos" panose="020B0004020202020204" pitchFamily="34" charset="0"/>
                          <a:ea typeface="Aptos" panose="020B0004020202020204" pitchFamily="34" charset="0"/>
                          <a:cs typeface="Times New Roman" panose="02020603050405020304" pitchFamily="18" charset="0"/>
                        </a:rPr>
                        <a:t>« d’accord », « pour résumer… », « Donc, on pense tous que… », « résumer », « semblable et différent »</a:t>
                      </a:r>
                    </a:p>
                  </a:txBody>
                  <a:tcPr marL="9525" marR="9525" marT="9525" marB="9525" anchor="ctr">
                    <a:lnL w="12700" cap="flat" cmpd="sng" algn="ctr">
                      <a:solidFill>
                        <a:srgbClr val="C0504D"/>
                      </a:solidFill>
                      <a:prstDash val="solid"/>
                      <a:round/>
                      <a:headEnd type="none" w="med" len="med"/>
                      <a:tailEnd type="none" w="med" len="med"/>
                    </a:lnL>
                    <a:lnR w="12700" cap="flat" cmpd="sng" algn="ctr">
                      <a:solidFill>
                        <a:srgbClr val="C0504D"/>
                      </a:solidFill>
                      <a:prstDash val="solid"/>
                      <a:round/>
                      <a:headEnd type="none" w="med" len="med"/>
                      <a:tailEnd type="none" w="med" len="med"/>
                    </a:lnR>
                    <a:lnT w="12700" cap="flat" cmpd="sng" algn="ctr">
                      <a:solidFill>
                        <a:srgbClr val="C0504D"/>
                      </a:solidFill>
                      <a:prstDash val="solid"/>
                      <a:round/>
                      <a:headEnd type="none" w="med" len="med"/>
                      <a:tailEnd type="none" w="med" len="med"/>
                    </a:lnT>
                    <a:lnB w="12700" cap="flat" cmpd="sng" algn="ctr">
                      <a:solidFill>
                        <a:srgbClr val="C0504D"/>
                      </a:solidFill>
                      <a:prstDash val="solid"/>
                      <a:round/>
                      <a:headEnd type="none" w="med" len="med"/>
                      <a:tailEnd type="none" w="med" len="med"/>
                    </a:lnB>
                    <a:solidFill>
                      <a:srgbClr val="F2DCDB"/>
                    </a:solidFill>
                  </a:tcPr>
                </a:tc>
                <a:extLst>
                  <a:ext uri="{0D108BD9-81ED-4DB2-BD59-A6C34878D82A}">
                    <a16:rowId xmlns:a16="http://schemas.microsoft.com/office/drawing/2014/main" val="3056654280"/>
                  </a:ext>
                </a:extLst>
              </a:tr>
              <a:tr h="577734">
                <a:tc>
                  <a:txBody>
                    <a:bodyPr/>
                    <a:lstStyle/>
                    <a:p>
                      <a:pPr>
                        <a:lnSpc>
                          <a:spcPct val="107000"/>
                        </a:lnSpc>
                        <a:spcAft>
                          <a:spcPts val="800"/>
                        </a:spcAft>
                        <a:buNone/>
                      </a:pPr>
                      <a:r>
                        <a:rPr lang="fr-FR" sz="1100" b="1" kern="100" dirty="0">
                          <a:effectLst/>
                          <a:latin typeface="Aptos" panose="020B0004020202020204" pitchFamily="34" charset="0"/>
                          <a:ea typeface="Aptos" panose="020B0004020202020204" pitchFamily="34" charset="0"/>
                          <a:cs typeface="Times New Roman" panose="02020603050405020304" pitchFamily="18" charset="0"/>
                        </a:rPr>
                        <a:t>C – Connecter</a:t>
                      </a:r>
                      <a:endParaRPr lang="fr-FR" sz="1100" kern="100" dirty="0">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nchor="ctr">
                    <a:lnL w="12700" cap="flat" cmpd="sng" algn="ctr">
                      <a:solidFill>
                        <a:srgbClr val="C0504D"/>
                      </a:solidFill>
                      <a:prstDash val="solid"/>
                      <a:round/>
                      <a:headEnd type="none" w="med" len="med"/>
                      <a:tailEnd type="none" w="med" len="med"/>
                    </a:lnL>
                    <a:lnR w="12700" cap="flat" cmpd="sng" algn="ctr">
                      <a:solidFill>
                        <a:srgbClr val="C0504D"/>
                      </a:solidFill>
                      <a:prstDash val="solid"/>
                      <a:round/>
                      <a:headEnd type="none" w="med" len="med"/>
                      <a:tailEnd type="none" w="med" len="med"/>
                    </a:lnR>
                    <a:lnT w="12700" cap="flat" cmpd="sng" algn="ctr">
                      <a:solidFill>
                        <a:srgbClr val="C0504D"/>
                      </a:solidFill>
                      <a:prstDash val="solid"/>
                      <a:round/>
                      <a:headEnd type="none" w="med" len="med"/>
                      <a:tailEnd type="none" w="med" len="med"/>
                    </a:lnT>
                    <a:lnB w="12700" cap="flat" cmpd="sng" algn="ctr">
                      <a:solidFill>
                        <a:srgbClr val="C0504D"/>
                      </a:solidFill>
                      <a:prstDash val="solid"/>
                      <a:round/>
                      <a:headEnd type="none" w="med" len="med"/>
                      <a:tailEnd type="none" w="med" len="med"/>
                    </a:lnB>
                  </a:tcPr>
                </a:tc>
                <a:tc>
                  <a:txBody>
                    <a:bodyPr/>
                    <a:lstStyle/>
                    <a:p>
                      <a:pPr>
                        <a:lnSpc>
                          <a:spcPct val="107000"/>
                        </a:lnSpc>
                        <a:spcAft>
                          <a:spcPts val="800"/>
                        </a:spcAft>
                        <a:buNone/>
                      </a:pPr>
                      <a:r>
                        <a:rPr lang="fr-FR" sz="1100" kern="100">
                          <a:effectLst/>
                          <a:latin typeface="Aptos" panose="020B0004020202020204" pitchFamily="34" charset="0"/>
                          <a:ea typeface="Aptos" panose="020B0004020202020204" pitchFamily="34" charset="0"/>
                          <a:cs typeface="Times New Roman" panose="02020603050405020304" pitchFamily="18" charset="0"/>
                        </a:rPr>
                        <a:t>Rendre explicite le cheminement de l’apprentissage en faisant des liens avec d’autres contributions / connaissances / ressources / expériences, y compris la vie quotidienne</a:t>
                      </a:r>
                    </a:p>
                  </a:txBody>
                  <a:tcPr marL="9525" marR="9525" marT="9525" marB="9525" anchor="ctr">
                    <a:lnL w="12700" cap="flat" cmpd="sng" algn="ctr">
                      <a:solidFill>
                        <a:srgbClr val="C0504D"/>
                      </a:solidFill>
                      <a:prstDash val="solid"/>
                      <a:round/>
                      <a:headEnd type="none" w="med" len="med"/>
                      <a:tailEnd type="none" w="med" len="med"/>
                    </a:lnL>
                    <a:lnR w="12700" cap="flat" cmpd="sng" algn="ctr">
                      <a:solidFill>
                        <a:srgbClr val="C0504D"/>
                      </a:solidFill>
                      <a:prstDash val="solid"/>
                      <a:round/>
                      <a:headEnd type="none" w="med" len="med"/>
                      <a:tailEnd type="none" w="med" len="med"/>
                    </a:lnR>
                    <a:lnT w="12700" cap="flat" cmpd="sng" algn="ctr">
                      <a:solidFill>
                        <a:srgbClr val="C0504D"/>
                      </a:solidFill>
                      <a:prstDash val="solid"/>
                      <a:round/>
                      <a:headEnd type="none" w="med" len="med"/>
                      <a:tailEnd type="none" w="med" len="med"/>
                    </a:lnT>
                    <a:lnB w="12700" cap="flat" cmpd="sng" algn="ctr">
                      <a:solidFill>
                        <a:srgbClr val="C0504D"/>
                      </a:solidFill>
                      <a:prstDash val="solid"/>
                      <a:round/>
                      <a:headEnd type="none" w="med" len="med"/>
                      <a:tailEnd type="none" w="med" len="med"/>
                    </a:lnB>
                  </a:tcPr>
                </a:tc>
                <a:tc>
                  <a:txBody>
                    <a:bodyPr/>
                    <a:lstStyle/>
                    <a:p>
                      <a:pPr>
                        <a:lnSpc>
                          <a:spcPct val="107000"/>
                        </a:lnSpc>
                        <a:spcAft>
                          <a:spcPts val="800"/>
                        </a:spcAft>
                        <a:buNone/>
                      </a:pPr>
                      <a:r>
                        <a:rPr lang="fr-FR" sz="1100" kern="100" dirty="0">
                          <a:effectLst/>
                          <a:latin typeface="Aptos" panose="020B0004020202020204" pitchFamily="34" charset="0"/>
                          <a:ea typeface="Aptos" panose="020B0004020202020204" pitchFamily="34" charset="0"/>
                          <a:cs typeface="Times New Roman" panose="02020603050405020304" pitchFamily="18" charset="0"/>
                        </a:rPr>
                        <a:t>« le cours dernier », « plus tôt », « ça me rappelle », « au prochain cours », « en lien avec », « chez toi »</a:t>
                      </a:r>
                    </a:p>
                  </a:txBody>
                  <a:tcPr marL="9525" marR="9525" marT="9525" marB="9525" anchor="ctr">
                    <a:lnL w="12700" cap="flat" cmpd="sng" algn="ctr">
                      <a:solidFill>
                        <a:srgbClr val="C0504D"/>
                      </a:solidFill>
                      <a:prstDash val="solid"/>
                      <a:round/>
                      <a:headEnd type="none" w="med" len="med"/>
                      <a:tailEnd type="none" w="med" len="med"/>
                    </a:lnL>
                    <a:lnR w="12700" cap="flat" cmpd="sng" algn="ctr">
                      <a:solidFill>
                        <a:srgbClr val="C0504D"/>
                      </a:solidFill>
                      <a:prstDash val="solid"/>
                      <a:round/>
                      <a:headEnd type="none" w="med" len="med"/>
                      <a:tailEnd type="none" w="med" len="med"/>
                    </a:lnR>
                    <a:lnT w="12700" cap="flat" cmpd="sng" algn="ctr">
                      <a:solidFill>
                        <a:srgbClr val="C0504D"/>
                      </a:solidFill>
                      <a:prstDash val="solid"/>
                      <a:round/>
                      <a:headEnd type="none" w="med" len="med"/>
                      <a:tailEnd type="none" w="med" len="med"/>
                    </a:lnT>
                    <a:lnB w="12700" cap="flat" cmpd="sng" algn="ctr">
                      <a:solidFill>
                        <a:srgbClr val="C0504D"/>
                      </a:solidFill>
                      <a:prstDash val="solid"/>
                      <a:round/>
                      <a:headEnd type="none" w="med" len="med"/>
                      <a:tailEnd type="none" w="med" len="med"/>
                    </a:lnB>
                  </a:tcPr>
                </a:tc>
                <a:extLst>
                  <a:ext uri="{0D108BD9-81ED-4DB2-BD59-A6C34878D82A}">
                    <a16:rowId xmlns:a16="http://schemas.microsoft.com/office/drawing/2014/main" val="865362907"/>
                  </a:ext>
                </a:extLst>
              </a:tr>
              <a:tr h="577734">
                <a:tc>
                  <a:txBody>
                    <a:bodyPr/>
                    <a:lstStyle/>
                    <a:p>
                      <a:pPr>
                        <a:lnSpc>
                          <a:spcPct val="107000"/>
                        </a:lnSpc>
                        <a:spcAft>
                          <a:spcPts val="800"/>
                        </a:spcAft>
                        <a:buNone/>
                      </a:pPr>
                      <a:r>
                        <a:rPr lang="fr-FR" sz="1100" b="1" kern="100" dirty="0">
                          <a:effectLst/>
                          <a:latin typeface="Aptos" panose="020B0004020202020204" pitchFamily="34" charset="0"/>
                          <a:ea typeface="Aptos" panose="020B0004020202020204" pitchFamily="34" charset="0"/>
                          <a:cs typeface="Times New Roman" panose="02020603050405020304" pitchFamily="18" charset="0"/>
                        </a:rPr>
                        <a:t>RD – Réfléchir au dialogue ou à l’activité</a:t>
                      </a:r>
                      <a:endParaRPr lang="fr-FR" sz="1100" kern="100" dirty="0">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nchor="ctr">
                    <a:lnL w="12700" cap="flat" cmpd="sng" algn="ctr">
                      <a:solidFill>
                        <a:srgbClr val="C0504D"/>
                      </a:solidFill>
                      <a:prstDash val="solid"/>
                      <a:round/>
                      <a:headEnd type="none" w="med" len="med"/>
                      <a:tailEnd type="none" w="med" len="med"/>
                    </a:lnL>
                    <a:lnR w="12700" cap="flat" cmpd="sng" algn="ctr">
                      <a:solidFill>
                        <a:srgbClr val="C0504D"/>
                      </a:solidFill>
                      <a:prstDash val="solid"/>
                      <a:round/>
                      <a:headEnd type="none" w="med" len="med"/>
                      <a:tailEnd type="none" w="med" len="med"/>
                    </a:lnR>
                    <a:lnT w="12700" cap="flat" cmpd="sng" algn="ctr">
                      <a:solidFill>
                        <a:srgbClr val="C0504D"/>
                      </a:solidFill>
                      <a:prstDash val="solid"/>
                      <a:round/>
                      <a:headEnd type="none" w="med" len="med"/>
                      <a:tailEnd type="none" w="med" len="med"/>
                    </a:lnT>
                    <a:lnB w="12700" cap="flat" cmpd="sng" algn="ctr">
                      <a:solidFill>
                        <a:srgbClr val="C0504D"/>
                      </a:solidFill>
                      <a:prstDash val="solid"/>
                      <a:round/>
                      <a:headEnd type="none" w="med" len="med"/>
                      <a:tailEnd type="none" w="med" len="med"/>
                    </a:lnB>
                    <a:solidFill>
                      <a:srgbClr val="F2DCDB"/>
                    </a:solidFill>
                  </a:tcPr>
                </a:tc>
                <a:tc>
                  <a:txBody>
                    <a:bodyPr/>
                    <a:lstStyle/>
                    <a:p>
                      <a:pPr>
                        <a:lnSpc>
                          <a:spcPct val="107000"/>
                        </a:lnSpc>
                        <a:spcAft>
                          <a:spcPts val="800"/>
                        </a:spcAft>
                        <a:buNone/>
                      </a:pPr>
                      <a:r>
                        <a:rPr lang="fr-FR" sz="1100" kern="100" dirty="0">
                          <a:effectLst/>
                          <a:latin typeface="Aptos" panose="020B0004020202020204" pitchFamily="34" charset="0"/>
                          <a:ea typeface="Aptos" panose="020B0004020202020204" pitchFamily="34" charset="0"/>
                          <a:cs typeface="Times New Roman" panose="02020603050405020304" pitchFamily="18" charset="0"/>
                        </a:rPr>
                        <a:t>Évaluer ou réfléchir de manière métacognitive au processus de dialogue ou à l’activité d’apprentissage ; inviter les autres à le faire</a:t>
                      </a:r>
                    </a:p>
                  </a:txBody>
                  <a:tcPr marL="9525" marR="9525" marT="9525" marB="9525" anchor="ctr">
                    <a:lnL w="12700" cap="flat" cmpd="sng" algn="ctr">
                      <a:solidFill>
                        <a:srgbClr val="C0504D"/>
                      </a:solidFill>
                      <a:prstDash val="solid"/>
                      <a:round/>
                      <a:headEnd type="none" w="med" len="med"/>
                      <a:tailEnd type="none" w="med" len="med"/>
                    </a:lnL>
                    <a:lnR w="12700" cap="flat" cmpd="sng" algn="ctr">
                      <a:solidFill>
                        <a:srgbClr val="C0504D"/>
                      </a:solidFill>
                      <a:prstDash val="solid"/>
                      <a:round/>
                      <a:headEnd type="none" w="med" len="med"/>
                      <a:tailEnd type="none" w="med" len="med"/>
                    </a:lnR>
                    <a:lnT w="12700" cap="flat" cmpd="sng" algn="ctr">
                      <a:solidFill>
                        <a:srgbClr val="C0504D"/>
                      </a:solidFill>
                      <a:prstDash val="solid"/>
                      <a:round/>
                      <a:headEnd type="none" w="med" len="med"/>
                      <a:tailEnd type="none" w="med" len="med"/>
                    </a:lnT>
                    <a:lnB w="12700" cap="flat" cmpd="sng" algn="ctr">
                      <a:solidFill>
                        <a:srgbClr val="C0504D"/>
                      </a:solidFill>
                      <a:prstDash val="solid"/>
                      <a:round/>
                      <a:headEnd type="none" w="med" len="med"/>
                      <a:tailEnd type="none" w="med" len="med"/>
                    </a:lnB>
                    <a:solidFill>
                      <a:srgbClr val="F2DCDB"/>
                    </a:solidFill>
                  </a:tcPr>
                </a:tc>
                <a:tc>
                  <a:txBody>
                    <a:bodyPr/>
                    <a:lstStyle/>
                    <a:p>
                      <a:pPr>
                        <a:lnSpc>
                          <a:spcPct val="107000"/>
                        </a:lnSpc>
                        <a:spcAft>
                          <a:spcPts val="800"/>
                        </a:spcAft>
                        <a:buNone/>
                      </a:pPr>
                      <a:r>
                        <a:rPr lang="fr-FR" sz="1100" kern="100" dirty="0">
                          <a:effectLst/>
                          <a:latin typeface="Aptos" panose="020B0004020202020204" pitchFamily="34" charset="0"/>
                          <a:ea typeface="Aptos" panose="020B0004020202020204" pitchFamily="34" charset="0"/>
                          <a:cs typeface="Times New Roman" panose="02020603050405020304" pitchFamily="18" charset="0"/>
                        </a:rPr>
                        <a:t>« dialogue », « parler », « partager », « travailler ensemble en groupe / en duo », « tâche », « activité », « ce que tu as appris », « j’ai changé d’avis »</a:t>
                      </a:r>
                    </a:p>
                  </a:txBody>
                  <a:tcPr marL="9525" marR="9525" marT="9525" marB="9525" anchor="ctr">
                    <a:lnL w="12700" cap="flat" cmpd="sng" algn="ctr">
                      <a:solidFill>
                        <a:srgbClr val="C0504D"/>
                      </a:solidFill>
                      <a:prstDash val="solid"/>
                      <a:round/>
                      <a:headEnd type="none" w="med" len="med"/>
                      <a:tailEnd type="none" w="med" len="med"/>
                    </a:lnL>
                    <a:lnR w="12700" cap="flat" cmpd="sng" algn="ctr">
                      <a:solidFill>
                        <a:srgbClr val="C0504D"/>
                      </a:solidFill>
                      <a:prstDash val="solid"/>
                      <a:round/>
                      <a:headEnd type="none" w="med" len="med"/>
                      <a:tailEnd type="none" w="med" len="med"/>
                    </a:lnR>
                    <a:lnT w="12700" cap="flat" cmpd="sng" algn="ctr">
                      <a:solidFill>
                        <a:srgbClr val="C0504D"/>
                      </a:solidFill>
                      <a:prstDash val="solid"/>
                      <a:round/>
                      <a:headEnd type="none" w="med" len="med"/>
                      <a:tailEnd type="none" w="med" len="med"/>
                    </a:lnT>
                    <a:lnB w="12700" cap="flat" cmpd="sng" algn="ctr">
                      <a:solidFill>
                        <a:srgbClr val="C0504D"/>
                      </a:solidFill>
                      <a:prstDash val="solid"/>
                      <a:round/>
                      <a:headEnd type="none" w="med" len="med"/>
                      <a:tailEnd type="none" w="med" len="med"/>
                    </a:lnB>
                    <a:solidFill>
                      <a:srgbClr val="F2DCDB"/>
                    </a:solidFill>
                  </a:tcPr>
                </a:tc>
                <a:extLst>
                  <a:ext uri="{0D108BD9-81ED-4DB2-BD59-A6C34878D82A}">
                    <a16:rowId xmlns:a16="http://schemas.microsoft.com/office/drawing/2014/main" val="2658239912"/>
                  </a:ext>
                </a:extLst>
              </a:tr>
              <a:tr h="606271">
                <a:tc>
                  <a:txBody>
                    <a:bodyPr/>
                    <a:lstStyle/>
                    <a:p>
                      <a:pPr>
                        <a:lnSpc>
                          <a:spcPct val="107000"/>
                        </a:lnSpc>
                        <a:spcAft>
                          <a:spcPts val="800"/>
                        </a:spcAft>
                        <a:buNone/>
                      </a:pPr>
                      <a:r>
                        <a:rPr lang="fr-FR" sz="1100" b="1" kern="100" dirty="0">
                          <a:effectLst/>
                          <a:latin typeface="Aptos" panose="020B0004020202020204" pitchFamily="34" charset="0"/>
                          <a:ea typeface="Aptos" panose="020B0004020202020204" pitchFamily="34" charset="0"/>
                          <a:cs typeface="Times New Roman" panose="02020603050405020304" pitchFamily="18" charset="0"/>
                        </a:rPr>
                        <a:t>G – Orienter le dialogue ou l’activité</a:t>
                      </a:r>
                      <a:endParaRPr lang="fr-FR" sz="1100" kern="100" dirty="0">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nchor="ctr">
                    <a:lnL w="12700" cap="flat" cmpd="sng" algn="ctr">
                      <a:solidFill>
                        <a:srgbClr val="C0504D"/>
                      </a:solidFill>
                      <a:prstDash val="solid"/>
                      <a:round/>
                      <a:headEnd type="none" w="med" len="med"/>
                      <a:tailEnd type="none" w="med" len="med"/>
                    </a:lnL>
                    <a:lnR w="12700" cap="flat" cmpd="sng" algn="ctr">
                      <a:solidFill>
                        <a:srgbClr val="C0504D"/>
                      </a:solidFill>
                      <a:prstDash val="solid"/>
                      <a:round/>
                      <a:headEnd type="none" w="med" len="med"/>
                      <a:tailEnd type="none" w="med" len="med"/>
                    </a:lnR>
                    <a:lnT w="12700" cap="flat" cmpd="sng" algn="ctr">
                      <a:solidFill>
                        <a:srgbClr val="C0504D"/>
                      </a:solidFill>
                      <a:prstDash val="solid"/>
                      <a:round/>
                      <a:headEnd type="none" w="med" len="med"/>
                      <a:tailEnd type="none" w="med" len="med"/>
                    </a:lnT>
                    <a:lnB w="12700" cap="flat" cmpd="sng" algn="ctr">
                      <a:solidFill>
                        <a:srgbClr val="C0504D"/>
                      </a:solidFill>
                      <a:prstDash val="solid"/>
                      <a:round/>
                      <a:headEnd type="none" w="med" len="med"/>
                      <a:tailEnd type="none" w="med" len="med"/>
                    </a:lnB>
                  </a:tcPr>
                </a:tc>
                <a:tc>
                  <a:txBody>
                    <a:bodyPr/>
                    <a:lstStyle/>
                    <a:p>
                      <a:pPr>
                        <a:lnSpc>
                          <a:spcPct val="107000"/>
                        </a:lnSpc>
                        <a:spcAft>
                          <a:spcPts val="800"/>
                        </a:spcAft>
                        <a:buNone/>
                      </a:pPr>
                      <a:r>
                        <a:rPr lang="fr-FR" sz="1100" kern="100">
                          <a:effectLst/>
                          <a:latin typeface="Aptos" panose="020B0004020202020204" pitchFamily="34" charset="0"/>
                          <a:ea typeface="Aptos" panose="020B0004020202020204" pitchFamily="34" charset="0"/>
                          <a:cs typeface="Times New Roman" panose="02020603050405020304" pitchFamily="18" charset="0"/>
                        </a:rPr>
                        <a:t>« Que diriez-vous de », « se concentrer sur », « essayons », « pas de pression », « As-tu pensé à… ? »</a:t>
                      </a:r>
                    </a:p>
                  </a:txBody>
                  <a:tcPr marL="9525" marR="9525" marT="9525" marB="9525" anchor="ctr">
                    <a:lnL w="12700" cap="flat" cmpd="sng" algn="ctr">
                      <a:solidFill>
                        <a:srgbClr val="C0504D"/>
                      </a:solidFill>
                      <a:prstDash val="solid"/>
                      <a:round/>
                      <a:headEnd type="none" w="med" len="med"/>
                      <a:tailEnd type="none" w="med" len="med"/>
                    </a:lnL>
                    <a:lnR w="12700" cap="flat" cmpd="sng" algn="ctr">
                      <a:solidFill>
                        <a:srgbClr val="C0504D"/>
                      </a:solidFill>
                      <a:prstDash val="solid"/>
                      <a:round/>
                      <a:headEnd type="none" w="med" len="med"/>
                      <a:tailEnd type="none" w="med" len="med"/>
                    </a:lnR>
                    <a:lnT w="12700" cap="flat" cmpd="sng" algn="ctr">
                      <a:solidFill>
                        <a:srgbClr val="C0504D"/>
                      </a:solidFill>
                      <a:prstDash val="solid"/>
                      <a:round/>
                      <a:headEnd type="none" w="med" len="med"/>
                      <a:tailEnd type="none" w="med" len="med"/>
                    </a:lnT>
                    <a:lnB w="12700" cap="flat" cmpd="sng" algn="ctr">
                      <a:solidFill>
                        <a:srgbClr val="C0504D"/>
                      </a:solidFill>
                      <a:prstDash val="solid"/>
                      <a:round/>
                      <a:headEnd type="none" w="med" len="med"/>
                      <a:tailEnd type="none" w="med" len="med"/>
                    </a:lnB>
                  </a:tcPr>
                </a:tc>
                <a:tc>
                  <a:txBody>
                    <a:bodyPr/>
                    <a:lstStyle/>
                    <a:p>
                      <a:pPr>
                        <a:lnSpc>
                          <a:spcPct val="107000"/>
                        </a:lnSpc>
                        <a:spcAft>
                          <a:spcPts val="800"/>
                        </a:spcAft>
                        <a:buNone/>
                      </a:pPr>
                      <a:r>
                        <a:rPr lang="fr-FR" sz="1100" kern="100" dirty="0">
                          <a:effectLst/>
                          <a:latin typeface="Aptos" panose="020B0004020202020204" pitchFamily="34" charset="0"/>
                          <a:ea typeface="Aptos" panose="020B0004020202020204" pitchFamily="34" charset="0"/>
                          <a:cs typeface="Times New Roman" panose="02020603050405020304" pitchFamily="18" charset="0"/>
                        </a:rPr>
                        <a:t>« Que diriez-vous de », « se concentrer sur », « essayons », « pas de pression », « As-tu pensé à… ? »</a:t>
                      </a:r>
                    </a:p>
                  </a:txBody>
                  <a:tcPr marL="9525" marR="9525" marT="9525" marB="9525" anchor="ctr">
                    <a:lnL w="12700" cap="flat" cmpd="sng" algn="ctr">
                      <a:solidFill>
                        <a:srgbClr val="C0504D"/>
                      </a:solidFill>
                      <a:prstDash val="solid"/>
                      <a:round/>
                      <a:headEnd type="none" w="med" len="med"/>
                      <a:tailEnd type="none" w="med" len="med"/>
                    </a:lnL>
                    <a:lnR w="12700" cap="flat" cmpd="sng" algn="ctr">
                      <a:solidFill>
                        <a:srgbClr val="C0504D"/>
                      </a:solidFill>
                      <a:prstDash val="solid"/>
                      <a:round/>
                      <a:headEnd type="none" w="med" len="med"/>
                      <a:tailEnd type="none" w="med" len="med"/>
                    </a:lnR>
                    <a:lnT w="12700" cap="flat" cmpd="sng" algn="ctr">
                      <a:solidFill>
                        <a:srgbClr val="C0504D"/>
                      </a:solidFill>
                      <a:prstDash val="solid"/>
                      <a:round/>
                      <a:headEnd type="none" w="med" len="med"/>
                      <a:tailEnd type="none" w="med" len="med"/>
                    </a:lnT>
                    <a:lnB w="12700" cap="flat" cmpd="sng" algn="ctr">
                      <a:solidFill>
                        <a:srgbClr val="C0504D"/>
                      </a:solidFill>
                      <a:prstDash val="solid"/>
                      <a:round/>
                      <a:headEnd type="none" w="med" len="med"/>
                      <a:tailEnd type="none" w="med" len="med"/>
                    </a:lnB>
                  </a:tcPr>
                </a:tc>
                <a:extLst>
                  <a:ext uri="{0D108BD9-81ED-4DB2-BD59-A6C34878D82A}">
                    <a16:rowId xmlns:a16="http://schemas.microsoft.com/office/drawing/2014/main" val="2796609674"/>
                  </a:ext>
                </a:extLst>
              </a:tr>
              <a:tr h="450597">
                <a:tc>
                  <a:txBody>
                    <a:bodyPr/>
                    <a:lstStyle/>
                    <a:p>
                      <a:pPr>
                        <a:lnSpc>
                          <a:spcPct val="107000"/>
                        </a:lnSpc>
                        <a:spcAft>
                          <a:spcPts val="800"/>
                        </a:spcAft>
                        <a:buNone/>
                      </a:pPr>
                      <a:r>
                        <a:rPr lang="fr-FR" sz="1100" b="1" kern="100" dirty="0">
                          <a:effectLst/>
                          <a:latin typeface="Aptos" panose="020B0004020202020204" pitchFamily="34" charset="0"/>
                          <a:ea typeface="Aptos" panose="020B0004020202020204" pitchFamily="34" charset="0"/>
                          <a:cs typeface="Times New Roman" panose="02020603050405020304" pitchFamily="18" charset="0"/>
                        </a:rPr>
                        <a:t>E – Exprimer ou inviter des idées</a:t>
                      </a:r>
                      <a:endParaRPr lang="fr-FR" sz="1100" kern="100" dirty="0">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nchor="ctr">
                    <a:lnL w="12700" cap="flat" cmpd="sng" algn="ctr">
                      <a:solidFill>
                        <a:srgbClr val="C0504D"/>
                      </a:solidFill>
                      <a:prstDash val="solid"/>
                      <a:round/>
                      <a:headEnd type="none" w="med" len="med"/>
                      <a:tailEnd type="none" w="med" len="med"/>
                    </a:lnL>
                    <a:lnR w="12700" cap="flat" cmpd="sng" algn="ctr">
                      <a:solidFill>
                        <a:srgbClr val="C0504D"/>
                      </a:solidFill>
                      <a:prstDash val="solid"/>
                      <a:round/>
                      <a:headEnd type="none" w="med" len="med"/>
                      <a:tailEnd type="none" w="med" len="med"/>
                    </a:lnR>
                    <a:lnT w="12700" cap="flat" cmpd="sng" algn="ctr">
                      <a:solidFill>
                        <a:srgbClr val="C0504D"/>
                      </a:solidFill>
                      <a:prstDash val="solid"/>
                      <a:round/>
                      <a:headEnd type="none" w="med" len="med"/>
                      <a:tailEnd type="none" w="med" len="med"/>
                    </a:lnT>
                    <a:lnB w="12700" cap="flat" cmpd="sng" algn="ctr">
                      <a:solidFill>
                        <a:srgbClr val="C0504D"/>
                      </a:solidFill>
                      <a:prstDash val="solid"/>
                      <a:round/>
                      <a:headEnd type="none" w="med" len="med"/>
                      <a:tailEnd type="none" w="med" len="med"/>
                    </a:lnB>
                    <a:solidFill>
                      <a:srgbClr val="EFD3D2"/>
                    </a:solidFill>
                  </a:tcPr>
                </a:tc>
                <a:tc>
                  <a:txBody>
                    <a:bodyPr/>
                    <a:lstStyle/>
                    <a:p>
                      <a:pPr>
                        <a:lnSpc>
                          <a:spcPct val="107000"/>
                        </a:lnSpc>
                        <a:spcAft>
                          <a:spcPts val="800"/>
                        </a:spcAft>
                        <a:buNone/>
                      </a:pPr>
                      <a:r>
                        <a:rPr lang="fr-FR" sz="1100" kern="100" dirty="0">
                          <a:effectLst/>
                          <a:latin typeface="Aptos" panose="020B0004020202020204" pitchFamily="34" charset="0"/>
                          <a:ea typeface="Aptos" panose="020B0004020202020204" pitchFamily="34" charset="0"/>
                          <a:cs typeface="Times New Roman" panose="02020603050405020304" pitchFamily="18" charset="0"/>
                        </a:rPr>
                        <a:t>« Qu’en penses-tu ? », « Dis-moi », « tes idées », « mon opinion est… », « tes idées »</a:t>
                      </a:r>
                    </a:p>
                  </a:txBody>
                  <a:tcPr marL="9525" marR="9525" marT="9525" marB="9525" anchor="ctr">
                    <a:lnL w="12700" cap="flat" cmpd="sng" algn="ctr">
                      <a:solidFill>
                        <a:srgbClr val="C0504D"/>
                      </a:solidFill>
                      <a:prstDash val="solid"/>
                      <a:round/>
                      <a:headEnd type="none" w="med" len="med"/>
                      <a:tailEnd type="none" w="med" len="med"/>
                    </a:lnL>
                    <a:lnR w="12700" cap="flat" cmpd="sng" algn="ctr">
                      <a:solidFill>
                        <a:srgbClr val="C0504D"/>
                      </a:solidFill>
                      <a:prstDash val="solid"/>
                      <a:round/>
                      <a:headEnd type="none" w="med" len="med"/>
                      <a:tailEnd type="none" w="med" len="med"/>
                    </a:lnR>
                    <a:lnT w="12700" cap="flat" cmpd="sng" algn="ctr">
                      <a:solidFill>
                        <a:srgbClr val="C0504D"/>
                      </a:solidFill>
                      <a:prstDash val="solid"/>
                      <a:round/>
                      <a:headEnd type="none" w="med" len="med"/>
                      <a:tailEnd type="none" w="med" len="med"/>
                    </a:lnT>
                    <a:lnB w="12700" cap="flat" cmpd="sng" algn="ctr">
                      <a:solidFill>
                        <a:srgbClr val="C0504D"/>
                      </a:solidFill>
                      <a:prstDash val="solid"/>
                      <a:round/>
                      <a:headEnd type="none" w="med" len="med"/>
                      <a:tailEnd type="none" w="med" len="med"/>
                    </a:lnB>
                    <a:solidFill>
                      <a:srgbClr val="EFD3D2"/>
                    </a:solidFill>
                  </a:tcPr>
                </a:tc>
                <a:tc>
                  <a:txBody>
                    <a:bodyPr/>
                    <a:lstStyle/>
                    <a:p>
                      <a:pPr>
                        <a:lnSpc>
                          <a:spcPct val="107000"/>
                        </a:lnSpc>
                        <a:spcAft>
                          <a:spcPts val="800"/>
                        </a:spcAft>
                        <a:buNone/>
                      </a:pPr>
                      <a:r>
                        <a:rPr lang="fr-FR" sz="1100" kern="100" dirty="0">
                          <a:effectLst/>
                          <a:latin typeface="Aptos" panose="020B0004020202020204" pitchFamily="34" charset="0"/>
                          <a:ea typeface="Aptos" panose="020B0004020202020204" pitchFamily="34" charset="0"/>
                          <a:cs typeface="Times New Roman" panose="02020603050405020304" pitchFamily="18" charset="0"/>
                        </a:rPr>
                        <a:t>« Qu’en penses-tu ? », « Dis-moi », « tes idées », « mon opinion est… », « tes idées »</a:t>
                      </a:r>
                    </a:p>
                  </a:txBody>
                  <a:tcPr marL="9525" marR="9525" marT="9525" marB="9525" anchor="ctr">
                    <a:lnL w="12700" cap="flat" cmpd="sng" algn="ctr">
                      <a:solidFill>
                        <a:srgbClr val="C0504D"/>
                      </a:solidFill>
                      <a:prstDash val="solid"/>
                      <a:round/>
                      <a:headEnd type="none" w="med" len="med"/>
                      <a:tailEnd type="none" w="med" len="med"/>
                    </a:lnL>
                    <a:lnR w="12700" cap="flat" cmpd="sng" algn="ctr">
                      <a:solidFill>
                        <a:srgbClr val="C0504D"/>
                      </a:solidFill>
                      <a:prstDash val="solid"/>
                      <a:round/>
                      <a:headEnd type="none" w="med" len="med"/>
                      <a:tailEnd type="none" w="med" len="med"/>
                    </a:lnR>
                    <a:lnT w="12700" cap="flat" cmpd="sng" algn="ctr">
                      <a:solidFill>
                        <a:srgbClr val="C0504D"/>
                      </a:solidFill>
                      <a:prstDash val="solid"/>
                      <a:round/>
                      <a:headEnd type="none" w="med" len="med"/>
                      <a:tailEnd type="none" w="med" len="med"/>
                    </a:lnT>
                    <a:lnB w="12700" cap="flat" cmpd="sng" algn="ctr">
                      <a:solidFill>
                        <a:srgbClr val="C0504D"/>
                      </a:solidFill>
                      <a:prstDash val="solid"/>
                      <a:round/>
                      <a:headEnd type="none" w="med" len="med"/>
                      <a:tailEnd type="none" w="med" len="med"/>
                    </a:lnB>
                    <a:solidFill>
                      <a:srgbClr val="EFD3D2"/>
                    </a:solidFill>
                  </a:tcPr>
                </a:tc>
                <a:extLst>
                  <a:ext uri="{0D108BD9-81ED-4DB2-BD59-A6C34878D82A}">
                    <a16:rowId xmlns:a16="http://schemas.microsoft.com/office/drawing/2014/main" val="1284267249"/>
                  </a:ext>
                </a:extLst>
              </a:tr>
            </a:tbl>
          </a:graphicData>
        </a:graphic>
      </p:graphicFrame>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custDataLst>
              <p:tags r:id="rId1"/>
            </p:custDataLst>
          </p:nvPr>
        </p:nvSpPr>
        <p:spPr>
          <a:xfrm>
            <a:off x="469900" y="962025"/>
            <a:ext cx="4826000" cy="6150610"/>
          </a:xfrm>
          <a:custGeom>
            <a:avLst/>
            <a:gdLst/>
            <a:ahLst/>
            <a:cxnLst/>
            <a:rect l="l" t="t" r="r" b="b"/>
            <a:pathLst>
              <a:path w="4826000" h="5922009">
                <a:moveTo>
                  <a:pt x="0" y="0"/>
                </a:moveTo>
                <a:lnTo>
                  <a:pt x="4825823" y="0"/>
                </a:lnTo>
                <a:lnTo>
                  <a:pt x="4825823" y="5921909"/>
                </a:lnTo>
                <a:lnTo>
                  <a:pt x="0" y="5921909"/>
                </a:lnTo>
                <a:lnTo>
                  <a:pt x="0" y="0"/>
                </a:lnTo>
                <a:close/>
              </a:path>
            </a:pathLst>
          </a:custGeom>
          <a:ln w="31733">
            <a:solidFill>
              <a:srgbClr val="2791A6"/>
            </a:solidFill>
          </a:ln>
        </p:spPr>
        <p:txBody>
          <a:bodyPr wrap="square" lIns="0" tIns="0" rIns="0" bIns="0" rtlCol="0"/>
          <a:lstStyle/>
          <a:p>
            <a:endParaRPr dirty="0"/>
          </a:p>
        </p:txBody>
      </p:sp>
      <p:sp>
        <p:nvSpPr>
          <p:cNvPr id="3" name="object 3"/>
          <p:cNvSpPr txBox="1"/>
          <p:nvPr>
            <p:custDataLst>
              <p:tags r:id="rId2"/>
            </p:custDataLst>
          </p:nvPr>
        </p:nvSpPr>
        <p:spPr>
          <a:xfrm>
            <a:off x="579755" y="1014569"/>
            <a:ext cx="4634230" cy="4671856"/>
          </a:xfrm>
          <a:prstGeom prst="rect">
            <a:avLst/>
          </a:prstGeom>
        </p:spPr>
        <p:txBody>
          <a:bodyPr vert="horz" wrap="square" lIns="0" tIns="0" rIns="0" bIns="0" rtlCol="0">
            <a:spAutoFit/>
          </a:bodyPr>
          <a:lstStyle/>
          <a:p>
            <a:pPr marL="12700" marR="6350" algn="just">
              <a:lnSpc>
                <a:spcPct val="120800"/>
              </a:lnSpc>
            </a:pPr>
            <a:r>
              <a:rPr lang="fr-FR" sz="1200" dirty="0">
                <a:latin typeface="Arial Unicode MS"/>
                <a:cs typeface="Arial Unicode MS"/>
              </a:rPr>
              <a:t>Amener une classe à s’engager dans un dialogue éducatif productif peut prendre du temps. Les élèves ne sont pas toujours habitués à partager publiquement leurs idées ou à ce que leurs pairs ne soient pas d’accord avec eux. Dans la plupart des contextes, certains élèves seront très enthousiastes à l’idée de partager leurs idées, tandis que d’autres n’aimeront pas du tout parler. Certains préféreront s’exprimer à l’oral plutôt qu’à l’écrit, alors que d’autres auront plus de difficulté à expliquer leurs idées aux autres. Les «règles de discussion» ou «règles de communication» sont un bon moyen d’instaurer un climat de classe où tous les élèves se sentent à l’aise de partager et de remettre en question les idées. Ces règles permettent à tous de savoir ce qui est attendu d’eux et des autres lors des échanges. Elles devraient être </a:t>
            </a:r>
            <a:r>
              <a:rPr lang="fr-FR" sz="1200" dirty="0" err="1">
                <a:latin typeface="Arial Unicode MS"/>
                <a:cs typeface="Arial Unicode MS"/>
              </a:rPr>
              <a:t>co-construites</a:t>
            </a:r>
            <a:r>
              <a:rPr lang="fr-FR" sz="1200" dirty="0">
                <a:latin typeface="Arial Unicode MS"/>
                <a:cs typeface="Arial Unicode MS"/>
              </a:rPr>
              <a:t> avec les élèves : par exemple, vous pouvez leur demander quelles règles devraient, selon eux, encadrer les discussions. Ensuite, il est important de les leur rappeler, par exemple en les répétant en début de leçon, et d’encourager une réflexion et un suivi continus au fil du temps. (Consultez l’échelle 2F pour évaluer le niveau de participation des élèves et mesurer leur contribution à la création des règles de discussion.)Ces règles peuvent également être utilisées avec des adultes et dans le cadre de dialogues en ligne.</a:t>
            </a:r>
            <a:endParaRPr lang="en-GB" sz="1200" b="0" dirty="0">
              <a:effectLst/>
              <a:highlight>
                <a:srgbClr val="FFFF00"/>
              </a:highlight>
              <a:latin typeface="Arial" panose="020B0604020202020204" pitchFamily="34" charset="0"/>
              <a:cs typeface="Arial" panose="020B0604020202020204" pitchFamily="34" charset="0"/>
            </a:endParaRPr>
          </a:p>
        </p:txBody>
      </p:sp>
      <p:sp>
        <p:nvSpPr>
          <p:cNvPr id="4" name="object 4"/>
          <p:cNvSpPr txBox="1"/>
          <p:nvPr>
            <p:custDataLst>
              <p:tags r:id="rId3"/>
            </p:custDataLst>
          </p:nvPr>
        </p:nvSpPr>
        <p:spPr>
          <a:xfrm>
            <a:off x="2108200" y="504825"/>
            <a:ext cx="6477000" cy="246221"/>
          </a:xfrm>
          <a:prstGeom prst="rect">
            <a:avLst/>
          </a:prstGeom>
        </p:spPr>
        <p:txBody>
          <a:bodyPr vert="horz" wrap="square" lIns="0" tIns="0" rIns="0" bIns="0" rtlCol="0">
            <a:spAutoFit/>
          </a:bodyPr>
          <a:lstStyle/>
          <a:p>
            <a:pPr marL="12700" algn="ctr">
              <a:lnSpc>
                <a:spcPct val="100000"/>
              </a:lnSpc>
              <a:spcBef>
                <a:spcPts val="100"/>
              </a:spcBef>
            </a:pPr>
            <a:r>
              <a:rPr lang="fr-FR" sz="1600" b="1" dirty="0">
                <a:latin typeface="Arial" panose="020B0604020202020204" pitchFamily="34" charset="0"/>
                <a:cs typeface="Arial" panose="020B0604020202020204" pitchFamily="34" charset="0"/>
              </a:rPr>
              <a:t>Promouvoir</a:t>
            </a:r>
            <a:r>
              <a:rPr lang="fr-FR" sz="1600" b="1" spc="-20" dirty="0">
                <a:latin typeface="Arial" panose="020B0604020202020204" pitchFamily="34" charset="0"/>
                <a:cs typeface="Arial" panose="020B0604020202020204" pitchFamily="34" charset="0"/>
              </a:rPr>
              <a:t> </a:t>
            </a:r>
            <a:r>
              <a:rPr lang="fr-FR" sz="1600" b="1" dirty="0">
                <a:latin typeface="Arial" panose="020B0604020202020204" pitchFamily="34" charset="0"/>
                <a:cs typeface="Arial" panose="020B0604020202020204" pitchFamily="34" charset="0"/>
              </a:rPr>
              <a:t>un</a:t>
            </a:r>
            <a:r>
              <a:rPr lang="fr-FR" sz="1600" b="1" spc="-15" dirty="0">
                <a:latin typeface="Arial" panose="020B0604020202020204" pitchFamily="34" charset="0"/>
                <a:cs typeface="Arial" panose="020B0604020202020204" pitchFamily="34" charset="0"/>
              </a:rPr>
              <a:t> </a:t>
            </a:r>
            <a:r>
              <a:rPr lang="fr-FR" sz="1600" b="1" dirty="0">
                <a:latin typeface="Arial" panose="020B0604020202020204" pitchFamily="34" charset="0"/>
                <a:cs typeface="Arial" panose="020B0604020202020204" pitchFamily="34" charset="0"/>
              </a:rPr>
              <a:t>climat</a:t>
            </a:r>
            <a:r>
              <a:rPr lang="fr-FR" sz="1600" b="1" spc="-10" dirty="0">
                <a:latin typeface="Arial" panose="020B0604020202020204" pitchFamily="34" charset="0"/>
                <a:cs typeface="Arial" panose="020B0604020202020204" pitchFamily="34" charset="0"/>
              </a:rPr>
              <a:t> </a:t>
            </a:r>
            <a:r>
              <a:rPr lang="fr-FR" sz="1600" b="1" dirty="0">
                <a:latin typeface="Arial" panose="020B0604020202020204" pitchFamily="34" charset="0"/>
                <a:cs typeface="Arial" panose="020B0604020202020204" pitchFamily="34" charset="0"/>
              </a:rPr>
              <a:t>de</a:t>
            </a:r>
            <a:r>
              <a:rPr lang="fr-FR" sz="1600" b="1" spc="-15" dirty="0">
                <a:latin typeface="Arial" panose="020B0604020202020204" pitchFamily="34" charset="0"/>
                <a:cs typeface="Arial" panose="020B0604020202020204" pitchFamily="34" charset="0"/>
              </a:rPr>
              <a:t> </a:t>
            </a:r>
            <a:r>
              <a:rPr lang="fr-FR" sz="1600" b="1" dirty="0">
                <a:latin typeface="Arial" panose="020B0604020202020204" pitchFamily="34" charset="0"/>
                <a:cs typeface="Arial" panose="020B0604020202020204" pitchFamily="34" charset="0"/>
              </a:rPr>
              <a:t>classe</a:t>
            </a:r>
            <a:r>
              <a:rPr lang="fr-FR" sz="1600" b="1" spc="-20" dirty="0">
                <a:latin typeface="Arial" panose="020B0604020202020204" pitchFamily="34" charset="0"/>
                <a:cs typeface="Arial" panose="020B0604020202020204" pitchFamily="34" charset="0"/>
              </a:rPr>
              <a:t> </a:t>
            </a:r>
            <a:r>
              <a:rPr lang="fr-FR" sz="1600" b="1" dirty="0">
                <a:latin typeface="Arial" panose="020B0604020202020204" pitchFamily="34" charset="0"/>
                <a:cs typeface="Arial" panose="020B0604020202020204" pitchFamily="34" charset="0"/>
              </a:rPr>
              <a:t>positif</a:t>
            </a:r>
            <a:r>
              <a:rPr lang="fr-FR" sz="1600" b="1" spc="-10" dirty="0">
                <a:latin typeface="Arial" panose="020B0604020202020204" pitchFamily="34" charset="0"/>
                <a:cs typeface="Arial" panose="020B0604020202020204" pitchFamily="34" charset="0"/>
              </a:rPr>
              <a:t> </a:t>
            </a:r>
            <a:r>
              <a:rPr lang="fr-FR" sz="1600" b="1" dirty="0">
                <a:latin typeface="Arial" panose="020B0604020202020204" pitchFamily="34" charset="0"/>
                <a:cs typeface="Arial" panose="020B0604020202020204" pitchFamily="34" charset="0"/>
              </a:rPr>
              <a:t>pour</a:t>
            </a:r>
            <a:r>
              <a:rPr lang="fr-FR" sz="1600" b="1" spc="-15" dirty="0">
                <a:latin typeface="Arial" panose="020B0604020202020204" pitchFamily="34" charset="0"/>
                <a:cs typeface="Arial" panose="020B0604020202020204" pitchFamily="34" charset="0"/>
              </a:rPr>
              <a:t> </a:t>
            </a:r>
            <a:r>
              <a:rPr lang="fr-FR" sz="1600" b="1" dirty="0">
                <a:latin typeface="Arial" panose="020B0604020202020204" pitchFamily="34" charset="0"/>
                <a:cs typeface="Arial" panose="020B0604020202020204" pitchFamily="34" charset="0"/>
              </a:rPr>
              <a:t>le</a:t>
            </a:r>
            <a:r>
              <a:rPr lang="fr-FR" sz="1600" b="1" spc="-15" dirty="0">
                <a:latin typeface="Arial" panose="020B0604020202020204" pitchFamily="34" charset="0"/>
                <a:cs typeface="Arial" panose="020B0604020202020204" pitchFamily="34" charset="0"/>
              </a:rPr>
              <a:t> </a:t>
            </a:r>
            <a:r>
              <a:rPr lang="fr-FR" sz="1600" b="1" dirty="0">
                <a:latin typeface="Arial" panose="020B0604020202020204" pitchFamily="34" charset="0"/>
                <a:cs typeface="Arial" panose="020B0604020202020204" pitchFamily="34" charset="0"/>
              </a:rPr>
              <a:t>dialogue</a:t>
            </a:r>
            <a:r>
              <a:rPr lang="fr-FR" sz="1600" b="1" spc="-45" dirty="0">
                <a:latin typeface="Arial" panose="020B0604020202020204" pitchFamily="34" charset="0"/>
                <a:cs typeface="Arial" panose="020B0604020202020204" pitchFamily="34" charset="0"/>
              </a:rPr>
              <a:t> </a:t>
            </a:r>
            <a:r>
              <a:rPr lang="fr-FR" sz="1600" b="1" spc="-10" dirty="0">
                <a:latin typeface="Arial" panose="020B0604020202020204" pitchFamily="34" charset="0"/>
                <a:cs typeface="Arial" panose="020B0604020202020204" pitchFamily="34" charset="0"/>
              </a:rPr>
              <a:t>éducatif</a:t>
            </a:r>
            <a:endParaRPr lang="fr-FR" sz="1600" dirty="0">
              <a:latin typeface="Arial" panose="020B0604020202020204" pitchFamily="34" charset="0"/>
              <a:cs typeface="Arial" panose="020B0604020202020204" pitchFamily="34" charset="0"/>
            </a:endParaRPr>
          </a:p>
        </p:txBody>
      </p:sp>
      <p:sp>
        <p:nvSpPr>
          <p:cNvPr id="6" name="object 6"/>
          <p:cNvSpPr/>
          <p:nvPr>
            <p:custDataLst>
              <p:tags r:id="rId4"/>
            </p:custDataLst>
          </p:nvPr>
        </p:nvSpPr>
        <p:spPr>
          <a:xfrm>
            <a:off x="636054" y="5686425"/>
            <a:ext cx="439415" cy="439416"/>
          </a:xfrm>
          <a:prstGeom prst="rect">
            <a:avLst/>
          </a:prstGeom>
          <a:blipFill>
            <a:blip r:embed="rId11" cstate="print"/>
            <a:stretch>
              <a:fillRect/>
            </a:stretch>
          </a:blipFill>
        </p:spPr>
        <p:txBody>
          <a:bodyPr wrap="square" lIns="0" tIns="0" rIns="0" bIns="0" rtlCol="0"/>
          <a:lstStyle/>
          <a:p>
            <a:endParaRPr/>
          </a:p>
        </p:txBody>
      </p:sp>
      <p:sp>
        <p:nvSpPr>
          <p:cNvPr id="7" name="object 7"/>
          <p:cNvSpPr/>
          <p:nvPr>
            <p:custDataLst>
              <p:tags r:id="rId5"/>
            </p:custDataLst>
          </p:nvPr>
        </p:nvSpPr>
        <p:spPr>
          <a:xfrm>
            <a:off x="5729243" y="1056128"/>
            <a:ext cx="1184032" cy="845668"/>
          </a:xfrm>
          <a:prstGeom prst="rect">
            <a:avLst/>
          </a:prstGeom>
          <a:blipFill>
            <a:blip r:embed="rId12" cstate="print"/>
            <a:stretch>
              <a:fillRect/>
            </a:stretch>
          </a:blipFill>
        </p:spPr>
        <p:txBody>
          <a:bodyPr wrap="square" lIns="0" tIns="0" rIns="0" bIns="0" rtlCol="0"/>
          <a:lstStyle/>
          <a:p>
            <a:endParaRPr/>
          </a:p>
        </p:txBody>
      </p:sp>
      <p:sp>
        <p:nvSpPr>
          <p:cNvPr id="8" name="object 8"/>
          <p:cNvSpPr txBox="1"/>
          <p:nvPr>
            <p:custDataLst>
              <p:tags r:id="rId6"/>
            </p:custDataLst>
          </p:nvPr>
        </p:nvSpPr>
        <p:spPr>
          <a:xfrm>
            <a:off x="579755" y="5735162"/>
            <a:ext cx="4634230" cy="1319977"/>
          </a:xfrm>
          <a:prstGeom prst="rect">
            <a:avLst/>
          </a:prstGeom>
        </p:spPr>
        <p:txBody>
          <a:bodyPr vert="horz" wrap="square" lIns="0" tIns="0" rIns="0" bIns="0" rtlCol="0">
            <a:spAutoFit/>
          </a:bodyPr>
          <a:lstStyle/>
          <a:p>
            <a:pPr marL="469900" marR="135255" algn="just">
              <a:lnSpc>
                <a:spcPct val="120800"/>
              </a:lnSpc>
            </a:pPr>
            <a:r>
              <a:rPr lang="fr-FR" sz="1200" b="1" dirty="0">
                <a:latin typeface="Arial Unicode MS"/>
                <a:cs typeface="Arial Unicode MS"/>
                <a:hlinkClick r:id="rId13"/>
              </a:rPr>
              <a:t>Vidéo 3 : Conseils pratiques : les règles de discussion </a:t>
            </a:r>
            <a:r>
              <a:rPr lang="fr-FR" sz="1200" dirty="0">
                <a:latin typeface="Arial Unicode MS"/>
                <a:cs typeface="Arial Unicode MS"/>
              </a:rPr>
              <a:t>peut vous donner plus d’informations sur la façon de les mettre en place dans votre classe. Ce site web peut aussi vous aider à réfléchir au dialogue dans votre contexte. Consultez les pages qui vous semblent pertinentes :</a:t>
            </a:r>
            <a:r>
              <a:rPr lang="fr-FR" sz="1200" dirty="0">
                <a:latin typeface="Arial Unicode MS"/>
                <a:cs typeface="Arial Unicode MS"/>
                <a:hlinkClick r:id="rId14"/>
              </a:rPr>
              <a:t>https://thinkingtogether.educ.cam.ac.uk/</a:t>
            </a:r>
            <a:r>
              <a:rPr lang="fr-FR" sz="1200" dirty="0" err="1">
                <a:latin typeface="Arial Unicode MS"/>
                <a:cs typeface="Arial Unicode MS"/>
                <a:hlinkClick r:id="rId14"/>
              </a:rPr>
              <a:t>resources</a:t>
            </a:r>
            <a:r>
              <a:rPr lang="fr-FR" sz="1200" dirty="0">
                <a:latin typeface="Arial Unicode MS"/>
                <a:cs typeface="Arial Unicode MS"/>
                <a:hlinkClick r:id="rId14"/>
              </a:rPr>
              <a:t>/ </a:t>
            </a:r>
            <a:r>
              <a:rPr sz="1000" spc="-5" dirty="0">
                <a:latin typeface="Arial"/>
                <a:cs typeface="Arial"/>
              </a:rPr>
              <a:t>14</a:t>
            </a:r>
            <a:endParaRPr sz="1000" dirty="0">
              <a:latin typeface="Arial"/>
              <a:cs typeface="Arial"/>
            </a:endParaRPr>
          </a:p>
        </p:txBody>
      </p:sp>
      <p:sp>
        <p:nvSpPr>
          <p:cNvPr id="11" name="object 2">
            <a:extLst>
              <a:ext uri="{FF2B5EF4-FFF2-40B4-BE49-F238E27FC236}">
                <a16:creationId xmlns:a16="http://schemas.microsoft.com/office/drawing/2014/main" id="{B4EF5FFF-D4B3-3E47-89E7-3594629FA341}"/>
              </a:ext>
            </a:extLst>
          </p:cNvPr>
          <p:cNvSpPr/>
          <p:nvPr>
            <p:custDataLst>
              <p:tags r:id="rId7"/>
            </p:custDataLst>
          </p:nvPr>
        </p:nvSpPr>
        <p:spPr>
          <a:xfrm>
            <a:off x="5575300" y="962025"/>
            <a:ext cx="4826000" cy="5235863"/>
          </a:xfrm>
          <a:custGeom>
            <a:avLst/>
            <a:gdLst/>
            <a:ahLst/>
            <a:cxnLst/>
            <a:rect l="l" t="t" r="r" b="b"/>
            <a:pathLst>
              <a:path w="4826000" h="5922009">
                <a:moveTo>
                  <a:pt x="0" y="0"/>
                </a:moveTo>
                <a:lnTo>
                  <a:pt x="4825823" y="0"/>
                </a:lnTo>
                <a:lnTo>
                  <a:pt x="4825823" y="5921909"/>
                </a:lnTo>
                <a:lnTo>
                  <a:pt x="0" y="5921909"/>
                </a:lnTo>
                <a:lnTo>
                  <a:pt x="0" y="0"/>
                </a:lnTo>
                <a:close/>
              </a:path>
            </a:pathLst>
          </a:custGeom>
          <a:ln w="31733">
            <a:solidFill>
              <a:srgbClr val="2791A6"/>
            </a:solidFill>
          </a:ln>
        </p:spPr>
        <p:txBody>
          <a:bodyPr wrap="square" lIns="0" tIns="0" rIns="0" bIns="0" rtlCol="0"/>
          <a:lstStyle/>
          <a:p>
            <a:endParaRPr dirty="0"/>
          </a:p>
        </p:txBody>
      </p:sp>
      <p:sp>
        <p:nvSpPr>
          <p:cNvPr id="13" name="TextBox 12">
            <a:extLst>
              <a:ext uri="{FF2B5EF4-FFF2-40B4-BE49-F238E27FC236}">
                <a16:creationId xmlns:a16="http://schemas.microsoft.com/office/drawing/2014/main" id="{7B13ECC7-52B8-DF45-A119-7C5A6866BC9A}"/>
              </a:ext>
            </a:extLst>
          </p:cNvPr>
          <p:cNvSpPr txBox="1"/>
          <p:nvPr>
            <p:custDataLst>
              <p:tags r:id="rId8"/>
            </p:custDataLst>
          </p:nvPr>
        </p:nvSpPr>
        <p:spPr>
          <a:xfrm>
            <a:off x="5575300" y="1114550"/>
            <a:ext cx="4952999" cy="5186035"/>
          </a:xfrm>
          <a:prstGeom prst="rect">
            <a:avLst/>
          </a:prstGeom>
          <a:noFill/>
        </p:spPr>
        <p:txBody>
          <a:bodyPr wrap="square" rtlCol="0">
            <a:spAutoFit/>
          </a:bodyPr>
          <a:lstStyle/>
          <a:p>
            <a:pPr marL="47625" algn="ctr">
              <a:spcBef>
                <a:spcPts val="800"/>
              </a:spcBef>
            </a:pPr>
            <a:r>
              <a:rPr lang="en-GB" b="1" dirty="0">
                <a:latin typeface="Arial"/>
                <a:cs typeface="Arial"/>
              </a:rPr>
              <a:t>                </a:t>
            </a:r>
            <a:r>
              <a:rPr lang="en-GB" b="1" dirty="0" err="1">
                <a:latin typeface="Arial"/>
                <a:cs typeface="Arial"/>
              </a:rPr>
              <a:t>Règles</a:t>
            </a:r>
            <a:r>
              <a:rPr lang="en-GB" b="1" dirty="0">
                <a:latin typeface="Arial"/>
                <a:cs typeface="Arial"/>
              </a:rPr>
              <a:t> de discussion</a:t>
            </a:r>
            <a:endParaRPr lang="en-GB" sz="900" b="1" dirty="0">
              <a:latin typeface="Arial"/>
              <a:cs typeface="Arial"/>
            </a:endParaRPr>
          </a:p>
          <a:p>
            <a:pPr marL="47625" algn="ctr">
              <a:spcBef>
                <a:spcPts val="595"/>
              </a:spcBef>
            </a:pPr>
            <a:endParaRPr lang="en-GB" sz="900" b="1" dirty="0">
              <a:latin typeface="Arial"/>
              <a:cs typeface="Arial"/>
            </a:endParaRPr>
          </a:p>
          <a:p>
            <a:pPr marL="47625" algn="ctr">
              <a:spcBef>
                <a:spcPts val="595"/>
              </a:spcBef>
            </a:pPr>
            <a:endParaRPr lang="en-GB" sz="900" b="1" dirty="0">
              <a:latin typeface="Arial"/>
              <a:cs typeface="Arial"/>
            </a:endParaRPr>
          </a:p>
          <a:p>
            <a:pPr marL="47625">
              <a:lnSpc>
                <a:spcPct val="100000"/>
              </a:lnSpc>
              <a:spcBef>
                <a:spcPts val="600"/>
              </a:spcBef>
            </a:pPr>
            <a:r>
              <a:rPr lang="fr-FR" sz="1500" b="1" dirty="0">
                <a:solidFill>
                  <a:srgbClr val="2E6A7B"/>
                </a:solidFill>
                <a:latin typeface="Arial"/>
                <a:cs typeface="Arial"/>
              </a:rPr>
              <a:t>Nous écoutons sans interrompre lorsque quelqu’un parle</a:t>
            </a:r>
          </a:p>
          <a:p>
            <a:pPr marL="47625">
              <a:lnSpc>
                <a:spcPct val="100000"/>
              </a:lnSpc>
              <a:spcBef>
                <a:spcPts val="600"/>
              </a:spcBef>
            </a:pPr>
            <a:r>
              <a:rPr lang="fr-FR" sz="1500" b="1" dirty="0">
                <a:solidFill>
                  <a:srgbClr val="2E6A7B"/>
                </a:solidFill>
                <a:latin typeface="Arial"/>
                <a:cs typeface="Arial"/>
              </a:rPr>
              <a:t>Les interventions font suite à ce qui a été dit auparavant</a:t>
            </a:r>
          </a:p>
          <a:p>
            <a:pPr marL="47625">
              <a:lnSpc>
                <a:spcPct val="100000"/>
              </a:lnSpc>
              <a:spcBef>
                <a:spcPts val="600"/>
              </a:spcBef>
            </a:pPr>
            <a:r>
              <a:rPr lang="fr-FR" sz="1500" b="1" dirty="0">
                <a:solidFill>
                  <a:srgbClr val="2E6A7B"/>
                </a:solidFill>
                <a:latin typeface="Arial"/>
                <a:cs typeface="Arial"/>
              </a:rPr>
              <a:t>Il est normal de ne pas être d’accord avec quelqu’un</a:t>
            </a:r>
          </a:p>
          <a:p>
            <a:pPr marL="47625">
              <a:lnSpc>
                <a:spcPct val="100000"/>
              </a:lnSpc>
              <a:spcBef>
                <a:spcPts val="600"/>
              </a:spcBef>
            </a:pPr>
            <a:r>
              <a:rPr lang="fr-FR" sz="1500" b="1" dirty="0">
                <a:solidFill>
                  <a:srgbClr val="2E6A7B"/>
                </a:solidFill>
                <a:latin typeface="Arial"/>
                <a:cs typeface="Arial"/>
              </a:rPr>
              <a:t>Les gens donnent des raisons pour appuyer leurs idées</a:t>
            </a:r>
          </a:p>
          <a:p>
            <a:pPr marL="47625">
              <a:lnSpc>
                <a:spcPct val="100000"/>
              </a:lnSpc>
              <a:spcBef>
                <a:spcPts val="600"/>
              </a:spcBef>
            </a:pPr>
            <a:r>
              <a:rPr lang="fr-FR" sz="1500" b="1" dirty="0">
                <a:solidFill>
                  <a:srgbClr val="2E6A7B"/>
                </a:solidFill>
                <a:latin typeface="Arial"/>
                <a:cs typeface="Arial"/>
              </a:rPr>
              <a:t>Les idées et opinions de chacun sont traitées avec respect</a:t>
            </a:r>
          </a:p>
          <a:p>
            <a:pPr marL="47625">
              <a:lnSpc>
                <a:spcPct val="100000"/>
              </a:lnSpc>
              <a:spcBef>
                <a:spcPts val="600"/>
              </a:spcBef>
            </a:pPr>
            <a:r>
              <a:rPr lang="fr-FR" sz="1500" b="1" dirty="0">
                <a:solidFill>
                  <a:srgbClr val="2E6A7B"/>
                </a:solidFill>
                <a:latin typeface="Arial"/>
                <a:cs typeface="Arial"/>
              </a:rPr>
              <a:t>Participer signifie réfléchir et écouter, pas seulement parler</a:t>
            </a:r>
          </a:p>
          <a:p>
            <a:pPr marL="47625">
              <a:lnSpc>
                <a:spcPct val="100000"/>
              </a:lnSpc>
              <a:spcBef>
                <a:spcPts val="600"/>
              </a:spcBef>
            </a:pPr>
            <a:r>
              <a:rPr lang="fr-FR" sz="1500" b="1" dirty="0">
                <a:solidFill>
                  <a:srgbClr val="2E6A7B"/>
                </a:solidFill>
                <a:latin typeface="Arial"/>
                <a:cs typeface="Arial"/>
              </a:rPr>
              <a:t>Les gens se posent des questions les uns aux autres</a:t>
            </a:r>
          </a:p>
          <a:p>
            <a:pPr marL="47625">
              <a:lnSpc>
                <a:spcPct val="100000"/>
              </a:lnSpc>
              <a:spcBef>
                <a:spcPts val="600"/>
              </a:spcBef>
            </a:pPr>
            <a:r>
              <a:rPr lang="fr-FR" sz="1500" b="1" dirty="0">
                <a:solidFill>
                  <a:srgbClr val="2E6A7B"/>
                </a:solidFill>
                <a:latin typeface="Arial"/>
                <a:cs typeface="Arial"/>
              </a:rPr>
              <a:t>Il règne une atmosphère de confiance</a:t>
            </a:r>
          </a:p>
          <a:p>
            <a:pPr marL="47625">
              <a:lnSpc>
                <a:spcPct val="100000"/>
              </a:lnSpc>
              <a:spcBef>
                <a:spcPts val="600"/>
              </a:spcBef>
            </a:pPr>
            <a:r>
              <a:rPr lang="fr-FR" sz="1500" b="1" dirty="0">
                <a:solidFill>
                  <a:srgbClr val="2E6A7B"/>
                </a:solidFill>
                <a:latin typeface="Arial"/>
                <a:cs typeface="Arial"/>
              </a:rPr>
              <a:t>Il existe un sentiment d’objectif commun partagé</a:t>
            </a:r>
            <a:endParaRPr lang="en-GB" sz="1500" b="1" dirty="0">
              <a:solidFill>
                <a:srgbClr val="2E6A7B"/>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19213522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custDataLst>
              <p:tags r:id="rId1"/>
            </p:custDataLst>
          </p:nvPr>
        </p:nvSpPr>
        <p:spPr>
          <a:xfrm>
            <a:off x="297301" y="352425"/>
            <a:ext cx="3296800" cy="847027"/>
          </a:xfrm>
          <a:prstGeom prst="rect">
            <a:avLst/>
          </a:prstGeom>
          <a:solidFill>
            <a:srgbClr val="D9F1F6"/>
          </a:solidFill>
        </p:spPr>
        <p:txBody>
          <a:bodyPr vert="horz" wrap="square" lIns="0" tIns="15875" rIns="0" bIns="0" rtlCol="0">
            <a:spAutoFit/>
          </a:bodyPr>
          <a:lstStyle/>
          <a:p>
            <a:pPr marL="26034">
              <a:lnSpc>
                <a:spcPct val="100000"/>
              </a:lnSpc>
              <a:spcBef>
                <a:spcPts val="125"/>
              </a:spcBef>
            </a:pPr>
            <a:r>
              <a:rPr lang="fr-FR" sz="1800" b="1" kern="0" dirty="0">
                <a:solidFill>
                  <a:srgbClr val="1A616F"/>
                </a:solidFill>
                <a:latin typeface="Arial"/>
                <a:cs typeface="Arial"/>
              </a:rPr>
              <a:t>Partie c. Dialogue éducatif et apprentissage des élèves dans des contextes variés</a:t>
            </a:r>
            <a:endParaRPr sz="1800" kern="0" dirty="0">
              <a:latin typeface="Arial"/>
              <a:cs typeface="Arial"/>
            </a:endParaRPr>
          </a:p>
        </p:txBody>
      </p:sp>
      <p:sp>
        <p:nvSpPr>
          <p:cNvPr id="6" name="object 6"/>
          <p:cNvSpPr txBox="1"/>
          <p:nvPr>
            <p:custDataLst>
              <p:tags r:id="rId2"/>
            </p:custDataLst>
          </p:nvPr>
        </p:nvSpPr>
        <p:spPr>
          <a:xfrm>
            <a:off x="297300" y="1343025"/>
            <a:ext cx="4897000" cy="5977983"/>
          </a:xfrm>
          <a:prstGeom prst="rect">
            <a:avLst/>
          </a:prstGeom>
          <a:ln w="31733">
            <a:solidFill>
              <a:srgbClr val="2791A6"/>
            </a:solidFill>
          </a:ln>
        </p:spPr>
        <p:txBody>
          <a:bodyPr vert="horz" wrap="square" lIns="0" tIns="43815" rIns="0" bIns="0" rtlCol="0">
            <a:spAutoFit/>
          </a:bodyPr>
          <a:lstStyle/>
          <a:p>
            <a:pPr marL="83185" marR="94615">
              <a:lnSpc>
                <a:spcPct val="120600"/>
              </a:lnSpc>
              <a:spcBef>
                <a:spcPts val="345"/>
              </a:spcBef>
            </a:pPr>
            <a:r>
              <a:rPr lang="fr-FR" sz="1100" kern="0" dirty="0">
                <a:latin typeface="Arial"/>
                <a:cs typeface="Arial"/>
              </a:rPr>
              <a:t>Il existe une base croissante de recherches internationales qui soutient l’idée que l’enseignement dialogique est bénéfique pour les apprentissages des élèves ainsi que pour d’autres aspects de leur développement personnel. Les résultats issus de l’évaluation de programmes de développement professionnel incluent :</a:t>
            </a:r>
          </a:p>
          <a:p>
            <a:pPr marL="254635" marR="94615" indent="-171450">
              <a:lnSpc>
                <a:spcPct val="120600"/>
              </a:lnSpc>
              <a:spcBef>
                <a:spcPts val="345"/>
              </a:spcBef>
              <a:buFontTx/>
              <a:buChar char="-"/>
            </a:pPr>
            <a:r>
              <a:rPr lang="fr-FR" sz="1100" kern="0" dirty="0">
                <a:latin typeface="Arial"/>
                <a:cs typeface="Arial"/>
              </a:rPr>
              <a:t>Une amélioration des résultats scolaires des élèves du primaire au Royaume-Uni (</a:t>
            </a:r>
            <a:r>
              <a:rPr lang="fr-FR" sz="1100" u="sng" kern="0" dirty="0">
                <a:solidFill>
                  <a:srgbClr val="0000FF"/>
                </a:solidFill>
                <a:latin typeface="Arial"/>
                <a:cs typeface="Arial"/>
                <a:hlinkClick r:id="rId15"/>
              </a:rPr>
              <a:t>Alexander, 2018</a:t>
            </a:r>
            <a:r>
              <a:rPr lang="fr-FR" sz="1100" kern="0" dirty="0">
                <a:latin typeface="Arial"/>
                <a:cs typeface="Arial"/>
              </a:rPr>
              <a:t>) </a:t>
            </a:r>
          </a:p>
          <a:p>
            <a:pPr marL="254635" marR="94615" indent="-171450">
              <a:lnSpc>
                <a:spcPct val="120600"/>
              </a:lnSpc>
              <a:spcBef>
                <a:spcPts val="345"/>
              </a:spcBef>
              <a:buFontTx/>
              <a:buChar char="-"/>
            </a:pPr>
            <a:r>
              <a:rPr lang="fr-FR" sz="1100" kern="0" dirty="0">
                <a:latin typeface="Arial"/>
                <a:cs typeface="Arial"/>
              </a:rPr>
              <a:t>Une motivation accrue pour l’apprentissage, une autonomie perçue plus élevée et un plus grand intérêt pour les matières STIM chez les élèves du secondaire en Allemagne, en lien avec une augmentation des rétroactions constructives de la part des enseignants (</a:t>
            </a:r>
            <a:r>
              <a:rPr lang="fr-FR" sz="1100" u="sng" kern="0" dirty="0" err="1">
                <a:solidFill>
                  <a:srgbClr val="0000FF"/>
                </a:solidFill>
                <a:latin typeface="Arial"/>
                <a:cs typeface="Arial"/>
                <a:hlinkClick r:id="rId16"/>
              </a:rPr>
              <a:t>Kiemer</a:t>
            </a:r>
            <a:r>
              <a:rPr lang="fr-FR" sz="1100" u="sng" kern="0" dirty="0">
                <a:solidFill>
                  <a:srgbClr val="0000FF"/>
                </a:solidFill>
                <a:latin typeface="Arial"/>
                <a:cs typeface="Arial"/>
                <a:hlinkClick r:id="rId16"/>
              </a:rPr>
              <a:t> et al., 2015</a:t>
            </a:r>
            <a:r>
              <a:rPr lang="fr-FR" sz="1100" kern="0" dirty="0">
                <a:latin typeface="Arial"/>
                <a:cs typeface="Arial"/>
              </a:rPr>
              <a:t>).</a:t>
            </a:r>
          </a:p>
          <a:p>
            <a:pPr marL="83185" marR="94615">
              <a:lnSpc>
                <a:spcPct val="120600"/>
              </a:lnSpc>
              <a:spcBef>
                <a:spcPts val="345"/>
              </a:spcBef>
            </a:pPr>
            <a:r>
              <a:rPr lang="fr-FR" sz="1100" kern="0" dirty="0">
                <a:latin typeface="Arial"/>
                <a:cs typeface="Arial"/>
              </a:rPr>
              <a:t>D’autres études se penchent sur l’impact des « variations naturelles » dans le dialogue en classe. Les résultats incluent :</a:t>
            </a:r>
          </a:p>
          <a:p>
            <a:pPr marL="254635" marR="94615" indent="-171450">
              <a:lnSpc>
                <a:spcPct val="120600"/>
              </a:lnSpc>
              <a:spcBef>
                <a:spcPts val="345"/>
              </a:spcBef>
              <a:buFontTx/>
              <a:buChar char="-"/>
            </a:pPr>
            <a:r>
              <a:rPr lang="fr-FR" sz="1100" kern="0" dirty="0">
                <a:latin typeface="Arial"/>
                <a:cs typeface="Arial"/>
              </a:rPr>
              <a:t>Les élèves qui s’expriment davantage en utilisant un raisonnement de haute qualité en arts du langage obtiennent de meilleurs résultats (</a:t>
            </a:r>
            <a:r>
              <a:rPr lang="en-GB" sz="1100" u="sng" kern="0" dirty="0" err="1">
                <a:latin typeface="Arial" panose="020B0604020202020204" pitchFamily="34" charset="0"/>
                <a:cs typeface="Arial" panose="020B0604020202020204" pitchFamily="34" charset="0"/>
                <a:hlinkClick r:id="rId17"/>
              </a:rPr>
              <a:t>Šeďová</a:t>
            </a:r>
            <a:r>
              <a:rPr lang="en-GB" sz="1100" u="sng" kern="0" dirty="0">
                <a:latin typeface="Arial" panose="020B0604020202020204" pitchFamily="34" charset="0"/>
                <a:cs typeface="Arial" panose="020B0604020202020204" pitchFamily="34" charset="0"/>
                <a:hlinkClick r:id="rId17"/>
              </a:rPr>
              <a:t> et al., 2019</a:t>
            </a:r>
            <a:r>
              <a:rPr lang="en-GB" sz="1100" kern="0" dirty="0">
                <a:latin typeface="Arial" panose="020B0604020202020204" pitchFamily="34" charset="0"/>
                <a:cs typeface="Arial" panose="020B0604020202020204" pitchFamily="34" charset="0"/>
              </a:rPr>
              <a:t>, </a:t>
            </a:r>
            <a:r>
              <a:rPr lang="fr-FR" sz="1100" kern="0" dirty="0">
                <a:latin typeface="Arial"/>
                <a:cs typeface="Arial"/>
              </a:rPr>
              <a:t>, République tchèque)</a:t>
            </a:r>
          </a:p>
          <a:p>
            <a:pPr marL="254635" marR="94615" indent="-171450">
              <a:lnSpc>
                <a:spcPct val="120600"/>
              </a:lnSpc>
              <a:spcBef>
                <a:spcPts val="345"/>
              </a:spcBef>
              <a:buFontTx/>
              <a:buChar char="-"/>
            </a:pPr>
            <a:r>
              <a:rPr lang="fr-FR" sz="1100" kern="0" dirty="0">
                <a:latin typeface="Arial"/>
                <a:cs typeface="Arial"/>
              </a:rPr>
              <a:t>Des études sur les mathématiques au primaire aux États-Unis ont révélé que le fait de fournir des explications détaillées et justes, appuyées par des preuves, est associé à une réussite scolaire plus élevée </a:t>
            </a:r>
            <a:r>
              <a:rPr lang="en-GB" sz="1100" kern="14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(Webb et al., </a:t>
            </a:r>
            <a:r>
              <a:rPr lang="en-GB" sz="1100" u="sng" kern="14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hlinkClick r:id="rId18"/>
              </a:rPr>
              <a:t>2008</a:t>
            </a:r>
            <a:r>
              <a:rPr lang="en-GB" sz="1100" kern="14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a:t>
            </a:r>
            <a:r>
              <a:rPr lang="en-GB" sz="1100" u="sng" kern="14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hlinkClick r:id="rId19"/>
              </a:rPr>
              <a:t>2009</a:t>
            </a:r>
            <a:r>
              <a:rPr lang="en-GB" sz="1100" kern="14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a:t>
            </a:r>
            <a:r>
              <a:rPr lang="en-GB" sz="1100" u="sng" kern="14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hlinkClick r:id="rId20"/>
              </a:rPr>
              <a:t>2014</a:t>
            </a:r>
            <a:r>
              <a:rPr lang="en-GB" sz="1100" kern="14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a:t>
            </a:r>
          </a:p>
          <a:p>
            <a:pPr marL="254635" marR="94615" indent="-171450">
              <a:lnSpc>
                <a:spcPct val="120600"/>
              </a:lnSpc>
              <a:spcBef>
                <a:spcPts val="345"/>
              </a:spcBef>
              <a:buFontTx/>
              <a:buChar char="-"/>
            </a:pPr>
            <a:endParaRPr lang="en-GB" sz="1100" kern="1400" dirty="0">
              <a:solidFill>
                <a:srgbClr val="000000"/>
              </a:solidFill>
              <a:latin typeface="Arial" panose="020B0604020202020204" pitchFamily="34" charset="0"/>
              <a:ea typeface="Times New Roman" panose="02020603050405020304" pitchFamily="18" charset="0"/>
              <a:cs typeface="Arial" panose="020B0604020202020204" pitchFamily="34" charset="0"/>
            </a:endParaRPr>
          </a:p>
          <a:p>
            <a:pPr marL="254635" marR="94615" indent="-171450">
              <a:lnSpc>
                <a:spcPct val="120600"/>
              </a:lnSpc>
              <a:spcBef>
                <a:spcPts val="345"/>
              </a:spcBef>
              <a:buFontTx/>
              <a:buChar char="-"/>
            </a:pPr>
            <a:endParaRPr lang="en-GB" sz="1100" kern="1400" dirty="0">
              <a:solidFill>
                <a:srgbClr val="000000"/>
              </a:solidFill>
              <a:latin typeface="Arial" panose="020B0604020202020204" pitchFamily="34" charset="0"/>
              <a:ea typeface="Times New Roman" panose="02020603050405020304" pitchFamily="18" charset="0"/>
              <a:cs typeface="Arial" panose="020B0604020202020204" pitchFamily="34" charset="0"/>
            </a:endParaRPr>
          </a:p>
          <a:p>
            <a:pPr marL="254635" marR="94615" indent="-171450">
              <a:lnSpc>
                <a:spcPct val="120600"/>
              </a:lnSpc>
              <a:spcBef>
                <a:spcPts val="345"/>
              </a:spcBef>
              <a:buFontTx/>
              <a:buChar char="-"/>
            </a:pPr>
            <a:endParaRPr lang="en-GB" sz="1100" kern="1400" dirty="0">
              <a:solidFill>
                <a:srgbClr val="000000"/>
              </a:solidFill>
              <a:latin typeface="Arial" panose="020B0604020202020204" pitchFamily="34" charset="0"/>
              <a:ea typeface="Times New Roman" panose="02020603050405020304" pitchFamily="18" charset="0"/>
              <a:cs typeface="Arial" panose="020B0604020202020204" pitchFamily="34" charset="0"/>
            </a:endParaRPr>
          </a:p>
          <a:p>
            <a:pPr marL="254635" marR="94615" indent="-171450">
              <a:lnSpc>
                <a:spcPct val="120600"/>
              </a:lnSpc>
              <a:spcBef>
                <a:spcPts val="345"/>
              </a:spcBef>
              <a:buFontTx/>
              <a:buChar char="-"/>
            </a:pPr>
            <a:endParaRPr lang="en-GB" sz="1100" kern="14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endParaRPr>
          </a:p>
          <a:p>
            <a:pPr marL="254635" marR="94615" indent="-171450">
              <a:lnSpc>
                <a:spcPct val="120600"/>
              </a:lnSpc>
              <a:spcBef>
                <a:spcPts val="345"/>
              </a:spcBef>
              <a:buFontTx/>
              <a:buChar char="-"/>
            </a:pPr>
            <a:endParaRPr lang="en-GB" sz="1100" kern="1400" dirty="0">
              <a:solidFill>
                <a:srgbClr val="000000"/>
              </a:solidFill>
              <a:latin typeface="Arial" panose="020B0604020202020204" pitchFamily="34" charset="0"/>
              <a:ea typeface="Times New Roman" panose="02020603050405020304" pitchFamily="18" charset="0"/>
              <a:cs typeface="Arial" panose="020B0604020202020204" pitchFamily="34" charset="0"/>
            </a:endParaRPr>
          </a:p>
          <a:p>
            <a:pPr marL="254635" marR="94615" indent="-171450">
              <a:lnSpc>
                <a:spcPct val="120600"/>
              </a:lnSpc>
              <a:spcBef>
                <a:spcPts val="345"/>
              </a:spcBef>
              <a:buFontTx/>
              <a:buChar char="-"/>
            </a:pPr>
            <a:endParaRPr lang="en-GB" sz="1100" kern="14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endParaRPr>
          </a:p>
        </p:txBody>
      </p:sp>
      <p:sp>
        <p:nvSpPr>
          <p:cNvPr id="7" name="object 7"/>
          <p:cNvSpPr txBox="1"/>
          <p:nvPr>
            <p:custDataLst>
              <p:tags r:id="rId3"/>
            </p:custDataLst>
          </p:nvPr>
        </p:nvSpPr>
        <p:spPr>
          <a:xfrm>
            <a:off x="3670300" y="352425"/>
            <a:ext cx="6946900" cy="238014"/>
          </a:xfrm>
          <a:prstGeom prst="rect">
            <a:avLst/>
          </a:prstGeom>
        </p:spPr>
        <p:txBody>
          <a:bodyPr vert="horz" wrap="square" lIns="0" tIns="0" rIns="0" bIns="0" rtlCol="0">
            <a:spAutoFit/>
          </a:bodyPr>
          <a:lstStyle/>
          <a:p>
            <a:pPr marL="106680" marR="5080" indent="-94615">
              <a:lnSpc>
                <a:spcPct val="121500"/>
              </a:lnSpc>
            </a:pPr>
            <a:r>
              <a:rPr lang="fr-FR" sz="1400" b="1" kern="0" dirty="0">
                <a:latin typeface="Arial"/>
                <a:cs typeface="Arial"/>
              </a:rPr>
              <a:t>Des preuves que le dialogue enseignant- élève est bénéfique pour l’apprentissage</a:t>
            </a:r>
          </a:p>
        </p:txBody>
      </p:sp>
      <p:sp>
        <p:nvSpPr>
          <p:cNvPr id="9" name="object 9"/>
          <p:cNvSpPr txBox="1"/>
          <p:nvPr>
            <p:custDataLst>
              <p:tags r:id="rId4"/>
            </p:custDataLst>
          </p:nvPr>
        </p:nvSpPr>
        <p:spPr>
          <a:xfrm>
            <a:off x="5618995" y="1271509"/>
            <a:ext cx="4777105" cy="982384"/>
          </a:xfrm>
          <a:prstGeom prst="rect">
            <a:avLst/>
          </a:prstGeom>
        </p:spPr>
        <p:txBody>
          <a:bodyPr vert="horz" wrap="square" lIns="0" tIns="45719" rIns="0" bIns="0" rtlCol="0">
            <a:spAutoFit/>
          </a:bodyPr>
          <a:lstStyle/>
          <a:p>
            <a:pPr marL="55880">
              <a:lnSpc>
                <a:spcPts val="875"/>
              </a:lnSpc>
              <a:spcBef>
                <a:spcPts val="359"/>
              </a:spcBef>
            </a:pPr>
            <a:r>
              <a:rPr sz="1650" spc="-112" baseline="20202" dirty="0">
                <a:latin typeface="Arial"/>
                <a:cs typeface="Arial"/>
              </a:rPr>
              <a:t>(</a:t>
            </a:r>
            <a:r>
              <a:rPr sz="1100" spc="-75" dirty="0">
                <a:latin typeface="Arial"/>
                <a:cs typeface="Arial"/>
              </a:rPr>
              <a:t>Wh</a:t>
            </a:r>
            <a:r>
              <a:rPr sz="1650" spc="-112" baseline="20202" dirty="0">
                <a:solidFill>
                  <a:srgbClr val="0000FF"/>
                </a:solidFill>
                <a:latin typeface="Arial"/>
                <a:cs typeface="Arial"/>
                <a:hlinkClick r:id="rId21"/>
              </a:rPr>
              <a:t>http://ti</a:t>
            </a:r>
            <a:r>
              <a:rPr sz="1100" spc="-75" dirty="0">
                <a:latin typeface="Arial"/>
                <a:cs typeface="Arial"/>
                <a:hlinkClick r:id="rId21"/>
              </a:rPr>
              <a:t>ich</a:t>
            </a:r>
            <a:r>
              <a:rPr sz="1100" spc="-75" dirty="0">
                <a:latin typeface="Arial"/>
                <a:cs typeface="Arial"/>
              </a:rPr>
              <a:t> </a:t>
            </a:r>
            <a:r>
              <a:rPr sz="1100" spc="-114" dirty="0">
                <a:latin typeface="Arial"/>
                <a:cs typeface="Arial"/>
              </a:rPr>
              <a:t>ta</a:t>
            </a:r>
            <a:r>
              <a:rPr sz="1650" spc="-172" baseline="20202" dirty="0">
                <a:solidFill>
                  <a:srgbClr val="0000FF"/>
                </a:solidFill>
                <a:latin typeface="Arial"/>
                <a:cs typeface="Arial"/>
              </a:rPr>
              <a:t>ny</a:t>
            </a:r>
            <a:r>
              <a:rPr sz="1100" spc="-114" dirty="0">
                <a:latin typeface="Arial"/>
                <a:cs typeface="Arial"/>
              </a:rPr>
              <a:t>lk </a:t>
            </a:r>
            <a:r>
              <a:rPr sz="1100" spc="-260" dirty="0">
                <a:latin typeface="Arial"/>
                <a:cs typeface="Arial"/>
              </a:rPr>
              <a:t>m</a:t>
            </a:r>
            <a:r>
              <a:rPr sz="1650" spc="-390" baseline="20202" dirty="0">
                <a:solidFill>
                  <a:srgbClr val="0000FF"/>
                </a:solidFill>
                <a:latin typeface="Arial"/>
                <a:cs typeface="Arial"/>
              </a:rPr>
              <a:t>url</a:t>
            </a:r>
            <a:r>
              <a:rPr sz="1100" spc="-260" dirty="0">
                <a:latin typeface="Arial"/>
                <a:cs typeface="Arial"/>
              </a:rPr>
              <a:t>o</a:t>
            </a:r>
            <a:r>
              <a:rPr sz="1650" spc="-390" baseline="20202" dirty="0">
                <a:solidFill>
                  <a:srgbClr val="0000FF"/>
                </a:solidFill>
                <a:latin typeface="Arial"/>
                <a:cs typeface="Arial"/>
              </a:rPr>
              <a:t>.</a:t>
            </a:r>
            <a:r>
              <a:rPr sz="1100" spc="-260" dirty="0">
                <a:latin typeface="Arial"/>
                <a:cs typeface="Arial"/>
              </a:rPr>
              <a:t>v</a:t>
            </a:r>
            <a:r>
              <a:rPr sz="1650" spc="-390" baseline="20202" dirty="0">
                <a:solidFill>
                  <a:srgbClr val="0000FF"/>
                </a:solidFill>
                <a:latin typeface="Arial"/>
                <a:cs typeface="Arial"/>
              </a:rPr>
              <a:t>com</a:t>
            </a:r>
            <a:r>
              <a:rPr sz="1100" spc="-260" dirty="0">
                <a:latin typeface="Arial"/>
                <a:cs typeface="Arial"/>
              </a:rPr>
              <a:t>es      </a:t>
            </a:r>
            <a:r>
              <a:rPr sz="1100" spc="-220" dirty="0">
                <a:latin typeface="Arial"/>
                <a:cs typeface="Arial"/>
              </a:rPr>
              <a:t>a</a:t>
            </a:r>
            <a:r>
              <a:rPr sz="1650" spc="-330" baseline="20202" dirty="0">
                <a:solidFill>
                  <a:srgbClr val="0000FF"/>
                </a:solidFill>
                <a:latin typeface="Arial"/>
                <a:cs typeface="Arial"/>
              </a:rPr>
              <a:t>/ESR</a:t>
            </a:r>
            <a:r>
              <a:rPr sz="1100" spc="-220" dirty="0">
                <a:latin typeface="Arial"/>
                <a:cs typeface="Arial"/>
              </a:rPr>
              <a:t>re   </a:t>
            </a:r>
            <a:r>
              <a:rPr sz="1100" spc="-145" dirty="0">
                <a:latin typeface="Arial"/>
                <a:cs typeface="Arial"/>
              </a:rPr>
              <a:t>st</a:t>
            </a:r>
            <a:r>
              <a:rPr sz="1650" spc="-217" baseline="20202" dirty="0">
                <a:solidFill>
                  <a:srgbClr val="0000FF"/>
                </a:solidFill>
                <a:latin typeface="Arial"/>
                <a:cs typeface="Arial"/>
              </a:rPr>
              <a:t>Cdi</a:t>
            </a:r>
            <a:r>
              <a:rPr sz="1100" spc="-145" dirty="0">
                <a:latin typeface="Arial"/>
                <a:cs typeface="Arial"/>
              </a:rPr>
              <a:t>ron</a:t>
            </a:r>
            <a:r>
              <a:rPr sz="1650" spc="-217" baseline="20202" dirty="0">
                <a:solidFill>
                  <a:srgbClr val="0000FF"/>
                </a:solidFill>
                <a:latin typeface="Arial"/>
                <a:cs typeface="Arial"/>
              </a:rPr>
              <a:t>al</a:t>
            </a:r>
            <a:r>
              <a:rPr sz="1100" spc="-145" dirty="0">
                <a:latin typeface="Arial"/>
                <a:cs typeface="Arial"/>
              </a:rPr>
              <a:t>g</a:t>
            </a:r>
            <a:r>
              <a:rPr sz="1650" spc="-217" baseline="20202" dirty="0">
                <a:solidFill>
                  <a:srgbClr val="0000FF"/>
                </a:solidFill>
                <a:latin typeface="Arial"/>
                <a:cs typeface="Arial"/>
              </a:rPr>
              <a:t>og</a:t>
            </a:r>
            <a:r>
              <a:rPr sz="1100" spc="-145" dirty="0">
                <a:latin typeface="Arial"/>
                <a:cs typeface="Arial"/>
              </a:rPr>
              <a:t>ly  </a:t>
            </a:r>
            <a:r>
              <a:rPr sz="1100" spc="-160" dirty="0">
                <a:latin typeface="Arial"/>
                <a:cs typeface="Arial"/>
              </a:rPr>
              <a:t>a</a:t>
            </a:r>
            <a:r>
              <a:rPr sz="1650" spc="-240" baseline="20202" dirty="0">
                <a:solidFill>
                  <a:srgbClr val="0000FF"/>
                </a:solidFill>
                <a:latin typeface="Arial"/>
                <a:cs typeface="Arial"/>
              </a:rPr>
              <a:t>ue</a:t>
            </a:r>
            <a:r>
              <a:rPr sz="1100" spc="-160" dirty="0">
                <a:latin typeface="Arial"/>
                <a:cs typeface="Arial"/>
              </a:rPr>
              <a:t>ss</a:t>
            </a:r>
            <a:r>
              <a:rPr sz="1650" spc="-240" baseline="20202" dirty="0">
                <a:latin typeface="Arial"/>
                <a:cs typeface="Arial"/>
              </a:rPr>
              <a:t>).</a:t>
            </a:r>
            <a:r>
              <a:rPr sz="1100" spc="-160" dirty="0">
                <a:latin typeface="Arial"/>
                <a:cs typeface="Arial"/>
              </a:rPr>
              <a:t>ociated  </a:t>
            </a:r>
            <a:r>
              <a:rPr sz="1100" spc="5" dirty="0">
                <a:latin typeface="Arial"/>
                <a:cs typeface="Arial"/>
              </a:rPr>
              <a:t>with </a:t>
            </a:r>
            <a:r>
              <a:rPr sz="1100" spc="-40" dirty="0">
                <a:latin typeface="Arial"/>
                <a:cs typeface="Arial"/>
              </a:rPr>
              <a:t>learning</a:t>
            </a:r>
            <a:r>
              <a:rPr sz="1100" spc="-55" dirty="0">
                <a:latin typeface="Arial"/>
                <a:cs typeface="Arial"/>
              </a:rPr>
              <a:t> </a:t>
            </a:r>
            <a:r>
              <a:rPr sz="1100" spc="-75" dirty="0">
                <a:latin typeface="Arial"/>
                <a:cs typeface="Arial"/>
              </a:rPr>
              <a:t>gains?</a:t>
            </a:r>
            <a:endParaRPr sz="1100" dirty="0">
              <a:latin typeface="Arial"/>
              <a:cs typeface="Arial"/>
            </a:endParaRPr>
          </a:p>
          <a:p>
            <a:pPr marL="55880">
              <a:lnSpc>
                <a:spcPts val="840"/>
              </a:lnSpc>
            </a:pPr>
            <a:r>
              <a:rPr sz="1650" spc="-345" baseline="-20202" dirty="0">
                <a:latin typeface="Arial"/>
                <a:cs typeface="Arial"/>
              </a:rPr>
              <a:t>·</a:t>
            </a:r>
            <a:r>
              <a:rPr sz="1100" spc="-229" dirty="0">
                <a:latin typeface="Arial"/>
                <a:cs typeface="Arial"/>
              </a:rPr>
              <a:t>·              </a:t>
            </a:r>
            <a:r>
              <a:rPr sz="1650" b="1" spc="-277" baseline="-20202" dirty="0">
                <a:latin typeface="Arial"/>
                <a:cs typeface="Arial"/>
              </a:rPr>
              <a:t>in</a:t>
            </a:r>
            <a:r>
              <a:rPr sz="1100" b="1" spc="-185" dirty="0">
                <a:latin typeface="Arial"/>
                <a:cs typeface="Arial"/>
              </a:rPr>
              <a:t>bui</a:t>
            </a:r>
            <a:r>
              <a:rPr sz="1650" b="1" spc="-277" baseline="-20202" dirty="0">
                <a:latin typeface="Arial"/>
                <a:cs typeface="Arial"/>
              </a:rPr>
              <a:t>vita</a:t>
            </a:r>
            <a:r>
              <a:rPr sz="1100" b="1" spc="-185" dirty="0">
                <a:latin typeface="Arial"/>
                <a:cs typeface="Arial"/>
              </a:rPr>
              <a:t>ldi</a:t>
            </a:r>
            <a:r>
              <a:rPr sz="1650" b="1" spc="-277" baseline="-20202" dirty="0">
                <a:latin typeface="Arial"/>
                <a:cs typeface="Arial"/>
              </a:rPr>
              <a:t>tio</a:t>
            </a:r>
            <a:r>
              <a:rPr sz="1100" b="1" spc="-185" dirty="0">
                <a:latin typeface="Arial"/>
                <a:cs typeface="Arial"/>
              </a:rPr>
              <a:t>ng </a:t>
            </a:r>
            <a:r>
              <a:rPr sz="1650" b="1" spc="-555" baseline="-20202" dirty="0">
                <a:latin typeface="Arial"/>
                <a:cs typeface="Arial"/>
              </a:rPr>
              <a:t>n</a:t>
            </a:r>
            <a:r>
              <a:rPr sz="1100" b="1" spc="-370" dirty="0">
                <a:latin typeface="Arial"/>
                <a:cs typeface="Arial"/>
              </a:rPr>
              <a:t>on</a:t>
            </a:r>
            <a:r>
              <a:rPr sz="1650" b="1" spc="-555" baseline="-20202" dirty="0">
                <a:latin typeface="Arial"/>
                <a:cs typeface="Arial"/>
              </a:rPr>
              <a:t>s</a:t>
            </a:r>
            <a:r>
              <a:rPr sz="1650" b="1" spc="-67" baseline="-20202" dirty="0">
                <a:latin typeface="Arial"/>
                <a:cs typeface="Arial"/>
              </a:rPr>
              <a:t> </a:t>
            </a:r>
            <a:r>
              <a:rPr sz="1650" b="1" spc="-352" baseline="-20202" dirty="0">
                <a:latin typeface="Arial"/>
                <a:cs typeface="Arial"/>
              </a:rPr>
              <a:t>to</a:t>
            </a:r>
            <a:r>
              <a:rPr sz="1100" b="1" spc="-235" dirty="0">
                <a:latin typeface="Arial"/>
                <a:cs typeface="Arial"/>
              </a:rPr>
              <a:t>ide</a:t>
            </a:r>
            <a:r>
              <a:rPr sz="1650" b="1" spc="-352" baseline="-20202" dirty="0">
                <a:latin typeface="Arial"/>
                <a:cs typeface="Arial"/>
              </a:rPr>
              <a:t>b</a:t>
            </a:r>
            <a:r>
              <a:rPr sz="1100" b="1" spc="-235" dirty="0">
                <a:latin typeface="Arial"/>
                <a:cs typeface="Arial"/>
              </a:rPr>
              <a:t>as</a:t>
            </a:r>
            <a:r>
              <a:rPr sz="1650" b="1" spc="-352" baseline="-20202" dirty="0">
                <a:latin typeface="Arial"/>
                <a:cs typeface="Arial"/>
              </a:rPr>
              <a:t>uild</a:t>
            </a:r>
            <a:r>
              <a:rPr sz="1100" spc="-235" dirty="0">
                <a:latin typeface="Arial"/>
                <a:cs typeface="Arial"/>
              </a:rPr>
              <a:t>is   </a:t>
            </a:r>
            <a:r>
              <a:rPr sz="1650" b="1" spc="-390" baseline="-20202" dirty="0">
                <a:latin typeface="Arial"/>
                <a:cs typeface="Arial"/>
              </a:rPr>
              <a:t>o</a:t>
            </a:r>
            <a:r>
              <a:rPr sz="1100" spc="-260" dirty="0">
                <a:latin typeface="Arial"/>
                <a:cs typeface="Arial"/>
              </a:rPr>
              <a:t>p</a:t>
            </a:r>
            <a:r>
              <a:rPr sz="1650" b="1" spc="-390" baseline="-20202" dirty="0">
                <a:latin typeface="Arial"/>
                <a:cs typeface="Arial"/>
              </a:rPr>
              <a:t>n</a:t>
            </a:r>
            <a:r>
              <a:rPr sz="1100" spc="-260" dirty="0">
                <a:latin typeface="Arial"/>
                <a:cs typeface="Arial"/>
              </a:rPr>
              <a:t>ar</a:t>
            </a:r>
            <a:r>
              <a:rPr sz="1650" b="1" spc="-390" baseline="-20202" dirty="0">
                <a:latin typeface="Arial"/>
                <a:cs typeface="Arial"/>
              </a:rPr>
              <a:t>id</a:t>
            </a:r>
            <a:r>
              <a:rPr sz="1100" spc="-260" dirty="0">
                <a:latin typeface="Arial"/>
                <a:cs typeface="Arial"/>
              </a:rPr>
              <a:t>tic</a:t>
            </a:r>
            <a:r>
              <a:rPr sz="1650" b="1" spc="-390" baseline="-20202" dirty="0">
                <a:latin typeface="Arial"/>
                <a:cs typeface="Arial"/>
              </a:rPr>
              <a:t>ea</a:t>
            </a:r>
            <a:r>
              <a:rPr sz="1100" spc="-260" dirty="0">
                <a:latin typeface="Arial"/>
                <a:cs typeface="Arial"/>
              </a:rPr>
              <a:t>ula</a:t>
            </a:r>
            <a:r>
              <a:rPr sz="1650" b="1" spc="-390" baseline="-20202" dirty="0">
                <a:latin typeface="Arial"/>
                <a:cs typeface="Arial"/>
              </a:rPr>
              <a:t>s    </a:t>
            </a:r>
            <a:r>
              <a:rPr sz="1100" spc="-15" dirty="0">
                <a:latin typeface="Arial"/>
                <a:cs typeface="Arial"/>
              </a:rPr>
              <a:t>rly</a:t>
            </a:r>
            <a:r>
              <a:rPr sz="1100" spc="-70" dirty="0">
                <a:latin typeface="Arial"/>
                <a:cs typeface="Arial"/>
              </a:rPr>
              <a:t> </a:t>
            </a:r>
            <a:r>
              <a:rPr sz="1100" spc="-15" dirty="0">
                <a:latin typeface="Arial"/>
                <a:cs typeface="Arial"/>
              </a:rPr>
              <a:t>important</a:t>
            </a:r>
            <a:endParaRPr sz="1100" dirty="0">
              <a:latin typeface="Arial"/>
              <a:cs typeface="Arial"/>
            </a:endParaRPr>
          </a:p>
          <a:p>
            <a:pPr marL="55244" marR="73025">
              <a:lnSpc>
                <a:spcPts val="1080"/>
              </a:lnSpc>
              <a:spcBef>
                <a:spcPts val="200"/>
              </a:spcBef>
              <a:tabLst>
                <a:tab pos="3750310" algn="l"/>
              </a:tabLst>
            </a:pPr>
            <a:r>
              <a:rPr sz="1650" spc="-412" baseline="-5050" dirty="0">
                <a:latin typeface="Arial"/>
                <a:cs typeface="Arial"/>
              </a:rPr>
              <a:t>wh</a:t>
            </a:r>
            <a:r>
              <a:rPr sz="1650" spc="-412" baseline="20202" dirty="0">
                <a:latin typeface="Arial"/>
                <a:cs typeface="Arial"/>
              </a:rPr>
              <a:t>·</a:t>
            </a:r>
            <a:r>
              <a:rPr sz="1100" spc="-275" dirty="0">
                <a:latin typeface="Arial"/>
                <a:cs typeface="Arial"/>
              </a:rPr>
              <a:t>The</a:t>
            </a:r>
            <a:r>
              <a:rPr sz="1650" b="1" spc="-412" baseline="20202" dirty="0">
                <a:latin typeface="Arial"/>
                <a:cs typeface="Arial"/>
              </a:rPr>
              <a:t>ch</a:t>
            </a:r>
            <a:r>
              <a:rPr sz="1650" spc="-412" baseline="-5050" dirty="0">
                <a:latin typeface="Arial"/>
                <a:cs typeface="Arial"/>
              </a:rPr>
              <a:t>ic</a:t>
            </a:r>
            <a:r>
              <a:rPr sz="1100" spc="-275" dirty="0">
                <a:latin typeface="Arial"/>
                <a:cs typeface="Arial"/>
              </a:rPr>
              <a:t>se</a:t>
            </a:r>
            <a:r>
              <a:rPr sz="1650" spc="-412" baseline="-5050" dirty="0">
                <a:latin typeface="Arial"/>
                <a:cs typeface="Arial"/>
              </a:rPr>
              <a:t>h</a:t>
            </a:r>
            <a:r>
              <a:rPr sz="1650" b="1" spc="-412" baseline="20202" dirty="0">
                <a:latin typeface="Arial"/>
                <a:cs typeface="Arial"/>
              </a:rPr>
              <a:t>allen</a:t>
            </a:r>
            <a:r>
              <a:rPr sz="1650" spc="-412" baseline="-5050" dirty="0">
                <a:latin typeface="Arial"/>
                <a:cs typeface="Arial"/>
              </a:rPr>
              <a:t>t</a:t>
            </a:r>
            <a:r>
              <a:rPr sz="1100" spc="-275" dirty="0">
                <a:latin typeface="Arial"/>
                <a:cs typeface="Arial"/>
              </a:rPr>
              <a:t>tal</a:t>
            </a:r>
            <a:r>
              <a:rPr sz="1650" spc="-412" baseline="-5050" dirty="0">
                <a:latin typeface="Arial"/>
                <a:cs typeface="Arial"/>
              </a:rPr>
              <a:t>hes</a:t>
            </a:r>
            <a:r>
              <a:rPr sz="1100" spc="-275" dirty="0">
                <a:latin typeface="Arial"/>
                <a:cs typeface="Arial"/>
              </a:rPr>
              <a:t>k</a:t>
            </a:r>
            <a:r>
              <a:rPr sz="1650" b="1" spc="-412" baseline="20202" dirty="0">
                <a:latin typeface="Arial"/>
                <a:cs typeface="Arial"/>
              </a:rPr>
              <a:t>g</a:t>
            </a:r>
            <a:r>
              <a:rPr sz="1650" spc="-412" baseline="-5050" dirty="0">
                <a:latin typeface="Arial"/>
                <a:cs typeface="Arial"/>
              </a:rPr>
              <a:t>e</a:t>
            </a:r>
            <a:r>
              <a:rPr sz="1650" b="1" spc="-412" baseline="20202" dirty="0">
                <a:latin typeface="Arial"/>
                <a:cs typeface="Arial"/>
              </a:rPr>
              <a:t>in</a:t>
            </a:r>
            <a:r>
              <a:rPr sz="1100" spc="-275" dirty="0">
                <a:latin typeface="Arial"/>
                <a:cs typeface="Arial"/>
              </a:rPr>
              <a:t>m</a:t>
            </a:r>
            <a:r>
              <a:rPr sz="1650" spc="-412" baseline="-5050" dirty="0">
                <a:latin typeface="Arial"/>
                <a:cs typeface="Arial"/>
              </a:rPr>
              <a:t>e</a:t>
            </a:r>
            <a:r>
              <a:rPr sz="1650" b="1" spc="-412" baseline="20202" dirty="0">
                <a:latin typeface="Arial"/>
                <a:cs typeface="Arial"/>
              </a:rPr>
              <a:t>g</a:t>
            </a:r>
            <a:r>
              <a:rPr sz="1100" spc="-275" dirty="0">
                <a:latin typeface="Arial"/>
                <a:cs typeface="Arial"/>
              </a:rPr>
              <a:t>ov</a:t>
            </a:r>
            <a:r>
              <a:rPr sz="1650" spc="-412" baseline="-5050" dirty="0">
                <a:latin typeface="Arial"/>
                <a:cs typeface="Arial"/>
              </a:rPr>
              <a:t>le</a:t>
            </a:r>
            <a:r>
              <a:rPr sz="1650" b="1" spc="-412" baseline="20202" dirty="0">
                <a:latin typeface="Arial"/>
                <a:cs typeface="Arial"/>
              </a:rPr>
              <a:t>a</a:t>
            </a:r>
            <a:r>
              <a:rPr sz="1650" spc="-412" baseline="-5050" dirty="0">
                <a:latin typeface="Arial"/>
                <a:cs typeface="Arial"/>
              </a:rPr>
              <a:t>me</a:t>
            </a:r>
            <a:r>
              <a:rPr sz="1100" spc="-275" dirty="0">
                <a:latin typeface="Arial"/>
                <a:cs typeface="Arial"/>
              </a:rPr>
              <a:t>e</a:t>
            </a:r>
            <a:r>
              <a:rPr sz="1650" b="1" spc="-412" baseline="20202" dirty="0">
                <a:latin typeface="Arial"/>
                <a:cs typeface="Arial"/>
              </a:rPr>
              <a:t>n</a:t>
            </a:r>
            <a:r>
              <a:rPr sz="1100" spc="-275" dirty="0">
                <a:latin typeface="Arial"/>
                <a:cs typeface="Arial"/>
              </a:rPr>
              <a:t>s</a:t>
            </a:r>
            <a:r>
              <a:rPr sz="1650" b="1" spc="-412" baseline="20202" dirty="0">
                <a:latin typeface="Arial"/>
                <a:cs typeface="Arial"/>
              </a:rPr>
              <a:t>d</a:t>
            </a:r>
            <a:r>
              <a:rPr sz="1650" spc="-412" baseline="-5050" dirty="0">
                <a:latin typeface="Arial"/>
                <a:cs typeface="Arial"/>
              </a:rPr>
              <a:t>n</a:t>
            </a:r>
            <a:r>
              <a:rPr sz="1100" spc="-275" dirty="0">
                <a:latin typeface="Arial"/>
                <a:cs typeface="Arial"/>
              </a:rPr>
              <a:t>ne</a:t>
            </a:r>
            <a:r>
              <a:rPr sz="1650" b="1" spc="-412" baseline="20202" dirty="0">
                <a:latin typeface="Arial"/>
                <a:cs typeface="Arial"/>
              </a:rPr>
              <a:t>q</a:t>
            </a:r>
            <a:r>
              <a:rPr sz="1650" spc="-412" baseline="-5050" dirty="0">
                <a:latin typeface="Arial"/>
                <a:cs typeface="Arial"/>
              </a:rPr>
              <a:t>t</a:t>
            </a:r>
            <a:r>
              <a:rPr sz="1650" b="1" spc="-412" baseline="20202" dirty="0">
                <a:latin typeface="Arial"/>
                <a:cs typeface="Arial"/>
              </a:rPr>
              <a:t>u</a:t>
            </a:r>
            <a:r>
              <a:rPr sz="1650" spc="-412" baseline="-5050" dirty="0">
                <a:latin typeface="Arial"/>
                <a:cs typeface="Arial"/>
              </a:rPr>
              <a:t>s</a:t>
            </a:r>
            <a:r>
              <a:rPr sz="1100" spc="-275" dirty="0">
                <a:latin typeface="Arial"/>
                <a:cs typeface="Arial"/>
              </a:rPr>
              <a:t>e</a:t>
            </a:r>
            <a:r>
              <a:rPr sz="1650" b="1" spc="-412" baseline="20202" dirty="0">
                <a:latin typeface="Arial"/>
                <a:cs typeface="Arial"/>
              </a:rPr>
              <a:t>est</a:t>
            </a:r>
            <a:r>
              <a:rPr sz="1650" spc="-412" baseline="-5050" dirty="0">
                <a:latin typeface="Arial"/>
                <a:cs typeface="Arial"/>
              </a:rPr>
              <a:t>a</a:t>
            </a:r>
            <a:r>
              <a:rPr sz="1100" spc="-275" dirty="0">
                <a:latin typeface="Arial"/>
                <a:cs typeface="Arial"/>
              </a:rPr>
              <a:t>d</a:t>
            </a:r>
            <a:r>
              <a:rPr sz="1650" spc="-412" baseline="-5050" dirty="0">
                <a:latin typeface="Arial"/>
                <a:cs typeface="Arial"/>
              </a:rPr>
              <a:t>re</a:t>
            </a:r>
            <a:r>
              <a:rPr sz="1100" spc="-275" dirty="0">
                <a:latin typeface="Arial"/>
                <a:cs typeface="Arial"/>
              </a:rPr>
              <a:t>to</a:t>
            </a:r>
            <a:r>
              <a:rPr sz="1650" b="1" spc="-412" baseline="20202" dirty="0">
                <a:latin typeface="Arial"/>
                <a:cs typeface="Arial"/>
              </a:rPr>
              <a:t>io</a:t>
            </a:r>
            <a:r>
              <a:rPr sz="1650" spc="-412" baseline="-5050" dirty="0">
                <a:latin typeface="Arial"/>
                <a:cs typeface="Arial"/>
              </a:rPr>
              <a:t>fo</a:t>
            </a:r>
            <a:r>
              <a:rPr sz="1650" b="1" spc="-412" baseline="20202" dirty="0">
                <a:latin typeface="Arial"/>
                <a:cs typeface="Arial"/>
              </a:rPr>
              <a:t>n</a:t>
            </a:r>
            <a:r>
              <a:rPr sz="1100" spc="-275" dirty="0">
                <a:latin typeface="Arial"/>
                <a:cs typeface="Arial"/>
              </a:rPr>
              <a:t>happe</a:t>
            </a:r>
            <a:r>
              <a:rPr sz="1650" spc="-412" baseline="-5050" dirty="0">
                <a:latin typeface="Arial"/>
                <a:cs typeface="Arial"/>
              </a:rPr>
              <a:t>u</a:t>
            </a:r>
            <a:r>
              <a:rPr sz="1650" b="1" spc="-412" baseline="20202" dirty="0">
                <a:latin typeface="Arial"/>
                <a:cs typeface="Arial"/>
              </a:rPr>
              <a:t>in</a:t>
            </a:r>
            <a:r>
              <a:rPr sz="1650" spc="-412" baseline="-5050" dirty="0">
                <a:latin typeface="Arial"/>
                <a:cs typeface="Arial"/>
              </a:rPr>
              <a:t>n</a:t>
            </a:r>
            <a:r>
              <a:rPr sz="1650" b="1" spc="-412" baseline="20202" dirty="0">
                <a:latin typeface="Arial"/>
                <a:cs typeface="Arial"/>
              </a:rPr>
              <a:t>g</a:t>
            </a:r>
            <a:r>
              <a:rPr sz="1650" spc="-412" baseline="-5050" dirty="0">
                <a:latin typeface="Arial"/>
                <a:cs typeface="Arial"/>
              </a:rPr>
              <a:t>d</a:t>
            </a:r>
            <a:r>
              <a:rPr sz="1650" b="1" spc="-412" baseline="20202" dirty="0">
                <a:latin typeface="Arial"/>
                <a:cs typeface="Arial"/>
              </a:rPr>
              <a:t>o</a:t>
            </a:r>
            <a:r>
              <a:rPr sz="1650" spc="-412" baseline="-5050" dirty="0">
                <a:latin typeface="Arial"/>
                <a:cs typeface="Arial"/>
              </a:rPr>
              <a:t>: </a:t>
            </a:r>
            <a:r>
              <a:rPr sz="1650" b="1" spc="-217" baseline="20202" dirty="0">
                <a:latin typeface="Arial"/>
                <a:cs typeface="Arial"/>
              </a:rPr>
              <a:t>th</a:t>
            </a:r>
            <a:r>
              <a:rPr sz="1100" spc="-145" dirty="0">
                <a:latin typeface="Arial"/>
                <a:cs typeface="Arial"/>
              </a:rPr>
              <a:t>n</a:t>
            </a:r>
            <a:r>
              <a:rPr sz="1650" b="1" spc="-217" baseline="20202" dirty="0">
                <a:latin typeface="Arial"/>
                <a:cs typeface="Arial"/>
              </a:rPr>
              <a:t>ers’</a:t>
            </a:r>
            <a:r>
              <a:rPr sz="1100" spc="-145" dirty="0">
                <a:latin typeface="Arial"/>
                <a:cs typeface="Arial"/>
              </a:rPr>
              <a:t>in </a:t>
            </a:r>
            <a:r>
              <a:rPr sz="1100" spc="-185" dirty="0">
                <a:latin typeface="Arial"/>
                <a:cs typeface="Arial"/>
              </a:rPr>
              <a:t>the</a:t>
            </a:r>
            <a:r>
              <a:rPr sz="1650" b="1" spc="-277" baseline="20202" dirty="0">
                <a:latin typeface="Arial"/>
                <a:cs typeface="Arial"/>
              </a:rPr>
              <a:t>view</a:t>
            </a:r>
            <a:r>
              <a:rPr sz="1100" spc="-185" dirty="0">
                <a:latin typeface="Arial"/>
                <a:cs typeface="Arial"/>
              </a:rPr>
              <a:t>conte</a:t>
            </a:r>
            <a:r>
              <a:rPr sz="1650" b="1" spc="-277" baseline="20202" dirty="0">
                <a:latin typeface="Arial"/>
                <a:cs typeface="Arial"/>
              </a:rPr>
              <a:t>s  </a:t>
            </a:r>
            <a:r>
              <a:rPr sz="1650" b="1" spc="-434" baseline="20202" dirty="0">
                <a:latin typeface="Arial"/>
                <a:cs typeface="Arial"/>
              </a:rPr>
              <a:t>resp</a:t>
            </a:r>
            <a:r>
              <a:rPr sz="1100" spc="-290" dirty="0">
                <a:latin typeface="Arial"/>
                <a:cs typeface="Arial"/>
              </a:rPr>
              <a:t>xt</a:t>
            </a:r>
            <a:r>
              <a:rPr sz="1650" b="1" spc="-434" baseline="20202" dirty="0">
                <a:latin typeface="Arial"/>
                <a:cs typeface="Arial"/>
              </a:rPr>
              <a:t>ect</a:t>
            </a:r>
            <a:r>
              <a:rPr sz="1100" spc="-290" dirty="0">
                <a:latin typeface="Arial"/>
                <a:cs typeface="Arial"/>
              </a:rPr>
              <a:t>of</a:t>
            </a:r>
            <a:r>
              <a:rPr sz="1650" b="1" spc="-434" baseline="20202" dirty="0">
                <a:latin typeface="Arial"/>
                <a:cs typeface="Arial"/>
              </a:rPr>
              <a:t>fu</a:t>
            </a:r>
            <a:r>
              <a:rPr sz="1100" spc="-290" dirty="0">
                <a:latin typeface="Arial"/>
                <a:cs typeface="Arial"/>
              </a:rPr>
              <a:t>a</a:t>
            </a:r>
            <a:r>
              <a:rPr sz="1650" b="1" spc="-434" baseline="20202" dirty="0">
                <a:latin typeface="Arial"/>
                <a:cs typeface="Arial"/>
              </a:rPr>
              <a:t>lly</a:t>
            </a:r>
            <a:r>
              <a:rPr sz="1100" spc="-290" dirty="0">
                <a:latin typeface="Arial"/>
                <a:cs typeface="Arial"/>
              </a:rPr>
              <a:t>supporti</a:t>
            </a:r>
            <a:r>
              <a:rPr sz="1650" spc="-434" baseline="20202" dirty="0">
                <a:latin typeface="Arial"/>
                <a:cs typeface="Arial"/>
              </a:rPr>
              <a:t>*	</a:t>
            </a:r>
            <a:r>
              <a:rPr sz="1100" spc="-60" dirty="0">
                <a:latin typeface="Arial"/>
                <a:cs typeface="Arial"/>
              </a:rPr>
              <a:t>ve</a:t>
            </a:r>
            <a:r>
              <a:rPr sz="1100" spc="20" dirty="0">
                <a:latin typeface="Arial"/>
                <a:cs typeface="Arial"/>
              </a:rPr>
              <a:t> </a:t>
            </a:r>
            <a:r>
              <a:rPr sz="1100" spc="-55" dirty="0">
                <a:latin typeface="Arial"/>
                <a:cs typeface="Arial"/>
              </a:rPr>
              <a:t>classroom,</a:t>
            </a:r>
            <a:r>
              <a:rPr sz="1100" spc="20" dirty="0">
                <a:latin typeface="Arial"/>
                <a:cs typeface="Arial"/>
              </a:rPr>
              <a:t> </a:t>
            </a:r>
            <a:r>
              <a:rPr sz="1100" spc="-15" dirty="0">
                <a:latin typeface="Arial"/>
                <a:cs typeface="Arial"/>
              </a:rPr>
              <a:t>in </a:t>
            </a:r>
            <a:r>
              <a:rPr sz="1100" spc="-20" dirty="0">
                <a:latin typeface="Arial"/>
                <a:cs typeface="Arial"/>
              </a:rPr>
              <a:t> </a:t>
            </a:r>
            <a:r>
              <a:rPr sz="1650" spc="-307" baseline="-5050" dirty="0">
                <a:latin typeface="Arial"/>
                <a:cs typeface="Arial"/>
              </a:rPr>
              <a:t>wi</a:t>
            </a:r>
            <a:r>
              <a:rPr sz="1100" spc="-204" dirty="0">
                <a:latin typeface="Arial"/>
                <a:cs typeface="Arial"/>
              </a:rPr>
              <a:t>·</a:t>
            </a:r>
            <a:r>
              <a:rPr sz="1650" spc="-307" baseline="20202" dirty="0">
                <a:latin typeface="Arial"/>
                <a:cs typeface="Arial"/>
              </a:rPr>
              <a:t>and</a:t>
            </a:r>
            <a:r>
              <a:rPr sz="1650" spc="-307" baseline="27777" dirty="0">
                <a:latin typeface="Arial"/>
                <a:cs typeface="Arial"/>
              </a:rPr>
              <a:t>· </a:t>
            </a:r>
            <a:r>
              <a:rPr sz="1650" spc="-337" baseline="-5050" dirty="0">
                <a:latin typeface="Arial"/>
                <a:cs typeface="Arial"/>
              </a:rPr>
              <a:t>t</a:t>
            </a:r>
            <a:r>
              <a:rPr sz="1650" spc="-337" baseline="27777" dirty="0">
                <a:latin typeface="Arial"/>
                <a:cs typeface="Arial"/>
              </a:rPr>
              <a:t>acti</a:t>
            </a:r>
            <a:r>
              <a:rPr sz="1100" spc="-225" dirty="0">
                <a:latin typeface="Arial"/>
                <a:cs typeface="Arial"/>
              </a:rPr>
              <a:t>ex</a:t>
            </a:r>
            <a:r>
              <a:rPr sz="1650" spc="-337" baseline="-5050" dirty="0">
                <a:latin typeface="Arial"/>
                <a:cs typeface="Arial"/>
              </a:rPr>
              <a:t>h</a:t>
            </a:r>
            <a:r>
              <a:rPr sz="1650" spc="-337" baseline="20202" dirty="0">
                <a:latin typeface="Arial"/>
                <a:cs typeface="Arial"/>
              </a:rPr>
              <a:t>e</a:t>
            </a:r>
            <a:r>
              <a:rPr sz="1650" spc="-337" baseline="-5050" dirty="0">
                <a:latin typeface="Arial"/>
                <a:cs typeface="Arial"/>
              </a:rPr>
              <a:t>s</a:t>
            </a:r>
            <a:r>
              <a:rPr sz="1100" spc="-225" dirty="0">
                <a:latin typeface="Arial"/>
                <a:cs typeface="Arial"/>
              </a:rPr>
              <a:t>p</a:t>
            </a:r>
            <a:r>
              <a:rPr sz="1650" spc="-337" baseline="20202" dirty="0">
                <a:latin typeface="Arial"/>
                <a:cs typeface="Arial"/>
              </a:rPr>
              <a:t>nga</a:t>
            </a:r>
            <a:r>
              <a:rPr sz="1650" spc="-337" baseline="-5050" dirty="0">
                <a:latin typeface="Arial"/>
                <a:cs typeface="Arial"/>
              </a:rPr>
              <a:t>t</a:t>
            </a:r>
            <a:r>
              <a:rPr sz="1650" spc="-337" baseline="27777" dirty="0">
                <a:latin typeface="Arial"/>
                <a:cs typeface="Arial"/>
              </a:rPr>
              <a:t>ve</a:t>
            </a:r>
            <a:r>
              <a:rPr sz="1100" spc="-225" dirty="0">
                <a:latin typeface="Arial"/>
                <a:cs typeface="Arial"/>
              </a:rPr>
              <a:t>l</a:t>
            </a:r>
            <a:r>
              <a:rPr sz="1650" spc="-337" baseline="-5050" dirty="0">
                <a:latin typeface="Arial"/>
                <a:cs typeface="Arial"/>
              </a:rPr>
              <a:t>u</a:t>
            </a:r>
            <a:r>
              <a:rPr sz="1100" spc="-225" dirty="0">
                <a:latin typeface="Arial"/>
                <a:cs typeface="Arial"/>
              </a:rPr>
              <a:t>ic</a:t>
            </a:r>
            <a:r>
              <a:rPr sz="1650" spc="-337" baseline="-5050" dirty="0">
                <a:latin typeface="Arial"/>
                <a:cs typeface="Arial"/>
              </a:rPr>
              <a:t>d</a:t>
            </a:r>
            <a:r>
              <a:rPr sz="1100" spc="-225" dirty="0">
                <a:latin typeface="Arial"/>
                <a:cs typeface="Arial"/>
              </a:rPr>
              <a:t>i</a:t>
            </a:r>
            <a:r>
              <a:rPr sz="1650" spc="-337" baseline="20202" dirty="0">
                <a:latin typeface="Arial"/>
                <a:cs typeface="Arial"/>
              </a:rPr>
              <a:t>ge</a:t>
            </a:r>
            <a:r>
              <a:rPr sz="1100" spc="-225" dirty="0">
                <a:latin typeface="Arial"/>
                <a:cs typeface="Arial"/>
              </a:rPr>
              <a:t>t</a:t>
            </a:r>
            <a:r>
              <a:rPr sz="1650" spc="-337" baseline="-5050" dirty="0">
                <a:latin typeface="Arial"/>
                <a:cs typeface="Arial"/>
              </a:rPr>
              <a:t>e</a:t>
            </a:r>
            <a:r>
              <a:rPr sz="1650" spc="-337" baseline="27777" dirty="0">
                <a:latin typeface="Arial"/>
                <a:cs typeface="Arial"/>
              </a:rPr>
              <a:t>stude</a:t>
            </a:r>
            <a:r>
              <a:rPr sz="1650" spc="-337" baseline="-5050" dirty="0">
                <a:latin typeface="Arial"/>
                <a:cs typeface="Arial"/>
              </a:rPr>
              <a:t>n</a:t>
            </a:r>
            <a:r>
              <a:rPr sz="1100" spc="-225" dirty="0">
                <a:latin typeface="Arial"/>
                <a:cs typeface="Arial"/>
              </a:rPr>
              <a:t>u</a:t>
            </a:r>
            <a:r>
              <a:rPr sz="1650" spc="-337" baseline="-5050" dirty="0">
                <a:latin typeface="Arial"/>
                <a:cs typeface="Arial"/>
              </a:rPr>
              <a:t>t</a:t>
            </a:r>
            <a:r>
              <a:rPr sz="1650" spc="-337" baseline="20202" dirty="0">
                <a:latin typeface="Arial"/>
                <a:cs typeface="Arial"/>
              </a:rPr>
              <a:t>w</a:t>
            </a:r>
            <a:r>
              <a:rPr sz="1100" spc="-225" dirty="0">
                <a:latin typeface="Arial"/>
                <a:cs typeface="Arial"/>
              </a:rPr>
              <a:t>s</a:t>
            </a:r>
            <a:r>
              <a:rPr sz="1650" spc="-337" baseline="-5050" dirty="0">
                <a:latin typeface="Arial"/>
                <a:cs typeface="Arial"/>
              </a:rPr>
              <a:t>s</a:t>
            </a:r>
            <a:r>
              <a:rPr sz="1100" spc="-225" dirty="0">
                <a:latin typeface="Arial"/>
                <a:cs typeface="Arial"/>
              </a:rPr>
              <a:t>e</a:t>
            </a:r>
            <a:r>
              <a:rPr sz="1650" spc="-337" baseline="20202" dirty="0">
                <a:latin typeface="Arial"/>
                <a:cs typeface="Arial"/>
              </a:rPr>
              <a:t>it</a:t>
            </a:r>
            <a:r>
              <a:rPr sz="1100" spc="-225" dirty="0">
                <a:latin typeface="Arial"/>
                <a:cs typeface="Arial"/>
              </a:rPr>
              <a:t>o</a:t>
            </a:r>
            <a:r>
              <a:rPr sz="1650" spc="-337" baseline="20202" dirty="0">
                <a:latin typeface="Arial"/>
                <a:cs typeface="Arial"/>
              </a:rPr>
              <a:t>h</a:t>
            </a:r>
            <a:r>
              <a:rPr sz="1650" spc="-337" baseline="27777" dirty="0">
                <a:latin typeface="Arial"/>
                <a:cs typeface="Arial"/>
              </a:rPr>
              <a:t>nt</a:t>
            </a:r>
            <a:r>
              <a:rPr sz="1100" spc="-225" dirty="0">
                <a:latin typeface="Arial"/>
                <a:cs typeface="Arial"/>
              </a:rPr>
              <a:t>f</a:t>
            </a:r>
            <a:r>
              <a:rPr sz="1650" spc="-337" baseline="20202" dirty="0">
                <a:latin typeface="Arial"/>
                <a:cs typeface="Arial"/>
              </a:rPr>
              <a:t>ot</a:t>
            </a:r>
            <a:r>
              <a:rPr sz="1100" spc="-225" dirty="0">
                <a:latin typeface="Arial"/>
                <a:cs typeface="Arial"/>
              </a:rPr>
              <a:t>gr</a:t>
            </a:r>
            <a:r>
              <a:rPr sz="1650" spc="-337" baseline="27777" dirty="0">
                <a:latin typeface="Arial"/>
                <a:cs typeface="Arial"/>
              </a:rPr>
              <a:t>parti</a:t>
            </a:r>
            <a:r>
              <a:rPr sz="1650" spc="-337" baseline="20202" dirty="0">
                <a:latin typeface="Arial"/>
                <a:cs typeface="Arial"/>
              </a:rPr>
              <a:t>h</a:t>
            </a:r>
            <a:r>
              <a:rPr sz="1100" spc="-225" dirty="0">
                <a:latin typeface="Arial"/>
                <a:cs typeface="Arial"/>
              </a:rPr>
              <a:t>o</a:t>
            </a:r>
            <a:r>
              <a:rPr sz="1650" spc="-337" baseline="20202" dirty="0">
                <a:latin typeface="Arial"/>
                <a:cs typeface="Arial"/>
              </a:rPr>
              <a:t>ers</a:t>
            </a:r>
            <a:r>
              <a:rPr sz="1100" spc="-225" dirty="0">
                <a:latin typeface="Arial"/>
                <a:cs typeface="Arial"/>
              </a:rPr>
              <a:t>un</a:t>
            </a:r>
            <a:r>
              <a:rPr sz="1650" spc="-337" baseline="27777" dirty="0">
                <a:latin typeface="Arial"/>
                <a:cs typeface="Arial"/>
              </a:rPr>
              <a:t>ci</a:t>
            </a:r>
            <a:r>
              <a:rPr sz="1100" spc="-225" dirty="0">
                <a:latin typeface="Arial"/>
                <a:cs typeface="Arial"/>
              </a:rPr>
              <a:t>d</a:t>
            </a:r>
            <a:r>
              <a:rPr sz="1650" spc="-337" baseline="20202" dirty="0">
                <a:latin typeface="Arial"/>
                <a:cs typeface="Arial"/>
              </a:rPr>
              <a:t>’ </a:t>
            </a:r>
            <a:r>
              <a:rPr sz="1650" spc="-277" baseline="20202" dirty="0">
                <a:latin typeface="Arial"/>
                <a:cs typeface="Arial"/>
              </a:rPr>
              <a:t>i</a:t>
            </a:r>
            <a:r>
              <a:rPr sz="1650" spc="-277" baseline="27777" dirty="0">
                <a:latin typeface="Arial"/>
                <a:cs typeface="Arial"/>
              </a:rPr>
              <a:t>pati</a:t>
            </a:r>
            <a:r>
              <a:rPr sz="1650" spc="-277" baseline="20202" dirty="0">
                <a:latin typeface="Arial"/>
                <a:cs typeface="Arial"/>
              </a:rPr>
              <a:t>d</a:t>
            </a:r>
            <a:r>
              <a:rPr sz="1100" spc="-185" dirty="0">
                <a:latin typeface="Arial"/>
                <a:cs typeface="Arial"/>
              </a:rPr>
              <a:t>ru</a:t>
            </a:r>
            <a:r>
              <a:rPr sz="1650" spc="-277" baseline="20202" dirty="0">
                <a:latin typeface="Arial"/>
                <a:cs typeface="Arial"/>
              </a:rPr>
              <a:t>eas</a:t>
            </a:r>
            <a:r>
              <a:rPr sz="1100" spc="-185" dirty="0">
                <a:latin typeface="Arial"/>
                <a:cs typeface="Arial"/>
              </a:rPr>
              <a:t>les</a:t>
            </a:r>
            <a:r>
              <a:rPr sz="1650" spc="-277" baseline="27777" dirty="0">
                <a:latin typeface="Arial"/>
                <a:cs typeface="Arial"/>
              </a:rPr>
              <a:t>on</a:t>
            </a:r>
            <a:r>
              <a:rPr sz="1100" spc="-185" dirty="0">
                <a:latin typeface="Arial"/>
                <a:cs typeface="Arial"/>
              </a:rPr>
              <a:t>fo</a:t>
            </a:r>
            <a:r>
              <a:rPr sz="1650" spc="-277" baseline="27777" dirty="0">
                <a:latin typeface="Arial"/>
                <a:cs typeface="Arial"/>
              </a:rPr>
              <a:t>–</a:t>
            </a:r>
            <a:r>
              <a:rPr sz="1100" spc="-185" dirty="0">
                <a:latin typeface="Arial"/>
                <a:cs typeface="Arial"/>
              </a:rPr>
              <a:t>r </a:t>
            </a:r>
            <a:r>
              <a:rPr sz="1650" spc="-172" baseline="27777" dirty="0">
                <a:latin typeface="Arial"/>
                <a:cs typeface="Arial"/>
              </a:rPr>
              <a:t>mu</a:t>
            </a:r>
            <a:r>
              <a:rPr sz="1100" spc="-114" dirty="0">
                <a:latin typeface="Arial"/>
                <a:cs typeface="Arial"/>
              </a:rPr>
              <a:t>talk</a:t>
            </a:r>
            <a:r>
              <a:rPr sz="1650" spc="-172" baseline="27777" dirty="0">
                <a:latin typeface="Arial"/>
                <a:cs typeface="Arial"/>
              </a:rPr>
              <a:t>lti</a:t>
            </a:r>
            <a:r>
              <a:rPr sz="1100" spc="-114" dirty="0">
                <a:latin typeface="Arial"/>
                <a:cs typeface="Arial"/>
              </a:rPr>
              <a:t>–</a:t>
            </a:r>
            <a:r>
              <a:rPr sz="1650" spc="-172" baseline="27777" dirty="0">
                <a:latin typeface="Arial"/>
                <a:cs typeface="Arial"/>
              </a:rPr>
              <a:t>pl</a:t>
            </a:r>
            <a:r>
              <a:rPr sz="1100" spc="-114" dirty="0">
                <a:latin typeface="Arial"/>
                <a:cs typeface="Arial"/>
              </a:rPr>
              <a:t>supporti</a:t>
            </a:r>
            <a:r>
              <a:rPr sz="1650" spc="-172" baseline="27777" dirty="0">
                <a:latin typeface="Arial"/>
                <a:cs typeface="Arial"/>
              </a:rPr>
              <a:t>e  </a:t>
            </a:r>
            <a:r>
              <a:rPr sz="1650" spc="-254" baseline="27777" dirty="0">
                <a:latin typeface="Arial"/>
                <a:cs typeface="Arial"/>
              </a:rPr>
              <a:t>studen</a:t>
            </a:r>
            <a:r>
              <a:rPr sz="1100" spc="-170" dirty="0">
                <a:latin typeface="Arial"/>
                <a:cs typeface="Arial"/>
              </a:rPr>
              <a:t>ng</a:t>
            </a:r>
            <a:r>
              <a:rPr sz="1650" spc="-254" baseline="27777" dirty="0">
                <a:latin typeface="Arial"/>
                <a:cs typeface="Arial"/>
              </a:rPr>
              <a:t>ts</a:t>
            </a:r>
            <a:r>
              <a:rPr sz="1100" spc="-170" dirty="0">
                <a:latin typeface="Arial"/>
                <a:cs typeface="Arial"/>
              </a:rPr>
              <a:t>di</a:t>
            </a:r>
            <a:r>
              <a:rPr sz="1650" spc="-254" baseline="27777" dirty="0">
                <a:latin typeface="Arial"/>
                <a:cs typeface="Arial"/>
              </a:rPr>
              <a:t>g</a:t>
            </a:r>
            <a:r>
              <a:rPr sz="1100" spc="-170" dirty="0">
                <a:latin typeface="Arial"/>
                <a:cs typeface="Arial"/>
              </a:rPr>
              <a:t>al</a:t>
            </a:r>
            <a:r>
              <a:rPr sz="1650" spc="-254" baseline="27777" dirty="0">
                <a:latin typeface="Arial"/>
                <a:cs typeface="Arial"/>
              </a:rPr>
              <a:t>ive</a:t>
            </a:r>
            <a:r>
              <a:rPr sz="1100" spc="-170" dirty="0">
                <a:latin typeface="Arial"/>
                <a:cs typeface="Arial"/>
              </a:rPr>
              <a:t>og</a:t>
            </a:r>
            <a:r>
              <a:rPr sz="1650" spc="-254" baseline="27777" dirty="0">
                <a:latin typeface="Arial"/>
                <a:cs typeface="Arial"/>
              </a:rPr>
              <a:t>e</a:t>
            </a:r>
            <a:r>
              <a:rPr sz="1100" spc="-170" dirty="0">
                <a:latin typeface="Arial"/>
                <a:cs typeface="Arial"/>
              </a:rPr>
              <a:t>ic</a:t>
            </a:r>
            <a:r>
              <a:rPr sz="1650" spc="-254" baseline="27777" dirty="0">
                <a:latin typeface="Arial"/>
                <a:cs typeface="Arial"/>
              </a:rPr>
              <a:t>xt</a:t>
            </a:r>
            <a:r>
              <a:rPr sz="1100" spc="-170" dirty="0">
                <a:latin typeface="Arial"/>
                <a:cs typeface="Arial"/>
              </a:rPr>
              <a:t>practi</a:t>
            </a:r>
            <a:r>
              <a:rPr sz="1650" spc="-254" baseline="27777" dirty="0">
                <a:latin typeface="Arial"/>
                <a:cs typeface="Arial"/>
              </a:rPr>
              <a:t>ended</a:t>
            </a:r>
            <a:r>
              <a:rPr sz="1100" spc="-170" dirty="0">
                <a:latin typeface="Arial"/>
                <a:cs typeface="Arial"/>
              </a:rPr>
              <a:t>ce</a:t>
            </a:r>
            <a:r>
              <a:rPr sz="1650" spc="-254" baseline="27777" dirty="0">
                <a:latin typeface="Arial"/>
                <a:cs typeface="Arial"/>
              </a:rPr>
              <a:t>c</a:t>
            </a:r>
            <a:r>
              <a:rPr sz="1100" spc="-170" dirty="0">
                <a:latin typeface="Arial"/>
                <a:cs typeface="Arial"/>
              </a:rPr>
              <a:t>s,</a:t>
            </a:r>
            <a:r>
              <a:rPr sz="1650" spc="-254" baseline="27777" dirty="0">
                <a:latin typeface="Arial"/>
                <a:cs typeface="Arial"/>
              </a:rPr>
              <a:t>on</a:t>
            </a:r>
            <a:r>
              <a:rPr sz="1100" spc="-170" dirty="0">
                <a:latin typeface="Arial"/>
                <a:cs typeface="Arial"/>
              </a:rPr>
              <a:t>ne</a:t>
            </a:r>
            <a:r>
              <a:rPr sz="1650" spc="-254" baseline="27777" dirty="0">
                <a:latin typeface="Arial"/>
                <a:cs typeface="Arial"/>
              </a:rPr>
              <a:t>tr</a:t>
            </a:r>
            <a:r>
              <a:rPr sz="1100" spc="-170" dirty="0">
                <a:latin typeface="Arial"/>
                <a:cs typeface="Arial"/>
              </a:rPr>
              <a:t>g</a:t>
            </a:r>
            <a:r>
              <a:rPr sz="1650" spc="-254" baseline="27777" dirty="0">
                <a:latin typeface="Arial"/>
                <a:cs typeface="Arial"/>
              </a:rPr>
              <a:t>ib</a:t>
            </a:r>
            <a:r>
              <a:rPr sz="1100" spc="-170" dirty="0">
                <a:latin typeface="Arial"/>
                <a:cs typeface="Arial"/>
              </a:rPr>
              <a:t>oti</a:t>
            </a:r>
            <a:r>
              <a:rPr sz="1650" spc="-254" baseline="27777" dirty="0">
                <a:latin typeface="Arial"/>
                <a:cs typeface="Arial"/>
              </a:rPr>
              <a:t>ut</a:t>
            </a:r>
            <a:r>
              <a:rPr sz="1100" spc="-170" dirty="0">
                <a:latin typeface="Arial"/>
                <a:cs typeface="Arial"/>
              </a:rPr>
              <a:t>ate</a:t>
            </a:r>
            <a:r>
              <a:rPr sz="1650" spc="-254" baseline="27777" dirty="0">
                <a:latin typeface="Arial"/>
                <a:cs typeface="Arial"/>
              </a:rPr>
              <a:t>ion</a:t>
            </a:r>
            <a:r>
              <a:rPr sz="1100" spc="-170" dirty="0">
                <a:latin typeface="Arial"/>
                <a:cs typeface="Arial"/>
              </a:rPr>
              <a:t>d</a:t>
            </a:r>
            <a:r>
              <a:rPr sz="1650" spc="-254" baseline="27777" dirty="0">
                <a:latin typeface="Arial"/>
                <a:cs typeface="Arial"/>
              </a:rPr>
              <a:t>s</a:t>
            </a:r>
            <a:endParaRPr sz="1650" baseline="27777" dirty="0">
              <a:latin typeface="Arial"/>
              <a:cs typeface="Arial"/>
            </a:endParaRPr>
          </a:p>
          <a:p>
            <a:pPr marL="55244">
              <a:lnSpc>
                <a:spcPts val="965"/>
              </a:lnSpc>
            </a:pPr>
            <a:r>
              <a:rPr sz="1100" spc="-130" dirty="0">
                <a:latin typeface="Arial"/>
                <a:cs typeface="Arial"/>
              </a:rPr>
              <a:t>*</a:t>
            </a:r>
            <a:r>
              <a:rPr sz="1500" spc="-195" baseline="-5555" dirty="0">
                <a:latin typeface="Arial"/>
                <a:cs typeface="Arial"/>
              </a:rPr>
              <a:t>ef</a:t>
            </a:r>
            <a:r>
              <a:rPr sz="1000" spc="-130" dirty="0">
                <a:latin typeface="Arial"/>
                <a:cs typeface="Arial"/>
              </a:rPr>
              <a:t>Too</a:t>
            </a:r>
            <a:r>
              <a:rPr sz="1500" spc="-195" baseline="-5555" dirty="0">
                <a:latin typeface="Arial"/>
                <a:cs typeface="Arial"/>
              </a:rPr>
              <a:t>fect!</a:t>
            </a:r>
            <a:r>
              <a:rPr sz="1000" spc="-130" dirty="0">
                <a:latin typeface="Arial"/>
                <a:cs typeface="Arial"/>
              </a:rPr>
              <a:t>much  </a:t>
            </a:r>
            <a:r>
              <a:rPr sz="1000" spc="-45" dirty="0">
                <a:latin typeface="Arial"/>
                <a:cs typeface="Arial"/>
              </a:rPr>
              <a:t>challenging </a:t>
            </a:r>
            <a:r>
              <a:rPr sz="1000" dirty="0">
                <a:latin typeface="Arial"/>
                <a:cs typeface="Arial"/>
              </a:rPr>
              <a:t>without </a:t>
            </a:r>
            <a:r>
              <a:rPr sz="1000" spc="-15" dirty="0">
                <a:latin typeface="Arial"/>
                <a:cs typeface="Arial"/>
              </a:rPr>
              <a:t>the </a:t>
            </a:r>
            <a:r>
              <a:rPr sz="1000" spc="-10" dirty="0">
                <a:latin typeface="Arial"/>
                <a:cs typeface="Arial"/>
              </a:rPr>
              <a:t>other </a:t>
            </a:r>
            <a:r>
              <a:rPr sz="1000" spc="-30" dirty="0">
                <a:latin typeface="Arial"/>
                <a:cs typeface="Arial"/>
              </a:rPr>
              <a:t>supportive </a:t>
            </a:r>
            <a:r>
              <a:rPr sz="1000" spc="-40" dirty="0">
                <a:latin typeface="Arial"/>
                <a:cs typeface="Arial"/>
              </a:rPr>
              <a:t>elements </a:t>
            </a:r>
            <a:r>
              <a:rPr sz="1000" spc="-65" dirty="0">
                <a:latin typeface="Arial"/>
                <a:cs typeface="Arial"/>
              </a:rPr>
              <a:t>can </a:t>
            </a:r>
            <a:r>
              <a:rPr sz="1000" spc="-50" dirty="0">
                <a:latin typeface="Arial"/>
                <a:cs typeface="Arial"/>
              </a:rPr>
              <a:t>even </a:t>
            </a:r>
            <a:r>
              <a:rPr sz="1000" spc="-55" dirty="0">
                <a:latin typeface="Arial"/>
                <a:cs typeface="Arial"/>
              </a:rPr>
              <a:t>have </a:t>
            </a:r>
            <a:r>
              <a:rPr sz="1000" spc="-75" dirty="0">
                <a:latin typeface="Arial"/>
                <a:cs typeface="Arial"/>
              </a:rPr>
              <a:t>a  </a:t>
            </a:r>
            <a:r>
              <a:rPr sz="1000" spc="-65" dirty="0">
                <a:latin typeface="Arial"/>
                <a:cs typeface="Arial"/>
              </a:rPr>
              <a:t> </a:t>
            </a:r>
            <a:r>
              <a:rPr sz="1000" spc="-50" dirty="0">
                <a:latin typeface="Arial"/>
                <a:cs typeface="Arial"/>
              </a:rPr>
              <a:t>negative</a:t>
            </a:r>
            <a:endParaRPr sz="1000" dirty="0">
              <a:latin typeface="Arial"/>
              <a:cs typeface="Arial"/>
            </a:endParaRPr>
          </a:p>
        </p:txBody>
      </p:sp>
      <p:sp>
        <p:nvSpPr>
          <p:cNvPr id="11" name="object 11"/>
          <p:cNvSpPr/>
          <p:nvPr>
            <p:custDataLst>
              <p:tags r:id="rId5"/>
            </p:custDataLst>
          </p:nvPr>
        </p:nvSpPr>
        <p:spPr>
          <a:xfrm>
            <a:off x="6420690" y="5000625"/>
            <a:ext cx="2958775" cy="2394710"/>
          </a:xfrm>
          <a:custGeom>
            <a:avLst/>
            <a:gdLst/>
            <a:ahLst/>
            <a:cxnLst/>
            <a:rect l="l" t="t" r="r" b="b"/>
            <a:pathLst>
              <a:path w="2971800" h="2531109">
                <a:moveTo>
                  <a:pt x="0" y="0"/>
                </a:moveTo>
                <a:lnTo>
                  <a:pt x="2971553" y="0"/>
                </a:lnTo>
                <a:lnTo>
                  <a:pt x="2971553" y="2531088"/>
                </a:lnTo>
                <a:lnTo>
                  <a:pt x="0" y="2531088"/>
                </a:lnTo>
                <a:lnTo>
                  <a:pt x="0" y="0"/>
                </a:lnTo>
                <a:close/>
              </a:path>
            </a:pathLst>
          </a:custGeom>
          <a:ln w="28560">
            <a:solidFill>
              <a:srgbClr val="2791A6"/>
            </a:solidFill>
          </a:ln>
        </p:spPr>
        <p:txBody>
          <a:bodyPr wrap="square" lIns="0" tIns="0" rIns="0" bIns="0" rtlCol="0"/>
          <a:lstStyle/>
          <a:p>
            <a:endParaRPr/>
          </a:p>
        </p:txBody>
      </p:sp>
      <p:sp>
        <p:nvSpPr>
          <p:cNvPr id="12" name="object 12"/>
          <p:cNvSpPr/>
          <p:nvPr>
            <p:custDataLst>
              <p:tags r:id="rId6"/>
            </p:custDataLst>
          </p:nvPr>
        </p:nvSpPr>
        <p:spPr>
          <a:xfrm>
            <a:off x="1860226" y="5686213"/>
            <a:ext cx="3127769" cy="1600412"/>
          </a:xfrm>
          <a:prstGeom prst="rect">
            <a:avLst/>
          </a:prstGeom>
          <a:blipFill>
            <a:blip r:embed="rId22" cstate="print"/>
            <a:stretch>
              <a:fillRect/>
            </a:stretch>
          </a:blipFill>
        </p:spPr>
        <p:txBody>
          <a:bodyPr wrap="square" lIns="0" tIns="0" rIns="0" bIns="0" rtlCol="0"/>
          <a:lstStyle/>
          <a:p>
            <a:endParaRPr/>
          </a:p>
        </p:txBody>
      </p:sp>
      <p:sp>
        <p:nvSpPr>
          <p:cNvPr id="13" name="object 13"/>
          <p:cNvSpPr/>
          <p:nvPr>
            <p:custDataLst>
              <p:tags r:id="rId7"/>
            </p:custDataLst>
          </p:nvPr>
        </p:nvSpPr>
        <p:spPr>
          <a:xfrm>
            <a:off x="5618995" y="1114425"/>
            <a:ext cx="4777105" cy="3652759"/>
          </a:xfrm>
          <a:custGeom>
            <a:avLst/>
            <a:gdLst/>
            <a:ahLst/>
            <a:cxnLst/>
            <a:rect l="l" t="t" r="r" b="b"/>
            <a:pathLst>
              <a:path w="4777105" h="3476625">
                <a:moveTo>
                  <a:pt x="0" y="0"/>
                </a:moveTo>
                <a:lnTo>
                  <a:pt x="4777105" y="0"/>
                </a:lnTo>
                <a:lnTo>
                  <a:pt x="4777105" y="3476625"/>
                </a:lnTo>
                <a:lnTo>
                  <a:pt x="0" y="3476625"/>
                </a:lnTo>
                <a:lnTo>
                  <a:pt x="0" y="0"/>
                </a:lnTo>
                <a:close/>
              </a:path>
            </a:pathLst>
          </a:custGeom>
          <a:solidFill>
            <a:srgbClr val="FFFFFF"/>
          </a:solidFill>
        </p:spPr>
        <p:txBody>
          <a:bodyPr wrap="square" lIns="0" tIns="0" rIns="0" bIns="0" rtlCol="0"/>
          <a:lstStyle/>
          <a:p>
            <a:endParaRPr/>
          </a:p>
        </p:txBody>
      </p:sp>
      <p:sp>
        <p:nvSpPr>
          <p:cNvPr id="14" name="object 14"/>
          <p:cNvSpPr txBox="1"/>
          <p:nvPr>
            <p:custDataLst>
              <p:tags r:id="rId8"/>
            </p:custDataLst>
          </p:nvPr>
        </p:nvSpPr>
        <p:spPr>
          <a:xfrm>
            <a:off x="5458243" y="809625"/>
            <a:ext cx="4986600" cy="4182620"/>
          </a:xfrm>
          <a:prstGeom prst="rect">
            <a:avLst/>
          </a:prstGeom>
          <a:ln w="31733">
            <a:solidFill>
              <a:srgbClr val="2791A6"/>
            </a:solidFill>
          </a:ln>
        </p:spPr>
        <p:txBody>
          <a:bodyPr vert="horz" wrap="square" lIns="0" tIns="74295" rIns="0" bIns="0" rtlCol="0">
            <a:spAutoFit/>
          </a:bodyPr>
          <a:lstStyle/>
          <a:p>
            <a:pPr marL="81915" marR="95250">
              <a:lnSpc>
                <a:spcPct val="101800"/>
              </a:lnSpc>
              <a:spcBef>
                <a:spcPts val="585"/>
              </a:spcBef>
            </a:pPr>
            <a:r>
              <a:rPr lang="fr-FR" sz="1100" kern="0" dirty="0">
                <a:latin typeface="Arial"/>
                <a:cs typeface="Arial"/>
              </a:rPr>
              <a:t>Une équipe de l’Université de Cambridge a produit des données convaincantes sur l’impact du dialogue enseignant-élève. Les données proviennent d’analyses détaillées de 144 leçons données par 72 enseignants dans 48 écoles primaires anglaises (</a:t>
            </a:r>
            <a:r>
              <a:rPr lang="fr-FR" sz="1100" kern="0" dirty="0">
                <a:latin typeface="Arial"/>
                <a:cs typeface="Arial"/>
                <a:hlinkClick r:id="rId23"/>
              </a:rPr>
              <a:t>http://tinyurl.com/ESRCdialogue</a:t>
            </a:r>
            <a:r>
              <a:rPr lang="fr-FR" sz="1100" kern="0" dirty="0">
                <a:latin typeface="Arial"/>
                <a:cs typeface="Arial"/>
              </a:rPr>
              <a:t>). Quels éléments du dialogue sont fortement associés à des progrès d’apprentissage ?</a:t>
            </a:r>
          </a:p>
          <a:p>
            <a:pPr marL="253365" marR="95250" indent="-171450">
              <a:lnSpc>
                <a:spcPct val="101800"/>
              </a:lnSpc>
              <a:spcBef>
                <a:spcPts val="585"/>
              </a:spcBef>
              <a:buFontTx/>
              <a:buChar char="-"/>
            </a:pPr>
            <a:r>
              <a:rPr lang="fr-FR" sz="1100" kern="0" dirty="0">
                <a:latin typeface="Arial"/>
                <a:cs typeface="Arial"/>
              </a:rPr>
              <a:t>S’appuyer sur les idées est particulièrement important</a:t>
            </a:r>
          </a:p>
          <a:p>
            <a:pPr marL="253365" marR="95250" indent="-171450">
              <a:lnSpc>
                <a:spcPct val="101800"/>
              </a:lnSpc>
              <a:spcBef>
                <a:spcPts val="585"/>
              </a:spcBef>
              <a:buFontTx/>
              <a:buChar char="-"/>
            </a:pPr>
            <a:r>
              <a:rPr lang="fr-FR" sz="1100" kern="0" dirty="0">
                <a:latin typeface="Arial"/>
                <a:cs typeface="Arial"/>
              </a:rPr>
              <a:t>Inviter à s’appuyer sur les idées</a:t>
            </a:r>
          </a:p>
          <a:p>
            <a:pPr marL="253365" marR="95250" indent="-171450">
              <a:lnSpc>
                <a:spcPct val="101800"/>
              </a:lnSpc>
              <a:spcBef>
                <a:spcPts val="585"/>
              </a:spcBef>
              <a:buFontTx/>
              <a:buChar char="-"/>
            </a:pPr>
            <a:r>
              <a:rPr lang="fr-FR" sz="1100" kern="0" dirty="0">
                <a:latin typeface="Arial"/>
                <a:cs typeface="Arial"/>
              </a:rPr>
              <a:t>Remettre en question et interroger respectueusement les points de vue des autres*</a:t>
            </a:r>
          </a:p>
          <a:p>
            <a:pPr marL="81915" marR="95250">
              <a:lnSpc>
                <a:spcPct val="101800"/>
              </a:lnSpc>
              <a:spcBef>
                <a:spcPts val="585"/>
              </a:spcBef>
            </a:pPr>
            <a:r>
              <a:rPr lang="fr-FR" sz="1100" kern="0" dirty="0">
                <a:latin typeface="Arial"/>
                <a:cs typeface="Arial"/>
              </a:rPr>
              <a:t>Ces éléments doivent se déployer dans un contexte de culture bienveillante, caractérisé par :</a:t>
            </a:r>
          </a:p>
          <a:p>
            <a:pPr marL="253365" marR="95250" indent="-171450">
              <a:lnSpc>
                <a:spcPct val="101800"/>
              </a:lnSpc>
              <a:spcBef>
                <a:spcPts val="585"/>
              </a:spcBef>
              <a:buFontTx/>
              <a:buChar char="-"/>
            </a:pPr>
            <a:r>
              <a:rPr lang="fr-FR" sz="1100" kern="0" dirty="0">
                <a:latin typeface="Arial"/>
                <a:cs typeface="Arial"/>
              </a:rPr>
              <a:t>Une participation active des élèves – plusieurs élèves formulent des contributions développées et interagissent avec les idées des autres</a:t>
            </a:r>
          </a:p>
          <a:p>
            <a:pPr marL="253365" marR="95250" indent="-171450">
              <a:lnSpc>
                <a:spcPct val="101800"/>
              </a:lnSpc>
              <a:spcBef>
                <a:spcPts val="585"/>
              </a:spcBef>
              <a:buFontTx/>
              <a:buChar char="-"/>
            </a:pPr>
            <a:r>
              <a:rPr lang="fr-FR" sz="1100" kern="0" dirty="0">
                <a:latin typeface="Arial"/>
                <a:cs typeface="Arial"/>
              </a:rPr>
              <a:t>L’utilisation explicite de règles de discussion – qui soutiennent des pratiques dialogiques et sont négociées avec les élèves</a:t>
            </a:r>
          </a:p>
          <a:p>
            <a:pPr marL="81915" marR="95250">
              <a:lnSpc>
                <a:spcPct val="101800"/>
              </a:lnSpc>
              <a:spcBef>
                <a:spcPts val="585"/>
              </a:spcBef>
            </a:pPr>
            <a:r>
              <a:rPr lang="fr-FR" sz="1100" kern="0" dirty="0">
                <a:latin typeface="Arial"/>
                <a:cs typeface="Arial"/>
              </a:rPr>
              <a:t>*Une trop grande fréquence de remises en question sans les autres éléments de soutien peut même avoir un effet négatif !</a:t>
            </a:r>
          </a:p>
          <a:p>
            <a:pPr marL="81915" marR="95250">
              <a:lnSpc>
                <a:spcPct val="102200"/>
              </a:lnSpc>
            </a:pPr>
            <a:endParaRPr lang="en-GB" sz="1000" kern="0" dirty="0">
              <a:latin typeface="Arial"/>
              <a:cs typeface="Arial"/>
            </a:endParaRPr>
          </a:p>
          <a:p>
            <a:pPr marL="81915" marR="95250">
              <a:lnSpc>
                <a:spcPct val="102200"/>
              </a:lnSpc>
            </a:pPr>
            <a:r>
              <a:rPr lang="fr-FR" sz="1000" kern="0" dirty="0">
                <a:latin typeface="Arial"/>
                <a:cs typeface="Arial"/>
              </a:rPr>
              <a:t>	 </a:t>
            </a:r>
            <a:r>
              <a:rPr lang="fr-FR" sz="1000" b="1" kern="0" dirty="0">
                <a:latin typeface="Arial"/>
                <a:cs typeface="Arial"/>
                <a:hlinkClick r:id="rId24"/>
              </a:rPr>
              <a:t>Vidéo 2 – Comment le dialogue enseignant-élève soutient-il l’apprentissage ?</a:t>
            </a:r>
            <a:r>
              <a:rPr lang="en-US" sz="1000" b="1" kern="0" dirty="0">
                <a:latin typeface="Arial"/>
                <a:cs typeface="Arial"/>
                <a:hlinkClick r:id="rId24"/>
              </a:rPr>
              <a:t> </a:t>
            </a:r>
            <a:endParaRPr sz="1000" b="1" kern="0" dirty="0">
              <a:latin typeface="Arial"/>
              <a:cs typeface="Arial"/>
            </a:endParaRPr>
          </a:p>
        </p:txBody>
      </p:sp>
      <p:sp>
        <p:nvSpPr>
          <p:cNvPr id="15" name="object 15"/>
          <p:cNvSpPr txBox="1"/>
          <p:nvPr>
            <p:custDataLst>
              <p:tags r:id="rId9"/>
            </p:custDataLst>
          </p:nvPr>
        </p:nvSpPr>
        <p:spPr>
          <a:xfrm>
            <a:off x="5285281" y="7088109"/>
            <a:ext cx="121920" cy="154529"/>
          </a:xfrm>
          <a:prstGeom prst="rect">
            <a:avLst/>
          </a:prstGeom>
        </p:spPr>
        <p:txBody>
          <a:bodyPr vert="horz" wrap="square" lIns="0" tIns="635" rIns="0" bIns="0" rtlCol="0">
            <a:spAutoFit/>
          </a:bodyPr>
          <a:lstStyle/>
          <a:p>
            <a:pPr marL="25400">
              <a:lnSpc>
                <a:spcPct val="100000"/>
              </a:lnSpc>
              <a:spcBef>
                <a:spcPts val="5"/>
              </a:spcBef>
            </a:pPr>
            <a:r>
              <a:rPr sz="1000" dirty="0">
                <a:latin typeface="Arial"/>
                <a:cs typeface="Arial"/>
              </a:rPr>
              <a:t>7</a:t>
            </a:r>
            <a:endParaRPr sz="1000">
              <a:latin typeface="Arial"/>
              <a:cs typeface="Arial"/>
            </a:endParaRPr>
          </a:p>
        </p:txBody>
      </p:sp>
      <p:sp>
        <p:nvSpPr>
          <p:cNvPr id="16" name="object 7">
            <a:extLst>
              <a:ext uri="{FF2B5EF4-FFF2-40B4-BE49-F238E27FC236}">
                <a16:creationId xmlns:a16="http://schemas.microsoft.com/office/drawing/2014/main" id="{48DA7E92-2518-145A-2309-605EDA2E117D}"/>
              </a:ext>
            </a:extLst>
          </p:cNvPr>
          <p:cNvSpPr/>
          <p:nvPr>
            <p:custDataLst>
              <p:tags r:id="rId10"/>
            </p:custDataLst>
          </p:nvPr>
        </p:nvSpPr>
        <p:spPr>
          <a:xfrm>
            <a:off x="5634489" y="4512449"/>
            <a:ext cx="439414" cy="439414"/>
          </a:xfrm>
          <a:prstGeom prst="rect">
            <a:avLst/>
          </a:prstGeom>
          <a:blipFill>
            <a:blip r:embed="rId25" cstate="print"/>
            <a:stretch>
              <a:fillRect/>
            </a:stretch>
          </a:blipFill>
        </p:spPr>
        <p:txBody>
          <a:bodyPr wrap="square" lIns="0" tIns="0" rIns="0" bIns="0" rtlCol="0"/>
          <a:lstStyle/>
          <a:p>
            <a:endParaRPr/>
          </a:p>
        </p:txBody>
      </p:sp>
      <p:sp>
        <p:nvSpPr>
          <p:cNvPr id="4" name="Google Shape;219;p27">
            <a:extLst>
              <a:ext uri="{FF2B5EF4-FFF2-40B4-BE49-F238E27FC236}">
                <a16:creationId xmlns:a16="http://schemas.microsoft.com/office/drawing/2014/main" id="{13667E0C-A619-504D-5973-785D44C820C1}"/>
              </a:ext>
            </a:extLst>
          </p:cNvPr>
          <p:cNvSpPr/>
          <p:nvPr>
            <p:custDataLst>
              <p:tags r:id="rId11"/>
            </p:custDataLst>
          </p:nvPr>
        </p:nvSpPr>
        <p:spPr>
          <a:xfrm>
            <a:off x="6953507" y="5534025"/>
            <a:ext cx="1893140" cy="1855652"/>
          </a:xfrm>
          <a:prstGeom prst="ellipse">
            <a:avLst/>
          </a:prstGeom>
          <a:solidFill>
            <a:srgbClr val="FF7E79">
              <a:alpha val="49019"/>
            </a:srgbClr>
          </a:solidFill>
          <a:ln w="25400" cap="flat"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grpSp>
        <p:nvGrpSpPr>
          <p:cNvPr id="5" name="Google Shape;220;p27">
            <a:extLst>
              <a:ext uri="{FF2B5EF4-FFF2-40B4-BE49-F238E27FC236}">
                <a16:creationId xmlns:a16="http://schemas.microsoft.com/office/drawing/2014/main" id="{E9FBA495-C914-E1F1-402A-93D7A2C0B8ED}"/>
              </a:ext>
            </a:extLst>
          </p:cNvPr>
          <p:cNvGrpSpPr/>
          <p:nvPr>
            <p:custDataLst>
              <p:tags r:id="rId12"/>
            </p:custDataLst>
          </p:nvPr>
        </p:nvGrpSpPr>
        <p:grpSpPr>
          <a:xfrm>
            <a:off x="6413500" y="5033258"/>
            <a:ext cx="2965964" cy="2174706"/>
            <a:chOff x="3744945" y="1523690"/>
            <a:chExt cx="4629681" cy="3394578"/>
          </a:xfrm>
        </p:grpSpPr>
        <p:sp>
          <p:nvSpPr>
            <p:cNvPr id="8" name="Google Shape;221;p27">
              <a:extLst>
                <a:ext uri="{FF2B5EF4-FFF2-40B4-BE49-F238E27FC236}">
                  <a16:creationId xmlns:a16="http://schemas.microsoft.com/office/drawing/2014/main" id="{42D5DF1F-1E56-37EB-D3E3-8F1C2122BB10}"/>
                </a:ext>
              </a:extLst>
            </p:cNvPr>
            <p:cNvSpPr/>
            <p:nvPr/>
          </p:nvSpPr>
          <p:spPr>
            <a:xfrm>
              <a:off x="3744945" y="1554202"/>
              <a:ext cx="2955071" cy="2896555"/>
            </a:xfrm>
            <a:prstGeom prst="ellipse">
              <a:avLst/>
            </a:prstGeom>
            <a:solidFill>
              <a:srgbClr val="0096FF">
                <a:alpha val="49803"/>
              </a:srgbClr>
            </a:solidFill>
            <a:ln w="25400" cap="flat"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17" name="Google Shape;222;p27">
              <a:extLst>
                <a:ext uri="{FF2B5EF4-FFF2-40B4-BE49-F238E27FC236}">
                  <a16:creationId xmlns:a16="http://schemas.microsoft.com/office/drawing/2014/main" id="{2A4590F5-FF86-264E-5005-BC38AE45E8AE}"/>
                </a:ext>
              </a:extLst>
            </p:cNvPr>
            <p:cNvSpPr/>
            <p:nvPr/>
          </p:nvSpPr>
          <p:spPr>
            <a:xfrm>
              <a:off x="5419555" y="1523690"/>
              <a:ext cx="2955071" cy="2896555"/>
            </a:xfrm>
            <a:prstGeom prst="ellipse">
              <a:avLst/>
            </a:prstGeom>
            <a:solidFill>
              <a:srgbClr val="FFFC00">
                <a:alpha val="41960"/>
              </a:srgbClr>
            </a:solidFill>
            <a:ln w="25400" cap="flat"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18" name="Google Shape;223;p27">
              <a:extLst>
                <a:ext uri="{FF2B5EF4-FFF2-40B4-BE49-F238E27FC236}">
                  <a16:creationId xmlns:a16="http://schemas.microsoft.com/office/drawing/2014/main" id="{2EF68579-26E8-D5C1-BD2D-E242F2E65494}"/>
                </a:ext>
              </a:extLst>
            </p:cNvPr>
            <p:cNvSpPr txBox="1"/>
            <p:nvPr/>
          </p:nvSpPr>
          <p:spPr>
            <a:xfrm>
              <a:off x="3982832" y="2041378"/>
              <a:ext cx="1663387" cy="69044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1800"/>
                <a:buFont typeface="Arial"/>
                <a:buNone/>
              </a:pPr>
              <a:r>
                <a:rPr lang="en-US" sz="1400" b="0" i="0" u="none" strike="noStrike" cap="none" dirty="0" err="1">
                  <a:solidFill>
                    <a:schemeClr val="dk1"/>
                  </a:solidFill>
                  <a:latin typeface="Calibri"/>
                  <a:ea typeface="Calibri"/>
                  <a:cs typeface="Calibri"/>
                  <a:sym typeface="Calibri"/>
                </a:rPr>
                <a:t>Développer</a:t>
              </a:r>
              <a:r>
                <a:rPr lang="en-US" sz="1400" b="0" i="0" u="none" strike="noStrike" cap="none" dirty="0">
                  <a:solidFill>
                    <a:schemeClr val="dk1"/>
                  </a:solidFill>
                  <a:latin typeface="Calibri"/>
                  <a:ea typeface="Calibri"/>
                  <a:cs typeface="Calibri"/>
                  <a:sym typeface="Calibri"/>
                </a:rPr>
                <a:t> des </a:t>
              </a:r>
              <a:r>
                <a:rPr lang="en-US" sz="1400" b="0" i="0" u="none" strike="noStrike" cap="none" dirty="0" err="1">
                  <a:solidFill>
                    <a:schemeClr val="dk1"/>
                  </a:solidFill>
                  <a:latin typeface="Calibri"/>
                  <a:ea typeface="Calibri"/>
                  <a:cs typeface="Calibri"/>
                  <a:sym typeface="Calibri"/>
                </a:rPr>
                <a:t>idées</a:t>
              </a:r>
              <a:endParaRPr lang="en-US" sz="1400" b="0" i="0" u="none" strike="noStrike" cap="none" dirty="0">
                <a:solidFill>
                  <a:srgbClr val="000000"/>
                </a:solidFill>
                <a:latin typeface="Arial"/>
                <a:ea typeface="Arial"/>
                <a:cs typeface="Arial"/>
                <a:sym typeface="Arial"/>
              </a:endParaRPr>
            </a:p>
          </p:txBody>
        </p:sp>
        <p:sp>
          <p:nvSpPr>
            <p:cNvPr id="19" name="Google Shape;224;p27">
              <a:extLst>
                <a:ext uri="{FF2B5EF4-FFF2-40B4-BE49-F238E27FC236}">
                  <a16:creationId xmlns:a16="http://schemas.microsoft.com/office/drawing/2014/main" id="{835EDC5C-7ABF-D8E4-A4EA-6CEC464DF407}"/>
                </a:ext>
              </a:extLst>
            </p:cNvPr>
            <p:cNvSpPr txBox="1"/>
            <p:nvPr/>
          </p:nvSpPr>
          <p:spPr>
            <a:xfrm>
              <a:off x="6713217" y="2160321"/>
              <a:ext cx="1634954" cy="36742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r>
                <a:rPr lang="en-US" sz="1400" b="0" i="0" u="none" strike="noStrike" cap="none" dirty="0" err="1">
                  <a:solidFill>
                    <a:schemeClr val="dk1"/>
                  </a:solidFill>
                  <a:latin typeface="Calibri"/>
                  <a:ea typeface="Calibri"/>
                  <a:cs typeface="Calibri"/>
                  <a:sym typeface="Calibri"/>
                </a:rPr>
                <a:t>Mettre</a:t>
              </a:r>
              <a:r>
                <a:rPr lang="en-US" sz="1400" b="0" i="0" u="none" strike="noStrike" cap="none" dirty="0">
                  <a:solidFill>
                    <a:schemeClr val="dk1"/>
                  </a:solidFill>
                  <a:latin typeface="Calibri"/>
                  <a:ea typeface="Calibri"/>
                  <a:cs typeface="Calibri"/>
                  <a:sym typeface="Calibri"/>
                </a:rPr>
                <a:t> au </a:t>
              </a:r>
              <a:r>
                <a:rPr lang="en-US" sz="1400" b="0" i="0" u="none" strike="noStrike" cap="none" dirty="0" err="1">
                  <a:solidFill>
                    <a:schemeClr val="dk1"/>
                  </a:solidFill>
                  <a:latin typeface="Calibri"/>
                  <a:ea typeface="Calibri"/>
                  <a:cs typeface="Calibri"/>
                  <a:sym typeface="Calibri"/>
                </a:rPr>
                <a:t>défi</a:t>
              </a:r>
              <a:r>
                <a:rPr lang="en-US" sz="1400" b="0" i="0" u="none" strike="noStrike" cap="none" dirty="0">
                  <a:solidFill>
                    <a:schemeClr val="dk1"/>
                  </a:solidFill>
                  <a:latin typeface="Calibri"/>
                  <a:ea typeface="Calibri"/>
                  <a:cs typeface="Calibri"/>
                  <a:sym typeface="Calibri"/>
                </a:rPr>
                <a:t> / Contester</a:t>
              </a:r>
              <a:endParaRPr sz="1400" b="0" i="0" u="none" strike="noStrike" cap="none" dirty="0">
                <a:solidFill>
                  <a:srgbClr val="000000"/>
                </a:solidFill>
                <a:latin typeface="Arial"/>
                <a:ea typeface="Arial"/>
                <a:cs typeface="Arial"/>
                <a:sym typeface="Arial"/>
              </a:endParaRPr>
            </a:p>
          </p:txBody>
        </p:sp>
        <p:sp>
          <p:nvSpPr>
            <p:cNvPr id="20" name="Google Shape;225;p27">
              <a:extLst>
                <a:ext uri="{FF2B5EF4-FFF2-40B4-BE49-F238E27FC236}">
                  <a16:creationId xmlns:a16="http://schemas.microsoft.com/office/drawing/2014/main" id="{51B61D2D-E1DE-265A-3CFA-C5E59D7D9B63}"/>
                </a:ext>
              </a:extLst>
            </p:cNvPr>
            <p:cNvSpPr txBox="1"/>
            <p:nvPr/>
          </p:nvSpPr>
          <p:spPr>
            <a:xfrm>
              <a:off x="5127402" y="4271937"/>
              <a:ext cx="2036658" cy="646331"/>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1800"/>
                <a:buFont typeface="Arial"/>
                <a:buNone/>
              </a:pPr>
              <a:r>
                <a:rPr lang="en-US" sz="1400" b="0" i="0" u="none" strike="noStrike" cap="none" dirty="0">
                  <a:solidFill>
                    <a:schemeClr val="dk1"/>
                  </a:solidFill>
                  <a:latin typeface="Calibri"/>
                  <a:ea typeface="Calibri"/>
                  <a:cs typeface="Calibri"/>
                  <a:sym typeface="Calibri"/>
                </a:rPr>
                <a:t>Participation des </a:t>
              </a:r>
              <a:r>
                <a:rPr lang="en-US" sz="1400" b="0" i="0" u="none" strike="noStrike" cap="none" dirty="0" err="1">
                  <a:solidFill>
                    <a:schemeClr val="dk1"/>
                  </a:solidFill>
                  <a:latin typeface="Calibri"/>
                  <a:ea typeface="Calibri"/>
                  <a:cs typeface="Calibri"/>
                  <a:sym typeface="Calibri"/>
                </a:rPr>
                <a:t>élèves</a:t>
              </a:r>
              <a:endParaRPr sz="1400" b="0" i="0" u="none" strike="noStrike" cap="none" dirty="0">
                <a:solidFill>
                  <a:srgbClr val="000000"/>
                </a:solidFill>
                <a:latin typeface="Arial"/>
                <a:ea typeface="Arial"/>
                <a:cs typeface="Arial"/>
                <a:sym typeface="Arial"/>
              </a:endParaRPr>
            </a:p>
          </p:txBody>
        </p:sp>
        <p:sp>
          <p:nvSpPr>
            <p:cNvPr id="21" name="Google Shape;226;p27">
              <a:extLst>
                <a:ext uri="{FF2B5EF4-FFF2-40B4-BE49-F238E27FC236}">
                  <a16:creationId xmlns:a16="http://schemas.microsoft.com/office/drawing/2014/main" id="{62B4BCC6-A428-A4E4-D0EF-8A5FB4FCCBC4}"/>
                </a:ext>
              </a:extLst>
            </p:cNvPr>
            <p:cNvSpPr txBox="1"/>
            <p:nvPr/>
          </p:nvSpPr>
          <p:spPr>
            <a:xfrm>
              <a:off x="5076285" y="2755036"/>
              <a:ext cx="1915884" cy="1070492"/>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1800"/>
                <a:buFont typeface="Arial"/>
                <a:buNone/>
              </a:pPr>
              <a:r>
                <a:rPr lang="fr-CA" sz="1200" b="1" i="0" u="none" strike="noStrike" cap="none" dirty="0">
                  <a:solidFill>
                    <a:schemeClr val="dk1"/>
                  </a:solidFill>
                  <a:latin typeface="Calibri"/>
                  <a:ea typeface="Calibri"/>
                  <a:cs typeface="Calibri"/>
                  <a:sym typeface="Calibri"/>
                </a:rPr>
                <a:t>Gains d’apprentissage</a:t>
              </a:r>
              <a:endParaRPr sz="1200" b="0" i="0" u="none" strike="noStrike" cap="none" dirty="0">
                <a:solidFill>
                  <a:srgbClr val="000000"/>
                </a:solidFill>
                <a:latin typeface="Arial"/>
                <a:ea typeface="Arial"/>
                <a:cs typeface="Arial"/>
                <a:sym typeface="Arial"/>
              </a:endParaRPr>
            </a:p>
          </p:txBody>
        </p:sp>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custDataLst>
              <p:tags r:id="rId1"/>
            </p:custDataLst>
          </p:nvPr>
        </p:nvSpPr>
        <p:spPr>
          <a:xfrm>
            <a:off x="886780" y="4989991"/>
            <a:ext cx="3501384" cy="1992630"/>
          </a:xfrm>
          <a:prstGeom prst="rect">
            <a:avLst/>
          </a:prstGeom>
          <a:blipFill>
            <a:blip r:embed="rId10" cstate="print"/>
            <a:stretch>
              <a:fillRect/>
            </a:stretch>
          </a:blipFill>
        </p:spPr>
        <p:txBody>
          <a:bodyPr wrap="square" lIns="0" tIns="0" rIns="0" bIns="0" rtlCol="0"/>
          <a:lstStyle/>
          <a:p>
            <a:endParaRPr/>
          </a:p>
        </p:txBody>
      </p:sp>
      <p:sp>
        <p:nvSpPr>
          <p:cNvPr id="3" name="object 3"/>
          <p:cNvSpPr txBox="1"/>
          <p:nvPr>
            <p:custDataLst>
              <p:tags r:id="rId2"/>
            </p:custDataLst>
          </p:nvPr>
        </p:nvSpPr>
        <p:spPr>
          <a:xfrm>
            <a:off x="580072" y="200025"/>
            <a:ext cx="4114800" cy="246221"/>
          </a:xfrm>
          <a:prstGeom prst="rect">
            <a:avLst/>
          </a:prstGeom>
        </p:spPr>
        <p:txBody>
          <a:bodyPr vert="horz" wrap="square" lIns="0" tIns="0" rIns="0" bIns="0" rtlCol="0">
            <a:spAutoFit/>
          </a:bodyPr>
          <a:lstStyle/>
          <a:p>
            <a:pPr marL="12700" algn="ctr">
              <a:lnSpc>
                <a:spcPct val="100000"/>
              </a:lnSpc>
            </a:pPr>
            <a:r>
              <a:rPr lang="fr-CA" sz="1600" b="1" dirty="0">
                <a:latin typeface="Arial"/>
                <a:cs typeface="Arial"/>
              </a:rPr>
              <a:t>Dialogue au sein d’une équipe de pairs</a:t>
            </a:r>
            <a:endParaRPr sz="1600" dirty="0">
              <a:latin typeface="Arial"/>
              <a:cs typeface="Arial"/>
            </a:endParaRPr>
          </a:p>
        </p:txBody>
      </p:sp>
      <p:sp>
        <p:nvSpPr>
          <p:cNvPr id="4" name="object 4"/>
          <p:cNvSpPr txBox="1"/>
          <p:nvPr>
            <p:custDataLst>
              <p:tags r:id="rId3"/>
            </p:custDataLst>
          </p:nvPr>
        </p:nvSpPr>
        <p:spPr>
          <a:xfrm>
            <a:off x="317500" y="504825"/>
            <a:ext cx="4639945" cy="3495252"/>
          </a:xfrm>
          <a:prstGeom prst="rect">
            <a:avLst/>
          </a:prstGeom>
          <a:ln w="31733">
            <a:solidFill>
              <a:srgbClr val="2791A6"/>
            </a:solidFill>
          </a:ln>
        </p:spPr>
        <p:txBody>
          <a:bodyPr vert="horz" wrap="square" lIns="0" tIns="76835" rIns="0" bIns="0" rtlCol="0">
            <a:spAutoFit/>
          </a:bodyPr>
          <a:lstStyle/>
          <a:p>
            <a:pPr marL="83820">
              <a:lnSpc>
                <a:spcPct val="100000"/>
              </a:lnSpc>
              <a:spcBef>
                <a:spcPts val="605"/>
              </a:spcBef>
            </a:pPr>
            <a:r>
              <a:rPr lang="fr-FR" sz="1400" b="1" kern="0" dirty="0">
                <a:latin typeface="Arial"/>
                <a:cs typeface="Arial"/>
              </a:rPr>
              <a:t>Quelle est la valeur du travail en équipe ?</a:t>
            </a:r>
            <a:endParaRPr sz="1400" kern="0" dirty="0">
              <a:latin typeface="Arial"/>
              <a:cs typeface="Arial"/>
            </a:endParaRPr>
          </a:p>
          <a:p>
            <a:pPr>
              <a:lnSpc>
                <a:spcPct val="100000"/>
              </a:lnSpc>
              <a:spcBef>
                <a:spcPts val="35"/>
              </a:spcBef>
            </a:pPr>
            <a:endParaRPr sz="1300" kern="0" dirty="0">
              <a:latin typeface="Times New Roman"/>
              <a:cs typeface="Times New Roman"/>
            </a:endParaRPr>
          </a:p>
          <a:p>
            <a:pPr marL="255270" marR="126364" indent="-171450">
              <a:lnSpc>
                <a:spcPct val="101699"/>
              </a:lnSpc>
              <a:spcBef>
                <a:spcPts val="5"/>
              </a:spcBef>
              <a:buFont typeface="Arial" panose="020B0604020202020204" pitchFamily="34" charset="0"/>
              <a:buChar char="•"/>
              <a:tabLst>
                <a:tab pos="183515" algn="l"/>
              </a:tabLst>
            </a:pPr>
            <a:r>
              <a:rPr lang="fr-FR" sz="1200" kern="0" dirty="0">
                <a:latin typeface="Arial Unicode MS"/>
                <a:cs typeface="Arial Unicode MS"/>
              </a:rPr>
              <a:t>Un travail en équipe de haute qualité est fortement associé à des gains d’apprentissage (par ex. </a:t>
            </a:r>
            <a:r>
              <a:rPr lang="en-US" sz="1200" u="sng" kern="0" dirty="0">
                <a:solidFill>
                  <a:srgbClr val="0000FF"/>
                </a:solidFill>
                <a:latin typeface="Arial Unicode MS"/>
                <a:cs typeface="Arial Unicode MS"/>
                <a:hlinkClick r:id="rId11"/>
              </a:rPr>
              <a:t>Howe et al., 2019</a:t>
            </a:r>
            <a:r>
              <a:rPr lang="en-US" sz="1200" kern="0" dirty="0">
                <a:latin typeface="Arial Unicode MS"/>
                <a:cs typeface="Arial Unicode MS"/>
              </a:rPr>
              <a:t>)</a:t>
            </a:r>
            <a:r>
              <a:rPr lang="fr-FR" sz="1200" kern="0" dirty="0">
                <a:latin typeface="Arial Unicode MS"/>
                <a:cs typeface="Arial Unicode MS"/>
              </a:rPr>
              <a:t>, en particulier lorsque les participants ont des points de vue différents </a:t>
            </a:r>
            <a:r>
              <a:rPr lang="en-US" sz="1200" kern="0" dirty="0">
                <a:latin typeface="Arial Unicode MS"/>
                <a:cs typeface="Arial Unicode MS"/>
              </a:rPr>
              <a:t>(</a:t>
            </a:r>
            <a:r>
              <a:rPr lang="en-US" sz="1200" u="sng" kern="0" dirty="0">
                <a:solidFill>
                  <a:srgbClr val="0000FF"/>
                </a:solidFill>
                <a:latin typeface="Arial Unicode MS"/>
                <a:cs typeface="Arial Unicode MS"/>
                <a:hlinkClick r:id="rId12"/>
              </a:rPr>
              <a:t>Bennett et al., 2009</a:t>
            </a:r>
            <a:r>
              <a:rPr lang="en-US" sz="1200" kern="0" dirty="0">
                <a:latin typeface="Arial Unicode MS"/>
                <a:cs typeface="Arial Unicode MS"/>
              </a:rPr>
              <a:t>);</a:t>
            </a:r>
          </a:p>
          <a:p>
            <a:pPr marL="255270" marR="126364" indent="-171450">
              <a:lnSpc>
                <a:spcPct val="101699"/>
              </a:lnSpc>
              <a:spcBef>
                <a:spcPts val="5"/>
              </a:spcBef>
              <a:buFont typeface="Arial" panose="020B0604020202020204" pitchFamily="34" charset="0"/>
              <a:buChar char="•"/>
              <a:tabLst>
                <a:tab pos="183515" algn="l"/>
              </a:tabLst>
            </a:pPr>
            <a:r>
              <a:rPr lang="fr-FR" sz="1200" kern="0" dirty="0">
                <a:latin typeface="Arial Unicode MS"/>
                <a:cs typeface="Arial Unicode MS"/>
              </a:rPr>
              <a:t>Les élèves peuvent apprendre les uns des autres;</a:t>
            </a:r>
          </a:p>
          <a:p>
            <a:pPr marL="255270" marR="126364" indent="-171450">
              <a:lnSpc>
                <a:spcPct val="101699"/>
              </a:lnSpc>
              <a:spcBef>
                <a:spcPts val="5"/>
              </a:spcBef>
              <a:buFont typeface="Arial" panose="020B0604020202020204" pitchFamily="34" charset="0"/>
              <a:buChar char="•"/>
              <a:tabLst>
                <a:tab pos="183515" algn="l"/>
              </a:tabLst>
            </a:pPr>
            <a:r>
              <a:rPr lang="fr-FR" sz="1200" kern="0" dirty="0">
                <a:latin typeface="Arial Unicode MS"/>
                <a:cs typeface="Arial Unicode MS"/>
              </a:rPr>
              <a:t>Les apprenants peuvent s’exercer à utiliser le dialogue pour apprendre, raisonner et résoudre des problèmes sans la présence de l’enseignant;</a:t>
            </a:r>
          </a:p>
          <a:p>
            <a:pPr marL="255270" marR="126364" indent="-171450">
              <a:lnSpc>
                <a:spcPct val="101699"/>
              </a:lnSpc>
              <a:spcBef>
                <a:spcPts val="5"/>
              </a:spcBef>
              <a:buFont typeface="Arial" panose="020B0604020202020204" pitchFamily="34" charset="0"/>
              <a:buChar char="•"/>
              <a:tabLst>
                <a:tab pos="183515" algn="l"/>
              </a:tabLst>
            </a:pPr>
            <a:r>
              <a:rPr lang="fr-FR" sz="1200" kern="0" dirty="0">
                <a:latin typeface="Arial Unicode MS"/>
                <a:cs typeface="Arial Unicode MS"/>
              </a:rPr>
              <a:t>Ils peuvent tester leurs idées dans un environnement moins stressant avant de partager leurs progrès avec d’autres équipes ou devant la classe entière — « rendre la pensée visible » pour les autres, ce qui favorise les apprentissages (</a:t>
            </a:r>
            <a:r>
              <a:rPr lang="fr-FR" sz="1200" u="sng" kern="0" dirty="0">
                <a:solidFill>
                  <a:srgbClr val="0000FF"/>
                </a:solidFill>
                <a:latin typeface="Arial Unicode MS"/>
                <a:cs typeface="Arial Unicode MS"/>
                <a:hlinkClick r:id="rId13"/>
              </a:rPr>
              <a:t>Howe 2020</a:t>
            </a:r>
            <a:r>
              <a:rPr lang="fr-FR" sz="1200" kern="0" dirty="0">
                <a:latin typeface="Arial Unicode MS"/>
                <a:cs typeface="Arial Unicode MS"/>
              </a:rPr>
              <a:t>);</a:t>
            </a:r>
          </a:p>
          <a:p>
            <a:pPr marL="255270" marR="126364" indent="-171450">
              <a:lnSpc>
                <a:spcPct val="101699"/>
              </a:lnSpc>
              <a:spcBef>
                <a:spcPts val="5"/>
              </a:spcBef>
              <a:buFont typeface="Arial" panose="020B0604020202020204" pitchFamily="34" charset="0"/>
              <a:buChar char="•"/>
              <a:tabLst>
                <a:tab pos="183515" algn="l"/>
              </a:tabLst>
            </a:pPr>
            <a:r>
              <a:rPr lang="fr-FR" sz="1200" kern="0" dirty="0">
                <a:latin typeface="Arial Unicode MS"/>
                <a:cs typeface="Arial Unicode MS"/>
              </a:rPr>
              <a:t>Les autres élèves peuvent réfléchir aux nouvelles idées et les évaluer, notamment à l’aide de grilles formelles, dépassant ainsi l’écoute passive.</a:t>
            </a:r>
          </a:p>
        </p:txBody>
      </p:sp>
      <p:sp>
        <p:nvSpPr>
          <p:cNvPr id="5" name="object 5"/>
          <p:cNvSpPr txBox="1"/>
          <p:nvPr>
            <p:custDataLst>
              <p:tags r:id="rId4"/>
            </p:custDataLst>
          </p:nvPr>
        </p:nvSpPr>
        <p:spPr>
          <a:xfrm>
            <a:off x="5194301" y="200025"/>
            <a:ext cx="5284358" cy="4373373"/>
          </a:xfrm>
          <a:prstGeom prst="rect">
            <a:avLst/>
          </a:prstGeom>
          <a:ln w="31733">
            <a:solidFill>
              <a:srgbClr val="2791A6"/>
            </a:solidFill>
          </a:ln>
        </p:spPr>
        <p:txBody>
          <a:bodyPr vert="horz" wrap="square" lIns="0" tIns="36000" rIns="0" bIns="0" rtlCol="0">
            <a:spAutoFit/>
          </a:bodyPr>
          <a:lstStyle/>
          <a:p>
            <a:pPr marL="82550" algn="just">
              <a:lnSpc>
                <a:spcPct val="100000"/>
              </a:lnSpc>
              <a:spcBef>
                <a:spcPts val="585"/>
              </a:spcBef>
            </a:pPr>
            <a:r>
              <a:rPr lang="fr-FR" sz="1400" b="1" dirty="0">
                <a:latin typeface="Arial"/>
                <a:cs typeface="Arial"/>
              </a:rPr>
              <a:t>Comment rendre le travail en équipe efficace?</a:t>
            </a:r>
            <a:endParaRPr sz="1400" dirty="0">
              <a:latin typeface="Arial"/>
              <a:cs typeface="Arial"/>
            </a:endParaRPr>
          </a:p>
          <a:p>
            <a:pPr>
              <a:lnSpc>
                <a:spcPct val="100000"/>
              </a:lnSpc>
              <a:spcBef>
                <a:spcPts val="45"/>
              </a:spcBef>
            </a:pPr>
            <a:endParaRPr sz="950" dirty="0">
              <a:latin typeface="Times New Roman"/>
              <a:cs typeface="Times New Roman"/>
            </a:endParaRPr>
          </a:p>
          <a:p>
            <a:pPr marL="255600" marR="94615">
              <a:lnSpc>
                <a:spcPct val="102000"/>
              </a:lnSpc>
              <a:spcAft>
                <a:spcPts val="48"/>
              </a:spcAft>
            </a:pPr>
            <a:r>
              <a:rPr lang="fr-FR" sz="1200" dirty="0">
                <a:latin typeface="Arial Unicode MS"/>
                <a:cs typeface="Arial Unicode MS"/>
              </a:rPr>
              <a:t>Les élèves doivent </a:t>
            </a:r>
            <a:r>
              <a:rPr lang="fr-FR" sz="1200" i="1" dirty="0">
                <a:latin typeface="Arial Unicode MS"/>
                <a:cs typeface="Arial Unicode MS"/>
              </a:rPr>
              <a:t>apprendre</a:t>
            </a:r>
            <a:r>
              <a:rPr lang="fr-FR" sz="1200" dirty="0">
                <a:latin typeface="Arial Unicode MS"/>
                <a:cs typeface="Arial Unicode MS"/>
              </a:rPr>
              <a:t> à parler et à collaborer efficacement en équipe ; souvent, ils n’ont pas encore acquis ces compétences. Les « </a:t>
            </a:r>
            <a:r>
              <a:rPr lang="fr-FR" sz="1200" b="1" dirty="0">
                <a:latin typeface="Arial Unicode MS"/>
                <a:cs typeface="Arial Unicode MS"/>
              </a:rPr>
              <a:t>règles de discussion </a:t>
            </a:r>
            <a:r>
              <a:rPr lang="fr-FR" sz="1200" dirty="0">
                <a:latin typeface="Arial Unicode MS"/>
                <a:cs typeface="Arial Unicode MS"/>
              </a:rPr>
              <a:t>» (présentées plus tôt) et les </a:t>
            </a:r>
            <a:r>
              <a:rPr lang="fr-FR" sz="1200" b="1" dirty="0">
                <a:latin typeface="Arial Unicode MS"/>
                <a:cs typeface="Arial Unicode MS"/>
              </a:rPr>
              <a:t>amorces de phrases </a:t>
            </a:r>
            <a:r>
              <a:rPr lang="fr-FR" sz="1200" dirty="0">
                <a:latin typeface="Arial Unicode MS"/>
                <a:cs typeface="Arial Unicode MS"/>
              </a:rPr>
              <a:t>peuvent aider les élèves à prendre l’habitude d’écouter, de faire référence aux idées des autres, d’exprimer leur accord et de remettre en question avec respect, en donnant des raisons. </a:t>
            </a:r>
            <a:br>
              <a:rPr lang="en-US" sz="1200" dirty="0">
                <a:latin typeface="Arial Unicode MS"/>
                <a:cs typeface="Arial Unicode MS"/>
              </a:rPr>
            </a:br>
            <a:endParaRPr sz="1200" dirty="0">
              <a:latin typeface="Arial Unicode MS"/>
              <a:cs typeface="Arial Unicode MS"/>
            </a:endParaRPr>
          </a:p>
          <a:p>
            <a:pPr marL="255600" marR="95250">
              <a:lnSpc>
                <a:spcPct val="102000"/>
              </a:lnSpc>
              <a:spcAft>
                <a:spcPts val="48"/>
              </a:spcAft>
            </a:pPr>
            <a:r>
              <a:rPr lang="fr-FR" sz="1200" dirty="0">
                <a:latin typeface="Arial Unicode MS"/>
                <a:cs typeface="Arial Unicode MS"/>
              </a:rPr>
              <a:t>Le soutien au dialogue dans lequel les élèves </a:t>
            </a:r>
            <a:r>
              <a:rPr lang="fr-FR" sz="1200" b="1" dirty="0">
                <a:latin typeface="Arial Unicode MS"/>
                <a:cs typeface="Arial Unicode MS"/>
              </a:rPr>
              <a:t>s’engagent avec les idées des autres</a:t>
            </a:r>
            <a:r>
              <a:rPr lang="fr-FR" sz="1200" dirty="0">
                <a:latin typeface="Arial Unicode MS"/>
                <a:cs typeface="Arial Unicode MS"/>
              </a:rPr>
              <a:t> doit être intégré à la conception des activités. Par exemple, il faut concevoir des tâches qui nécessitent une collaboration pour réussir et qui visent à stimuler un débat raisonné. Les « </a:t>
            </a:r>
            <a:r>
              <a:rPr lang="fr-FR" sz="1200" b="1" dirty="0">
                <a:latin typeface="Arial Unicode MS"/>
                <a:cs typeface="Arial Unicode MS"/>
              </a:rPr>
              <a:t>points de discussion </a:t>
            </a:r>
            <a:r>
              <a:rPr lang="fr-FR" sz="1200" dirty="0">
                <a:latin typeface="Arial Unicode MS"/>
                <a:cs typeface="Arial Unicode MS"/>
              </a:rPr>
              <a:t>» sont une excellente activité pour cela — voir l’encadré ci-dessous.</a:t>
            </a:r>
          </a:p>
          <a:p>
            <a:pPr marL="255600" marR="95250">
              <a:lnSpc>
                <a:spcPct val="102000"/>
              </a:lnSpc>
              <a:spcAft>
                <a:spcPts val="48"/>
              </a:spcAft>
            </a:pPr>
            <a:endParaRPr sz="1200" dirty="0">
              <a:latin typeface="Arial Unicode MS"/>
              <a:cs typeface="Arial Unicode MS"/>
            </a:endParaRPr>
          </a:p>
          <a:p>
            <a:pPr marL="255600">
              <a:lnSpc>
                <a:spcPct val="102000"/>
              </a:lnSpc>
              <a:spcAft>
                <a:spcPts val="48"/>
              </a:spcAft>
            </a:pPr>
            <a:r>
              <a:rPr lang="fr-FR" sz="1300" b="1" dirty="0">
                <a:latin typeface="Arial"/>
                <a:cs typeface="Arial"/>
              </a:rPr>
              <a:t>Comment savoir si le travail en équipe soutient l’apprentissage?</a:t>
            </a:r>
            <a:endParaRPr lang="en-US" sz="1300" dirty="0">
              <a:latin typeface="Arial"/>
              <a:cs typeface="Arial"/>
            </a:endParaRPr>
          </a:p>
          <a:p>
            <a:pPr marL="255600" marR="95885" indent="-635">
              <a:lnSpc>
                <a:spcPct val="102000"/>
              </a:lnSpc>
              <a:spcAft>
                <a:spcPts val="48"/>
              </a:spcAft>
            </a:pPr>
            <a:r>
              <a:rPr lang="fr-FR" sz="1200" b="1" dirty="0">
                <a:latin typeface="Arial"/>
                <a:cs typeface="Arial"/>
              </a:rPr>
              <a:t>L’outil 2G </a:t>
            </a:r>
            <a:r>
              <a:rPr lang="fr-FR" sz="1200" dirty="0">
                <a:latin typeface="Arial"/>
                <a:cs typeface="Arial"/>
              </a:rPr>
              <a:t>propose une échelle d’évaluation de la qualité du travail en équipe ; il existe deux versions : l’une pour observer les élèves et l’autre pour leur autoévaluation. Des scores élevés à ces échelles sont fortement associés à de meilleurs résultats d’apprentissage (par exemple, </a:t>
            </a:r>
            <a:r>
              <a:rPr lang="en-US" sz="1200" u="sng" kern="0" dirty="0">
                <a:solidFill>
                  <a:srgbClr val="0000FF"/>
                </a:solidFill>
                <a:latin typeface="Arial Unicode MS"/>
                <a:cs typeface="Arial Unicode MS"/>
                <a:hlinkClick r:id="rId11"/>
              </a:rPr>
              <a:t>Howe et al., 2019</a:t>
            </a:r>
            <a:r>
              <a:rPr lang="en-US" sz="1200" dirty="0">
                <a:latin typeface="Arial Unicode MS"/>
                <a:cs typeface="Arial Unicode MS"/>
              </a:rPr>
              <a:t>).</a:t>
            </a:r>
          </a:p>
        </p:txBody>
      </p:sp>
      <p:sp>
        <p:nvSpPr>
          <p:cNvPr id="6" name="object 6"/>
          <p:cNvSpPr txBox="1"/>
          <p:nvPr>
            <p:custDataLst>
              <p:tags r:id="rId5"/>
            </p:custDataLst>
          </p:nvPr>
        </p:nvSpPr>
        <p:spPr>
          <a:xfrm>
            <a:off x="5194301" y="4695825"/>
            <a:ext cx="5284358" cy="2580963"/>
          </a:xfrm>
          <a:prstGeom prst="rect">
            <a:avLst/>
          </a:prstGeom>
          <a:ln w="31733">
            <a:solidFill>
              <a:srgbClr val="2791A6"/>
            </a:solidFill>
          </a:ln>
        </p:spPr>
        <p:txBody>
          <a:bodyPr vert="horz" wrap="square" lIns="0" tIns="74295" rIns="0" bIns="0" rtlCol="0">
            <a:spAutoFit/>
          </a:bodyPr>
          <a:lstStyle/>
          <a:p>
            <a:pPr marL="83820">
              <a:lnSpc>
                <a:spcPct val="100000"/>
              </a:lnSpc>
              <a:spcBef>
                <a:spcPts val="585"/>
              </a:spcBef>
            </a:pPr>
            <a:r>
              <a:rPr lang="fr-FR" sz="1400" b="1" dirty="0">
                <a:latin typeface="Arial"/>
                <a:cs typeface="Arial"/>
              </a:rPr>
              <a:t>Que sont les points de discussion?</a:t>
            </a:r>
            <a:endParaRPr sz="1400" dirty="0">
              <a:latin typeface="Arial"/>
              <a:cs typeface="Arial"/>
            </a:endParaRPr>
          </a:p>
          <a:p>
            <a:pPr>
              <a:lnSpc>
                <a:spcPct val="100000"/>
              </a:lnSpc>
              <a:spcBef>
                <a:spcPts val="10"/>
              </a:spcBef>
            </a:pPr>
            <a:endParaRPr sz="800" dirty="0">
              <a:latin typeface="Times New Roman"/>
              <a:cs typeface="Times New Roman"/>
            </a:endParaRPr>
          </a:p>
          <a:p>
            <a:pPr marL="483870" marR="339090" indent="-171450">
              <a:lnSpc>
                <a:spcPct val="101699"/>
              </a:lnSpc>
              <a:spcAft>
                <a:spcPts val="200"/>
              </a:spcAft>
              <a:buFont typeface="Arial" panose="020B0604020202020204" pitchFamily="34" charset="0"/>
              <a:buChar char="•"/>
              <a:tabLst>
                <a:tab pos="411480" algn="l"/>
              </a:tabLst>
            </a:pPr>
            <a:r>
              <a:rPr lang="fr-FR" sz="1200" dirty="0">
                <a:latin typeface="Arial"/>
                <a:cs typeface="Arial"/>
              </a:rPr>
              <a:t>Ce sont des </a:t>
            </a:r>
            <a:r>
              <a:rPr lang="fr-FR" sz="1200" b="1" dirty="0">
                <a:latin typeface="Arial"/>
                <a:cs typeface="Arial"/>
              </a:rPr>
              <a:t>affirmations</a:t>
            </a:r>
            <a:r>
              <a:rPr lang="fr-FR" sz="1200" dirty="0">
                <a:latin typeface="Arial"/>
                <a:cs typeface="Arial"/>
              </a:rPr>
              <a:t> – et non des questions – sur lesquelles les élèves sont invités à se positionner (d’accord / pas d’accord) de manière respectueuse lors d’une discussion.</a:t>
            </a:r>
          </a:p>
          <a:p>
            <a:pPr marL="483870" marR="339090" indent="-171450">
              <a:lnSpc>
                <a:spcPct val="101699"/>
              </a:lnSpc>
              <a:spcAft>
                <a:spcPts val="200"/>
              </a:spcAft>
              <a:buFont typeface="Arial" panose="020B0604020202020204" pitchFamily="34" charset="0"/>
              <a:buChar char="•"/>
              <a:tabLst>
                <a:tab pos="411480" algn="l"/>
              </a:tabLst>
            </a:pPr>
            <a:r>
              <a:rPr lang="fr-FR" sz="1200" dirty="0">
                <a:latin typeface="Arial"/>
                <a:cs typeface="Arial"/>
              </a:rPr>
              <a:t>Elles sont provocantes, intrigantes, intéressantes, vraies ou fausses.</a:t>
            </a:r>
          </a:p>
          <a:p>
            <a:pPr marL="483870" marR="339090" indent="-171450">
              <a:lnSpc>
                <a:spcPct val="101699"/>
              </a:lnSpc>
              <a:spcAft>
                <a:spcPts val="200"/>
              </a:spcAft>
              <a:buFont typeface="Arial" panose="020B0604020202020204" pitchFamily="34" charset="0"/>
              <a:buChar char="•"/>
              <a:tabLst>
                <a:tab pos="411480" algn="l"/>
              </a:tabLst>
            </a:pPr>
            <a:r>
              <a:rPr lang="fr-FR" sz="1200" dirty="0">
                <a:latin typeface="Arial"/>
                <a:cs typeface="Arial"/>
              </a:rPr>
              <a:t>Elles peuvent être utilisées pour susciter des réponses factuelles ou imaginatives.</a:t>
            </a:r>
          </a:p>
          <a:p>
            <a:pPr marL="483870" marR="339090" indent="-171450">
              <a:lnSpc>
                <a:spcPct val="101699"/>
              </a:lnSpc>
              <a:spcAft>
                <a:spcPts val="200"/>
              </a:spcAft>
              <a:buFont typeface="Arial" panose="020B0604020202020204" pitchFamily="34" charset="0"/>
              <a:buChar char="•"/>
              <a:tabLst>
                <a:tab pos="411480" algn="l"/>
              </a:tabLst>
            </a:pPr>
            <a:r>
              <a:rPr lang="fr-FR" sz="1200" dirty="0">
                <a:latin typeface="Arial"/>
                <a:cs typeface="Arial"/>
              </a:rPr>
              <a:t>Comme les règles de discussion, elles peuvent être utilisées dans le travail en équipe ou les discussions en grand groupe.</a:t>
            </a:r>
            <a:endParaRPr sz="1200" dirty="0">
              <a:latin typeface="Times New Roman"/>
              <a:cs typeface="Times New Roman"/>
            </a:endParaRPr>
          </a:p>
          <a:p>
            <a:pPr marL="484505">
              <a:lnSpc>
                <a:spcPct val="100000"/>
              </a:lnSpc>
            </a:pPr>
            <a:r>
              <a:rPr lang="fr-FR" sz="1200" b="1" u="sng" dirty="0">
                <a:solidFill>
                  <a:srgbClr val="0000FF"/>
                </a:solidFill>
                <a:latin typeface="Arial"/>
                <a:cs typeface="Arial"/>
                <a:hlinkClick r:id="rId14"/>
              </a:rPr>
              <a:t>Vidéo 4 : Conseils pratiques pour soutenir le dialogue en classe : les points de discussion</a:t>
            </a:r>
            <a:endParaRPr sz="1200" dirty="0">
              <a:latin typeface="Arial"/>
              <a:cs typeface="Arial"/>
            </a:endParaRPr>
          </a:p>
        </p:txBody>
      </p:sp>
      <p:sp>
        <p:nvSpPr>
          <p:cNvPr id="7" name="object 7"/>
          <p:cNvSpPr/>
          <p:nvPr>
            <p:custDataLst>
              <p:tags r:id="rId6"/>
            </p:custDataLst>
          </p:nvPr>
        </p:nvSpPr>
        <p:spPr>
          <a:xfrm>
            <a:off x="5187494" y="6713949"/>
            <a:ext cx="439414" cy="439414"/>
          </a:xfrm>
          <a:prstGeom prst="rect">
            <a:avLst/>
          </a:prstGeom>
          <a:blipFill>
            <a:blip r:embed="rId15" cstate="print"/>
            <a:stretch>
              <a:fillRect/>
            </a:stretch>
          </a:blipFill>
        </p:spPr>
        <p:txBody>
          <a:bodyPr wrap="square" lIns="0" tIns="0" rIns="0" bIns="0" rtlCol="0"/>
          <a:lstStyle/>
          <a:p>
            <a:endParaRPr/>
          </a:p>
        </p:txBody>
      </p:sp>
      <p:sp>
        <p:nvSpPr>
          <p:cNvPr id="8" name="object 8"/>
          <p:cNvSpPr txBox="1"/>
          <p:nvPr>
            <p:custDataLst>
              <p:tags r:id="rId7"/>
            </p:custDataLst>
          </p:nvPr>
        </p:nvSpPr>
        <p:spPr>
          <a:xfrm>
            <a:off x="5285281" y="7088109"/>
            <a:ext cx="121920" cy="154529"/>
          </a:xfrm>
          <a:prstGeom prst="rect">
            <a:avLst/>
          </a:prstGeom>
        </p:spPr>
        <p:txBody>
          <a:bodyPr vert="horz" wrap="square" lIns="0" tIns="635" rIns="0" bIns="0" rtlCol="0">
            <a:spAutoFit/>
          </a:bodyPr>
          <a:lstStyle/>
          <a:p>
            <a:pPr marL="25400">
              <a:lnSpc>
                <a:spcPct val="100000"/>
              </a:lnSpc>
              <a:spcBef>
                <a:spcPts val="5"/>
              </a:spcBef>
            </a:pPr>
            <a:r>
              <a:rPr sz="1000" dirty="0">
                <a:latin typeface="Arial"/>
                <a:cs typeface="Arial"/>
              </a:rPr>
              <a:t>8</a:t>
            </a:r>
            <a:endParaRPr sz="1000">
              <a:latin typeface="Arial"/>
              <a:cs typeface="Arial"/>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object 2"/>
          <p:cNvGraphicFramePr>
            <a:graphicFrameLocks noGrp="1"/>
          </p:cNvGraphicFramePr>
          <p:nvPr>
            <p:custDataLst>
              <p:tags r:id="rId1"/>
            </p:custDataLst>
            <p:extLst>
              <p:ext uri="{D42A27DB-BD31-4B8C-83A1-F6EECF244321}">
                <p14:modId xmlns:p14="http://schemas.microsoft.com/office/powerpoint/2010/main" val="3376002812"/>
              </p:ext>
            </p:extLst>
          </p:nvPr>
        </p:nvGraphicFramePr>
        <p:xfrm>
          <a:off x="357870" y="4256245"/>
          <a:ext cx="9747501" cy="2937743"/>
        </p:xfrm>
        <a:graphic>
          <a:graphicData uri="http://schemas.openxmlformats.org/drawingml/2006/table">
            <a:tbl>
              <a:tblPr firstRow="1" bandRow="1">
                <a:tableStyleId>{2D5ABB26-0587-4C30-8999-92F81FD0307C}</a:tableStyleId>
              </a:tblPr>
              <a:tblGrid>
                <a:gridCol w="1347215">
                  <a:extLst>
                    <a:ext uri="{9D8B030D-6E8A-4147-A177-3AD203B41FA5}">
                      <a16:colId xmlns:a16="http://schemas.microsoft.com/office/drawing/2014/main" val="20000"/>
                    </a:ext>
                  </a:extLst>
                </a:gridCol>
                <a:gridCol w="3901440">
                  <a:extLst>
                    <a:ext uri="{9D8B030D-6E8A-4147-A177-3AD203B41FA5}">
                      <a16:colId xmlns:a16="http://schemas.microsoft.com/office/drawing/2014/main" val="20001"/>
                    </a:ext>
                  </a:extLst>
                </a:gridCol>
                <a:gridCol w="4498846">
                  <a:extLst>
                    <a:ext uri="{9D8B030D-6E8A-4147-A177-3AD203B41FA5}">
                      <a16:colId xmlns:a16="http://schemas.microsoft.com/office/drawing/2014/main" val="20002"/>
                    </a:ext>
                  </a:extLst>
                </a:gridCol>
              </a:tblGrid>
              <a:tr h="742103">
                <a:tc>
                  <a:txBody>
                    <a:bodyPr/>
                    <a:lstStyle/>
                    <a:p>
                      <a:endParaRPr sz="1000" spc="0" baseline="0" dirty="0">
                        <a:latin typeface="Arial"/>
                        <a:cs typeface="Arial"/>
                      </a:endParaRPr>
                    </a:p>
                  </a:txBody>
                  <a:tcPr marL="0" marR="0" marT="0" marB="0">
                    <a:lnL w="12192">
                      <a:solidFill>
                        <a:srgbClr val="FFFFFF"/>
                      </a:solidFill>
                      <a:prstDash val="solid"/>
                    </a:lnL>
                    <a:lnR w="12192">
                      <a:solidFill>
                        <a:srgbClr val="FFFFFF"/>
                      </a:solidFill>
                      <a:prstDash val="solid"/>
                    </a:lnR>
                    <a:lnB w="12191">
                      <a:solidFill>
                        <a:srgbClr val="FFFFFF"/>
                      </a:solidFill>
                      <a:prstDash val="solid"/>
                    </a:lnB>
                    <a:solidFill>
                      <a:srgbClr val="A6B6CB"/>
                    </a:solidFill>
                  </a:tcPr>
                </a:tc>
                <a:tc>
                  <a:txBody>
                    <a:bodyPr/>
                    <a:lstStyle/>
                    <a:p>
                      <a:pPr marL="82800">
                        <a:lnSpc>
                          <a:spcPct val="121000"/>
                        </a:lnSpc>
                        <a:spcBef>
                          <a:spcPts val="580"/>
                        </a:spcBef>
                      </a:pPr>
                      <a:r>
                        <a:rPr lang="fr-FR" sz="1200" b="1" spc="0" baseline="0" dirty="0">
                          <a:latin typeface="Arial"/>
                          <a:cs typeface="Arial"/>
                        </a:rPr>
                        <a:t>Élèves plus jeunes : </a:t>
                      </a:r>
                      <a:r>
                        <a:rPr lang="fr-FR" sz="1200" b="0" spc="0" baseline="0" dirty="0">
                          <a:latin typeface="Arial"/>
                          <a:cs typeface="Arial"/>
                        </a:rPr>
                        <a:t>vous pourriez entendre un langage plus simple, et les constructions ou objections pourraient être exprimées par ce type de phrases </a:t>
                      </a:r>
                      <a:r>
                        <a:rPr lang="fr-FR" sz="1200" b="1" spc="0" baseline="0" dirty="0">
                          <a:latin typeface="Arial"/>
                          <a:cs typeface="Arial"/>
                        </a:rPr>
                        <a:t>:</a:t>
                      </a:r>
                      <a:endParaRPr sz="1200" spc="0" baseline="0" dirty="0">
                        <a:latin typeface="Arial Unicode MS"/>
                        <a:cs typeface="Arial Unicode MS"/>
                      </a:endParaRPr>
                    </a:p>
                  </a:txBody>
                  <a:tcPr marL="0" marR="0" marT="30480" marB="0">
                    <a:lnL w="12192">
                      <a:solidFill>
                        <a:srgbClr val="FFFFFF"/>
                      </a:solidFill>
                      <a:prstDash val="solid"/>
                    </a:lnL>
                    <a:lnR w="12191">
                      <a:solidFill>
                        <a:srgbClr val="FFFFFF"/>
                      </a:solidFill>
                      <a:prstDash val="solid"/>
                    </a:lnR>
                    <a:lnB w="12191">
                      <a:solidFill>
                        <a:srgbClr val="FFFFFF"/>
                      </a:solidFill>
                      <a:prstDash val="solid"/>
                    </a:lnB>
                    <a:solidFill>
                      <a:srgbClr val="A6B6CB"/>
                    </a:solidFill>
                  </a:tcPr>
                </a:tc>
                <a:tc>
                  <a:txBody>
                    <a:bodyPr/>
                    <a:lstStyle/>
                    <a:p>
                      <a:pPr marL="82800" marR="43180">
                        <a:lnSpc>
                          <a:spcPct val="121000"/>
                        </a:lnSpc>
                        <a:spcBef>
                          <a:spcPts val="580"/>
                        </a:spcBef>
                      </a:pPr>
                      <a:r>
                        <a:rPr lang="fr-FR" sz="1200" b="1" spc="0" baseline="0" dirty="0">
                          <a:latin typeface="Arial"/>
                          <a:cs typeface="Arial"/>
                        </a:rPr>
                        <a:t>Élèves plus âgés : </a:t>
                      </a:r>
                      <a:r>
                        <a:rPr lang="fr-FR" sz="1200" b="0" spc="0" baseline="0" dirty="0">
                          <a:latin typeface="Arial"/>
                          <a:cs typeface="Arial"/>
                        </a:rPr>
                        <a:t>vous pourriez entendre des amorces de phrases plus formelles ou un langage plus sophistiqué :</a:t>
                      </a:r>
                      <a:endParaRPr sz="1200" spc="0" baseline="0" dirty="0">
                        <a:latin typeface="Arial Unicode MS"/>
                        <a:cs typeface="Arial Unicode MS"/>
                      </a:endParaRPr>
                    </a:p>
                  </a:txBody>
                  <a:tcPr marL="0" marR="0" marT="5080" marB="0">
                    <a:lnL w="12191">
                      <a:solidFill>
                        <a:srgbClr val="FFFFFF"/>
                      </a:solidFill>
                      <a:prstDash val="solid"/>
                    </a:lnL>
                    <a:lnR w="12192">
                      <a:solidFill>
                        <a:srgbClr val="FFFFFF"/>
                      </a:solidFill>
                      <a:prstDash val="solid"/>
                    </a:lnR>
                    <a:lnB w="12191">
                      <a:solidFill>
                        <a:srgbClr val="FFFFFF"/>
                      </a:solidFill>
                      <a:prstDash val="solid"/>
                    </a:lnB>
                    <a:solidFill>
                      <a:srgbClr val="A6B6CB"/>
                    </a:solidFill>
                  </a:tcPr>
                </a:tc>
                <a:extLst>
                  <a:ext uri="{0D108BD9-81ED-4DB2-BD59-A6C34878D82A}">
                    <a16:rowId xmlns:a16="http://schemas.microsoft.com/office/drawing/2014/main" val="10000"/>
                  </a:ext>
                </a:extLst>
              </a:tr>
              <a:tr h="603504">
                <a:tc>
                  <a:txBody>
                    <a:bodyPr/>
                    <a:lstStyle/>
                    <a:p>
                      <a:pPr marL="29845">
                        <a:lnSpc>
                          <a:spcPct val="100000"/>
                        </a:lnSpc>
                        <a:spcBef>
                          <a:spcPts val="240"/>
                        </a:spcBef>
                      </a:pPr>
                      <a:r>
                        <a:rPr lang="fr-CA" sz="1200" spc="0" baseline="0" dirty="0">
                          <a:latin typeface="Arial Unicode MS"/>
                          <a:cs typeface="Arial Unicode MS"/>
                        </a:rPr>
                        <a:t>Développer des idées</a:t>
                      </a:r>
                      <a:endParaRPr sz="1200" spc="0" baseline="0" dirty="0">
                        <a:latin typeface="Arial Unicode MS"/>
                        <a:cs typeface="Arial Unicode MS"/>
                      </a:endParaRPr>
                    </a:p>
                  </a:txBody>
                  <a:tcPr marL="0" marR="0" marT="30480" marB="0">
                    <a:lnL w="12192">
                      <a:solidFill>
                        <a:srgbClr val="FFFFFF"/>
                      </a:solidFill>
                      <a:prstDash val="solid"/>
                    </a:lnL>
                    <a:lnR w="12192">
                      <a:solidFill>
                        <a:srgbClr val="FFFFFF"/>
                      </a:solidFill>
                      <a:prstDash val="solid"/>
                    </a:lnR>
                    <a:lnT w="12191">
                      <a:solidFill>
                        <a:srgbClr val="FFFFFF"/>
                      </a:solidFill>
                      <a:prstDash val="solid"/>
                    </a:lnT>
                    <a:lnB w="12192">
                      <a:solidFill>
                        <a:srgbClr val="FFFFFF"/>
                      </a:solidFill>
                      <a:prstDash val="solid"/>
                    </a:lnB>
                    <a:solidFill>
                      <a:srgbClr val="D3DBE5"/>
                    </a:solidFill>
                  </a:tcPr>
                </a:tc>
                <a:tc>
                  <a:txBody>
                    <a:bodyPr/>
                    <a:lstStyle/>
                    <a:p>
                      <a:pPr marL="29845">
                        <a:lnSpc>
                          <a:spcPct val="100000"/>
                        </a:lnSpc>
                        <a:spcBef>
                          <a:spcPts val="240"/>
                        </a:spcBef>
                      </a:pPr>
                      <a:r>
                        <a:rPr lang="fr-FR" sz="1200" spc="0" baseline="0" dirty="0">
                          <a:latin typeface="Arial Unicode MS"/>
                          <a:cs typeface="Arial Unicode MS"/>
                        </a:rPr>
                        <a:t>«Et…»; «Alors…»; «Ah oui…»	«Je suis d’accord que…»; «C’est un bon point»; «On a commencé par penser que…, puis…»</a:t>
                      </a:r>
                      <a:endParaRPr sz="1200" spc="0" baseline="0" dirty="0">
                        <a:latin typeface="Arial Unicode MS"/>
                        <a:cs typeface="Arial Unicode MS"/>
                      </a:endParaRPr>
                    </a:p>
                  </a:txBody>
                  <a:tcPr marL="0" marR="0" marT="30480" marB="0">
                    <a:lnL w="12192">
                      <a:solidFill>
                        <a:srgbClr val="FFFFFF"/>
                      </a:solidFill>
                      <a:prstDash val="solid"/>
                    </a:lnL>
                    <a:lnR w="12191">
                      <a:solidFill>
                        <a:srgbClr val="FFFFFF"/>
                      </a:solidFill>
                      <a:prstDash val="solid"/>
                    </a:lnR>
                    <a:lnT w="12191">
                      <a:solidFill>
                        <a:srgbClr val="FFFFFF"/>
                      </a:solidFill>
                      <a:prstDash val="solid"/>
                    </a:lnT>
                    <a:lnB w="12192">
                      <a:solidFill>
                        <a:srgbClr val="FFFFFF"/>
                      </a:solidFill>
                      <a:prstDash val="solid"/>
                    </a:lnB>
                    <a:solidFill>
                      <a:srgbClr val="D3DBE5"/>
                    </a:solidFill>
                  </a:tcPr>
                </a:tc>
                <a:tc>
                  <a:txBody>
                    <a:bodyPr/>
                    <a:lstStyle/>
                    <a:p>
                      <a:pPr marL="30480" marR="220345">
                        <a:lnSpc>
                          <a:spcPts val="1750"/>
                        </a:lnSpc>
                        <a:spcBef>
                          <a:spcPts val="40"/>
                        </a:spcBef>
                      </a:pPr>
                      <a:r>
                        <a:rPr lang="fr-FR" sz="1200" spc="0" baseline="0" dirty="0">
                          <a:latin typeface="Arial Unicode MS"/>
                          <a:cs typeface="Arial Unicode MS"/>
                        </a:rPr>
                        <a:t>«Et…»; «Alors…»; «Ah oui…»	«Je suis d’accord que…»; «C’est un bon point»; «On a commencé par penser que…, puis…»</a:t>
                      </a:r>
                      <a:endParaRPr sz="1200" spc="0" baseline="0" dirty="0">
                        <a:latin typeface="Arial Unicode MS"/>
                        <a:cs typeface="Arial Unicode MS"/>
                      </a:endParaRPr>
                    </a:p>
                  </a:txBody>
                  <a:tcPr marL="0" marR="0" marT="5080" marB="0">
                    <a:lnL w="12191">
                      <a:solidFill>
                        <a:srgbClr val="FFFFFF"/>
                      </a:solidFill>
                      <a:prstDash val="solid"/>
                    </a:lnL>
                    <a:lnR w="12192">
                      <a:solidFill>
                        <a:srgbClr val="FFFFFF"/>
                      </a:solidFill>
                      <a:prstDash val="solid"/>
                    </a:lnR>
                    <a:lnT w="12191">
                      <a:solidFill>
                        <a:srgbClr val="FFFFFF"/>
                      </a:solidFill>
                      <a:prstDash val="solid"/>
                    </a:lnT>
                    <a:lnB w="12192">
                      <a:solidFill>
                        <a:srgbClr val="FFFFFF"/>
                      </a:solidFill>
                      <a:prstDash val="solid"/>
                    </a:lnB>
                    <a:solidFill>
                      <a:srgbClr val="D3DBE5"/>
                    </a:solidFill>
                  </a:tcPr>
                </a:tc>
                <a:extLst>
                  <a:ext uri="{0D108BD9-81ED-4DB2-BD59-A6C34878D82A}">
                    <a16:rowId xmlns:a16="http://schemas.microsoft.com/office/drawing/2014/main" val="10001"/>
                  </a:ext>
                </a:extLst>
              </a:tr>
              <a:tr h="606551">
                <a:tc>
                  <a:txBody>
                    <a:bodyPr/>
                    <a:lstStyle/>
                    <a:p>
                      <a:pPr marL="29845">
                        <a:lnSpc>
                          <a:spcPct val="100000"/>
                        </a:lnSpc>
                        <a:spcBef>
                          <a:spcPts val="265"/>
                        </a:spcBef>
                      </a:pPr>
                      <a:r>
                        <a:rPr lang="fr-FR" sz="1200" spc="0" baseline="0" dirty="0">
                          <a:latin typeface="Arial Unicode MS"/>
                          <a:cs typeface="Arial Unicode MS"/>
                        </a:rPr>
                        <a:t>Mettre au défi/Contester</a:t>
                      </a:r>
                      <a:endParaRPr sz="1200" spc="0" baseline="0" dirty="0">
                        <a:latin typeface="Arial Unicode MS"/>
                        <a:cs typeface="Arial Unicode MS"/>
                      </a:endParaRPr>
                    </a:p>
                  </a:txBody>
                  <a:tcPr marL="0" marR="0" marT="33655" marB="0">
                    <a:lnL w="12192">
                      <a:solidFill>
                        <a:srgbClr val="FFFFFF"/>
                      </a:solidFill>
                      <a:prstDash val="solid"/>
                    </a:lnL>
                    <a:lnR w="12192">
                      <a:solidFill>
                        <a:srgbClr val="FFFFFF"/>
                      </a:solidFill>
                      <a:prstDash val="solid"/>
                    </a:lnR>
                    <a:lnT w="12192">
                      <a:solidFill>
                        <a:srgbClr val="FFFFFF"/>
                      </a:solidFill>
                      <a:prstDash val="solid"/>
                    </a:lnT>
                    <a:lnB w="12192">
                      <a:solidFill>
                        <a:srgbClr val="FFFFFF"/>
                      </a:solidFill>
                      <a:prstDash val="solid"/>
                    </a:lnB>
                    <a:solidFill>
                      <a:srgbClr val="A6B6CB"/>
                    </a:solidFill>
                  </a:tcPr>
                </a:tc>
                <a:tc>
                  <a:txBody>
                    <a:bodyPr/>
                    <a:lstStyle/>
                    <a:p>
                      <a:pPr marL="29845">
                        <a:lnSpc>
                          <a:spcPct val="100000"/>
                        </a:lnSpc>
                        <a:spcBef>
                          <a:spcPts val="265"/>
                        </a:spcBef>
                      </a:pPr>
                      <a:r>
                        <a:rPr lang="fr-FR" sz="1200" spc="0" baseline="0" dirty="0">
                          <a:latin typeface="Arial Unicode MS"/>
                          <a:cs typeface="Arial Unicode MS"/>
                        </a:rPr>
                        <a:t>«Non!»; «Mais…»; «Ça ne se peut pas…»	«Je ne suis pas d’accord avec…»; «Ça ne semble pas juste»; «Ce n’est pas possible, parce que…»; «Je pense que c’est partiellement vrai»; «Ce n’est pas possible»</a:t>
                      </a:r>
                      <a:endParaRPr sz="1200" spc="0" baseline="0" dirty="0">
                        <a:latin typeface="Arial Unicode MS"/>
                        <a:cs typeface="Arial Unicode MS"/>
                      </a:endParaRPr>
                    </a:p>
                  </a:txBody>
                  <a:tcPr marL="0" marR="0" marT="33655" marB="0">
                    <a:lnL w="12192">
                      <a:solidFill>
                        <a:srgbClr val="FFFFFF"/>
                      </a:solidFill>
                      <a:prstDash val="solid"/>
                    </a:lnL>
                    <a:lnR w="12191">
                      <a:solidFill>
                        <a:srgbClr val="FFFFFF"/>
                      </a:solidFill>
                      <a:prstDash val="solid"/>
                    </a:lnR>
                    <a:lnT w="12192">
                      <a:solidFill>
                        <a:srgbClr val="FFFFFF"/>
                      </a:solidFill>
                      <a:prstDash val="solid"/>
                    </a:lnT>
                    <a:lnB w="12192">
                      <a:solidFill>
                        <a:srgbClr val="FFFFFF"/>
                      </a:solidFill>
                      <a:prstDash val="solid"/>
                    </a:lnB>
                    <a:solidFill>
                      <a:srgbClr val="A6B6CB"/>
                    </a:solidFill>
                  </a:tcPr>
                </a:tc>
                <a:tc>
                  <a:txBody>
                    <a:bodyPr/>
                    <a:lstStyle/>
                    <a:p>
                      <a:pPr marL="30480" marR="426084">
                        <a:lnSpc>
                          <a:spcPts val="1730"/>
                        </a:lnSpc>
                        <a:spcBef>
                          <a:spcPts val="80"/>
                        </a:spcBef>
                      </a:pPr>
                      <a:r>
                        <a:rPr lang="fr-FR" sz="1200" spc="0" baseline="0" dirty="0">
                          <a:latin typeface="Arial Unicode MS"/>
                          <a:cs typeface="Arial Unicode MS"/>
                        </a:rPr>
                        <a:t>«Non!»; «Mais…»; «Ça ne se peut pas…»	«Je ne suis pas d’accord avec…»; «Ça ne semble pas juste»; «Ce n’est pas possible, parce que…»; «Je pense que c’est partiellement vrai»; «Ce n’est pas possible»</a:t>
                      </a:r>
                      <a:endParaRPr sz="1200" spc="0" baseline="0" dirty="0">
                        <a:latin typeface="Arial Unicode MS"/>
                        <a:cs typeface="Arial Unicode MS"/>
                      </a:endParaRPr>
                    </a:p>
                  </a:txBody>
                  <a:tcPr marL="0" marR="0" marT="10160" marB="0">
                    <a:lnL w="12191">
                      <a:solidFill>
                        <a:srgbClr val="FFFFFF"/>
                      </a:solidFill>
                      <a:prstDash val="solid"/>
                    </a:lnL>
                    <a:lnR w="12192">
                      <a:solidFill>
                        <a:srgbClr val="FFFFFF"/>
                      </a:solidFill>
                      <a:prstDash val="solid"/>
                    </a:lnR>
                    <a:lnT w="12192">
                      <a:solidFill>
                        <a:srgbClr val="FFFFFF"/>
                      </a:solidFill>
                      <a:prstDash val="solid"/>
                    </a:lnT>
                    <a:lnB w="12192">
                      <a:solidFill>
                        <a:srgbClr val="FFFFFF"/>
                      </a:solidFill>
                      <a:prstDash val="solid"/>
                    </a:lnB>
                    <a:solidFill>
                      <a:srgbClr val="A6B6CB"/>
                    </a:solidFill>
                  </a:tcPr>
                </a:tc>
                <a:extLst>
                  <a:ext uri="{0D108BD9-81ED-4DB2-BD59-A6C34878D82A}">
                    <a16:rowId xmlns:a16="http://schemas.microsoft.com/office/drawing/2014/main" val="10002"/>
                  </a:ext>
                </a:extLst>
              </a:tr>
              <a:tr h="573023">
                <a:tc>
                  <a:txBody>
                    <a:bodyPr/>
                    <a:lstStyle/>
                    <a:p>
                      <a:pPr marL="29845">
                        <a:lnSpc>
                          <a:spcPct val="100000"/>
                        </a:lnSpc>
                        <a:spcBef>
                          <a:spcPts val="240"/>
                        </a:spcBef>
                      </a:pPr>
                      <a:r>
                        <a:rPr lang="fr-FR" sz="1200" spc="0" baseline="0" dirty="0">
                          <a:latin typeface="Arial Unicode MS"/>
                          <a:cs typeface="Arial Unicode MS"/>
                        </a:rPr>
                        <a:t>Rendre le raisonnement explicite</a:t>
                      </a:r>
                      <a:endParaRPr sz="1200" spc="0" baseline="0" dirty="0">
                        <a:latin typeface="Arial Unicode MS"/>
                        <a:cs typeface="Arial Unicode MS"/>
                      </a:endParaRPr>
                    </a:p>
                  </a:txBody>
                  <a:tcPr marL="0" marR="0" marT="30480" marB="0">
                    <a:lnL w="12192">
                      <a:solidFill>
                        <a:srgbClr val="FFFFFF"/>
                      </a:solidFill>
                      <a:prstDash val="solid"/>
                    </a:lnL>
                    <a:lnR w="12192">
                      <a:solidFill>
                        <a:srgbClr val="FFFFFF"/>
                      </a:solidFill>
                      <a:prstDash val="solid"/>
                    </a:lnR>
                    <a:lnT w="12192">
                      <a:solidFill>
                        <a:srgbClr val="FFFFFF"/>
                      </a:solidFill>
                      <a:prstDash val="solid"/>
                    </a:lnT>
                    <a:solidFill>
                      <a:srgbClr val="A6B6CB"/>
                    </a:solidFill>
                  </a:tcPr>
                </a:tc>
                <a:tc>
                  <a:txBody>
                    <a:bodyPr/>
                    <a:lstStyle/>
                    <a:p>
                      <a:pPr marL="29845">
                        <a:lnSpc>
                          <a:spcPct val="100000"/>
                        </a:lnSpc>
                        <a:spcBef>
                          <a:spcPts val="240"/>
                        </a:spcBef>
                      </a:pPr>
                      <a:r>
                        <a:rPr lang="fr-FR" sz="1200" dirty="0"/>
                        <a:t>«Parce que…»</a:t>
                      </a:r>
                      <a:endParaRPr sz="1200" spc="0" baseline="0" dirty="0">
                        <a:latin typeface="Arial Unicode MS"/>
                        <a:cs typeface="Arial Unicode MS"/>
                      </a:endParaRPr>
                    </a:p>
                  </a:txBody>
                  <a:tcPr marL="0" marR="0" marT="30480" marB="0">
                    <a:lnL w="12192">
                      <a:solidFill>
                        <a:srgbClr val="FFFFFF"/>
                      </a:solidFill>
                      <a:prstDash val="solid"/>
                    </a:lnL>
                    <a:lnR w="12191">
                      <a:solidFill>
                        <a:srgbClr val="FFFFFF"/>
                      </a:solidFill>
                      <a:prstDash val="solid"/>
                    </a:lnR>
                    <a:lnT w="12192">
                      <a:solidFill>
                        <a:srgbClr val="FFFFFF"/>
                      </a:solidFill>
                      <a:prstDash val="solid"/>
                    </a:lnT>
                    <a:solidFill>
                      <a:srgbClr val="A6B6CB"/>
                    </a:solidFill>
                  </a:tcPr>
                </a:tc>
                <a:tc>
                  <a:txBody>
                    <a:bodyPr/>
                    <a:lstStyle/>
                    <a:p>
                      <a:endParaRPr sz="1200" spc="0" baseline="0" dirty="0">
                        <a:latin typeface="Arial Unicode MS"/>
                        <a:cs typeface="Arial Unicode MS"/>
                      </a:endParaRPr>
                    </a:p>
                  </a:txBody>
                  <a:tcPr marL="0" marR="0" marT="0" marB="0">
                    <a:lnL w="12191">
                      <a:solidFill>
                        <a:srgbClr val="FFFFFF"/>
                      </a:solidFill>
                      <a:prstDash val="solid"/>
                    </a:lnL>
                    <a:lnR w="12192">
                      <a:solidFill>
                        <a:srgbClr val="FFFFFF"/>
                      </a:solidFill>
                      <a:prstDash val="solid"/>
                    </a:lnR>
                    <a:lnT w="12192">
                      <a:solidFill>
                        <a:srgbClr val="FFFFFF"/>
                      </a:solidFill>
                      <a:prstDash val="solid"/>
                    </a:lnT>
                    <a:solidFill>
                      <a:srgbClr val="A6B6CB"/>
                    </a:solidFill>
                  </a:tcPr>
                </a:tc>
                <a:extLst>
                  <a:ext uri="{0D108BD9-81ED-4DB2-BD59-A6C34878D82A}">
                    <a16:rowId xmlns:a16="http://schemas.microsoft.com/office/drawing/2014/main" val="10003"/>
                  </a:ext>
                </a:extLst>
              </a:tr>
            </a:tbl>
          </a:graphicData>
        </a:graphic>
      </p:graphicFrame>
      <p:sp>
        <p:nvSpPr>
          <p:cNvPr id="3" name="object 3"/>
          <p:cNvSpPr txBox="1"/>
          <p:nvPr>
            <p:custDataLst>
              <p:tags r:id="rId2"/>
            </p:custDataLst>
          </p:nvPr>
        </p:nvSpPr>
        <p:spPr>
          <a:xfrm>
            <a:off x="3189036" y="200025"/>
            <a:ext cx="3834064" cy="246221"/>
          </a:xfrm>
          <a:prstGeom prst="rect">
            <a:avLst/>
          </a:prstGeom>
        </p:spPr>
        <p:txBody>
          <a:bodyPr vert="horz" wrap="square" lIns="0" tIns="0" rIns="0" bIns="0" rtlCol="0" anchor="t">
            <a:spAutoFit/>
          </a:bodyPr>
          <a:lstStyle/>
          <a:p>
            <a:pPr marL="12700">
              <a:lnSpc>
                <a:spcPct val="100000"/>
              </a:lnSpc>
              <a:spcBef>
                <a:spcPts val="100"/>
              </a:spcBef>
            </a:pPr>
            <a:r>
              <a:rPr lang="fr-FR" sz="1600" b="1" dirty="0">
                <a:latin typeface="Arial"/>
                <a:cs typeface="Arial"/>
              </a:rPr>
              <a:t>Le</a:t>
            </a:r>
            <a:r>
              <a:rPr lang="fr-FR" sz="1600" b="1" spc="-10" dirty="0">
                <a:latin typeface="Arial"/>
                <a:cs typeface="Arial"/>
              </a:rPr>
              <a:t> </a:t>
            </a:r>
            <a:r>
              <a:rPr lang="fr-FR" sz="1600" b="1" dirty="0">
                <a:latin typeface="Arial"/>
                <a:cs typeface="Arial"/>
              </a:rPr>
              <a:t>dialogue</a:t>
            </a:r>
            <a:r>
              <a:rPr lang="fr-FR" sz="1600" b="1" spc="-5" dirty="0">
                <a:latin typeface="Arial"/>
                <a:cs typeface="Arial"/>
              </a:rPr>
              <a:t> </a:t>
            </a:r>
            <a:r>
              <a:rPr lang="fr-FR" sz="1600" b="1" dirty="0">
                <a:latin typeface="Arial"/>
                <a:cs typeface="Arial"/>
              </a:rPr>
              <a:t>dans</a:t>
            </a:r>
            <a:r>
              <a:rPr lang="fr-FR" sz="1600" b="1" spc="-10" dirty="0">
                <a:latin typeface="Arial"/>
                <a:cs typeface="Arial"/>
              </a:rPr>
              <a:t> </a:t>
            </a:r>
            <a:r>
              <a:rPr lang="fr-FR" sz="1600" b="1" dirty="0">
                <a:latin typeface="Arial"/>
                <a:cs typeface="Arial"/>
              </a:rPr>
              <a:t>différents</a:t>
            </a:r>
            <a:r>
              <a:rPr lang="fr-FR" sz="1600" b="1" spc="-5" dirty="0">
                <a:latin typeface="Arial"/>
                <a:cs typeface="Arial"/>
              </a:rPr>
              <a:t> </a:t>
            </a:r>
            <a:r>
              <a:rPr lang="fr-FR" sz="1600" b="1" spc="-10" dirty="0">
                <a:latin typeface="Arial"/>
                <a:cs typeface="Arial"/>
              </a:rPr>
              <a:t>contextes</a:t>
            </a:r>
            <a:endParaRPr lang="fr-FR" sz="1600" dirty="0">
              <a:latin typeface="Arial"/>
              <a:cs typeface="Arial"/>
            </a:endParaRPr>
          </a:p>
        </p:txBody>
      </p:sp>
      <p:sp>
        <p:nvSpPr>
          <p:cNvPr id="4" name="object 4"/>
          <p:cNvSpPr txBox="1"/>
          <p:nvPr>
            <p:custDataLst>
              <p:tags r:id="rId3"/>
            </p:custDataLst>
          </p:nvPr>
        </p:nvSpPr>
        <p:spPr>
          <a:xfrm>
            <a:off x="419734" y="615976"/>
            <a:ext cx="5154439" cy="1657570"/>
          </a:xfrm>
          <a:prstGeom prst="rect">
            <a:avLst/>
          </a:prstGeom>
          <a:ln w="31733">
            <a:solidFill>
              <a:srgbClr val="2791A6"/>
            </a:solidFill>
          </a:ln>
        </p:spPr>
        <p:txBody>
          <a:bodyPr vert="horz" wrap="square" lIns="0" tIns="36830" rIns="0" bIns="0" rtlCol="0">
            <a:spAutoFit/>
          </a:bodyPr>
          <a:lstStyle/>
          <a:p>
            <a:pPr marL="81915" marR="96520" algn="just">
              <a:lnSpc>
                <a:spcPct val="121000"/>
              </a:lnSpc>
              <a:spcBef>
                <a:spcPts val="290"/>
              </a:spcBef>
            </a:pPr>
            <a:r>
              <a:rPr lang="fr-FR" sz="1200" dirty="0">
                <a:latin typeface="Arial Unicode MS"/>
                <a:cs typeface="Arial Unicode MS"/>
              </a:rPr>
              <a:t>Le dialogue éducatif peut être pratiqué avec des groupes d’apprenants variés, de tous âges et dans toutes les disciplines. C’est pourquoi la trousse T-SEDA a été conçue pour être polyvalente et adaptable, et elle a déjà été utilisée par des praticiens dans des contextes très divers. </a:t>
            </a:r>
          </a:p>
          <a:p>
            <a:pPr marL="81915" marR="96520" algn="just">
              <a:lnSpc>
                <a:spcPct val="121000"/>
              </a:lnSpc>
              <a:spcBef>
                <a:spcPts val="290"/>
              </a:spcBef>
            </a:pPr>
            <a:r>
              <a:rPr lang="fr-FR" sz="1200" dirty="0">
                <a:latin typeface="Arial Unicode MS"/>
                <a:cs typeface="Arial Unicode MS"/>
              </a:rPr>
              <a:t>	</a:t>
            </a:r>
            <a:r>
              <a:rPr lang="fr-FR" sz="1200" dirty="0">
                <a:latin typeface="Arial Unicode MS"/>
                <a:cs typeface="Arial Unicode MS"/>
                <a:hlinkClick r:id="rId10"/>
              </a:rPr>
              <a:t>Vidéo 9 : L’impact d’une investigation avec T-SEDA</a:t>
            </a:r>
            <a:endParaRPr lang="en-US" sz="1200" b="1" dirty="0">
              <a:highlight>
                <a:srgbClr val="00FF00"/>
              </a:highlight>
              <a:latin typeface="Arial Unicode MS"/>
              <a:cs typeface="Arial Unicode MS"/>
            </a:endParaRPr>
          </a:p>
          <a:p>
            <a:pPr marL="81915" marR="96520" algn="just">
              <a:lnSpc>
                <a:spcPct val="121000"/>
              </a:lnSpc>
              <a:spcBef>
                <a:spcPts val="290"/>
              </a:spcBef>
            </a:pPr>
            <a:r>
              <a:rPr lang="fr-FR" sz="1200" dirty="0">
                <a:latin typeface="Arial Unicode MS"/>
                <a:cs typeface="Arial Unicode MS"/>
              </a:rPr>
              <a:t>Les pages suivantes vous aideront à réfléchir au dialogue dans votre propre contexte : repérez celles qui vous sont les plus pertinentes.</a:t>
            </a:r>
            <a:endParaRPr sz="1200" dirty="0">
              <a:latin typeface="Arial Unicode MS"/>
              <a:cs typeface="Arial Unicode MS"/>
            </a:endParaRPr>
          </a:p>
        </p:txBody>
      </p:sp>
      <p:sp>
        <p:nvSpPr>
          <p:cNvPr id="5" name="object 5"/>
          <p:cNvSpPr txBox="1"/>
          <p:nvPr>
            <p:custDataLst>
              <p:tags r:id="rId4"/>
            </p:custDataLst>
          </p:nvPr>
        </p:nvSpPr>
        <p:spPr>
          <a:xfrm>
            <a:off x="387762" y="2587594"/>
            <a:ext cx="5156519" cy="1354602"/>
          </a:xfrm>
          <a:prstGeom prst="rect">
            <a:avLst/>
          </a:prstGeom>
          <a:solidFill>
            <a:srgbClr val="D9F1F6"/>
          </a:solidFill>
        </p:spPr>
        <p:txBody>
          <a:bodyPr vert="horz" wrap="square" lIns="0" tIns="34290" rIns="0" bIns="0" rtlCol="0">
            <a:spAutoFit/>
          </a:bodyPr>
          <a:lstStyle/>
          <a:p>
            <a:pPr marL="78740" marR="168275">
              <a:lnSpc>
                <a:spcPct val="121100"/>
              </a:lnSpc>
              <a:spcBef>
                <a:spcPts val="270"/>
              </a:spcBef>
            </a:pPr>
            <a:r>
              <a:rPr lang="fr-FR" sz="1200" dirty="0">
                <a:latin typeface="Arial Unicode MS"/>
                <a:cs typeface="Arial Unicode MS"/>
              </a:rPr>
              <a:t>Point de réflexion : Consultez les codes de dialogue présentés dans la Partie B, accompagnés d’exemples de ce que vous pourriez entendre, puis examinez les exemples ci-dessous. Comment pensez-vous que les élèves dans votre contexte exprimeraient ces différents codes de dialogue ? Qu’est-ce que vous pourriez entendre dans votre propre classe ?</a:t>
            </a:r>
            <a:endParaRPr sz="1200" dirty="0">
              <a:latin typeface="Arial Unicode MS"/>
              <a:cs typeface="Arial Unicode MS"/>
            </a:endParaRPr>
          </a:p>
        </p:txBody>
      </p:sp>
      <p:sp>
        <p:nvSpPr>
          <p:cNvPr id="6" name="object 6"/>
          <p:cNvSpPr/>
          <p:nvPr>
            <p:custDataLst>
              <p:tags r:id="rId5"/>
            </p:custDataLst>
          </p:nvPr>
        </p:nvSpPr>
        <p:spPr>
          <a:xfrm>
            <a:off x="6198755" y="615976"/>
            <a:ext cx="3378193" cy="2533510"/>
          </a:xfrm>
          <a:prstGeom prst="rect">
            <a:avLst/>
          </a:prstGeom>
          <a:blipFill>
            <a:blip r:embed="rId11" cstate="print"/>
            <a:stretch>
              <a:fillRect/>
            </a:stretch>
          </a:blipFill>
        </p:spPr>
        <p:txBody>
          <a:bodyPr wrap="square" lIns="0" tIns="0" rIns="0" bIns="0" rtlCol="0"/>
          <a:lstStyle/>
          <a:p>
            <a:endParaRPr/>
          </a:p>
        </p:txBody>
      </p:sp>
      <p:sp>
        <p:nvSpPr>
          <p:cNvPr id="7" name="object 7"/>
          <p:cNvSpPr txBox="1"/>
          <p:nvPr>
            <p:custDataLst>
              <p:tags r:id="rId6"/>
            </p:custDataLst>
          </p:nvPr>
        </p:nvSpPr>
        <p:spPr>
          <a:xfrm>
            <a:off x="5285281" y="7088109"/>
            <a:ext cx="121920" cy="167640"/>
          </a:xfrm>
          <a:prstGeom prst="rect">
            <a:avLst/>
          </a:prstGeom>
        </p:spPr>
        <p:txBody>
          <a:bodyPr vert="horz" wrap="square" lIns="0" tIns="635" rIns="0" bIns="0" rtlCol="0">
            <a:spAutoFit/>
          </a:bodyPr>
          <a:lstStyle/>
          <a:p>
            <a:pPr marL="25400">
              <a:lnSpc>
                <a:spcPct val="100000"/>
              </a:lnSpc>
              <a:spcBef>
                <a:spcPts val="5"/>
              </a:spcBef>
            </a:pPr>
            <a:r>
              <a:rPr sz="1000" dirty="0">
                <a:latin typeface="Arial"/>
                <a:cs typeface="Arial"/>
              </a:rPr>
              <a:t>9</a:t>
            </a:r>
            <a:endParaRPr sz="1000">
              <a:latin typeface="Arial"/>
              <a:cs typeface="Arial"/>
            </a:endParaRPr>
          </a:p>
        </p:txBody>
      </p:sp>
      <p:sp>
        <p:nvSpPr>
          <p:cNvPr id="9" name="object 7">
            <a:extLst>
              <a:ext uri="{FF2B5EF4-FFF2-40B4-BE49-F238E27FC236}">
                <a16:creationId xmlns:a16="http://schemas.microsoft.com/office/drawing/2014/main" id="{854C4399-0B1F-A7A4-344F-416358755AFA}"/>
              </a:ext>
            </a:extLst>
          </p:cNvPr>
          <p:cNvSpPr/>
          <p:nvPr>
            <p:custDataLst>
              <p:tags r:id="rId7"/>
            </p:custDataLst>
          </p:nvPr>
        </p:nvSpPr>
        <p:spPr>
          <a:xfrm>
            <a:off x="939944" y="1476117"/>
            <a:ext cx="353015" cy="353015"/>
          </a:xfrm>
          <a:prstGeom prst="rect">
            <a:avLst/>
          </a:prstGeom>
          <a:blipFill>
            <a:blip r:embed="rId12" cstate="print"/>
            <a:stretch>
              <a:fillRect/>
            </a:stretch>
          </a:blipFill>
        </p:spPr>
        <p:txBody>
          <a:bodyPr wrap="square" lIns="0" tIns="0" rIns="0" bIns="0" rtlCol="0"/>
          <a:lstStyle/>
          <a:p>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E69C11-A3A1-E545-A789-9BA92BBF5F07}"/>
              </a:ext>
            </a:extLst>
          </p:cNvPr>
          <p:cNvSpPr>
            <a:spLocks noGrp="1"/>
          </p:cNvSpPr>
          <p:nvPr>
            <p:ph type="title"/>
            <p:custDataLst>
              <p:tags r:id="rId1"/>
            </p:custDataLst>
          </p:nvPr>
        </p:nvSpPr>
        <p:spPr/>
        <p:txBody>
          <a:bodyPr/>
          <a:lstStyle/>
          <a:p>
            <a:endParaRPr lang="en-US" dirty="0"/>
          </a:p>
        </p:txBody>
      </p:sp>
      <p:sp>
        <p:nvSpPr>
          <p:cNvPr id="3" name="Text Placeholder 2">
            <a:extLst>
              <a:ext uri="{FF2B5EF4-FFF2-40B4-BE49-F238E27FC236}">
                <a16:creationId xmlns:a16="http://schemas.microsoft.com/office/drawing/2014/main" id="{584B67EA-CBB1-3746-94A3-8C742AE7AAA2}"/>
              </a:ext>
            </a:extLst>
          </p:cNvPr>
          <p:cNvSpPr>
            <a:spLocks noGrp="1"/>
          </p:cNvSpPr>
          <p:nvPr>
            <p:ph type="body" idx="1"/>
            <p:custDataLst>
              <p:tags r:id="rId2"/>
            </p:custDataLst>
          </p:nvPr>
        </p:nvSpPr>
        <p:spPr/>
        <p:txBody>
          <a:bodyPr/>
          <a:lstStyle/>
          <a:p>
            <a:endParaRPr lang="en-US" dirty="0"/>
          </a:p>
        </p:txBody>
      </p:sp>
    </p:spTree>
    <p:extLst>
      <p:ext uri="{BB962C8B-B14F-4D97-AF65-F5344CB8AC3E}">
        <p14:creationId xmlns:p14="http://schemas.microsoft.com/office/powerpoint/2010/main" val="350831723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object 2"/>
          <p:cNvGraphicFramePr>
            <a:graphicFrameLocks noGrp="1"/>
          </p:cNvGraphicFramePr>
          <p:nvPr>
            <p:custDataLst>
              <p:tags r:id="rId1"/>
            </p:custDataLst>
            <p:extLst>
              <p:ext uri="{D42A27DB-BD31-4B8C-83A1-F6EECF244321}">
                <p14:modId xmlns:p14="http://schemas.microsoft.com/office/powerpoint/2010/main" val="4022672712"/>
              </p:ext>
            </p:extLst>
          </p:nvPr>
        </p:nvGraphicFramePr>
        <p:xfrm>
          <a:off x="386976" y="2059371"/>
          <a:ext cx="9988924" cy="5018532"/>
        </p:xfrm>
        <a:graphic>
          <a:graphicData uri="http://schemas.openxmlformats.org/drawingml/2006/table">
            <a:tbl>
              <a:tblPr firstRow="1" bandRow="1">
                <a:tableStyleId>{2D5ABB26-0587-4C30-8999-92F81FD0307C}</a:tableStyleId>
              </a:tblPr>
              <a:tblGrid>
                <a:gridCol w="3275291">
                  <a:extLst>
                    <a:ext uri="{9D8B030D-6E8A-4147-A177-3AD203B41FA5}">
                      <a16:colId xmlns:a16="http://schemas.microsoft.com/office/drawing/2014/main" val="20000"/>
                    </a:ext>
                  </a:extLst>
                </a:gridCol>
                <a:gridCol w="3501883">
                  <a:extLst>
                    <a:ext uri="{9D8B030D-6E8A-4147-A177-3AD203B41FA5}">
                      <a16:colId xmlns:a16="http://schemas.microsoft.com/office/drawing/2014/main" val="20001"/>
                    </a:ext>
                  </a:extLst>
                </a:gridCol>
                <a:gridCol w="3211750">
                  <a:extLst>
                    <a:ext uri="{9D8B030D-6E8A-4147-A177-3AD203B41FA5}">
                      <a16:colId xmlns:a16="http://schemas.microsoft.com/office/drawing/2014/main" val="20002"/>
                    </a:ext>
                  </a:extLst>
                </a:gridCol>
              </a:tblGrid>
              <a:tr h="544067">
                <a:tc>
                  <a:txBody>
                    <a:bodyPr/>
                    <a:lstStyle/>
                    <a:p>
                      <a:pPr marL="82800" indent="0">
                        <a:lnSpc>
                          <a:spcPts val="1290"/>
                        </a:lnSpc>
                        <a:spcBef>
                          <a:spcPts val="200"/>
                        </a:spcBef>
                        <a:spcAft>
                          <a:spcPts val="200"/>
                        </a:spcAft>
                      </a:pPr>
                      <a:r>
                        <a:rPr lang="fr-FR" sz="1100" b="1" spc="0" baseline="0" dirty="0">
                          <a:latin typeface="Arial"/>
                          <a:cs typeface="Arial"/>
                        </a:rPr>
                        <a:t> Écoute, attention et compréhension</a:t>
                      </a:r>
                      <a:endParaRPr sz="1100" spc="0" baseline="0" dirty="0">
                        <a:latin typeface="Arial"/>
                        <a:cs typeface="Arial"/>
                      </a:endParaRPr>
                    </a:p>
                    <a:p>
                      <a:pPr marL="82800" indent="0">
                        <a:lnSpc>
                          <a:spcPct val="100000"/>
                        </a:lnSpc>
                        <a:spcBef>
                          <a:spcPts val="200"/>
                        </a:spcBef>
                        <a:spcAft>
                          <a:spcPts val="200"/>
                        </a:spcAft>
                      </a:pPr>
                      <a:r>
                        <a:rPr lang="fr-FR" sz="1100" b="1" spc="0" baseline="0" dirty="0">
                          <a:latin typeface="Arial"/>
                          <a:cs typeface="Arial"/>
                        </a:rPr>
                        <a:t>Les enfants ayant atteint le niveau de développement attendu seront capables de :</a:t>
                      </a:r>
                      <a:endParaRPr sz="1100" spc="0" baseline="0" dirty="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solidFill>
                      <a:srgbClr val="CCCCFF"/>
                    </a:solidFill>
                  </a:tcPr>
                </a:tc>
                <a:tc>
                  <a:txBody>
                    <a:bodyPr/>
                    <a:lstStyle/>
                    <a:p>
                      <a:pPr marL="82800" indent="0">
                        <a:lnSpc>
                          <a:spcPts val="1290"/>
                        </a:lnSpc>
                        <a:spcBef>
                          <a:spcPts val="200"/>
                        </a:spcBef>
                        <a:spcAft>
                          <a:spcPts val="200"/>
                        </a:spcAft>
                      </a:pPr>
                      <a:r>
                        <a:rPr lang="fr-FR" sz="1100" b="1" spc="0" baseline="0" dirty="0">
                          <a:latin typeface="Arial"/>
                          <a:cs typeface="Arial"/>
                        </a:rPr>
                        <a:t>Code de dialogue T-SEDA possible</a:t>
                      </a:r>
                      <a:endParaRPr sz="1100" spc="0" baseline="0" dirty="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solidFill>
                      <a:srgbClr val="CCCCFF"/>
                    </a:solidFill>
                  </a:tcPr>
                </a:tc>
                <a:tc>
                  <a:txBody>
                    <a:bodyPr/>
                    <a:lstStyle/>
                    <a:p>
                      <a:pPr marL="82800" indent="0">
                        <a:lnSpc>
                          <a:spcPts val="1290"/>
                        </a:lnSpc>
                        <a:spcBef>
                          <a:spcPts val="200"/>
                        </a:spcBef>
                        <a:spcAft>
                          <a:spcPts val="200"/>
                        </a:spcAft>
                      </a:pPr>
                      <a:r>
                        <a:rPr lang="fr-FR" sz="1100" b="1" spc="0" baseline="0" dirty="0">
                          <a:latin typeface="Arial"/>
                          <a:cs typeface="Arial"/>
                        </a:rPr>
                        <a:t>Ce que vous pourriez entendre</a:t>
                      </a:r>
                      <a:endParaRPr sz="1100" spc="0" baseline="0" dirty="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solidFill>
                      <a:srgbClr val="CCCCFF"/>
                    </a:solidFill>
                  </a:tcPr>
                </a:tc>
                <a:extLst>
                  <a:ext uri="{0D108BD9-81ED-4DB2-BD59-A6C34878D82A}">
                    <a16:rowId xmlns:a16="http://schemas.microsoft.com/office/drawing/2014/main" val="10000"/>
                  </a:ext>
                </a:extLst>
              </a:tr>
              <a:tr h="877824">
                <a:tc>
                  <a:txBody>
                    <a:bodyPr/>
                    <a:lstStyle/>
                    <a:p>
                      <a:pPr marL="82800" indent="0">
                        <a:lnSpc>
                          <a:spcPct val="100000"/>
                        </a:lnSpc>
                        <a:spcBef>
                          <a:spcPts val="200"/>
                        </a:spcBef>
                        <a:spcAft>
                          <a:spcPts val="200"/>
                        </a:spcAft>
                      </a:pPr>
                      <a:r>
                        <a:rPr lang="fr-FR" sz="1100" spc="0" baseline="0" dirty="0">
                          <a:latin typeface="Arial"/>
                          <a:cs typeface="Arial"/>
                        </a:rPr>
                        <a:t>Écouter attentivement et répondre à ce qu’ils entendent par des questions, commentaires et actions pertinents lorsqu’on leur lit une histoire ou pendant des discussions en classe ou en petits groupes</a:t>
                      </a:r>
                      <a:endParaRPr sz="1100" spc="0" baseline="0" dirty="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pPr marL="82800" indent="0">
                        <a:lnSpc>
                          <a:spcPct val="100000"/>
                        </a:lnSpc>
                        <a:spcBef>
                          <a:spcPts val="200"/>
                        </a:spcBef>
                        <a:spcAft>
                          <a:spcPts val="200"/>
                        </a:spcAft>
                      </a:pPr>
                      <a:r>
                        <a:rPr lang="fr-FR" sz="1100" b="1" spc="0" baseline="0" dirty="0">
                          <a:latin typeface="Arial"/>
                          <a:cs typeface="Arial"/>
                        </a:rPr>
                        <a:t>Développer les idées (B)</a:t>
                      </a:r>
                      <a:r>
                        <a:rPr lang="fr-FR" sz="1100" spc="0" baseline="0" dirty="0">
                          <a:latin typeface="Arial"/>
                          <a:cs typeface="Arial"/>
                        </a:rPr>
                        <a:t> : développer, préciser, commenter ses propres idées ou celles des autres exprimées dans des tours de parole précédents</a:t>
                      </a:r>
                      <a:endParaRPr sz="1100" spc="0" baseline="0" dirty="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pPr marL="82800" indent="0">
                        <a:lnSpc>
                          <a:spcPct val="100000"/>
                        </a:lnSpc>
                        <a:spcBef>
                          <a:spcPts val="200"/>
                        </a:spcBef>
                        <a:spcAft>
                          <a:spcPts val="200"/>
                        </a:spcAft>
                      </a:pPr>
                      <a:r>
                        <a:rPr lang="fr-FR" sz="1100" spc="0" baseline="0" dirty="0">
                          <a:latin typeface="Arial"/>
                          <a:cs typeface="Arial"/>
                        </a:rPr>
                        <a:t>– Je suis content de ne pas avoir vu le </a:t>
                      </a:r>
                      <a:r>
                        <a:rPr lang="fr-FR" sz="1100" spc="0" baseline="0" dirty="0" err="1">
                          <a:latin typeface="Arial"/>
                          <a:cs typeface="Arial"/>
                        </a:rPr>
                        <a:t>Gruffalo</a:t>
                      </a:r>
                      <a:r>
                        <a:rPr lang="fr-FR" sz="1100" spc="0" baseline="0" dirty="0">
                          <a:latin typeface="Arial"/>
                          <a:cs typeface="Arial"/>
                        </a:rPr>
                        <a:t> (monstre). La souris était courageuse.</a:t>
                      </a:r>
                    </a:p>
                    <a:p>
                      <a:pPr marL="82800" indent="0">
                        <a:lnSpc>
                          <a:spcPct val="100000"/>
                        </a:lnSpc>
                        <a:spcBef>
                          <a:spcPts val="200"/>
                        </a:spcBef>
                        <a:spcAft>
                          <a:spcPts val="200"/>
                        </a:spcAft>
                      </a:pPr>
                      <a:r>
                        <a:rPr lang="fr-FR" sz="1100" spc="0" baseline="0" dirty="0">
                          <a:latin typeface="Arial"/>
                          <a:cs typeface="Arial"/>
                        </a:rPr>
                        <a:t>– Oui, la souris était courageuse, et rusée.</a:t>
                      </a:r>
                      <a:endParaRPr sz="1100" spc="0" baseline="0" dirty="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extLst>
                  <a:ext uri="{0D108BD9-81ED-4DB2-BD59-A6C34878D82A}">
                    <a16:rowId xmlns:a16="http://schemas.microsoft.com/office/drawing/2014/main" val="10001"/>
                  </a:ext>
                </a:extLst>
              </a:tr>
              <a:tr h="1024128">
                <a:tc>
                  <a:txBody>
                    <a:bodyPr/>
                    <a:lstStyle/>
                    <a:p>
                      <a:pPr marL="82800" indent="0">
                        <a:lnSpc>
                          <a:spcPct val="100000"/>
                        </a:lnSpc>
                        <a:spcBef>
                          <a:spcPts val="200"/>
                        </a:spcBef>
                        <a:spcAft>
                          <a:spcPts val="200"/>
                        </a:spcAft>
                      </a:pPr>
                      <a:r>
                        <a:rPr lang="fr-FR" sz="1100" spc="0" baseline="0" dirty="0">
                          <a:latin typeface="Arial"/>
                          <a:cs typeface="Arial"/>
                        </a:rPr>
                        <a:t>Faire des commentaires sur ce qu’ils ont entendu et poser des questions pour clarifier leur compréhension</a:t>
                      </a:r>
                      <a:endParaRPr sz="1100" spc="0" baseline="0" dirty="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pPr marL="82800" indent="0">
                        <a:lnSpc>
                          <a:spcPct val="100000"/>
                        </a:lnSpc>
                        <a:spcBef>
                          <a:spcPts val="200"/>
                        </a:spcBef>
                        <a:spcAft>
                          <a:spcPts val="200"/>
                        </a:spcAft>
                      </a:pPr>
                      <a:r>
                        <a:rPr lang="fr-FR" sz="1100" b="1" spc="0" baseline="0" dirty="0">
                          <a:latin typeface="Arial"/>
                          <a:cs typeface="Arial"/>
                        </a:rPr>
                        <a:t>Développer les idées (B)</a:t>
                      </a:r>
                      <a:r>
                        <a:rPr lang="fr-FR" sz="1100" spc="0" baseline="0" dirty="0">
                          <a:latin typeface="Arial"/>
                          <a:cs typeface="Arial"/>
                        </a:rPr>
                        <a:t> : développer, préciser, commenter ses propres idées ou celles des autres</a:t>
                      </a:r>
                    </a:p>
                    <a:p>
                      <a:pPr marL="82800" indent="0">
                        <a:lnSpc>
                          <a:spcPct val="100000"/>
                        </a:lnSpc>
                        <a:spcBef>
                          <a:spcPts val="200"/>
                        </a:spcBef>
                        <a:spcAft>
                          <a:spcPts val="200"/>
                        </a:spcAft>
                      </a:pPr>
                      <a:r>
                        <a:rPr lang="fr-FR" sz="1100" b="1" spc="0" baseline="0" dirty="0">
                          <a:latin typeface="Arial"/>
                          <a:cs typeface="Arial"/>
                        </a:rPr>
                        <a:t>Mettre au défi/Contester (CH)</a:t>
                      </a:r>
                      <a:r>
                        <a:rPr lang="fr-FR" sz="1100" spc="0" baseline="0" dirty="0">
                          <a:latin typeface="Arial"/>
                          <a:cs typeface="Arial"/>
                        </a:rPr>
                        <a:t> : questionner, être en désaccord ou contester une idée</a:t>
                      </a:r>
                      <a:endParaRPr sz="1100" spc="0" baseline="0" dirty="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pPr marL="82800" indent="0">
                        <a:lnSpc>
                          <a:spcPct val="100000"/>
                        </a:lnSpc>
                        <a:spcBef>
                          <a:spcPts val="200"/>
                        </a:spcBef>
                        <a:spcAft>
                          <a:spcPts val="200"/>
                        </a:spcAft>
                      </a:pPr>
                      <a:r>
                        <a:rPr lang="fr-FR" sz="1100" spc="0" baseline="0" dirty="0">
                          <a:latin typeface="Arial"/>
                          <a:cs typeface="Arial"/>
                        </a:rPr>
                        <a:t>– D’où venaient les squelettes alors ?</a:t>
                      </a:r>
                    </a:p>
                    <a:p>
                      <a:pPr marL="82800" indent="0">
                        <a:lnSpc>
                          <a:spcPct val="100000"/>
                        </a:lnSpc>
                        <a:spcBef>
                          <a:spcPts val="200"/>
                        </a:spcBef>
                        <a:spcAft>
                          <a:spcPts val="200"/>
                        </a:spcAft>
                      </a:pPr>
                      <a:r>
                        <a:rPr lang="fr-FR" sz="1100" spc="0" baseline="0" dirty="0">
                          <a:latin typeface="Arial"/>
                          <a:cs typeface="Arial"/>
                        </a:rPr>
                        <a:t>– Non, je n’ai pas peur des squelettes, ils ont l’air gentils.</a:t>
                      </a:r>
                      <a:endParaRPr sz="1100" spc="0" baseline="0" dirty="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extLst>
                  <a:ext uri="{0D108BD9-81ED-4DB2-BD59-A6C34878D82A}">
                    <a16:rowId xmlns:a16="http://schemas.microsoft.com/office/drawing/2014/main" val="10002"/>
                  </a:ext>
                </a:extLst>
              </a:tr>
              <a:tr h="417575">
                <a:tc>
                  <a:txBody>
                    <a:bodyPr/>
                    <a:lstStyle/>
                    <a:p>
                      <a:pPr marL="82800" indent="0">
                        <a:lnSpc>
                          <a:spcPct val="100000"/>
                        </a:lnSpc>
                        <a:spcBef>
                          <a:spcPts val="200"/>
                        </a:spcBef>
                        <a:spcAft>
                          <a:spcPts val="200"/>
                        </a:spcAft>
                      </a:pPr>
                      <a:r>
                        <a:rPr lang="fr-FR" sz="1100" spc="0" baseline="0" dirty="0">
                          <a:latin typeface="Arial"/>
                          <a:cs typeface="Arial"/>
                        </a:rPr>
                        <a:t>Mener une conversation lors d’échanges réciproques avec l’enseignant et leurs pairs</a:t>
                      </a:r>
                      <a:endParaRPr sz="1100" spc="0" baseline="0" dirty="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pPr marL="82800" indent="0">
                        <a:lnSpc>
                          <a:spcPct val="100000"/>
                        </a:lnSpc>
                        <a:spcBef>
                          <a:spcPts val="200"/>
                        </a:spcBef>
                        <a:spcAft>
                          <a:spcPts val="200"/>
                        </a:spcAft>
                      </a:pPr>
                      <a:r>
                        <a:rPr lang="fr-FR" sz="1100" b="1" spc="0" baseline="0" dirty="0">
                          <a:latin typeface="Arial"/>
                          <a:cs typeface="Arial"/>
                        </a:rPr>
                        <a:t>Connecter (C)</a:t>
                      </a:r>
                      <a:r>
                        <a:rPr lang="fr-FR" sz="1100" spc="0" baseline="0" dirty="0">
                          <a:latin typeface="Arial"/>
                          <a:cs typeface="Arial"/>
                        </a:rPr>
                        <a:t> : faire des liens avec des contributions / connaissances / expériences au-delà du dialogue immédiat, incluant l’expérience personnelle</a:t>
                      </a:r>
                      <a:endParaRPr sz="1100" spc="0" baseline="0" dirty="0">
                        <a:highlight>
                          <a:srgbClr val="00FF00"/>
                        </a:highlight>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cap="flat" cmpd="sng" algn="ctr">
                      <a:solidFill>
                        <a:srgbClr val="000000"/>
                      </a:solidFill>
                      <a:prstDash val="solid"/>
                      <a:round/>
                      <a:headEnd type="none" w="med" len="med"/>
                      <a:tailEnd type="none" w="med" len="med"/>
                    </a:lnB>
                  </a:tcPr>
                </a:tc>
                <a:tc>
                  <a:txBody>
                    <a:bodyPr/>
                    <a:lstStyle/>
                    <a:p>
                      <a:pPr marL="82800" indent="0">
                        <a:lnSpc>
                          <a:spcPct val="100000"/>
                        </a:lnSpc>
                        <a:spcBef>
                          <a:spcPts val="200"/>
                        </a:spcBef>
                        <a:spcAft>
                          <a:spcPts val="200"/>
                        </a:spcAft>
                      </a:pPr>
                      <a:r>
                        <a:rPr lang="fr-FR" sz="1100" spc="0" baseline="0" dirty="0">
                          <a:latin typeface="Arial"/>
                          <a:cs typeface="Arial"/>
                        </a:rPr>
                        <a:t> On est allés dans les bois, on a fait trébucher, tomber, trébucher, tomber.</a:t>
                      </a:r>
                      <a:endParaRPr sz="1100" spc="0" baseline="0" dirty="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417575">
                <a:tc>
                  <a:txBody>
                    <a:bodyPr/>
                    <a:lstStyle/>
                    <a:p>
                      <a:pPr marL="82800" indent="0">
                        <a:lnSpc>
                          <a:spcPct val="100000"/>
                        </a:lnSpc>
                        <a:spcBef>
                          <a:spcPts val="200"/>
                        </a:spcBef>
                        <a:spcAft>
                          <a:spcPts val="200"/>
                        </a:spcAft>
                      </a:pPr>
                      <a:r>
                        <a:rPr lang="fr-FR" sz="1100" b="1" spc="0" baseline="0" dirty="0">
                          <a:latin typeface="Arial"/>
                          <a:cs typeface="Arial"/>
                        </a:rPr>
                        <a:t>Expression orale</a:t>
                      </a:r>
                    </a:p>
                    <a:p>
                      <a:pPr marL="82800" indent="0">
                        <a:lnSpc>
                          <a:spcPct val="100000"/>
                        </a:lnSpc>
                        <a:spcBef>
                          <a:spcPts val="200"/>
                        </a:spcBef>
                        <a:spcAft>
                          <a:spcPts val="200"/>
                        </a:spcAft>
                      </a:pPr>
                      <a:r>
                        <a:rPr lang="fr-FR" sz="1100" b="1" spc="0" baseline="0" dirty="0">
                          <a:latin typeface="Arial"/>
                          <a:cs typeface="Arial"/>
                        </a:rPr>
                        <a:t>Les enfants ayant atteint le niveau de développement attendu seront capables de:</a:t>
                      </a:r>
                      <a:endParaRPr sz="1100" spc="0" baseline="0" dirty="0">
                        <a:latin typeface="Arial"/>
                        <a:cs typeface="Arial"/>
                      </a:endParaRPr>
                    </a:p>
                  </a:txBody>
                  <a:tcPr marL="0" marR="0" marT="0" marB="0">
                    <a:lnL w="12192">
                      <a:solidFill>
                        <a:srgbClr val="000000"/>
                      </a:solidFill>
                      <a:prstDash val="solid"/>
                    </a:lnL>
                    <a:lnR w="12192" cap="flat" cmpd="sng" algn="ctr">
                      <a:solidFill>
                        <a:srgbClr val="000000"/>
                      </a:solidFill>
                      <a:prstDash val="solid"/>
                      <a:round/>
                      <a:headEnd type="none" w="med" len="med"/>
                      <a:tailEnd type="none" w="med" len="med"/>
                    </a:lnR>
                    <a:lnT w="12192">
                      <a:solidFill>
                        <a:srgbClr val="000000"/>
                      </a:solidFill>
                      <a:prstDash val="solid"/>
                    </a:lnT>
                    <a:lnB w="12192">
                      <a:solidFill>
                        <a:srgbClr val="000000"/>
                      </a:solidFill>
                      <a:prstDash val="solid"/>
                    </a:lnB>
                    <a:solidFill>
                      <a:srgbClr val="CCCCFF"/>
                    </a:solidFill>
                  </a:tcPr>
                </a:tc>
                <a:tc>
                  <a:txBody>
                    <a:bodyPr/>
                    <a:lstStyle/>
                    <a:p>
                      <a:pPr marL="82800" indent="0">
                        <a:lnSpc>
                          <a:spcPct val="100000"/>
                        </a:lnSpc>
                        <a:spcBef>
                          <a:spcPts val="200"/>
                        </a:spcBef>
                        <a:spcAft>
                          <a:spcPts val="200"/>
                        </a:spcAft>
                      </a:pPr>
                      <a:r>
                        <a:rPr lang="fr-FR" sz="1100" b="1" spc="0" baseline="0" dirty="0">
                          <a:latin typeface="Arial"/>
                          <a:cs typeface="Arial"/>
                        </a:rPr>
                        <a:t>Code de dialogue T-SEDA possible</a:t>
                      </a:r>
                      <a:endParaRPr sz="1100" spc="0" baseline="0" dirty="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solidFill>
                      <a:srgbClr val="CCCCFF"/>
                    </a:solidFill>
                  </a:tcPr>
                </a:tc>
                <a:tc>
                  <a:txBody>
                    <a:bodyPr/>
                    <a:lstStyle/>
                    <a:p>
                      <a:pPr marL="82800" indent="0">
                        <a:lnSpc>
                          <a:spcPct val="100000"/>
                        </a:lnSpc>
                        <a:spcBef>
                          <a:spcPts val="200"/>
                        </a:spcBef>
                        <a:spcAft>
                          <a:spcPts val="200"/>
                        </a:spcAft>
                      </a:pPr>
                      <a:r>
                        <a:rPr lang="fr-FR" sz="1100" b="1" spc="0" baseline="0" dirty="0">
                          <a:latin typeface="Arial"/>
                          <a:cs typeface="Arial"/>
                        </a:rPr>
                        <a:t>Ce que vous pourriez entendre</a:t>
                      </a:r>
                      <a:endParaRPr sz="1100" spc="0" baseline="0" dirty="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solidFill>
                      <a:srgbClr val="CCCCFF"/>
                    </a:solidFill>
                  </a:tcPr>
                </a:tc>
                <a:extLst>
                  <a:ext uri="{0D108BD9-81ED-4DB2-BD59-A6C34878D82A}">
                    <a16:rowId xmlns:a16="http://schemas.microsoft.com/office/drawing/2014/main" val="10004"/>
                  </a:ext>
                </a:extLst>
              </a:tr>
              <a:tr h="665922">
                <a:tc>
                  <a:txBody>
                    <a:bodyPr/>
                    <a:lstStyle/>
                    <a:p>
                      <a:pPr marL="82800" indent="0">
                        <a:lnSpc>
                          <a:spcPct val="100000"/>
                        </a:lnSpc>
                        <a:spcBef>
                          <a:spcPts val="200"/>
                        </a:spcBef>
                        <a:spcAft>
                          <a:spcPts val="200"/>
                        </a:spcAft>
                      </a:pPr>
                      <a:r>
                        <a:rPr lang="fr-FR" sz="1100" spc="0" baseline="0" dirty="0">
                          <a:latin typeface="Arial"/>
                          <a:cs typeface="Arial"/>
                        </a:rPr>
                        <a:t>Participer à des discussions en petit groupe, en classe ou en tête-à-tête, en proposant leurs propres idées, en utilisant du vocabulaire récemment appris</a:t>
                      </a:r>
                      <a:endParaRPr sz="1100" spc="0" baseline="0" dirty="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1">
                      <a:solidFill>
                        <a:srgbClr val="000000"/>
                      </a:solidFill>
                      <a:prstDash val="solid"/>
                    </a:lnB>
                  </a:tcPr>
                </a:tc>
                <a:tc>
                  <a:txBody>
                    <a:bodyPr/>
                    <a:lstStyle/>
                    <a:p>
                      <a:pPr marL="82800" indent="0">
                        <a:lnSpc>
                          <a:spcPct val="100000"/>
                        </a:lnSpc>
                        <a:spcBef>
                          <a:spcPts val="200"/>
                        </a:spcBef>
                        <a:spcAft>
                          <a:spcPts val="200"/>
                        </a:spcAft>
                      </a:pPr>
                      <a:r>
                        <a:rPr lang="fr-FR" sz="1100" b="1" spc="0" baseline="0" dirty="0">
                          <a:latin typeface="Arial"/>
                          <a:cs typeface="Arial"/>
                        </a:rPr>
                        <a:t>Orienter le dialogue ou l’activité (G) </a:t>
                      </a:r>
                      <a:r>
                        <a:rPr lang="fr-FR" sz="1100" spc="0" baseline="0" dirty="0">
                          <a:latin typeface="Arial"/>
                          <a:cs typeface="Arial"/>
                        </a:rPr>
                        <a:t>: prendre en charge l’activité ou orienter le dialogue dans une direction souhaitée</a:t>
                      </a:r>
                      <a:endParaRPr sz="1100" spc="0" baseline="0" dirty="0">
                        <a:latin typeface="Arial"/>
                        <a:cs typeface="Arial"/>
                      </a:endParaRPr>
                    </a:p>
                  </a:txBody>
                  <a:tcPr marL="0" marR="0" marT="0" marB="0">
                    <a:lnL w="12192">
                      <a:solidFill>
                        <a:srgbClr val="000000"/>
                      </a:solidFill>
                      <a:prstDash val="solid"/>
                    </a:lnL>
                    <a:lnR w="12192">
                      <a:solidFill>
                        <a:srgbClr val="000000"/>
                      </a:solidFill>
                      <a:prstDash val="solid"/>
                    </a:lnR>
                    <a:lnT w="12192" cap="flat" cmpd="sng" algn="ctr">
                      <a:solidFill>
                        <a:srgbClr val="000000"/>
                      </a:solidFill>
                      <a:prstDash val="solid"/>
                      <a:round/>
                      <a:headEnd type="none" w="med" len="med"/>
                      <a:tailEnd type="none" w="med" len="med"/>
                    </a:lnT>
                    <a:lnB w="12191">
                      <a:solidFill>
                        <a:srgbClr val="000000"/>
                      </a:solidFill>
                      <a:prstDash val="solid"/>
                    </a:lnB>
                  </a:tcPr>
                </a:tc>
                <a:tc>
                  <a:txBody>
                    <a:bodyPr/>
                    <a:lstStyle/>
                    <a:p>
                      <a:pPr marL="82800" indent="0">
                        <a:lnSpc>
                          <a:spcPct val="100000"/>
                        </a:lnSpc>
                        <a:spcBef>
                          <a:spcPts val="200"/>
                        </a:spcBef>
                        <a:spcAft>
                          <a:spcPts val="200"/>
                        </a:spcAft>
                      </a:pPr>
                      <a:r>
                        <a:rPr lang="fr-FR" sz="1100" spc="0" baseline="0" dirty="0">
                          <a:latin typeface="Arial"/>
                          <a:cs typeface="Arial"/>
                        </a:rPr>
                        <a:t>Prends ce grand bol, comme ça tu peux être papa ours. Moi je serai maman ours.</a:t>
                      </a:r>
                      <a:endParaRPr sz="1100" spc="0" baseline="0" dirty="0">
                        <a:latin typeface="Arial"/>
                        <a:cs typeface="Arial"/>
                      </a:endParaRPr>
                    </a:p>
                  </a:txBody>
                  <a:tcPr marL="0" marR="0" marT="0" marB="0">
                    <a:lnL w="12192">
                      <a:solidFill>
                        <a:srgbClr val="000000"/>
                      </a:solidFill>
                      <a:prstDash val="solid"/>
                    </a:lnL>
                    <a:lnR w="12192">
                      <a:solidFill>
                        <a:srgbClr val="000000"/>
                      </a:solidFill>
                      <a:prstDash val="solid"/>
                    </a:lnR>
                    <a:lnT w="12192" cap="flat" cmpd="sng" algn="ctr">
                      <a:solidFill>
                        <a:srgbClr val="000000"/>
                      </a:solidFill>
                      <a:prstDash val="solid"/>
                      <a:round/>
                      <a:headEnd type="none" w="med" len="med"/>
                      <a:tailEnd type="none" w="med" len="med"/>
                    </a:lnT>
                    <a:lnB w="12191">
                      <a:solidFill>
                        <a:srgbClr val="000000"/>
                      </a:solidFill>
                      <a:prstDash val="solid"/>
                    </a:lnB>
                  </a:tcPr>
                </a:tc>
                <a:extLst>
                  <a:ext uri="{0D108BD9-81ED-4DB2-BD59-A6C34878D82A}">
                    <a16:rowId xmlns:a16="http://schemas.microsoft.com/office/drawing/2014/main" val="10005"/>
                  </a:ext>
                </a:extLst>
              </a:tr>
              <a:tr h="621791">
                <a:tc>
                  <a:txBody>
                    <a:bodyPr/>
                    <a:lstStyle/>
                    <a:p>
                      <a:pPr marL="82800" indent="0">
                        <a:lnSpc>
                          <a:spcPct val="100000"/>
                        </a:lnSpc>
                        <a:spcBef>
                          <a:spcPts val="200"/>
                        </a:spcBef>
                        <a:spcAft>
                          <a:spcPts val="200"/>
                        </a:spcAft>
                      </a:pPr>
                      <a:r>
                        <a:rPr lang="fr-FR" sz="1100" spc="0" baseline="0" dirty="0">
                          <a:latin typeface="Arial"/>
                          <a:cs typeface="Arial"/>
                        </a:rPr>
                        <a:t>Offrir des explications sur pourquoi certaines choses pourraient se produire, en utilisant le vocabulaire récemment appris à partir d’histoires, de documentaires, de comptines ou de poèmes lorsque pertinent</a:t>
                      </a:r>
                      <a:endParaRPr sz="1100" spc="0" baseline="0" dirty="0">
                        <a:latin typeface="Arial"/>
                        <a:cs typeface="Arial"/>
                      </a:endParaRPr>
                    </a:p>
                  </a:txBody>
                  <a:tcPr marL="0" marR="0" marT="0" marB="0">
                    <a:lnL w="12192">
                      <a:solidFill>
                        <a:srgbClr val="000000"/>
                      </a:solidFill>
                      <a:prstDash val="solid"/>
                    </a:lnL>
                    <a:lnR w="12192">
                      <a:solidFill>
                        <a:srgbClr val="000000"/>
                      </a:solidFill>
                      <a:prstDash val="solid"/>
                    </a:lnR>
                    <a:lnT w="12191">
                      <a:solidFill>
                        <a:srgbClr val="000000"/>
                      </a:solidFill>
                      <a:prstDash val="solid"/>
                    </a:lnT>
                    <a:lnB w="12192">
                      <a:solidFill>
                        <a:srgbClr val="000000"/>
                      </a:solidFill>
                      <a:prstDash val="solid"/>
                    </a:lnB>
                  </a:tcPr>
                </a:tc>
                <a:tc>
                  <a:txBody>
                    <a:bodyPr/>
                    <a:lstStyle/>
                    <a:p>
                      <a:pPr marL="82800" indent="0">
                        <a:lnSpc>
                          <a:spcPct val="100000"/>
                        </a:lnSpc>
                        <a:spcBef>
                          <a:spcPts val="200"/>
                        </a:spcBef>
                        <a:spcAft>
                          <a:spcPts val="200"/>
                        </a:spcAft>
                      </a:pPr>
                      <a:r>
                        <a:rPr lang="fr-FR" sz="1100" b="1" spc="0" baseline="0" dirty="0">
                          <a:latin typeface="Arial"/>
                          <a:cs typeface="Arial"/>
                        </a:rPr>
                        <a:t>Rendre le raisonnement explicite (R) </a:t>
                      </a:r>
                      <a:r>
                        <a:rPr lang="fr-FR" sz="1100" spc="0" baseline="0" dirty="0">
                          <a:latin typeface="Arial"/>
                          <a:cs typeface="Arial"/>
                        </a:rPr>
                        <a:t>: expliquer, justifier ou explorer des possibilités en lien avec ses propres idées ou celles des autres</a:t>
                      </a:r>
                      <a:endParaRPr sz="1100" spc="0" baseline="0" dirty="0">
                        <a:latin typeface="Arial"/>
                        <a:cs typeface="Arial"/>
                      </a:endParaRPr>
                    </a:p>
                  </a:txBody>
                  <a:tcPr marL="0" marR="0" marT="0" marB="0">
                    <a:lnL w="12192">
                      <a:solidFill>
                        <a:srgbClr val="000000"/>
                      </a:solidFill>
                      <a:prstDash val="solid"/>
                    </a:lnL>
                    <a:lnR w="12192">
                      <a:solidFill>
                        <a:srgbClr val="000000"/>
                      </a:solidFill>
                      <a:prstDash val="solid"/>
                    </a:lnR>
                    <a:lnT w="12191">
                      <a:solidFill>
                        <a:srgbClr val="000000"/>
                      </a:solidFill>
                      <a:prstDash val="solid"/>
                    </a:lnT>
                    <a:lnB w="12192">
                      <a:solidFill>
                        <a:srgbClr val="000000"/>
                      </a:solidFill>
                      <a:prstDash val="solid"/>
                    </a:lnB>
                  </a:tcPr>
                </a:tc>
                <a:tc>
                  <a:txBody>
                    <a:bodyPr/>
                    <a:lstStyle/>
                    <a:p>
                      <a:pPr marL="82800" indent="0">
                        <a:lnSpc>
                          <a:spcPct val="100000"/>
                        </a:lnSpc>
                        <a:spcBef>
                          <a:spcPts val="200"/>
                        </a:spcBef>
                        <a:spcAft>
                          <a:spcPts val="200"/>
                        </a:spcAft>
                      </a:pPr>
                      <a:r>
                        <a:rPr lang="fr-FR" sz="1100" spc="0" baseline="0" dirty="0">
                          <a:latin typeface="Arial"/>
                          <a:cs typeface="Arial"/>
                        </a:rPr>
                        <a:t>Je pense que si je faisais un sandwich géant à la confiture, le pain deviendrait tout mou.</a:t>
                      </a:r>
                      <a:endParaRPr sz="1100" spc="0" baseline="0" dirty="0">
                        <a:latin typeface="Arial"/>
                        <a:cs typeface="Arial"/>
                      </a:endParaRPr>
                    </a:p>
                  </a:txBody>
                  <a:tcPr marL="0" marR="0" marT="0" marB="0">
                    <a:lnL w="12192">
                      <a:solidFill>
                        <a:srgbClr val="000000"/>
                      </a:solidFill>
                      <a:prstDash val="solid"/>
                    </a:lnL>
                    <a:lnR w="12192">
                      <a:solidFill>
                        <a:srgbClr val="000000"/>
                      </a:solidFill>
                      <a:prstDash val="solid"/>
                    </a:lnR>
                    <a:lnT w="12191">
                      <a:solidFill>
                        <a:srgbClr val="000000"/>
                      </a:solidFill>
                      <a:prstDash val="solid"/>
                    </a:lnT>
                    <a:lnB w="12192">
                      <a:solidFill>
                        <a:srgbClr val="000000"/>
                      </a:solidFill>
                      <a:prstDash val="solid"/>
                    </a:lnB>
                  </a:tcPr>
                </a:tc>
                <a:extLst>
                  <a:ext uri="{0D108BD9-81ED-4DB2-BD59-A6C34878D82A}">
                    <a16:rowId xmlns:a16="http://schemas.microsoft.com/office/drawing/2014/main" val="10006"/>
                  </a:ext>
                </a:extLst>
              </a:tr>
            </a:tbl>
          </a:graphicData>
        </a:graphic>
      </p:graphicFrame>
      <p:sp>
        <p:nvSpPr>
          <p:cNvPr id="3" name="object 3"/>
          <p:cNvSpPr txBox="1"/>
          <p:nvPr>
            <p:custDataLst>
              <p:tags r:id="rId2"/>
            </p:custDataLst>
          </p:nvPr>
        </p:nvSpPr>
        <p:spPr>
          <a:xfrm>
            <a:off x="407034" y="192098"/>
            <a:ext cx="5396866" cy="1720727"/>
          </a:xfrm>
          <a:prstGeom prst="rect">
            <a:avLst/>
          </a:prstGeom>
          <a:ln w="31733">
            <a:solidFill>
              <a:srgbClr val="2791A6"/>
            </a:solidFill>
          </a:ln>
        </p:spPr>
        <p:txBody>
          <a:bodyPr vert="horz" wrap="square" lIns="0" tIns="76835" rIns="0" bIns="0" rtlCol="0">
            <a:spAutoFit/>
          </a:bodyPr>
          <a:lstStyle/>
          <a:p>
            <a:pPr marL="1201738">
              <a:lnSpc>
                <a:spcPct val="100000"/>
              </a:lnSpc>
              <a:spcBef>
                <a:spcPts val="605"/>
              </a:spcBef>
            </a:pPr>
            <a:r>
              <a:rPr lang="fr-FR" sz="1600" b="1" dirty="0">
                <a:latin typeface="Arial"/>
                <a:cs typeface="Arial"/>
              </a:rPr>
              <a:t>Le dialogue avec les jeunes enfants</a:t>
            </a:r>
            <a:endParaRPr sz="1600" dirty="0">
              <a:latin typeface="Arial"/>
              <a:cs typeface="Arial"/>
            </a:endParaRPr>
          </a:p>
          <a:p>
            <a:pPr marL="82550" marR="95885" algn="just">
              <a:lnSpc>
                <a:spcPct val="121000"/>
              </a:lnSpc>
              <a:spcBef>
                <a:spcPts val="580"/>
              </a:spcBef>
            </a:pPr>
            <a:r>
              <a:rPr lang="fr-FR" sz="1200" dirty="0">
                <a:latin typeface="Arial Unicode MS"/>
                <a:cs typeface="Arial Unicode MS"/>
              </a:rPr>
              <a:t>Le dialogue est au cœur de l’éducation durant les années préscolaires (2 à 5 ans). Mener une investigation T-SEDA peut aider de plusieurs façons à identifier les types de dialogues que les enfants utilisent à cette étape du développement. Le tableau ci-dessous présente des compétences en expression orale et en écoute issues d’un programme national (Angleterre). Pourriez-vous les transposer dans votre propre contexte national ?</a:t>
            </a:r>
            <a:endParaRPr lang="en-US" sz="1200" dirty="0">
              <a:latin typeface="Arial Unicode MS"/>
              <a:cs typeface="Arial Unicode MS"/>
            </a:endParaRPr>
          </a:p>
        </p:txBody>
      </p:sp>
      <p:sp>
        <p:nvSpPr>
          <p:cNvPr id="4" name="object 4"/>
          <p:cNvSpPr/>
          <p:nvPr>
            <p:custDataLst>
              <p:tags r:id="rId3"/>
            </p:custDataLst>
          </p:nvPr>
        </p:nvSpPr>
        <p:spPr>
          <a:xfrm>
            <a:off x="6718299" y="229492"/>
            <a:ext cx="2790697" cy="1645939"/>
          </a:xfrm>
          <a:prstGeom prst="rect">
            <a:avLst/>
          </a:prstGeom>
          <a:blipFill>
            <a:blip r:embed="rId7" cstate="print"/>
            <a:stretch>
              <a:fillRect/>
            </a:stretch>
          </a:blipFill>
        </p:spPr>
        <p:txBody>
          <a:bodyPr wrap="square" lIns="0" tIns="0" rIns="0" bIns="0" rtlCol="0"/>
          <a:lstStyle/>
          <a:p>
            <a:endParaRPr/>
          </a:p>
        </p:txBody>
      </p:sp>
      <p:sp>
        <p:nvSpPr>
          <p:cNvPr id="5" name="object 5"/>
          <p:cNvSpPr txBox="1"/>
          <p:nvPr>
            <p:custDataLst>
              <p:tags r:id="rId4"/>
            </p:custDataLst>
          </p:nvPr>
        </p:nvSpPr>
        <p:spPr>
          <a:xfrm>
            <a:off x="5262662" y="7088109"/>
            <a:ext cx="167005" cy="167640"/>
          </a:xfrm>
          <a:prstGeom prst="rect">
            <a:avLst/>
          </a:prstGeom>
        </p:spPr>
        <p:txBody>
          <a:bodyPr vert="horz" wrap="square" lIns="0" tIns="635" rIns="0" bIns="0" rtlCol="0">
            <a:spAutoFit/>
          </a:bodyPr>
          <a:lstStyle/>
          <a:p>
            <a:pPr marL="12700">
              <a:lnSpc>
                <a:spcPct val="100000"/>
              </a:lnSpc>
              <a:spcBef>
                <a:spcPts val="5"/>
              </a:spcBef>
            </a:pPr>
            <a:r>
              <a:rPr sz="1000" spc="-5" dirty="0">
                <a:latin typeface="Arial"/>
                <a:cs typeface="Arial"/>
              </a:rPr>
              <a:t>10</a:t>
            </a:r>
            <a:endParaRPr sz="1000">
              <a:latin typeface="Arial"/>
              <a:cs typeface="Arial"/>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custDataLst>
              <p:tags r:id="rId1"/>
            </p:custDataLst>
          </p:nvPr>
        </p:nvSpPr>
        <p:spPr>
          <a:xfrm>
            <a:off x="2146301" y="200025"/>
            <a:ext cx="6520814" cy="246221"/>
          </a:xfrm>
          <a:prstGeom prst="rect">
            <a:avLst/>
          </a:prstGeom>
        </p:spPr>
        <p:txBody>
          <a:bodyPr vert="horz" wrap="square" lIns="0" tIns="0" rIns="0" bIns="0" rtlCol="0">
            <a:spAutoFit/>
          </a:bodyPr>
          <a:lstStyle/>
          <a:p>
            <a:pPr marL="12700" algn="ctr">
              <a:lnSpc>
                <a:spcPct val="100000"/>
              </a:lnSpc>
            </a:pPr>
            <a:r>
              <a:rPr lang="fr-FR" sz="1600" b="1" spc="-90" dirty="0">
                <a:latin typeface="Arial"/>
                <a:cs typeface="Arial"/>
              </a:rPr>
              <a:t>Le dialogue dans l’enseignement supérieur et avec les apprenants adultes</a:t>
            </a:r>
            <a:endParaRPr lang="en-US" sz="1600" dirty="0">
              <a:latin typeface="Arial"/>
              <a:cs typeface="Arial"/>
            </a:endParaRPr>
          </a:p>
        </p:txBody>
      </p:sp>
      <p:sp>
        <p:nvSpPr>
          <p:cNvPr id="3" name="object 3"/>
          <p:cNvSpPr/>
          <p:nvPr>
            <p:custDataLst>
              <p:tags r:id="rId2"/>
            </p:custDataLst>
          </p:nvPr>
        </p:nvSpPr>
        <p:spPr>
          <a:xfrm>
            <a:off x="241300" y="701922"/>
            <a:ext cx="4975674" cy="6708528"/>
          </a:xfrm>
          <a:custGeom>
            <a:avLst/>
            <a:gdLst/>
            <a:ahLst/>
            <a:cxnLst/>
            <a:rect l="l" t="t" r="r" b="b"/>
            <a:pathLst>
              <a:path w="4718685" h="6042025">
                <a:moveTo>
                  <a:pt x="0" y="0"/>
                </a:moveTo>
                <a:lnTo>
                  <a:pt x="4718563" y="0"/>
                </a:lnTo>
                <a:lnTo>
                  <a:pt x="4718563" y="6041863"/>
                </a:lnTo>
                <a:lnTo>
                  <a:pt x="0" y="6041863"/>
                </a:lnTo>
                <a:lnTo>
                  <a:pt x="0" y="0"/>
                </a:lnTo>
                <a:close/>
              </a:path>
            </a:pathLst>
          </a:custGeom>
          <a:ln w="31733">
            <a:solidFill>
              <a:srgbClr val="2791A6"/>
            </a:solidFill>
          </a:ln>
        </p:spPr>
        <p:txBody>
          <a:bodyPr wrap="square" lIns="0" tIns="0" rIns="0" bIns="0" rtlCol="0"/>
          <a:lstStyle/>
          <a:p>
            <a:endParaRPr/>
          </a:p>
        </p:txBody>
      </p:sp>
      <p:sp>
        <p:nvSpPr>
          <p:cNvPr id="4" name="object 4"/>
          <p:cNvSpPr txBox="1"/>
          <p:nvPr>
            <p:custDataLst>
              <p:tags r:id="rId3"/>
            </p:custDataLst>
          </p:nvPr>
        </p:nvSpPr>
        <p:spPr>
          <a:xfrm>
            <a:off x="369175" y="733425"/>
            <a:ext cx="4794129" cy="6682983"/>
          </a:xfrm>
          <a:prstGeom prst="rect">
            <a:avLst/>
          </a:prstGeom>
        </p:spPr>
        <p:txBody>
          <a:bodyPr vert="horz" wrap="square" lIns="0" tIns="0" rIns="0" bIns="0" rtlCol="0">
            <a:spAutoFit/>
          </a:bodyPr>
          <a:lstStyle/>
          <a:p>
            <a:pPr marL="12700" marR="5080" algn="just">
              <a:lnSpc>
                <a:spcPct val="120800"/>
              </a:lnSpc>
            </a:pPr>
            <a:r>
              <a:rPr lang="fr-FR" sz="1200" kern="0" dirty="0">
                <a:latin typeface="Arial Unicode MS"/>
                <a:cs typeface="Arial Unicode MS"/>
              </a:rPr>
              <a:t>Le dialogue éducatif joue également un rôle précieux dans l’enseignement supérieur (ES) et la formation des adultes. Des professeurs de plusieurs pays ont mené avec succès des investigations T-SEDA dans leurs universités, estimant qu’un recours accru au dialogue serait bénéfique pour l’apprentissage des étudiants. Voici quelques exemples issus de contextes d’enseignement supérieur. Steven est professeur de droit et a utilisé les ressources T-SEDA pour mener sa propre investigation. Il a souligné que l’une des valeurs de l’éducation dialogique réside dans le fait qu’elle favorise le développement des compétences d’apprentissage autonome, essentielles en contexte universitaire. Steven a également constaté que les différents types de dispositifs d’apprentissage dans l’enseignement supérieur pouvaient encourager différentes formes d’interactions dialogiques. Dans un contexte magistral, il a remarqué que le recours aux questions ouvertes permettait de stimuler l’engagement des étudiants dans le dialogue. Par exemple, lorsqu’il a posé en cours magistral la question suivante : «Le droit international de l’investissement devrait-il être impliqué d’une quelconque manière dans la lutte contre le blanchiment d’argent/le financement du terrorisme, ou ces domaines devraient-ils rester complètement distincts?», il ne cherchait pas une réponse prédéfinie. Son objectif était plutôt que les étudiants commencent à explorer, analyser et évaluer la question à l’aide de leur dialogue intérieur. Ils pouvaient ensuite discuter de cette question en groupe lors d’un séminaire plus tard, et examiner comment d’autres l’avaient abordée. Steven a conclu que les pratiques dialogiques proposées dans la trousse T-SEDA pouvaient être utilisées en complément des contenus disciplinaires de l’enseignement supérieur pour permettre aux étudiants de discuter des enjeux de manière plus approfondie et de développer une pensée plus critique à l’égard du sujet abordé.</a:t>
            </a:r>
            <a:endParaRPr sz="1200" kern="0" dirty="0">
              <a:latin typeface="Arial Unicode MS"/>
              <a:cs typeface="Arial Unicode MS"/>
            </a:endParaRPr>
          </a:p>
        </p:txBody>
      </p:sp>
      <p:sp>
        <p:nvSpPr>
          <p:cNvPr id="5" name="object 5"/>
          <p:cNvSpPr txBox="1"/>
          <p:nvPr>
            <p:custDataLst>
              <p:tags r:id="rId4"/>
            </p:custDataLst>
          </p:nvPr>
        </p:nvSpPr>
        <p:spPr>
          <a:xfrm>
            <a:off x="5678042" y="701922"/>
            <a:ext cx="4718685" cy="2553328"/>
          </a:xfrm>
          <a:prstGeom prst="rect">
            <a:avLst/>
          </a:prstGeom>
          <a:ln w="31733">
            <a:solidFill>
              <a:srgbClr val="2791A6"/>
            </a:solidFill>
          </a:ln>
        </p:spPr>
        <p:txBody>
          <a:bodyPr vert="horz" wrap="square" lIns="0" tIns="38735" rIns="0" bIns="0" rtlCol="0">
            <a:spAutoFit/>
          </a:bodyPr>
          <a:lstStyle/>
          <a:p>
            <a:pPr marL="81915" marR="95885" algn="just">
              <a:lnSpc>
                <a:spcPct val="120700"/>
              </a:lnSpc>
              <a:spcBef>
                <a:spcPts val="305"/>
              </a:spcBef>
            </a:pPr>
            <a:r>
              <a:rPr lang="fr-FR" sz="1200" dirty="0" err="1">
                <a:latin typeface="Arial Unicode MS"/>
                <a:cs typeface="Arial Unicode MS"/>
              </a:rPr>
              <a:t>Kathren</a:t>
            </a:r>
            <a:r>
              <a:rPr lang="fr-FR" sz="1200" dirty="0">
                <a:latin typeface="Arial Unicode MS"/>
                <a:cs typeface="Arial Unicode MS"/>
              </a:rPr>
              <a:t> enseigne l’anglais comme langue seconde (ALS) à des adultes. Elle a mené une investigation T-SEDA afin de créer un environnement de classe favorable, propice à l’engagement et permettant aux étudiants d’explorer plus librement et de manière créative le contenu des leçons. Elle s’intéressait particulièrement à l’usage de règles de discussion. </a:t>
            </a:r>
            <a:r>
              <a:rPr lang="fr-FR" sz="1200" dirty="0" err="1">
                <a:latin typeface="Arial Unicode MS"/>
                <a:cs typeface="Arial Unicode MS"/>
              </a:rPr>
              <a:t>Kathren</a:t>
            </a:r>
            <a:r>
              <a:rPr lang="fr-FR" sz="1200" dirty="0">
                <a:latin typeface="Arial Unicode MS"/>
                <a:cs typeface="Arial Unicode MS"/>
              </a:rPr>
              <a:t> a constaté que cette investigation lui a permis de porter une plus grande attention à certains aspects de son propre enseignement, notamment les types de questions qu’elle posait. Ses étudiants parlaient beaucoup en classe, remettant en question les idées des autres et enrichissant les propos exprimés.</a:t>
            </a:r>
            <a:endParaRPr lang="en-US" sz="1200" dirty="0">
              <a:latin typeface="Arial Unicode MS"/>
              <a:cs typeface="Arial Unicode MS"/>
            </a:endParaRPr>
          </a:p>
        </p:txBody>
      </p:sp>
      <p:sp>
        <p:nvSpPr>
          <p:cNvPr id="6" name="object 6"/>
          <p:cNvSpPr/>
          <p:nvPr>
            <p:custDataLst>
              <p:tags r:id="rId5"/>
            </p:custDataLst>
          </p:nvPr>
        </p:nvSpPr>
        <p:spPr>
          <a:xfrm>
            <a:off x="7764030" y="5307210"/>
            <a:ext cx="2632697" cy="1974849"/>
          </a:xfrm>
          <a:prstGeom prst="rect">
            <a:avLst/>
          </a:prstGeom>
          <a:blipFill>
            <a:blip r:embed="rId12" cstate="print"/>
            <a:stretch>
              <a:fillRect/>
            </a:stretch>
          </a:blipFill>
        </p:spPr>
        <p:txBody>
          <a:bodyPr wrap="square" lIns="0" tIns="0" rIns="0" bIns="0" rtlCol="0"/>
          <a:lstStyle/>
          <a:p>
            <a:endParaRPr/>
          </a:p>
        </p:txBody>
      </p:sp>
      <p:sp>
        <p:nvSpPr>
          <p:cNvPr id="7" name="object 7"/>
          <p:cNvSpPr/>
          <p:nvPr>
            <p:custDataLst>
              <p:tags r:id="rId6"/>
            </p:custDataLst>
          </p:nvPr>
        </p:nvSpPr>
        <p:spPr>
          <a:xfrm>
            <a:off x="5493264" y="3857625"/>
            <a:ext cx="3129401" cy="2379862"/>
          </a:xfrm>
          <a:custGeom>
            <a:avLst/>
            <a:gdLst/>
            <a:ahLst/>
            <a:cxnLst/>
            <a:rect l="l" t="t" r="r" b="b"/>
            <a:pathLst>
              <a:path w="3318509" h="2125979">
                <a:moveTo>
                  <a:pt x="1382712" y="1382395"/>
                </a:moveTo>
                <a:lnTo>
                  <a:pt x="553085" y="1382395"/>
                </a:lnTo>
                <a:lnTo>
                  <a:pt x="1635760" y="2125751"/>
                </a:lnTo>
                <a:lnTo>
                  <a:pt x="1382712" y="1382395"/>
                </a:lnTo>
                <a:close/>
              </a:path>
              <a:path w="3318509" h="2125979">
                <a:moveTo>
                  <a:pt x="3088106" y="0"/>
                </a:moveTo>
                <a:lnTo>
                  <a:pt x="230403" y="0"/>
                </a:lnTo>
                <a:lnTo>
                  <a:pt x="183967" y="4680"/>
                </a:lnTo>
                <a:lnTo>
                  <a:pt x="140717" y="18105"/>
                </a:lnTo>
                <a:lnTo>
                  <a:pt x="101580" y="39347"/>
                </a:lnTo>
                <a:lnTo>
                  <a:pt x="67481" y="67481"/>
                </a:lnTo>
                <a:lnTo>
                  <a:pt x="39347" y="101580"/>
                </a:lnTo>
                <a:lnTo>
                  <a:pt x="18105" y="140717"/>
                </a:lnTo>
                <a:lnTo>
                  <a:pt x="4680" y="183967"/>
                </a:lnTo>
                <a:lnTo>
                  <a:pt x="0" y="230403"/>
                </a:lnTo>
                <a:lnTo>
                  <a:pt x="0" y="1151991"/>
                </a:lnTo>
                <a:lnTo>
                  <a:pt x="4680" y="1198423"/>
                </a:lnTo>
                <a:lnTo>
                  <a:pt x="18105" y="1241672"/>
                </a:lnTo>
                <a:lnTo>
                  <a:pt x="39347" y="1280809"/>
                </a:lnTo>
                <a:lnTo>
                  <a:pt x="67481" y="1314908"/>
                </a:lnTo>
                <a:lnTo>
                  <a:pt x="101580" y="1343043"/>
                </a:lnTo>
                <a:lnTo>
                  <a:pt x="140717" y="1364287"/>
                </a:lnTo>
                <a:lnTo>
                  <a:pt x="183967" y="1377713"/>
                </a:lnTo>
                <a:lnTo>
                  <a:pt x="230403" y="1382395"/>
                </a:lnTo>
                <a:lnTo>
                  <a:pt x="3088106" y="1382395"/>
                </a:lnTo>
                <a:lnTo>
                  <a:pt x="3134542" y="1377713"/>
                </a:lnTo>
                <a:lnTo>
                  <a:pt x="3177792" y="1364287"/>
                </a:lnTo>
                <a:lnTo>
                  <a:pt x="3216929" y="1343043"/>
                </a:lnTo>
                <a:lnTo>
                  <a:pt x="3251028" y="1314908"/>
                </a:lnTo>
                <a:lnTo>
                  <a:pt x="3279162" y="1280809"/>
                </a:lnTo>
                <a:lnTo>
                  <a:pt x="3300404" y="1241672"/>
                </a:lnTo>
                <a:lnTo>
                  <a:pt x="3313829" y="1198423"/>
                </a:lnTo>
                <a:lnTo>
                  <a:pt x="3318510" y="1151991"/>
                </a:lnTo>
                <a:lnTo>
                  <a:pt x="3318510" y="230403"/>
                </a:lnTo>
                <a:lnTo>
                  <a:pt x="3313829" y="183967"/>
                </a:lnTo>
                <a:lnTo>
                  <a:pt x="3300404" y="140717"/>
                </a:lnTo>
                <a:lnTo>
                  <a:pt x="3279162" y="101580"/>
                </a:lnTo>
                <a:lnTo>
                  <a:pt x="3251028" y="67481"/>
                </a:lnTo>
                <a:lnTo>
                  <a:pt x="3216929" y="39347"/>
                </a:lnTo>
                <a:lnTo>
                  <a:pt x="3177792" y="18105"/>
                </a:lnTo>
                <a:lnTo>
                  <a:pt x="3134542" y="4680"/>
                </a:lnTo>
                <a:lnTo>
                  <a:pt x="3088106" y="0"/>
                </a:lnTo>
                <a:close/>
              </a:path>
            </a:pathLst>
          </a:custGeom>
          <a:solidFill>
            <a:srgbClr val="FFFFFF"/>
          </a:solidFill>
        </p:spPr>
        <p:txBody>
          <a:bodyPr wrap="square" lIns="0" tIns="0" rIns="0" bIns="0" rtlCol="0"/>
          <a:lstStyle/>
          <a:p>
            <a:endParaRPr/>
          </a:p>
        </p:txBody>
      </p:sp>
      <p:sp>
        <p:nvSpPr>
          <p:cNvPr id="8" name="object 8"/>
          <p:cNvSpPr/>
          <p:nvPr>
            <p:custDataLst>
              <p:tags r:id="rId7"/>
            </p:custDataLst>
          </p:nvPr>
        </p:nvSpPr>
        <p:spPr>
          <a:xfrm>
            <a:off x="5537714" y="3857625"/>
            <a:ext cx="3237986" cy="2379862"/>
          </a:xfrm>
          <a:custGeom>
            <a:avLst/>
            <a:gdLst/>
            <a:ahLst/>
            <a:cxnLst/>
            <a:rect l="l" t="t" r="r" b="b"/>
            <a:pathLst>
              <a:path w="3382009" h="2125979">
                <a:moveTo>
                  <a:pt x="50749" y="898702"/>
                </a:moveTo>
                <a:lnTo>
                  <a:pt x="31750" y="899183"/>
                </a:lnTo>
                <a:lnTo>
                  <a:pt x="31750" y="1151991"/>
                </a:lnTo>
                <a:lnTo>
                  <a:pt x="36436" y="1198422"/>
                </a:lnTo>
                <a:lnTo>
                  <a:pt x="49860" y="1241679"/>
                </a:lnTo>
                <a:lnTo>
                  <a:pt x="71094" y="1280807"/>
                </a:lnTo>
                <a:lnTo>
                  <a:pt x="99237" y="1314907"/>
                </a:lnTo>
                <a:lnTo>
                  <a:pt x="133337" y="1343050"/>
                </a:lnTo>
                <a:lnTo>
                  <a:pt x="172466" y="1364284"/>
                </a:lnTo>
                <a:lnTo>
                  <a:pt x="215722" y="1377708"/>
                </a:lnTo>
                <a:lnTo>
                  <a:pt x="262153" y="1382395"/>
                </a:lnTo>
                <a:lnTo>
                  <a:pt x="584835" y="1382395"/>
                </a:lnTo>
                <a:lnTo>
                  <a:pt x="1667510" y="2125751"/>
                </a:lnTo>
                <a:lnTo>
                  <a:pt x="1640169" y="2045436"/>
                </a:lnTo>
                <a:lnTo>
                  <a:pt x="1606626" y="2045436"/>
                </a:lnTo>
                <a:lnTo>
                  <a:pt x="594690" y="1350645"/>
                </a:lnTo>
                <a:lnTo>
                  <a:pt x="262953" y="1350645"/>
                </a:lnTo>
                <a:lnTo>
                  <a:pt x="241795" y="1349578"/>
                </a:lnTo>
                <a:lnTo>
                  <a:pt x="203073" y="1341678"/>
                </a:lnTo>
                <a:lnTo>
                  <a:pt x="167500" y="1326654"/>
                </a:lnTo>
                <a:lnTo>
                  <a:pt x="135826" y="1305267"/>
                </a:lnTo>
                <a:lnTo>
                  <a:pt x="108877" y="1278318"/>
                </a:lnTo>
                <a:lnTo>
                  <a:pt x="87490" y="1246644"/>
                </a:lnTo>
                <a:lnTo>
                  <a:pt x="72466" y="1211072"/>
                </a:lnTo>
                <a:lnTo>
                  <a:pt x="64566" y="1172337"/>
                </a:lnTo>
                <a:lnTo>
                  <a:pt x="63539" y="1151991"/>
                </a:lnTo>
                <a:lnTo>
                  <a:pt x="63500" y="1151210"/>
                </a:lnTo>
                <a:lnTo>
                  <a:pt x="50749" y="898702"/>
                </a:lnTo>
                <a:close/>
              </a:path>
              <a:path w="3382009" h="2125979">
                <a:moveTo>
                  <a:pt x="3331260" y="898702"/>
                </a:moveTo>
                <a:lnTo>
                  <a:pt x="3318510" y="1151210"/>
                </a:lnTo>
                <a:lnTo>
                  <a:pt x="3318510" y="1151991"/>
                </a:lnTo>
                <a:lnTo>
                  <a:pt x="3314433" y="1192060"/>
                </a:lnTo>
                <a:lnTo>
                  <a:pt x="3302876" y="1229296"/>
                </a:lnTo>
                <a:lnTo>
                  <a:pt x="3284562" y="1263015"/>
                </a:lnTo>
                <a:lnTo>
                  <a:pt x="3260305" y="1292428"/>
                </a:lnTo>
                <a:lnTo>
                  <a:pt x="3230880" y="1316697"/>
                </a:lnTo>
                <a:lnTo>
                  <a:pt x="3197161" y="1335011"/>
                </a:lnTo>
                <a:lnTo>
                  <a:pt x="3159925" y="1346568"/>
                </a:lnTo>
                <a:lnTo>
                  <a:pt x="3119056" y="1350645"/>
                </a:lnTo>
                <a:lnTo>
                  <a:pt x="1370114" y="1350645"/>
                </a:lnTo>
                <a:lnTo>
                  <a:pt x="1606626" y="2045436"/>
                </a:lnTo>
                <a:lnTo>
                  <a:pt x="1640169" y="2045436"/>
                </a:lnTo>
                <a:lnTo>
                  <a:pt x="1414462" y="1382395"/>
                </a:lnTo>
                <a:lnTo>
                  <a:pt x="3119856" y="1382395"/>
                </a:lnTo>
                <a:lnTo>
                  <a:pt x="3166287" y="1377708"/>
                </a:lnTo>
                <a:lnTo>
                  <a:pt x="3209544" y="1364284"/>
                </a:lnTo>
                <a:lnTo>
                  <a:pt x="3248672" y="1343050"/>
                </a:lnTo>
                <a:lnTo>
                  <a:pt x="3282772" y="1314907"/>
                </a:lnTo>
                <a:lnTo>
                  <a:pt x="3310915" y="1280807"/>
                </a:lnTo>
                <a:lnTo>
                  <a:pt x="3332149" y="1241679"/>
                </a:lnTo>
                <a:lnTo>
                  <a:pt x="3345573" y="1198422"/>
                </a:lnTo>
                <a:lnTo>
                  <a:pt x="3350260" y="1151991"/>
                </a:lnTo>
                <a:lnTo>
                  <a:pt x="3350260" y="899183"/>
                </a:lnTo>
                <a:lnTo>
                  <a:pt x="3331260" y="898702"/>
                </a:lnTo>
                <a:close/>
              </a:path>
              <a:path w="3382009" h="2125979">
                <a:moveTo>
                  <a:pt x="31750" y="899183"/>
                </a:moveTo>
                <a:lnTo>
                  <a:pt x="0" y="899985"/>
                </a:lnTo>
                <a:lnTo>
                  <a:pt x="0" y="1151991"/>
                </a:lnTo>
                <a:lnTo>
                  <a:pt x="31750" y="1151991"/>
                </a:lnTo>
                <a:lnTo>
                  <a:pt x="31750" y="899183"/>
                </a:lnTo>
                <a:close/>
              </a:path>
              <a:path w="3382009" h="2125979">
                <a:moveTo>
                  <a:pt x="63500" y="1151210"/>
                </a:moveTo>
                <a:lnTo>
                  <a:pt x="63500" y="1151991"/>
                </a:lnTo>
                <a:lnTo>
                  <a:pt x="63500" y="1151210"/>
                </a:lnTo>
                <a:close/>
              </a:path>
              <a:path w="3382009" h="2125979">
                <a:moveTo>
                  <a:pt x="3318510" y="1151210"/>
                </a:moveTo>
                <a:lnTo>
                  <a:pt x="3318470" y="1151991"/>
                </a:lnTo>
                <a:lnTo>
                  <a:pt x="3318510" y="1151210"/>
                </a:lnTo>
                <a:close/>
              </a:path>
              <a:path w="3382009" h="2125979">
                <a:moveTo>
                  <a:pt x="3350260" y="899183"/>
                </a:moveTo>
                <a:lnTo>
                  <a:pt x="3350260" y="1151991"/>
                </a:lnTo>
                <a:lnTo>
                  <a:pt x="3382010" y="1151991"/>
                </a:lnTo>
                <a:lnTo>
                  <a:pt x="3382010" y="899985"/>
                </a:lnTo>
                <a:lnTo>
                  <a:pt x="3350260" y="899183"/>
                </a:lnTo>
                <a:close/>
              </a:path>
              <a:path w="3382009" h="2125979">
                <a:moveTo>
                  <a:pt x="63500" y="898702"/>
                </a:moveTo>
                <a:lnTo>
                  <a:pt x="50749" y="898702"/>
                </a:lnTo>
                <a:lnTo>
                  <a:pt x="63500" y="1151210"/>
                </a:lnTo>
                <a:lnTo>
                  <a:pt x="63500" y="898702"/>
                </a:lnTo>
                <a:close/>
              </a:path>
              <a:path w="3382009" h="2125979">
                <a:moveTo>
                  <a:pt x="3236168" y="31750"/>
                </a:moveTo>
                <a:lnTo>
                  <a:pt x="3119056" y="31750"/>
                </a:lnTo>
                <a:lnTo>
                  <a:pt x="3140214" y="32816"/>
                </a:lnTo>
                <a:lnTo>
                  <a:pt x="3159925" y="35826"/>
                </a:lnTo>
                <a:lnTo>
                  <a:pt x="3197161" y="47383"/>
                </a:lnTo>
                <a:lnTo>
                  <a:pt x="3230880" y="65684"/>
                </a:lnTo>
                <a:lnTo>
                  <a:pt x="3260305" y="89954"/>
                </a:lnTo>
                <a:lnTo>
                  <a:pt x="3284562" y="119367"/>
                </a:lnTo>
                <a:lnTo>
                  <a:pt x="3302876" y="153098"/>
                </a:lnTo>
                <a:lnTo>
                  <a:pt x="3314433" y="190334"/>
                </a:lnTo>
                <a:lnTo>
                  <a:pt x="3318469" y="230403"/>
                </a:lnTo>
                <a:lnTo>
                  <a:pt x="3318510" y="1151210"/>
                </a:lnTo>
                <a:lnTo>
                  <a:pt x="3331260" y="898702"/>
                </a:lnTo>
                <a:lnTo>
                  <a:pt x="3350260" y="898702"/>
                </a:lnTo>
                <a:lnTo>
                  <a:pt x="3350260" y="230403"/>
                </a:lnTo>
                <a:lnTo>
                  <a:pt x="3345573" y="183972"/>
                </a:lnTo>
                <a:lnTo>
                  <a:pt x="3332149" y="140716"/>
                </a:lnTo>
                <a:lnTo>
                  <a:pt x="3310915" y="101587"/>
                </a:lnTo>
                <a:lnTo>
                  <a:pt x="3282772" y="67487"/>
                </a:lnTo>
                <a:lnTo>
                  <a:pt x="3248672" y="39344"/>
                </a:lnTo>
                <a:lnTo>
                  <a:pt x="3236168" y="31750"/>
                </a:lnTo>
                <a:close/>
              </a:path>
              <a:path w="3382009" h="2125979">
                <a:moveTo>
                  <a:pt x="3119856" y="0"/>
                </a:moveTo>
                <a:lnTo>
                  <a:pt x="262153" y="0"/>
                </a:lnTo>
                <a:lnTo>
                  <a:pt x="238594" y="1181"/>
                </a:lnTo>
                <a:lnTo>
                  <a:pt x="193636" y="10363"/>
                </a:lnTo>
                <a:lnTo>
                  <a:pt x="152336" y="27813"/>
                </a:lnTo>
                <a:lnTo>
                  <a:pt x="115595" y="52616"/>
                </a:lnTo>
                <a:lnTo>
                  <a:pt x="84366" y="83845"/>
                </a:lnTo>
                <a:lnTo>
                  <a:pt x="59562" y="120573"/>
                </a:lnTo>
                <a:lnTo>
                  <a:pt x="42113" y="161886"/>
                </a:lnTo>
                <a:lnTo>
                  <a:pt x="32943" y="206844"/>
                </a:lnTo>
                <a:lnTo>
                  <a:pt x="31750" y="230403"/>
                </a:lnTo>
                <a:lnTo>
                  <a:pt x="31750" y="899183"/>
                </a:lnTo>
                <a:lnTo>
                  <a:pt x="50749" y="898702"/>
                </a:lnTo>
                <a:lnTo>
                  <a:pt x="63500" y="898702"/>
                </a:lnTo>
                <a:lnTo>
                  <a:pt x="63540" y="230403"/>
                </a:lnTo>
                <a:lnTo>
                  <a:pt x="67576" y="190334"/>
                </a:lnTo>
                <a:lnTo>
                  <a:pt x="79133" y="153098"/>
                </a:lnTo>
                <a:lnTo>
                  <a:pt x="97447" y="119367"/>
                </a:lnTo>
                <a:lnTo>
                  <a:pt x="121704" y="89954"/>
                </a:lnTo>
                <a:lnTo>
                  <a:pt x="151130" y="65684"/>
                </a:lnTo>
                <a:lnTo>
                  <a:pt x="184848" y="47383"/>
                </a:lnTo>
                <a:lnTo>
                  <a:pt x="222084" y="35826"/>
                </a:lnTo>
                <a:lnTo>
                  <a:pt x="262953" y="31750"/>
                </a:lnTo>
                <a:lnTo>
                  <a:pt x="3236168" y="31750"/>
                </a:lnTo>
                <a:lnTo>
                  <a:pt x="3229686" y="27813"/>
                </a:lnTo>
                <a:lnTo>
                  <a:pt x="3209544" y="18110"/>
                </a:lnTo>
                <a:lnTo>
                  <a:pt x="3188373" y="10363"/>
                </a:lnTo>
                <a:lnTo>
                  <a:pt x="3166287" y="4686"/>
                </a:lnTo>
                <a:lnTo>
                  <a:pt x="3143415" y="1181"/>
                </a:lnTo>
                <a:lnTo>
                  <a:pt x="3119856" y="0"/>
                </a:lnTo>
                <a:close/>
              </a:path>
              <a:path w="3382009" h="2125979">
                <a:moveTo>
                  <a:pt x="3350260" y="898702"/>
                </a:moveTo>
                <a:lnTo>
                  <a:pt x="3331260" y="898702"/>
                </a:lnTo>
                <a:lnTo>
                  <a:pt x="3350260" y="899183"/>
                </a:lnTo>
                <a:lnTo>
                  <a:pt x="3350260" y="898702"/>
                </a:lnTo>
                <a:close/>
              </a:path>
            </a:pathLst>
          </a:custGeom>
          <a:solidFill>
            <a:srgbClr val="1A616F"/>
          </a:solidFill>
        </p:spPr>
        <p:txBody>
          <a:bodyPr wrap="square" lIns="0" tIns="0" rIns="0" bIns="0" rtlCol="0"/>
          <a:lstStyle/>
          <a:p>
            <a:endParaRPr/>
          </a:p>
        </p:txBody>
      </p:sp>
      <p:sp>
        <p:nvSpPr>
          <p:cNvPr id="9" name="object 9"/>
          <p:cNvSpPr txBox="1"/>
          <p:nvPr>
            <p:custDataLst>
              <p:tags r:id="rId8"/>
            </p:custDataLst>
          </p:nvPr>
        </p:nvSpPr>
        <p:spPr>
          <a:xfrm>
            <a:off x="5678042" y="3913979"/>
            <a:ext cx="2989073" cy="1255280"/>
          </a:xfrm>
          <a:prstGeom prst="rect">
            <a:avLst/>
          </a:prstGeom>
        </p:spPr>
        <p:txBody>
          <a:bodyPr vert="horz" wrap="square" lIns="0" tIns="635" rIns="0" bIns="0" rtlCol="0">
            <a:spAutoFit/>
          </a:bodyPr>
          <a:lstStyle/>
          <a:p>
            <a:pPr marL="12700" marR="5080">
              <a:lnSpc>
                <a:spcPct val="120000"/>
              </a:lnSpc>
              <a:spcBef>
                <a:spcPts val="5"/>
              </a:spcBef>
            </a:pPr>
            <a:r>
              <a:rPr lang="fr-FR" sz="1150" dirty="0">
                <a:latin typeface="Arial Unicode MS"/>
                <a:cs typeface="Arial Unicode MS"/>
              </a:rPr>
              <a:t>Je pense qu’une fois que les enseignants prennent conscience du pouvoir que peut avoir un simple changement dans la façon de poser des questions — ou dans la manière dont les étudiants posent des questions — cela peut vraiment créer un effet «wow».</a:t>
            </a:r>
            <a:endParaRPr sz="1150" dirty="0">
              <a:latin typeface="Arial Unicode MS"/>
              <a:cs typeface="Arial Unicode MS"/>
            </a:endParaRPr>
          </a:p>
        </p:txBody>
      </p:sp>
      <p:sp>
        <p:nvSpPr>
          <p:cNvPr id="10" name="object 10"/>
          <p:cNvSpPr txBox="1"/>
          <p:nvPr>
            <p:custDataLst>
              <p:tags r:id="rId9"/>
            </p:custDataLst>
          </p:nvPr>
        </p:nvSpPr>
        <p:spPr>
          <a:xfrm>
            <a:off x="5262662" y="7088779"/>
            <a:ext cx="167005" cy="167005"/>
          </a:xfrm>
          <a:prstGeom prst="rect">
            <a:avLst/>
          </a:prstGeom>
        </p:spPr>
        <p:txBody>
          <a:bodyPr vert="horz" wrap="square" lIns="0" tIns="0" rIns="0" bIns="0" rtlCol="0">
            <a:spAutoFit/>
          </a:bodyPr>
          <a:lstStyle/>
          <a:p>
            <a:pPr marL="12700">
              <a:lnSpc>
                <a:spcPct val="100000"/>
              </a:lnSpc>
            </a:pPr>
            <a:r>
              <a:rPr sz="1000" spc="-5" dirty="0">
                <a:latin typeface="Arial"/>
                <a:cs typeface="Arial"/>
              </a:rPr>
              <a:t>11</a:t>
            </a:r>
            <a:endParaRPr sz="1000">
              <a:latin typeface="Arial"/>
              <a:cs typeface="Arial"/>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custDataLst>
              <p:tags r:id="rId1"/>
            </p:custDataLst>
          </p:nvPr>
        </p:nvSpPr>
        <p:spPr>
          <a:xfrm>
            <a:off x="5575300" y="1480184"/>
            <a:ext cx="4699000" cy="5326202"/>
          </a:xfrm>
          <a:prstGeom prst="rect">
            <a:avLst/>
          </a:prstGeom>
          <a:ln w="31733">
            <a:solidFill>
              <a:srgbClr val="2791A6"/>
            </a:solidFill>
          </a:ln>
        </p:spPr>
        <p:txBody>
          <a:bodyPr vert="horz" wrap="square" lIns="0" tIns="38100" rIns="0" bIns="0" rtlCol="0">
            <a:spAutoFit/>
          </a:bodyPr>
          <a:lstStyle/>
          <a:p>
            <a:pPr marL="81280" marR="97155" algn="just">
              <a:lnSpc>
                <a:spcPct val="120800"/>
              </a:lnSpc>
              <a:spcBef>
                <a:spcPts val="300"/>
              </a:spcBef>
            </a:pPr>
            <a:r>
              <a:rPr lang="fr-FR" sz="1200" dirty="0">
                <a:latin typeface="Arial Unicode MS"/>
                <a:cs typeface="Arial Unicode MS"/>
              </a:rPr>
              <a:t>En Angleterre, le document du programme national¹ pour les élèves âgés de 5 à 16 ans stipule que les élèves doivent devenir compétents en langage oral au cours de leur scolarité </a:t>
            </a:r>
            <a:r>
              <a:rPr sz="1200" dirty="0">
                <a:latin typeface="Arial Unicode MS"/>
                <a:cs typeface="Arial Unicode MS"/>
              </a:rPr>
              <a:t>:</a:t>
            </a:r>
          </a:p>
          <a:p>
            <a:pPr>
              <a:lnSpc>
                <a:spcPct val="100000"/>
              </a:lnSpc>
              <a:spcBef>
                <a:spcPts val="5"/>
              </a:spcBef>
            </a:pPr>
            <a:endParaRPr sz="1400" dirty="0">
              <a:latin typeface="Times New Roman"/>
              <a:cs typeface="Times New Roman"/>
            </a:endParaRPr>
          </a:p>
          <a:p>
            <a:pPr marL="538480" marR="96520" algn="just">
              <a:lnSpc>
                <a:spcPct val="120700"/>
              </a:lnSpc>
            </a:pPr>
            <a:r>
              <a:rPr lang="fr-FR" sz="1200" i="1" dirty="0">
                <a:latin typeface="Arial"/>
                <a:cs typeface="Arial"/>
              </a:rPr>
              <a:t>6.2 Les élèves doivent apprendre à s’exprimer clairement et à </a:t>
            </a:r>
            <a:r>
              <a:rPr lang="fr-FR" sz="1200" b="1" i="1" dirty="0">
                <a:latin typeface="Arial"/>
                <a:cs typeface="Arial"/>
              </a:rPr>
              <a:t>transmettre leurs idées avec confiance </a:t>
            </a:r>
            <a:r>
              <a:rPr lang="fr-FR" sz="1200" i="1" dirty="0">
                <a:latin typeface="Arial"/>
                <a:cs typeface="Arial"/>
              </a:rPr>
              <a:t>en utilisant l’anglais standard. Ils doivent apprendre à </a:t>
            </a:r>
            <a:r>
              <a:rPr lang="fr-FR" sz="1200" b="1" i="1" dirty="0">
                <a:latin typeface="Arial"/>
                <a:cs typeface="Arial"/>
              </a:rPr>
              <a:t>justifier leurs idées à l’aide d’arguments</a:t>
            </a:r>
            <a:r>
              <a:rPr lang="fr-FR" sz="1200" i="1" dirty="0">
                <a:latin typeface="Arial"/>
                <a:cs typeface="Arial"/>
              </a:rPr>
              <a:t>, poser des questions pour vérifier leur compréhension, développer leur vocabulaire et enrichir leurs connaissances, négocier, évaluer et </a:t>
            </a:r>
            <a:r>
              <a:rPr lang="fr-FR" sz="1200" b="1" i="1" dirty="0">
                <a:latin typeface="Arial"/>
                <a:cs typeface="Arial"/>
              </a:rPr>
              <a:t>enrichir les idées des autres</a:t>
            </a:r>
            <a:r>
              <a:rPr lang="fr-FR" sz="1200" i="1" dirty="0">
                <a:latin typeface="Arial"/>
                <a:cs typeface="Arial"/>
              </a:rPr>
              <a:t>, ainsi que choisir le registre de langue approprié pour une communication efficace. Ils doivent aussi apprendre à formuler des descriptions et des explications bien structurées, et développer leur compréhension en spéculant, en émettant des hypothèses et en explorant des idées. Cela leur permettra à la fois de clarifier leur pensée et d’organiser leurs idées en vue de l’écriture.</a:t>
            </a:r>
            <a:endParaRPr sz="1400" dirty="0">
              <a:latin typeface="Times New Roman"/>
              <a:cs typeface="Times New Roman"/>
            </a:endParaRPr>
          </a:p>
          <a:p>
            <a:pPr>
              <a:lnSpc>
                <a:spcPct val="100000"/>
              </a:lnSpc>
            </a:pPr>
            <a:endParaRPr sz="1150" dirty="0">
              <a:latin typeface="Times New Roman"/>
              <a:cs typeface="Times New Roman"/>
            </a:endParaRPr>
          </a:p>
          <a:p>
            <a:pPr marL="81280" marR="97155" algn="just">
              <a:lnSpc>
                <a:spcPct val="121100"/>
              </a:lnSpc>
            </a:pPr>
            <a:r>
              <a:rPr lang="fr-FR" sz="1200" dirty="0">
                <a:latin typeface="Arial Unicode MS"/>
                <a:cs typeface="Arial Unicode MS"/>
              </a:rPr>
              <a:t>Les éléments mis en évidence dans cet énoncé montrent les similitudes entre les objectifs liés au langage oral et les pratiques dialogiques essentielles à l’apprentissage décrites dans la Partie B. Bien entendu, ce que vous entendrez dans votre classe dépendra de l’âge et du niveau de vos élèves.</a:t>
            </a:r>
            <a:endParaRPr sz="1200" dirty="0">
              <a:latin typeface="Arial Unicode MS"/>
              <a:cs typeface="Arial Unicode MS"/>
            </a:endParaRPr>
          </a:p>
        </p:txBody>
      </p:sp>
      <p:sp>
        <p:nvSpPr>
          <p:cNvPr id="4" name="object 4"/>
          <p:cNvSpPr txBox="1"/>
          <p:nvPr>
            <p:custDataLst>
              <p:tags r:id="rId2"/>
            </p:custDataLst>
          </p:nvPr>
        </p:nvSpPr>
        <p:spPr>
          <a:xfrm>
            <a:off x="639450" y="6986912"/>
            <a:ext cx="6536050" cy="169277"/>
          </a:xfrm>
          <a:prstGeom prst="rect">
            <a:avLst/>
          </a:prstGeom>
        </p:spPr>
        <p:txBody>
          <a:bodyPr vert="horz" wrap="square" lIns="0" tIns="0" rIns="0" bIns="0" rtlCol="0">
            <a:spAutoFit/>
          </a:bodyPr>
          <a:lstStyle/>
          <a:p>
            <a:pPr marL="12700">
              <a:lnSpc>
                <a:spcPct val="100000"/>
              </a:lnSpc>
            </a:pPr>
            <a:r>
              <a:rPr sz="1100" spc="-40" baseline="30000" dirty="0">
                <a:latin typeface="Arial"/>
                <a:cs typeface="Arial"/>
              </a:rPr>
              <a:t>1</a:t>
            </a:r>
            <a:r>
              <a:rPr sz="1100" spc="-95" dirty="0">
                <a:latin typeface="Arial"/>
                <a:cs typeface="Arial"/>
              </a:rPr>
              <a:t> </a:t>
            </a:r>
            <a:r>
              <a:rPr sz="1100" u="sng" spc="-25" dirty="0">
                <a:solidFill>
                  <a:srgbClr val="0000FF"/>
                </a:solidFill>
                <a:latin typeface="Arial"/>
                <a:cs typeface="Arial"/>
              </a:rPr>
              <a:t>https://</a:t>
            </a:r>
            <a:r>
              <a:rPr sz="1100" u="sng" spc="-25" dirty="0">
                <a:solidFill>
                  <a:srgbClr val="0000FF"/>
                </a:solidFill>
                <a:latin typeface="Arial"/>
                <a:cs typeface="Arial"/>
                <a:hlinkClick r:id="rId8"/>
              </a:rPr>
              <a:t>www.gov.uk/government/publications/national-curriculum-in-england-english-programmes-of-study</a:t>
            </a:r>
            <a:endParaRPr sz="1100" dirty="0">
              <a:latin typeface="Arial"/>
              <a:cs typeface="Arial"/>
            </a:endParaRPr>
          </a:p>
        </p:txBody>
      </p:sp>
      <p:sp>
        <p:nvSpPr>
          <p:cNvPr id="3" name="object 3"/>
          <p:cNvSpPr txBox="1"/>
          <p:nvPr>
            <p:custDataLst>
              <p:tags r:id="rId3"/>
            </p:custDataLst>
          </p:nvPr>
        </p:nvSpPr>
        <p:spPr>
          <a:xfrm>
            <a:off x="3184281" y="800488"/>
            <a:ext cx="4324838" cy="246221"/>
          </a:xfrm>
          <a:prstGeom prst="rect">
            <a:avLst/>
          </a:prstGeom>
        </p:spPr>
        <p:txBody>
          <a:bodyPr vert="horz" wrap="square" lIns="0" tIns="0" rIns="0" bIns="0" rtlCol="0">
            <a:spAutoFit/>
          </a:bodyPr>
          <a:lstStyle/>
          <a:p>
            <a:pPr marL="12700" algn="ctr">
              <a:lnSpc>
                <a:spcPct val="100000"/>
              </a:lnSpc>
            </a:pPr>
            <a:r>
              <a:rPr sz="1600" b="1" dirty="0">
                <a:latin typeface="Arial"/>
                <a:cs typeface="Arial"/>
              </a:rPr>
              <a:t>Dialogue </a:t>
            </a:r>
            <a:r>
              <a:rPr lang="fr-CA" sz="1600" b="1" dirty="0">
                <a:latin typeface="Arial"/>
                <a:cs typeface="Arial"/>
              </a:rPr>
              <a:t>au sein des disciplines scolaires</a:t>
            </a:r>
            <a:endParaRPr sz="1600" dirty="0">
              <a:latin typeface="Arial"/>
              <a:cs typeface="Arial"/>
            </a:endParaRPr>
          </a:p>
        </p:txBody>
      </p:sp>
      <p:sp>
        <p:nvSpPr>
          <p:cNvPr id="5" name="object 5"/>
          <p:cNvSpPr txBox="1"/>
          <p:nvPr>
            <p:custDataLst>
              <p:tags r:id="rId4"/>
            </p:custDataLst>
          </p:nvPr>
        </p:nvSpPr>
        <p:spPr>
          <a:xfrm>
            <a:off x="546100" y="1483994"/>
            <a:ext cx="4699000" cy="5386796"/>
          </a:xfrm>
          <a:prstGeom prst="rect">
            <a:avLst/>
          </a:prstGeom>
          <a:ln w="31733">
            <a:solidFill>
              <a:srgbClr val="2791A6"/>
            </a:solidFill>
          </a:ln>
        </p:spPr>
        <p:txBody>
          <a:bodyPr vert="horz" wrap="square" lIns="0" tIns="36830" rIns="0" bIns="0" rtlCol="0">
            <a:spAutoFit/>
          </a:bodyPr>
          <a:lstStyle/>
          <a:p>
            <a:pPr marL="83820" marR="203835">
              <a:lnSpc>
                <a:spcPct val="121000"/>
              </a:lnSpc>
              <a:spcBef>
                <a:spcPts val="580"/>
              </a:spcBef>
            </a:pPr>
            <a:r>
              <a:rPr lang="fr-FR" sz="1200" dirty="0">
                <a:latin typeface="Arial Unicode MS" panose="020B0604020202020204"/>
                <a:ea typeface="Arial Unicode MS" panose="020B0604020202020204"/>
                <a:cs typeface="Arial Unicode MS" panose="020B0604020202020204"/>
              </a:rPr>
              <a:t>Les investigations T-SEDA peuvent être menées dans toutes les disciplines et avec des élèves de tout âge. Aider les élèves à améliorer leurs échanges dialogués peut favoriser les apprentissages, et ce, dès les premières années du primaire jusqu’à la fin du secondaire.</a:t>
            </a:r>
          </a:p>
          <a:p>
            <a:pPr marL="83820" marR="203835">
              <a:lnSpc>
                <a:spcPct val="121000"/>
              </a:lnSpc>
              <a:spcBef>
                <a:spcPts val="580"/>
              </a:spcBef>
            </a:pPr>
            <a:r>
              <a:rPr lang="fr-FR" sz="1200" dirty="0">
                <a:latin typeface="Arial Unicode MS" panose="020B0604020202020204"/>
                <a:ea typeface="Arial Unicode MS" panose="020B0604020202020204"/>
                <a:cs typeface="Arial Unicode MS" panose="020B0604020202020204"/>
              </a:rPr>
              <a:t>Les enseignants ont utilisé la trousse T-SEDA de multiples façons : en mathématiques au primaire, en physique avec des élèves de 16 ans, en psychologie, en histoire et en anglais au secondaire — ce ne sont là que quelques exemples.</a:t>
            </a:r>
          </a:p>
          <a:p>
            <a:pPr marL="83820" marR="203835">
              <a:lnSpc>
                <a:spcPct val="121000"/>
              </a:lnSpc>
              <a:spcBef>
                <a:spcPts val="580"/>
              </a:spcBef>
            </a:pPr>
            <a:r>
              <a:rPr lang="fr-FR" sz="1200" dirty="0">
                <a:latin typeface="Arial Unicode MS" panose="020B0604020202020204"/>
                <a:ea typeface="Arial Unicode MS" panose="020B0604020202020204"/>
                <a:cs typeface="Arial Unicode MS" panose="020B0604020202020204"/>
              </a:rPr>
              <a:t>Une réaction typique de ces enseignants est que les pratiques dialogiques «aident réellement à développer [les connaissances des élèves] sur ce sujet» et que «le fait de voir leurs idées remises en question leur a permis d’y réfléchir sous un autre angle» (Jacob).</a:t>
            </a:r>
          </a:p>
          <a:p>
            <a:pPr marL="83820" marR="203835">
              <a:lnSpc>
                <a:spcPct val="121000"/>
              </a:lnSpc>
              <a:spcBef>
                <a:spcPts val="580"/>
              </a:spcBef>
            </a:pPr>
            <a:r>
              <a:rPr lang="fr-FR" sz="1200" dirty="0">
                <a:latin typeface="Arial Unicode MS" panose="020B0604020202020204"/>
                <a:ea typeface="Arial Unicode MS" panose="020B0604020202020204"/>
                <a:cs typeface="Arial Unicode MS" panose="020B0604020202020204"/>
              </a:rPr>
              <a:t>D’autres enseignants ont souhaité observer et améliorer les échanges entre élèves comme élément du climat de classe, plutôt que dans le cadre d’une matière précise. Par exemple, Nadia voulait examiner si les enfants pouvaient rebondir sur les idées des autres dans plusieurs disciplines comme l’anglais, les mathématiques, la géographie et l’histoire. Une autre enseignante, Lucy, a constaté que les élèves de sa classe utilisaient les règles de parole et les indices d’écoute pour enrichir les idées des autres lors des discussions en classe.</a:t>
            </a:r>
            <a:endParaRPr sz="1200" dirty="0">
              <a:latin typeface="Arial Unicode MS" panose="020B0604020202020204"/>
              <a:ea typeface="Arial Unicode MS" panose="020B0604020202020204"/>
              <a:cs typeface="Arial Unicode MS" panose="020B0604020202020204"/>
            </a:endParaRPr>
          </a:p>
        </p:txBody>
      </p:sp>
      <p:sp>
        <p:nvSpPr>
          <p:cNvPr id="6" name="object 6"/>
          <p:cNvSpPr txBox="1"/>
          <p:nvPr>
            <p:custDataLst>
              <p:tags r:id="rId5"/>
            </p:custDataLst>
          </p:nvPr>
        </p:nvSpPr>
        <p:spPr>
          <a:xfrm>
            <a:off x="5262662" y="7088779"/>
            <a:ext cx="167005" cy="167005"/>
          </a:xfrm>
          <a:prstGeom prst="rect">
            <a:avLst/>
          </a:prstGeom>
        </p:spPr>
        <p:txBody>
          <a:bodyPr vert="horz" wrap="square" lIns="0" tIns="0" rIns="0" bIns="0" rtlCol="0">
            <a:spAutoFit/>
          </a:bodyPr>
          <a:lstStyle/>
          <a:p>
            <a:pPr marL="12700">
              <a:lnSpc>
                <a:spcPct val="100000"/>
              </a:lnSpc>
            </a:pPr>
            <a:r>
              <a:rPr sz="1000" spc="-5" dirty="0">
                <a:latin typeface="Arial"/>
                <a:cs typeface="Arial"/>
              </a:rPr>
              <a:t>12</a:t>
            </a:r>
            <a:endParaRPr sz="1000">
              <a:latin typeface="Arial"/>
              <a:cs typeface="Arial"/>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custDataLst>
              <p:tags r:id="rId1"/>
            </p:custDataLst>
          </p:nvPr>
        </p:nvSpPr>
        <p:spPr>
          <a:xfrm>
            <a:off x="627260" y="5408496"/>
            <a:ext cx="9768840" cy="1847850"/>
          </a:xfrm>
          <a:custGeom>
            <a:avLst/>
            <a:gdLst/>
            <a:ahLst/>
            <a:cxnLst/>
            <a:rect l="l" t="t" r="r" b="b"/>
            <a:pathLst>
              <a:path w="9768840" h="1847850">
                <a:moveTo>
                  <a:pt x="0" y="0"/>
                </a:moveTo>
                <a:lnTo>
                  <a:pt x="9768840" y="0"/>
                </a:lnTo>
                <a:lnTo>
                  <a:pt x="9768840" y="1847850"/>
                </a:lnTo>
                <a:lnTo>
                  <a:pt x="0" y="1847850"/>
                </a:lnTo>
                <a:lnTo>
                  <a:pt x="0" y="0"/>
                </a:lnTo>
                <a:close/>
              </a:path>
            </a:pathLst>
          </a:custGeom>
          <a:solidFill>
            <a:srgbClr val="FFFFFF"/>
          </a:solidFill>
        </p:spPr>
        <p:txBody>
          <a:bodyPr wrap="square" lIns="0" tIns="0" rIns="0" bIns="0" rtlCol="0"/>
          <a:lstStyle/>
          <a:p>
            <a:endParaRPr/>
          </a:p>
        </p:txBody>
      </p:sp>
      <p:graphicFrame>
        <p:nvGraphicFramePr>
          <p:cNvPr id="3" name="object 3"/>
          <p:cNvGraphicFramePr>
            <a:graphicFrameLocks noGrp="1"/>
          </p:cNvGraphicFramePr>
          <p:nvPr>
            <p:custDataLst>
              <p:tags r:id="rId2"/>
            </p:custDataLst>
            <p:extLst>
              <p:ext uri="{D42A27DB-BD31-4B8C-83A1-F6EECF244321}">
                <p14:modId xmlns:p14="http://schemas.microsoft.com/office/powerpoint/2010/main" val="1068915264"/>
              </p:ext>
            </p:extLst>
          </p:nvPr>
        </p:nvGraphicFramePr>
        <p:xfrm>
          <a:off x="473429" y="428625"/>
          <a:ext cx="9746542" cy="6920571"/>
        </p:xfrm>
        <a:graphic>
          <a:graphicData uri="http://schemas.openxmlformats.org/drawingml/2006/table">
            <a:tbl>
              <a:tblPr firstRow="1" bandRow="1">
                <a:tableStyleId>{2D5ABB26-0587-4C30-8999-92F81FD0307C}</a:tableStyleId>
              </a:tblPr>
              <a:tblGrid>
                <a:gridCol w="3261669">
                  <a:extLst>
                    <a:ext uri="{9D8B030D-6E8A-4147-A177-3AD203B41FA5}">
                      <a16:colId xmlns:a16="http://schemas.microsoft.com/office/drawing/2014/main" val="20000"/>
                    </a:ext>
                  </a:extLst>
                </a:gridCol>
                <a:gridCol w="3239459">
                  <a:extLst>
                    <a:ext uri="{9D8B030D-6E8A-4147-A177-3AD203B41FA5}">
                      <a16:colId xmlns:a16="http://schemas.microsoft.com/office/drawing/2014/main" val="20001"/>
                    </a:ext>
                  </a:extLst>
                </a:gridCol>
                <a:gridCol w="3245414">
                  <a:extLst>
                    <a:ext uri="{9D8B030D-6E8A-4147-A177-3AD203B41FA5}">
                      <a16:colId xmlns:a16="http://schemas.microsoft.com/office/drawing/2014/main" val="20002"/>
                    </a:ext>
                  </a:extLst>
                </a:gridCol>
              </a:tblGrid>
              <a:tr h="981395">
                <a:tc gridSpan="3">
                  <a:txBody>
                    <a:bodyPr/>
                    <a:lstStyle/>
                    <a:p>
                      <a:pPr marL="3442335">
                        <a:lnSpc>
                          <a:spcPct val="100000"/>
                        </a:lnSpc>
                        <a:spcBef>
                          <a:spcPts val="590"/>
                        </a:spcBef>
                      </a:pPr>
                      <a:r>
                        <a:rPr lang="fr-FR" sz="1600" b="1" spc="0" baseline="0" dirty="0">
                          <a:latin typeface="Arial" panose="020B0604020202020204" pitchFamily="34" charset="0"/>
                          <a:cs typeface="Arial" panose="020B0604020202020204" pitchFamily="34" charset="0"/>
                        </a:rPr>
                        <a:t>Équité et participation de tous les apprenants</a:t>
                      </a:r>
                      <a:endParaRPr sz="1600" spc="0" baseline="0" dirty="0">
                        <a:latin typeface="Arial" panose="020B0604020202020204" pitchFamily="34" charset="0"/>
                        <a:cs typeface="Arial" panose="020B0604020202020204" pitchFamily="34" charset="0"/>
                      </a:endParaRPr>
                    </a:p>
                    <a:p>
                      <a:pPr marL="83820">
                        <a:lnSpc>
                          <a:spcPct val="100000"/>
                        </a:lnSpc>
                        <a:spcBef>
                          <a:spcPts val="1275"/>
                        </a:spcBef>
                      </a:pPr>
                      <a:r>
                        <a:rPr lang="fr-FR" sz="1200" spc="0" baseline="0" dirty="0">
                          <a:latin typeface="Arial" panose="020B0604020202020204" pitchFamily="34" charset="0"/>
                          <a:cs typeface="Arial" panose="020B0604020202020204" pitchFamily="34" charset="0"/>
                        </a:rPr>
                        <a:t>Le dialogue éducatif peut contribuer à créer un espace où toutes les voix des élèves sont entendues et à instaurer un climat de classe plus inclusif.</a:t>
                      </a:r>
                      <a:endParaRPr sz="1200" spc="0" baseline="0" dirty="0">
                        <a:latin typeface="Arial" panose="020B0604020202020204" pitchFamily="34" charset="0"/>
                        <a:cs typeface="Arial" panose="020B0604020202020204" pitchFamily="34" charset="0"/>
                      </a:endParaRPr>
                    </a:p>
                  </a:txBody>
                  <a:tcPr marL="0" marR="0" marT="74930" marB="0">
                    <a:lnL w="31733">
                      <a:solidFill>
                        <a:srgbClr val="2791A6"/>
                      </a:solidFill>
                      <a:prstDash val="solid"/>
                    </a:lnL>
                    <a:lnR w="31733">
                      <a:solidFill>
                        <a:srgbClr val="2791A6"/>
                      </a:solidFill>
                      <a:prstDash val="solid"/>
                    </a:lnR>
                    <a:lnT w="31733">
                      <a:solidFill>
                        <a:srgbClr val="2791A6"/>
                      </a:solidFill>
                      <a:prstDash val="solid"/>
                    </a:lnT>
                    <a:lnB w="31733">
                      <a:solidFill>
                        <a:srgbClr val="2791A6"/>
                      </a:solidFill>
                      <a:prstDash val="solid"/>
                    </a:lnB>
                  </a:tcPr>
                </a:tc>
                <a:tc hMerge="1">
                  <a:txBody>
                    <a:bodyPr/>
                    <a:lstStyle/>
                    <a:p>
                      <a:endParaRPr/>
                    </a:p>
                  </a:txBody>
                  <a:tcPr marL="0" marR="0" marT="0" marB="0"/>
                </a:tc>
                <a:tc hMerge="1">
                  <a:txBody>
                    <a:bodyPr/>
                    <a:lstStyle/>
                    <a:p>
                      <a:endParaRPr/>
                    </a:p>
                  </a:txBody>
                  <a:tcPr marL="0" marR="0" marT="0" marB="0"/>
                </a:tc>
                <a:extLst>
                  <a:ext uri="{0D108BD9-81ED-4DB2-BD59-A6C34878D82A}">
                    <a16:rowId xmlns:a16="http://schemas.microsoft.com/office/drawing/2014/main" val="10000"/>
                  </a:ext>
                </a:extLst>
              </a:tr>
              <a:tr h="4031002">
                <a:tc>
                  <a:txBody>
                    <a:bodyPr/>
                    <a:lstStyle/>
                    <a:p>
                      <a:pPr marL="44450">
                        <a:lnSpc>
                          <a:spcPct val="100000"/>
                        </a:lnSpc>
                        <a:spcBef>
                          <a:spcPts val="229"/>
                        </a:spcBef>
                      </a:pPr>
                      <a:r>
                        <a:rPr lang="fr-FR" sz="1200" b="1" spc="0" baseline="0" dirty="0">
                          <a:latin typeface="Arial" panose="020B0604020202020204" pitchFamily="34" charset="0"/>
                          <a:cs typeface="Arial" panose="020B0604020202020204" pitchFamily="34" charset="0"/>
                        </a:rPr>
                        <a:t>Principes dialogiques pour une participation équitable</a:t>
                      </a:r>
                    </a:p>
                    <a:p>
                      <a:pPr marL="44450">
                        <a:lnSpc>
                          <a:spcPct val="100000"/>
                        </a:lnSpc>
                        <a:spcBef>
                          <a:spcPts val="229"/>
                        </a:spcBef>
                      </a:pPr>
                      <a:endParaRPr sz="1300" spc="0" baseline="0" dirty="0">
                        <a:latin typeface="Arial" panose="020B0604020202020204" pitchFamily="34" charset="0"/>
                        <a:cs typeface="Arial" panose="020B0604020202020204" pitchFamily="34" charset="0"/>
                      </a:endParaRPr>
                    </a:p>
                    <a:p>
                      <a:pPr marL="358775" marR="71755" indent="-130175">
                        <a:lnSpc>
                          <a:spcPct val="100000"/>
                        </a:lnSpc>
                        <a:spcBef>
                          <a:spcPts val="200"/>
                        </a:spcBef>
                        <a:spcAft>
                          <a:spcPts val="200"/>
                        </a:spcAft>
                        <a:buFont typeface="Arial" panose="020B0604020202020204" pitchFamily="34" charset="0"/>
                        <a:buChar char="•"/>
                        <a:tabLst>
                          <a:tab pos="371475" algn="l"/>
                        </a:tabLst>
                      </a:pPr>
                      <a:r>
                        <a:rPr lang="fr-FR" sz="1200" spc="0" baseline="0" dirty="0">
                          <a:latin typeface="Arial" panose="020B0604020202020204" pitchFamily="34" charset="0"/>
                          <a:cs typeface="Arial" panose="020B0604020202020204" pitchFamily="34" charset="0"/>
                        </a:rPr>
                        <a:t>la notion de dialogue est intrinsèquement inclusive des points de vue et des savoirs diversifiés;</a:t>
                      </a:r>
                    </a:p>
                    <a:p>
                      <a:pPr marL="358775" marR="71755" indent="-130175">
                        <a:lnSpc>
                          <a:spcPct val="100000"/>
                        </a:lnSpc>
                        <a:spcBef>
                          <a:spcPts val="200"/>
                        </a:spcBef>
                        <a:spcAft>
                          <a:spcPts val="200"/>
                        </a:spcAft>
                        <a:buFont typeface="Arial" panose="020B0604020202020204" pitchFamily="34" charset="0"/>
                        <a:buChar char="•"/>
                        <a:tabLst>
                          <a:tab pos="371475" algn="l"/>
                        </a:tabLst>
                      </a:pPr>
                      <a:r>
                        <a:rPr lang="fr-FR" sz="1200" spc="0" baseline="0" dirty="0">
                          <a:latin typeface="Arial" panose="020B0604020202020204" pitchFamily="34" charset="0"/>
                          <a:cs typeface="Arial" panose="020B0604020202020204" pitchFamily="34" charset="0"/>
                        </a:rPr>
                        <a:t>tous ont le droit d’être entendus;</a:t>
                      </a:r>
                    </a:p>
                    <a:p>
                      <a:pPr marL="358775" marR="71755" indent="-130175">
                        <a:lnSpc>
                          <a:spcPct val="100000"/>
                        </a:lnSpc>
                        <a:spcBef>
                          <a:spcPts val="200"/>
                        </a:spcBef>
                        <a:spcAft>
                          <a:spcPts val="200"/>
                        </a:spcAft>
                        <a:buFont typeface="Arial" panose="020B0604020202020204" pitchFamily="34" charset="0"/>
                        <a:buChar char="•"/>
                        <a:tabLst>
                          <a:tab pos="371475" algn="l"/>
                        </a:tabLst>
                      </a:pPr>
                      <a:r>
                        <a:rPr lang="fr-FR" sz="1200" spc="0" baseline="0" dirty="0">
                          <a:latin typeface="Arial" panose="020B0604020202020204" pitchFamily="34" charset="0"/>
                          <a:cs typeface="Arial" panose="020B0604020202020204" pitchFamily="34" charset="0"/>
                        </a:rPr>
                        <a:t>la participation de chacun est nécessaire pour favoriser l’apprentissage de tous;</a:t>
                      </a:r>
                    </a:p>
                    <a:p>
                      <a:pPr marL="358775" marR="71755" indent="-130175">
                        <a:lnSpc>
                          <a:spcPct val="100000"/>
                        </a:lnSpc>
                        <a:spcBef>
                          <a:spcPts val="200"/>
                        </a:spcBef>
                        <a:spcAft>
                          <a:spcPts val="200"/>
                        </a:spcAft>
                        <a:buFont typeface="Arial" panose="020B0604020202020204" pitchFamily="34" charset="0"/>
                        <a:buChar char="•"/>
                        <a:tabLst>
                          <a:tab pos="371475" algn="l"/>
                        </a:tabLst>
                      </a:pPr>
                      <a:r>
                        <a:rPr lang="fr-FR" sz="1200" spc="0" baseline="0" dirty="0">
                          <a:latin typeface="Arial" panose="020B0604020202020204" pitchFamily="34" charset="0"/>
                          <a:cs typeface="Arial" panose="020B0604020202020204" pitchFamily="34" charset="0"/>
                        </a:rPr>
                        <a:t>l’inclusion de voix et de perspectives variées enrichit la compréhension de ce que signifie le dialogue en pratique.</a:t>
                      </a:r>
                      <a:endParaRPr sz="1200" spc="0" baseline="0" dirty="0">
                        <a:latin typeface="Arial" panose="020B0604020202020204" pitchFamily="34" charset="0"/>
                        <a:cs typeface="Arial" panose="020B0604020202020204" pitchFamily="34" charset="0"/>
                      </a:endParaRPr>
                    </a:p>
                  </a:txBody>
                  <a:tcPr marL="0" marR="0" marT="29209" marB="0">
                    <a:lnT w="31733">
                      <a:solidFill>
                        <a:srgbClr val="2791A6"/>
                      </a:solidFill>
                      <a:prstDash val="solid"/>
                    </a:lnT>
                    <a:solidFill>
                      <a:srgbClr val="D9F1F6"/>
                    </a:solidFill>
                  </a:tcPr>
                </a:tc>
                <a:tc>
                  <a:txBody>
                    <a:bodyPr/>
                    <a:lstStyle/>
                    <a:p>
                      <a:pPr marL="41275" marR="457834">
                        <a:lnSpc>
                          <a:spcPct val="100000"/>
                        </a:lnSpc>
                        <a:spcBef>
                          <a:spcPts val="200"/>
                        </a:spcBef>
                        <a:spcAft>
                          <a:spcPts val="200"/>
                        </a:spcAft>
                      </a:pPr>
                      <a:r>
                        <a:rPr lang="fr-FR" sz="1200" b="1" spc="0" baseline="0" dirty="0">
                          <a:latin typeface="Arial" panose="020B0604020202020204" pitchFamily="34" charset="0"/>
                          <a:cs typeface="Arial" panose="020B0604020202020204" pitchFamily="34" charset="0"/>
                        </a:rPr>
                        <a:t>MAIS certains obstacles peuvent nuire à la participation dialogique de tous les élèves, notamment</a:t>
                      </a:r>
                      <a:endParaRPr sz="1300" spc="0" baseline="0" dirty="0">
                        <a:latin typeface="Arial" panose="020B0604020202020204" pitchFamily="34" charset="0"/>
                        <a:cs typeface="Arial" panose="020B0604020202020204" pitchFamily="34" charset="0"/>
                      </a:endParaRPr>
                    </a:p>
                    <a:p>
                      <a:pPr marL="441325" indent="-122238">
                        <a:lnSpc>
                          <a:spcPct val="100000"/>
                        </a:lnSpc>
                        <a:spcBef>
                          <a:spcPts val="200"/>
                        </a:spcBef>
                        <a:spcAft>
                          <a:spcPts val="200"/>
                        </a:spcAft>
                        <a:buFont typeface="Arial" panose="020B0604020202020204" pitchFamily="34" charset="0"/>
                        <a:buChar char="•"/>
                        <a:tabLst>
                          <a:tab pos="368300" algn="l"/>
                        </a:tabLst>
                      </a:pPr>
                      <a:r>
                        <a:rPr lang="fr-FR" sz="1200" spc="0" baseline="0" dirty="0">
                          <a:latin typeface="Arial" panose="020B0604020202020204" pitchFamily="34" charset="0"/>
                          <a:cs typeface="Arial" panose="020B0604020202020204" pitchFamily="34" charset="0"/>
                        </a:rPr>
                        <a:t>les modes de communication;</a:t>
                      </a:r>
                    </a:p>
                    <a:p>
                      <a:pPr marL="441325" indent="-122238">
                        <a:lnSpc>
                          <a:spcPct val="100000"/>
                        </a:lnSpc>
                        <a:spcBef>
                          <a:spcPts val="200"/>
                        </a:spcBef>
                        <a:spcAft>
                          <a:spcPts val="200"/>
                        </a:spcAft>
                        <a:buFont typeface="Arial" panose="020B0604020202020204" pitchFamily="34" charset="0"/>
                        <a:buChar char="•"/>
                        <a:tabLst>
                          <a:tab pos="368300" algn="l"/>
                        </a:tabLst>
                      </a:pPr>
                      <a:r>
                        <a:rPr lang="fr-FR" sz="1200" spc="0" baseline="0" dirty="0">
                          <a:latin typeface="Arial" panose="020B0604020202020204" pitchFamily="34" charset="0"/>
                          <a:cs typeface="Arial" panose="020B0604020202020204" pitchFamily="34" charset="0"/>
                        </a:rPr>
                        <a:t>le manque de confiance pour participer;</a:t>
                      </a:r>
                    </a:p>
                    <a:p>
                      <a:pPr marL="441325" indent="-122238">
                        <a:lnSpc>
                          <a:spcPct val="100000"/>
                        </a:lnSpc>
                        <a:spcBef>
                          <a:spcPts val="200"/>
                        </a:spcBef>
                        <a:spcAft>
                          <a:spcPts val="200"/>
                        </a:spcAft>
                        <a:buFont typeface="Arial" panose="020B0604020202020204" pitchFamily="34" charset="0"/>
                        <a:buChar char="•"/>
                        <a:tabLst>
                          <a:tab pos="368300" algn="l"/>
                        </a:tabLst>
                      </a:pPr>
                      <a:r>
                        <a:rPr lang="fr-FR" sz="1200" spc="0" baseline="0" dirty="0">
                          <a:latin typeface="Arial" panose="020B0604020202020204" pitchFamily="34" charset="0"/>
                          <a:cs typeface="Arial" panose="020B0604020202020204" pitchFamily="34" charset="0"/>
                        </a:rPr>
                        <a:t>la difficulté à comprendre des perspectives et des façons de penser différentes </a:t>
                      </a:r>
                    </a:p>
                    <a:p>
                      <a:pPr marL="441325" indent="-122238">
                        <a:lnSpc>
                          <a:spcPct val="100000"/>
                        </a:lnSpc>
                        <a:spcBef>
                          <a:spcPts val="200"/>
                        </a:spcBef>
                        <a:spcAft>
                          <a:spcPts val="200"/>
                        </a:spcAft>
                        <a:buFont typeface="Arial" panose="020B0604020202020204" pitchFamily="34" charset="0"/>
                        <a:buChar char="•"/>
                        <a:tabLst>
                          <a:tab pos="368300" algn="l"/>
                        </a:tabLst>
                      </a:pPr>
                      <a:r>
                        <a:rPr lang="fr-FR" sz="1200" spc="0" baseline="0" dirty="0">
                          <a:latin typeface="Arial" panose="020B0604020202020204" pitchFamily="34" charset="0"/>
                          <a:cs typeface="Arial" panose="020B0604020202020204" pitchFamily="34" charset="0"/>
                        </a:rPr>
                        <a:t>;le manque d’acceptation et de valorisation des points de vue diversifiés;</a:t>
                      </a:r>
                    </a:p>
                    <a:p>
                      <a:pPr marL="441325" indent="-122238">
                        <a:lnSpc>
                          <a:spcPct val="100000"/>
                        </a:lnSpc>
                        <a:spcBef>
                          <a:spcPts val="200"/>
                        </a:spcBef>
                        <a:spcAft>
                          <a:spcPts val="200"/>
                        </a:spcAft>
                        <a:buFont typeface="Arial" panose="020B0604020202020204" pitchFamily="34" charset="0"/>
                        <a:buChar char="•"/>
                        <a:tabLst>
                          <a:tab pos="368300" algn="l"/>
                        </a:tabLst>
                      </a:pPr>
                      <a:r>
                        <a:rPr lang="fr-FR" sz="1200" spc="0" baseline="0" dirty="0">
                          <a:latin typeface="Arial" panose="020B0604020202020204" pitchFamily="34" charset="0"/>
                          <a:cs typeface="Arial" panose="020B0604020202020204" pitchFamily="34" charset="0"/>
                        </a:rPr>
                        <a:t>des perceptions et des motivations divergentes quant à la participation;</a:t>
                      </a:r>
                    </a:p>
                    <a:p>
                      <a:pPr marL="441325" indent="-122238">
                        <a:lnSpc>
                          <a:spcPct val="100000"/>
                        </a:lnSpc>
                        <a:spcBef>
                          <a:spcPts val="200"/>
                        </a:spcBef>
                        <a:spcAft>
                          <a:spcPts val="200"/>
                        </a:spcAft>
                        <a:buFont typeface="Arial" panose="020B0604020202020204" pitchFamily="34" charset="0"/>
                        <a:buChar char="•"/>
                        <a:tabLst>
                          <a:tab pos="368300" algn="l"/>
                        </a:tabLst>
                      </a:pPr>
                      <a:r>
                        <a:rPr lang="fr-FR" sz="1200" spc="0" baseline="0" dirty="0">
                          <a:latin typeface="Arial" panose="020B0604020202020204" pitchFamily="34" charset="0"/>
                          <a:cs typeface="Arial" panose="020B0604020202020204" pitchFamily="34" charset="0"/>
                        </a:rPr>
                        <a:t>des idées préconçues sur les «capacités» ou l’aptitude à participer;</a:t>
                      </a:r>
                    </a:p>
                    <a:p>
                      <a:pPr marL="441325" indent="-122238">
                        <a:lnSpc>
                          <a:spcPct val="100000"/>
                        </a:lnSpc>
                        <a:spcBef>
                          <a:spcPts val="200"/>
                        </a:spcBef>
                        <a:spcAft>
                          <a:spcPts val="200"/>
                        </a:spcAft>
                        <a:buFont typeface="Arial" panose="020B0604020202020204" pitchFamily="34" charset="0"/>
                        <a:buChar char="•"/>
                        <a:tabLst>
                          <a:tab pos="368300" algn="l"/>
                        </a:tabLst>
                      </a:pPr>
                      <a:r>
                        <a:rPr lang="fr-FR" sz="1200" spc="0" baseline="0" dirty="0">
                          <a:latin typeface="Arial" panose="020B0604020202020204" pitchFamily="34" charset="0"/>
                          <a:cs typeface="Arial" panose="020B0604020202020204" pitchFamily="34" charset="0"/>
                        </a:rPr>
                        <a:t>la complexité cognitive des échanges.</a:t>
                      </a:r>
                      <a:endParaRPr sz="1200" spc="0" baseline="0" dirty="0">
                        <a:latin typeface="Arial" panose="020B0604020202020204" pitchFamily="34" charset="0"/>
                        <a:cs typeface="Arial" panose="020B0604020202020204" pitchFamily="34" charset="0"/>
                      </a:endParaRPr>
                    </a:p>
                  </a:txBody>
                  <a:tcPr marL="0" marR="0" marT="34925" marB="0">
                    <a:lnT w="31733">
                      <a:solidFill>
                        <a:srgbClr val="2791A6"/>
                      </a:solidFill>
                      <a:prstDash val="solid"/>
                    </a:lnT>
                    <a:solidFill>
                      <a:srgbClr val="D9F1F6"/>
                    </a:solidFill>
                  </a:tcPr>
                </a:tc>
                <a:tc>
                  <a:txBody>
                    <a:bodyPr/>
                    <a:lstStyle/>
                    <a:p>
                      <a:pPr marL="50800" marR="165735">
                        <a:lnSpc>
                          <a:spcPct val="101699"/>
                        </a:lnSpc>
                        <a:spcBef>
                          <a:spcPts val="275"/>
                        </a:spcBef>
                      </a:pPr>
                      <a:r>
                        <a:rPr lang="fr-FR" sz="1200" b="1" spc="0" baseline="0" dirty="0">
                          <a:latin typeface="Arial" panose="020B0604020202020204" pitchFamily="34" charset="0"/>
                          <a:cs typeface="Arial" panose="020B0604020202020204" pitchFamily="34" charset="0"/>
                        </a:rPr>
                        <a:t>DONC, il est important de prendre en compte des facteurs liés aux personnes participantes et au contexte, tels que :</a:t>
                      </a:r>
                      <a:endParaRPr sz="1200" spc="0" baseline="0" dirty="0">
                        <a:latin typeface="Arial" panose="020B0604020202020204" pitchFamily="34" charset="0"/>
                        <a:cs typeface="Arial" panose="020B0604020202020204" pitchFamily="34" charset="0"/>
                      </a:endParaRPr>
                    </a:p>
                    <a:p>
                      <a:pPr marL="171450" indent="-171450">
                        <a:lnSpc>
                          <a:spcPct val="100000"/>
                        </a:lnSpc>
                        <a:spcBef>
                          <a:spcPts val="200"/>
                        </a:spcBef>
                        <a:spcAft>
                          <a:spcPts val="200"/>
                        </a:spcAft>
                        <a:buFont typeface="Arial" panose="020B0604020202020204" pitchFamily="34" charset="0"/>
                        <a:buChar char="•"/>
                      </a:pPr>
                      <a:r>
                        <a:rPr lang="fr-FR" sz="1200" spc="0" baseline="0" dirty="0">
                          <a:latin typeface="Arial" panose="020B0604020202020204" pitchFamily="34" charset="0"/>
                          <a:cs typeface="Arial" panose="020B0604020202020204" pitchFamily="34" charset="0"/>
                        </a:rPr>
                        <a:t>les différences individuelles dans les modes de communication, y compris non verbaux;</a:t>
                      </a:r>
                    </a:p>
                    <a:p>
                      <a:pPr marL="171450" indent="-171450">
                        <a:lnSpc>
                          <a:spcPct val="100000"/>
                        </a:lnSpc>
                        <a:spcBef>
                          <a:spcPts val="200"/>
                        </a:spcBef>
                        <a:spcAft>
                          <a:spcPts val="200"/>
                        </a:spcAft>
                        <a:buFont typeface="Arial" panose="020B0604020202020204" pitchFamily="34" charset="0"/>
                        <a:buChar char="•"/>
                      </a:pPr>
                      <a:r>
                        <a:rPr lang="fr-FR" sz="1200" spc="0" baseline="0" dirty="0">
                          <a:latin typeface="Arial" panose="020B0604020202020204" pitchFamily="34" charset="0"/>
                          <a:cs typeface="Arial" panose="020B0604020202020204" pitchFamily="34" charset="0"/>
                        </a:rPr>
                        <a:t>les différences et points communs culturels;</a:t>
                      </a:r>
                    </a:p>
                    <a:p>
                      <a:pPr marL="171450" indent="-171450">
                        <a:lnSpc>
                          <a:spcPct val="100000"/>
                        </a:lnSpc>
                        <a:spcBef>
                          <a:spcPts val="200"/>
                        </a:spcBef>
                        <a:spcAft>
                          <a:spcPts val="200"/>
                        </a:spcAft>
                        <a:buFont typeface="Arial" panose="020B0604020202020204" pitchFamily="34" charset="0"/>
                        <a:buChar char="•"/>
                      </a:pPr>
                      <a:r>
                        <a:rPr lang="fr-FR" sz="1200" spc="0" baseline="0" dirty="0">
                          <a:latin typeface="Arial" panose="020B0604020202020204" pitchFamily="34" charset="0"/>
                          <a:cs typeface="Arial" panose="020B0604020202020204" pitchFamily="34" charset="0"/>
                        </a:rPr>
                        <a:t>les structures, routines, activités et environnements de la classe (physiques et sociaux).</a:t>
                      </a:r>
                      <a:endParaRPr sz="1200" spc="0" baseline="0" dirty="0">
                        <a:latin typeface="Arial" panose="020B0604020202020204" pitchFamily="34" charset="0"/>
                        <a:cs typeface="Arial" panose="020B0604020202020204" pitchFamily="34" charset="0"/>
                      </a:endParaRPr>
                    </a:p>
                    <a:p>
                      <a:pPr marL="50800">
                        <a:lnSpc>
                          <a:spcPct val="100000"/>
                        </a:lnSpc>
                        <a:spcBef>
                          <a:spcPts val="5"/>
                        </a:spcBef>
                      </a:pPr>
                      <a:r>
                        <a:rPr lang="fr-FR" sz="1100" b="1" spc="0" baseline="0" dirty="0">
                          <a:latin typeface="Arial" panose="020B0604020202020204" pitchFamily="34" charset="0"/>
                          <a:cs typeface="Arial" panose="020B0604020202020204" pitchFamily="34" charset="0"/>
                        </a:rPr>
                        <a:t>DES MESURES CONCRÈTES peuvent inclure :</a:t>
                      </a:r>
                      <a:endParaRPr sz="1100" spc="0" baseline="0" dirty="0">
                        <a:latin typeface="Arial" panose="020B0604020202020204" pitchFamily="34" charset="0"/>
                        <a:cs typeface="Arial" panose="020B0604020202020204" pitchFamily="34" charset="0"/>
                      </a:endParaRPr>
                    </a:p>
                    <a:p>
                      <a:pPr>
                        <a:lnSpc>
                          <a:spcPct val="100000"/>
                        </a:lnSpc>
                      </a:pPr>
                      <a:endParaRPr sz="900" spc="0" baseline="0" dirty="0">
                        <a:latin typeface="Arial" panose="020B0604020202020204" pitchFamily="34" charset="0"/>
                        <a:cs typeface="Arial" panose="020B0604020202020204" pitchFamily="34" charset="0"/>
                      </a:endParaRPr>
                    </a:p>
                    <a:p>
                      <a:pPr marL="390525" marR="368300" indent="-171450">
                        <a:lnSpc>
                          <a:spcPct val="100000"/>
                        </a:lnSpc>
                        <a:spcBef>
                          <a:spcPts val="200"/>
                        </a:spcBef>
                        <a:buFont typeface="Arial" panose="020B0604020202020204" pitchFamily="34" charset="0"/>
                        <a:buChar char="•"/>
                        <a:tabLst>
                          <a:tab pos="377825" algn="l"/>
                        </a:tabLst>
                      </a:pPr>
                      <a:r>
                        <a:rPr lang="fr-FR" sz="1200" spc="0" baseline="0" dirty="0">
                          <a:latin typeface="Arial" panose="020B0604020202020204" pitchFamily="34" charset="0"/>
                          <a:ea typeface="Arial Unicode MS" panose="020B0604020202020204"/>
                          <a:cs typeface="Arial" panose="020B0604020202020204" pitchFamily="34" charset="0"/>
                        </a:rPr>
                        <a:t>discuter de la valeur de l’écoute des autres voix dans votre contexte;</a:t>
                      </a:r>
                    </a:p>
                    <a:p>
                      <a:pPr marL="390525" marR="368300" indent="-171450">
                        <a:lnSpc>
                          <a:spcPct val="100000"/>
                        </a:lnSpc>
                        <a:spcBef>
                          <a:spcPts val="200"/>
                        </a:spcBef>
                        <a:buFont typeface="Arial" panose="020B0604020202020204" pitchFamily="34" charset="0"/>
                        <a:buChar char="•"/>
                        <a:tabLst>
                          <a:tab pos="377825" algn="l"/>
                        </a:tabLst>
                      </a:pPr>
                      <a:r>
                        <a:rPr lang="fr-FR" sz="1200" spc="0" baseline="0" dirty="0">
                          <a:latin typeface="Arial" panose="020B0604020202020204" pitchFamily="34" charset="0"/>
                          <a:ea typeface="Arial Unicode MS" panose="020B0604020202020204"/>
                          <a:cs typeface="Arial" panose="020B0604020202020204" pitchFamily="34" charset="0"/>
                        </a:rPr>
                        <a:t>adapter et enrichir les gabarits d’observation du guide T-SEDA pour répondre à des questions précises sur l’inclusion;</a:t>
                      </a:r>
                    </a:p>
                    <a:p>
                      <a:pPr marL="390525" marR="368300" indent="-171450">
                        <a:lnSpc>
                          <a:spcPct val="100000"/>
                        </a:lnSpc>
                        <a:spcBef>
                          <a:spcPts val="200"/>
                        </a:spcBef>
                        <a:buFont typeface="Arial" panose="020B0604020202020204" pitchFamily="34" charset="0"/>
                        <a:buChar char="•"/>
                        <a:tabLst>
                          <a:tab pos="377825" algn="l"/>
                        </a:tabLst>
                      </a:pPr>
                      <a:r>
                        <a:rPr lang="fr-FR" sz="1200" spc="0" baseline="0" dirty="0">
                          <a:latin typeface="Arial" panose="020B0604020202020204" pitchFamily="34" charset="0"/>
                          <a:ea typeface="Arial Unicode MS" panose="020B0604020202020204"/>
                          <a:cs typeface="Arial" panose="020B0604020202020204" pitchFamily="34" charset="0"/>
                        </a:rPr>
                        <a:t>développer de nouvelles structures de soutien à l’interaction en groupe et à la sensibilisation culturelle.</a:t>
                      </a:r>
                      <a:endParaRPr sz="1200" spc="0" baseline="0" dirty="0">
                        <a:latin typeface="Arial" panose="020B0604020202020204" pitchFamily="34" charset="0"/>
                        <a:ea typeface="Arial Unicode MS" panose="020B0604020202020204"/>
                        <a:cs typeface="Arial" panose="020B0604020202020204" pitchFamily="34" charset="0"/>
                      </a:endParaRPr>
                    </a:p>
                  </a:txBody>
                  <a:tcPr marL="0" marR="0" marT="34925" marB="0">
                    <a:lnT w="31733">
                      <a:solidFill>
                        <a:srgbClr val="2791A6"/>
                      </a:solidFill>
                      <a:prstDash val="solid"/>
                    </a:lnT>
                    <a:solidFill>
                      <a:srgbClr val="D9F1F6"/>
                    </a:solidFill>
                  </a:tcPr>
                </a:tc>
                <a:extLst>
                  <a:ext uri="{0D108BD9-81ED-4DB2-BD59-A6C34878D82A}">
                    <a16:rowId xmlns:a16="http://schemas.microsoft.com/office/drawing/2014/main" val="10001"/>
                  </a:ext>
                </a:extLst>
              </a:tr>
              <a:tr h="1821266">
                <a:tc gridSpan="3">
                  <a:txBody>
                    <a:bodyPr/>
                    <a:lstStyle/>
                    <a:p>
                      <a:pPr marL="151765" algn="just">
                        <a:lnSpc>
                          <a:spcPct val="100000"/>
                        </a:lnSpc>
                        <a:spcBef>
                          <a:spcPts val="844"/>
                        </a:spcBef>
                      </a:pPr>
                      <a:r>
                        <a:rPr lang="fr-FR" sz="1400" b="1" spc="0" baseline="0" dirty="0">
                          <a:latin typeface="Arial" panose="020B0604020202020204" pitchFamily="34" charset="0"/>
                          <a:cs typeface="Arial" panose="020B0604020202020204" pitchFamily="34" charset="0"/>
                        </a:rPr>
                        <a:t>Mobiliser les élèves du spectre de l’autisme dans le dialogue</a:t>
                      </a:r>
                      <a:endParaRPr sz="1400" spc="0" baseline="0" dirty="0">
                        <a:latin typeface="Arial" panose="020B0604020202020204" pitchFamily="34" charset="0"/>
                        <a:cs typeface="Arial" panose="020B0604020202020204" pitchFamily="34" charset="0"/>
                      </a:endParaRPr>
                    </a:p>
                    <a:p>
                      <a:pPr>
                        <a:lnSpc>
                          <a:spcPct val="100000"/>
                        </a:lnSpc>
                        <a:spcBef>
                          <a:spcPts val="20"/>
                        </a:spcBef>
                      </a:pPr>
                      <a:endParaRPr sz="1200" spc="0" baseline="0" dirty="0">
                        <a:latin typeface="Arial" panose="020B0604020202020204" pitchFamily="34" charset="0"/>
                        <a:cs typeface="Arial" panose="020B0604020202020204" pitchFamily="34" charset="0"/>
                      </a:endParaRPr>
                    </a:p>
                    <a:p>
                      <a:pPr marL="151765" marR="135890" algn="just">
                        <a:lnSpc>
                          <a:spcPct val="95800"/>
                        </a:lnSpc>
                      </a:pPr>
                      <a:r>
                        <a:rPr lang="fr-FR" sz="1200" spc="0" baseline="0" dirty="0">
                          <a:latin typeface="Arial" panose="020B0604020202020204" pitchFamily="34" charset="0"/>
                          <a:cs typeface="Arial" panose="020B0604020202020204" pitchFamily="34" charset="0"/>
                        </a:rPr>
                        <a:t>Par exemple, Ana Laura Trigo Clapés a mis au point des façons d’adapter le schéma de codage T-SEDA aux caractéristiques de communication associées à l’autisme. Certaines stratégies ont été enrichies en y ajoutant des suggestions sur la manière dont elles peuvent être mises en œuvre pour soutenir la compréhension, par les élèves, du contenu et de la structure du dialogue ainsi que des attentes liées à leur participation. Six caractéristiques principales ont été ajoutées, incluant : l’intégration de représentations visuelles ou physiques, l’explicitation des consignes, la décomposition de l’information en étapes, l’offre d’options, la médiation du dialogue entre pairs et le soutien individuel. D’autres stratégies ont été proposées en lien avec l’aménagement de l’environnement physique de la classe et la planification d’activités plus accessibles qui ouvrent des possibilités variées de participation. Pour plus d’information sur les ressources gratuites disponibles, vous pouvez écrire à : </a:t>
                      </a:r>
                      <a:r>
                        <a:rPr lang="fr-FR" sz="1200" spc="0" baseline="0" dirty="0">
                          <a:latin typeface="Arial" panose="020B0604020202020204" pitchFamily="34" charset="0"/>
                          <a:cs typeface="Arial" panose="020B0604020202020204" pitchFamily="34" charset="0"/>
                          <a:hlinkClick r:id="rId4"/>
                        </a:rPr>
                        <a:t>t-seda@educ.cam.ac.uk</a:t>
                      </a:r>
                      <a:r>
                        <a:rPr lang="fr-FR" sz="1200" spc="0" baseline="0" dirty="0">
                          <a:latin typeface="Arial" panose="020B0604020202020204" pitchFamily="34" charset="0"/>
                          <a:cs typeface="Arial" panose="020B0604020202020204" pitchFamily="34" charset="0"/>
                        </a:rPr>
                        <a:t>. </a:t>
                      </a:r>
                      <a:r>
                        <a:rPr sz="1000" spc="0" baseline="0" dirty="0">
                          <a:latin typeface="Arial" panose="020B0604020202020204" pitchFamily="34" charset="0"/>
                          <a:cs typeface="Arial" panose="020B0604020202020204" pitchFamily="34" charset="0"/>
                        </a:rPr>
                        <a:t>13</a:t>
                      </a:r>
                    </a:p>
                  </a:txBody>
                  <a:tcPr marL="0" marR="0" marT="107314" marB="0"/>
                </a:tc>
                <a:tc hMerge="1">
                  <a:txBody>
                    <a:bodyPr/>
                    <a:lstStyle/>
                    <a:p>
                      <a:endParaRPr/>
                    </a:p>
                  </a:txBody>
                  <a:tcPr marL="0" marR="0" marT="0" marB="0"/>
                </a:tc>
                <a:tc hMerge="1">
                  <a:txBody>
                    <a:bodyPr/>
                    <a:lstStyle/>
                    <a:p>
                      <a:endParaRPr/>
                    </a:p>
                  </a:txBody>
                  <a:tcPr marL="0" marR="0" marT="0" marB="0"/>
                </a:tc>
                <a:extLst>
                  <a:ext uri="{0D108BD9-81ED-4DB2-BD59-A6C34878D82A}">
                    <a16:rowId xmlns:a16="http://schemas.microsoft.com/office/drawing/2014/main" val="10002"/>
                  </a:ext>
                </a:extLst>
              </a:tr>
            </a:tbl>
          </a:graphicData>
        </a:graphic>
      </p:graphicFrame>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custDataLst>
              <p:tags r:id="rId1"/>
            </p:custDataLst>
          </p:nvPr>
        </p:nvSpPr>
        <p:spPr>
          <a:xfrm>
            <a:off x="616464" y="614560"/>
            <a:ext cx="3815836" cy="1136850"/>
          </a:xfrm>
          <a:prstGeom prst="rect">
            <a:avLst/>
          </a:prstGeom>
          <a:solidFill>
            <a:srgbClr val="D9F1F6"/>
          </a:solidFill>
        </p:spPr>
        <p:txBody>
          <a:bodyPr vert="horz" wrap="square" lIns="0" tIns="15875" rIns="0" bIns="0" rtlCol="0">
            <a:spAutoFit/>
          </a:bodyPr>
          <a:lstStyle/>
          <a:p>
            <a:pPr marL="26034">
              <a:lnSpc>
                <a:spcPct val="100000"/>
              </a:lnSpc>
              <a:spcBef>
                <a:spcPts val="125"/>
              </a:spcBef>
            </a:pPr>
            <a:r>
              <a:rPr lang="fr-FR" sz="1800" b="1" dirty="0">
                <a:solidFill>
                  <a:srgbClr val="1A616F"/>
                </a:solidFill>
                <a:latin typeface="Arial"/>
                <a:cs typeface="Arial"/>
              </a:rPr>
              <a:t>Partie D. Quelle est la productivité du dialogue dans ma classe? Un</a:t>
            </a:r>
          </a:p>
          <a:p>
            <a:pPr marL="26034">
              <a:lnSpc>
                <a:spcPct val="100000"/>
              </a:lnSpc>
              <a:spcBef>
                <a:spcPts val="125"/>
              </a:spcBef>
            </a:pPr>
            <a:r>
              <a:rPr lang="fr-FR" sz="1800" b="1" dirty="0">
                <a:solidFill>
                  <a:srgbClr val="1A616F"/>
                </a:solidFill>
                <a:latin typeface="Arial"/>
                <a:cs typeface="Arial"/>
              </a:rPr>
              <a:t>outil d’autoévaluation pour l’enseignant.</a:t>
            </a:r>
          </a:p>
        </p:txBody>
      </p:sp>
      <p:sp>
        <p:nvSpPr>
          <p:cNvPr id="3" name="object 3"/>
          <p:cNvSpPr txBox="1"/>
          <p:nvPr>
            <p:custDataLst>
              <p:tags r:id="rId2"/>
            </p:custDataLst>
          </p:nvPr>
        </p:nvSpPr>
        <p:spPr>
          <a:xfrm>
            <a:off x="4885316" y="724288"/>
            <a:ext cx="1680584" cy="246221"/>
          </a:xfrm>
          <a:prstGeom prst="rect">
            <a:avLst/>
          </a:prstGeom>
        </p:spPr>
        <p:txBody>
          <a:bodyPr vert="horz" wrap="square" lIns="0" tIns="0" rIns="0" bIns="0" rtlCol="0">
            <a:spAutoFit/>
          </a:bodyPr>
          <a:lstStyle/>
          <a:p>
            <a:pPr marL="12700">
              <a:lnSpc>
                <a:spcPct val="100000"/>
              </a:lnSpc>
            </a:pPr>
            <a:r>
              <a:rPr lang="fr-FR" sz="1600" b="1" spc="-150" dirty="0">
                <a:latin typeface="Arial"/>
                <a:cs typeface="Arial"/>
              </a:rPr>
              <a:t>Votre auto-évaluation</a:t>
            </a:r>
          </a:p>
        </p:txBody>
      </p:sp>
      <p:sp>
        <p:nvSpPr>
          <p:cNvPr id="4" name="object 4"/>
          <p:cNvSpPr txBox="1"/>
          <p:nvPr>
            <p:custDataLst>
              <p:tags r:id="rId3"/>
            </p:custDataLst>
          </p:nvPr>
        </p:nvSpPr>
        <p:spPr>
          <a:xfrm>
            <a:off x="630555" y="2083923"/>
            <a:ext cx="9746615" cy="4272323"/>
          </a:xfrm>
          <a:prstGeom prst="rect">
            <a:avLst/>
          </a:prstGeom>
          <a:ln w="31733">
            <a:solidFill>
              <a:srgbClr val="2791A6"/>
            </a:solidFill>
          </a:ln>
        </p:spPr>
        <p:txBody>
          <a:bodyPr vert="horz" wrap="square" lIns="0" tIns="36830" rIns="0" bIns="0" rtlCol="0">
            <a:spAutoFit/>
          </a:bodyPr>
          <a:lstStyle/>
          <a:p>
            <a:pPr marL="81915" marR="93980">
              <a:lnSpc>
                <a:spcPct val="121700"/>
              </a:lnSpc>
              <a:spcBef>
                <a:spcPts val="290"/>
              </a:spcBef>
            </a:pPr>
            <a:r>
              <a:rPr lang="fr-FR" sz="1200" kern="0" dirty="0">
                <a:latin typeface="Arial" panose="020B0604020202020204" pitchFamily="34" charset="0"/>
                <a:cs typeface="Arial" panose="020B0604020202020204" pitchFamily="34" charset="0"/>
              </a:rPr>
              <a:t>Vous pouvez commencer par effectuer une autoévaluation</a:t>
            </a:r>
            <a:r>
              <a:rPr lang="fr-FR" sz="1200" kern="0" baseline="30000" dirty="0">
                <a:latin typeface="Arial" panose="020B0604020202020204" pitchFamily="34" charset="0"/>
                <a:cs typeface="Arial" panose="020B0604020202020204" pitchFamily="34" charset="0"/>
              </a:rPr>
              <a:t>1</a:t>
            </a:r>
            <a:r>
              <a:rPr lang="fr-FR" sz="1200" kern="0" dirty="0">
                <a:latin typeface="Arial" panose="020B0604020202020204" pitchFamily="34" charset="0"/>
                <a:cs typeface="Arial" panose="020B0604020202020204" pitchFamily="34" charset="0"/>
              </a:rPr>
              <a:t>. Mais gardez à l’esprit que nous interprétons parfois les énoncés de manière différente. Par exemple, une règle de discussion comme «</a:t>
            </a:r>
            <a:r>
              <a:rPr lang="fr-FR" sz="1200" b="1" kern="0" dirty="0">
                <a:latin typeface="Arial" panose="020B0604020202020204" pitchFamily="34" charset="0"/>
                <a:cs typeface="Arial" panose="020B0604020202020204" pitchFamily="34" charset="0"/>
              </a:rPr>
              <a:t>nous nous faisons confiance et nous nous écoutons tous</a:t>
            </a:r>
            <a:r>
              <a:rPr lang="fr-FR" sz="1200" kern="0" dirty="0">
                <a:latin typeface="Arial" panose="020B0604020202020204" pitchFamily="34" charset="0"/>
                <a:cs typeface="Arial" panose="020B0604020202020204" pitchFamily="34" charset="0"/>
              </a:rPr>
              <a:t>» peut avoir plusieurs significations possibles, telles que</a:t>
            </a:r>
            <a:r>
              <a:rPr lang="fr-FR" sz="1200" kern="0" baseline="30000" dirty="0">
                <a:latin typeface="Arial" panose="020B0604020202020204" pitchFamily="34" charset="0"/>
                <a:cs typeface="Arial" panose="020B0604020202020204" pitchFamily="34" charset="0"/>
              </a:rPr>
              <a:t>2</a:t>
            </a:r>
            <a:r>
              <a:rPr lang="fr-FR" sz="1200" kern="0" dirty="0">
                <a:latin typeface="Arial" panose="020B0604020202020204" pitchFamily="34" charset="0"/>
                <a:cs typeface="Arial" panose="020B0604020202020204" pitchFamily="34" charset="0"/>
              </a:rPr>
              <a:t> :</a:t>
            </a:r>
            <a:endParaRPr sz="1200" kern="0" dirty="0">
              <a:latin typeface="Arial" panose="020B0604020202020204" pitchFamily="34" charset="0"/>
              <a:cs typeface="Arial" panose="020B0604020202020204" pitchFamily="34" charset="0"/>
            </a:endParaRPr>
          </a:p>
          <a:p>
            <a:pPr marL="481965" indent="-171450">
              <a:lnSpc>
                <a:spcPct val="100000"/>
              </a:lnSpc>
              <a:spcBef>
                <a:spcPts val="885"/>
              </a:spcBef>
              <a:spcAft>
                <a:spcPts val="300"/>
              </a:spcAft>
              <a:buFont typeface="Arial" panose="020B0604020202020204" pitchFamily="34" charset="0"/>
              <a:buChar char="•"/>
              <a:tabLst>
                <a:tab pos="539115" algn="l"/>
                <a:tab pos="539750" algn="l"/>
              </a:tabLst>
            </a:pPr>
            <a:r>
              <a:rPr lang="fr-FR" sz="1200" kern="0" dirty="0">
                <a:latin typeface="Arial" panose="020B0604020202020204" pitchFamily="34" charset="0"/>
                <a:cs typeface="Arial" panose="020B0604020202020204" pitchFamily="34" charset="0"/>
              </a:rPr>
              <a:t>favoriser les relations interpersonnelles;</a:t>
            </a:r>
          </a:p>
          <a:p>
            <a:pPr marL="481965" indent="-171450">
              <a:lnSpc>
                <a:spcPct val="100000"/>
              </a:lnSpc>
              <a:spcBef>
                <a:spcPts val="885"/>
              </a:spcBef>
              <a:spcAft>
                <a:spcPts val="300"/>
              </a:spcAft>
              <a:buFont typeface="Arial" panose="020B0604020202020204" pitchFamily="34" charset="0"/>
              <a:buChar char="•"/>
              <a:tabLst>
                <a:tab pos="539115" algn="l"/>
                <a:tab pos="539750" algn="l"/>
              </a:tabLst>
            </a:pPr>
            <a:r>
              <a:rPr lang="fr-FR" sz="1200" kern="0" dirty="0">
                <a:latin typeface="Arial" panose="020B0604020202020204" pitchFamily="34" charset="0"/>
                <a:cs typeface="Arial" panose="020B0604020202020204" pitchFamily="34" charset="0"/>
              </a:rPr>
              <a:t>entendre les idées de chacun;</a:t>
            </a:r>
          </a:p>
          <a:p>
            <a:pPr marL="481965" indent="-171450">
              <a:lnSpc>
                <a:spcPct val="100000"/>
              </a:lnSpc>
              <a:spcBef>
                <a:spcPts val="885"/>
              </a:spcBef>
              <a:spcAft>
                <a:spcPts val="300"/>
              </a:spcAft>
              <a:buFont typeface="Arial" panose="020B0604020202020204" pitchFamily="34" charset="0"/>
              <a:buChar char="•"/>
              <a:tabLst>
                <a:tab pos="539115" algn="l"/>
                <a:tab pos="539750" algn="l"/>
              </a:tabLst>
            </a:pPr>
            <a:r>
              <a:rPr lang="fr-FR" sz="1200" kern="0" dirty="0">
                <a:latin typeface="Arial" panose="020B0604020202020204" pitchFamily="34" charset="0"/>
                <a:cs typeface="Arial" panose="020B0604020202020204" pitchFamily="34" charset="0"/>
              </a:rPr>
              <a:t>apprendre de la pensée des autres.</a:t>
            </a:r>
            <a:endParaRPr sz="2050" kern="0" dirty="0">
              <a:latin typeface="Times New Roman"/>
              <a:cs typeface="Times New Roman"/>
            </a:endParaRPr>
          </a:p>
          <a:p>
            <a:pPr marL="81915">
              <a:lnSpc>
                <a:spcPct val="100000"/>
              </a:lnSpc>
            </a:pPr>
            <a:r>
              <a:rPr lang="fr-FR" sz="1200" kern="0" dirty="0">
                <a:latin typeface="Arial Unicode MS"/>
                <a:cs typeface="Arial Unicode MS"/>
              </a:rPr>
              <a:t>Votre autoévaluation vous aidera à identifier les caractéristiques de votre pratique actuelle en classe. Elle vous permettra également de :</a:t>
            </a:r>
            <a:endParaRPr sz="1200" kern="0" dirty="0">
              <a:latin typeface="Arial Unicode MS"/>
              <a:cs typeface="Arial Unicode MS"/>
            </a:endParaRPr>
          </a:p>
          <a:p>
            <a:pPr marL="475615" indent="-171450">
              <a:lnSpc>
                <a:spcPct val="100000"/>
              </a:lnSpc>
              <a:spcBef>
                <a:spcPts val="955"/>
              </a:spcBef>
              <a:buFont typeface="Arial" panose="020B0604020202020204" pitchFamily="34" charset="0"/>
              <a:buChar char="•"/>
              <a:tabLst>
                <a:tab pos="532130" algn="l"/>
                <a:tab pos="532765" algn="l"/>
              </a:tabLst>
            </a:pPr>
            <a:r>
              <a:rPr lang="fr-FR" sz="1200" kern="0" dirty="0">
                <a:latin typeface="Arial Unicode MS"/>
                <a:cs typeface="Arial Unicode MS"/>
              </a:rPr>
              <a:t>lancer votre</a:t>
            </a:r>
            <a:r>
              <a:rPr lang="fr-FR" sz="1200" b="1" kern="0" dirty="0">
                <a:latin typeface="Arial Unicode MS"/>
                <a:cs typeface="Arial Unicode MS"/>
              </a:rPr>
              <a:t> cycle réflexif </a:t>
            </a:r>
            <a:r>
              <a:rPr lang="fr-FR" sz="1200" kern="0" dirty="0">
                <a:latin typeface="Arial Unicode MS"/>
                <a:cs typeface="Arial Unicode MS"/>
              </a:rPr>
              <a:t>en vous concentrant sur vos intérêts et objectifs pour commencer à réfléchir à votre investigation;</a:t>
            </a:r>
          </a:p>
          <a:p>
            <a:pPr marL="475615" indent="-171450">
              <a:lnSpc>
                <a:spcPct val="100000"/>
              </a:lnSpc>
              <a:spcBef>
                <a:spcPts val="955"/>
              </a:spcBef>
              <a:buFont typeface="Arial" panose="020B0604020202020204" pitchFamily="34" charset="0"/>
              <a:buChar char="•"/>
              <a:tabLst>
                <a:tab pos="532130" algn="l"/>
                <a:tab pos="532765" algn="l"/>
              </a:tabLst>
            </a:pPr>
            <a:r>
              <a:rPr lang="fr-FR" sz="1200" kern="0" dirty="0">
                <a:latin typeface="Arial Unicode MS"/>
                <a:cs typeface="Arial Unicode MS"/>
              </a:rPr>
              <a:t>réfléchir à ce qui se passe et en faire le suivi tout au long de votre démarche;</a:t>
            </a:r>
          </a:p>
          <a:p>
            <a:pPr marL="475615" indent="-171450">
              <a:lnSpc>
                <a:spcPct val="100000"/>
              </a:lnSpc>
              <a:spcBef>
                <a:spcPts val="955"/>
              </a:spcBef>
              <a:buFont typeface="Arial" panose="020B0604020202020204" pitchFamily="34" charset="0"/>
              <a:buChar char="•"/>
              <a:tabLst>
                <a:tab pos="532130" algn="l"/>
                <a:tab pos="532765" algn="l"/>
              </a:tabLst>
            </a:pPr>
            <a:r>
              <a:rPr lang="fr-FR" sz="1200" kern="0" dirty="0">
                <a:latin typeface="Arial Unicode MS"/>
                <a:cs typeface="Arial Unicode MS"/>
              </a:rPr>
              <a:t>observer l’évolution du dialogue dans votre classe en répétant le diagnostic après votre investigation.</a:t>
            </a:r>
            <a:endParaRPr sz="1500" kern="0" dirty="0">
              <a:latin typeface="Times New Roman"/>
              <a:cs typeface="Times New Roman"/>
            </a:endParaRPr>
          </a:p>
          <a:p>
            <a:pPr>
              <a:lnSpc>
                <a:spcPct val="100000"/>
              </a:lnSpc>
              <a:spcBef>
                <a:spcPts val="15"/>
              </a:spcBef>
            </a:pPr>
            <a:endParaRPr sz="800" kern="0" dirty="0">
              <a:latin typeface="Times New Roman"/>
              <a:cs typeface="Times New Roman"/>
            </a:endParaRPr>
          </a:p>
          <a:p>
            <a:pPr marL="81915">
              <a:lnSpc>
                <a:spcPct val="100000"/>
              </a:lnSpc>
            </a:pPr>
            <a:r>
              <a:rPr lang="fr-FR" sz="1200" kern="0" dirty="0">
                <a:latin typeface="Arial Unicode MS"/>
                <a:cs typeface="Arial Unicode MS"/>
              </a:rPr>
              <a:t>Vous trouverez l’autoévaluation à la page suivante, et une version téléchargeable est disponible sur le site web de T-SEDA pour que vous puissiez la remplir.</a:t>
            </a:r>
            <a:endParaRPr sz="1200" kern="0" dirty="0">
              <a:latin typeface="Arial Unicode MS"/>
              <a:cs typeface="Arial Unicode MS"/>
            </a:endParaRPr>
          </a:p>
          <a:p>
            <a:pPr marL="81915" marR="202565">
              <a:lnSpc>
                <a:spcPct val="121700"/>
              </a:lnSpc>
              <a:spcBef>
                <a:spcPts val="570"/>
              </a:spcBef>
            </a:pPr>
            <a:r>
              <a:rPr lang="fr-FR" sz="1200" b="1" kern="0" dirty="0">
                <a:latin typeface="Arial"/>
                <a:cs typeface="Arial"/>
              </a:rPr>
              <a:t>L’outil 2H, Questionnaire sur l’enseignement dialogique — Évaluation de sa pratique, </a:t>
            </a:r>
            <a:r>
              <a:rPr lang="fr-FR" sz="1200" kern="0" dirty="0">
                <a:latin typeface="Arial"/>
                <a:cs typeface="Arial"/>
              </a:rPr>
              <a:t>vous offre également l’occasion de réfléchir à votre enseignement. Vous pouvez l’utiliser à différents moments de votre démarche pour noter les changements dans vos pratiques</a:t>
            </a:r>
            <a:r>
              <a:rPr sz="1200" kern="0" dirty="0">
                <a:latin typeface="Arial Unicode MS"/>
                <a:cs typeface="Arial Unicode MS"/>
              </a:rPr>
              <a:t>.</a:t>
            </a:r>
          </a:p>
          <a:p>
            <a:pPr>
              <a:lnSpc>
                <a:spcPct val="100000"/>
              </a:lnSpc>
            </a:pPr>
            <a:endParaRPr sz="1400" dirty="0">
              <a:latin typeface="Times New Roman"/>
              <a:cs typeface="Times New Roman"/>
              <a:hlinkClick r:id="rId9"/>
            </a:endParaRPr>
          </a:p>
          <a:p>
            <a:pPr marL="539115">
              <a:lnSpc>
                <a:spcPct val="100000"/>
              </a:lnSpc>
            </a:pPr>
            <a:r>
              <a:rPr lang="en-GB" sz="1200" b="1" dirty="0">
                <a:solidFill>
                  <a:srgbClr val="0000FF"/>
                </a:solidFill>
                <a:latin typeface="Arial"/>
                <a:cs typeface="Arial"/>
                <a:hlinkClick r:id="rId9"/>
              </a:rPr>
              <a:t> </a:t>
            </a:r>
            <a:r>
              <a:rPr lang="en-GB" sz="1200" b="1" dirty="0" err="1">
                <a:solidFill>
                  <a:srgbClr val="0000FF"/>
                </a:solidFill>
                <a:latin typeface="Arial"/>
                <a:cs typeface="Arial"/>
                <a:hlinkClick r:id="rId9"/>
              </a:rPr>
              <a:t>Vidéo</a:t>
            </a:r>
            <a:r>
              <a:rPr lang="en-GB" sz="1200" b="1" dirty="0">
                <a:solidFill>
                  <a:srgbClr val="0000FF"/>
                </a:solidFill>
                <a:latin typeface="Arial"/>
                <a:cs typeface="Arial"/>
                <a:hlinkClick r:id="rId9"/>
              </a:rPr>
              <a:t> 6 : </a:t>
            </a:r>
            <a:r>
              <a:rPr lang="en-GB" sz="1200" b="1" dirty="0" err="1">
                <a:solidFill>
                  <a:srgbClr val="0000FF"/>
                </a:solidFill>
                <a:latin typeface="Arial"/>
                <a:cs typeface="Arial"/>
                <a:hlinkClick r:id="rId9"/>
              </a:rPr>
              <a:t>Compléter</a:t>
            </a:r>
            <a:r>
              <a:rPr lang="en-GB" sz="1200" b="1" dirty="0">
                <a:solidFill>
                  <a:srgbClr val="0000FF"/>
                </a:solidFill>
                <a:latin typeface="Arial"/>
                <a:cs typeface="Arial"/>
                <a:hlinkClick r:id="rId9"/>
              </a:rPr>
              <a:t> </a:t>
            </a:r>
            <a:r>
              <a:rPr lang="en-GB" sz="1200" b="1" dirty="0" err="1">
                <a:solidFill>
                  <a:srgbClr val="0000FF"/>
                </a:solidFill>
                <a:latin typeface="Arial"/>
                <a:cs typeface="Arial"/>
                <a:hlinkClick r:id="rId9"/>
              </a:rPr>
              <a:t>votre</a:t>
            </a:r>
            <a:r>
              <a:rPr lang="en-GB" sz="1200" b="1" dirty="0">
                <a:solidFill>
                  <a:srgbClr val="0000FF"/>
                </a:solidFill>
                <a:latin typeface="Arial"/>
                <a:cs typeface="Arial"/>
                <a:hlinkClick r:id="rId9"/>
              </a:rPr>
              <a:t> </a:t>
            </a:r>
            <a:r>
              <a:rPr lang="en-GB" sz="1200" b="1" dirty="0" err="1">
                <a:solidFill>
                  <a:srgbClr val="0000FF"/>
                </a:solidFill>
                <a:latin typeface="Arial"/>
                <a:cs typeface="Arial"/>
                <a:hlinkClick r:id="rId9"/>
              </a:rPr>
              <a:t>autoévaluation</a:t>
            </a:r>
            <a:endParaRPr lang="en-GB" sz="1200" b="1" u="sng" dirty="0">
              <a:solidFill>
                <a:srgbClr val="0000FF"/>
              </a:solidFill>
              <a:latin typeface="Arial"/>
              <a:cs typeface="Arial"/>
            </a:endParaRPr>
          </a:p>
        </p:txBody>
      </p:sp>
      <p:sp>
        <p:nvSpPr>
          <p:cNvPr id="5" name="object 5"/>
          <p:cNvSpPr txBox="1"/>
          <p:nvPr>
            <p:custDataLst>
              <p:tags r:id="rId4"/>
            </p:custDataLst>
          </p:nvPr>
        </p:nvSpPr>
        <p:spPr>
          <a:xfrm>
            <a:off x="8089901" y="1692028"/>
            <a:ext cx="2134234" cy="184666"/>
          </a:xfrm>
          <a:prstGeom prst="rect">
            <a:avLst/>
          </a:prstGeom>
        </p:spPr>
        <p:txBody>
          <a:bodyPr vert="horz" wrap="square" lIns="0" tIns="0" rIns="0" bIns="0" rtlCol="0">
            <a:spAutoFit/>
          </a:bodyPr>
          <a:lstStyle/>
          <a:p>
            <a:pPr marL="12700">
              <a:lnSpc>
                <a:spcPct val="100000"/>
              </a:lnSpc>
            </a:pPr>
            <a:r>
              <a:rPr lang="fr-FR" sz="1200" i="1" dirty="0">
                <a:latin typeface="Arial"/>
                <a:cs typeface="Arial"/>
              </a:rPr>
              <a:t>Étape du cycle d’investigation</a:t>
            </a:r>
            <a:endParaRPr sz="1200" dirty="0">
              <a:latin typeface="Arial"/>
              <a:cs typeface="Arial"/>
            </a:endParaRPr>
          </a:p>
        </p:txBody>
      </p:sp>
      <p:sp>
        <p:nvSpPr>
          <p:cNvPr id="6" name="object 6"/>
          <p:cNvSpPr/>
          <p:nvPr>
            <p:custDataLst>
              <p:tags r:id="rId5"/>
            </p:custDataLst>
          </p:nvPr>
        </p:nvSpPr>
        <p:spPr>
          <a:xfrm>
            <a:off x="698500" y="5869173"/>
            <a:ext cx="439415" cy="439418"/>
          </a:xfrm>
          <a:prstGeom prst="rect">
            <a:avLst/>
          </a:prstGeom>
          <a:blipFill>
            <a:blip r:embed="rId10" cstate="print"/>
            <a:stretch>
              <a:fillRect/>
            </a:stretch>
          </a:blipFill>
        </p:spPr>
        <p:txBody>
          <a:bodyPr wrap="square" lIns="0" tIns="0" rIns="0" bIns="0" rtlCol="0"/>
          <a:lstStyle/>
          <a:p>
            <a:endParaRPr/>
          </a:p>
        </p:txBody>
      </p:sp>
      <p:sp>
        <p:nvSpPr>
          <p:cNvPr id="8" name="object 8"/>
          <p:cNvSpPr txBox="1"/>
          <p:nvPr>
            <p:custDataLst>
              <p:tags r:id="rId6"/>
            </p:custDataLst>
          </p:nvPr>
        </p:nvSpPr>
        <p:spPr>
          <a:xfrm>
            <a:off x="630555" y="6474108"/>
            <a:ext cx="9593580" cy="660117"/>
          </a:xfrm>
          <a:prstGeom prst="rect">
            <a:avLst/>
          </a:prstGeom>
        </p:spPr>
        <p:txBody>
          <a:bodyPr vert="horz" wrap="square" lIns="0" tIns="0" rIns="0" bIns="0" rtlCol="0">
            <a:spAutoFit/>
          </a:bodyPr>
          <a:lstStyle/>
          <a:p>
            <a:pPr marL="12700">
              <a:lnSpc>
                <a:spcPct val="100000"/>
              </a:lnSpc>
              <a:buAutoNum type="arabicPeriod"/>
              <a:tabLst>
                <a:tab pos="138430" algn="l"/>
              </a:tabLst>
            </a:pPr>
            <a:r>
              <a:rPr lang="en-GB" sz="1000" kern="0" dirty="0">
                <a:latin typeface="Arial"/>
                <a:cs typeface="Arial"/>
              </a:rPr>
              <a:t> Cet auto-diagnostic </a:t>
            </a:r>
            <a:r>
              <a:rPr lang="en-GB" sz="1000" kern="0" dirty="0" err="1">
                <a:latin typeface="Arial"/>
                <a:cs typeface="Arial"/>
              </a:rPr>
              <a:t>s’appuie</a:t>
            </a:r>
            <a:r>
              <a:rPr lang="en-GB" sz="1000" kern="0" dirty="0">
                <a:latin typeface="Arial"/>
                <a:cs typeface="Arial"/>
              </a:rPr>
              <a:t> sur un tableau original </a:t>
            </a:r>
            <a:r>
              <a:rPr lang="en-GB" sz="1000" kern="0" dirty="0" err="1">
                <a:latin typeface="Arial"/>
                <a:cs typeface="Arial"/>
              </a:rPr>
              <a:t>conçu</a:t>
            </a:r>
            <a:r>
              <a:rPr lang="en-GB" sz="1000" kern="0" dirty="0">
                <a:latin typeface="Arial"/>
                <a:cs typeface="Arial"/>
              </a:rPr>
              <a:t> par Diane Rawlins, </a:t>
            </a:r>
            <a:r>
              <a:rPr lang="en-GB" sz="1000" kern="0" dirty="0" err="1">
                <a:latin typeface="Arial"/>
                <a:cs typeface="Arial"/>
              </a:rPr>
              <a:t>l’une</a:t>
            </a:r>
            <a:r>
              <a:rPr lang="en-GB" sz="1000" kern="0" dirty="0">
                <a:latin typeface="Arial"/>
                <a:cs typeface="Arial"/>
              </a:rPr>
              <a:t> de </a:t>
            </a:r>
            <a:r>
              <a:rPr lang="en-GB" sz="1000" kern="0" dirty="0" err="1">
                <a:latin typeface="Arial"/>
                <a:cs typeface="Arial"/>
              </a:rPr>
              <a:t>nos</a:t>
            </a:r>
            <a:r>
              <a:rPr lang="en-GB" sz="1000" kern="0" dirty="0">
                <a:latin typeface="Arial"/>
                <a:cs typeface="Arial"/>
              </a:rPr>
              <a:t> </a:t>
            </a:r>
            <a:r>
              <a:rPr lang="en-GB" sz="1000" kern="0" dirty="0" err="1">
                <a:latin typeface="Arial"/>
                <a:cs typeface="Arial"/>
              </a:rPr>
              <a:t>enseignantes</a:t>
            </a:r>
            <a:r>
              <a:rPr lang="en-GB" sz="1000" kern="0" dirty="0">
                <a:latin typeface="Arial"/>
                <a:cs typeface="Arial"/>
              </a:rPr>
              <a:t> co-</a:t>
            </a:r>
            <a:r>
              <a:rPr lang="en-GB" sz="1000" kern="0" dirty="0" err="1">
                <a:latin typeface="Arial"/>
                <a:cs typeface="Arial"/>
              </a:rPr>
              <a:t>chercheuses</a:t>
            </a:r>
            <a:r>
              <a:rPr lang="en-GB" sz="1000" kern="0" dirty="0">
                <a:latin typeface="Arial"/>
                <a:cs typeface="Arial"/>
              </a:rPr>
              <a:t> à Cambridge. (Subvention du Economic and Social Research Council n° RES063270081)</a:t>
            </a:r>
            <a:r>
              <a:rPr sz="1000" kern="0" dirty="0">
                <a:latin typeface="Arial"/>
                <a:cs typeface="Arial"/>
              </a:rPr>
              <a:t>.</a:t>
            </a:r>
          </a:p>
          <a:p>
            <a:pPr marL="12700" marR="217804">
              <a:lnSpc>
                <a:spcPct val="120000"/>
              </a:lnSpc>
              <a:buAutoNum type="arabicPeriod"/>
              <a:tabLst>
                <a:tab pos="138430" algn="l"/>
              </a:tabLst>
            </a:pPr>
            <a:r>
              <a:rPr lang="en-GB" sz="1000" kern="0" dirty="0">
                <a:latin typeface="Arial"/>
                <a:cs typeface="Arial"/>
              </a:rPr>
              <a:t> </a:t>
            </a:r>
            <a:r>
              <a:rPr lang="fr-FR" sz="1000" kern="0" dirty="0">
                <a:latin typeface="Arial"/>
                <a:cs typeface="Arial"/>
              </a:rPr>
              <a:t>La distinction entre les trois niveaux et éléments du dialogue en classe a été mise en lumière dans une étude d’intervention à grande échelle utilisant une méthode mixte sur le dialogue en classe dans l’enseignement des sciences et des mathématiques</a:t>
            </a:r>
            <a:r>
              <a:rPr sz="1000" kern="0" dirty="0">
                <a:latin typeface="Arial"/>
                <a:cs typeface="Arial"/>
              </a:rPr>
              <a:t> (</a:t>
            </a:r>
            <a:r>
              <a:rPr lang="en-GB" sz="1000" u="sng" kern="0" dirty="0">
                <a:solidFill>
                  <a:srgbClr val="0000FF"/>
                </a:solidFill>
                <a:latin typeface="Arial"/>
                <a:cs typeface="Arial"/>
                <a:hlinkClick r:id="rId11"/>
              </a:rPr>
              <a:t>www.educ.cam.ac.uk/research/projects/episteme/</a:t>
            </a:r>
            <a:r>
              <a:rPr sz="1000" kern="0" dirty="0">
                <a:latin typeface="Arial"/>
                <a:cs typeface="Arial"/>
              </a:rPr>
              <a:t>  </a:t>
            </a:r>
            <a:r>
              <a:rPr lang="en-US" sz="1000" kern="0" dirty="0">
                <a:latin typeface="Arial"/>
                <a:cs typeface="Arial"/>
              </a:rPr>
              <a:t>).</a:t>
            </a:r>
            <a:r>
              <a:rPr lang="en-GB" sz="1000" kern="0" dirty="0">
                <a:latin typeface="Arial"/>
                <a:cs typeface="Arial"/>
              </a:rPr>
              <a:t>    </a:t>
            </a:r>
            <a:r>
              <a:rPr sz="1500" spc="-7" baseline="-41666" dirty="0">
                <a:latin typeface="Arial"/>
                <a:cs typeface="Arial"/>
              </a:rPr>
              <a:t>15</a:t>
            </a:r>
            <a:endParaRPr sz="1500" baseline="-41666" dirty="0">
              <a:latin typeface="Arial"/>
              <a:cs typeface="Arial"/>
            </a:endParaRPr>
          </a:p>
        </p:txBody>
      </p:sp>
      <p:grpSp>
        <p:nvGrpSpPr>
          <p:cNvPr id="12" name="Groupe 11">
            <a:extLst>
              <a:ext uri="{FF2B5EF4-FFF2-40B4-BE49-F238E27FC236}">
                <a16:creationId xmlns:a16="http://schemas.microsoft.com/office/drawing/2014/main" id="{5F7528E5-9D59-29F0-8B6C-8019F2023B80}"/>
              </a:ext>
            </a:extLst>
          </p:cNvPr>
          <p:cNvGrpSpPr/>
          <p:nvPr>
            <p:custDataLst>
              <p:tags r:id="rId7"/>
            </p:custDataLst>
          </p:nvPr>
        </p:nvGrpSpPr>
        <p:grpSpPr>
          <a:xfrm>
            <a:off x="8514643" y="438333"/>
            <a:ext cx="1075206" cy="1160251"/>
            <a:chOff x="8514643" y="438333"/>
            <a:chExt cx="1075206" cy="1160251"/>
          </a:xfrm>
        </p:grpSpPr>
        <p:sp>
          <p:nvSpPr>
            <p:cNvPr id="10" name="TextBox 42">
              <a:extLst>
                <a:ext uri="{FF2B5EF4-FFF2-40B4-BE49-F238E27FC236}">
                  <a16:creationId xmlns:a16="http://schemas.microsoft.com/office/drawing/2014/main" id="{DEE4653D-3DD9-42C3-C584-88F129B5150C}"/>
                </a:ext>
              </a:extLst>
            </p:cNvPr>
            <p:cNvSpPr txBox="1"/>
            <p:nvPr/>
          </p:nvSpPr>
          <p:spPr>
            <a:xfrm>
              <a:off x="8514643" y="941934"/>
              <a:ext cx="1075206" cy="656650"/>
            </a:xfrm>
            <a:prstGeom prst="rect">
              <a:avLst/>
            </a:prstGeom>
            <a:noFill/>
          </p:spPr>
          <p:txBody>
            <a:bodyPr wrap="none" rtlCol="0">
              <a:prstTxWarp prst="textArchDown">
                <a:avLst>
                  <a:gd name="adj" fmla="val 1812844"/>
                </a:avLst>
              </a:prstTxWarp>
              <a:spAutoFit/>
            </a:bodyPr>
            <a:lstStyle/>
            <a:p>
              <a:pPr algn="ctr"/>
              <a:r>
                <a:rPr lang="en-US" sz="5200" cap="all" dirty="0" err="1"/>
                <a:t>Intérêts</a:t>
              </a:r>
              <a:r>
                <a:rPr lang="en-US" sz="5200" cap="all" dirty="0"/>
                <a:t> et buts</a:t>
              </a:r>
            </a:p>
          </p:txBody>
        </p:sp>
        <p:pic>
          <p:nvPicPr>
            <p:cNvPr id="11" name="Graphic 79">
              <a:extLst>
                <a:ext uri="{FF2B5EF4-FFF2-40B4-BE49-F238E27FC236}">
                  <a16:creationId xmlns:a16="http://schemas.microsoft.com/office/drawing/2014/main" id="{D34CA484-6CBD-8BBA-0955-34F7B0E16B67}"/>
                </a:ext>
              </a:extLst>
            </p:cNvPr>
            <p:cNvPicPr>
              <a:picLocks noChangeAspect="1"/>
            </p:cNvPicPr>
            <p:nvPr/>
          </p:nvPicPr>
          <p:blipFill>
            <a:blip>
              <a:extLst>
                <a:ext uri="{96DAC541-7B7A-43D3-8B79-37D633B846F1}">
                  <asvg:svgBlip xmlns:asvg="http://schemas.microsoft.com/office/drawing/2016/SVG/main" r:embed="rId12"/>
                </a:ext>
              </a:extLst>
            </a:blip>
            <a:stretch>
              <a:fillRect/>
            </a:stretch>
          </p:blipFill>
          <p:spPr>
            <a:xfrm>
              <a:off x="8538254" y="438333"/>
              <a:ext cx="1027984" cy="1027984"/>
            </a:xfrm>
            <a:prstGeom prst="rect">
              <a:avLst/>
            </a:prstGeom>
          </p:spPr>
        </p:pic>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object 3"/>
          <p:cNvSpPr txBox="1"/>
          <p:nvPr>
            <p:custDataLst>
              <p:tags r:id="rId1"/>
            </p:custDataLst>
          </p:nvPr>
        </p:nvSpPr>
        <p:spPr>
          <a:xfrm>
            <a:off x="500380" y="314920"/>
            <a:ext cx="9799320" cy="959237"/>
          </a:xfrm>
          <a:prstGeom prst="rect">
            <a:avLst/>
          </a:prstGeom>
          <a:solidFill>
            <a:srgbClr val="CCCCFF"/>
          </a:solidFill>
        </p:spPr>
        <p:txBody>
          <a:bodyPr vert="horz" wrap="square" lIns="0" tIns="73660" rIns="0" bIns="0" rtlCol="0">
            <a:spAutoFit/>
          </a:bodyPr>
          <a:lstStyle/>
          <a:p>
            <a:pPr marL="79375">
              <a:lnSpc>
                <a:spcPct val="100000"/>
              </a:lnSpc>
              <a:spcBef>
                <a:spcPts val="580"/>
              </a:spcBef>
            </a:pPr>
            <a:r>
              <a:rPr lang="fr-FR" sz="1100" spc="10" dirty="0">
                <a:latin typeface="Arial Unicode MS"/>
                <a:cs typeface="Arial Unicode MS"/>
              </a:rPr>
              <a:t>Point de réflexion. En examinant l’autoévaluation, demandez-vous :</a:t>
            </a:r>
            <a:endParaRPr sz="1100" spc="10" dirty="0">
              <a:latin typeface="Arial Unicode MS"/>
              <a:cs typeface="Arial Unicode MS"/>
            </a:endParaRPr>
          </a:p>
          <a:p>
            <a:pPr marL="479425" indent="-171450">
              <a:lnSpc>
                <a:spcPct val="100000"/>
              </a:lnSpc>
              <a:spcBef>
                <a:spcPts val="90"/>
              </a:spcBef>
              <a:buFont typeface="Arial" panose="020B0604020202020204" pitchFamily="34" charset="0"/>
              <a:buChar char="•"/>
              <a:tabLst>
                <a:tab pos="407034" algn="l"/>
              </a:tabLst>
            </a:pPr>
            <a:r>
              <a:rPr lang="fr-FR" sz="1100" b="1" spc="10" dirty="0">
                <a:latin typeface="Arial"/>
                <a:cs typeface="Arial"/>
              </a:rPr>
              <a:t>Que signifient ces éléments dans ma pratique et comment puis-je savoir qu’ils se produisent réellement?</a:t>
            </a:r>
          </a:p>
          <a:p>
            <a:pPr marL="479425" indent="-171450">
              <a:lnSpc>
                <a:spcPct val="100000"/>
              </a:lnSpc>
              <a:spcBef>
                <a:spcPts val="90"/>
              </a:spcBef>
              <a:buFont typeface="Arial" panose="020B0604020202020204" pitchFamily="34" charset="0"/>
              <a:buChar char="•"/>
              <a:tabLst>
                <a:tab pos="407034" algn="l"/>
              </a:tabLst>
            </a:pPr>
            <a:r>
              <a:rPr lang="fr-FR" sz="1100" b="1" spc="10" dirty="0">
                <a:latin typeface="Arial"/>
                <a:cs typeface="Arial"/>
              </a:rPr>
              <a:t>Dans quelle mesure le climat qui règne dans ma classe est-il favorable au dialogue pour l’apprentissage?</a:t>
            </a:r>
          </a:p>
          <a:p>
            <a:pPr marL="479425" indent="-171450">
              <a:lnSpc>
                <a:spcPct val="100000"/>
              </a:lnSpc>
              <a:spcBef>
                <a:spcPts val="90"/>
              </a:spcBef>
              <a:buFont typeface="Arial" panose="020B0604020202020204" pitchFamily="34" charset="0"/>
              <a:buChar char="•"/>
              <a:tabLst>
                <a:tab pos="407034" algn="l"/>
              </a:tabLst>
            </a:pPr>
            <a:r>
              <a:rPr lang="fr-FR" sz="1100" b="1" spc="10" dirty="0">
                <a:latin typeface="Arial"/>
                <a:cs typeface="Arial"/>
              </a:rPr>
              <a:t>Quelle est la différence entre les colonnes « je » et « nous »? Y a-t-il un écart entre ce que je planifie et ce qui se passe réellement en classe?</a:t>
            </a:r>
            <a:endParaRPr sz="1100" spc="10" dirty="0">
              <a:latin typeface="Arial"/>
              <a:cs typeface="Arial"/>
            </a:endParaRPr>
          </a:p>
        </p:txBody>
      </p:sp>
      <p:sp>
        <p:nvSpPr>
          <p:cNvPr id="4" name="object 4"/>
          <p:cNvSpPr txBox="1">
            <a:spLocks noGrp="1"/>
          </p:cNvSpPr>
          <p:nvPr>
            <p:ph type="sldNum" sz="quarter" idx="7"/>
            <p:custDataLst>
              <p:tags r:id="rId2"/>
            </p:custDataLst>
          </p:nvPr>
        </p:nvSpPr>
        <p:spPr>
          <a:prstGeom prst="rect">
            <a:avLst/>
          </a:prstGeom>
        </p:spPr>
        <p:txBody>
          <a:bodyPr vert="horz" wrap="square" lIns="0" tIns="635" rIns="0" bIns="0" rtlCol="0">
            <a:spAutoFit/>
          </a:bodyPr>
          <a:lstStyle/>
          <a:p>
            <a:pPr marL="25400">
              <a:lnSpc>
                <a:spcPct val="100000"/>
              </a:lnSpc>
              <a:spcBef>
                <a:spcPts val="5"/>
              </a:spcBef>
            </a:pPr>
            <a:r>
              <a:rPr dirty="0"/>
              <a:t>16</a:t>
            </a:r>
          </a:p>
        </p:txBody>
      </p:sp>
      <p:graphicFrame>
        <p:nvGraphicFramePr>
          <p:cNvPr id="5" name="Table 4">
            <a:extLst>
              <a:ext uri="{FF2B5EF4-FFF2-40B4-BE49-F238E27FC236}">
                <a16:creationId xmlns:a16="http://schemas.microsoft.com/office/drawing/2014/main" id="{AF04EB34-34B2-F347-A219-8F408A16D50F}"/>
              </a:ext>
            </a:extLst>
          </p:cNvPr>
          <p:cNvGraphicFramePr>
            <a:graphicFrameLocks noGrp="1"/>
          </p:cNvGraphicFramePr>
          <p:nvPr>
            <p:custDataLst>
              <p:tags r:id="rId3"/>
            </p:custDataLst>
            <p:extLst>
              <p:ext uri="{D42A27DB-BD31-4B8C-83A1-F6EECF244321}">
                <p14:modId xmlns:p14="http://schemas.microsoft.com/office/powerpoint/2010/main" val="1852114952"/>
              </p:ext>
            </p:extLst>
          </p:nvPr>
        </p:nvGraphicFramePr>
        <p:xfrm>
          <a:off x="500380" y="1422693"/>
          <a:ext cx="9799320" cy="5787732"/>
        </p:xfrm>
        <a:graphic>
          <a:graphicData uri="http://schemas.openxmlformats.org/drawingml/2006/table">
            <a:tbl>
              <a:tblPr firstRow="1" firstCol="1" bandRow="1"/>
              <a:tblGrid>
                <a:gridCol w="4389120">
                  <a:extLst>
                    <a:ext uri="{9D8B030D-6E8A-4147-A177-3AD203B41FA5}">
                      <a16:colId xmlns:a16="http://schemas.microsoft.com/office/drawing/2014/main" val="3846020261"/>
                    </a:ext>
                  </a:extLst>
                </a:gridCol>
                <a:gridCol w="1066800">
                  <a:extLst>
                    <a:ext uri="{9D8B030D-6E8A-4147-A177-3AD203B41FA5}">
                      <a16:colId xmlns:a16="http://schemas.microsoft.com/office/drawing/2014/main" val="148091647"/>
                    </a:ext>
                  </a:extLst>
                </a:gridCol>
                <a:gridCol w="3276600">
                  <a:extLst>
                    <a:ext uri="{9D8B030D-6E8A-4147-A177-3AD203B41FA5}">
                      <a16:colId xmlns:a16="http://schemas.microsoft.com/office/drawing/2014/main" val="245639573"/>
                    </a:ext>
                  </a:extLst>
                </a:gridCol>
                <a:gridCol w="1066800">
                  <a:extLst>
                    <a:ext uri="{9D8B030D-6E8A-4147-A177-3AD203B41FA5}">
                      <a16:colId xmlns:a16="http://schemas.microsoft.com/office/drawing/2014/main" val="1465638225"/>
                    </a:ext>
                  </a:extLst>
                </a:gridCol>
              </a:tblGrid>
              <a:tr h="533400">
                <a:tc gridSpan="4">
                  <a:txBody>
                    <a:bodyPr/>
                    <a:lstStyle/>
                    <a:p>
                      <a:pPr algn="l" fontAlgn="t">
                        <a:spcBef>
                          <a:spcPts val="0"/>
                        </a:spcBef>
                        <a:spcAft>
                          <a:spcPts val="0"/>
                        </a:spcAft>
                      </a:pPr>
                      <a:r>
                        <a:rPr lang="fr-FR" sz="1200" b="1" i="0" u="none" strike="noStrike" dirty="0">
                          <a:effectLst/>
                          <a:latin typeface="Arial" panose="020B0604020202020204" pitchFamily="34" charset="0"/>
                          <a:ea typeface="Times New Roman" panose="02020603050405020304" pitchFamily="18" charset="0"/>
                          <a:cs typeface="Arial" panose="020B0604020202020204" pitchFamily="34" charset="0"/>
                        </a:rPr>
                        <a:t>Autoévaluation : Soutenir le développement du dialogue dans l’enseignement et l’apprentissage</a:t>
                      </a:r>
                    </a:p>
                    <a:p>
                      <a:pPr algn="l" fontAlgn="t">
                        <a:spcBef>
                          <a:spcPts val="0"/>
                        </a:spcBef>
                        <a:spcAft>
                          <a:spcPts val="0"/>
                        </a:spcAft>
                      </a:pPr>
                      <a:r>
                        <a:rPr lang="fr-FR" sz="1200" b="0" i="0" u="none" strike="noStrike"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Réfléchissez à l’enseignement et à l’apprentissage dans votre contexte, et </a:t>
                      </a:r>
                      <a:r>
                        <a:rPr lang="fr-FR" sz="1200" b="1" i="0" u="none" strike="noStrike"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évaluez chaque énoncé </a:t>
                      </a:r>
                      <a:r>
                        <a:rPr lang="fr-FR" sz="1200" b="0" i="0" u="none" strike="noStrike"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selon l’échelle suivante :</a:t>
                      </a:r>
                    </a:p>
                    <a:p>
                      <a:pPr algn="l" fontAlgn="t">
                        <a:spcBef>
                          <a:spcPts val="0"/>
                        </a:spcBef>
                        <a:spcAft>
                          <a:spcPts val="0"/>
                        </a:spcAft>
                      </a:pPr>
                      <a:r>
                        <a:rPr lang="fr-FR" sz="1200" b="0" i="0" u="none" strike="noStrike"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(1) rarement (2) parfois (3) habituellement</a:t>
                      </a:r>
                      <a:r>
                        <a:rPr lang="en-GB" sz="1200" b="0" i="0" u="none" strike="noStrike" dirty="0">
                          <a:effectLst/>
                          <a:latin typeface="Arial" panose="020B0604020202020204" pitchFamily="34" charset="0"/>
                          <a:ea typeface="Times New Roman" panose="02020603050405020304" pitchFamily="18" charset="0"/>
                          <a:cs typeface="Arial" panose="020B0604020202020204" pitchFamily="34" charset="0"/>
                        </a:rPr>
                        <a:t> </a:t>
                      </a:r>
                      <a:endParaRPr lang="en-GB" sz="1200" b="0" i="0" u="none" strike="noStrike" dirty="0">
                        <a:effectLst/>
                        <a:latin typeface="Arial" panose="020B0604020202020204" pitchFamily="34" charset="0"/>
                        <a:cs typeface="Arial" panose="020B0604020202020204" pitchFamily="34" charset="0"/>
                      </a:endParaRPr>
                    </a:p>
                  </a:txBody>
                  <a:tcPr marL="66188" marR="66188" marT="33094" marB="33094">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352215991"/>
                  </a:ext>
                </a:extLst>
              </a:tr>
              <a:tr h="483036">
                <a:tc>
                  <a:txBody>
                    <a:bodyPr/>
                    <a:lstStyle/>
                    <a:p>
                      <a:pPr marL="91440" algn="l" fontAlgn="t">
                        <a:spcBef>
                          <a:spcPts val="1200"/>
                        </a:spcBef>
                        <a:spcAft>
                          <a:spcPts val="1200"/>
                        </a:spcAft>
                      </a:pPr>
                      <a:r>
                        <a:rPr lang="fr-FR" sz="1200" b="1" i="0" u="none" strike="noStrike"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Dans mon enseignement, est-ce que je…?</a:t>
                      </a:r>
                      <a:endParaRPr lang="en-GB" sz="1200" b="0" i="0" u="none" strike="noStrike" dirty="0">
                        <a:effectLst/>
                        <a:highlight>
                          <a:srgbClr val="00FF00"/>
                        </a:highlight>
                        <a:latin typeface="Arial" panose="020B0604020202020204" pitchFamily="34" charset="0"/>
                        <a:cs typeface="Arial" panose="020B0604020202020204" pitchFamily="34" charset="0"/>
                      </a:endParaRPr>
                    </a:p>
                  </a:txBody>
                  <a:tcPr marL="48262" marR="48262" marT="68946" marB="68946">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91440" algn="l" fontAlgn="t">
                        <a:spcBef>
                          <a:spcPts val="1200"/>
                        </a:spcBef>
                        <a:spcAft>
                          <a:spcPts val="1200"/>
                        </a:spcAft>
                      </a:pPr>
                      <a:r>
                        <a:rPr lang="en-GB" sz="1200" b="1" i="0" u="none" strike="noStrike"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Mon </a:t>
                      </a:r>
                      <a:r>
                        <a:rPr lang="en-GB" sz="1200" b="1" i="0" u="none" strike="noStrike" dirty="0" err="1">
                          <a:solidFill>
                            <a:srgbClr val="000000"/>
                          </a:solidFill>
                          <a:effectLst/>
                          <a:latin typeface="Arial" panose="020B0604020202020204" pitchFamily="34" charset="0"/>
                          <a:ea typeface="Times New Roman" panose="02020603050405020304" pitchFamily="18" charset="0"/>
                          <a:cs typeface="Arial" panose="020B0604020202020204" pitchFamily="34" charset="0"/>
                        </a:rPr>
                        <a:t>évaluation</a:t>
                      </a:r>
                      <a:endParaRPr lang="en-GB" sz="1200" b="0" i="0" u="none" strike="noStrike" dirty="0">
                        <a:effectLst/>
                        <a:latin typeface="Arial" panose="020B0604020202020204" pitchFamily="34" charset="0"/>
                        <a:cs typeface="Arial" panose="020B0604020202020204" pitchFamily="34" charset="0"/>
                      </a:endParaRPr>
                    </a:p>
                  </a:txBody>
                  <a:tcPr marL="48262" marR="48262" marT="68946" marB="68946">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t">
                        <a:spcBef>
                          <a:spcPts val="1200"/>
                        </a:spcBef>
                        <a:spcAft>
                          <a:spcPts val="1200"/>
                        </a:spcAft>
                      </a:pPr>
                      <a:r>
                        <a:rPr lang="fr-FR" sz="1200" b="1" i="0" u="none" strike="noStrike"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Dans notre contexte/classe, est-ce que les élèves et moi…?</a:t>
                      </a:r>
                      <a:r>
                        <a:rPr lang="en-GB" sz="1200" b="1" i="0" u="none" strike="noStrike"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a:t>
                      </a:r>
                      <a:endParaRPr lang="en-GB" sz="1200" b="0" i="0" u="none" strike="noStrike" dirty="0">
                        <a:effectLst/>
                        <a:highlight>
                          <a:srgbClr val="00FF00"/>
                        </a:highlight>
                        <a:latin typeface="Arial" panose="020B0604020202020204" pitchFamily="34" charset="0"/>
                        <a:cs typeface="Arial" panose="020B0604020202020204" pitchFamily="34" charset="0"/>
                      </a:endParaRPr>
                    </a:p>
                  </a:txBody>
                  <a:tcPr marL="48262" marR="48262" marT="68946" marB="68946">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91440" algn="l" fontAlgn="t">
                        <a:spcBef>
                          <a:spcPts val="1200"/>
                        </a:spcBef>
                        <a:spcAft>
                          <a:spcPts val="1200"/>
                        </a:spcAft>
                      </a:pPr>
                      <a:r>
                        <a:rPr lang="en-GB" sz="1200" b="1" i="0" u="none" strike="noStrike"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Mon </a:t>
                      </a:r>
                      <a:r>
                        <a:rPr lang="en-GB" sz="1200" b="1" i="0" u="none" strike="noStrike" dirty="0" err="1">
                          <a:solidFill>
                            <a:srgbClr val="000000"/>
                          </a:solidFill>
                          <a:effectLst/>
                          <a:latin typeface="Arial" panose="020B0604020202020204" pitchFamily="34" charset="0"/>
                          <a:ea typeface="Times New Roman" panose="02020603050405020304" pitchFamily="18" charset="0"/>
                          <a:cs typeface="Arial" panose="020B0604020202020204" pitchFamily="34" charset="0"/>
                        </a:rPr>
                        <a:t>évaluation</a:t>
                      </a:r>
                      <a:endParaRPr lang="en-GB" sz="1200" b="0" i="0" u="none" strike="noStrike" dirty="0">
                        <a:effectLst/>
                        <a:latin typeface="Arial" panose="020B0604020202020204" pitchFamily="34" charset="0"/>
                        <a:cs typeface="Arial" panose="020B0604020202020204" pitchFamily="34" charset="0"/>
                      </a:endParaRPr>
                    </a:p>
                  </a:txBody>
                  <a:tcPr marL="48262" marR="48262" marT="68946" marB="68946">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11511644"/>
                  </a:ext>
                </a:extLst>
              </a:tr>
              <a:tr h="4255369">
                <a:tc>
                  <a:txBody>
                    <a:bodyPr/>
                    <a:lstStyle/>
                    <a:p>
                      <a:pPr marL="384048" indent="-274320" algn="l" fontAlgn="t">
                        <a:spcBef>
                          <a:spcPts val="400"/>
                        </a:spcBef>
                        <a:spcAft>
                          <a:spcPts val="0"/>
                        </a:spcAft>
                      </a:pPr>
                      <a:r>
                        <a:rPr lang="en-GB" sz="1200" b="0" i="0" u="none" strike="noStrike"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a:t>
                      </a:r>
                      <a:r>
                        <a:rPr lang="fr-FR" sz="1200" b="0" i="0" u="none" strike="noStrike"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Valorise la parole des élèves et planifie des occasions de parole en groupe et en grand groupe</a:t>
                      </a:r>
                    </a:p>
                    <a:p>
                      <a:pPr marL="384048" indent="-274320" algn="l" fontAlgn="t">
                        <a:spcBef>
                          <a:spcPts val="400"/>
                        </a:spcBef>
                        <a:spcAft>
                          <a:spcPts val="0"/>
                        </a:spcAft>
                      </a:pPr>
                      <a:r>
                        <a:rPr lang="fr-FR" sz="1200" b="0" i="0" u="none" strike="noStrike"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Veille à ce que tout le monde participe parfois aux dialogues en classe, y compris moi-même</a:t>
                      </a:r>
                    </a:p>
                    <a:p>
                      <a:pPr marL="384048" indent="-274320" algn="l" fontAlgn="t">
                        <a:spcBef>
                          <a:spcPts val="400"/>
                        </a:spcBef>
                        <a:spcAft>
                          <a:spcPts val="0"/>
                        </a:spcAft>
                      </a:pPr>
                      <a:r>
                        <a:rPr lang="fr-FR" sz="1200" b="0" i="0" u="none" strike="noStrike"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Tiens compte des besoins et intérêts individuels des élèves pour développer le dialogue</a:t>
                      </a:r>
                    </a:p>
                    <a:p>
                      <a:pPr marL="384048" indent="-274320" algn="l" fontAlgn="t">
                        <a:spcBef>
                          <a:spcPts val="400"/>
                        </a:spcBef>
                        <a:spcAft>
                          <a:spcPts val="0"/>
                        </a:spcAft>
                      </a:pPr>
                      <a:r>
                        <a:rPr lang="fr-FR" sz="1200" b="0" i="0" u="none" strike="noStrike"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Encourage les élèves à être responsables de leur propre apprentissage (individuellement et collectivement)</a:t>
                      </a:r>
                    </a:p>
                    <a:p>
                      <a:pPr marL="384048" indent="-274320" algn="l" fontAlgn="t">
                        <a:spcBef>
                          <a:spcPts val="400"/>
                        </a:spcBef>
                        <a:spcAft>
                          <a:spcPts val="0"/>
                        </a:spcAft>
                      </a:pPr>
                      <a:r>
                        <a:rPr lang="fr-FR" sz="1200" b="0" i="0" u="none" strike="noStrike"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Invite les élèves à développer et à construire leurs idées et celles des autres</a:t>
                      </a:r>
                    </a:p>
                    <a:p>
                      <a:pPr marL="384048" indent="-274320" algn="l" fontAlgn="t">
                        <a:spcBef>
                          <a:spcPts val="400"/>
                        </a:spcBef>
                        <a:spcAft>
                          <a:spcPts val="0"/>
                        </a:spcAft>
                      </a:pPr>
                      <a:r>
                        <a:rPr lang="fr-FR" sz="1200" b="0" i="0" u="none" strike="noStrike"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Invite les élèves à justifier leurs idées et leurs opinions</a:t>
                      </a:r>
                    </a:p>
                    <a:p>
                      <a:pPr marL="384048" indent="-274320" algn="l" fontAlgn="t">
                        <a:spcBef>
                          <a:spcPts val="400"/>
                        </a:spcBef>
                        <a:spcAft>
                          <a:spcPts val="0"/>
                        </a:spcAft>
                      </a:pPr>
                      <a:r>
                        <a:rPr lang="fr-FR" sz="1200" b="0" i="0" u="none" strike="noStrike"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Invite les élèves à se poser mutuellement des questions sur leurs idées</a:t>
                      </a:r>
                    </a:p>
                    <a:p>
                      <a:pPr marL="384048" indent="-274320" algn="l" fontAlgn="t">
                        <a:spcBef>
                          <a:spcPts val="400"/>
                        </a:spcBef>
                        <a:spcAft>
                          <a:spcPts val="0"/>
                        </a:spcAft>
                      </a:pPr>
                      <a:r>
                        <a:rPr lang="fr-FR" sz="1200" b="0" i="0" u="none" strike="noStrike"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Soutiens les élèves de diverses manières pour leur permettre de partager leurs idées, opinions et sentiments</a:t>
                      </a:r>
                    </a:p>
                    <a:p>
                      <a:pPr marL="384048" indent="-274320" algn="l" fontAlgn="t">
                        <a:spcBef>
                          <a:spcPts val="400"/>
                        </a:spcBef>
                        <a:spcAft>
                          <a:spcPts val="0"/>
                        </a:spcAft>
                      </a:pPr>
                      <a:r>
                        <a:rPr lang="fr-FR" sz="1200" b="0" i="0" u="none" strike="noStrike"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M’appuie sur les contributions des élèves pour faire progresser le dialogue en mobilisant mes connaissances disciplinaires</a:t>
                      </a:r>
                    </a:p>
                    <a:p>
                      <a:pPr marL="384048" indent="-274320" algn="l" fontAlgn="t">
                        <a:spcBef>
                          <a:spcPts val="400"/>
                        </a:spcBef>
                        <a:spcAft>
                          <a:spcPts val="0"/>
                        </a:spcAft>
                      </a:pPr>
                      <a:r>
                        <a:rPr lang="fr-FR" sz="1200" b="0" i="0" u="none" strike="noStrike"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Prends des risques et expérimente de nouvelles approches d’enseignement dialogique</a:t>
                      </a:r>
                    </a:p>
                    <a:p>
                      <a:pPr marL="384048" indent="-274320" algn="l" fontAlgn="t">
                        <a:spcBef>
                          <a:spcPts val="400"/>
                        </a:spcBef>
                        <a:spcAft>
                          <a:spcPts val="0"/>
                        </a:spcAft>
                      </a:pPr>
                      <a:r>
                        <a:rPr lang="fr-FR" sz="1200" b="0" i="0" u="none" strike="noStrike"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Écoute les élèves, donne du feedback et répond de manière constructive</a:t>
                      </a:r>
                    </a:p>
                  </a:txBody>
                  <a:tcPr marL="48262" marR="48262" marT="68946" marB="68946">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t">
                        <a:spcBef>
                          <a:spcPts val="0"/>
                        </a:spcBef>
                        <a:spcAft>
                          <a:spcPts val="0"/>
                        </a:spcAft>
                      </a:pPr>
                      <a:r>
                        <a:rPr lang="en-GB" sz="1200" b="0" i="0" u="none" strike="noStrike" dirty="0">
                          <a:effectLst/>
                          <a:latin typeface="Arial" panose="020B0604020202020204" pitchFamily="34" charset="0"/>
                          <a:ea typeface="Times New Roman" panose="02020603050405020304" pitchFamily="18" charset="0"/>
                          <a:cs typeface="Arial" panose="020B0604020202020204" pitchFamily="34" charset="0"/>
                        </a:rPr>
                        <a:t> </a:t>
                      </a:r>
                      <a:endParaRPr lang="en-GB" sz="1200" b="0" i="0" u="none" strike="noStrike" dirty="0">
                        <a:effectLst/>
                        <a:latin typeface="Arial" panose="020B0604020202020204" pitchFamily="34" charset="0"/>
                        <a:cs typeface="Arial" panose="020B0604020202020204" pitchFamily="34" charset="0"/>
                      </a:endParaRPr>
                    </a:p>
                  </a:txBody>
                  <a:tcPr marL="48262" marR="48262" marT="68946" marB="68946">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47472" indent="-228600" algn="l" fontAlgn="t">
                        <a:spcBef>
                          <a:spcPts val="400"/>
                        </a:spcBef>
                        <a:spcAft>
                          <a:spcPts val="0"/>
                        </a:spcAft>
                      </a:pPr>
                      <a:r>
                        <a:rPr lang="en-GB" sz="1200" b="0" i="0" u="none" strike="noStrike"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a:t>
                      </a:r>
                      <a:r>
                        <a:rPr lang="fr-FR" sz="1200" b="0" i="0" u="none" strike="noStrike"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Créons une conversation inclusive</a:t>
                      </a:r>
                    </a:p>
                    <a:p>
                      <a:pPr marL="347472" indent="-228600" algn="l" fontAlgn="t">
                        <a:spcBef>
                          <a:spcPts val="400"/>
                        </a:spcBef>
                        <a:spcAft>
                          <a:spcPts val="0"/>
                        </a:spcAft>
                      </a:pPr>
                      <a:r>
                        <a:rPr lang="fr-FR" sz="1200" b="0" i="0" u="none" strike="noStrike"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Nous faisons confiance et nous écoutons les uns les autres</a:t>
                      </a:r>
                    </a:p>
                    <a:p>
                      <a:pPr marL="347472" indent="-228600" algn="l" fontAlgn="t">
                        <a:spcBef>
                          <a:spcPts val="400"/>
                        </a:spcBef>
                        <a:spcAft>
                          <a:spcPts val="0"/>
                        </a:spcAft>
                      </a:pPr>
                      <a:r>
                        <a:rPr lang="fr-FR" sz="1200" b="0" i="0" u="none" strike="noStrike"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Exprimons une diversité de points de vue</a:t>
                      </a:r>
                    </a:p>
                    <a:p>
                      <a:pPr marL="347472" indent="-228600" algn="l" fontAlgn="t">
                        <a:spcBef>
                          <a:spcPts val="400"/>
                        </a:spcBef>
                        <a:spcAft>
                          <a:spcPts val="0"/>
                        </a:spcAft>
                      </a:pPr>
                      <a:r>
                        <a:rPr lang="fr-FR" sz="1200" b="0" i="0" u="none" strike="noStrike"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Nous remettons mutuellement en question de manière respectueuse</a:t>
                      </a:r>
                    </a:p>
                    <a:p>
                      <a:pPr marL="347472" indent="-228600" algn="l" fontAlgn="t">
                        <a:spcBef>
                          <a:spcPts val="400"/>
                        </a:spcBef>
                        <a:spcAft>
                          <a:spcPts val="0"/>
                        </a:spcAft>
                      </a:pPr>
                      <a:r>
                        <a:rPr lang="fr-FR" sz="1200" b="0" i="0" u="none" strike="noStrike"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Expliquons clairement notre raisonnement</a:t>
                      </a:r>
                    </a:p>
                    <a:p>
                      <a:pPr marL="347472" indent="-228600" algn="l" fontAlgn="t">
                        <a:spcBef>
                          <a:spcPts val="400"/>
                        </a:spcBef>
                        <a:spcAft>
                          <a:spcPts val="0"/>
                        </a:spcAft>
                      </a:pPr>
                      <a:r>
                        <a:rPr lang="fr-FR" sz="1200" b="0" i="0" u="none" strike="noStrike"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Sommes prêts à changer d’avis à l’occasion</a:t>
                      </a:r>
                    </a:p>
                    <a:p>
                      <a:pPr marL="347472" indent="-228600" algn="l" fontAlgn="t">
                        <a:spcBef>
                          <a:spcPts val="400"/>
                        </a:spcBef>
                        <a:spcAft>
                          <a:spcPts val="0"/>
                        </a:spcAft>
                      </a:pPr>
                      <a:r>
                        <a:rPr lang="fr-FR" sz="1200" b="0" i="0" u="none" strike="noStrike"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Parvenons parfois à un consensus</a:t>
                      </a:r>
                    </a:p>
                    <a:p>
                      <a:pPr marL="347472" indent="-228600" algn="l" fontAlgn="t">
                        <a:spcBef>
                          <a:spcPts val="400"/>
                        </a:spcBef>
                        <a:spcAft>
                          <a:spcPts val="0"/>
                        </a:spcAft>
                      </a:pPr>
                      <a:r>
                        <a:rPr lang="fr-FR" sz="1200" b="0" i="0" u="none" strike="noStrike"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Nous aidons mutuellement à comprendre les choses sous un nouvel angle</a:t>
                      </a:r>
                    </a:p>
                    <a:p>
                      <a:pPr marL="347472" indent="-228600" algn="l" fontAlgn="t">
                        <a:spcBef>
                          <a:spcPts val="400"/>
                        </a:spcBef>
                        <a:spcAft>
                          <a:spcPts val="0"/>
                        </a:spcAft>
                      </a:pPr>
                      <a:r>
                        <a:rPr lang="fr-FR" sz="1200" b="0" i="0" u="none" strike="noStrike"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Construisons de nouveaux savoirs ensemble</a:t>
                      </a:r>
                    </a:p>
                    <a:p>
                      <a:pPr marL="347472" indent="-228600" algn="l" fontAlgn="t">
                        <a:spcBef>
                          <a:spcPts val="400"/>
                        </a:spcBef>
                        <a:spcAft>
                          <a:spcPts val="0"/>
                        </a:spcAft>
                      </a:pPr>
                      <a:r>
                        <a:rPr lang="fr-FR" sz="1200" b="0" i="0" u="none" strike="noStrike"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Enrichissons et affinons ce que nous savons déjà</a:t>
                      </a:r>
                    </a:p>
                    <a:p>
                      <a:pPr marL="347472" indent="-228600" algn="l" fontAlgn="t">
                        <a:spcBef>
                          <a:spcPts val="400"/>
                        </a:spcBef>
                        <a:spcAft>
                          <a:spcPts val="0"/>
                        </a:spcAft>
                      </a:pPr>
                      <a:r>
                        <a:rPr lang="fr-FR" sz="1200" b="0" i="0" u="none" strike="noStrike"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Poursuivons un dialogue au fil du temps, d’une leçon à l’autre</a:t>
                      </a:r>
                    </a:p>
                    <a:p>
                      <a:pPr marL="347472" indent="-228600" algn="l" fontAlgn="t">
                        <a:spcBef>
                          <a:spcPts val="400"/>
                        </a:spcBef>
                        <a:spcAft>
                          <a:spcPts val="0"/>
                        </a:spcAft>
                      </a:pPr>
                      <a:r>
                        <a:rPr lang="fr-FR" sz="1200" b="0" i="0" u="none" strike="noStrike"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Prenons conscience de ce qu’il nous reste à apprendre ou de ce que nous voulons apprendre, et de comment y parvenir</a:t>
                      </a:r>
                    </a:p>
                  </a:txBody>
                  <a:tcPr marL="48262" marR="48262" marT="68946" marB="68946">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t">
                        <a:spcBef>
                          <a:spcPts val="0"/>
                        </a:spcBef>
                        <a:spcAft>
                          <a:spcPts val="0"/>
                        </a:spcAft>
                      </a:pPr>
                      <a:r>
                        <a:rPr lang="en-GB" sz="1200" b="0" i="0" u="none" strike="noStrike" dirty="0">
                          <a:effectLst/>
                          <a:latin typeface="Arial" panose="020B0604020202020204" pitchFamily="34" charset="0"/>
                          <a:ea typeface="Times New Roman" panose="02020603050405020304" pitchFamily="18" charset="0"/>
                          <a:cs typeface="Arial" panose="020B0604020202020204" pitchFamily="34" charset="0"/>
                        </a:rPr>
                        <a:t> </a:t>
                      </a:r>
                      <a:endParaRPr lang="en-GB" sz="1200" b="0" i="0" u="none" strike="noStrike" dirty="0">
                        <a:effectLst/>
                        <a:latin typeface="Arial" panose="020B0604020202020204" pitchFamily="34" charset="0"/>
                        <a:cs typeface="Arial" panose="020B0604020202020204" pitchFamily="34" charset="0"/>
                      </a:endParaRPr>
                    </a:p>
                  </a:txBody>
                  <a:tcPr marL="48262" marR="48262" marT="68946" marB="68946">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20738155"/>
                  </a:ext>
                </a:extLst>
              </a:tr>
            </a:tbl>
          </a:graphicData>
        </a:graphic>
      </p:graphicFrame>
    </p:spTree>
    <p:extLst>
      <p:ext uri="{BB962C8B-B14F-4D97-AF65-F5344CB8AC3E}">
        <p14:creationId xmlns:p14="http://schemas.microsoft.com/office/powerpoint/2010/main" val="177990238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object 6"/>
          <p:cNvSpPr txBox="1">
            <a:spLocks noGrp="1"/>
          </p:cNvSpPr>
          <p:nvPr>
            <p:ph type="sldNum" sz="quarter" idx="7"/>
            <p:custDataLst>
              <p:tags r:id="rId1"/>
            </p:custDataLst>
          </p:nvPr>
        </p:nvSpPr>
        <p:spPr>
          <a:prstGeom prst="rect">
            <a:avLst/>
          </a:prstGeom>
        </p:spPr>
        <p:txBody>
          <a:bodyPr vert="horz" wrap="square" lIns="0" tIns="635" rIns="0" bIns="0" rtlCol="0">
            <a:spAutoFit/>
          </a:bodyPr>
          <a:lstStyle/>
          <a:p>
            <a:pPr marL="25400">
              <a:lnSpc>
                <a:spcPct val="100000"/>
              </a:lnSpc>
              <a:spcBef>
                <a:spcPts val="5"/>
              </a:spcBef>
            </a:pPr>
            <a:r>
              <a:rPr dirty="0"/>
              <a:t>17</a:t>
            </a:r>
          </a:p>
        </p:txBody>
      </p:sp>
      <p:sp>
        <p:nvSpPr>
          <p:cNvPr id="2" name="object 2"/>
          <p:cNvSpPr txBox="1"/>
          <p:nvPr>
            <p:custDataLst>
              <p:tags r:id="rId2"/>
            </p:custDataLst>
          </p:nvPr>
        </p:nvSpPr>
        <p:spPr>
          <a:xfrm>
            <a:off x="629284" y="556477"/>
            <a:ext cx="2799716" cy="570028"/>
          </a:xfrm>
          <a:prstGeom prst="rect">
            <a:avLst/>
          </a:prstGeom>
          <a:solidFill>
            <a:srgbClr val="D9F1F6"/>
          </a:solidFill>
        </p:spPr>
        <p:txBody>
          <a:bodyPr vert="horz" wrap="square" lIns="0" tIns="15875" rIns="0" bIns="0" rtlCol="0">
            <a:spAutoFit/>
          </a:bodyPr>
          <a:lstStyle/>
          <a:p>
            <a:pPr marL="26034">
              <a:lnSpc>
                <a:spcPct val="100000"/>
              </a:lnSpc>
              <a:spcBef>
                <a:spcPts val="125"/>
              </a:spcBef>
            </a:pPr>
            <a:r>
              <a:rPr lang="fr-FR" sz="1800" b="1" kern="0" dirty="0">
                <a:solidFill>
                  <a:srgbClr val="1A616F"/>
                </a:solidFill>
                <a:latin typeface="Arial"/>
                <a:cs typeface="Arial"/>
              </a:rPr>
              <a:t>Partie e. Cycle réflexif de l’investigation en classe</a:t>
            </a:r>
            <a:endParaRPr sz="1800" kern="0" dirty="0">
              <a:latin typeface="Arial"/>
              <a:cs typeface="Arial"/>
            </a:endParaRPr>
          </a:p>
        </p:txBody>
      </p:sp>
      <p:sp>
        <p:nvSpPr>
          <p:cNvPr id="3" name="object 3"/>
          <p:cNvSpPr txBox="1"/>
          <p:nvPr>
            <p:custDataLst>
              <p:tags r:id="rId3"/>
            </p:custDataLst>
          </p:nvPr>
        </p:nvSpPr>
        <p:spPr>
          <a:xfrm>
            <a:off x="629284" y="1651001"/>
            <a:ext cx="4869816" cy="5102744"/>
          </a:xfrm>
          <a:prstGeom prst="rect">
            <a:avLst/>
          </a:prstGeom>
          <a:ln w="31733">
            <a:solidFill>
              <a:srgbClr val="2791A6"/>
            </a:solidFill>
          </a:ln>
        </p:spPr>
        <p:txBody>
          <a:bodyPr vert="horz" wrap="square" lIns="0" tIns="38100" rIns="0" bIns="0" rtlCol="0">
            <a:spAutoFit/>
          </a:bodyPr>
          <a:lstStyle/>
          <a:p>
            <a:pPr marL="83185" marR="95250" algn="just">
              <a:lnSpc>
                <a:spcPct val="120800"/>
              </a:lnSpc>
              <a:spcBef>
                <a:spcPts val="300"/>
              </a:spcBef>
            </a:pPr>
            <a:r>
              <a:rPr lang="fr-FR" sz="1200" kern="0" dirty="0">
                <a:latin typeface="Arial Unicode MS"/>
                <a:cs typeface="Arial Unicode MS"/>
              </a:rPr>
              <a:t>T-SEDA est particulièrement bien adapté aux situations où les enseignants ont identifié un </a:t>
            </a:r>
            <a:r>
              <a:rPr lang="fr-FR" sz="1200" b="1" kern="0" dirty="0">
                <a:latin typeface="Arial Unicode MS"/>
                <a:cs typeface="Arial Unicode MS"/>
              </a:rPr>
              <a:t>intérêt particulier </a:t>
            </a:r>
            <a:r>
              <a:rPr lang="fr-FR" sz="1200" kern="0" dirty="0">
                <a:latin typeface="Arial Unicode MS"/>
                <a:cs typeface="Arial Unicode MS"/>
              </a:rPr>
              <a:t>ou une </a:t>
            </a:r>
            <a:r>
              <a:rPr lang="fr-FR" sz="1200" b="1" kern="0" dirty="0">
                <a:latin typeface="Arial Unicode MS"/>
                <a:cs typeface="Arial Unicode MS"/>
              </a:rPr>
              <a:t>préoccupation</a:t>
            </a:r>
            <a:r>
              <a:rPr lang="fr-FR" sz="1200" kern="0" dirty="0">
                <a:latin typeface="Arial Unicode MS"/>
                <a:cs typeface="Arial Unicode MS"/>
              </a:rPr>
              <a:t> concernant les échanges oraux en classe et les apprentissages. À ce stade, vous avez peut-être relevé, à partir de votre autoévaluation, un objectif ou un but spécifique pour votre contexte, ou peut-être l’avez-vous identifié au cours de conversations avec des collègues, voire avec vos élèves.</a:t>
            </a:r>
          </a:p>
          <a:p>
            <a:pPr>
              <a:lnSpc>
                <a:spcPct val="100000"/>
              </a:lnSpc>
            </a:pPr>
            <a:endParaRPr sz="1400" kern="0" dirty="0">
              <a:latin typeface="Times New Roman"/>
              <a:cs typeface="Times New Roman"/>
            </a:endParaRPr>
          </a:p>
          <a:p>
            <a:pPr>
              <a:lnSpc>
                <a:spcPct val="100000"/>
              </a:lnSpc>
              <a:spcBef>
                <a:spcPts val="5"/>
              </a:spcBef>
            </a:pPr>
            <a:endParaRPr sz="1150" kern="0" dirty="0">
              <a:latin typeface="Times New Roman"/>
              <a:cs typeface="Times New Roman"/>
            </a:endParaRPr>
          </a:p>
          <a:p>
            <a:pPr marL="83185" marR="95250" algn="just">
              <a:lnSpc>
                <a:spcPct val="120800"/>
              </a:lnSpc>
            </a:pPr>
            <a:r>
              <a:rPr lang="fr-FR" sz="1200" kern="0" dirty="0">
                <a:latin typeface="Arial Unicode MS"/>
                <a:cs typeface="Arial Unicode MS"/>
              </a:rPr>
              <a:t>Les approches proposées dans la trousse T-SEDA reposent sur la conviction que </a:t>
            </a:r>
            <a:r>
              <a:rPr lang="fr-FR" sz="1200" b="1" kern="0" dirty="0">
                <a:latin typeface="Arial Unicode MS"/>
                <a:cs typeface="Arial Unicode MS"/>
              </a:rPr>
              <a:t>l’investigation réflexive </a:t>
            </a:r>
            <a:r>
              <a:rPr lang="fr-FR" sz="1200" kern="0" dirty="0">
                <a:latin typeface="Arial Unicode MS"/>
                <a:cs typeface="Arial Unicode MS"/>
              </a:rPr>
              <a:t>est au cœur du métier d’enseignant. Le fait de formuler des </a:t>
            </a:r>
            <a:r>
              <a:rPr lang="fr-FR" sz="1200" b="1" kern="0" dirty="0">
                <a:latin typeface="Arial Unicode MS"/>
                <a:cs typeface="Arial Unicode MS"/>
              </a:rPr>
              <a:t>questions d’investigation </a:t>
            </a:r>
            <a:r>
              <a:rPr lang="fr-FR" sz="1200" kern="0" dirty="0">
                <a:latin typeface="Arial Unicode MS"/>
                <a:cs typeface="Arial Unicode MS"/>
              </a:rPr>
              <a:t>précises et de mener </a:t>
            </a:r>
            <a:r>
              <a:rPr lang="fr-FR" sz="1200" b="1" kern="0" dirty="0">
                <a:latin typeface="Arial Unicode MS"/>
                <a:cs typeface="Arial Unicode MS"/>
              </a:rPr>
              <a:t>une courte investigation en classe </a:t>
            </a:r>
            <a:r>
              <a:rPr lang="fr-FR" sz="1200" kern="0" dirty="0">
                <a:latin typeface="Arial Unicode MS"/>
                <a:cs typeface="Arial Unicode MS"/>
              </a:rPr>
              <a:t>permet de mieux cibler l’attention, d’aiguiser la conscience professionnelle et de mieux comprendre ce qui </a:t>
            </a:r>
            <a:r>
              <a:rPr lang="fr-FR" sz="1200" b="1" kern="0" dirty="0">
                <a:latin typeface="Arial Unicode MS"/>
                <a:cs typeface="Arial Unicode MS"/>
              </a:rPr>
              <a:t>se passe réellement </a:t>
            </a:r>
            <a:r>
              <a:rPr lang="fr-FR" sz="1200" kern="0" dirty="0">
                <a:latin typeface="Arial Unicode MS"/>
                <a:cs typeface="Arial Unicode MS"/>
              </a:rPr>
              <a:t>dans l’environnement rapide et complexe de la classe. La réflexion à partir des données d’observation, combinée à des discussions avec des collègues, soutient la prise de décision quant aux priorités à établir et aux éventuelles interventions à mener. Ce processus d’investigation s’apparente à une recherche-action en milieu scolaire, dans laquelle les savoirs se construisent par des cycles itératifs de planification, d’expérimentation en classe, d’observation, d’évaluation, de réflexion et d’ajustement.</a:t>
            </a:r>
          </a:p>
        </p:txBody>
      </p:sp>
      <p:sp>
        <p:nvSpPr>
          <p:cNvPr id="4" name="object 4"/>
          <p:cNvSpPr txBox="1"/>
          <p:nvPr>
            <p:custDataLst>
              <p:tags r:id="rId4"/>
            </p:custDataLst>
          </p:nvPr>
        </p:nvSpPr>
        <p:spPr>
          <a:xfrm>
            <a:off x="4720648" y="699904"/>
            <a:ext cx="4436052" cy="268279"/>
          </a:xfrm>
          <a:prstGeom prst="rect">
            <a:avLst/>
          </a:prstGeom>
        </p:spPr>
        <p:txBody>
          <a:bodyPr vert="horz" wrap="square" lIns="0" tIns="0" rIns="0" bIns="0" rtlCol="0">
            <a:spAutoFit/>
          </a:bodyPr>
          <a:lstStyle/>
          <a:p>
            <a:pPr marL="12700" marR="5080" indent="335915">
              <a:lnSpc>
                <a:spcPct val="120000"/>
              </a:lnSpc>
            </a:pPr>
            <a:r>
              <a:rPr lang="fr-FR" sz="1600" b="1" kern="0" dirty="0">
                <a:latin typeface="Arial"/>
                <a:cs typeface="Arial"/>
              </a:rPr>
              <a:t>Porter attention au dialogue éducatif</a:t>
            </a:r>
            <a:endParaRPr sz="1600" kern="0" dirty="0">
              <a:latin typeface="Arial"/>
              <a:cs typeface="Arial"/>
            </a:endParaRPr>
          </a:p>
        </p:txBody>
      </p:sp>
      <p:sp>
        <p:nvSpPr>
          <p:cNvPr id="5" name="object 5"/>
          <p:cNvSpPr txBox="1"/>
          <p:nvPr>
            <p:custDataLst>
              <p:tags r:id="rId5"/>
            </p:custDataLst>
          </p:nvPr>
        </p:nvSpPr>
        <p:spPr>
          <a:xfrm>
            <a:off x="5756789" y="1649610"/>
            <a:ext cx="4640580" cy="4074192"/>
          </a:xfrm>
          <a:prstGeom prst="rect">
            <a:avLst/>
          </a:prstGeom>
          <a:solidFill>
            <a:srgbClr val="D9F1F6"/>
          </a:solidFill>
        </p:spPr>
        <p:txBody>
          <a:bodyPr vert="horz" wrap="square" lIns="0" tIns="72390" rIns="0" bIns="0" rtlCol="0">
            <a:spAutoFit/>
          </a:bodyPr>
          <a:lstStyle/>
          <a:p>
            <a:pPr marL="80010">
              <a:lnSpc>
                <a:spcPct val="100000"/>
              </a:lnSpc>
              <a:spcBef>
                <a:spcPts val="570"/>
              </a:spcBef>
            </a:pPr>
            <a:r>
              <a:rPr lang="fr-FR" sz="1200" b="1" kern="0" dirty="0">
                <a:latin typeface="Arial"/>
                <a:cs typeface="Arial"/>
              </a:rPr>
              <a:t>Pistes de réflexion :</a:t>
            </a:r>
          </a:p>
          <a:p>
            <a:pPr marL="80010">
              <a:lnSpc>
                <a:spcPct val="100000"/>
              </a:lnSpc>
              <a:spcBef>
                <a:spcPts val="570"/>
              </a:spcBef>
            </a:pPr>
            <a:r>
              <a:rPr lang="fr-FR" sz="1200" kern="0" dirty="0">
                <a:latin typeface="Arial"/>
                <a:cs typeface="Arial"/>
              </a:rPr>
              <a:t>Maintenant que vous avez complété votre autoévaluation, sur quels aspects aimeriez-vous le plus mener une investigation? Que souhaitez-vous découvrir ou modifier à propos du dialogue dans votre contexte? Notez quelques idées d’investigations potentielles.</a:t>
            </a:r>
          </a:p>
          <a:p>
            <a:pPr marL="80010">
              <a:lnSpc>
                <a:spcPct val="100000"/>
              </a:lnSpc>
              <a:spcBef>
                <a:spcPts val="570"/>
              </a:spcBef>
            </a:pPr>
            <a:r>
              <a:rPr lang="fr-FR" sz="1200" kern="0" dirty="0">
                <a:latin typeface="Arial"/>
                <a:cs typeface="Arial"/>
              </a:rPr>
              <a:t>Retournez voir la grille de codage T-SEDA dans la partie B. Quels sont les codes qui vous semblent les plus pertinents? Inscrivez-les à côté de vos idées d’investigation.</a:t>
            </a:r>
          </a:p>
          <a:p>
            <a:pPr marL="80010">
              <a:lnSpc>
                <a:spcPct val="100000"/>
              </a:lnSpc>
              <a:spcBef>
                <a:spcPts val="570"/>
              </a:spcBef>
            </a:pPr>
            <a:r>
              <a:rPr lang="fr-FR" sz="1200" kern="0" dirty="0">
                <a:latin typeface="Arial"/>
                <a:cs typeface="Arial"/>
              </a:rPr>
              <a:t>Vous pourriez aussi vous intéresser à d’autres aspects du dialogue, comme les règles de discussion et/ou les niveaux globaux de participation lors d’une séance (gabarit 2F), ou encore l’autoévaluation par les élèves de la qualité du travail d’équipe (gabarit 2G).</a:t>
            </a:r>
          </a:p>
          <a:p>
            <a:pPr marL="80010">
              <a:lnSpc>
                <a:spcPct val="100000"/>
              </a:lnSpc>
              <a:spcBef>
                <a:spcPts val="570"/>
              </a:spcBef>
            </a:pPr>
            <a:r>
              <a:rPr lang="fr-FR" sz="1200" kern="0" dirty="0">
                <a:latin typeface="Arial"/>
                <a:cs typeface="Arial"/>
              </a:rPr>
              <a:t>Maintenant, regardez le cycle d’investigation présenté à la page suivante. Vous avez travaillé sur la section du haut, Intérêts et objectifs, dans laquelle vous avez identifié des points d’intérêt et des buts potentiels. Vous avez aussi commencé à réfléchir aux codes T-SEDA pertinents à partir de la grille. La section suivante de la trousse vous aidera à affiner votre focus afin de planifier votre investigation.</a:t>
            </a:r>
            <a:endParaRPr lang="fr-FR" sz="1200" kern="0" dirty="0">
              <a:latin typeface="Arial Unicode MS"/>
              <a:cs typeface="Arial Unicode MS"/>
            </a:endParaRPr>
          </a:p>
        </p:txBody>
      </p:sp>
      <p:sp>
        <p:nvSpPr>
          <p:cNvPr id="7" name="TextBox 6"/>
          <p:cNvSpPr txBox="1"/>
          <p:nvPr>
            <p:custDataLst>
              <p:tags r:id="rId6"/>
            </p:custDataLst>
          </p:nvPr>
        </p:nvSpPr>
        <p:spPr>
          <a:xfrm>
            <a:off x="5756789" y="6372225"/>
            <a:ext cx="4640580" cy="276999"/>
          </a:xfrm>
          <a:prstGeom prst="rect">
            <a:avLst/>
          </a:prstGeom>
          <a:noFill/>
          <a:ln w="25400">
            <a:solidFill>
              <a:srgbClr val="2791A6"/>
            </a:solidFill>
          </a:ln>
        </p:spPr>
        <p:txBody>
          <a:bodyPr wrap="square" lIns="91440" tIns="45720" rIns="91440" bIns="45720" rtlCol="0" anchor="t">
            <a:spAutoFit/>
          </a:bodyPr>
          <a:lstStyle/>
          <a:p>
            <a:r>
              <a:rPr lang="fr-FR" sz="1200" dirty="0">
                <a:latin typeface="Arial"/>
                <a:cs typeface="Arial"/>
              </a:rPr>
              <a:t>Un gabarit téléchargeable est disponible sur notre </a:t>
            </a:r>
            <a:r>
              <a:rPr lang="fr-FR" sz="1200" dirty="0">
                <a:latin typeface="Arial"/>
                <a:cs typeface="Arial"/>
                <a:hlinkClick r:id="rId9"/>
              </a:rPr>
              <a:t>site Web</a:t>
            </a:r>
            <a:r>
              <a:rPr lang="fr-FR" sz="1200" dirty="0">
                <a:latin typeface="Arial"/>
                <a:cs typeface="Arial"/>
              </a:rPr>
              <a:t>.</a:t>
            </a:r>
            <a:endParaRPr lang="en-GB" sz="1200" dirty="0">
              <a:latin typeface="Arial"/>
              <a:cs typeface="Arial"/>
            </a:endParaRPr>
          </a:p>
        </p:txBody>
      </p:sp>
      <p:sp>
        <p:nvSpPr>
          <p:cNvPr id="8" name="object 4"/>
          <p:cNvSpPr/>
          <p:nvPr>
            <p:custDataLst>
              <p:tags r:id="rId7"/>
            </p:custDataLst>
          </p:nvPr>
        </p:nvSpPr>
        <p:spPr>
          <a:xfrm>
            <a:off x="9914897" y="6403039"/>
            <a:ext cx="232403" cy="232403"/>
          </a:xfrm>
          <a:prstGeom prst="rect">
            <a:avLst/>
          </a:prstGeom>
          <a:blipFill>
            <a:blip r:embed="rId10" cstate="print"/>
            <a:stretch>
              <a:fillRect/>
            </a:stretch>
          </a:blipFill>
        </p:spPr>
        <p:txBody>
          <a:bodyPr wrap="square" lIns="0" tIns="0" rIns="0" bIns="0" rtlCol="0"/>
          <a:lstStyle/>
          <a:p>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AE13149-AE15-CEB3-B1FD-679282A142DC}"/>
            </a:ext>
          </a:extLst>
        </p:cNvPr>
        <p:cNvGrpSpPr/>
        <p:nvPr/>
      </p:nvGrpSpPr>
      <p:grpSpPr>
        <a:xfrm>
          <a:off x="0" y="0"/>
          <a:ext cx="0" cy="0"/>
          <a:chOff x="0" y="0"/>
          <a:chExt cx="0" cy="0"/>
        </a:xfrm>
      </p:grpSpPr>
      <p:grpSp>
        <p:nvGrpSpPr>
          <p:cNvPr id="33" name="Group 32">
            <a:extLst>
              <a:ext uri="{FF2B5EF4-FFF2-40B4-BE49-F238E27FC236}">
                <a16:creationId xmlns:a16="http://schemas.microsoft.com/office/drawing/2014/main" id="{08CA3418-27B7-17F2-1A7B-544BF26A4D20}"/>
              </a:ext>
            </a:extLst>
          </p:cNvPr>
          <p:cNvGrpSpPr/>
          <p:nvPr>
            <p:custDataLst>
              <p:tags r:id="rId1"/>
            </p:custDataLst>
          </p:nvPr>
        </p:nvGrpSpPr>
        <p:grpSpPr>
          <a:xfrm>
            <a:off x="424939" y="1420113"/>
            <a:ext cx="7613732" cy="5166342"/>
            <a:chOff x="644235" y="967997"/>
            <a:chExt cx="8680740" cy="5890366"/>
          </a:xfrm>
        </p:grpSpPr>
        <p:sp>
          <p:nvSpPr>
            <p:cNvPr id="3" name="TextBox 2">
              <a:extLst>
                <a:ext uri="{FF2B5EF4-FFF2-40B4-BE49-F238E27FC236}">
                  <a16:creationId xmlns:a16="http://schemas.microsoft.com/office/drawing/2014/main" id="{3DAFAC61-947F-2A2C-ED60-9845FD6B6EBA}"/>
                </a:ext>
              </a:extLst>
            </p:cNvPr>
            <p:cNvSpPr txBox="1"/>
            <p:nvPr/>
          </p:nvSpPr>
          <p:spPr>
            <a:xfrm>
              <a:off x="644235" y="6322203"/>
              <a:ext cx="3054927" cy="536160"/>
            </a:xfrm>
            <a:prstGeom prst="rect">
              <a:avLst/>
            </a:prstGeom>
            <a:noFill/>
          </p:spPr>
          <p:txBody>
            <a:bodyPr wrap="square" rtlCol="0">
              <a:spAutoFit/>
            </a:bodyPr>
            <a:lstStyle/>
            <a:p>
              <a:pPr defTabSz="802020">
                <a:defRPr/>
              </a:pPr>
              <a:r>
                <a:rPr lang="en-US" sz="1228" b="1">
                  <a:solidFill>
                    <a:schemeClr val="bg1"/>
                  </a:solidFill>
                  <a:hlinkClick r:id="rId19">
                    <a:extLst>
                      <a:ext uri="{A12FA001-AC4F-418D-AE19-62706E023703}">
                        <ahyp:hlinkClr xmlns:ahyp="http://schemas.microsoft.com/office/drawing/2018/hyperlinkcolor" val="tx"/>
                      </a:ext>
                    </a:extLst>
                  </a:hlinkClick>
                </a:rPr>
                <a:t>https://www.camtree.org</a:t>
              </a:r>
              <a:endParaRPr lang="en-US" sz="1228" b="1">
                <a:solidFill>
                  <a:schemeClr val="bg1"/>
                </a:solidFill>
              </a:endParaRPr>
            </a:p>
            <a:p>
              <a:pPr defTabSz="802020">
                <a:defRPr/>
              </a:pPr>
              <a:r>
                <a:rPr lang="en-US" sz="1228" b="1">
                  <a:solidFill>
                    <a:schemeClr val="bg1"/>
                  </a:solidFill>
                  <a:hlinkClick r:id="rId20">
                    <a:extLst>
                      <a:ext uri="{A12FA001-AC4F-418D-AE19-62706E023703}">
                        <ahyp:hlinkClr xmlns:ahyp="http://schemas.microsoft.com/office/drawing/2018/hyperlinkcolor" val="tx"/>
                      </a:ext>
                    </a:extLst>
                  </a:hlinkClick>
                </a:rPr>
                <a:t>https://library.camtree.org</a:t>
              </a:r>
              <a:endParaRPr lang="en-US" sz="1228" b="1">
                <a:solidFill>
                  <a:schemeClr val="bg1"/>
                </a:solidFill>
              </a:endParaRPr>
            </a:p>
          </p:txBody>
        </p:sp>
        <p:sp>
          <p:nvSpPr>
            <p:cNvPr id="5" name="Oval 4">
              <a:extLst>
                <a:ext uri="{FF2B5EF4-FFF2-40B4-BE49-F238E27FC236}">
                  <a16:creationId xmlns:a16="http://schemas.microsoft.com/office/drawing/2014/main" id="{F8F32ABF-A45E-518A-6546-2EB1D2AEF4B2}"/>
                </a:ext>
              </a:extLst>
            </p:cNvPr>
            <p:cNvSpPr/>
            <p:nvPr/>
          </p:nvSpPr>
          <p:spPr>
            <a:xfrm>
              <a:off x="5046000" y="2634813"/>
              <a:ext cx="2075688" cy="2185440"/>
            </a:xfrm>
            <a:prstGeom prst="ellipse">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1579"/>
            </a:p>
          </p:txBody>
        </p:sp>
        <p:sp>
          <p:nvSpPr>
            <p:cNvPr id="6" name="Arc 5">
              <a:extLst>
                <a:ext uri="{FF2B5EF4-FFF2-40B4-BE49-F238E27FC236}">
                  <a16:creationId xmlns:a16="http://schemas.microsoft.com/office/drawing/2014/main" id="{524F8F6F-A829-54C2-CB60-7A914F6CF253}"/>
                </a:ext>
              </a:extLst>
            </p:cNvPr>
            <p:cNvSpPr/>
            <p:nvPr/>
          </p:nvSpPr>
          <p:spPr>
            <a:xfrm>
              <a:off x="5070312" y="2774922"/>
              <a:ext cx="2051376" cy="2010509"/>
            </a:xfrm>
            <a:prstGeom prst="arc">
              <a:avLst>
                <a:gd name="adj1" fmla="val 15399189"/>
                <a:gd name="adj2" fmla="val 14527644"/>
              </a:avLst>
            </a:prstGeom>
            <a:ln w="31750">
              <a:solidFill>
                <a:schemeClr val="bg2">
                  <a:lumMod val="90000"/>
                </a:schemeClr>
              </a:solidFill>
              <a:headEnd type="none" w="med" len="med"/>
              <a:tailEnd type="arrow" w="lg"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sz="1579"/>
            </a:p>
          </p:txBody>
        </p:sp>
        <p:sp>
          <p:nvSpPr>
            <p:cNvPr id="15" name="Oval 14">
              <a:extLst>
                <a:ext uri="{FF2B5EF4-FFF2-40B4-BE49-F238E27FC236}">
                  <a16:creationId xmlns:a16="http://schemas.microsoft.com/office/drawing/2014/main" id="{9ACF0509-7937-CD25-F9F6-4027292046BE}"/>
                </a:ext>
              </a:extLst>
            </p:cNvPr>
            <p:cNvSpPr/>
            <p:nvPr/>
          </p:nvSpPr>
          <p:spPr>
            <a:xfrm>
              <a:off x="5466912" y="3334190"/>
              <a:ext cx="1217017" cy="885463"/>
            </a:xfrm>
            <a:prstGeom prst="ellipse">
              <a:avLst/>
            </a:prstGeom>
            <a:solidFill>
              <a:schemeClr val="tx1">
                <a:lumMod val="65000"/>
                <a:lumOff val="35000"/>
              </a:schemeClr>
            </a:solidFill>
            <a:ln>
              <a:solidFill>
                <a:schemeClr val="tx1">
                  <a:lumMod val="85000"/>
                  <a:lumOff val="1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053" dirty="0" err="1">
                  <a:solidFill>
                    <a:schemeClr val="bg1"/>
                  </a:solidFill>
                </a:rPr>
                <a:t>Répéter</a:t>
              </a:r>
              <a:r>
                <a:rPr lang="en-US" sz="1053" dirty="0">
                  <a:solidFill>
                    <a:schemeClr val="bg1"/>
                  </a:solidFill>
                </a:rPr>
                <a:t> </a:t>
              </a:r>
              <a:r>
                <a:rPr lang="en-US" sz="1053" dirty="0" err="1">
                  <a:solidFill>
                    <a:schemeClr val="bg1"/>
                  </a:solidFill>
                </a:rPr>
                <a:t>autant</a:t>
              </a:r>
              <a:r>
                <a:rPr lang="en-US" sz="1053" dirty="0">
                  <a:solidFill>
                    <a:schemeClr val="bg1"/>
                  </a:solidFill>
                </a:rPr>
                <a:t> de </a:t>
              </a:r>
              <a:r>
                <a:rPr lang="en-US" sz="1053" dirty="0" err="1">
                  <a:solidFill>
                    <a:schemeClr val="bg1"/>
                  </a:solidFill>
                </a:rPr>
                <a:t>fois</a:t>
              </a:r>
              <a:r>
                <a:rPr lang="en-US" sz="1053" dirty="0">
                  <a:solidFill>
                    <a:schemeClr val="bg1"/>
                  </a:solidFill>
                </a:rPr>
                <a:t> que </a:t>
              </a:r>
              <a:r>
                <a:rPr lang="en-US" sz="1053" dirty="0" err="1">
                  <a:solidFill>
                    <a:schemeClr val="bg1"/>
                  </a:solidFill>
                </a:rPr>
                <a:t>nécessaire</a:t>
              </a:r>
              <a:endParaRPr lang="en-GB" sz="1053" dirty="0">
                <a:solidFill>
                  <a:schemeClr val="bg1"/>
                </a:solidFill>
              </a:endParaRPr>
            </a:p>
          </p:txBody>
        </p:sp>
        <p:sp>
          <p:nvSpPr>
            <p:cNvPr id="16" name="Oval 15">
              <a:extLst>
                <a:ext uri="{FF2B5EF4-FFF2-40B4-BE49-F238E27FC236}">
                  <a16:creationId xmlns:a16="http://schemas.microsoft.com/office/drawing/2014/main" id="{F558C8F3-62E1-7F87-ED65-30640BD67632}"/>
                </a:ext>
              </a:extLst>
            </p:cNvPr>
            <p:cNvSpPr/>
            <p:nvPr/>
          </p:nvSpPr>
          <p:spPr>
            <a:xfrm>
              <a:off x="3244460" y="1454974"/>
              <a:ext cx="1027983" cy="510251"/>
            </a:xfrm>
            <a:prstGeom prst="ellipse">
              <a:avLst/>
            </a:prstGeom>
            <a:solidFill>
              <a:schemeClr val="tx1">
                <a:lumMod val="65000"/>
                <a:lumOff val="35000"/>
              </a:schemeClr>
            </a:solidFill>
            <a:ln>
              <a:solidFill>
                <a:schemeClr val="tx1">
                  <a:lumMod val="85000"/>
                  <a:lumOff val="1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053" dirty="0">
                  <a:solidFill>
                    <a:schemeClr val="bg1"/>
                  </a:solidFill>
                </a:rPr>
                <a:t>Partage</a:t>
              </a:r>
              <a:endParaRPr lang="en-GB" sz="1053" dirty="0">
                <a:solidFill>
                  <a:schemeClr val="bg1"/>
                </a:solidFill>
              </a:endParaRPr>
            </a:p>
          </p:txBody>
        </p:sp>
        <p:sp>
          <p:nvSpPr>
            <p:cNvPr id="17" name="Oval 16">
              <a:extLst>
                <a:ext uri="{FF2B5EF4-FFF2-40B4-BE49-F238E27FC236}">
                  <a16:creationId xmlns:a16="http://schemas.microsoft.com/office/drawing/2014/main" id="{B3114C93-6FF1-EB40-DBCA-085C8B9D9669}"/>
                </a:ext>
              </a:extLst>
            </p:cNvPr>
            <p:cNvSpPr/>
            <p:nvPr/>
          </p:nvSpPr>
          <p:spPr>
            <a:xfrm>
              <a:off x="8263890" y="2809751"/>
              <a:ext cx="1061085" cy="587223"/>
            </a:xfrm>
            <a:prstGeom prst="ellipse">
              <a:avLst/>
            </a:prstGeom>
            <a:solidFill>
              <a:schemeClr val="tx1">
                <a:lumMod val="65000"/>
                <a:lumOff val="35000"/>
              </a:schemeClr>
            </a:solidFill>
            <a:ln>
              <a:solidFill>
                <a:schemeClr val="tx1">
                  <a:lumMod val="85000"/>
                  <a:lumOff val="1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053" dirty="0">
                  <a:solidFill>
                    <a:schemeClr val="bg1"/>
                  </a:solidFill>
                </a:rPr>
                <a:t>Système de </a:t>
              </a:r>
              <a:r>
                <a:rPr lang="en-US" sz="1053" dirty="0" err="1">
                  <a:solidFill>
                    <a:schemeClr val="bg1"/>
                  </a:solidFill>
                </a:rPr>
                <a:t>codage</a:t>
              </a:r>
              <a:endParaRPr lang="en-GB" sz="1053" dirty="0">
                <a:solidFill>
                  <a:schemeClr val="bg1"/>
                </a:solidFill>
              </a:endParaRPr>
            </a:p>
          </p:txBody>
        </p:sp>
        <p:sp>
          <p:nvSpPr>
            <p:cNvPr id="18" name="Oval 17">
              <a:extLst>
                <a:ext uri="{FF2B5EF4-FFF2-40B4-BE49-F238E27FC236}">
                  <a16:creationId xmlns:a16="http://schemas.microsoft.com/office/drawing/2014/main" id="{960B5485-AD16-387A-F167-D694E17A45E9}"/>
                </a:ext>
              </a:extLst>
            </p:cNvPr>
            <p:cNvSpPr/>
            <p:nvPr/>
          </p:nvSpPr>
          <p:spPr>
            <a:xfrm>
              <a:off x="4489245" y="967997"/>
              <a:ext cx="1276015" cy="525818"/>
            </a:xfrm>
            <a:prstGeom prst="ellipse">
              <a:avLst/>
            </a:prstGeom>
            <a:solidFill>
              <a:schemeClr val="tx1">
                <a:lumMod val="65000"/>
                <a:lumOff val="35000"/>
              </a:schemeClr>
            </a:solidFill>
            <a:ln>
              <a:solidFill>
                <a:schemeClr val="tx1">
                  <a:lumMod val="85000"/>
                  <a:lumOff val="1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053" dirty="0">
                  <a:solidFill>
                    <a:schemeClr val="bg1"/>
                  </a:solidFill>
                </a:rPr>
                <a:t>Auto-</a:t>
              </a:r>
            </a:p>
            <a:p>
              <a:pPr algn="ctr"/>
              <a:r>
                <a:rPr lang="en-US" sz="1053" dirty="0" err="1">
                  <a:solidFill>
                    <a:schemeClr val="bg1"/>
                  </a:solidFill>
                </a:rPr>
                <a:t>évaluation</a:t>
              </a:r>
              <a:endParaRPr lang="en-GB" sz="1053" dirty="0">
                <a:solidFill>
                  <a:schemeClr val="bg1"/>
                </a:solidFill>
              </a:endParaRPr>
            </a:p>
          </p:txBody>
        </p:sp>
        <p:sp>
          <p:nvSpPr>
            <p:cNvPr id="19" name="Oval 18">
              <a:extLst>
                <a:ext uri="{FF2B5EF4-FFF2-40B4-BE49-F238E27FC236}">
                  <a16:creationId xmlns:a16="http://schemas.microsoft.com/office/drawing/2014/main" id="{84E6EBF7-EDE3-35ED-F971-EF727A389B2F}"/>
                </a:ext>
              </a:extLst>
            </p:cNvPr>
            <p:cNvSpPr/>
            <p:nvPr/>
          </p:nvSpPr>
          <p:spPr>
            <a:xfrm>
              <a:off x="3539912" y="5801948"/>
              <a:ext cx="1045943" cy="500721"/>
            </a:xfrm>
            <a:prstGeom prst="ellipse">
              <a:avLst/>
            </a:prstGeom>
            <a:solidFill>
              <a:schemeClr val="tx1">
                <a:lumMod val="65000"/>
                <a:lumOff val="35000"/>
              </a:schemeClr>
            </a:solidFill>
            <a:ln>
              <a:solidFill>
                <a:schemeClr val="tx1">
                  <a:lumMod val="85000"/>
                  <a:lumOff val="1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053" dirty="0">
                  <a:solidFill>
                    <a:schemeClr val="bg1"/>
                  </a:solidFill>
                </a:rPr>
                <a:t>Partage</a:t>
              </a:r>
              <a:endParaRPr lang="en-GB" sz="1053" dirty="0">
                <a:solidFill>
                  <a:schemeClr val="bg1"/>
                </a:solidFill>
              </a:endParaRPr>
            </a:p>
          </p:txBody>
        </p:sp>
        <p:cxnSp>
          <p:nvCxnSpPr>
            <p:cNvPr id="20" name="Straight Arrow Connector 19">
              <a:extLst>
                <a:ext uri="{FF2B5EF4-FFF2-40B4-BE49-F238E27FC236}">
                  <a16:creationId xmlns:a16="http://schemas.microsoft.com/office/drawing/2014/main" id="{98A63632-7033-0B86-24FE-4553FB8367EF}"/>
                </a:ext>
              </a:extLst>
            </p:cNvPr>
            <p:cNvCxnSpPr>
              <a:cxnSpLocks/>
              <a:stCxn id="18" idx="5"/>
            </p:cNvCxnSpPr>
            <p:nvPr/>
          </p:nvCxnSpPr>
          <p:spPr>
            <a:xfrm>
              <a:off x="5578391" y="1416811"/>
              <a:ext cx="90062" cy="146902"/>
            </a:xfrm>
            <a:prstGeom prst="straightConnector1">
              <a:avLst/>
            </a:prstGeom>
            <a:ln>
              <a:solidFill>
                <a:schemeClr val="tx1">
                  <a:lumMod val="85000"/>
                  <a:lumOff val="1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a:extLst>
                <a:ext uri="{FF2B5EF4-FFF2-40B4-BE49-F238E27FC236}">
                  <a16:creationId xmlns:a16="http://schemas.microsoft.com/office/drawing/2014/main" id="{7EE7D7F5-FEBF-1CFE-E986-DC3691D344F5}"/>
                </a:ext>
              </a:extLst>
            </p:cNvPr>
            <p:cNvCxnSpPr>
              <a:cxnSpLocks/>
              <a:stCxn id="16" idx="5"/>
            </p:cNvCxnSpPr>
            <p:nvPr/>
          </p:nvCxnSpPr>
          <p:spPr>
            <a:xfrm>
              <a:off x="4121899" y="1890500"/>
              <a:ext cx="145301" cy="181048"/>
            </a:xfrm>
            <a:prstGeom prst="straightConnector1">
              <a:avLst/>
            </a:prstGeom>
            <a:ln>
              <a:solidFill>
                <a:schemeClr val="tx1">
                  <a:lumMod val="85000"/>
                  <a:lumOff val="1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a:extLst>
                <a:ext uri="{FF2B5EF4-FFF2-40B4-BE49-F238E27FC236}">
                  <a16:creationId xmlns:a16="http://schemas.microsoft.com/office/drawing/2014/main" id="{AF38F4F1-5ABE-2A1E-6B10-DCE943897DC2}"/>
                </a:ext>
              </a:extLst>
            </p:cNvPr>
            <p:cNvCxnSpPr>
              <a:cxnSpLocks/>
              <a:stCxn id="19" idx="7"/>
            </p:cNvCxnSpPr>
            <p:nvPr/>
          </p:nvCxnSpPr>
          <p:spPr>
            <a:xfrm flipV="1">
              <a:off x="4432680" y="5704696"/>
              <a:ext cx="225569" cy="170581"/>
            </a:xfrm>
            <a:prstGeom prst="straightConnector1">
              <a:avLst/>
            </a:prstGeom>
            <a:ln>
              <a:solidFill>
                <a:schemeClr val="tx1">
                  <a:lumMod val="85000"/>
                  <a:lumOff val="1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4" name="Straight Arrow Connector 23">
              <a:extLst>
                <a:ext uri="{FF2B5EF4-FFF2-40B4-BE49-F238E27FC236}">
                  <a16:creationId xmlns:a16="http://schemas.microsoft.com/office/drawing/2014/main" id="{8F8924D7-25CA-2858-C966-7287A22CB4F1}"/>
                </a:ext>
              </a:extLst>
            </p:cNvPr>
            <p:cNvCxnSpPr>
              <a:cxnSpLocks/>
            </p:cNvCxnSpPr>
            <p:nvPr/>
          </p:nvCxnSpPr>
          <p:spPr>
            <a:xfrm flipH="1" flipV="1">
              <a:off x="8240742" y="2798177"/>
              <a:ext cx="154432" cy="162450"/>
            </a:xfrm>
            <a:prstGeom prst="straightConnector1">
              <a:avLst/>
            </a:prstGeom>
            <a:ln>
              <a:solidFill>
                <a:schemeClr val="tx1">
                  <a:lumMod val="85000"/>
                  <a:lumOff val="1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3" name="Straight Arrow Connector 22">
              <a:extLst>
                <a:ext uri="{FF2B5EF4-FFF2-40B4-BE49-F238E27FC236}">
                  <a16:creationId xmlns:a16="http://schemas.microsoft.com/office/drawing/2014/main" id="{D3A0E3BA-E1DD-1E0A-2E6F-57C2F84BDADB}"/>
                </a:ext>
              </a:extLst>
            </p:cNvPr>
            <p:cNvCxnSpPr>
              <a:cxnSpLocks/>
            </p:cNvCxnSpPr>
            <p:nvPr/>
          </p:nvCxnSpPr>
          <p:spPr>
            <a:xfrm flipH="1">
              <a:off x="8246529" y="3276974"/>
              <a:ext cx="125563" cy="148936"/>
            </a:xfrm>
            <a:prstGeom prst="straightConnector1">
              <a:avLst/>
            </a:prstGeom>
            <a:ln>
              <a:solidFill>
                <a:schemeClr val="tx1">
                  <a:lumMod val="85000"/>
                  <a:lumOff val="15000"/>
                </a:schemeClr>
              </a:solidFill>
              <a:tailEnd type="triangle"/>
            </a:ln>
          </p:spPr>
          <p:style>
            <a:lnRef idx="1">
              <a:schemeClr val="accent1"/>
            </a:lnRef>
            <a:fillRef idx="0">
              <a:schemeClr val="accent1"/>
            </a:fillRef>
            <a:effectRef idx="0">
              <a:schemeClr val="accent1"/>
            </a:effectRef>
            <a:fontRef idx="minor">
              <a:schemeClr val="tx1"/>
            </a:fontRef>
          </p:style>
        </p:cxnSp>
      </p:grpSp>
      <p:grpSp>
        <p:nvGrpSpPr>
          <p:cNvPr id="30" name="Groupe 29">
            <a:extLst>
              <a:ext uri="{FF2B5EF4-FFF2-40B4-BE49-F238E27FC236}">
                <a16:creationId xmlns:a16="http://schemas.microsoft.com/office/drawing/2014/main" id="{E756426A-38AF-1583-4AE5-253A8BA25744}"/>
              </a:ext>
            </a:extLst>
          </p:cNvPr>
          <p:cNvGrpSpPr/>
          <p:nvPr>
            <p:custDataLst>
              <p:tags r:id="rId2"/>
            </p:custDataLst>
          </p:nvPr>
        </p:nvGrpSpPr>
        <p:grpSpPr>
          <a:xfrm>
            <a:off x="4787502" y="1799502"/>
            <a:ext cx="943045" cy="1021241"/>
            <a:chOff x="5458435" y="1169326"/>
            <a:chExt cx="1075206" cy="1164360"/>
          </a:xfrm>
        </p:grpSpPr>
        <p:sp>
          <p:nvSpPr>
            <p:cNvPr id="10" name="TextBox 42">
              <a:extLst>
                <a:ext uri="{FF2B5EF4-FFF2-40B4-BE49-F238E27FC236}">
                  <a16:creationId xmlns:a16="http://schemas.microsoft.com/office/drawing/2014/main" id="{05279CBF-65F2-8D2E-8854-695F6ECBD0BF}"/>
                </a:ext>
              </a:extLst>
            </p:cNvPr>
            <p:cNvSpPr txBox="1"/>
            <p:nvPr/>
          </p:nvSpPr>
          <p:spPr>
            <a:xfrm>
              <a:off x="5458435" y="1677036"/>
              <a:ext cx="1075206" cy="656650"/>
            </a:xfrm>
            <a:prstGeom prst="rect">
              <a:avLst/>
            </a:prstGeom>
            <a:noFill/>
          </p:spPr>
          <p:txBody>
            <a:bodyPr wrap="none" rtlCol="0">
              <a:prstTxWarp prst="textArchDown">
                <a:avLst>
                  <a:gd name="adj" fmla="val 1812844"/>
                </a:avLst>
              </a:prstTxWarp>
              <a:spAutoFit/>
            </a:bodyPr>
            <a:lstStyle/>
            <a:p>
              <a:pPr algn="ctr"/>
              <a:r>
                <a:rPr lang="en-US" sz="4561" cap="all" dirty="0" err="1"/>
                <a:t>Intérêts</a:t>
              </a:r>
              <a:r>
                <a:rPr lang="en-US" sz="4561" cap="all" dirty="0"/>
                <a:t> et buts</a:t>
              </a:r>
            </a:p>
          </p:txBody>
        </p:sp>
        <p:pic>
          <p:nvPicPr>
            <p:cNvPr id="11" name="Graphic 79">
              <a:extLst>
                <a:ext uri="{FF2B5EF4-FFF2-40B4-BE49-F238E27FC236}">
                  <a16:creationId xmlns:a16="http://schemas.microsoft.com/office/drawing/2014/main" id="{9ACC70D0-2AAA-BF44-8228-FF6FD3B6E775}"/>
                </a:ext>
              </a:extLst>
            </p:cNvPr>
            <p:cNvPicPr>
              <a:picLocks noChangeAspect="1"/>
            </p:cNvPicPr>
            <p:nvPr/>
          </p:nvPicPr>
          <p:blipFill>
            <a:blip>
              <a:extLst>
                <a:ext uri="{96DAC541-7B7A-43D3-8B79-37D633B846F1}">
                  <asvg:svgBlip xmlns:asvg="http://schemas.microsoft.com/office/drawing/2016/SVG/main" r:embed="rId21"/>
                </a:ext>
              </a:extLst>
            </a:blip>
            <a:stretch>
              <a:fillRect/>
            </a:stretch>
          </p:blipFill>
          <p:spPr>
            <a:xfrm>
              <a:off x="5482046" y="1169326"/>
              <a:ext cx="1027984" cy="1027984"/>
            </a:xfrm>
            <a:prstGeom prst="rect">
              <a:avLst/>
            </a:prstGeom>
          </p:spPr>
        </p:pic>
      </p:grpSp>
      <p:grpSp>
        <p:nvGrpSpPr>
          <p:cNvPr id="57" name="Groupe 56">
            <a:extLst>
              <a:ext uri="{FF2B5EF4-FFF2-40B4-BE49-F238E27FC236}">
                <a16:creationId xmlns:a16="http://schemas.microsoft.com/office/drawing/2014/main" id="{1D47D7BB-EB7B-5871-1D32-A02DE8A73F32}"/>
              </a:ext>
            </a:extLst>
          </p:cNvPr>
          <p:cNvGrpSpPr/>
          <p:nvPr>
            <p:custDataLst>
              <p:tags r:id="rId3"/>
            </p:custDataLst>
          </p:nvPr>
        </p:nvGrpSpPr>
        <p:grpSpPr>
          <a:xfrm>
            <a:off x="5844424" y="2109642"/>
            <a:ext cx="1324001" cy="1150343"/>
            <a:chOff x="6837411" y="1311501"/>
            <a:chExt cx="1509550" cy="1311555"/>
          </a:xfrm>
        </p:grpSpPr>
        <p:pic>
          <p:nvPicPr>
            <p:cNvPr id="14" name="Graphic 35">
              <a:extLst>
                <a:ext uri="{FF2B5EF4-FFF2-40B4-BE49-F238E27FC236}">
                  <a16:creationId xmlns:a16="http://schemas.microsoft.com/office/drawing/2014/main" id="{A5DD422D-3709-4475-6266-501B614498BA}"/>
                </a:ext>
              </a:extLst>
            </p:cNvPr>
            <p:cNvPicPr>
              <a:picLocks noChangeAspect="1"/>
            </p:cNvPicPr>
            <p:nvPr/>
          </p:nvPicPr>
          <p:blipFill>
            <a:blip>
              <a:extLst>
                <a:ext uri="{96DAC541-7B7A-43D3-8B79-37D633B846F1}">
                  <asvg:svgBlip xmlns:asvg="http://schemas.microsoft.com/office/drawing/2016/SVG/main" r:embed="rId22"/>
                </a:ext>
              </a:extLst>
            </a:blip>
            <a:stretch>
              <a:fillRect/>
            </a:stretch>
          </p:blipFill>
          <p:spPr>
            <a:xfrm>
              <a:off x="7075849" y="1398329"/>
              <a:ext cx="1027984" cy="1027984"/>
            </a:xfrm>
            <a:prstGeom prst="rect">
              <a:avLst/>
            </a:prstGeom>
          </p:spPr>
        </p:pic>
        <p:sp>
          <p:nvSpPr>
            <p:cNvPr id="25" name="TextBox 77">
              <a:extLst>
                <a:ext uri="{FF2B5EF4-FFF2-40B4-BE49-F238E27FC236}">
                  <a16:creationId xmlns:a16="http://schemas.microsoft.com/office/drawing/2014/main" id="{DB3DDE25-E03F-C847-808D-130002CE51C1}"/>
                </a:ext>
              </a:extLst>
            </p:cNvPr>
            <p:cNvSpPr txBox="1"/>
            <p:nvPr/>
          </p:nvSpPr>
          <p:spPr>
            <a:xfrm>
              <a:off x="6837411" y="1311501"/>
              <a:ext cx="1509550" cy="1311555"/>
            </a:xfrm>
            <a:prstGeom prst="rect">
              <a:avLst/>
            </a:prstGeom>
            <a:noFill/>
          </p:spPr>
          <p:txBody>
            <a:bodyPr wrap="none" rtlCol="0">
              <a:prstTxWarp prst="textArchDown">
                <a:avLst>
                  <a:gd name="adj" fmla="val 1016694"/>
                </a:avLst>
              </a:prstTxWarp>
              <a:spAutoFit/>
            </a:bodyPr>
            <a:lstStyle/>
            <a:p>
              <a:pPr algn="ctr"/>
              <a:r>
                <a:rPr lang="fr-FR" sz="5263" cap="all" dirty="0"/>
                <a:t>Centration et questionnement</a:t>
              </a:r>
              <a:endParaRPr lang="en-US" sz="5263" cap="all" dirty="0"/>
            </a:p>
          </p:txBody>
        </p:sp>
      </p:grpSp>
      <p:grpSp>
        <p:nvGrpSpPr>
          <p:cNvPr id="35" name="Groupe 34">
            <a:extLst>
              <a:ext uri="{FF2B5EF4-FFF2-40B4-BE49-F238E27FC236}">
                <a16:creationId xmlns:a16="http://schemas.microsoft.com/office/drawing/2014/main" id="{2269F498-3E09-8BFD-10A9-6CC47329B3CF}"/>
              </a:ext>
            </a:extLst>
          </p:cNvPr>
          <p:cNvGrpSpPr/>
          <p:nvPr>
            <p:custDataLst>
              <p:tags r:id="rId4"/>
            </p:custDataLst>
          </p:nvPr>
        </p:nvGrpSpPr>
        <p:grpSpPr>
          <a:xfrm>
            <a:off x="6231263" y="3341180"/>
            <a:ext cx="1203008" cy="1306837"/>
            <a:chOff x="7104528" y="2946108"/>
            <a:chExt cx="1371600" cy="1489980"/>
          </a:xfrm>
        </p:grpSpPr>
        <p:pic>
          <p:nvPicPr>
            <p:cNvPr id="31" name="Graphic 38">
              <a:extLst>
                <a:ext uri="{FF2B5EF4-FFF2-40B4-BE49-F238E27FC236}">
                  <a16:creationId xmlns:a16="http://schemas.microsoft.com/office/drawing/2014/main" id="{F4C75A8D-0838-F4A0-66F5-A9402EBF695D}"/>
                </a:ext>
              </a:extLst>
            </p:cNvPr>
            <p:cNvPicPr>
              <a:picLocks noChangeAspect="1"/>
            </p:cNvPicPr>
            <p:nvPr/>
          </p:nvPicPr>
          <p:blipFill>
            <a:blip>
              <a:extLst>
                <a:ext uri="{96DAC541-7B7A-43D3-8B79-37D633B846F1}">
                  <asvg:svgBlip xmlns:asvg="http://schemas.microsoft.com/office/drawing/2016/SVG/main" r:embed="rId23"/>
                </a:ext>
              </a:extLst>
            </a:blip>
            <a:stretch>
              <a:fillRect/>
            </a:stretch>
          </p:blipFill>
          <p:spPr>
            <a:xfrm>
              <a:off x="7276336" y="3208437"/>
              <a:ext cx="1027984" cy="1027984"/>
            </a:xfrm>
            <a:prstGeom prst="rect">
              <a:avLst/>
            </a:prstGeom>
          </p:spPr>
        </p:pic>
        <p:sp>
          <p:nvSpPr>
            <p:cNvPr id="32" name="TextBox 79">
              <a:extLst>
                <a:ext uri="{FF2B5EF4-FFF2-40B4-BE49-F238E27FC236}">
                  <a16:creationId xmlns:a16="http://schemas.microsoft.com/office/drawing/2014/main" id="{B2D7661E-93F5-10D2-4F56-0C7D2202AF18}"/>
                </a:ext>
              </a:extLst>
            </p:cNvPr>
            <p:cNvSpPr txBox="1"/>
            <p:nvPr/>
          </p:nvSpPr>
          <p:spPr>
            <a:xfrm>
              <a:off x="7104528" y="2946108"/>
              <a:ext cx="1371600" cy="1489980"/>
            </a:xfrm>
            <a:prstGeom prst="rect">
              <a:avLst/>
            </a:prstGeom>
            <a:noFill/>
          </p:spPr>
          <p:txBody>
            <a:bodyPr wrap="none" rtlCol="0">
              <a:prstTxWarp prst="textArchDown">
                <a:avLst>
                  <a:gd name="adj" fmla="val 629262"/>
                </a:avLst>
              </a:prstTxWarp>
              <a:spAutoFit/>
            </a:bodyPr>
            <a:lstStyle/>
            <a:p>
              <a:pPr algn="ctr"/>
              <a:r>
                <a:rPr lang="en-US" sz="4561" cap="all" dirty="0"/>
                <a:t>Plan de recherche et </a:t>
              </a:r>
              <a:r>
                <a:rPr lang="en-US" sz="4561" cap="all" dirty="0" err="1"/>
                <a:t>méthodes</a:t>
              </a:r>
              <a:endParaRPr lang="en-US" sz="4561" cap="all" dirty="0"/>
            </a:p>
          </p:txBody>
        </p:sp>
      </p:grpSp>
      <p:grpSp>
        <p:nvGrpSpPr>
          <p:cNvPr id="34" name="Groupe 33">
            <a:extLst>
              <a:ext uri="{FF2B5EF4-FFF2-40B4-BE49-F238E27FC236}">
                <a16:creationId xmlns:a16="http://schemas.microsoft.com/office/drawing/2014/main" id="{C06199B5-878C-60A6-75DF-1A96EAAC4333}"/>
              </a:ext>
            </a:extLst>
          </p:cNvPr>
          <p:cNvGrpSpPr/>
          <p:nvPr>
            <p:custDataLst>
              <p:tags r:id="rId5"/>
            </p:custDataLst>
          </p:nvPr>
        </p:nvGrpSpPr>
        <p:grpSpPr>
          <a:xfrm>
            <a:off x="5404100" y="4689788"/>
            <a:ext cx="1203008" cy="1130405"/>
            <a:chOff x="6161445" y="4464663"/>
            <a:chExt cx="1371600" cy="1288823"/>
          </a:xfrm>
        </p:grpSpPr>
        <p:pic>
          <p:nvPicPr>
            <p:cNvPr id="36" name="Graphic 40">
              <a:extLst>
                <a:ext uri="{FF2B5EF4-FFF2-40B4-BE49-F238E27FC236}">
                  <a16:creationId xmlns:a16="http://schemas.microsoft.com/office/drawing/2014/main" id="{0BFD730D-662B-6EA2-A514-3BDCD824C4D9}"/>
                </a:ext>
              </a:extLst>
            </p:cNvPr>
            <p:cNvPicPr>
              <a:picLocks noChangeAspect="1"/>
            </p:cNvPicPr>
            <p:nvPr/>
          </p:nvPicPr>
          <p:blipFill>
            <a:blip>
              <a:extLst>
                <a:ext uri="{96DAC541-7B7A-43D3-8B79-37D633B846F1}">
                  <asvg:svgBlip xmlns:asvg="http://schemas.microsoft.com/office/drawing/2016/SVG/main" r:embed="rId24"/>
                </a:ext>
              </a:extLst>
            </a:blip>
            <a:stretch>
              <a:fillRect/>
            </a:stretch>
          </p:blipFill>
          <p:spPr>
            <a:xfrm>
              <a:off x="6333254" y="4464663"/>
              <a:ext cx="1027983" cy="1027983"/>
            </a:xfrm>
            <a:prstGeom prst="rect">
              <a:avLst/>
            </a:prstGeom>
          </p:spPr>
        </p:pic>
        <p:sp>
          <p:nvSpPr>
            <p:cNvPr id="37" name="TextBox 81">
              <a:extLst>
                <a:ext uri="{FF2B5EF4-FFF2-40B4-BE49-F238E27FC236}">
                  <a16:creationId xmlns:a16="http://schemas.microsoft.com/office/drawing/2014/main" id="{C0788B45-7ACC-DDF7-379F-36F6F2303900}"/>
                </a:ext>
              </a:extLst>
            </p:cNvPr>
            <p:cNvSpPr txBox="1"/>
            <p:nvPr/>
          </p:nvSpPr>
          <p:spPr>
            <a:xfrm>
              <a:off x="6161445" y="4464663"/>
              <a:ext cx="1371600" cy="1288823"/>
            </a:xfrm>
            <a:prstGeom prst="rect">
              <a:avLst/>
            </a:prstGeom>
            <a:noFill/>
          </p:spPr>
          <p:txBody>
            <a:bodyPr wrap="none" rtlCol="0">
              <a:prstTxWarp prst="textArchDown">
                <a:avLst>
                  <a:gd name="adj" fmla="val 794870"/>
                </a:avLst>
              </a:prstTxWarp>
              <a:spAutoFit/>
            </a:bodyPr>
            <a:lstStyle/>
            <a:p>
              <a:pPr algn="ctr"/>
              <a:r>
                <a:rPr lang="fr-FR" sz="4736" cap="all" dirty="0"/>
                <a:t>Exploration des données</a:t>
              </a:r>
              <a:endParaRPr lang="en-US" sz="4561" cap="all" dirty="0"/>
            </a:p>
          </p:txBody>
        </p:sp>
      </p:grpSp>
      <p:grpSp>
        <p:nvGrpSpPr>
          <p:cNvPr id="27" name="Groupe 26">
            <a:extLst>
              <a:ext uri="{FF2B5EF4-FFF2-40B4-BE49-F238E27FC236}">
                <a16:creationId xmlns:a16="http://schemas.microsoft.com/office/drawing/2014/main" id="{6969074B-1246-3A11-A008-742E798877BA}"/>
              </a:ext>
            </a:extLst>
          </p:cNvPr>
          <p:cNvGrpSpPr/>
          <p:nvPr>
            <p:custDataLst>
              <p:tags r:id="rId6"/>
            </p:custDataLst>
          </p:nvPr>
        </p:nvGrpSpPr>
        <p:grpSpPr>
          <a:xfrm>
            <a:off x="3877727" y="4728141"/>
            <a:ext cx="1132108" cy="1053698"/>
            <a:chOff x="4421162" y="4508391"/>
            <a:chExt cx="1290764" cy="1201366"/>
          </a:xfrm>
        </p:grpSpPr>
        <p:pic>
          <p:nvPicPr>
            <p:cNvPr id="46" name="Graphic 42">
              <a:extLst>
                <a:ext uri="{FF2B5EF4-FFF2-40B4-BE49-F238E27FC236}">
                  <a16:creationId xmlns:a16="http://schemas.microsoft.com/office/drawing/2014/main" id="{8A81F37B-0F8C-C501-1424-9B91F3459418}"/>
                </a:ext>
              </a:extLst>
            </p:cNvPr>
            <p:cNvPicPr>
              <a:picLocks noChangeAspect="1"/>
            </p:cNvPicPr>
            <p:nvPr/>
          </p:nvPicPr>
          <p:blipFill>
            <a:blip>
              <a:extLst>
                <a:ext uri="{96DAC541-7B7A-43D3-8B79-37D633B846F1}">
                  <asvg:svgBlip xmlns:asvg="http://schemas.microsoft.com/office/drawing/2016/SVG/main" r:embed="rId25"/>
                </a:ext>
              </a:extLst>
            </a:blip>
            <a:stretch>
              <a:fillRect/>
            </a:stretch>
          </p:blipFill>
          <p:spPr>
            <a:xfrm>
              <a:off x="4544958" y="4508391"/>
              <a:ext cx="1043173" cy="1043173"/>
            </a:xfrm>
            <a:prstGeom prst="rect">
              <a:avLst/>
            </a:prstGeom>
          </p:spPr>
        </p:pic>
        <p:sp>
          <p:nvSpPr>
            <p:cNvPr id="47" name="TextBox 83">
              <a:extLst>
                <a:ext uri="{FF2B5EF4-FFF2-40B4-BE49-F238E27FC236}">
                  <a16:creationId xmlns:a16="http://schemas.microsoft.com/office/drawing/2014/main" id="{9A6BBB13-360A-FDE4-55C2-D762FA395D23}"/>
                </a:ext>
              </a:extLst>
            </p:cNvPr>
            <p:cNvSpPr txBox="1"/>
            <p:nvPr/>
          </p:nvSpPr>
          <p:spPr>
            <a:xfrm>
              <a:off x="4421162" y="4600770"/>
              <a:ext cx="1290764" cy="1108987"/>
            </a:xfrm>
            <a:prstGeom prst="rect">
              <a:avLst/>
            </a:prstGeom>
            <a:noFill/>
          </p:spPr>
          <p:txBody>
            <a:bodyPr wrap="none" rtlCol="0">
              <a:prstTxWarp prst="textArchDown">
                <a:avLst>
                  <a:gd name="adj" fmla="val 1812844"/>
                </a:avLst>
              </a:prstTxWarp>
              <a:spAutoFit/>
            </a:bodyPr>
            <a:lstStyle/>
            <a:p>
              <a:pPr algn="ctr"/>
              <a:r>
                <a:rPr lang="en-US" sz="4561" cap="all" dirty="0" err="1"/>
                <a:t>InterprÉtation</a:t>
              </a:r>
              <a:endParaRPr lang="en-US" sz="4561" cap="all" dirty="0"/>
            </a:p>
          </p:txBody>
        </p:sp>
      </p:grpSp>
      <p:grpSp>
        <p:nvGrpSpPr>
          <p:cNvPr id="28" name="Groupe 27">
            <a:extLst>
              <a:ext uri="{FF2B5EF4-FFF2-40B4-BE49-F238E27FC236}">
                <a16:creationId xmlns:a16="http://schemas.microsoft.com/office/drawing/2014/main" id="{673500FC-8441-F689-1B07-6647FC1D98F5}"/>
              </a:ext>
            </a:extLst>
          </p:cNvPr>
          <p:cNvGrpSpPr/>
          <p:nvPr>
            <p:custDataLst>
              <p:tags r:id="rId7"/>
            </p:custDataLst>
          </p:nvPr>
        </p:nvGrpSpPr>
        <p:grpSpPr>
          <a:xfrm>
            <a:off x="3215673" y="3452762"/>
            <a:ext cx="917379" cy="1083673"/>
            <a:chOff x="3666325" y="3101902"/>
            <a:chExt cx="1045943" cy="1235542"/>
          </a:xfrm>
        </p:grpSpPr>
        <p:sp>
          <p:nvSpPr>
            <p:cNvPr id="50" name="TextBox 85">
              <a:extLst>
                <a:ext uri="{FF2B5EF4-FFF2-40B4-BE49-F238E27FC236}">
                  <a16:creationId xmlns:a16="http://schemas.microsoft.com/office/drawing/2014/main" id="{A8BAC2A3-58B2-14B3-5B7E-3CB5684E8EFF}"/>
                </a:ext>
              </a:extLst>
            </p:cNvPr>
            <p:cNvSpPr txBox="1"/>
            <p:nvPr/>
          </p:nvSpPr>
          <p:spPr>
            <a:xfrm>
              <a:off x="3666325" y="3588533"/>
              <a:ext cx="1045943" cy="748911"/>
            </a:xfrm>
            <a:prstGeom prst="rect">
              <a:avLst/>
            </a:prstGeom>
            <a:noFill/>
          </p:spPr>
          <p:txBody>
            <a:bodyPr wrap="none" rtlCol="0">
              <a:prstTxWarp prst="textArchDown">
                <a:avLst>
                  <a:gd name="adj" fmla="val 1812844"/>
                </a:avLst>
              </a:prstTxWarp>
              <a:spAutoFit/>
            </a:bodyPr>
            <a:lstStyle/>
            <a:p>
              <a:pPr algn="ctr"/>
              <a:r>
                <a:rPr lang="en-US" sz="3859" dirty="0"/>
                <a:t>PLAN D’ACTION</a:t>
              </a:r>
            </a:p>
          </p:txBody>
        </p:sp>
        <p:pic>
          <p:nvPicPr>
            <p:cNvPr id="51" name="Graphic 49">
              <a:extLst>
                <a:ext uri="{FF2B5EF4-FFF2-40B4-BE49-F238E27FC236}">
                  <a16:creationId xmlns:a16="http://schemas.microsoft.com/office/drawing/2014/main" id="{C6DD3A73-CCD9-426A-20DC-43F90155F10A}"/>
                </a:ext>
              </a:extLst>
            </p:cNvPr>
            <p:cNvPicPr>
              <a:picLocks noChangeAspect="1"/>
            </p:cNvPicPr>
            <p:nvPr/>
          </p:nvPicPr>
          <p:blipFill>
            <a:blip>
              <a:extLst>
                <a:ext uri="{96DAC541-7B7A-43D3-8B79-37D633B846F1}">
                  <asvg:svgBlip xmlns:asvg="http://schemas.microsoft.com/office/drawing/2016/SVG/main" r:embed="rId26"/>
                </a:ext>
              </a:extLst>
            </a:blip>
            <a:stretch>
              <a:fillRect/>
            </a:stretch>
          </p:blipFill>
          <p:spPr>
            <a:xfrm>
              <a:off x="3670821" y="3101902"/>
              <a:ext cx="1036951" cy="1036951"/>
            </a:xfrm>
            <a:prstGeom prst="rect">
              <a:avLst/>
            </a:prstGeom>
          </p:spPr>
        </p:pic>
      </p:grpSp>
      <p:grpSp>
        <p:nvGrpSpPr>
          <p:cNvPr id="29" name="Groupe 28">
            <a:extLst>
              <a:ext uri="{FF2B5EF4-FFF2-40B4-BE49-F238E27FC236}">
                <a16:creationId xmlns:a16="http://schemas.microsoft.com/office/drawing/2014/main" id="{322F4C94-641B-52C2-655B-16FF58008F84}"/>
              </a:ext>
            </a:extLst>
          </p:cNvPr>
          <p:cNvGrpSpPr/>
          <p:nvPr>
            <p:custDataLst>
              <p:tags r:id="rId8"/>
            </p:custDataLst>
          </p:nvPr>
        </p:nvGrpSpPr>
        <p:grpSpPr>
          <a:xfrm>
            <a:off x="3473055" y="2133099"/>
            <a:ext cx="1098142" cy="1103430"/>
            <a:chOff x="3902628" y="1549673"/>
            <a:chExt cx="1252038" cy="1258067"/>
          </a:xfrm>
        </p:grpSpPr>
        <p:pic>
          <p:nvPicPr>
            <p:cNvPr id="55" name="Graphic 78">
              <a:extLst>
                <a:ext uri="{FF2B5EF4-FFF2-40B4-BE49-F238E27FC236}">
                  <a16:creationId xmlns:a16="http://schemas.microsoft.com/office/drawing/2014/main" id="{9E4BC878-6E63-7AD4-A627-8156E350CE76}"/>
                </a:ext>
              </a:extLst>
            </p:cNvPr>
            <p:cNvPicPr>
              <a:picLocks noChangeAspect="1"/>
            </p:cNvPicPr>
            <p:nvPr/>
          </p:nvPicPr>
          <p:blipFill>
            <a:blip>
              <a:extLst>
                <a:ext uri="{96DAC541-7B7A-43D3-8B79-37D633B846F1}">
                  <asvg:svgBlip xmlns:asvg="http://schemas.microsoft.com/office/drawing/2016/SVG/main" r:embed="rId27"/>
                </a:ext>
              </a:extLst>
            </a:blip>
            <a:stretch>
              <a:fillRect/>
            </a:stretch>
          </p:blipFill>
          <p:spPr>
            <a:xfrm>
              <a:off x="4007061" y="1549673"/>
              <a:ext cx="1043173" cy="1043173"/>
            </a:xfrm>
            <a:prstGeom prst="rect">
              <a:avLst/>
            </a:prstGeom>
          </p:spPr>
        </p:pic>
        <p:sp>
          <p:nvSpPr>
            <p:cNvPr id="56" name="TextBox 88">
              <a:extLst>
                <a:ext uri="{FF2B5EF4-FFF2-40B4-BE49-F238E27FC236}">
                  <a16:creationId xmlns:a16="http://schemas.microsoft.com/office/drawing/2014/main" id="{A6D3AD43-39BA-B557-7A7C-AA3C37C310C9}"/>
                </a:ext>
              </a:extLst>
            </p:cNvPr>
            <p:cNvSpPr txBox="1"/>
            <p:nvPr/>
          </p:nvSpPr>
          <p:spPr>
            <a:xfrm>
              <a:off x="3902628" y="1572937"/>
              <a:ext cx="1252038" cy="1234803"/>
            </a:xfrm>
            <a:prstGeom prst="rect">
              <a:avLst/>
            </a:prstGeom>
            <a:noFill/>
          </p:spPr>
          <p:txBody>
            <a:bodyPr wrap="square" rtlCol="0">
              <a:prstTxWarp prst="textArchDown">
                <a:avLst>
                  <a:gd name="adj" fmla="val 1812844"/>
                </a:avLst>
              </a:prstTxWarp>
              <a:spAutoFit/>
            </a:bodyPr>
            <a:lstStyle/>
            <a:p>
              <a:pPr algn="ctr"/>
              <a:r>
                <a:rPr lang="fr-FR" sz="4736" cap="all" dirty="0"/>
                <a:t>Retour et réflexion</a:t>
              </a:r>
              <a:endParaRPr lang="en-US" sz="4561" cap="all" dirty="0"/>
            </a:p>
          </p:txBody>
        </p:sp>
      </p:grpSp>
      <p:sp>
        <p:nvSpPr>
          <p:cNvPr id="2" name="TextBox 6">
            <a:extLst>
              <a:ext uri="{FF2B5EF4-FFF2-40B4-BE49-F238E27FC236}">
                <a16:creationId xmlns:a16="http://schemas.microsoft.com/office/drawing/2014/main" id="{689E3B55-0094-97C2-8A71-B8B7B61C8DE1}"/>
              </a:ext>
            </a:extLst>
          </p:cNvPr>
          <p:cNvSpPr txBox="1"/>
          <p:nvPr>
            <p:custDataLst>
              <p:tags r:id="rId9"/>
            </p:custDataLst>
          </p:nvPr>
        </p:nvSpPr>
        <p:spPr>
          <a:xfrm>
            <a:off x="7563572" y="3765145"/>
            <a:ext cx="2674704" cy="470257"/>
          </a:xfrm>
          <a:prstGeom prst="rect">
            <a:avLst/>
          </a:prstGeom>
          <a:noFill/>
          <a:ln>
            <a:solidFill>
              <a:srgbClr val="70413C"/>
            </a:solidFill>
          </a:ln>
        </p:spPr>
        <p:txBody>
          <a:bodyPr wrap="square">
            <a:spAutoFit/>
          </a:bodyPr>
          <a:lstStyle/>
          <a:p>
            <a:pPr algn="ctr"/>
            <a:r>
              <a:rPr lang="fr-FR" sz="1228" dirty="0">
                <a:solidFill>
                  <a:srgbClr val="70413C"/>
                </a:solidFill>
              </a:rPr>
              <a:t>Planifier l’investigation et sélectionner les méthodes et outils</a:t>
            </a:r>
            <a:endParaRPr lang="en-GB" sz="1228" dirty="0">
              <a:solidFill>
                <a:srgbClr val="70413C"/>
              </a:solidFill>
            </a:endParaRPr>
          </a:p>
        </p:txBody>
      </p:sp>
      <p:sp>
        <p:nvSpPr>
          <p:cNvPr id="4" name="TextBox 7">
            <a:extLst>
              <a:ext uri="{FF2B5EF4-FFF2-40B4-BE49-F238E27FC236}">
                <a16:creationId xmlns:a16="http://schemas.microsoft.com/office/drawing/2014/main" id="{14F968A6-C3D0-FC6F-2680-153268034A2B}"/>
              </a:ext>
            </a:extLst>
          </p:cNvPr>
          <p:cNvSpPr txBox="1"/>
          <p:nvPr>
            <p:custDataLst>
              <p:tags r:id="rId10"/>
            </p:custDataLst>
          </p:nvPr>
        </p:nvSpPr>
        <p:spPr>
          <a:xfrm>
            <a:off x="5746177" y="1608635"/>
            <a:ext cx="2679426" cy="470257"/>
          </a:xfrm>
          <a:prstGeom prst="rect">
            <a:avLst/>
          </a:prstGeom>
          <a:noFill/>
          <a:ln>
            <a:solidFill>
              <a:srgbClr val="B38834"/>
            </a:solidFill>
          </a:ln>
        </p:spPr>
        <p:txBody>
          <a:bodyPr wrap="square">
            <a:spAutoFit/>
          </a:bodyPr>
          <a:lstStyle/>
          <a:p>
            <a:pPr algn="ctr"/>
            <a:r>
              <a:rPr lang="fr-FR" sz="1228" dirty="0">
                <a:solidFill>
                  <a:srgbClr val="B38834"/>
                </a:solidFill>
              </a:rPr>
              <a:t>Identifier les points d’intérêt et les objectifs possibles</a:t>
            </a:r>
            <a:endParaRPr lang="en-US" sz="1228" dirty="0">
              <a:solidFill>
                <a:srgbClr val="B38834"/>
              </a:solidFill>
            </a:endParaRPr>
          </a:p>
        </p:txBody>
      </p:sp>
      <p:sp>
        <p:nvSpPr>
          <p:cNvPr id="7" name="TextBox 8">
            <a:extLst>
              <a:ext uri="{FF2B5EF4-FFF2-40B4-BE49-F238E27FC236}">
                <a16:creationId xmlns:a16="http://schemas.microsoft.com/office/drawing/2014/main" id="{6682694A-7653-5C03-01D4-67A002520B6E}"/>
              </a:ext>
            </a:extLst>
          </p:cNvPr>
          <p:cNvSpPr txBox="1"/>
          <p:nvPr>
            <p:custDataLst>
              <p:tags r:id="rId11"/>
            </p:custDataLst>
          </p:nvPr>
        </p:nvSpPr>
        <p:spPr>
          <a:xfrm>
            <a:off x="7218987" y="2455359"/>
            <a:ext cx="2674704" cy="470257"/>
          </a:xfrm>
          <a:prstGeom prst="rect">
            <a:avLst/>
          </a:prstGeom>
          <a:noFill/>
          <a:ln>
            <a:solidFill>
              <a:srgbClr val="507696"/>
            </a:solidFill>
          </a:ln>
        </p:spPr>
        <p:txBody>
          <a:bodyPr wrap="square">
            <a:spAutoFit/>
          </a:bodyPr>
          <a:lstStyle/>
          <a:p>
            <a:pPr algn="ctr"/>
            <a:r>
              <a:rPr lang="fr-FR" sz="1228" dirty="0">
                <a:solidFill>
                  <a:srgbClr val="507696"/>
                </a:solidFill>
              </a:rPr>
              <a:t>Préciser l’axe d’étude et les questions d’investigation, en lien avec T-SEDA</a:t>
            </a:r>
            <a:endParaRPr lang="en-GB" sz="1228" dirty="0">
              <a:solidFill>
                <a:srgbClr val="507696"/>
              </a:solidFill>
            </a:endParaRPr>
          </a:p>
        </p:txBody>
      </p:sp>
      <p:sp>
        <p:nvSpPr>
          <p:cNvPr id="8" name="TextBox 9">
            <a:extLst>
              <a:ext uri="{FF2B5EF4-FFF2-40B4-BE49-F238E27FC236}">
                <a16:creationId xmlns:a16="http://schemas.microsoft.com/office/drawing/2014/main" id="{F168C390-7D2F-CCAF-3C23-5FC575F85E72}"/>
              </a:ext>
            </a:extLst>
          </p:cNvPr>
          <p:cNvSpPr txBox="1"/>
          <p:nvPr>
            <p:custDataLst>
              <p:tags r:id="rId12"/>
            </p:custDataLst>
          </p:nvPr>
        </p:nvSpPr>
        <p:spPr>
          <a:xfrm>
            <a:off x="6673290" y="5025536"/>
            <a:ext cx="2683932" cy="470257"/>
          </a:xfrm>
          <a:prstGeom prst="rect">
            <a:avLst/>
          </a:prstGeom>
          <a:noFill/>
          <a:ln>
            <a:solidFill>
              <a:srgbClr val="812C75"/>
            </a:solidFill>
          </a:ln>
        </p:spPr>
        <p:txBody>
          <a:bodyPr wrap="square">
            <a:spAutoFit/>
          </a:bodyPr>
          <a:lstStyle/>
          <a:p>
            <a:pPr algn="ctr"/>
            <a:r>
              <a:rPr lang="fr-FR" sz="1228" dirty="0">
                <a:solidFill>
                  <a:srgbClr val="812C75"/>
                </a:solidFill>
              </a:rPr>
              <a:t>Réaliser l’investigation et recueillir des éléments de preuve</a:t>
            </a:r>
            <a:endParaRPr lang="en-GB" sz="1228" dirty="0">
              <a:solidFill>
                <a:srgbClr val="812C75"/>
              </a:solidFill>
            </a:endParaRPr>
          </a:p>
        </p:txBody>
      </p:sp>
      <p:sp>
        <p:nvSpPr>
          <p:cNvPr id="9" name="TextBox 10">
            <a:extLst>
              <a:ext uri="{FF2B5EF4-FFF2-40B4-BE49-F238E27FC236}">
                <a16:creationId xmlns:a16="http://schemas.microsoft.com/office/drawing/2014/main" id="{19250D71-750E-1B66-ECC6-51EC638FC59D}"/>
              </a:ext>
            </a:extLst>
          </p:cNvPr>
          <p:cNvSpPr txBox="1"/>
          <p:nvPr>
            <p:custDataLst>
              <p:tags r:id="rId13"/>
            </p:custDataLst>
          </p:nvPr>
        </p:nvSpPr>
        <p:spPr>
          <a:xfrm>
            <a:off x="1117907" y="5025536"/>
            <a:ext cx="2679426" cy="470257"/>
          </a:xfrm>
          <a:prstGeom prst="rect">
            <a:avLst/>
          </a:prstGeom>
          <a:noFill/>
          <a:ln>
            <a:solidFill>
              <a:srgbClr val="0F857B"/>
            </a:solidFill>
          </a:ln>
        </p:spPr>
        <p:txBody>
          <a:bodyPr wrap="square">
            <a:spAutoFit/>
          </a:bodyPr>
          <a:lstStyle/>
          <a:p>
            <a:pPr algn="ctr"/>
            <a:r>
              <a:rPr lang="fr-FR" sz="1228" dirty="0">
                <a:solidFill>
                  <a:srgbClr val="0F857B"/>
                </a:solidFill>
              </a:rPr>
              <a:t>Examiner les résultats et réfléchir à leur signification</a:t>
            </a:r>
            <a:endParaRPr lang="en-GB" sz="1228" dirty="0">
              <a:solidFill>
                <a:srgbClr val="0F857B"/>
              </a:solidFill>
            </a:endParaRPr>
          </a:p>
        </p:txBody>
      </p:sp>
      <p:sp>
        <p:nvSpPr>
          <p:cNvPr id="12" name="TextBox 11">
            <a:extLst>
              <a:ext uri="{FF2B5EF4-FFF2-40B4-BE49-F238E27FC236}">
                <a16:creationId xmlns:a16="http://schemas.microsoft.com/office/drawing/2014/main" id="{A1AB1A4D-1505-1F25-2C5D-EB0BB4DC2A9E}"/>
              </a:ext>
            </a:extLst>
          </p:cNvPr>
          <p:cNvSpPr txBox="1"/>
          <p:nvPr>
            <p:custDataLst>
              <p:tags r:id="rId14"/>
            </p:custDataLst>
          </p:nvPr>
        </p:nvSpPr>
        <p:spPr>
          <a:xfrm>
            <a:off x="414726" y="3765145"/>
            <a:ext cx="2668402" cy="470257"/>
          </a:xfrm>
          <a:prstGeom prst="rect">
            <a:avLst/>
          </a:prstGeom>
          <a:noFill/>
          <a:ln>
            <a:solidFill>
              <a:srgbClr val="CE6328"/>
            </a:solidFill>
          </a:ln>
        </p:spPr>
        <p:txBody>
          <a:bodyPr wrap="square">
            <a:spAutoFit/>
          </a:bodyPr>
          <a:lstStyle/>
          <a:p>
            <a:pPr algn="ctr"/>
            <a:r>
              <a:rPr lang="fr-FR" sz="1228" dirty="0">
                <a:solidFill>
                  <a:srgbClr val="CE6328"/>
                </a:solidFill>
              </a:rPr>
              <a:t>Élaborer la pratique à partir des résultats obtenus</a:t>
            </a:r>
            <a:endParaRPr lang="en-GB" sz="1228" dirty="0">
              <a:solidFill>
                <a:srgbClr val="CE6328"/>
              </a:solidFill>
            </a:endParaRPr>
          </a:p>
        </p:txBody>
      </p:sp>
      <p:sp>
        <p:nvSpPr>
          <p:cNvPr id="13" name="TextBox 12">
            <a:extLst>
              <a:ext uri="{FF2B5EF4-FFF2-40B4-BE49-F238E27FC236}">
                <a16:creationId xmlns:a16="http://schemas.microsoft.com/office/drawing/2014/main" id="{2FEC2693-298D-38CD-40A2-57874C379A09}"/>
              </a:ext>
            </a:extLst>
          </p:cNvPr>
          <p:cNvSpPr txBox="1"/>
          <p:nvPr>
            <p:custDataLst>
              <p:tags r:id="rId15"/>
            </p:custDataLst>
          </p:nvPr>
        </p:nvSpPr>
        <p:spPr>
          <a:xfrm>
            <a:off x="728697" y="2455359"/>
            <a:ext cx="2668402" cy="470257"/>
          </a:xfrm>
          <a:prstGeom prst="rect">
            <a:avLst/>
          </a:prstGeom>
          <a:noFill/>
          <a:ln>
            <a:solidFill>
              <a:srgbClr val="C61624"/>
            </a:solidFill>
          </a:ln>
        </p:spPr>
        <p:txBody>
          <a:bodyPr wrap="square">
            <a:spAutoFit/>
          </a:bodyPr>
          <a:lstStyle/>
          <a:p>
            <a:pPr algn="ctr"/>
            <a:r>
              <a:rPr lang="fr-FR" sz="1228" dirty="0">
                <a:solidFill>
                  <a:srgbClr val="C61624"/>
                </a:solidFill>
              </a:rPr>
              <a:t>Analyser le déroulement du processus dans son ensemble</a:t>
            </a:r>
            <a:endParaRPr lang="en-GB" sz="1228" dirty="0">
              <a:solidFill>
                <a:srgbClr val="C61624"/>
              </a:solidFill>
            </a:endParaRPr>
          </a:p>
        </p:txBody>
      </p:sp>
      <p:sp>
        <p:nvSpPr>
          <p:cNvPr id="26" name="object 3">
            <a:extLst>
              <a:ext uri="{FF2B5EF4-FFF2-40B4-BE49-F238E27FC236}">
                <a16:creationId xmlns:a16="http://schemas.microsoft.com/office/drawing/2014/main" id="{88CF2AF7-A3AD-73B6-99E6-2812D0BC2F15}"/>
              </a:ext>
            </a:extLst>
          </p:cNvPr>
          <p:cNvSpPr txBox="1"/>
          <p:nvPr>
            <p:custDataLst>
              <p:tags r:id="rId16"/>
            </p:custDataLst>
          </p:nvPr>
        </p:nvSpPr>
        <p:spPr>
          <a:xfrm>
            <a:off x="588204" y="176526"/>
            <a:ext cx="4066623" cy="910890"/>
          </a:xfrm>
          <a:prstGeom prst="rect">
            <a:avLst/>
          </a:prstGeom>
          <a:ln w="31733">
            <a:solidFill>
              <a:srgbClr val="2791A6"/>
            </a:solidFill>
          </a:ln>
        </p:spPr>
        <p:txBody>
          <a:bodyPr vert="horz" wrap="square" lIns="0" tIns="37465" rIns="0" bIns="0" rtlCol="0">
            <a:spAutoFit/>
          </a:bodyPr>
          <a:lstStyle/>
          <a:p>
            <a:pPr marL="83820" marR="231140">
              <a:lnSpc>
                <a:spcPct val="121100"/>
              </a:lnSpc>
              <a:spcBef>
                <a:spcPts val="295"/>
              </a:spcBef>
            </a:pPr>
            <a:r>
              <a:rPr lang="fr-FR" sz="1200" spc="10" dirty="0">
                <a:latin typeface="Arial Unicode MS"/>
                <a:cs typeface="Arial Unicode MS"/>
              </a:rPr>
              <a:t>Cette page présente le cycle d’investigation réflexive avec des informations supplémentaires pour chaque étape afin de vous aider à compléter votre propre cycle d’investigation.</a:t>
            </a:r>
            <a:endParaRPr sz="1200" spc="10" dirty="0">
              <a:latin typeface="Arial Unicode MS"/>
              <a:cs typeface="Arial Unicode MS"/>
            </a:endParaRPr>
          </a:p>
        </p:txBody>
      </p:sp>
      <p:sp>
        <p:nvSpPr>
          <p:cNvPr id="38" name="TextBox 2">
            <a:extLst>
              <a:ext uri="{FF2B5EF4-FFF2-40B4-BE49-F238E27FC236}">
                <a16:creationId xmlns:a16="http://schemas.microsoft.com/office/drawing/2014/main" id="{3910A29B-05B4-AAFB-DB75-A68B861F079B}"/>
              </a:ext>
            </a:extLst>
          </p:cNvPr>
          <p:cNvSpPr txBox="1"/>
          <p:nvPr>
            <p:custDataLst>
              <p:tags r:id="rId17"/>
            </p:custDataLst>
          </p:nvPr>
        </p:nvSpPr>
        <p:spPr>
          <a:xfrm>
            <a:off x="353808" y="6746254"/>
            <a:ext cx="2807631" cy="52322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1" u="none" baseline="0" dirty="0">
                <a:solidFill>
                  <a:schemeClr val="bg1"/>
                </a:solidFill>
                <a:hlinkClick r:id="rId19"/>
              </a:rPr>
              <a:t>https://www.camtree.org</a:t>
            </a:r>
            <a:endParaRPr lang="en-US" sz="1400" b="1" u="none" baseline="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400" b="1" u="none" baseline="0" dirty="0">
                <a:solidFill>
                  <a:schemeClr val="bg1"/>
                </a:solidFill>
                <a:hlinkClick r:id="rId20"/>
              </a:rPr>
              <a:t>https://library.camtree.org</a:t>
            </a:r>
            <a:endParaRPr lang="en-US" sz="1400" b="1" u="none" baseline="0" dirty="0">
              <a:solidFill>
                <a:schemeClr val="bg1"/>
              </a:solidFill>
            </a:endParaRPr>
          </a:p>
        </p:txBody>
      </p:sp>
    </p:spTree>
    <p:extLst>
      <p:ext uri="{BB962C8B-B14F-4D97-AF65-F5344CB8AC3E}">
        <p14:creationId xmlns:p14="http://schemas.microsoft.com/office/powerpoint/2010/main" val="59315560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custDataLst>
              <p:tags r:id="rId1"/>
            </p:custDataLst>
          </p:nvPr>
        </p:nvSpPr>
        <p:spPr>
          <a:xfrm>
            <a:off x="896727" y="709543"/>
            <a:ext cx="3341077" cy="276999"/>
          </a:xfrm>
          <a:prstGeom prst="rect">
            <a:avLst/>
          </a:prstGeom>
        </p:spPr>
        <p:txBody>
          <a:bodyPr vert="horz" wrap="square" lIns="0" tIns="0" rIns="0" bIns="0" rtlCol="0">
            <a:spAutoFit/>
          </a:bodyPr>
          <a:lstStyle/>
          <a:p>
            <a:pPr marL="12700">
              <a:lnSpc>
                <a:spcPct val="100000"/>
              </a:lnSpc>
            </a:pPr>
            <a:r>
              <a:rPr lang="fr-FR" sz="1800" b="1" kern="0" spc="10" dirty="0">
                <a:solidFill>
                  <a:srgbClr val="800000"/>
                </a:solidFill>
                <a:latin typeface="Arial"/>
                <a:cs typeface="Arial"/>
              </a:rPr>
              <a:t>Cycle d’investigation réflexive</a:t>
            </a:r>
            <a:endParaRPr sz="1800" kern="0" spc="10" dirty="0">
              <a:latin typeface="Arial"/>
              <a:cs typeface="Arial"/>
            </a:endParaRPr>
          </a:p>
        </p:txBody>
      </p:sp>
      <p:sp>
        <p:nvSpPr>
          <p:cNvPr id="3" name="object 3"/>
          <p:cNvSpPr txBox="1"/>
          <p:nvPr>
            <p:custDataLst>
              <p:tags r:id="rId2"/>
            </p:custDataLst>
          </p:nvPr>
        </p:nvSpPr>
        <p:spPr>
          <a:xfrm>
            <a:off x="7093576" y="701778"/>
            <a:ext cx="2703096" cy="276999"/>
          </a:xfrm>
          <a:prstGeom prst="rect">
            <a:avLst/>
          </a:prstGeom>
        </p:spPr>
        <p:txBody>
          <a:bodyPr vert="horz" wrap="square" lIns="0" tIns="0" rIns="0" bIns="0" rtlCol="0">
            <a:spAutoFit/>
          </a:bodyPr>
          <a:lstStyle/>
          <a:p>
            <a:pPr marL="12700">
              <a:lnSpc>
                <a:spcPct val="100000"/>
              </a:lnSpc>
            </a:pPr>
            <a:r>
              <a:rPr lang="fr-CA" sz="1800" b="1" kern="0" spc="10" dirty="0">
                <a:solidFill>
                  <a:srgbClr val="800000"/>
                </a:solidFill>
                <a:latin typeface="Arial"/>
                <a:cs typeface="Arial"/>
              </a:rPr>
              <a:t>Nom</a:t>
            </a:r>
            <a:r>
              <a:rPr sz="1800" b="1" kern="0" spc="10" dirty="0">
                <a:solidFill>
                  <a:srgbClr val="800000"/>
                </a:solidFill>
                <a:latin typeface="Arial"/>
                <a:cs typeface="Arial"/>
              </a:rPr>
              <a:t>: Julia </a:t>
            </a:r>
            <a:r>
              <a:rPr lang="en-GB" b="1" i="0" u="none" strike="noStrike" dirty="0">
                <a:solidFill>
                  <a:srgbClr val="800000"/>
                </a:solidFill>
                <a:effectLst/>
                <a:latin typeface="Arial" panose="020B0604020202020204" pitchFamily="34" charset="0"/>
                <a:cs typeface="Arial" panose="020B0604020202020204" pitchFamily="34" charset="0"/>
              </a:rPr>
              <a:t>Monks</a:t>
            </a:r>
            <a:endParaRPr sz="1800" b="1" kern="0" spc="10" dirty="0">
              <a:solidFill>
                <a:srgbClr val="800000"/>
              </a:solidFill>
              <a:latin typeface="Arial" panose="020B0604020202020204" pitchFamily="34" charset="0"/>
              <a:cs typeface="Arial" panose="020B0604020202020204" pitchFamily="34" charset="0"/>
            </a:endParaRPr>
          </a:p>
        </p:txBody>
      </p:sp>
      <p:sp>
        <p:nvSpPr>
          <p:cNvPr id="4" name="object 4"/>
          <p:cNvSpPr txBox="1"/>
          <p:nvPr>
            <p:custDataLst>
              <p:tags r:id="rId3"/>
            </p:custDataLst>
          </p:nvPr>
        </p:nvSpPr>
        <p:spPr>
          <a:xfrm>
            <a:off x="323215" y="296695"/>
            <a:ext cx="3914590" cy="263534"/>
          </a:xfrm>
          <a:prstGeom prst="rect">
            <a:avLst/>
          </a:prstGeom>
          <a:ln w="31733">
            <a:solidFill>
              <a:srgbClr val="2791A6"/>
            </a:solidFill>
          </a:ln>
        </p:spPr>
        <p:txBody>
          <a:bodyPr vert="horz" wrap="square" lIns="0" tIns="78105" rIns="0" bIns="0" rtlCol="0">
            <a:spAutoFit/>
          </a:bodyPr>
          <a:lstStyle/>
          <a:p>
            <a:pPr marL="81280">
              <a:lnSpc>
                <a:spcPct val="100000"/>
              </a:lnSpc>
              <a:spcBef>
                <a:spcPts val="615"/>
              </a:spcBef>
            </a:pPr>
            <a:r>
              <a:rPr lang="fr-FR" sz="1200" spc="10" dirty="0">
                <a:latin typeface="Arial Unicode MS"/>
                <a:cs typeface="Arial Unicode MS"/>
              </a:rPr>
              <a:t>Voici un exemple d’un cycle d’investigation complété.</a:t>
            </a:r>
            <a:endParaRPr sz="1200" spc="10" dirty="0">
              <a:latin typeface="Arial Unicode MS"/>
              <a:cs typeface="Arial Unicode MS"/>
            </a:endParaRPr>
          </a:p>
        </p:txBody>
      </p:sp>
      <p:sp>
        <p:nvSpPr>
          <p:cNvPr id="7" name="object 7"/>
          <p:cNvSpPr/>
          <p:nvPr>
            <p:custDataLst>
              <p:tags r:id="rId4"/>
            </p:custDataLst>
          </p:nvPr>
        </p:nvSpPr>
        <p:spPr>
          <a:xfrm>
            <a:off x="3923177" y="1254537"/>
            <a:ext cx="2703570" cy="1267967"/>
          </a:xfrm>
          <a:prstGeom prst="rect">
            <a:avLst/>
          </a:prstGeom>
          <a:blipFill>
            <a:blip r:embed="rId22" cstate="print"/>
            <a:stretch>
              <a:fillRect/>
            </a:stretch>
          </a:blipFill>
        </p:spPr>
        <p:txBody>
          <a:bodyPr wrap="square" lIns="0" tIns="0" rIns="0" bIns="0" rtlCol="0"/>
          <a:lstStyle/>
          <a:p>
            <a:endParaRPr/>
          </a:p>
        </p:txBody>
      </p:sp>
      <p:sp>
        <p:nvSpPr>
          <p:cNvPr id="11" name="object 11"/>
          <p:cNvSpPr/>
          <p:nvPr>
            <p:custDataLst>
              <p:tags r:id="rId5"/>
            </p:custDataLst>
          </p:nvPr>
        </p:nvSpPr>
        <p:spPr>
          <a:xfrm>
            <a:off x="7068965" y="2125944"/>
            <a:ext cx="2532875" cy="1304543"/>
          </a:xfrm>
          <a:prstGeom prst="rect">
            <a:avLst/>
          </a:prstGeom>
          <a:blipFill>
            <a:blip r:embed="rId23" cstate="print"/>
            <a:stretch>
              <a:fillRect/>
            </a:stretch>
          </a:blipFill>
        </p:spPr>
        <p:txBody>
          <a:bodyPr wrap="square" lIns="0" tIns="0" rIns="0" bIns="0" rtlCol="0"/>
          <a:lstStyle/>
          <a:p>
            <a:endParaRPr/>
          </a:p>
        </p:txBody>
      </p:sp>
      <p:sp>
        <p:nvSpPr>
          <p:cNvPr id="15" name="object 15"/>
          <p:cNvSpPr/>
          <p:nvPr>
            <p:custDataLst>
              <p:tags r:id="rId6"/>
            </p:custDataLst>
          </p:nvPr>
        </p:nvSpPr>
        <p:spPr>
          <a:xfrm>
            <a:off x="7012048" y="3883081"/>
            <a:ext cx="2578601" cy="1383791"/>
          </a:xfrm>
          <a:prstGeom prst="rect">
            <a:avLst/>
          </a:prstGeom>
          <a:blipFill>
            <a:blip r:embed="rId24" cstate="print"/>
            <a:stretch>
              <a:fillRect/>
            </a:stretch>
          </a:blipFill>
        </p:spPr>
        <p:txBody>
          <a:bodyPr wrap="square" lIns="0" tIns="0" rIns="0" bIns="0" rtlCol="0"/>
          <a:lstStyle/>
          <a:p>
            <a:endParaRPr/>
          </a:p>
        </p:txBody>
      </p:sp>
      <p:sp>
        <p:nvSpPr>
          <p:cNvPr id="19" name="object 19"/>
          <p:cNvSpPr/>
          <p:nvPr>
            <p:custDataLst>
              <p:tags r:id="rId7"/>
            </p:custDataLst>
          </p:nvPr>
        </p:nvSpPr>
        <p:spPr>
          <a:xfrm>
            <a:off x="2210743" y="5712910"/>
            <a:ext cx="2886450" cy="1162620"/>
          </a:xfrm>
          <a:prstGeom prst="rect">
            <a:avLst/>
          </a:prstGeom>
          <a:blipFill>
            <a:blip r:embed="rId25" cstate="print"/>
            <a:stretch>
              <a:fillRect/>
            </a:stretch>
          </a:blipFill>
        </p:spPr>
        <p:txBody>
          <a:bodyPr wrap="square" lIns="0" tIns="0" rIns="0" bIns="0" rtlCol="0"/>
          <a:lstStyle/>
          <a:p>
            <a:endParaRPr/>
          </a:p>
        </p:txBody>
      </p:sp>
      <p:sp>
        <p:nvSpPr>
          <p:cNvPr id="38" name="object 38"/>
          <p:cNvSpPr txBox="1">
            <a:spLocks noGrp="1"/>
          </p:cNvSpPr>
          <p:nvPr>
            <p:ph type="sldNum" sz="quarter" idx="7"/>
            <p:custDataLst>
              <p:tags r:id="rId8"/>
            </p:custDataLst>
          </p:nvPr>
        </p:nvSpPr>
        <p:spPr>
          <a:xfrm>
            <a:off x="5168690" y="6804034"/>
            <a:ext cx="192404" cy="154529"/>
          </a:xfrm>
          <a:prstGeom prst="rect">
            <a:avLst/>
          </a:prstGeom>
        </p:spPr>
        <p:txBody>
          <a:bodyPr vert="horz" wrap="square" lIns="0" tIns="635" rIns="0" bIns="0" rtlCol="0">
            <a:spAutoFit/>
          </a:bodyPr>
          <a:lstStyle/>
          <a:p>
            <a:pPr marL="25400">
              <a:lnSpc>
                <a:spcPct val="100000"/>
              </a:lnSpc>
              <a:spcBef>
                <a:spcPts val="5"/>
              </a:spcBef>
            </a:pPr>
            <a:r>
              <a:rPr dirty="0"/>
              <a:t>19</a:t>
            </a:r>
          </a:p>
        </p:txBody>
      </p:sp>
      <p:sp>
        <p:nvSpPr>
          <p:cNvPr id="53" name="object 4"/>
          <p:cNvSpPr/>
          <p:nvPr>
            <p:custDataLst>
              <p:tags r:id="rId9"/>
            </p:custDataLst>
          </p:nvPr>
        </p:nvSpPr>
        <p:spPr>
          <a:xfrm>
            <a:off x="9849512" y="7134225"/>
            <a:ext cx="232403" cy="232403"/>
          </a:xfrm>
          <a:prstGeom prst="rect">
            <a:avLst/>
          </a:prstGeom>
          <a:blipFill>
            <a:blip r:embed="rId26" cstate="print"/>
            <a:stretch>
              <a:fillRect/>
            </a:stretch>
          </a:blipFill>
        </p:spPr>
        <p:txBody>
          <a:bodyPr wrap="square" lIns="0" tIns="0" rIns="0" bIns="0" rtlCol="0"/>
          <a:lstStyle/>
          <a:p>
            <a:endParaRPr/>
          </a:p>
        </p:txBody>
      </p:sp>
      <p:grpSp>
        <p:nvGrpSpPr>
          <p:cNvPr id="44" name="Group 43">
            <a:extLst>
              <a:ext uri="{FF2B5EF4-FFF2-40B4-BE49-F238E27FC236}">
                <a16:creationId xmlns:a16="http://schemas.microsoft.com/office/drawing/2014/main" id="{F1149E91-EBB5-B03F-4F8F-0D63B247F291}"/>
              </a:ext>
            </a:extLst>
          </p:cNvPr>
          <p:cNvGrpSpPr/>
          <p:nvPr>
            <p:custDataLst>
              <p:tags r:id="rId10"/>
            </p:custDataLst>
          </p:nvPr>
        </p:nvGrpSpPr>
        <p:grpSpPr>
          <a:xfrm>
            <a:off x="724148" y="1577650"/>
            <a:ext cx="9145220" cy="5274425"/>
            <a:chOff x="1569213" y="1027685"/>
            <a:chExt cx="9145220" cy="5274425"/>
          </a:xfrm>
        </p:grpSpPr>
        <p:grpSp>
          <p:nvGrpSpPr>
            <p:cNvPr id="46" name="Group 45">
              <a:extLst>
                <a:ext uri="{FF2B5EF4-FFF2-40B4-BE49-F238E27FC236}">
                  <a16:creationId xmlns:a16="http://schemas.microsoft.com/office/drawing/2014/main" id="{D9DA6F25-C963-25C6-AC1C-2D53BAD11AE3}"/>
                </a:ext>
              </a:extLst>
            </p:cNvPr>
            <p:cNvGrpSpPr/>
            <p:nvPr/>
          </p:nvGrpSpPr>
          <p:grpSpPr>
            <a:xfrm>
              <a:off x="4649872" y="1027685"/>
              <a:ext cx="2917373" cy="1240065"/>
              <a:chOff x="4408711" y="897056"/>
              <a:chExt cx="2917373" cy="1240065"/>
            </a:xfrm>
          </p:grpSpPr>
          <p:sp>
            <p:nvSpPr>
              <p:cNvPr id="75" name="Rounded Rectangle 74">
                <a:extLst>
                  <a:ext uri="{FF2B5EF4-FFF2-40B4-BE49-F238E27FC236}">
                    <a16:creationId xmlns:a16="http://schemas.microsoft.com/office/drawing/2014/main" id="{74FD29A4-6A0F-B040-F8FF-73565D53AC7D}"/>
                  </a:ext>
                </a:extLst>
              </p:cNvPr>
              <p:cNvSpPr/>
              <p:nvPr/>
            </p:nvSpPr>
            <p:spPr>
              <a:xfrm>
                <a:off x="4408711" y="897056"/>
                <a:ext cx="2917373" cy="1240065"/>
              </a:xfrm>
              <a:prstGeom prst="roundRect">
                <a:avLst/>
              </a:prstGeom>
              <a:gradFill flip="none" rotWithShape="1">
                <a:gsLst>
                  <a:gs pos="0">
                    <a:srgbClr val="CCA963">
                      <a:tint val="66000"/>
                      <a:satMod val="160000"/>
                    </a:srgbClr>
                  </a:gs>
                  <a:gs pos="50000">
                    <a:srgbClr val="CCA963">
                      <a:tint val="44500"/>
                      <a:satMod val="160000"/>
                    </a:srgbClr>
                  </a:gs>
                  <a:gs pos="100000">
                    <a:srgbClr val="CCA963">
                      <a:tint val="23500"/>
                      <a:satMod val="160000"/>
                    </a:srgbClr>
                  </a:gs>
                </a:gsLst>
                <a:lin ang="13500000" scaled="1"/>
                <a:tileRect/>
              </a:gra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TextBox 76">
                <a:extLst>
                  <a:ext uri="{FF2B5EF4-FFF2-40B4-BE49-F238E27FC236}">
                    <a16:creationId xmlns:a16="http://schemas.microsoft.com/office/drawing/2014/main" id="{46B33687-5B9C-B204-C76D-8C390805FC16}"/>
                  </a:ext>
                </a:extLst>
              </p:cNvPr>
              <p:cNvSpPr txBox="1"/>
              <p:nvPr/>
            </p:nvSpPr>
            <p:spPr>
              <a:xfrm>
                <a:off x="4434404" y="1252426"/>
                <a:ext cx="2891680" cy="769441"/>
              </a:xfrm>
              <a:prstGeom prst="rect">
                <a:avLst/>
              </a:prstGeom>
              <a:noFill/>
            </p:spPr>
            <p:txBody>
              <a:bodyPr wrap="square" rtlCol="0">
                <a:spAutoFit/>
              </a:bodyPr>
              <a:lstStyle/>
              <a:p>
                <a:pPr algn="ctr"/>
                <a:r>
                  <a:rPr lang="fr-FR" sz="1100" spc="-60" dirty="0">
                    <a:cs typeface="Arial Unicode MS"/>
                  </a:rPr>
                  <a:t>Quand j’essaie d’encourager des enfants de niveaux différents à travailler ensemble, l’enfant ayant de meilleurs résultats a tendance à simplement donner la réponse à celui qui éprouve des difficultés.</a:t>
                </a:r>
                <a:endParaRPr lang="en-US" dirty="0"/>
              </a:p>
            </p:txBody>
          </p:sp>
        </p:grpSp>
        <p:grpSp>
          <p:nvGrpSpPr>
            <p:cNvPr id="47" name="Group 46">
              <a:extLst>
                <a:ext uri="{FF2B5EF4-FFF2-40B4-BE49-F238E27FC236}">
                  <a16:creationId xmlns:a16="http://schemas.microsoft.com/office/drawing/2014/main" id="{78D08ACB-86A2-4DE7-067B-BD46FF7241FC}"/>
                </a:ext>
              </a:extLst>
            </p:cNvPr>
            <p:cNvGrpSpPr/>
            <p:nvPr/>
          </p:nvGrpSpPr>
          <p:grpSpPr>
            <a:xfrm>
              <a:off x="7730530" y="2001602"/>
              <a:ext cx="2983903" cy="1252385"/>
              <a:chOff x="7489369" y="1870973"/>
              <a:chExt cx="2983903" cy="1252385"/>
            </a:xfrm>
          </p:grpSpPr>
          <p:sp>
            <p:nvSpPr>
              <p:cNvPr id="72" name="Rounded Rectangle 71">
                <a:extLst>
                  <a:ext uri="{FF2B5EF4-FFF2-40B4-BE49-F238E27FC236}">
                    <a16:creationId xmlns:a16="http://schemas.microsoft.com/office/drawing/2014/main" id="{2425DF1C-EA89-B68E-8D77-8094BF447744}"/>
                  </a:ext>
                </a:extLst>
              </p:cNvPr>
              <p:cNvSpPr/>
              <p:nvPr/>
            </p:nvSpPr>
            <p:spPr>
              <a:xfrm>
                <a:off x="7489371" y="1870973"/>
                <a:ext cx="2917373" cy="1240066"/>
              </a:xfrm>
              <a:prstGeom prst="roundRect">
                <a:avLst/>
              </a:prstGeom>
              <a:gradFill flip="none" rotWithShape="1">
                <a:gsLst>
                  <a:gs pos="0">
                    <a:srgbClr val="457A9C">
                      <a:tint val="66000"/>
                      <a:satMod val="160000"/>
                    </a:srgbClr>
                  </a:gs>
                  <a:gs pos="50000">
                    <a:srgbClr val="457A9C">
                      <a:tint val="44500"/>
                      <a:satMod val="160000"/>
                    </a:srgbClr>
                  </a:gs>
                  <a:gs pos="100000">
                    <a:srgbClr val="457A9C">
                      <a:tint val="23500"/>
                      <a:satMod val="160000"/>
                    </a:srgbClr>
                  </a:gs>
                </a:gsLst>
                <a:lin ang="13500000" scaled="1"/>
                <a:tileRect/>
              </a:gra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4" name="TextBox 73">
                <a:extLst>
                  <a:ext uri="{FF2B5EF4-FFF2-40B4-BE49-F238E27FC236}">
                    <a16:creationId xmlns:a16="http://schemas.microsoft.com/office/drawing/2014/main" id="{B38F6BE2-ED21-CF3B-CF63-AE25097C9F2D}"/>
                  </a:ext>
                </a:extLst>
              </p:cNvPr>
              <p:cNvSpPr txBox="1"/>
              <p:nvPr/>
            </p:nvSpPr>
            <p:spPr>
              <a:xfrm>
                <a:off x="7489369" y="1979455"/>
                <a:ext cx="2983903" cy="1143903"/>
              </a:xfrm>
              <a:prstGeom prst="rect">
                <a:avLst/>
              </a:prstGeom>
              <a:noFill/>
            </p:spPr>
            <p:txBody>
              <a:bodyPr wrap="square">
                <a:spAutoFit/>
              </a:bodyPr>
              <a:lstStyle/>
              <a:p>
                <a:pPr marL="3810" algn="ctr">
                  <a:lnSpc>
                    <a:spcPct val="100000"/>
                  </a:lnSpc>
                  <a:spcBef>
                    <a:spcPts val="200"/>
                  </a:spcBef>
                  <a:spcAft>
                    <a:spcPts val="200"/>
                  </a:spcAft>
                </a:pPr>
                <a:r>
                  <a:rPr lang="fr-FR" sz="1100" spc="-60" dirty="0">
                    <a:cs typeface="Arial Unicode MS"/>
                  </a:rPr>
                  <a:t>Les élèves développent-ils les idées ?</a:t>
                </a:r>
              </a:p>
              <a:p>
                <a:pPr marL="3810" algn="ctr">
                  <a:lnSpc>
                    <a:spcPct val="100000"/>
                  </a:lnSpc>
                  <a:spcBef>
                    <a:spcPts val="200"/>
                  </a:spcBef>
                  <a:spcAft>
                    <a:spcPts val="200"/>
                  </a:spcAft>
                </a:pPr>
                <a:r>
                  <a:rPr lang="fr-FR" sz="1100" spc="-60" dirty="0">
                    <a:cs typeface="Arial Unicode MS"/>
                  </a:rPr>
                  <a:t>Tous les élèves contribuent-ils ?</a:t>
                </a:r>
              </a:p>
              <a:p>
                <a:pPr marL="3810" algn="ctr">
                  <a:lnSpc>
                    <a:spcPct val="100000"/>
                  </a:lnSpc>
                  <a:spcBef>
                    <a:spcPts val="200"/>
                  </a:spcBef>
                  <a:spcAft>
                    <a:spcPts val="200"/>
                  </a:spcAft>
                </a:pPr>
                <a:r>
                  <a:rPr lang="fr-FR" sz="1100" spc="-60" dirty="0">
                    <a:cs typeface="Arial Unicode MS"/>
                  </a:rPr>
                  <a:t>Les élèves plus discrets sont-ils engagés ?</a:t>
                </a:r>
              </a:p>
              <a:p>
                <a:pPr marL="3810" algn="ctr">
                  <a:lnSpc>
                    <a:spcPct val="100000"/>
                  </a:lnSpc>
                  <a:spcBef>
                    <a:spcPts val="200"/>
                  </a:spcBef>
                  <a:spcAft>
                    <a:spcPts val="200"/>
                  </a:spcAft>
                </a:pPr>
                <a:r>
                  <a:rPr lang="fr-FR" sz="1100" spc="-60" dirty="0">
                    <a:cs typeface="Arial Unicode MS"/>
                  </a:rPr>
                  <a:t>Les idées sont-elles remises en question avec respect? </a:t>
                </a:r>
              </a:p>
              <a:p>
                <a:pPr marL="3810" algn="ctr">
                  <a:lnSpc>
                    <a:spcPct val="100000"/>
                  </a:lnSpc>
                  <a:spcBef>
                    <a:spcPts val="200"/>
                  </a:spcBef>
                  <a:spcAft>
                    <a:spcPts val="200"/>
                  </a:spcAft>
                </a:pPr>
                <a:r>
                  <a:rPr lang="fr-FR" sz="1100" spc="-60" dirty="0">
                    <a:cs typeface="Arial Unicode MS"/>
                  </a:rPr>
                  <a:t>Les idées sont-elles reprises et approfondies?</a:t>
                </a:r>
                <a:r>
                  <a:rPr lang="en-GB" sz="1100" spc="-60" dirty="0">
                    <a:cs typeface="Arial Unicode MS"/>
                  </a:rPr>
                  <a:t> </a:t>
                </a:r>
                <a:endParaRPr lang="en-GB" sz="1100" dirty="0">
                  <a:cs typeface="Arial Unicode MS"/>
                </a:endParaRPr>
              </a:p>
            </p:txBody>
          </p:sp>
        </p:grpSp>
        <p:grpSp>
          <p:nvGrpSpPr>
            <p:cNvPr id="48" name="Group 47">
              <a:extLst>
                <a:ext uri="{FF2B5EF4-FFF2-40B4-BE49-F238E27FC236}">
                  <a16:creationId xmlns:a16="http://schemas.microsoft.com/office/drawing/2014/main" id="{57DAD799-3C80-1C85-3F55-52F965FA90B8}"/>
                </a:ext>
              </a:extLst>
            </p:cNvPr>
            <p:cNvGrpSpPr/>
            <p:nvPr/>
          </p:nvGrpSpPr>
          <p:grpSpPr>
            <a:xfrm>
              <a:off x="7730532" y="3528836"/>
              <a:ext cx="2917373" cy="1240067"/>
              <a:chOff x="7650452" y="3389586"/>
              <a:chExt cx="2917373" cy="1240067"/>
            </a:xfrm>
          </p:grpSpPr>
          <p:sp>
            <p:nvSpPr>
              <p:cNvPr id="69" name="Rounded Rectangle 68">
                <a:extLst>
                  <a:ext uri="{FF2B5EF4-FFF2-40B4-BE49-F238E27FC236}">
                    <a16:creationId xmlns:a16="http://schemas.microsoft.com/office/drawing/2014/main" id="{06BD519F-C499-D8A1-BF86-9C416D60EAB7}"/>
                  </a:ext>
                </a:extLst>
              </p:cNvPr>
              <p:cNvSpPr/>
              <p:nvPr/>
            </p:nvSpPr>
            <p:spPr>
              <a:xfrm>
                <a:off x="7650452" y="3389586"/>
                <a:ext cx="2917373" cy="1240067"/>
              </a:xfrm>
              <a:prstGeom prst="roundRect">
                <a:avLst/>
              </a:prstGeom>
              <a:gradFill flip="none" rotWithShape="1">
                <a:gsLst>
                  <a:gs pos="0">
                    <a:srgbClr val="6D403B">
                      <a:tint val="66000"/>
                      <a:satMod val="160000"/>
                    </a:srgbClr>
                  </a:gs>
                  <a:gs pos="50000">
                    <a:srgbClr val="6D403B">
                      <a:tint val="44500"/>
                      <a:satMod val="160000"/>
                    </a:srgbClr>
                  </a:gs>
                  <a:gs pos="100000">
                    <a:srgbClr val="6D403B">
                      <a:tint val="23500"/>
                      <a:satMod val="160000"/>
                    </a:srgbClr>
                  </a:gs>
                </a:gsLst>
                <a:lin ang="13500000" scaled="1"/>
                <a:tileRect/>
              </a:gra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TextBox 70">
                <a:extLst>
                  <a:ext uri="{FF2B5EF4-FFF2-40B4-BE49-F238E27FC236}">
                    <a16:creationId xmlns:a16="http://schemas.microsoft.com/office/drawing/2014/main" id="{1397705F-0CD2-2283-79AD-6BC0AF4BB78B}"/>
                  </a:ext>
                </a:extLst>
              </p:cNvPr>
              <p:cNvSpPr txBox="1"/>
              <p:nvPr/>
            </p:nvSpPr>
            <p:spPr>
              <a:xfrm>
                <a:off x="7740385" y="3603427"/>
                <a:ext cx="2156051" cy="777136"/>
              </a:xfrm>
              <a:prstGeom prst="rect">
                <a:avLst/>
              </a:prstGeom>
              <a:noFill/>
            </p:spPr>
            <p:txBody>
              <a:bodyPr wrap="square">
                <a:spAutoFit/>
              </a:bodyPr>
              <a:lstStyle/>
              <a:p>
                <a:pPr marL="12065" marR="5080" indent="-635" algn="ctr">
                  <a:lnSpc>
                    <a:spcPct val="101699"/>
                  </a:lnSpc>
                </a:pPr>
                <a:r>
                  <a:rPr lang="fr-FR" sz="1100" spc="-75" dirty="0">
                    <a:cs typeface="Arial Unicode MS"/>
                  </a:rPr>
                  <a:t>Observer les enfants travaillant en dyades à niveaux mixtes à l’aide des outils 2A et 2C afin d’identifier la participation et la qualité du dialogue.</a:t>
                </a:r>
                <a:endParaRPr lang="en-GB" sz="1100" dirty="0">
                  <a:cs typeface="Arial Unicode MS"/>
                </a:endParaRPr>
              </a:p>
            </p:txBody>
          </p:sp>
        </p:grpSp>
        <p:grpSp>
          <p:nvGrpSpPr>
            <p:cNvPr id="49" name="Group 48">
              <a:extLst>
                <a:ext uri="{FF2B5EF4-FFF2-40B4-BE49-F238E27FC236}">
                  <a16:creationId xmlns:a16="http://schemas.microsoft.com/office/drawing/2014/main" id="{B4F8ACD2-2962-D1AF-C090-C0151CBC5A7D}"/>
                </a:ext>
              </a:extLst>
            </p:cNvPr>
            <p:cNvGrpSpPr/>
            <p:nvPr/>
          </p:nvGrpSpPr>
          <p:grpSpPr>
            <a:xfrm>
              <a:off x="3087373" y="5006673"/>
              <a:ext cx="2940789" cy="1295437"/>
              <a:chOff x="2701210" y="4949458"/>
              <a:chExt cx="2940789" cy="1295437"/>
            </a:xfrm>
          </p:grpSpPr>
          <p:sp>
            <p:nvSpPr>
              <p:cNvPr id="66" name="Rounded Rectangle 65">
                <a:extLst>
                  <a:ext uri="{FF2B5EF4-FFF2-40B4-BE49-F238E27FC236}">
                    <a16:creationId xmlns:a16="http://schemas.microsoft.com/office/drawing/2014/main" id="{AFCF6310-9B0B-F3C8-BB66-A5ACC31028D9}"/>
                  </a:ext>
                </a:extLst>
              </p:cNvPr>
              <p:cNvSpPr/>
              <p:nvPr/>
            </p:nvSpPr>
            <p:spPr>
              <a:xfrm>
                <a:off x="2701210" y="4949458"/>
                <a:ext cx="2917373" cy="1240065"/>
              </a:xfrm>
              <a:prstGeom prst="roundRect">
                <a:avLst/>
              </a:prstGeom>
              <a:gradFill flip="none" rotWithShape="1">
                <a:gsLst>
                  <a:gs pos="0">
                    <a:srgbClr val="0F847A">
                      <a:tint val="66000"/>
                      <a:satMod val="160000"/>
                    </a:srgbClr>
                  </a:gs>
                  <a:gs pos="50000">
                    <a:srgbClr val="0F847A">
                      <a:tint val="44500"/>
                      <a:satMod val="160000"/>
                    </a:srgbClr>
                  </a:gs>
                  <a:gs pos="100000">
                    <a:srgbClr val="0F847A">
                      <a:tint val="23500"/>
                      <a:satMod val="160000"/>
                    </a:srgbClr>
                  </a:gs>
                </a:gsLst>
                <a:lin ang="13500000" scaled="1"/>
                <a:tileRect/>
              </a:gra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TextBox 67">
                <a:extLst>
                  <a:ext uri="{FF2B5EF4-FFF2-40B4-BE49-F238E27FC236}">
                    <a16:creationId xmlns:a16="http://schemas.microsoft.com/office/drawing/2014/main" id="{8D339977-9BE5-FF14-426E-DF264B342C32}"/>
                  </a:ext>
                </a:extLst>
              </p:cNvPr>
              <p:cNvSpPr txBox="1"/>
              <p:nvPr/>
            </p:nvSpPr>
            <p:spPr>
              <a:xfrm>
                <a:off x="3054253" y="4967622"/>
                <a:ext cx="2587746" cy="1277273"/>
              </a:xfrm>
              <a:prstGeom prst="rect">
                <a:avLst/>
              </a:prstGeom>
              <a:noFill/>
            </p:spPr>
            <p:txBody>
              <a:bodyPr wrap="square" rtlCol="0">
                <a:spAutoFit/>
              </a:bodyPr>
              <a:lstStyle/>
              <a:p>
                <a:pPr algn="ctr"/>
                <a:r>
                  <a:rPr lang="fr-FR" sz="1100" spc="-50" dirty="0">
                    <a:cs typeface="Arial Unicode MS"/>
                  </a:rPr>
                  <a:t>Les enfants développent rarement les idées ; les élèves à haut rendement </a:t>
                </a:r>
                <a:r>
                  <a:rPr lang="fr-FR" sz="1100" spc="-50">
                    <a:cs typeface="Arial Unicode MS"/>
                  </a:rPr>
                  <a:t>(HR) </a:t>
                </a:r>
                <a:r>
                  <a:rPr lang="fr-FR" sz="1100" spc="-50" dirty="0">
                    <a:cs typeface="Arial Unicode MS"/>
                  </a:rPr>
                  <a:t>expliquent ou donnent directement les réponses. Très peu de participation de la part des élèves à faible rendement, le tout étant dirigé par les élèves HA, soit de manière performative, soit avec un engagement minimal.</a:t>
                </a:r>
                <a:endParaRPr lang="en-GB" sz="1100" dirty="0">
                  <a:cs typeface="Arial Unicode MS"/>
                </a:endParaRPr>
              </a:p>
            </p:txBody>
          </p:sp>
        </p:grpSp>
        <p:grpSp>
          <p:nvGrpSpPr>
            <p:cNvPr id="51" name="Group 50">
              <a:extLst>
                <a:ext uri="{FF2B5EF4-FFF2-40B4-BE49-F238E27FC236}">
                  <a16:creationId xmlns:a16="http://schemas.microsoft.com/office/drawing/2014/main" id="{58BCA86B-0FCD-17C2-12C6-BDB6F41FF41E}"/>
                </a:ext>
              </a:extLst>
            </p:cNvPr>
            <p:cNvGrpSpPr/>
            <p:nvPr/>
          </p:nvGrpSpPr>
          <p:grpSpPr>
            <a:xfrm>
              <a:off x="6232865" y="4980930"/>
              <a:ext cx="2917373" cy="1240065"/>
              <a:chOff x="6125535" y="4971642"/>
              <a:chExt cx="2917373" cy="1240065"/>
            </a:xfrm>
          </p:grpSpPr>
          <p:sp>
            <p:nvSpPr>
              <p:cNvPr id="63" name="Rounded Rectangle 62">
                <a:extLst>
                  <a:ext uri="{FF2B5EF4-FFF2-40B4-BE49-F238E27FC236}">
                    <a16:creationId xmlns:a16="http://schemas.microsoft.com/office/drawing/2014/main" id="{EDB74E16-D85A-3AB6-B3F6-CB62BCE7E561}"/>
                  </a:ext>
                </a:extLst>
              </p:cNvPr>
              <p:cNvSpPr/>
              <p:nvPr/>
            </p:nvSpPr>
            <p:spPr>
              <a:xfrm>
                <a:off x="6125535" y="4971642"/>
                <a:ext cx="2917373" cy="1240065"/>
              </a:xfrm>
              <a:prstGeom prst="roundRect">
                <a:avLst/>
              </a:prstGeom>
              <a:gradFill flip="none" rotWithShape="1">
                <a:gsLst>
                  <a:gs pos="0">
                    <a:srgbClr val="6C2562">
                      <a:tint val="66000"/>
                      <a:satMod val="160000"/>
                    </a:srgbClr>
                  </a:gs>
                  <a:gs pos="50000">
                    <a:srgbClr val="6C2562">
                      <a:tint val="44500"/>
                      <a:satMod val="160000"/>
                    </a:srgbClr>
                  </a:gs>
                  <a:gs pos="100000">
                    <a:srgbClr val="6C2562">
                      <a:tint val="23500"/>
                      <a:satMod val="160000"/>
                    </a:srgbClr>
                  </a:gs>
                </a:gsLst>
                <a:lin ang="13500000" scaled="1"/>
                <a:tileRect/>
              </a:gra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TextBox 64">
                <a:extLst>
                  <a:ext uri="{FF2B5EF4-FFF2-40B4-BE49-F238E27FC236}">
                    <a16:creationId xmlns:a16="http://schemas.microsoft.com/office/drawing/2014/main" id="{9C0354F1-38D6-3AA5-8505-324D0D2E4A19}"/>
                  </a:ext>
                </a:extLst>
              </p:cNvPr>
              <p:cNvSpPr txBox="1"/>
              <p:nvPr/>
            </p:nvSpPr>
            <p:spPr>
              <a:xfrm>
                <a:off x="6199087" y="5328604"/>
                <a:ext cx="2185096" cy="600164"/>
              </a:xfrm>
              <a:prstGeom prst="rect">
                <a:avLst/>
              </a:prstGeom>
              <a:noFill/>
            </p:spPr>
            <p:txBody>
              <a:bodyPr wrap="square" lIns="91440" tIns="45720" rIns="91440" bIns="45720" rtlCol="0" anchor="t">
                <a:spAutoFit/>
              </a:bodyPr>
              <a:lstStyle/>
              <a:p>
                <a:pPr algn="ctr"/>
                <a:r>
                  <a:rPr lang="fr-FR" sz="1100" spc="-50" dirty="0">
                    <a:cs typeface="Arial Unicode MS"/>
                  </a:rPr>
                  <a:t>Transcrire et coder de courts extraits en identifiant et comptant les exemples de chaque code (B, R, IR et CH).</a:t>
                </a:r>
                <a:endParaRPr lang="en-GB" sz="1100" dirty="0">
                  <a:cs typeface="Arial Unicode MS"/>
                </a:endParaRPr>
              </a:p>
            </p:txBody>
          </p:sp>
        </p:grpSp>
        <p:grpSp>
          <p:nvGrpSpPr>
            <p:cNvPr id="54" name="Group 53">
              <a:extLst>
                <a:ext uri="{FF2B5EF4-FFF2-40B4-BE49-F238E27FC236}">
                  <a16:creationId xmlns:a16="http://schemas.microsoft.com/office/drawing/2014/main" id="{09A8B259-1DBD-EA2A-D52F-6411B14D4F85}"/>
                </a:ext>
              </a:extLst>
            </p:cNvPr>
            <p:cNvGrpSpPr/>
            <p:nvPr/>
          </p:nvGrpSpPr>
          <p:grpSpPr>
            <a:xfrm>
              <a:off x="1569213" y="3464076"/>
              <a:ext cx="2933137" cy="1240065"/>
              <a:chOff x="1104897" y="3322834"/>
              <a:chExt cx="2933137" cy="1240065"/>
            </a:xfrm>
          </p:grpSpPr>
          <p:sp>
            <p:nvSpPr>
              <p:cNvPr id="60" name="Rounded Rectangle 59">
                <a:extLst>
                  <a:ext uri="{FF2B5EF4-FFF2-40B4-BE49-F238E27FC236}">
                    <a16:creationId xmlns:a16="http://schemas.microsoft.com/office/drawing/2014/main" id="{123150E7-AA10-F4A9-4A4E-B0F14404C81F}"/>
                  </a:ext>
                </a:extLst>
              </p:cNvPr>
              <p:cNvSpPr/>
              <p:nvPr/>
            </p:nvSpPr>
            <p:spPr>
              <a:xfrm>
                <a:off x="1104897" y="3322834"/>
                <a:ext cx="2917373" cy="1240065"/>
              </a:xfrm>
              <a:prstGeom prst="roundRect">
                <a:avLst/>
              </a:prstGeom>
              <a:gradFill flip="none" rotWithShape="1">
                <a:gsLst>
                  <a:gs pos="0">
                    <a:srgbClr val="CE6328">
                      <a:tint val="66000"/>
                      <a:satMod val="160000"/>
                    </a:srgbClr>
                  </a:gs>
                  <a:gs pos="50000">
                    <a:srgbClr val="CE6328">
                      <a:tint val="44500"/>
                      <a:satMod val="160000"/>
                    </a:srgbClr>
                  </a:gs>
                  <a:gs pos="100000">
                    <a:srgbClr val="CE6328">
                      <a:tint val="23500"/>
                      <a:satMod val="160000"/>
                    </a:srgbClr>
                  </a:gs>
                </a:gsLst>
                <a:lin ang="13500000" scaled="1"/>
                <a:tileRect/>
              </a:gra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TextBox 61">
                <a:extLst>
                  <a:ext uri="{FF2B5EF4-FFF2-40B4-BE49-F238E27FC236}">
                    <a16:creationId xmlns:a16="http://schemas.microsoft.com/office/drawing/2014/main" id="{991E33CE-9607-57A5-DE02-13E5C856894E}"/>
                  </a:ext>
                </a:extLst>
              </p:cNvPr>
              <p:cNvSpPr txBox="1"/>
              <p:nvPr/>
            </p:nvSpPr>
            <p:spPr>
              <a:xfrm>
                <a:off x="1491924" y="3353822"/>
                <a:ext cx="2546110" cy="1107996"/>
              </a:xfrm>
              <a:prstGeom prst="rect">
                <a:avLst/>
              </a:prstGeom>
              <a:noFill/>
            </p:spPr>
            <p:txBody>
              <a:bodyPr wrap="square">
                <a:spAutoFit/>
              </a:bodyPr>
              <a:lstStyle/>
              <a:p>
                <a:pPr algn="ctr">
                  <a:lnSpc>
                    <a:spcPct val="100000"/>
                  </a:lnSpc>
                </a:pPr>
                <a:r>
                  <a:rPr lang="fr-FR" sz="1100" spc="-65" dirty="0">
                    <a:cs typeface="Arial Unicode MS"/>
                  </a:rPr>
                  <a:t>Créez des règles de discussion ensemble.</a:t>
                </a:r>
              </a:p>
              <a:p>
                <a:pPr algn="ctr">
                  <a:lnSpc>
                    <a:spcPct val="100000"/>
                  </a:lnSpc>
                </a:pPr>
                <a:r>
                  <a:rPr lang="fr-FR" sz="1100" spc="-65" dirty="0">
                    <a:cs typeface="Arial Unicode MS"/>
                  </a:rPr>
                  <a:t>Parlez de la façon dont le dialogue peut aider tous les apprenants.</a:t>
                </a:r>
              </a:p>
              <a:p>
                <a:pPr algn="ctr">
                  <a:lnSpc>
                    <a:spcPct val="100000"/>
                  </a:lnSpc>
                </a:pPr>
                <a:r>
                  <a:rPr lang="fr-FR" sz="1100" spc="-65" dirty="0">
                    <a:cs typeface="Arial Unicode MS"/>
                  </a:rPr>
                  <a:t>Introduisez des amorces de phrases.</a:t>
                </a:r>
              </a:p>
              <a:p>
                <a:pPr algn="ctr">
                  <a:lnSpc>
                    <a:spcPct val="100000"/>
                  </a:lnSpc>
                </a:pPr>
                <a:r>
                  <a:rPr lang="fr-FR" sz="1100" spc="-65" dirty="0">
                    <a:cs typeface="Arial Unicode MS"/>
                  </a:rPr>
                  <a:t>Développez une conscience métacognitive des bienfaits du dialogue.</a:t>
                </a:r>
                <a:endParaRPr lang="en-GB" sz="1200" dirty="0">
                  <a:cs typeface="Arial Unicode MS"/>
                </a:endParaRPr>
              </a:p>
            </p:txBody>
          </p:sp>
        </p:grpSp>
        <p:grpSp>
          <p:nvGrpSpPr>
            <p:cNvPr id="55" name="Group 54">
              <a:extLst>
                <a:ext uri="{FF2B5EF4-FFF2-40B4-BE49-F238E27FC236}">
                  <a16:creationId xmlns:a16="http://schemas.microsoft.com/office/drawing/2014/main" id="{9C72BED8-4179-AE1B-6450-DB8EA633F878}"/>
                </a:ext>
              </a:extLst>
            </p:cNvPr>
            <p:cNvGrpSpPr/>
            <p:nvPr/>
          </p:nvGrpSpPr>
          <p:grpSpPr>
            <a:xfrm>
              <a:off x="1569213" y="2001603"/>
              <a:ext cx="2917373" cy="1240065"/>
              <a:chOff x="1328052" y="1870974"/>
              <a:chExt cx="2917373" cy="1240065"/>
            </a:xfrm>
          </p:grpSpPr>
          <p:sp>
            <p:nvSpPr>
              <p:cNvPr id="57" name="Rounded Rectangle 56">
                <a:extLst>
                  <a:ext uri="{FF2B5EF4-FFF2-40B4-BE49-F238E27FC236}">
                    <a16:creationId xmlns:a16="http://schemas.microsoft.com/office/drawing/2014/main" id="{4DD5AC2A-DAFE-1488-DB2B-371446FBAAF7}"/>
                  </a:ext>
                </a:extLst>
              </p:cNvPr>
              <p:cNvSpPr/>
              <p:nvPr/>
            </p:nvSpPr>
            <p:spPr>
              <a:xfrm>
                <a:off x="1328052" y="1870974"/>
                <a:ext cx="2917373" cy="1240065"/>
              </a:xfrm>
              <a:prstGeom prst="roundRect">
                <a:avLst/>
              </a:prstGeom>
              <a:gradFill flip="none" rotWithShape="1">
                <a:gsLst>
                  <a:gs pos="0">
                    <a:srgbClr val="C71524">
                      <a:tint val="66000"/>
                      <a:satMod val="160000"/>
                    </a:srgbClr>
                  </a:gs>
                  <a:gs pos="50000">
                    <a:srgbClr val="C71524">
                      <a:tint val="44500"/>
                      <a:satMod val="160000"/>
                    </a:srgbClr>
                  </a:gs>
                  <a:gs pos="100000">
                    <a:srgbClr val="C71524">
                      <a:tint val="23500"/>
                      <a:satMod val="160000"/>
                    </a:srgbClr>
                  </a:gs>
                </a:gsLst>
                <a:lin ang="13500000" scaled="1"/>
                <a:tileRect/>
              </a:gra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TextBox 58">
                <a:extLst>
                  <a:ext uri="{FF2B5EF4-FFF2-40B4-BE49-F238E27FC236}">
                    <a16:creationId xmlns:a16="http://schemas.microsoft.com/office/drawing/2014/main" id="{9CBA1CF0-C56F-AAC4-1302-C5EDA229D43F}"/>
                  </a:ext>
                </a:extLst>
              </p:cNvPr>
              <p:cNvSpPr txBox="1"/>
              <p:nvPr/>
            </p:nvSpPr>
            <p:spPr>
              <a:xfrm>
                <a:off x="1858085" y="1954360"/>
                <a:ext cx="2375319" cy="1107996"/>
              </a:xfrm>
              <a:prstGeom prst="rect">
                <a:avLst/>
              </a:prstGeom>
              <a:noFill/>
            </p:spPr>
            <p:txBody>
              <a:bodyPr wrap="square" rtlCol="0">
                <a:spAutoFit/>
              </a:bodyPr>
              <a:lstStyle/>
              <a:p>
                <a:pPr algn="ctr"/>
                <a:r>
                  <a:rPr lang="fr-FR" sz="1100" spc="-50" dirty="0">
                    <a:cs typeface="Arial"/>
                  </a:rPr>
                  <a:t>Amélioration significative de la quantité et de la qualité du dialogue — explication du raisonnement et élaboration des idées.</a:t>
                </a:r>
              </a:p>
              <a:p>
                <a:pPr algn="ctr"/>
                <a:r>
                  <a:rPr lang="fr-FR" sz="1100" spc="-50" dirty="0">
                    <a:cs typeface="Arial"/>
                  </a:rPr>
                  <a:t>Cela a-t-il un impact sur l’apprentissage?</a:t>
                </a:r>
              </a:p>
              <a:p>
                <a:pPr algn="ctr"/>
                <a:r>
                  <a:rPr lang="fr-FR" sz="1100" spc="-50" dirty="0">
                    <a:cs typeface="Arial"/>
                  </a:rPr>
                  <a:t>Les résultats seraient-ils différents pour des dyades de niveaux similaires?</a:t>
                </a:r>
                <a:endParaRPr lang="en-GB" sz="1100" dirty="0">
                  <a:cs typeface="Arial"/>
                </a:endParaRPr>
              </a:p>
            </p:txBody>
          </p:sp>
        </p:grpSp>
        <p:sp>
          <p:nvSpPr>
            <p:cNvPr id="56" name="Arc 55">
              <a:extLst>
                <a:ext uri="{FF2B5EF4-FFF2-40B4-BE49-F238E27FC236}">
                  <a16:creationId xmlns:a16="http://schemas.microsoft.com/office/drawing/2014/main" id="{19A1C5FC-2C7F-CDA7-B873-C3F8775903BD}"/>
                </a:ext>
              </a:extLst>
            </p:cNvPr>
            <p:cNvSpPr/>
            <p:nvPr/>
          </p:nvSpPr>
          <p:spPr>
            <a:xfrm>
              <a:off x="5082870" y="2618317"/>
              <a:ext cx="2051376" cy="2010509"/>
            </a:xfrm>
            <a:prstGeom prst="arc">
              <a:avLst>
                <a:gd name="adj1" fmla="val 15399189"/>
                <a:gd name="adj2" fmla="val 14527644"/>
              </a:avLst>
            </a:prstGeom>
            <a:ln w="19050">
              <a:solidFill>
                <a:schemeClr val="bg2">
                  <a:lumMod val="75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en-GB"/>
            </a:p>
          </p:txBody>
        </p:sp>
      </p:grpSp>
      <p:grpSp>
        <p:nvGrpSpPr>
          <p:cNvPr id="9" name="Group 8"/>
          <p:cNvGrpSpPr/>
          <p:nvPr>
            <p:custDataLst>
              <p:tags r:id="rId11"/>
            </p:custDataLst>
          </p:nvPr>
        </p:nvGrpSpPr>
        <p:grpSpPr>
          <a:xfrm>
            <a:off x="1612900" y="5438700"/>
            <a:ext cx="1043173" cy="1253107"/>
            <a:chOff x="1612900" y="5438700"/>
            <a:chExt cx="1043173" cy="1253107"/>
          </a:xfrm>
        </p:grpSpPr>
        <p:pic>
          <p:nvPicPr>
            <p:cNvPr id="83" name="Graphic 42">
              <a:extLst>
                <a:ext uri="{FF2B5EF4-FFF2-40B4-BE49-F238E27FC236}">
                  <a16:creationId xmlns:a16="http://schemas.microsoft.com/office/drawing/2014/main" id="{D08C8DBC-5793-EDBE-CCEB-9F58B7310FC1}"/>
                </a:ext>
              </a:extLst>
            </p:cNvPr>
            <p:cNvPicPr>
              <a:picLocks noChangeAspect="1"/>
            </p:cNvPicPr>
            <p:nvPr/>
          </p:nvPicPr>
          <p:blipFill>
            <a:blip>
              <a:extLst>
                <a:ext uri="{96DAC541-7B7A-43D3-8B79-37D633B846F1}">
                  <asvg:svgBlip xmlns:asvg="http://schemas.microsoft.com/office/drawing/2016/SVG/main" r:embed="rId27"/>
                </a:ext>
              </a:extLst>
            </a:blip>
            <a:stretch>
              <a:fillRect/>
            </a:stretch>
          </p:blipFill>
          <p:spPr>
            <a:xfrm>
              <a:off x="1612900" y="5438700"/>
              <a:ext cx="1043173" cy="1043173"/>
            </a:xfrm>
            <a:prstGeom prst="rect">
              <a:avLst/>
            </a:prstGeom>
          </p:spPr>
        </p:pic>
        <p:sp>
          <p:nvSpPr>
            <p:cNvPr id="84" name="TextBox 83">
              <a:extLst>
                <a:ext uri="{FF2B5EF4-FFF2-40B4-BE49-F238E27FC236}">
                  <a16:creationId xmlns:a16="http://schemas.microsoft.com/office/drawing/2014/main" id="{E70E2B0E-1EEE-899F-1CD7-16C47340A957}"/>
                </a:ext>
              </a:extLst>
            </p:cNvPr>
            <p:cNvSpPr txBox="1"/>
            <p:nvPr/>
          </p:nvSpPr>
          <p:spPr>
            <a:xfrm>
              <a:off x="1622480" y="5958060"/>
              <a:ext cx="1024013" cy="733747"/>
            </a:xfrm>
            <a:prstGeom prst="rect">
              <a:avLst/>
            </a:prstGeom>
            <a:noFill/>
          </p:spPr>
          <p:txBody>
            <a:bodyPr wrap="none" rtlCol="0">
              <a:prstTxWarp prst="textArchDown">
                <a:avLst>
                  <a:gd name="adj" fmla="val 1812844"/>
                </a:avLst>
              </a:prstTxWarp>
              <a:spAutoFit/>
            </a:bodyPr>
            <a:lstStyle/>
            <a:p>
              <a:pPr algn="ctr"/>
              <a:r>
                <a:rPr lang="en-US" sz="5200" dirty="0" err="1"/>
                <a:t>Interprétation</a:t>
              </a:r>
              <a:endParaRPr lang="en-US" sz="5200" dirty="0"/>
            </a:p>
          </p:txBody>
        </p:sp>
      </p:grpSp>
      <p:sp>
        <p:nvSpPr>
          <p:cNvPr id="12" name="TextBox 42">
            <a:extLst>
              <a:ext uri="{FF2B5EF4-FFF2-40B4-BE49-F238E27FC236}">
                <a16:creationId xmlns:a16="http://schemas.microsoft.com/office/drawing/2014/main" id="{37FD86A2-F015-D04C-75B0-ADF51D72BDEC}"/>
              </a:ext>
            </a:extLst>
          </p:cNvPr>
          <p:cNvSpPr txBox="1"/>
          <p:nvPr>
            <p:custDataLst>
              <p:tags r:id="rId12"/>
            </p:custDataLst>
          </p:nvPr>
        </p:nvSpPr>
        <p:spPr>
          <a:xfrm>
            <a:off x="4759714" y="1193292"/>
            <a:ext cx="1075206" cy="656650"/>
          </a:xfrm>
          <a:prstGeom prst="rect">
            <a:avLst/>
          </a:prstGeom>
          <a:noFill/>
        </p:spPr>
        <p:txBody>
          <a:bodyPr wrap="none" rtlCol="0">
            <a:prstTxWarp prst="textArchDown">
              <a:avLst>
                <a:gd name="adj" fmla="val 1812844"/>
              </a:avLst>
            </a:prstTxWarp>
            <a:spAutoFit/>
          </a:bodyPr>
          <a:lstStyle/>
          <a:p>
            <a:pPr algn="ctr"/>
            <a:r>
              <a:rPr lang="en-US" sz="5200" cap="all" dirty="0" err="1"/>
              <a:t>Intérêts</a:t>
            </a:r>
            <a:r>
              <a:rPr lang="en-US" sz="5200" cap="all" dirty="0"/>
              <a:t> et buts</a:t>
            </a:r>
          </a:p>
        </p:txBody>
      </p:sp>
      <p:pic>
        <p:nvPicPr>
          <p:cNvPr id="13" name="Graphic 79">
            <a:extLst>
              <a:ext uri="{FF2B5EF4-FFF2-40B4-BE49-F238E27FC236}">
                <a16:creationId xmlns:a16="http://schemas.microsoft.com/office/drawing/2014/main" id="{98661AA6-6541-7F46-7FCD-B3AFA0593383}"/>
              </a:ext>
            </a:extLst>
          </p:cNvPr>
          <p:cNvPicPr>
            <a:picLocks noChangeAspect="1"/>
          </p:cNvPicPr>
          <p:nvPr>
            <p:custDataLst>
              <p:tags r:id="rId13"/>
            </p:custDataLst>
          </p:nvPr>
        </p:nvPicPr>
        <p:blipFill>
          <a:blip>
            <a:extLst>
              <a:ext uri="{96DAC541-7B7A-43D3-8B79-37D633B846F1}">
                <asvg:svgBlip xmlns:asvg="http://schemas.microsoft.com/office/drawing/2016/SVG/main" r:embed="rId28"/>
              </a:ext>
            </a:extLst>
          </a:blip>
          <a:stretch>
            <a:fillRect/>
          </a:stretch>
        </p:blipFill>
        <p:spPr>
          <a:xfrm>
            <a:off x="4783325" y="685582"/>
            <a:ext cx="1027984" cy="1027984"/>
          </a:xfrm>
          <a:prstGeom prst="rect">
            <a:avLst/>
          </a:prstGeom>
        </p:spPr>
      </p:pic>
      <p:grpSp>
        <p:nvGrpSpPr>
          <p:cNvPr id="17" name="Groupe 16">
            <a:extLst>
              <a:ext uri="{FF2B5EF4-FFF2-40B4-BE49-F238E27FC236}">
                <a16:creationId xmlns:a16="http://schemas.microsoft.com/office/drawing/2014/main" id="{04FB2187-64DA-C082-5DD3-311F8C0EA2D0}"/>
              </a:ext>
            </a:extLst>
          </p:cNvPr>
          <p:cNvGrpSpPr/>
          <p:nvPr>
            <p:custDataLst>
              <p:tags r:id="rId14"/>
            </p:custDataLst>
          </p:nvPr>
        </p:nvGrpSpPr>
        <p:grpSpPr>
          <a:xfrm>
            <a:off x="7517625" y="1320984"/>
            <a:ext cx="1509550" cy="1311555"/>
            <a:chOff x="6837411" y="1311501"/>
            <a:chExt cx="1509550" cy="1311555"/>
          </a:xfrm>
        </p:grpSpPr>
        <p:pic>
          <p:nvPicPr>
            <p:cNvPr id="18" name="Graphic 35">
              <a:extLst>
                <a:ext uri="{FF2B5EF4-FFF2-40B4-BE49-F238E27FC236}">
                  <a16:creationId xmlns:a16="http://schemas.microsoft.com/office/drawing/2014/main" id="{9F6161B2-7BAB-B080-A619-D51298D72FE8}"/>
                </a:ext>
              </a:extLst>
            </p:cNvPr>
            <p:cNvPicPr>
              <a:picLocks noChangeAspect="1"/>
            </p:cNvPicPr>
            <p:nvPr/>
          </p:nvPicPr>
          <p:blipFill>
            <a:blip>
              <a:extLst>
                <a:ext uri="{96DAC541-7B7A-43D3-8B79-37D633B846F1}">
                  <asvg:svgBlip xmlns:asvg="http://schemas.microsoft.com/office/drawing/2016/SVG/main" r:embed="rId29"/>
                </a:ext>
              </a:extLst>
            </a:blip>
            <a:stretch>
              <a:fillRect/>
            </a:stretch>
          </p:blipFill>
          <p:spPr>
            <a:xfrm>
              <a:off x="7075849" y="1398329"/>
              <a:ext cx="1027984" cy="1027984"/>
            </a:xfrm>
            <a:prstGeom prst="rect">
              <a:avLst/>
            </a:prstGeom>
          </p:spPr>
        </p:pic>
        <p:sp>
          <p:nvSpPr>
            <p:cNvPr id="20" name="TextBox 77">
              <a:extLst>
                <a:ext uri="{FF2B5EF4-FFF2-40B4-BE49-F238E27FC236}">
                  <a16:creationId xmlns:a16="http://schemas.microsoft.com/office/drawing/2014/main" id="{3848640B-2C6E-8793-15E3-BD5A95D50691}"/>
                </a:ext>
              </a:extLst>
            </p:cNvPr>
            <p:cNvSpPr txBox="1"/>
            <p:nvPr/>
          </p:nvSpPr>
          <p:spPr>
            <a:xfrm>
              <a:off x="6837411" y="1311501"/>
              <a:ext cx="1509550" cy="1311555"/>
            </a:xfrm>
            <a:prstGeom prst="rect">
              <a:avLst/>
            </a:prstGeom>
            <a:noFill/>
          </p:spPr>
          <p:txBody>
            <a:bodyPr wrap="none" rtlCol="0">
              <a:prstTxWarp prst="textArchDown">
                <a:avLst>
                  <a:gd name="adj" fmla="val 1016694"/>
                </a:avLst>
              </a:prstTxWarp>
              <a:spAutoFit/>
            </a:bodyPr>
            <a:lstStyle/>
            <a:p>
              <a:pPr algn="ctr"/>
              <a:r>
                <a:rPr lang="fr-FR" sz="6000" cap="all" dirty="0"/>
                <a:t>Centration et questionnement</a:t>
              </a:r>
              <a:endParaRPr lang="en-US" sz="6000" cap="all" dirty="0"/>
            </a:p>
          </p:txBody>
        </p:sp>
      </p:grpSp>
      <p:grpSp>
        <p:nvGrpSpPr>
          <p:cNvPr id="22" name="Groupe 21">
            <a:extLst>
              <a:ext uri="{FF2B5EF4-FFF2-40B4-BE49-F238E27FC236}">
                <a16:creationId xmlns:a16="http://schemas.microsoft.com/office/drawing/2014/main" id="{A915D159-4536-D72E-8B88-884C51D8DDB9}"/>
              </a:ext>
            </a:extLst>
          </p:cNvPr>
          <p:cNvGrpSpPr/>
          <p:nvPr>
            <p:custDataLst>
              <p:tags r:id="rId15"/>
            </p:custDataLst>
          </p:nvPr>
        </p:nvGrpSpPr>
        <p:grpSpPr>
          <a:xfrm>
            <a:off x="9183568" y="3764126"/>
            <a:ext cx="1371600" cy="1489980"/>
            <a:chOff x="7104528" y="2946108"/>
            <a:chExt cx="1371600" cy="1489980"/>
          </a:xfrm>
        </p:grpSpPr>
        <p:pic>
          <p:nvPicPr>
            <p:cNvPr id="23" name="Graphic 38">
              <a:extLst>
                <a:ext uri="{FF2B5EF4-FFF2-40B4-BE49-F238E27FC236}">
                  <a16:creationId xmlns:a16="http://schemas.microsoft.com/office/drawing/2014/main" id="{7EC4E907-EF04-90B9-F68E-EC16EFDF19DE}"/>
                </a:ext>
              </a:extLst>
            </p:cNvPr>
            <p:cNvPicPr>
              <a:picLocks noChangeAspect="1"/>
            </p:cNvPicPr>
            <p:nvPr/>
          </p:nvPicPr>
          <p:blipFill>
            <a:blip>
              <a:extLst>
                <a:ext uri="{96DAC541-7B7A-43D3-8B79-37D633B846F1}">
                  <asvg:svgBlip xmlns:asvg="http://schemas.microsoft.com/office/drawing/2016/SVG/main" r:embed="rId30"/>
                </a:ext>
              </a:extLst>
            </a:blip>
            <a:stretch>
              <a:fillRect/>
            </a:stretch>
          </p:blipFill>
          <p:spPr>
            <a:xfrm>
              <a:off x="7276336" y="3208437"/>
              <a:ext cx="1027984" cy="1027984"/>
            </a:xfrm>
            <a:prstGeom prst="rect">
              <a:avLst/>
            </a:prstGeom>
          </p:spPr>
        </p:pic>
        <p:sp>
          <p:nvSpPr>
            <p:cNvPr id="24" name="TextBox 79">
              <a:extLst>
                <a:ext uri="{FF2B5EF4-FFF2-40B4-BE49-F238E27FC236}">
                  <a16:creationId xmlns:a16="http://schemas.microsoft.com/office/drawing/2014/main" id="{1B2F67E6-2269-DA66-1754-FC9C3FCC3A3A}"/>
                </a:ext>
              </a:extLst>
            </p:cNvPr>
            <p:cNvSpPr txBox="1"/>
            <p:nvPr/>
          </p:nvSpPr>
          <p:spPr>
            <a:xfrm>
              <a:off x="7104528" y="2946108"/>
              <a:ext cx="1371600" cy="1489980"/>
            </a:xfrm>
            <a:prstGeom prst="rect">
              <a:avLst/>
            </a:prstGeom>
            <a:noFill/>
          </p:spPr>
          <p:txBody>
            <a:bodyPr wrap="none" rtlCol="0">
              <a:prstTxWarp prst="textArchDown">
                <a:avLst>
                  <a:gd name="adj" fmla="val 629262"/>
                </a:avLst>
              </a:prstTxWarp>
              <a:spAutoFit/>
            </a:bodyPr>
            <a:lstStyle/>
            <a:p>
              <a:pPr algn="ctr"/>
              <a:r>
                <a:rPr lang="en-US" sz="5200" cap="all" dirty="0"/>
                <a:t>Plan de recherche et </a:t>
              </a:r>
              <a:r>
                <a:rPr lang="en-US" sz="5200" cap="all" dirty="0" err="1"/>
                <a:t>méthodes</a:t>
              </a:r>
              <a:endParaRPr lang="en-US" sz="5200" cap="all" dirty="0"/>
            </a:p>
          </p:txBody>
        </p:sp>
      </p:grpSp>
      <p:grpSp>
        <p:nvGrpSpPr>
          <p:cNvPr id="26" name="Groupe 25">
            <a:extLst>
              <a:ext uri="{FF2B5EF4-FFF2-40B4-BE49-F238E27FC236}">
                <a16:creationId xmlns:a16="http://schemas.microsoft.com/office/drawing/2014/main" id="{2A44E0CC-8E12-823E-8348-4E02969315BA}"/>
              </a:ext>
            </a:extLst>
          </p:cNvPr>
          <p:cNvGrpSpPr/>
          <p:nvPr>
            <p:custDataLst>
              <p:tags r:id="rId16"/>
            </p:custDataLst>
          </p:nvPr>
        </p:nvGrpSpPr>
        <p:grpSpPr>
          <a:xfrm>
            <a:off x="7646448" y="5421882"/>
            <a:ext cx="1371600" cy="1288823"/>
            <a:chOff x="6161445" y="4464663"/>
            <a:chExt cx="1371600" cy="1288823"/>
          </a:xfrm>
        </p:grpSpPr>
        <p:pic>
          <p:nvPicPr>
            <p:cNvPr id="27" name="Graphic 40">
              <a:extLst>
                <a:ext uri="{FF2B5EF4-FFF2-40B4-BE49-F238E27FC236}">
                  <a16:creationId xmlns:a16="http://schemas.microsoft.com/office/drawing/2014/main" id="{C40EE599-0932-0642-ADE9-293A50F36D07}"/>
                </a:ext>
              </a:extLst>
            </p:cNvPr>
            <p:cNvPicPr>
              <a:picLocks noChangeAspect="1"/>
            </p:cNvPicPr>
            <p:nvPr/>
          </p:nvPicPr>
          <p:blipFill>
            <a:blip>
              <a:extLst>
                <a:ext uri="{96DAC541-7B7A-43D3-8B79-37D633B846F1}">
                  <asvg:svgBlip xmlns:asvg="http://schemas.microsoft.com/office/drawing/2016/SVG/main" r:embed="rId31"/>
                </a:ext>
              </a:extLst>
            </a:blip>
            <a:stretch>
              <a:fillRect/>
            </a:stretch>
          </p:blipFill>
          <p:spPr>
            <a:xfrm>
              <a:off x="6333254" y="4464663"/>
              <a:ext cx="1027983" cy="1027983"/>
            </a:xfrm>
            <a:prstGeom prst="rect">
              <a:avLst/>
            </a:prstGeom>
          </p:spPr>
        </p:pic>
        <p:sp>
          <p:nvSpPr>
            <p:cNvPr id="28" name="TextBox 81">
              <a:extLst>
                <a:ext uri="{FF2B5EF4-FFF2-40B4-BE49-F238E27FC236}">
                  <a16:creationId xmlns:a16="http://schemas.microsoft.com/office/drawing/2014/main" id="{83F867FA-7D20-B499-1229-36C212A92710}"/>
                </a:ext>
              </a:extLst>
            </p:cNvPr>
            <p:cNvSpPr txBox="1"/>
            <p:nvPr/>
          </p:nvSpPr>
          <p:spPr>
            <a:xfrm>
              <a:off x="6161445" y="4464663"/>
              <a:ext cx="1371600" cy="1288823"/>
            </a:xfrm>
            <a:prstGeom prst="rect">
              <a:avLst/>
            </a:prstGeom>
            <a:noFill/>
          </p:spPr>
          <p:txBody>
            <a:bodyPr wrap="none" rtlCol="0">
              <a:prstTxWarp prst="textArchDown">
                <a:avLst>
                  <a:gd name="adj" fmla="val 794870"/>
                </a:avLst>
              </a:prstTxWarp>
              <a:spAutoFit/>
            </a:bodyPr>
            <a:lstStyle/>
            <a:p>
              <a:pPr algn="ctr"/>
              <a:r>
                <a:rPr lang="fr-FR" sz="5400" cap="all" dirty="0"/>
                <a:t>Exploration des données</a:t>
              </a:r>
              <a:endParaRPr lang="en-US" sz="5200" cap="all" dirty="0"/>
            </a:p>
          </p:txBody>
        </p:sp>
      </p:grpSp>
      <p:grpSp>
        <p:nvGrpSpPr>
          <p:cNvPr id="29" name="Groupe 28">
            <a:extLst>
              <a:ext uri="{FF2B5EF4-FFF2-40B4-BE49-F238E27FC236}">
                <a16:creationId xmlns:a16="http://schemas.microsoft.com/office/drawing/2014/main" id="{9EF7D6D4-A516-561D-0143-F5861B02D6F3}"/>
              </a:ext>
            </a:extLst>
          </p:cNvPr>
          <p:cNvGrpSpPr/>
          <p:nvPr>
            <p:custDataLst>
              <p:tags r:id="rId17"/>
            </p:custDataLst>
          </p:nvPr>
        </p:nvGrpSpPr>
        <p:grpSpPr>
          <a:xfrm>
            <a:off x="56808" y="3957205"/>
            <a:ext cx="1045943" cy="1235542"/>
            <a:chOff x="3666325" y="3101902"/>
            <a:chExt cx="1045943" cy="1235542"/>
          </a:xfrm>
        </p:grpSpPr>
        <p:sp>
          <p:nvSpPr>
            <p:cNvPr id="30" name="TextBox 85">
              <a:extLst>
                <a:ext uri="{FF2B5EF4-FFF2-40B4-BE49-F238E27FC236}">
                  <a16:creationId xmlns:a16="http://schemas.microsoft.com/office/drawing/2014/main" id="{22D90F53-61CA-6CEF-7C17-0888CE49E9FB}"/>
                </a:ext>
              </a:extLst>
            </p:cNvPr>
            <p:cNvSpPr txBox="1"/>
            <p:nvPr/>
          </p:nvSpPr>
          <p:spPr>
            <a:xfrm>
              <a:off x="3666325" y="3588533"/>
              <a:ext cx="1045943" cy="748911"/>
            </a:xfrm>
            <a:prstGeom prst="rect">
              <a:avLst/>
            </a:prstGeom>
            <a:noFill/>
          </p:spPr>
          <p:txBody>
            <a:bodyPr wrap="none" rtlCol="0">
              <a:prstTxWarp prst="textArchDown">
                <a:avLst>
                  <a:gd name="adj" fmla="val 1812844"/>
                </a:avLst>
              </a:prstTxWarp>
              <a:spAutoFit/>
            </a:bodyPr>
            <a:lstStyle/>
            <a:p>
              <a:pPr algn="ctr"/>
              <a:r>
                <a:rPr lang="en-US" sz="4400" dirty="0"/>
                <a:t>PLAN D’ACTION</a:t>
              </a:r>
            </a:p>
          </p:txBody>
        </p:sp>
        <p:pic>
          <p:nvPicPr>
            <p:cNvPr id="31" name="Graphic 49">
              <a:extLst>
                <a:ext uri="{FF2B5EF4-FFF2-40B4-BE49-F238E27FC236}">
                  <a16:creationId xmlns:a16="http://schemas.microsoft.com/office/drawing/2014/main" id="{BF9A91AC-A179-8643-61FF-EFF766411C96}"/>
                </a:ext>
              </a:extLst>
            </p:cNvPr>
            <p:cNvPicPr>
              <a:picLocks noChangeAspect="1"/>
            </p:cNvPicPr>
            <p:nvPr/>
          </p:nvPicPr>
          <p:blipFill>
            <a:blip>
              <a:extLst>
                <a:ext uri="{96DAC541-7B7A-43D3-8B79-37D633B846F1}">
                  <asvg:svgBlip xmlns:asvg="http://schemas.microsoft.com/office/drawing/2016/SVG/main" r:embed="rId32"/>
                </a:ext>
              </a:extLst>
            </a:blip>
            <a:stretch>
              <a:fillRect/>
            </a:stretch>
          </p:blipFill>
          <p:spPr>
            <a:xfrm>
              <a:off x="3670821" y="3101902"/>
              <a:ext cx="1036951" cy="1036951"/>
            </a:xfrm>
            <a:prstGeom prst="rect">
              <a:avLst/>
            </a:prstGeom>
          </p:spPr>
        </p:pic>
      </p:grpSp>
      <p:grpSp>
        <p:nvGrpSpPr>
          <p:cNvPr id="32" name="Groupe 31">
            <a:extLst>
              <a:ext uri="{FF2B5EF4-FFF2-40B4-BE49-F238E27FC236}">
                <a16:creationId xmlns:a16="http://schemas.microsoft.com/office/drawing/2014/main" id="{64970BDC-5E68-E462-71EB-2209B3101644}"/>
              </a:ext>
            </a:extLst>
          </p:cNvPr>
          <p:cNvGrpSpPr/>
          <p:nvPr>
            <p:custDataLst>
              <p:tags r:id="rId18"/>
            </p:custDataLst>
          </p:nvPr>
        </p:nvGrpSpPr>
        <p:grpSpPr>
          <a:xfrm>
            <a:off x="150374" y="2029282"/>
            <a:ext cx="1252038" cy="1258067"/>
            <a:chOff x="3902628" y="1549673"/>
            <a:chExt cx="1252038" cy="1258067"/>
          </a:xfrm>
        </p:grpSpPr>
        <p:pic>
          <p:nvPicPr>
            <p:cNvPr id="33" name="Graphic 78">
              <a:extLst>
                <a:ext uri="{FF2B5EF4-FFF2-40B4-BE49-F238E27FC236}">
                  <a16:creationId xmlns:a16="http://schemas.microsoft.com/office/drawing/2014/main" id="{539C3939-3773-3DBC-F348-8A83C9B9AE58}"/>
                </a:ext>
              </a:extLst>
            </p:cNvPr>
            <p:cNvPicPr>
              <a:picLocks noChangeAspect="1"/>
            </p:cNvPicPr>
            <p:nvPr/>
          </p:nvPicPr>
          <p:blipFill>
            <a:blip>
              <a:extLst>
                <a:ext uri="{96DAC541-7B7A-43D3-8B79-37D633B846F1}">
                  <asvg:svgBlip xmlns:asvg="http://schemas.microsoft.com/office/drawing/2016/SVG/main" r:embed="rId33"/>
                </a:ext>
              </a:extLst>
            </a:blip>
            <a:stretch>
              <a:fillRect/>
            </a:stretch>
          </p:blipFill>
          <p:spPr>
            <a:xfrm>
              <a:off x="4007061" y="1549673"/>
              <a:ext cx="1043173" cy="1043173"/>
            </a:xfrm>
            <a:prstGeom prst="rect">
              <a:avLst/>
            </a:prstGeom>
          </p:spPr>
        </p:pic>
        <p:sp>
          <p:nvSpPr>
            <p:cNvPr id="34" name="TextBox 88">
              <a:extLst>
                <a:ext uri="{FF2B5EF4-FFF2-40B4-BE49-F238E27FC236}">
                  <a16:creationId xmlns:a16="http://schemas.microsoft.com/office/drawing/2014/main" id="{74637AE6-186E-1050-38BF-CD5B617BD45D}"/>
                </a:ext>
              </a:extLst>
            </p:cNvPr>
            <p:cNvSpPr txBox="1"/>
            <p:nvPr/>
          </p:nvSpPr>
          <p:spPr>
            <a:xfrm>
              <a:off x="3902628" y="1572937"/>
              <a:ext cx="1252038" cy="1234803"/>
            </a:xfrm>
            <a:prstGeom prst="rect">
              <a:avLst/>
            </a:prstGeom>
            <a:noFill/>
          </p:spPr>
          <p:txBody>
            <a:bodyPr wrap="square" rtlCol="0">
              <a:prstTxWarp prst="textArchDown">
                <a:avLst>
                  <a:gd name="adj" fmla="val 1812844"/>
                </a:avLst>
              </a:prstTxWarp>
              <a:spAutoFit/>
            </a:bodyPr>
            <a:lstStyle/>
            <a:p>
              <a:pPr algn="ctr"/>
              <a:r>
                <a:rPr lang="fr-FR" sz="5400" cap="all" dirty="0"/>
                <a:t>Retour et réflexion</a:t>
              </a:r>
              <a:endParaRPr lang="en-US" sz="5200" cap="all" dirty="0"/>
            </a:p>
          </p:txBody>
        </p:sp>
      </p:grpSp>
      <p:sp>
        <p:nvSpPr>
          <p:cNvPr id="5" name="TextBox 4">
            <a:extLst>
              <a:ext uri="{FF2B5EF4-FFF2-40B4-BE49-F238E27FC236}">
                <a16:creationId xmlns:a16="http://schemas.microsoft.com/office/drawing/2014/main" id="{3239FFDA-C6AD-B721-EACD-42A74B3F394E}"/>
              </a:ext>
            </a:extLst>
          </p:cNvPr>
          <p:cNvSpPr txBox="1"/>
          <p:nvPr>
            <p:custDataLst>
              <p:tags r:id="rId19"/>
            </p:custDataLst>
          </p:nvPr>
        </p:nvSpPr>
        <p:spPr>
          <a:xfrm>
            <a:off x="5659120" y="7111926"/>
            <a:ext cx="4640580" cy="276999"/>
          </a:xfrm>
          <a:prstGeom prst="rect">
            <a:avLst/>
          </a:prstGeom>
          <a:noFill/>
          <a:ln w="25400">
            <a:solidFill>
              <a:srgbClr val="2791A6"/>
            </a:solidFill>
          </a:ln>
        </p:spPr>
        <p:txBody>
          <a:bodyPr wrap="square" lIns="91440" tIns="45720" rIns="91440" bIns="45720" rtlCol="0" anchor="t">
            <a:spAutoFit/>
          </a:bodyPr>
          <a:lstStyle/>
          <a:p>
            <a:r>
              <a:rPr lang="fr-FR" sz="1200" dirty="0">
                <a:latin typeface="Arial"/>
                <a:cs typeface="Arial"/>
              </a:rPr>
              <a:t>Un gabarit téléchargeable est disponible sur notre </a:t>
            </a:r>
            <a:r>
              <a:rPr lang="fr-FR" sz="1200" dirty="0">
                <a:latin typeface="Arial"/>
                <a:cs typeface="Arial"/>
                <a:hlinkClick r:id="rId34"/>
              </a:rPr>
              <a:t>site Web</a:t>
            </a:r>
            <a:r>
              <a:rPr lang="fr-FR" sz="1200" dirty="0">
                <a:latin typeface="Arial"/>
                <a:cs typeface="Arial"/>
              </a:rPr>
              <a:t>.</a:t>
            </a:r>
            <a:endParaRPr lang="en-GB" sz="1200" dirty="0">
              <a:latin typeface="Arial"/>
              <a:cs typeface="Arial"/>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custDataLst>
              <p:tags r:id="rId1"/>
            </p:custDataLst>
          </p:nvPr>
        </p:nvSpPr>
        <p:spPr>
          <a:xfrm>
            <a:off x="616464" y="643135"/>
            <a:ext cx="2291836" cy="568744"/>
          </a:xfrm>
          <a:prstGeom prst="rect">
            <a:avLst/>
          </a:prstGeom>
          <a:solidFill>
            <a:srgbClr val="D9F1F6"/>
          </a:solidFill>
        </p:spPr>
        <p:txBody>
          <a:bodyPr vert="horz" wrap="square" lIns="0" tIns="14604" rIns="0" bIns="0" rtlCol="0">
            <a:spAutoFit/>
          </a:bodyPr>
          <a:lstStyle/>
          <a:p>
            <a:pPr marL="26034">
              <a:lnSpc>
                <a:spcPct val="100000"/>
              </a:lnSpc>
              <a:spcBef>
                <a:spcPts val="114"/>
              </a:spcBef>
            </a:pPr>
            <a:r>
              <a:rPr lang="fr-FR" sz="1800" b="1" dirty="0">
                <a:solidFill>
                  <a:srgbClr val="1A616F"/>
                </a:solidFill>
                <a:latin typeface="Arial"/>
                <a:cs typeface="Arial"/>
              </a:rPr>
              <a:t>Partie f. Choisir un objet d’investigation</a:t>
            </a:r>
            <a:endParaRPr lang="en-US" sz="1800" dirty="0">
              <a:latin typeface="Arial"/>
              <a:cs typeface="Arial"/>
            </a:endParaRPr>
          </a:p>
        </p:txBody>
      </p:sp>
      <p:sp>
        <p:nvSpPr>
          <p:cNvPr id="3" name="object 3"/>
          <p:cNvSpPr txBox="1"/>
          <p:nvPr>
            <p:custDataLst>
              <p:tags r:id="rId2"/>
            </p:custDataLst>
          </p:nvPr>
        </p:nvSpPr>
        <p:spPr>
          <a:xfrm>
            <a:off x="637541" y="1962784"/>
            <a:ext cx="4660265" cy="1580626"/>
          </a:xfrm>
          <a:prstGeom prst="rect">
            <a:avLst/>
          </a:prstGeom>
          <a:ln w="31733">
            <a:solidFill>
              <a:srgbClr val="2791A6"/>
            </a:solidFill>
          </a:ln>
        </p:spPr>
        <p:txBody>
          <a:bodyPr vert="horz" wrap="square" lIns="0" tIns="36830" rIns="0" bIns="0" rtlCol="0">
            <a:spAutoFit/>
          </a:bodyPr>
          <a:lstStyle/>
          <a:p>
            <a:pPr marL="83820" marR="94615" algn="just">
              <a:lnSpc>
                <a:spcPct val="121000"/>
              </a:lnSpc>
              <a:spcBef>
                <a:spcPts val="290"/>
              </a:spcBef>
            </a:pPr>
            <a:r>
              <a:rPr lang="fr-FR" sz="1200" dirty="0">
                <a:latin typeface="Arial Unicode MS"/>
                <a:cs typeface="Arial Unicode MS"/>
              </a:rPr>
              <a:t>Formuler une question d’investigation peut être un défi, car il y a tellement de choses que vous pourriez explorer : une règle générale consiste à recentrer votre réflexion sur quelque chose de faisable. Vous pouvez avoir comme objectif global que tous les élèves de votre classe participent, s’appuient sur les idées des autres et se questionnent mutuellement, mais cela représente beaucoup à cibler en même temps!</a:t>
            </a:r>
            <a:endParaRPr sz="1200" dirty="0">
              <a:latin typeface="Arial Unicode MS"/>
              <a:cs typeface="Arial Unicode MS"/>
            </a:endParaRPr>
          </a:p>
        </p:txBody>
      </p:sp>
      <p:sp>
        <p:nvSpPr>
          <p:cNvPr id="4" name="object 4"/>
          <p:cNvSpPr txBox="1"/>
          <p:nvPr>
            <p:custDataLst>
              <p:tags r:id="rId3"/>
            </p:custDataLst>
          </p:nvPr>
        </p:nvSpPr>
        <p:spPr>
          <a:xfrm>
            <a:off x="3456742" y="792897"/>
            <a:ext cx="3779916" cy="246221"/>
          </a:xfrm>
          <a:prstGeom prst="rect">
            <a:avLst/>
          </a:prstGeom>
        </p:spPr>
        <p:txBody>
          <a:bodyPr vert="horz" wrap="square" lIns="0" tIns="0" rIns="0" bIns="0" rtlCol="0">
            <a:spAutoFit/>
          </a:bodyPr>
          <a:lstStyle/>
          <a:p>
            <a:pPr marL="12700">
              <a:lnSpc>
                <a:spcPct val="100000"/>
              </a:lnSpc>
            </a:pPr>
            <a:r>
              <a:rPr lang="fr-FR" sz="1600" b="1" dirty="0">
                <a:latin typeface="Arial"/>
                <a:cs typeface="Arial"/>
              </a:rPr>
              <a:t>Formuler une question d’investigation</a:t>
            </a:r>
            <a:endParaRPr sz="1600" dirty="0">
              <a:latin typeface="Arial"/>
              <a:cs typeface="Arial"/>
            </a:endParaRPr>
          </a:p>
        </p:txBody>
      </p:sp>
      <p:sp>
        <p:nvSpPr>
          <p:cNvPr id="5" name="object 5"/>
          <p:cNvSpPr txBox="1"/>
          <p:nvPr>
            <p:custDataLst>
              <p:tags r:id="rId4"/>
            </p:custDataLst>
          </p:nvPr>
        </p:nvSpPr>
        <p:spPr>
          <a:xfrm>
            <a:off x="8239499" y="1722537"/>
            <a:ext cx="1679201" cy="153888"/>
          </a:xfrm>
          <a:prstGeom prst="rect">
            <a:avLst/>
          </a:prstGeom>
        </p:spPr>
        <p:txBody>
          <a:bodyPr vert="horz" wrap="square" lIns="0" tIns="0" rIns="0" bIns="0" rtlCol="0">
            <a:spAutoFit/>
          </a:bodyPr>
          <a:lstStyle/>
          <a:p>
            <a:pPr marL="12700">
              <a:lnSpc>
                <a:spcPct val="100000"/>
              </a:lnSpc>
            </a:pPr>
            <a:r>
              <a:rPr lang="fr-FR" sz="1000" i="1" dirty="0">
                <a:latin typeface="Arial"/>
                <a:cs typeface="Arial"/>
              </a:rPr>
              <a:t>Étape du cycle d’investigation</a:t>
            </a:r>
            <a:endParaRPr lang="fr-FR" sz="1000" dirty="0">
              <a:latin typeface="Arial"/>
              <a:cs typeface="Arial"/>
            </a:endParaRPr>
          </a:p>
        </p:txBody>
      </p:sp>
      <p:sp>
        <p:nvSpPr>
          <p:cNvPr id="6" name="object 6"/>
          <p:cNvSpPr/>
          <p:nvPr>
            <p:custDataLst>
              <p:tags r:id="rId5"/>
            </p:custDataLst>
          </p:nvPr>
        </p:nvSpPr>
        <p:spPr>
          <a:xfrm>
            <a:off x="5589269" y="1968501"/>
            <a:ext cx="4781550" cy="5315585"/>
          </a:xfrm>
          <a:custGeom>
            <a:avLst/>
            <a:gdLst/>
            <a:ahLst/>
            <a:cxnLst/>
            <a:rect l="l" t="t" r="r" b="b"/>
            <a:pathLst>
              <a:path w="4781550" h="5315584">
                <a:moveTo>
                  <a:pt x="0" y="0"/>
                </a:moveTo>
                <a:lnTo>
                  <a:pt x="4781396" y="0"/>
                </a:lnTo>
                <a:lnTo>
                  <a:pt x="4781396" y="5315159"/>
                </a:lnTo>
                <a:lnTo>
                  <a:pt x="0" y="5315159"/>
                </a:lnTo>
                <a:lnTo>
                  <a:pt x="0" y="0"/>
                </a:lnTo>
                <a:close/>
              </a:path>
            </a:pathLst>
          </a:custGeom>
          <a:ln w="31733">
            <a:solidFill>
              <a:srgbClr val="2791A6"/>
            </a:solidFill>
          </a:ln>
        </p:spPr>
        <p:txBody>
          <a:bodyPr wrap="square" lIns="0" tIns="0" rIns="0" bIns="0" rtlCol="0"/>
          <a:lstStyle/>
          <a:p>
            <a:endParaRPr/>
          </a:p>
        </p:txBody>
      </p:sp>
      <p:sp>
        <p:nvSpPr>
          <p:cNvPr id="7" name="object 7"/>
          <p:cNvSpPr txBox="1"/>
          <p:nvPr>
            <p:custDataLst>
              <p:tags r:id="rId6"/>
            </p:custDataLst>
          </p:nvPr>
        </p:nvSpPr>
        <p:spPr>
          <a:xfrm>
            <a:off x="5576449" y="1955681"/>
            <a:ext cx="4809490" cy="5343525"/>
          </a:xfrm>
          <a:prstGeom prst="rect">
            <a:avLst/>
          </a:prstGeom>
        </p:spPr>
        <p:txBody>
          <a:bodyPr vert="horz" wrap="square" lIns="0" tIns="10795" rIns="0" bIns="0" rtlCol="0">
            <a:spAutoFit/>
          </a:bodyPr>
          <a:lstStyle/>
          <a:p>
            <a:pPr marL="55880" marR="180975">
              <a:lnSpc>
                <a:spcPct val="121100"/>
              </a:lnSpc>
              <a:spcBef>
                <a:spcPts val="85"/>
              </a:spcBef>
            </a:pPr>
            <a:r>
              <a:rPr sz="1200" spc="-90" dirty="0">
                <a:latin typeface="Arial Unicode MS"/>
                <a:cs typeface="Arial Unicode MS"/>
              </a:rPr>
              <a:t>The </a:t>
            </a:r>
            <a:r>
              <a:rPr sz="1200" spc="-25" dirty="0">
                <a:latin typeface="Arial Unicode MS"/>
                <a:cs typeface="Arial Unicode MS"/>
              </a:rPr>
              <a:t>following </a:t>
            </a:r>
            <a:r>
              <a:rPr sz="1200" spc="-95" dirty="0">
                <a:latin typeface="Arial Unicode MS"/>
                <a:cs typeface="Arial Unicode MS"/>
              </a:rPr>
              <a:t>pages </a:t>
            </a:r>
            <a:r>
              <a:rPr sz="1200" spc="-15" dirty="0">
                <a:latin typeface="Arial Unicode MS"/>
                <a:cs typeface="Arial Unicode MS"/>
              </a:rPr>
              <a:t>offer </a:t>
            </a:r>
            <a:r>
              <a:rPr sz="1200" spc="-60" dirty="0">
                <a:latin typeface="Arial Unicode MS"/>
                <a:cs typeface="Arial Unicode MS"/>
              </a:rPr>
              <a:t>guidance </a:t>
            </a:r>
            <a:r>
              <a:rPr sz="1200" spc="-10" dirty="0">
                <a:latin typeface="Arial Unicode MS"/>
                <a:cs typeface="Arial Unicode MS"/>
              </a:rPr>
              <a:t>for </a:t>
            </a:r>
            <a:r>
              <a:rPr sz="1200" spc="-20" dirty="0">
                <a:latin typeface="Arial Unicode MS"/>
                <a:cs typeface="Arial Unicode MS"/>
              </a:rPr>
              <a:t>different </a:t>
            </a:r>
            <a:r>
              <a:rPr sz="1200" spc="-90" dirty="0">
                <a:latin typeface="Arial Unicode MS"/>
                <a:cs typeface="Arial Unicode MS"/>
              </a:rPr>
              <a:t>ways </a:t>
            </a:r>
            <a:r>
              <a:rPr sz="1200" spc="5" dirty="0">
                <a:latin typeface="Arial Unicode MS"/>
                <a:cs typeface="Arial Unicode MS"/>
              </a:rPr>
              <a:t>to </a:t>
            </a:r>
            <a:r>
              <a:rPr sz="1200" spc="-55" dirty="0">
                <a:latin typeface="Arial Unicode MS"/>
                <a:cs typeface="Arial Unicode MS"/>
              </a:rPr>
              <a:t>generate </a:t>
            </a:r>
            <a:r>
              <a:rPr sz="1200" spc="-65" dirty="0">
                <a:latin typeface="Arial Unicode MS"/>
                <a:cs typeface="Arial Unicode MS"/>
              </a:rPr>
              <a:t>an  </a:t>
            </a:r>
            <a:r>
              <a:rPr sz="1200" spc="-25" dirty="0">
                <a:latin typeface="Arial Unicode MS"/>
                <a:cs typeface="Arial Unicode MS"/>
              </a:rPr>
              <a:t>inquiry </a:t>
            </a:r>
            <a:r>
              <a:rPr sz="1200" spc="-40" dirty="0">
                <a:latin typeface="Arial Unicode MS"/>
                <a:cs typeface="Arial Unicode MS"/>
              </a:rPr>
              <a:t>question, </a:t>
            </a:r>
            <a:r>
              <a:rPr sz="1200" spc="-60" dirty="0">
                <a:latin typeface="Arial Unicode MS"/>
                <a:cs typeface="Arial Unicode MS"/>
              </a:rPr>
              <a:t>and </a:t>
            </a:r>
            <a:r>
              <a:rPr sz="1200" spc="-20" dirty="0">
                <a:latin typeface="Arial Unicode MS"/>
                <a:cs typeface="Arial Unicode MS"/>
              </a:rPr>
              <a:t>it’s </a:t>
            </a:r>
            <a:r>
              <a:rPr sz="1200" spc="-60" dirty="0">
                <a:latin typeface="Arial Unicode MS"/>
                <a:cs typeface="Arial Unicode MS"/>
              </a:rPr>
              <a:t>good </a:t>
            </a:r>
            <a:r>
              <a:rPr sz="1200" spc="5" dirty="0">
                <a:latin typeface="Arial Unicode MS"/>
                <a:cs typeface="Arial Unicode MS"/>
              </a:rPr>
              <a:t>to </a:t>
            </a:r>
            <a:r>
              <a:rPr sz="1200" spc="-40" dirty="0">
                <a:latin typeface="Arial Unicode MS"/>
                <a:cs typeface="Arial Unicode MS"/>
              </a:rPr>
              <a:t>remember </a:t>
            </a:r>
            <a:r>
              <a:rPr sz="1200" spc="-5" dirty="0">
                <a:latin typeface="Arial Unicode MS"/>
                <a:cs typeface="Arial Unicode MS"/>
              </a:rPr>
              <a:t>that </a:t>
            </a:r>
            <a:r>
              <a:rPr sz="1200" spc="-45" dirty="0">
                <a:latin typeface="Arial Unicode MS"/>
                <a:cs typeface="Arial Unicode MS"/>
              </a:rPr>
              <a:t>there’s </a:t>
            </a:r>
            <a:r>
              <a:rPr sz="1200" spc="-40" dirty="0">
                <a:latin typeface="Arial Unicode MS"/>
                <a:cs typeface="Arial Unicode MS"/>
              </a:rPr>
              <a:t>no </a:t>
            </a:r>
            <a:r>
              <a:rPr sz="1200" spc="-55" dirty="0">
                <a:latin typeface="Arial Unicode MS"/>
                <a:cs typeface="Arial Unicode MS"/>
              </a:rPr>
              <a:t>one </a:t>
            </a:r>
            <a:r>
              <a:rPr sz="1200" spc="-15" dirty="0">
                <a:latin typeface="Arial Unicode MS"/>
                <a:cs typeface="Arial Unicode MS"/>
              </a:rPr>
              <a:t>right </a:t>
            </a:r>
            <a:r>
              <a:rPr sz="1200" spc="-70" dirty="0">
                <a:latin typeface="Arial Unicode MS"/>
                <a:cs typeface="Arial Unicode MS"/>
              </a:rPr>
              <a:t>way  </a:t>
            </a:r>
            <a:r>
              <a:rPr sz="1200" spc="5" dirty="0">
                <a:latin typeface="Arial Unicode MS"/>
                <a:cs typeface="Arial Unicode MS"/>
              </a:rPr>
              <a:t>to</a:t>
            </a:r>
            <a:r>
              <a:rPr sz="1200" spc="-60" dirty="0">
                <a:latin typeface="Arial Unicode MS"/>
                <a:cs typeface="Arial Unicode MS"/>
              </a:rPr>
              <a:t> </a:t>
            </a:r>
            <a:r>
              <a:rPr sz="1200" spc="-40" dirty="0">
                <a:latin typeface="Arial Unicode MS"/>
                <a:cs typeface="Arial Unicode MS"/>
              </a:rPr>
              <a:t>do</a:t>
            </a:r>
            <a:r>
              <a:rPr sz="1200" spc="-60" dirty="0">
                <a:latin typeface="Arial Unicode MS"/>
                <a:cs typeface="Arial Unicode MS"/>
              </a:rPr>
              <a:t> </a:t>
            </a:r>
            <a:r>
              <a:rPr sz="1200" spc="10" dirty="0">
                <a:latin typeface="Arial Unicode MS"/>
                <a:cs typeface="Arial Unicode MS"/>
              </a:rPr>
              <a:t>it.</a:t>
            </a:r>
            <a:r>
              <a:rPr sz="1200" spc="-60" dirty="0">
                <a:latin typeface="Arial Unicode MS"/>
                <a:cs typeface="Arial Unicode MS"/>
              </a:rPr>
              <a:t> </a:t>
            </a:r>
            <a:r>
              <a:rPr sz="1200" spc="-70" dirty="0">
                <a:latin typeface="Arial Unicode MS"/>
                <a:cs typeface="Arial Unicode MS"/>
              </a:rPr>
              <a:t>However,</a:t>
            </a:r>
            <a:r>
              <a:rPr sz="1200" spc="-60" dirty="0">
                <a:latin typeface="Arial Unicode MS"/>
                <a:cs typeface="Arial Unicode MS"/>
              </a:rPr>
              <a:t> </a:t>
            </a:r>
            <a:r>
              <a:rPr sz="1200" spc="-25" dirty="0">
                <a:latin typeface="Arial Unicode MS"/>
                <a:cs typeface="Arial Unicode MS"/>
              </a:rPr>
              <a:t>there</a:t>
            </a:r>
            <a:r>
              <a:rPr sz="1200" spc="-60" dirty="0">
                <a:latin typeface="Arial Unicode MS"/>
                <a:cs typeface="Arial Unicode MS"/>
              </a:rPr>
              <a:t> </a:t>
            </a:r>
            <a:r>
              <a:rPr sz="1200" spc="-55" dirty="0">
                <a:latin typeface="Arial Unicode MS"/>
                <a:cs typeface="Arial Unicode MS"/>
              </a:rPr>
              <a:t>are</a:t>
            </a:r>
            <a:r>
              <a:rPr sz="1200" spc="-60" dirty="0">
                <a:latin typeface="Arial Unicode MS"/>
                <a:cs typeface="Arial Unicode MS"/>
              </a:rPr>
              <a:t> </a:t>
            </a:r>
            <a:r>
              <a:rPr sz="1200" spc="-75" dirty="0">
                <a:latin typeface="Arial Unicode MS"/>
                <a:cs typeface="Arial Unicode MS"/>
              </a:rPr>
              <a:t>some</a:t>
            </a:r>
            <a:r>
              <a:rPr sz="1200" spc="-60" dirty="0">
                <a:latin typeface="Arial Unicode MS"/>
                <a:cs typeface="Arial Unicode MS"/>
              </a:rPr>
              <a:t> </a:t>
            </a:r>
            <a:r>
              <a:rPr sz="1200" spc="-45" dirty="0">
                <a:latin typeface="Arial Unicode MS"/>
                <a:cs typeface="Arial Unicode MS"/>
              </a:rPr>
              <a:t>principles</a:t>
            </a:r>
            <a:r>
              <a:rPr sz="1200" spc="-55" dirty="0">
                <a:latin typeface="Arial Unicode MS"/>
                <a:cs typeface="Arial Unicode MS"/>
              </a:rPr>
              <a:t> </a:t>
            </a:r>
            <a:r>
              <a:rPr sz="1200" spc="5" dirty="0">
                <a:latin typeface="Arial Unicode MS"/>
                <a:cs typeface="Arial Unicode MS"/>
              </a:rPr>
              <a:t>to</a:t>
            </a:r>
            <a:r>
              <a:rPr sz="1200" spc="-60" dirty="0">
                <a:latin typeface="Arial Unicode MS"/>
                <a:cs typeface="Arial Unicode MS"/>
              </a:rPr>
              <a:t> </a:t>
            </a:r>
            <a:r>
              <a:rPr sz="1200" spc="-70" dirty="0">
                <a:latin typeface="Arial Unicode MS"/>
                <a:cs typeface="Arial Unicode MS"/>
              </a:rPr>
              <a:t>keep</a:t>
            </a:r>
            <a:r>
              <a:rPr sz="1200" spc="-60" dirty="0">
                <a:latin typeface="Arial Unicode MS"/>
                <a:cs typeface="Arial Unicode MS"/>
              </a:rPr>
              <a:t> </a:t>
            </a:r>
            <a:r>
              <a:rPr sz="1200" spc="-20" dirty="0">
                <a:latin typeface="Arial Unicode MS"/>
                <a:cs typeface="Arial Unicode MS"/>
              </a:rPr>
              <a:t>in</a:t>
            </a:r>
            <a:r>
              <a:rPr sz="1200" spc="-60" dirty="0">
                <a:latin typeface="Arial Unicode MS"/>
                <a:cs typeface="Arial Unicode MS"/>
              </a:rPr>
              <a:t> </a:t>
            </a:r>
            <a:r>
              <a:rPr sz="1200" spc="-30" dirty="0">
                <a:latin typeface="Arial Unicode MS"/>
                <a:cs typeface="Arial Unicode MS"/>
              </a:rPr>
              <a:t>mind</a:t>
            </a:r>
            <a:r>
              <a:rPr sz="1200" spc="-60" dirty="0">
                <a:latin typeface="Arial Unicode MS"/>
                <a:cs typeface="Arial Unicode MS"/>
              </a:rPr>
              <a:t> </a:t>
            </a:r>
            <a:r>
              <a:rPr sz="1200" spc="-40" dirty="0">
                <a:latin typeface="Arial Unicode MS"/>
                <a:cs typeface="Arial Unicode MS"/>
              </a:rPr>
              <a:t>when</a:t>
            </a:r>
            <a:r>
              <a:rPr sz="1200" spc="-60" dirty="0">
                <a:latin typeface="Arial Unicode MS"/>
                <a:cs typeface="Arial Unicode MS"/>
              </a:rPr>
              <a:t> coming  </a:t>
            </a:r>
            <a:r>
              <a:rPr sz="1200" spc="-40" dirty="0">
                <a:latin typeface="Arial Unicode MS"/>
                <a:cs typeface="Arial Unicode MS"/>
              </a:rPr>
              <a:t>up </a:t>
            </a:r>
            <a:r>
              <a:rPr sz="1200" spc="5" dirty="0">
                <a:latin typeface="Arial Unicode MS"/>
                <a:cs typeface="Arial Unicode MS"/>
              </a:rPr>
              <a:t>with </a:t>
            </a:r>
            <a:r>
              <a:rPr sz="1200" spc="-65" dirty="0">
                <a:latin typeface="Arial Unicode MS"/>
                <a:cs typeface="Arial Unicode MS"/>
              </a:rPr>
              <a:t>an </a:t>
            </a:r>
            <a:r>
              <a:rPr sz="1200" spc="-25" dirty="0">
                <a:latin typeface="Arial Unicode MS"/>
                <a:cs typeface="Arial Unicode MS"/>
              </a:rPr>
              <a:t>inquiry</a:t>
            </a:r>
            <a:r>
              <a:rPr sz="1200" spc="-220" dirty="0">
                <a:latin typeface="Arial Unicode MS"/>
                <a:cs typeface="Arial Unicode MS"/>
              </a:rPr>
              <a:t> </a:t>
            </a:r>
            <a:r>
              <a:rPr sz="1200" spc="-35" dirty="0">
                <a:latin typeface="Arial Unicode MS"/>
                <a:cs typeface="Arial Unicode MS"/>
              </a:rPr>
              <a:t>question:</a:t>
            </a:r>
            <a:endParaRPr sz="1200">
              <a:latin typeface="Arial Unicode MS"/>
              <a:cs typeface="Arial Unicode MS"/>
            </a:endParaRPr>
          </a:p>
          <a:p>
            <a:pPr>
              <a:lnSpc>
                <a:spcPct val="100000"/>
              </a:lnSpc>
              <a:spcBef>
                <a:spcPts val="20"/>
              </a:spcBef>
            </a:pPr>
            <a:endParaRPr sz="1500">
              <a:latin typeface="Times New Roman"/>
              <a:cs typeface="Times New Roman"/>
            </a:endParaRPr>
          </a:p>
          <a:p>
            <a:pPr marL="55880" marR="121920">
              <a:lnSpc>
                <a:spcPct val="120000"/>
              </a:lnSpc>
            </a:pPr>
            <a:r>
              <a:rPr sz="1200" spc="-35" dirty="0">
                <a:latin typeface="Arial Unicode MS"/>
                <a:cs typeface="Arial Unicode MS"/>
              </a:rPr>
              <a:t>· </a:t>
            </a:r>
            <a:r>
              <a:rPr sz="1200" spc="15" dirty="0">
                <a:latin typeface="Arial Unicode MS"/>
                <a:cs typeface="Arial Unicode MS"/>
              </a:rPr>
              <a:t>It</a:t>
            </a:r>
            <a:r>
              <a:rPr sz="1200" spc="-225" dirty="0">
                <a:latin typeface="Arial Unicode MS"/>
                <a:cs typeface="Arial Unicode MS"/>
              </a:rPr>
              <a:t> </a:t>
            </a:r>
            <a:r>
              <a:rPr sz="1200" spc="-50" dirty="0">
                <a:latin typeface="Arial Unicode MS"/>
                <a:cs typeface="Arial Unicode MS"/>
              </a:rPr>
              <a:t>should </a:t>
            </a:r>
            <a:r>
              <a:rPr sz="1200" spc="-60" dirty="0">
                <a:latin typeface="Arial Unicode MS"/>
                <a:cs typeface="Arial Unicode MS"/>
              </a:rPr>
              <a:t>be </a:t>
            </a:r>
            <a:r>
              <a:rPr sz="1200" spc="-80" dirty="0">
                <a:latin typeface="Arial Unicode MS"/>
                <a:cs typeface="Arial Unicode MS"/>
              </a:rPr>
              <a:t>based </a:t>
            </a:r>
            <a:r>
              <a:rPr sz="1200" spc="-40" dirty="0">
                <a:latin typeface="Arial Unicode MS"/>
                <a:cs typeface="Arial Unicode MS"/>
              </a:rPr>
              <a:t>on </a:t>
            </a:r>
            <a:r>
              <a:rPr sz="1200" spc="-95" dirty="0">
                <a:latin typeface="Arial Unicode MS"/>
                <a:cs typeface="Arial Unicode MS"/>
              </a:rPr>
              <a:t>a </a:t>
            </a:r>
            <a:r>
              <a:rPr sz="1200" spc="-40" dirty="0">
                <a:latin typeface="Arial Unicode MS"/>
                <a:cs typeface="Arial Unicode MS"/>
              </a:rPr>
              <a:t>real </a:t>
            </a:r>
            <a:r>
              <a:rPr sz="1200" spc="-80" dirty="0">
                <a:latin typeface="Arial Unicode MS"/>
                <a:cs typeface="Arial Unicode MS"/>
              </a:rPr>
              <a:t>issue </a:t>
            </a:r>
            <a:r>
              <a:rPr sz="1200" spc="-5" dirty="0">
                <a:latin typeface="Arial Unicode MS"/>
                <a:cs typeface="Arial Unicode MS"/>
              </a:rPr>
              <a:t>that </a:t>
            </a:r>
            <a:r>
              <a:rPr sz="1200" spc="-50" dirty="0">
                <a:latin typeface="Arial Unicode MS"/>
                <a:cs typeface="Arial Unicode MS"/>
              </a:rPr>
              <a:t>you </a:t>
            </a:r>
            <a:r>
              <a:rPr sz="1200" spc="-75" dirty="0">
                <a:latin typeface="Arial Unicode MS"/>
                <a:cs typeface="Arial Unicode MS"/>
              </a:rPr>
              <a:t>have </a:t>
            </a:r>
            <a:r>
              <a:rPr sz="1200" spc="-35" dirty="0">
                <a:latin typeface="Arial Unicode MS"/>
                <a:cs typeface="Arial Unicode MS"/>
              </a:rPr>
              <a:t>noticed </a:t>
            </a:r>
            <a:r>
              <a:rPr sz="1200" spc="-20" dirty="0">
                <a:latin typeface="Arial Unicode MS"/>
                <a:cs typeface="Arial Unicode MS"/>
              </a:rPr>
              <a:t>in </a:t>
            </a:r>
            <a:r>
              <a:rPr sz="1200" spc="-35" dirty="0">
                <a:latin typeface="Arial Unicode MS"/>
                <a:cs typeface="Arial Unicode MS"/>
              </a:rPr>
              <a:t>your </a:t>
            </a:r>
            <a:r>
              <a:rPr sz="1200" spc="-65" dirty="0">
                <a:latin typeface="Arial Unicode MS"/>
                <a:cs typeface="Arial Unicode MS"/>
              </a:rPr>
              <a:t>classroom  </a:t>
            </a:r>
            <a:r>
              <a:rPr sz="1200" spc="-90" dirty="0">
                <a:latin typeface="Arial Unicode MS"/>
                <a:cs typeface="Arial Unicode MS"/>
              </a:rPr>
              <a:t>so </a:t>
            </a:r>
            <a:r>
              <a:rPr sz="1200" spc="-5" dirty="0">
                <a:latin typeface="Arial Unicode MS"/>
                <a:cs typeface="Arial Unicode MS"/>
              </a:rPr>
              <a:t>that </a:t>
            </a:r>
            <a:r>
              <a:rPr sz="1200" spc="-15" dirty="0">
                <a:latin typeface="Arial Unicode MS"/>
                <a:cs typeface="Arial Unicode MS"/>
              </a:rPr>
              <a:t>the </a:t>
            </a:r>
            <a:r>
              <a:rPr sz="1200" spc="-25" dirty="0">
                <a:latin typeface="Arial Unicode MS"/>
                <a:cs typeface="Arial Unicode MS"/>
              </a:rPr>
              <a:t>inquiry </a:t>
            </a:r>
            <a:r>
              <a:rPr sz="1200" spc="-65" dirty="0">
                <a:latin typeface="Arial Unicode MS"/>
                <a:cs typeface="Arial Unicode MS"/>
              </a:rPr>
              <a:t>is </a:t>
            </a:r>
            <a:r>
              <a:rPr sz="1200" spc="-40" dirty="0">
                <a:latin typeface="Arial Unicode MS"/>
                <a:cs typeface="Arial Unicode MS"/>
              </a:rPr>
              <a:t>meaningful </a:t>
            </a:r>
            <a:r>
              <a:rPr sz="1200" spc="5" dirty="0">
                <a:latin typeface="Arial Unicode MS"/>
                <a:cs typeface="Arial Unicode MS"/>
              </a:rPr>
              <a:t>to</a:t>
            </a:r>
            <a:r>
              <a:rPr sz="1200" spc="-215" dirty="0">
                <a:latin typeface="Arial Unicode MS"/>
                <a:cs typeface="Arial Unicode MS"/>
              </a:rPr>
              <a:t> </a:t>
            </a:r>
            <a:r>
              <a:rPr sz="1200" spc="-50" dirty="0">
                <a:latin typeface="Arial Unicode MS"/>
                <a:cs typeface="Arial Unicode MS"/>
              </a:rPr>
              <a:t>you.</a:t>
            </a:r>
            <a:endParaRPr sz="1200">
              <a:latin typeface="Arial Unicode MS"/>
              <a:cs typeface="Arial Unicode MS"/>
            </a:endParaRPr>
          </a:p>
          <a:p>
            <a:pPr>
              <a:lnSpc>
                <a:spcPct val="100000"/>
              </a:lnSpc>
              <a:spcBef>
                <a:spcPts val="10"/>
              </a:spcBef>
            </a:pPr>
            <a:endParaRPr sz="1500">
              <a:latin typeface="Times New Roman"/>
              <a:cs typeface="Times New Roman"/>
            </a:endParaRPr>
          </a:p>
          <a:p>
            <a:pPr marL="55880" marR="339725">
              <a:lnSpc>
                <a:spcPct val="120800"/>
              </a:lnSpc>
            </a:pPr>
            <a:r>
              <a:rPr sz="1200" spc="-35" dirty="0">
                <a:latin typeface="Arial Unicode MS"/>
                <a:cs typeface="Arial Unicode MS"/>
              </a:rPr>
              <a:t>· </a:t>
            </a:r>
            <a:r>
              <a:rPr sz="1200" spc="-85" dirty="0">
                <a:latin typeface="Arial Unicode MS"/>
                <a:cs typeface="Arial Unicode MS"/>
              </a:rPr>
              <a:t>Discussing </a:t>
            </a:r>
            <a:r>
              <a:rPr sz="1200" spc="-35" dirty="0">
                <a:latin typeface="Arial Unicode MS"/>
                <a:cs typeface="Arial Unicode MS"/>
              </a:rPr>
              <a:t>your thoughts </a:t>
            </a:r>
            <a:r>
              <a:rPr sz="1200" spc="5" dirty="0">
                <a:latin typeface="Arial Unicode MS"/>
                <a:cs typeface="Arial Unicode MS"/>
              </a:rPr>
              <a:t>with </a:t>
            </a:r>
            <a:r>
              <a:rPr sz="1200" spc="-15" dirty="0">
                <a:latin typeface="Arial Unicode MS"/>
                <a:cs typeface="Arial Unicode MS"/>
              </a:rPr>
              <a:t>other </a:t>
            </a:r>
            <a:r>
              <a:rPr sz="1200" spc="-70" dirty="0">
                <a:latin typeface="Arial Unicode MS"/>
                <a:cs typeface="Arial Unicode MS"/>
              </a:rPr>
              <a:t>colleagues </a:t>
            </a:r>
            <a:r>
              <a:rPr sz="1200" spc="-80" dirty="0">
                <a:latin typeface="Arial Unicode MS"/>
                <a:cs typeface="Arial Unicode MS"/>
              </a:rPr>
              <a:t>can </a:t>
            </a:r>
            <a:r>
              <a:rPr sz="1200" spc="-35" dirty="0">
                <a:latin typeface="Arial Unicode MS"/>
                <a:cs typeface="Arial Unicode MS"/>
              </a:rPr>
              <a:t>really </a:t>
            </a:r>
            <a:r>
              <a:rPr sz="1200" spc="-40" dirty="0">
                <a:latin typeface="Arial Unicode MS"/>
                <a:cs typeface="Arial Unicode MS"/>
              </a:rPr>
              <a:t>help </a:t>
            </a:r>
            <a:r>
              <a:rPr sz="1200" spc="-50" dirty="0">
                <a:latin typeface="Arial Unicode MS"/>
                <a:cs typeface="Arial Unicode MS"/>
              </a:rPr>
              <a:t>you </a:t>
            </a:r>
            <a:r>
              <a:rPr sz="1200" spc="5" dirty="0">
                <a:latin typeface="Arial Unicode MS"/>
                <a:cs typeface="Arial Unicode MS"/>
              </a:rPr>
              <a:t>to  </a:t>
            </a:r>
            <a:r>
              <a:rPr sz="1200" spc="-65" dirty="0">
                <a:latin typeface="Arial Unicode MS"/>
                <a:cs typeface="Arial Unicode MS"/>
              </a:rPr>
              <a:t>come </a:t>
            </a:r>
            <a:r>
              <a:rPr sz="1200" spc="-40" dirty="0">
                <a:latin typeface="Arial Unicode MS"/>
                <a:cs typeface="Arial Unicode MS"/>
              </a:rPr>
              <a:t>up</a:t>
            </a:r>
            <a:r>
              <a:rPr sz="1200" spc="-65" dirty="0">
                <a:latin typeface="Arial Unicode MS"/>
                <a:cs typeface="Arial Unicode MS"/>
              </a:rPr>
              <a:t> </a:t>
            </a:r>
            <a:r>
              <a:rPr sz="1200" spc="5" dirty="0">
                <a:latin typeface="Arial Unicode MS"/>
                <a:cs typeface="Arial Unicode MS"/>
              </a:rPr>
              <a:t>with</a:t>
            </a:r>
            <a:r>
              <a:rPr sz="1200" spc="-65" dirty="0">
                <a:latin typeface="Arial Unicode MS"/>
                <a:cs typeface="Arial Unicode MS"/>
              </a:rPr>
              <a:t> </a:t>
            </a:r>
            <a:r>
              <a:rPr sz="1200" spc="-95" dirty="0">
                <a:latin typeface="Arial Unicode MS"/>
                <a:cs typeface="Arial Unicode MS"/>
              </a:rPr>
              <a:t>a</a:t>
            </a:r>
            <a:r>
              <a:rPr sz="1200" spc="-65" dirty="0">
                <a:latin typeface="Arial Unicode MS"/>
                <a:cs typeface="Arial Unicode MS"/>
              </a:rPr>
              <a:t> </a:t>
            </a:r>
            <a:r>
              <a:rPr sz="1200" spc="-40" dirty="0">
                <a:latin typeface="Arial Unicode MS"/>
                <a:cs typeface="Arial Unicode MS"/>
              </a:rPr>
              <a:t>question</a:t>
            </a:r>
            <a:r>
              <a:rPr sz="1200" spc="-65" dirty="0">
                <a:latin typeface="Arial Unicode MS"/>
                <a:cs typeface="Arial Unicode MS"/>
              </a:rPr>
              <a:t> </a:t>
            </a:r>
            <a:r>
              <a:rPr sz="1200" spc="-5" dirty="0">
                <a:latin typeface="Arial Unicode MS"/>
                <a:cs typeface="Arial Unicode MS"/>
              </a:rPr>
              <a:t>–</a:t>
            </a:r>
            <a:r>
              <a:rPr sz="1200" spc="-65" dirty="0">
                <a:latin typeface="Arial Unicode MS"/>
                <a:cs typeface="Arial Unicode MS"/>
              </a:rPr>
              <a:t> </a:t>
            </a:r>
            <a:r>
              <a:rPr sz="1200" spc="-10" dirty="0">
                <a:latin typeface="Arial Unicode MS"/>
                <a:cs typeface="Arial Unicode MS"/>
              </a:rPr>
              <a:t>for</a:t>
            </a:r>
            <a:r>
              <a:rPr sz="1200" spc="-65" dirty="0">
                <a:latin typeface="Arial Unicode MS"/>
                <a:cs typeface="Arial Unicode MS"/>
              </a:rPr>
              <a:t> </a:t>
            </a:r>
            <a:r>
              <a:rPr sz="1200" spc="-60" dirty="0">
                <a:latin typeface="Arial Unicode MS"/>
                <a:cs typeface="Arial Unicode MS"/>
              </a:rPr>
              <a:t>example,</a:t>
            </a:r>
            <a:r>
              <a:rPr sz="1200" spc="-65" dirty="0">
                <a:latin typeface="Arial Unicode MS"/>
                <a:cs typeface="Arial Unicode MS"/>
              </a:rPr>
              <a:t> </a:t>
            </a:r>
            <a:r>
              <a:rPr sz="1200" spc="-50" dirty="0">
                <a:latin typeface="Arial Unicode MS"/>
                <a:cs typeface="Arial Unicode MS"/>
              </a:rPr>
              <a:t>you</a:t>
            </a:r>
            <a:r>
              <a:rPr sz="1200" spc="-65" dirty="0">
                <a:latin typeface="Arial Unicode MS"/>
                <a:cs typeface="Arial Unicode MS"/>
              </a:rPr>
              <a:t> </a:t>
            </a:r>
            <a:r>
              <a:rPr sz="1200" spc="-25" dirty="0">
                <a:latin typeface="Arial Unicode MS"/>
                <a:cs typeface="Arial Unicode MS"/>
              </a:rPr>
              <a:t>might</a:t>
            </a:r>
            <a:r>
              <a:rPr sz="1200" spc="-65" dirty="0">
                <a:latin typeface="Arial Unicode MS"/>
                <a:cs typeface="Arial Unicode MS"/>
              </a:rPr>
              <a:t> </a:t>
            </a:r>
            <a:r>
              <a:rPr sz="1200" spc="-50" dirty="0">
                <a:latin typeface="Arial Unicode MS"/>
                <a:cs typeface="Arial Unicode MS"/>
              </a:rPr>
              <a:t>realise</a:t>
            </a:r>
            <a:r>
              <a:rPr sz="1200" spc="-70" dirty="0">
                <a:latin typeface="Arial Unicode MS"/>
                <a:cs typeface="Arial Unicode MS"/>
              </a:rPr>
              <a:t> </a:t>
            </a:r>
            <a:r>
              <a:rPr sz="1200" spc="-5" dirty="0">
                <a:latin typeface="Arial Unicode MS"/>
                <a:cs typeface="Arial Unicode MS"/>
              </a:rPr>
              <a:t>that</a:t>
            </a:r>
            <a:r>
              <a:rPr sz="1200" spc="-65" dirty="0">
                <a:latin typeface="Arial Unicode MS"/>
                <a:cs typeface="Arial Unicode MS"/>
              </a:rPr>
              <a:t> </a:t>
            </a:r>
            <a:r>
              <a:rPr sz="1200" spc="-25" dirty="0">
                <a:latin typeface="Arial Unicode MS"/>
                <a:cs typeface="Arial Unicode MS"/>
              </a:rPr>
              <a:t>all</a:t>
            </a:r>
            <a:r>
              <a:rPr sz="1200" spc="-65" dirty="0">
                <a:latin typeface="Arial Unicode MS"/>
                <a:cs typeface="Arial Unicode MS"/>
              </a:rPr>
              <a:t> </a:t>
            </a:r>
            <a:r>
              <a:rPr sz="1200" spc="-5" dirty="0">
                <a:latin typeface="Arial Unicode MS"/>
                <a:cs typeface="Arial Unicode MS"/>
              </a:rPr>
              <a:t>of</a:t>
            </a:r>
            <a:r>
              <a:rPr sz="1200" spc="-65" dirty="0">
                <a:latin typeface="Arial Unicode MS"/>
                <a:cs typeface="Arial Unicode MS"/>
              </a:rPr>
              <a:t> </a:t>
            </a:r>
            <a:r>
              <a:rPr sz="1200" spc="-15" dirty="0">
                <a:latin typeface="Arial Unicode MS"/>
                <a:cs typeface="Arial Unicode MS"/>
              </a:rPr>
              <a:t>the  </a:t>
            </a:r>
            <a:r>
              <a:rPr sz="1200" spc="-60" dirty="0">
                <a:latin typeface="Arial Unicode MS"/>
                <a:cs typeface="Arial Unicode MS"/>
              </a:rPr>
              <a:t>teachers </a:t>
            </a:r>
            <a:r>
              <a:rPr sz="1200" spc="-20" dirty="0">
                <a:latin typeface="Arial Unicode MS"/>
                <a:cs typeface="Arial Unicode MS"/>
              </a:rPr>
              <a:t>in </a:t>
            </a:r>
            <a:r>
              <a:rPr sz="1200" spc="-35" dirty="0">
                <a:latin typeface="Arial Unicode MS"/>
                <a:cs typeface="Arial Unicode MS"/>
              </a:rPr>
              <a:t>your </a:t>
            </a:r>
            <a:r>
              <a:rPr sz="1200" spc="-40" dirty="0">
                <a:latin typeface="Arial Unicode MS"/>
                <a:cs typeface="Arial Unicode MS"/>
              </a:rPr>
              <a:t>team </a:t>
            </a:r>
            <a:r>
              <a:rPr sz="1200" spc="-75" dirty="0">
                <a:latin typeface="Arial Unicode MS"/>
                <a:cs typeface="Arial Unicode MS"/>
              </a:rPr>
              <a:t>have </a:t>
            </a:r>
            <a:r>
              <a:rPr sz="1200" spc="-35" dirty="0">
                <a:latin typeface="Arial Unicode MS"/>
                <a:cs typeface="Arial Unicode MS"/>
              </a:rPr>
              <a:t>noticed </a:t>
            </a:r>
            <a:r>
              <a:rPr sz="1200" spc="-15" dirty="0">
                <a:latin typeface="Arial Unicode MS"/>
                <a:cs typeface="Arial Unicode MS"/>
              </a:rPr>
              <a:t>the </a:t>
            </a:r>
            <a:r>
              <a:rPr sz="1200" spc="-90" dirty="0">
                <a:latin typeface="Arial Unicode MS"/>
                <a:cs typeface="Arial Unicode MS"/>
              </a:rPr>
              <a:t>same</a:t>
            </a:r>
            <a:r>
              <a:rPr sz="1200" spc="-225" dirty="0">
                <a:latin typeface="Arial Unicode MS"/>
                <a:cs typeface="Arial Unicode MS"/>
              </a:rPr>
              <a:t> </a:t>
            </a:r>
            <a:r>
              <a:rPr sz="1200" spc="-80" dirty="0">
                <a:latin typeface="Arial Unicode MS"/>
                <a:cs typeface="Arial Unicode MS"/>
              </a:rPr>
              <a:t>issue</a:t>
            </a:r>
            <a:endParaRPr sz="1200">
              <a:latin typeface="Arial Unicode MS"/>
              <a:cs typeface="Arial Unicode MS"/>
            </a:endParaRPr>
          </a:p>
          <a:p>
            <a:pPr>
              <a:lnSpc>
                <a:spcPct val="100000"/>
              </a:lnSpc>
            </a:pPr>
            <a:endParaRPr sz="1500">
              <a:latin typeface="Times New Roman"/>
              <a:cs typeface="Times New Roman"/>
            </a:endParaRPr>
          </a:p>
          <a:p>
            <a:pPr marL="55880" marR="88900">
              <a:lnSpc>
                <a:spcPct val="121700"/>
              </a:lnSpc>
            </a:pPr>
            <a:r>
              <a:rPr sz="1200" spc="-35" dirty="0">
                <a:latin typeface="Arial Unicode MS"/>
                <a:cs typeface="Arial Unicode MS"/>
              </a:rPr>
              <a:t>·</a:t>
            </a:r>
            <a:r>
              <a:rPr sz="1200" spc="-65" dirty="0">
                <a:latin typeface="Arial Unicode MS"/>
                <a:cs typeface="Arial Unicode MS"/>
              </a:rPr>
              <a:t> </a:t>
            </a:r>
            <a:r>
              <a:rPr sz="1200" spc="15" dirty="0">
                <a:latin typeface="Arial Unicode MS"/>
                <a:cs typeface="Arial Unicode MS"/>
              </a:rPr>
              <a:t>It</a:t>
            </a:r>
            <a:r>
              <a:rPr sz="1200" spc="-65" dirty="0">
                <a:latin typeface="Arial Unicode MS"/>
                <a:cs typeface="Arial Unicode MS"/>
              </a:rPr>
              <a:t> </a:t>
            </a:r>
            <a:r>
              <a:rPr sz="1200" spc="-50" dirty="0">
                <a:latin typeface="Arial Unicode MS"/>
                <a:cs typeface="Arial Unicode MS"/>
              </a:rPr>
              <a:t>should</a:t>
            </a:r>
            <a:r>
              <a:rPr sz="1200" spc="-65" dirty="0">
                <a:latin typeface="Arial Unicode MS"/>
                <a:cs typeface="Arial Unicode MS"/>
              </a:rPr>
              <a:t> </a:t>
            </a:r>
            <a:r>
              <a:rPr sz="1200" spc="-60" dirty="0">
                <a:latin typeface="Arial Unicode MS"/>
                <a:cs typeface="Arial Unicode MS"/>
              </a:rPr>
              <a:t>be</a:t>
            </a:r>
            <a:r>
              <a:rPr sz="1200" spc="-65" dirty="0">
                <a:latin typeface="Arial Unicode MS"/>
                <a:cs typeface="Arial Unicode MS"/>
              </a:rPr>
              <a:t> manageable</a:t>
            </a:r>
            <a:r>
              <a:rPr sz="1200" spc="-70" dirty="0">
                <a:latin typeface="Arial Unicode MS"/>
                <a:cs typeface="Arial Unicode MS"/>
              </a:rPr>
              <a:t> </a:t>
            </a:r>
            <a:r>
              <a:rPr sz="1200" spc="-10" dirty="0">
                <a:latin typeface="Arial Unicode MS"/>
                <a:cs typeface="Arial Unicode MS"/>
              </a:rPr>
              <a:t>for</a:t>
            </a:r>
            <a:r>
              <a:rPr sz="1200" spc="-65" dirty="0">
                <a:latin typeface="Arial Unicode MS"/>
                <a:cs typeface="Arial Unicode MS"/>
              </a:rPr>
              <a:t> </a:t>
            </a:r>
            <a:r>
              <a:rPr sz="1200" spc="-50" dirty="0">
                <a:latin typeface="Arial Unicode MS"/>
                <a:cs typeface="Arial Unicode MS"/>
              </a:rPr>
              <a:t>you</a:t>
            </a:r>
            <a:r>
              <a:rPr sz="1200" spc="-65" dirty="0">
                <a:latin typeface="Arial Unicode MS"/>
                <a:cs typeface="Arial Unicode MS"/>
              </a:rPr>
              <a:t> </a:t>
            </a:r>
            <a:r>
              <a:rPr sz="1200" spc="-20" dirty="0">
                <a:latin typeface="Arial Unicode MS"/>
                <a:cs typeface="Arial Unicode MS"/>
              </a:rPr>
              <a:t>in</a:t>
            </a:r>
            <a:r>
              <a:rPr sz="1200" spc="-65" dirty="0">
                <a:latin typeface="Arial Unicode MS"/>
                <a:cs typeface="Arial Unicode MS"/>
              </a:rPr>
              <a:t> </a:t>
            </a:r>
            <a:r>
              <a:rPr sz="1200" spc="-35" dirty="0">
                <a:latin typeface="Arial Unicode MS"/>
                <a:cs typeface="Arial Unicode MS"/>
              </a:rPr>
              <a:t>your</a:t>
            </a:r>
            <a:r>
              <a:rPr sz="1200" spc="-65" dirty="0">
                <a:latin typeface="Arial Unicode MS"/>
                <a:cs typeface="Arial Unicode MS"/>
              </a:rPr>
              <a:t> classroom </a:t>
            </a:r>
            <a:r>
              <a:rPr sz="1200" spc="-75" dirty="0">
                <a:latin typeface="Arial Unicode MS"/>
                <a:cs typeface="Arial Unicode MS"/>
              </a:rPr>
              <a:t>(based</a:t>
            </a:r>
            <a:r>
              <a:rPr sz="1200" spc="-65" dirty="0">
                <a:latin typeface="Arial Unicode MS"/>
                <a:cs typeface="Arial Unicode MS"/>
              </a:rPr>
              <a:t> </a:t>
            </a:r>
            <a:r>
              <a:rPr sz="1200" spc="-40" dirty="0">
                <a:latin typeface="Arial Unicode MS"/>
                <a:cs typeface="Arial Unicode MS"/>
              </a:rPr>
              <a:t>on</a:t>
            </a:r>
            <a:r>
              <a:rPr sz="1200" spc="-65" dirty="0">
                <a:latin typeface="Arial Unicode MS"/>
                <a:cs typeface="Arial Unicode MS"/>
              </a:rPr>
              <a:t> </a:t>
            </a:r>
            <a:r>
              <a:rPr sz="1200" spc="-15" dirty="0">
                <a:latin typeface="Arial Unicode MS"/>
                <a:cs typeface="Arial Unicode MS"/>
              </a:rPr>
              <a:t>the</a:t>
            </a:r>
            <a:r>
              <a:rPr sz="1200" spc="-65" dirty="0">
                <a:latin typeface="Arial Unicode MS"/>
                <a:cs typeface="Arial Unicode MS"/>
              </a:rPr>
              <a:t> </a:t>
            </a:r>
            <a:r>
              <a:rPr sz="1200" spc="-10" dirty="0">
                <a:latin typeface="Arial Unicode MS"/>
                <a:cs typeface="Arial Unicode MS"/>
              </a:rPr>
              <a:t>time</a:t>
            </a:r>
            <a:r>
              <a:rPr sz="1200" spc="-65" dirty="0">
                <a:latin typeface="Arial Unicode MS"/>
                <a:cs typeface="Arial Unicode MS"/>
              </a:rPr>
              <a:t> </a:t>
            </a:r>
            <a:r>
              <a:rPr sz="1200" spc="-55" dirty="0">
                <a:latin typeface="Arial Unicode MS"/>
                <a:cs typeface="Arial Unicode MS"/>
              </a:rPr>
              <a:t>you  </a:t>
            </a:r>
            <a:r>
              <a:rPr sz="1200" spc="-75" dirty="0">
                <a:latin typeface="Arial Unicode MS"/>
                <a:cs typeface="Arial Unicode MS"/>
              </a:rPr>
              <a:t>have</a:t>
            </a:r>
            <a:r>
              <a:rPr sz="1200" spc="-65" dirty="0">
                <a:latin typeface="Arial Unicode MS"/>
                <a:cs typeface="Arial Unicode MS"/>
              </a:rPr>
              <a:t> </a:t>
            </a:r>
            <a:r>
              <a:rPr sz="1200" spc="-60" dirty="0">
                <a:latin typeface="Arial Unicode MS"/>
                <a:cs typeface="Arial Unicode MS"/>
              </a:rPr>
              <a:t>and</a:t>
            </a:r>
            <a:r>
              <a:rPr sz="1200" spc="-65" dirty="0">
                <a:latin typeface="Arial Unicode MS"/>
                <a:cs typeface="Arial Unicode MS"/>
              </a:rPr>
              <a:t> </a:t>
            </a:r>
            <a:r>
              <a:rPr sz="1200" spc="15" dirty="0">
                <a:latin typeface="Arial Unicode MS"/>
                <a:cs typeface="Arial Unicode MS"/>
              </a:rPr>
              <a:t>if</a:t>
            </a:r>
            <a:r>
              <a:rPr sz="1200" spc="-65" dirty="0">
                <a:latin typeface="Arial Unicode MS"/>
                <a:cs typeface="Arial Unicode MS"/>
              </a:rPr>
              <a:t> </a:t>
            </a:r>
            <a:r>
              <a:rPr sz="1200" spc="-25" dirty="0">
                <a:latin typeface="Arial Unicode MS"/>
                <a:cs typeface="Arial Unicode MS"/>
              </a:rPr>
              <a:t>there</a:t>
            </a:r>
            <a:r>
              <a:rPr sz="1200" spc="-65" dirty="0">
                <a:latin typeface="Arial Unicode MS"/>
                <a:cs typeface="Arial Unicode MS"/>
              </a:rPr>
              <a:t> </a:t>
            </a:r>
            <a:r>
              <a:rPr sz="1200" spc="-55" dirty="0">
                <a:latin typeface="Arial Unicode MS"/>
                <a:cs typeface="Arial Unicode MS"/>
              </a:rPr>
              <a:t>are</a:t>
            </a:r>
            <a:r>
              <a:rPr sz="1200" spc="-65" dirty="0">
                <a:latin typeface="Arial Unicode MS"/>
                <a:cs typeface="Arial Unicode MS"/>
              </a:rPr>
              <a:t> </a:t>
            </a:r>
            <a:r>
              <a:rPr sz="1200" spc="-15" dirty="0">
                <a:latin typeface="Arial Unicode MS"/>
                <a:cs typeface="Arial Unicode MS"/>
              </a:rPr>
              <a:t>other</a:t>
            </a:r>
            <a:r>
              <a:rPr sz="1200" spc="-60" dirty="0">
                <a:latin typeface="Arial Unicode MS"/>
                <a:cs typeface="Arial Unicode MS"/>
              </a:rPr>
              <a:t> </a:t>
            </a:r>
            <a:r>
              <a:rPr sz="1200" spc="-40" dirty="0">
                <a:latin typeface="Arial Unicode MS"/>
                <a:cs typeface="Arial Unicode MS"/>
              </a:rPr>
              <a:t>adults</a:t>
            </a:r>
            <a:r>
              <a:rPr sz="1200" spc="-65" dirty="0">
                <a:latin typeface="Arial Unicode MS"/>
                <a:cs typeface="Arial Unicode MS"/>
              </a:rPr>
              <a:t> </a:t>
            </a:r>
            <a:r>
              <a:rPr sz="1200" spc="5" dirty="0">
                <a:latin typeface="Arial Unicode MS"/>
                <a:cs typeface="Arial Unicode MS"/>
              </a:rPr>
              <a:t>to</a:t>
            </a:r>
            <a:r>
              <a:rPr sz="1200" spc="-65" dirty="0">
                <a:latin typeface="Arial Unicode MS"/>
                <a:cs typeface="Arial Unicode MS"/>
              </a:rPr>
              <a:t> </a:t>
            </a:r>
            <a:r>
              <a:rPr sz="1200" spc="-40" dirty="0">
                <a:latin typeface="Arial Unicode MS"/>
                <a:cs typeface="Arial Unicode MS"/>
              </a:rPr>
              <a:t>help,</a:t>
            </a:r>
            <a:r>
              <a:rPr sz="1200" spc="-65" dirty="0">
                <a:latin typeface="Arial Unicode MS"/>
                <a:cs typeface="Arial Unicode MS"/>
              </a:rPr>
              <a:t> </a:t>
            </a:r>
            <a:r>
              <a:rPr sz="1200" spc="-10" dirty="0">
                <a:latin typeface="Arial Unicode MS"/>
                <a:cs typeface="Arial Unicode MS"/>
              </a:rPr>
              <a:t>for</a:t>
            </a:r>
            <a:r>
              <a:rPr sz="1200" spc="-65" dirty="0">
                <a:latin typeface="Arial Unicode MS"/>
                <a:cs typeface="Arial Unicode MS"/>
              </a:rPr>
              <a:t> </a:t>
            </a:r>
            <a:r>
              <a:rPr sz="1200" spc="-60" dirty="0">
                <a:latin typeface="Arial Unicode MS"/>
                <a:cs typeface="Arial Unicode MS"/>
              </a:rPr>
              <a:t>example)</a:t>
            </a:r>
            <a:endParaRPr sz="1200">
              <a:latin typeface="Arial Unicode MS"/>
              <a:cs typeface="Arial Unicode MS"/>
            </a:endParaRPr>
          </a:p>
          <a:p>
            <a:pPr>
              <a:lnSpc>
                <a:spcPct val="100000"/>
              </a:lnSpc>
              <a:spcBef>
                <a:spcPts val="25"/>
              </a:spcBef>
            </a:pPr>
            <a:endParaRPr sz="1500">
              <a:latin typeface="Times New Roman"/>
              <a:cs typeface="Times New Roman"/>
            </a:endParaRPr>
          </a:p>
          <a:p>
            <a:pPr marL="55880" marR="711200">
              <a:lnSpc>
                <a:spcPct val="120000"/>
              </a:lnSpc>
            </a:pPr>
            <a:r>
              <a:rPr sz="1200" spc="-35" dirty="0">
                <a:latin typeface="Arial Unicode MS"/>
                <a:cs typeface="Arial Unicode MS"/>
              </a:rPr>
              <a:t>· </a:t>
            </a:r>
            <a:r>
              <a:rPr sz="1200" spc="15" dirty="0">
                <a:latin typeface="Arial Unicode MS"/>
                <a:cs typeface="Arial Unicode MS"/>
              </a:rPr>
              <a:t>It </a:t>
            </a:r>
            <a:r>
              <a:rPr sz="1200" spc="-50" dirty="0">
                <a:latin typeface="Arial Unicode MS"/>
                <a:cs typeface="Arial Unicode MS"/>
              </a:rPr>
              <a:t>should </a:t>
            </a:r>
            <a:r>
              <a:rPr sz="1200" spc="-55" dirty="0">
                <a:latin typeface="Arial Unicode MS"/>
                <a:cs typeface="Arial Unicode MS"/>
              </a:rPr>
              <a:t>lead </a:t>
            </a:r>
            <a:r>
              <a:rPr sz="1200" spc="5" dirty="0">
                <a:latin typeface="Arial Unicode MS"/>
                <a:cs typeface="Arial Unicode MS"/>
              </a:rPr>
              <a:t>to</a:t>
            </a:r>
            <a:r>
              <a:rPr sz="1200" spc="-215" dirty="0">
                <a:latin typeface="Arial Unicode MS"/>
                <a:cs typeface="Arial Unicode MS"/>
              </a:rPr>
              <a:t> </a:t>
            </a:r>
            <a:r>
              <a:rPr sz="1200" spc="-50" dirty="0">
                <a:latin typeface="Arial Unicode MS"/>
                <a:cs typeface="Arial Unicode MS"/>
              </a:rPr>
              <a:t>understanding </a:t>
            </a:r>
            <a:r>
              <a:rPr sz="1200" spc="-40" dirty="0">
                <a:latin typeface="Arial Unicode MS"/>
                <a:cs typeface="Arial Unicode MS"/>
              </a:rPr>
              <a:t>practice, taking </a:t>
            </a:r>
            <a:r>
              <a:rPr sz="1200" spc="-65" dirty="0">
                <a:latin typeface="Arial Unicode MS"/>
                <a:cs typeface="Arial Unicode MS"/>
              </a:rPr>
              <a:t>an </a:t>
            </a:r>
            <a:r>
              <a:rPr sz="1200" spc="-35" dirty="0">
                <a:latin typeface="Arial Unicode MS"/>
                <a:cs typeface="Arial Unicode MS"/>
              </a:rPr>
              <a:t>action, </a:t>
            </a:r>
            <a:r>
              <a:rPr sz="1200" spc="-20" dirty="0">
                <a:latin typeface="Arial Unicode MS"/>
                <a:cs typeface="Arial Unicode MS"/>
              </a:rPr>
              <a:t>trying  </a:t>
            </a:r>
            <a:r>
              <a:rPr sz="1200" spc="-45" dirty="0">
                <a:latin typeface="Arial Unicode MS"/>
                <a:cs typeface="Arial Unicode MS"/>
              </a:rPr>
              <a:t>something </a:t>
            </a:r>
            <a:r>
              <a:rPr sz="1200" spc="-15" dirty="0">
                <a:latin typeface="Arial Unicode MS"/>
                <a:cs typeface="Arial Unicode MS"/>
              </a:rPr>
              <a:t>out, and/or </a:t>
            </a:r>
            <a:r>
              <a:rPr sz="1200" spc="5" dirty="0">
                <a:latin typeface="Arial Unicode MS"/>
                <a:cs typeface="Arial Unicode MS"/>
              </a:rPr>
              <a:t>to </a:t>
            </a:r>
            <a:r>
              <a:rPr sz="1200" spc="-40" dirty="0">
                <a:latin typeface="Arial Unicode MS"/>
                <a:cs typeface="Arial Unicode MS"/>
              </a:rPr>
              <a:t>improving </a:t>
            </a:r>
            <a:r>
              <a:rPr sz="1200" spc="-95" dirty="0">
                <a:latin typeface="Arial Unicode MS"/>
                <a:cs typeface="Arial Unicode MS"/>
              </a:rPr>
              <a:t>a </a:t>
            </a:r>
            <a:r>
              <a:rPr sz="1200" spc="-35" dirty="0">
                <a:latin typeface="Arial Unicode MS"/>
                <a:cs typeface="Arial Unicode MS"/>
              </a:rPr>
              <a:t>teaching/learning</a:t>
            </a:r>
            <a:r>
              <a:rPr sz="1200" spc="-215" dirty="0">
                <a:latin typeface="Arial Unicode MS"/>
                <a:cs typeface="Arial Unicode MS"/>
              </a:rPr>
              <a:t> </a:t>
            </a:r>
            <a:r>
              <a:rPr sz="1200" spc="-25" dirty="0">
                <a:latin typeface="Arial Unicode MS"/>
                <a:cs typeface="Arial Unicode MS"/>
              </a:rPr>
              <a:t>situation</a:t>
            </a:r>
            <a:endParaRPr sz="1200">
              <a:latin typeface="Arial Unicode MS"/>
              <a:cs typeface="Arial Unicode MS"/>
            </a:endParaRPr>
          </a:p>
          <a:p>
            <a:pPr>
              <a:lnSpc>
                <a:spcPct val="100000"/>
              </a:lnSpc>
              <a:spcBef>
                <a:spcPts val="10"/>
              </a:spcBef>
            </a:pPr>
            <a:endParaRPr sz="1500">
              <a:latin typeface="Times New Roman"/>
              <a:cs typeface="Times New Roman"/>
            </a:endParaRPr>
          </a:p>
          <a:p>
            <a:pPr marL="55880" marR="281305">
              <a:lnSpc>
                <a:spcPct val="120800"/>
              </a:lnSpc>
              <a:spcBef>
                <a:spcPts val="5"/>
              </a:spcBef>
            </a:pPr>
            <a:r>
              <a:rPr sz="1200" spc="-35" dirty="0">
                <a:latin typeface="Arial Unicode MS"/>
                <a:cs typeface="Arial Unicode MS"/>
              </a:rPr>
              <a:t>· </a:t>
            </a:r>
            <a:r>
              <a:rPr sz="1200" spc="15" dirty="0">
                <a:latin typeface="Arial Unicode MS"/>
                <a:cs typeface="Arial Unicode MS"/>
              </a:rPr>
              <a:t>It </a:t>
            </a:r>
            <a:r>
              <a:rPr sz="1200" spc="-50" dirty="0">
                <a:latin typeface="Arial Unicode MS"/>
                <a:cs typeface="Arial Unicode MS"/>
              </a:rPr>
              <a:t>should </a:t>
            </a:r>
            <a:r>
              <a:rPr sz="1200" spc="-5" dirty="0">
                <a:latin typeface="Arial Unicode MS"/>
                <a:cs typeface="Arial Unicode MS"/>
              </a:rPr>
              <a:t>not </a:t>
            </a:r>
            <a:r>
              <a:rPr sz="1200" spc="-55" dirty="0">
                <a:latin typeface="Arial Unicode MS"/>
                <a:cs typeface="Arial Unicode MS"/>
              </a:rPr>
              <a:t>lead </a:t>
            </a:r>
            <a:r>
              <a:rPr sz="1200" spc="5" dirty="0">
                <a:latin typeface="Arial Unicode MS"/>
                <a:cs typeface="Arial Unicode MS"/>
              </a:rPr>
              <a:t>to </a:t>
            </a:r>
            <a:r>
              <a:rPr sz="1200" spc="-95" dirty="0">
                <a:latin typeface="Arial Unicode MS"/>
                <a:cs typeface="Arial Unicode MS"/>
              </a:rPr>
              <a:t>a </a:t>
            </a:r>
            <a:r>
              <a:rPr sz="1200" spc="-50" dirty="0">
                <a:latin typeface="Arial Unicode MS"/>
                <a:cs typeface="Arial Unicode MS"/>
              </a:rPr>
              <a:t>simple </a:t>
            </a:r>
            <a:r>
              <a:rPr sz="1200" spc="-45" dirty="0">
                <a:latin typeface="Arial Unicode MS"/>
                <a:cs typeface="Arial Unicode MS"/>
              </a:rPr>
              <a:t>‘yes’ </a:t>
            </a:r>
            <a:r>
              <a:rPr sz="1200" spc="-15" dirty="0">
                <a:latin typeface="Arial Unicode MS"/>
                <a:cs typeface="Arial Unicode MS"/>
              </a:rPr>
              <a:t>or </a:t>
            </a:r>
            <a:r>
              <a:rPr sz="1200" spc="-5" dirty="0">
                <a:latin typeface="Arial Unicode MS"/>
                <a:cs typeface="Arial Unicode MS"/>
              </a:rPr>
              <a:t>‘no’ </a:t>
            </a:r>
            <a:r>
              <a:rPr sz="1200" spc="-75" dirty="0">
                <a:latin typeface="Arial Unicode MS"/>
                <a:cs typeface="Arial Unicode MS"/>
              </a:rPr>
              <a:t>answer. Good </a:t>
            </a:r>
            <a:r>
              <a:rPr sz="1200" spc="-65" dirty="0">
                <a:latin typeface="Arial Unicode MS"/>
                <a:cs typeface="Arial Unicode MS"/>
              </a:rPr>
              <a:t>research  </a:t>
            </a:r>
            <a:r>
              <a:rPr sz="1200" spc="-50" dirty="0">
                <a:latin typeface="Arial Unicode MS"/>
                <a:cs typeface="Arial Unicode MS"/>
              </a:rPr>
              <a:t>questions </a:t>
            </a:r>
            <a:r>
              <a:rPr sz="1200" spc="-20" dirty="0">
                <a:latin typeface="Arial Unicode MS"/>
                <a:cs typeface="Arial Unicode MS"/>
              </a:rPr>
              <a:t>start </a:t>
            </a:r>
            <a:r>
              <a:rPr sz="1200" spc="5" dirty="0">
                <a:latin typeface="Arial Unicode MS"/>
                <a:cs typeface="Arial Unicode MS"/>
              </a:rPr>
              <a:t>with </a:t>
            </a:r>
            <a:r>
              <a:rPr sz="1200" spc="-50" dirty="0">
                <a:latin typeface="Arial Unicode MS"/>
                <a:cs typeface="Arial Unicode MS"/>
              </a:rPr>
              <a:t>words </a:t>
            </a:r>
            <a:r>
              <a:rPr sz="1200" spc="-40" dirty="0">
                <a:latin typeface="Arial Unicode MS"/>
                <a:cs typeface="Arial Unicode MS"/>
              </a:rPr>
              <a:t>like </a:t>
            </a:r>
            <a:r>
              <a:rPr sz="1200" spc="-45" dirty="0">
                <a:latin typeface="Arial Unicode MS"/>
                <a:cs typeface="Arial Unicode MS"/>
              </a:rPr>
              <a:t>‘How..’; </a:t>
            </a:r>
            <a:r>
              <a:rPr sz="1200" spc="-25" dirty="0">
                <a:latin typeface="Arial Unicode MS"/>
                <a:cs typeface="Arial Unicode MS"/>
              </a:rPr>
              <a:t>‘What </a:t>
            </a:r>
            <a:r>
              <a:rPr sz="1200" spc="-70" dirty="0">
                <a:latin typeface="Arial Unicode MS"/>
                <a:cs typeface="Arial Unicode MS"/>
              </a:rPr>
              <a:t>happens </a:t>
            </a:r>
            <a:r>
              <a:rPr sz="1200" spc="-95" dirty="0">
                <a:latin typeface="Arial Unicode MS"/>
                <a:cs typeface="Arial Unicode MS"/>
              </a:rPr>
              <a:t>when…’. </a:t>
            </a:r>
            <a:r>
              <a:rPr sz="1200" spc="-85" dirty="0">
                <a:latin typeface="Arial Unicode MS"/>
                <a:cs typeface="Arial Unicode MS"/>
              </a:rPr>
              <a:t>They</a:t>
            </a:r>
            <a:r>
              <a:rPr sz="1200" spc="-225" dirty="0">
                <a:latin typeface="Arial Unicode MS"/>
                <a:cs typeface="Arial Unicode MS"/>
              </a:rPr>
              <a:t> </a:t>
            </a:r>
            <a:r>
              <a:rPr sz="1200" spc="-55" dirty="0">
                <a:latin typeface="Arial Unicode MS"/>
                <a:cs typeface="Arial Unicode MS"/>
              </a:rPr>
              <a:t>are  </a:t>
            </a:r>
            <a:r>
              <a:rPr sz="1200" spc="-45" dirty="0">
                <a:latin typeface="Arial Unicode MS"/>
                <a:cs typeface="Arial Unicode MS"/>
              </a:rPr>
              <a:t>genuinely </a:t>
            </a:r>
            <a:r>
              <a:rPr sz="1200" spc="-50" dirty="0">
                <a:latin typeface="Arial Unicode MS"/>
                <a:cs typeface="Arial Unicode MS"/>
              </a:rPr>
              <a:t>open </a:t>
            </a:r>
            <a:r>
              <a:rPr sz="1200" spc="5" dirty="0">
                <a:latin typeface="Arial Unicode MS"/>
                <a:cs typeface="Arial Unicode MS"/>
              </a:rPr>
              <a:t>to </a:t>
            </a:r>
            <a:r>
              <a:rPr sz="1200" spc="-20" dirty="0">
                <a:latin typeface="Arial Unicode MS"/>
                <a:cs typeface="Arial Unicode MS"/>
              </a:rPr>
              <a:t>different </a:t>
            </a:r>
            <a:r>
              <a:rPr sz="1200" spc="-75" dirty="0">
                <a:latin typeface="Arial Unicode MS"/>
                <a:cs typeface="Arial Unicode MS"/>
              </a:rPr>
              <a:t>answers</a:t>
            </a:r>
            <a:r>
              <a:rPr sz="1200" spc="-245" dirty="0">
                <a:latin typeface="Arial Unicode MS"/>
                <a:cs typeface="Arial Unicode MS"/>
              </a:rPr>
              <a:t> </a:t>
            </a:r>
            <a:r>
              <a:rPr sz="1200" spc="-50" dirty="0">
                <a:latin typeface="Arial Unicode MS"/>
                <a:cs typeface="Arial Unicode MS"/>
              </a:rPr>
              <a:t>emerging.</a:t>
            </a:r>
            <a:endParaRPr sz="1200">
              <a:latin typeface="Arial Unicode MS"/>
              <a:cs typeface="Arial Unicode MS"/>
            </a:endParaRPr>
          </a:p>
        </p:txBody>
      </p:sp>
      <p:sp>
        <p:nvSpPr>
          <p:cNvPr id="8" name="object 8"/>
          <p:cNvSpPr txBox="1"/>
          <p:nvPr>
            <p:custDataLst>
              <p:tags r:id="rId7"/>
            </p:custDataLst>
          </p:nvPr>
        </p:nvSpPr>
        <p:spPr>
          <a:xfrm>
            <a:off x="643891" y="3791584"/>
            <a:ext cx="4652010" cy="2066015"/>
          </a:xfrm>
          <a:prstGeom prst="rect">
            <a:avLst/>
          </a:prstGeom>
          <a:ln w="31733">
            <a:solidFill>
              <a:srgbClr val="2791A6"/>
            </a:solidFill>
          </a:ln>
        </p:spPr>
        <p:txBody>
          <a:bodyPr vert="horz" wrap="square" lIns="0" tIns="36830" rIns="0" bIns="0" rtlCol="0">
            <a:spAutoFit/>
          </a:bodyPr>
          <a:lstStyle/>
          <a:p>
            <a:pPr marL="83820" marR="95250" algn="just">
              <a:lnSpc>
                <a:spcPct val="121000"/>
              </a:lnSpc>
              <a:spcBef>
                <a:spcPts val="290"/>
              </a:spcBef>
            </a:pPr>
            <a:r>
              <a:rPr lang="fr-FR" sz="1200" dirty="0">
                <a:latin typeface="Arial Unicode MS"/>
                <a:cs typeface="Arial Unicode MS"/>
              </a:rPr>
              <a:t>Lorsque vous réfléchissez à ce que vous pouvez faire, il peut être utile de vous demander : « Comment vais-je investiguer ma question d’investigation ? » afin de formuler une question qui soit réalisable. Les sections 1 et 2 de cette trousse proposent des exemples de codes T-SEDA, de techniques d’observation et de gabarits : prenez le temps de les consulter pendant que vous planifiez votre investigation. Vous pouvez également visionner ces vidéos</a:t>
            </a:r>
            <a:r>
              <a:rPr sz="1200" dirty="0">
                <a:latin typeface="Arial Unicode MS"/>
                <a:cs typeface="Arial Unicode MS"/>
              </a:rPr>
              <a:t>:</a:t>
            </a:r>
            <a:r>
              <a:rPr lang="en-GB" sz="1200" dirty="0">
                <a:latin typeface="Arial Unicode MS"/>
                <a:cs typeface="Arial Unicode MS"/>
              </a:rPr>
              <a:t> </a:t>
            </a:r>
            <a:endParaRPr lang="en-GB" sz="1200" b="1" u="sng" dirty="0">
              <a:solidFill>
                <a:srgbClr val="0000FF"/>
              </a:solidFill>
              <a:latin typeface="Arial Unicode MS"/>
              <a:cs typeface="Arial Unicode MS"/>
              <a:hlinkClick r:id="rId16"/>
            </a:endParaRPr>
          </a:p>
          <a:p>
            <a:pPr marL="585788" marR="95250" algn="just">
              <a:lnSpc>
                <a:spcPct val="121000"/>
              </a:lnSpc>
              <a:spcBef>
                <a:spcPts val="290"/>
              </a:spcBef>
            </a:pPr>
            <a:r>
              <a:rPr lang="fr-FR" sz="1200" b="1" u="sng" dirty="0">
                <a:solidFill>
                  <a:srgbClr val="0000FF"/>
                </a:solidFill>
                <a:latin typeface="Arial"/>
                <a:cs typeface="Arial"/>
                <a:hlinkClick r:id="rId16"/>
              </a:rPr>
              <a:t>Vidéo 7 : Compléter votre cycle réflexif</a:t>
            </a:r>
            <a:endParaRPr lang="en-GB" sz="1200" b="1" u="sng" dirty="0">
              <a:solidFill>
                <a:srgbClr val="0000FF"/>
              </a:solidFill>
              <a:latin typeface="Arial"/>
              <a:cs typeface="Arial"/>
            </a:endParaRPr>
          </a:p>
        </p:txBody>
      </p:sp>
      <p:sp>
        <p:nvSpPr>
          <p:cNvPr id="9" name="object 9"/>
          <p:cNvSpPr/>
          <p:nvPr>
            <p:custDataLst>
              <p:tags r:id="rId8"/>
            </p:custDataLst>
          </p:nvPr>
        </p:nvSpPr>
        <p:spPr>
          <a:xfrm>
            <a:off x="774700" y="5478661"/>
            <a:ext cx="417188" cy="417193"/>
          </a:xfrm>
          <a:prstGeom prst="rect">
            <a:avLst/>
          </a:prstGeom>
          <a:blipFill>
            <a:blip r:embed="rId17" cstate="print"/>
            <a:stretch>
              <a:fillRect/>
            </a:stretch>
          </a:blipFill>
        </p:spPr>
        <p:txBody>
          <a:bodyPr wrap="square" lIns="0" tIns="0" rIns="0" bIns="0" rtlCol="0"/>
          <a:lstStyle/>
          <a:p>
            <a:endParaRPr/>
          </a:p>
        </p:txBody>
      </p:sp>
      <p:sp>
        <p:nvSpPr>
          <p:cNvPr id="13" name="object 13"/>
          <p:cNvSpPr/>
          <p:nvPr>
            <p:custDataLst>
              <p:tags r:id="rId9"/>
            </p:custDataLst>
          </p:nvPr>
        </p:nvSpPr>
        <p:spPr>
          <a:xfrm>
            <a:off x="5576449" y="1955681"/>
            <a:ext cx="4809490" cy="5343525"/>
          </a:xfrm>
          <a:custGeom>
            <a:avLst/>
            <a:gdLst/>
            <a:ahLst/>
            <a:cxnLst/>
            <a:rect l="l" t="t" r="r" b="b"/>
            <a:pathLst>
              <a:path w="4809490" h="5343525">
                <a:moveTo>
                  <a:pt x="0" y="0"/>
                </a:moveTo>
                <a:lnTo>
                  <a:pt x="4809490" y="0"/>
                </a:lnTo>
                <a:lnTo>
                  <a:pt x="4809490" y="5343525"/>
                </a:lnTo>
                <a:lnTo>
                  <a:pt x="0" y="5343525"/>
                </a:lnTo>
                <a:lnTo>
                  <a:pt x="0" y="0"/>
                </a:lnTo>
                <a:close/>
              </a:path>
            </a:pathLst>
          </a:custGeom>
          <a:solidFill>
            <a:srgbClr val="FFFFFF"/>
          </a:solidFill>
        </p:spPr>
        <p:txBody>
          <a:bodyPr wrap="square" lIns="0" tIns="0" rIns="0" bIns="0" rtlCol="0"/>
          <a:lstStyle/>
          <a:p>
            <a:endParaRPr dirty="0"/>
          </a:p>
        </p:txBody>
      </p:sp>
      <p:sp>
        <p:nvSpPr>
          <p:cNvPr id="14" name="object 14"/>
          <p:cNvSpPr/>
          <p:nvPr>
            <p:custDataLst>
              <p:tags r:id="rId10"/>
            </p:custDataLst>
          </p:nvPr>
        </p:nvSpPr>
        <p:spPr>
          <a:xfrm>
            <a:off x="5589269" y="1968502"/>
            <a:ext cx="4781550" cy="5157704"/>
          </a:xfrm>
          <a:custGeom>
            <a:avLst/>
            <a:gdLst/>
            <a:ahLst/>
            <a:cxnLst/>
            <a:rect l="l" t="t" r="r" b="b"/>
            <a:pathLst>
              <a:path w="4781550" h="5315584">
                <a:moveTo>
                  <a:pt x="0" y="0"/>
                </a:moveTo>
                <a:lnTo>
                  <a:pt x="4781396" y="0"/>
                </a:lnTo>
                <a:lnTo>
                  <a:pt x="4781396" y="5315159"/>
                </a:lnTo>
                <a:lnTo>
                  <a:pt x="0" y="5315159"/>
                </a:lnTo>
                <a:lnTo>
                  <a:pt x="0" y="0"/>
                </a:lnTo>
                <a:close/>
              </a:path>
            </a:pathLst>
          </a:custGeom>
          <a:ln w="31733">
            <a:solidFill>
              <a:srgbClr val="2791A6"/>
            </a:solidFill>
          </a:ln>
        </p:spPr>
        <p:txBody>
          <a:bodyPr wrap="square" lIns="0" tIns="0" rIns="0" bIns="0" rtlCol="0"/>
          <a:lstStyle/>
          <a:p>
            <a:endParaRPr dirty="0"/>
          </a:p>
        </p:txBody>
      </p:sp>
      <p:sp>
        <p:nvSpPr>
          <p:cNvPr id="15" name="object 15"/>
          <p:cNvSpPr txBox="1"/>
          <p:nvPr>
            <p:custDataLst>
              <p:tags r:id="rId11"/>
            </p:custDataLst>
          </p:nvPr>
        </p:nvSpPr>
        <p:spPr>
          <a:xfrm>
            <a:off x="5632008" y="2021740"/>
            <a:ext cx="4696072" cy="1096519"/>
          </a:xfrm>
          <a:prstGeom prst="rect">
            <a:avLst/>
          </a:prstGeom>
        </p:spPr>
        <p:txBody>
          <a:bodyPr vert="horz" wrap="square" lIns="0" tIns="0" rIns="0" bIns="0" rtlCol="0">
            <a:spAutoFit/>
          </a:bodyPr>
          <a:lstStyle/>
          <a:p>
            <a:pPr marL="12700" marR="5080" algn="just">
              <a:lnSpc>
                <a:spcPct val="121100"/>
              </a:lnSpc>
            </a:pPr>
            <a:r>
              <a:rPr lang="fr-FR" sz="1200" dirty="0">
                <a:latin typeface="Arial Unicode MS"/>
                <a:cs typeface="Arial Unicode MS"/>
              </a:rPr>
              <a:t>Les pages suivantes offrent des pistes pour différentes façons de formuler une question d’investigation, et il est bon de se rappeler qu’il n’existe pas une seule bonne manière de le faire. Toutefois, certains principes sont utiles à garder en tête lorsqu’on élabore une question d’investigation :</a:t>
            </a:r>
            <a:endParaRPr sz="1200" dirty="0">
              <a:latin typeface="Arial Unicode MS"/>
              <a:cs typeface="Arial Unicode MS"/>
            </a:endParaRPr>
          </a:p>
        </p:txBody>
      </p:sp>
      <p:sp>
        <p:nvSpPr>
          <p:cNvPr id="17" name="object 17"/>
          <p:cNvSpPr txBox="1"/>
          <p:nvPr>
            <p:custDataLst>
              <p:tags r:id="rId12"/>
            </p:custDataLst>
          </p:nvPr>
        </p:nvSpPr>
        <p:spPr>
          <a:xfrm>
            <a:off x="5262662" y="7088109"/>
            <a:ext cx="167005" cy="167640"/>
          </a:xfrm>
          <a:prstGeom prst="rect">
            <a:avLst/>
          </a:prstGeom>
        </p:spPr>
        <p:txBody>
          <a:bodyPr vert="horz" wrap="square" lIns="0" tIns="635" rIns="0" bIns="0" rtlCol="0">
            <a:spAutoFit/>
          </a:bodyPr>
          <a:lstStyle/>
          <a:p>
            <a:pPr marL="12700">
              <a:lnSpc>
                <a:spcPct val="100000"/>
              </a:lnSpc>
              <a:spcBef>
                <a:spcPts val="5"/>
              </a:spcBef>
            </a:pPr>
            <a:r>
              <a:rPr sz="1000" spc="-5" dirty="0">
                <a:latin typeface="Arial"/>
                <a:cs typeface="Arial"/>
              </a:rPr>
              <a:t>20</a:t>
            </a:r>
            <a:endParaRPr sz="1000">
              <a:latin typeface="Arial"/>
              <a:cs typeface="Arial"/>
            </a:endParaRPr>
          </a:p>
        </p:txBody>
      </p:sp>
      <p:sp>
        <p:nvSpPr>
          <p:cNvPr id="16" name="object 16"/>
          <p:cNvSpPr txBox="1"/>
          <p:nvPr>
            <p:custDataLst>
              <p:tags r:id="rId13"/>
            </p:custDataLst>
          </p:nvPr>
        </p:nvSpPr>
        <p:spPr>
          <a:xfrm>
            <a:off x="5632008" y="3165766"/>
            <a:ext cx="4696072" cy="3968459"/>
          </a:xfrm>
          <a:prstGeom prst="rect">
            <a:avLst/>
          </a:prstGeom>
        </p:spPr>
        <p:txBody>
          <a:bodyPr vert="horz" wrap="square" lIns="0" tIns="0" rIns="0" bIns="0" rtlCol="0">
            <a:spAutoFit/>
          </a:bodyPr>
          <a:lstStyle/>
          <a:p>
            <a:pPr marL="184150" marR="434975" indent="-171450">
              <a:lnSpc>
                <a:spcPct val="120000"/>
              </a:lnSpc>
              <a:buSzPct val="83333"/>
              <a:buFont typeface="Arial" panose="020B0604020202020204" pitchFamily="34" charset="0"/>
              <a:buChar char="•"/>
              <a:tabLst>
                <a:tab pos="100330" algn="l"/>
              </a:tabLst>
            </a:pPr>
            <a:r>
              <a:rPr lang="fr-FR" sz="1200" dirty="0">
                <a:latin typeface="Arial" panose="020B0604020202020204" pitchFamily="34" charset="0"/>
                <a:cs typeface="Arial" panose="020B0604020202020204" pitchFamily="34" charset="0"/>
              </a:rPr>
              <a:t>Elle doit porter sur un enjeu réel que vous avez observé dans votre classe, afin que l’investigation ait du sens pour vous.</a:t>
            </a:r>
          </a:p>
          <a:p>
            <a:pPr marL="184150" marR="434975" indent="-171450">
              <a:lnSpc>
                <a:spcPct val="120000"/>
              </a:lnSpc>
              <a:buSzPct val="83333"/>
              <a:buFont typeface="Arial" panose="020B0604020202020204" pitchFamily="34" charset="0"/>
              <a:buChar char="•"/>
              <a:tabLst>
                <a:tab pos="100330" algn="l"/>
              </a:tabLst>
            </a:pPr>
            <a:r>
              <a:rPr lang="fr-FR" sz="1200" dirty="0">
                <a:latin typeface="Arial" panose="020B0604020202020204" pitchFamily="34" charset="0"/>
                <a:cs typeface="Arial" panose="020B0604020202020204" pitchFamily="34" charset="0"/>
              </a:rPr>
              <a:t>Discuter de vos réflexions avec des collègues peut vous aider à formuler une question — par exemple, vous pourriez réaliser que plusieurs enseignants de votre équipe ont remarqué le même problème.</a:t>
            </a:r>
          </a:p>
          <a:p>
            <a:pPr marL="184150" marR="434975" indent="-171450">
              <a:lnSpc>
                <a:spcPct val="120000"/>
              </a:lnSpc>
              <a:buSzPct val="83333"/>
              <a:buFont typeface="Arial" panose="020B0604020202020204" pitchFamily="34" charset="0"/>
              <a:buChar char="•"/>
              <a:tabLst>
                <a:tab pos="100330" algn="l"/>
              </a:tabLst>
            </a:pPr>
            <a:r>
              <a:rPr lang="fr-FR" sz="1200" dirty="0">
                <a:latin typeface="Arial" panose="020B0604020202020204" pitchFamily="34" charset="0"/>
                <a:cs typeface="Arial" panose="020B0604020202020204" pitchFamily="34" charset="0"/>
              </a:rPr>
              <a:t>Elle doit être réalisable dans votre contexte de classe (en tenant compte du temps dont vous disposez et de la présence éventuelle d’autres adultes pour vous aider).</a:t>
            </a:r>
          </a:p>
          <a:p>
            <a:pPr marL="184150" marR="434975" indent="-171450">
              <a:lnSpc>
                <a:spcPct val="120000"/>
              </a:lnSpc>
              <a:buSzPct val="83333"/>
              <a:buFont typeface="Arial" panose="020B0604020202020204" pitchFamily="34" charset="0"/>
              <a:buChar char="•"/>
              <a:tabLst>
                <a:tab pos="100330" algn="l"/>
              </a:tabLst>
            </a:pPr>
            <a:r>
              <a:rPr lang="fr-FR" sz="1200" dirty="0">
                <a:latin typeface="Arial" panose="020B0604020202020204" pitchFamily="34" charset="0"/>
                <a:cs typeface="Arial" panose="020B0604020202020204" pitchFamily="34" charset="0"/>
              </a:rPr>
              <a:t>Elle doit mener à une meilleure compréhension de la pratique, à une action concrète, à une expérimentation ou à l’amélioration d’une situation d’enseignement/apprentissage.</a:t>
            </a:r>
          </a:p>
          <a:p>
            <a:pPr marL="184150" marR="434975" indent="-171450">
              <a:lnSpc>
                <a:spcPct val="120000"/>
              </a:lnSpc>
              <a:buSzPct val="83333"/>
              <a:buFont typeface="Arial" panose="020B0604020202020204" pitchFamily="34" charset="0"/>
              <a:buChar char="•"/>
              <a:tabLst>
                <a:tab pos="100330" algn="l"/>
              </a:tabLst>
            </a:pPr>
            <a:r>
              <a:rPr lang="fr-FR" sz="1200" dirty="0">
                <a:latin typeface="Arial" panose="020B0604020202020204" pitchFamily="34" charset="0"/>
                <a:cs typeface="Arial" panose="020B0604020202020204" pitchFamily="34" charset="0"/>
              </a:rPr>
              <a:t>Elle ne doit pas se limiter à une réponse simple par «oui» ou «non». Les bonnes questions de recherche commencent souvent par «Comment…?» ou «Que se passe-t-il lorsque…?» et permettent l’émergence de réponses variées.</a:t>
            </a:r>
            <a:endParaRPr sz="1200" dirty="0">
              <a:latin typeface="Arial" panose="020B0604020202020204" pitchFamily="34" charset="0"/>
              <a:cs typeface="Arial" panose="020B0604020202020204" pitchFamily="34" charset="0"/>
            </a:endParaRPr>
          </a:p>
        </p:txBody>
      </p:sp>
      <p:grpSp>
        <p:nvGrpSpPr>
          <p:cNvPr id="18" name="Groupe 17">
            <a:extLst>
              <a:ext uri="{FF2B5EF4-FFF2-40B4-BE49-F238E27FC236}">
                <a16:creationId xmlns:a16="http://schemas.microsoft.com/office/drawing/2014/main" id="{32E87F01-EEBC-11F0-E42B-D27ED8A15DDA}"/>
              </a:ext>
            </a:extLst>
          </p:cNvPr>
          <p:cNvGrpSpPr/>
          <p:nvPr>
            <p:custDataLst>
              <p:tags r:id="rId14"/>
            </p:custDataLst>
          </p:nvPr>
        </p:nvGrpSpPr>
        <p:grpSpPr>
          <a:xfrm>
            <a:off x="8417099" y="436644"/>
            <a:ext cx="1324001" cy="1150343"/>
            <a:chOff x="6837411" y="1311501"/>
            <a:chExt cx="1509550" cy="1311555"/>
          </a:xfrm>
        </p:grpSpPr>
        <p:pic>
          <p:nvPicPr>
            <p:cNvPr id="19" name="Graphic 35">
              <a:extLst>
                <a:ext uri="{FF2B5EF4-FFF2-40B4-BE49-F238E27FC236}">
                  <a16:creationId xmlns:a16="http://schemas.microsoft.com/office/drawing/2014/main" id="{6B9CCF43-4C54-892F-05A7-894F88423E34}"/>
                </a:ext>
              </a:extLst>
            </p:cNvPr>
            <p:cNvPicPr>
              <a:picLocks noChangeAspect="1"/>
            </p:cNvPicPr>
            <p:nvPr/>
          </p:nvPicPr>
          <p:blipFill>
            <a:blip>
              <a:extLst>
                <a:ext uri="{96DAC541-7B7A-43D3-8B79-37D633B846F1}">
                  <asvg:svgBlip xmlns:asvg="http://schemas.microsoft.com/office/drawing/2016/SVG/main" r:embed="rId18"/>
                </a:ext>
              </a:extLst>
            </a:blip>
            <a:stretch>
              <a:fillRect/>
            </a:stretch>
          </p:blipFill>
          <p:spPr>
            <a:xfrm>
              <a:off x="7075849" y="1398329"/>
              <a:ext cx="1027984" cy="1027984"/>
            </a:xfrm>
            <a:prstGeom prst="rect">
              <a:avLst/>
            </a:prstGeom>
          </p:spPr>
        </p:pic>
        <p:sp>
          <p:nvSpPr>
            <p:cNvPr id="20" name="TextBox 77">
              <a:extLst>
                <a:ext uri="{FF2B5EF4-FFF2-40B4-BE49-F238E27FC236}">
                  <a16:creationId xmlns:a16="http://schemas.microsoft.com/office/drawing/2014/main" id="{2DA358B5-483A-4B8A-663C-673202B43C6B}"/>
                </a:ext>
              </a:extLst>
            </p:cNvPr>
            <p:cNvSpPr txBox="1"/>
            <p:nvPr/>
          </p:nvSpPr>
          <p:spPr>
            <a:xfrm>
              <a:off x="6837411" y="1311501"/>
              <a:ext cx="1509550" cy="1311555"/>
            </a:xfrm>
            <a:prstGeom prst="rect">
              <a:avLst/>
            </a:prstGeom>
            <a:noFill/>
          </p:spPr>
          <p:txBody>
            <a:bodyPr wrap="none" rtlCol="0">
              <a:prstTxWarp prst="textArchDown">
                <a:avLst>
                  <a:gd name="adj" fmla="val 1016694"/>
                </a:avLst>
              </a:prstTxWarp>
              <a:spAutoFit/>
            </a:bodyPr>
            <a:lstStyle/>
            <a:p>
              <a:pPr algn="ctr"/>
              <a:r>
                <a:rPr lang="fr-FR" sz="5263" cap="all" dirty="0"/>
                <a:t>Centration et questionnement</a:t>
              </a:r>
              <a:endParaRPr lang="en-US" sz="5263" cap="all" dirty="0"/>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custDataLst>
              <p:tags r:id="rId1"/>
            </p:custDataLst>
          </p:nvPr>
        </p:nvSpPr>
        <p:spPr>
          <a:xfrm>
            <a:off x="5285281" y="7088109"/>
            <a:ext cx="121920" cy="167640"/>
          </a:xfrm>
          <a:prstGeom prst="rect">
            <a:avLst/>
          </a:prstGeom>
        </p:spPr>
        <p:txBody>
          <a:bodyPr vert="horz" wrap="square" lIns="0" tIns="635" rIns="0" bIns="0" rtlCol="0">
            <a:spAutoFit/>
          </a:bodyPr>
          <a:lstStyle/>
          <a:p>
            <a:pPr marL="25400">
              <a:lnSpc>
                <a:spcPct val="100000"/>
              </a:lnSpc>
              <a:spcBef>
                <a:spcPts val="5"/>
              </a:spcBef>
            </a:pPr>
            <a:fld id="{81D60167-4931-47E6-BA6A-407CBD079E47}" type="slidenum">
              <a:rPr sz="1000" dirty="0">
                <a:latin typeface="Arial"/>
                <a:cs typeface="Arial"/>
              </a:rPr>
              <a:t>3</a:t>
            </a:fld>
            <a:endParaRPr sz="1000" dirty="0">
              <a:latin typeface="Arial"/>
              <a:cs typeface="Arial"/>
            </a:endParaRPr>
          </a:p>
        </p:txBody>
      </p:sp>
      <p:sp>
        <p:nvSpPr>
          <p:cNvPr id="2" name="object 2"/>
          <p:cNvSpPr txBox="1"/>
          <p:nvPr>
            <p:custDataLst>
              <p:tags r:id="rId2"/>
            </p:custDataLst>
          </p:nvPr>
        </p:nvSpPr>
        <p:spPr>
          <a:xfrm>
            <a:off x="469900" y="199031"/>
            <a:ext cx="9727565" cy="6858994"/>
          </a:xfrm>
          <a:prstGeom prst="rect">
            <a:avLst/>
          </a:prstGeom>
        </p:spPr>
        <p:txBody>
          <a:bodyPr vert="horz" wrap="square" lIns="0" tIns="0" rIns="0" bIns="0" rtlCol="0">
            <a:spAutoFit/>
          </a:bodyPr>
          <a:lstStyle/>
          <a:p>
            <a:pPr marL="159385" algn="ctr">
              <a:lnSpc>
                <a:spcPct val="100000"/>
              </a:lnSpc>
            </a:pPr>
            <a:r>
              <a:rPr lang="fr-CA" sz="1600" b="1" kern="0" dirty="0">
                <a:solidFill>
                  <a:srgbClr val="1A616F"/>
                </a:solidFill>
                <a:latin typeface="Arial"/>
                <a:cs typeface="Arial"/>
              </a:rPr>
              <a:t>Le collectif</a:t>
            </a:r>
            <a:r>
              <a:rPr sz="1600" b="1" kern="0" dirty="0">
                <a:solidFill>
                  <a:srgbClr val="1A616F"/>
                </a:solidFill>
                <a:latin typeface="Arial"/>
                <a:cs typeface="Arial"/>
              </a:rPr>
              <a:t> T-SEDA</a:t>
            </a:r>
            <a:endParaRPr lang="en-GB" sz="1200" b="1" kern="0" dirty="0">
              <a:solidFill>
                <a:srgbClr val="1A616F"/>
              </a:solidFill>
              <a:latin typeface="Arial"/>
              <a:cs typeface="Arial"/>
            </a:endParaRPr>
          </a:p>
          <a:p>
            <a:pPr marL="159385" algn="ctr">
              <a:lnSpc>
                <a:spcPct val="100000"/>
              </a:lnSpc>
            </a:pPr>
            <a:r>
              <a:rPr sz="1200" kern="0" dirty="0">
                <a:latin typeface="Arial"/>
                <a:cs typeface="Arial"/>
              </a:rPr>
              <a:t>  </a:t>
            </a:r>
          </a:p>
          <a:p>
            <a:pPr marL="92075" marR="5080" algn="just">
              <a:lnSpc>
                <a:spcPct val="110000"/>
              </a:lnSpc>
              <a:spcBef>
                <a:spcPts val="85"/>
              </a:spcBef>
            </a:pPr>
            <a:r>
              <a:rPr lang="fr-FR" sz="1200" kern="0" dirty="0">
                <a:latin typeface="Arial Unicode MS"/>
                <a:cs typeface="Arial Unicode MS"/>
              </a:rPr>
              <a:t>Le développement de T-SEDA est le fruit d’un travail d’équipe, notamment : Ruth Kershner, Sara Hennessy, Elisa </a:t>
            </a:r>
            <a:r>
              <a:rPr lang="fr-FR" sz="1200" kern="0" dirty="0" err="1">
                <a:latin typeface="Arial Unicode MS"/>
                <a:cs typeface="Arial Unicode MS"/>
              </a:rPr>
              <a:t>Calcagni</a:t>
            </a:r>
            <a:r>
              <a:rPr lang="fr-FR" sz="1200" kern="0" dirty="0">
                <a:latin typeface="Arial Unicode MS"/>
                <a:cs typeface="Arial Unicode MS"/>
              </a:rPr>
              <a:t>, Farah Ahmed, Victoria Cook, Laura </a:t>
            </a:r>
            <a:r>
              <a:rPr lang="fr-FR" sz="1200" kern="0" dirty="0" err="1">
                <a:latin typeface="Arial Unicode MS"/>
                <a:cs typeface="Arial Unicode MS"/>
              </a:rPr>
              <a:t>Kerslake</a:t>
            </a:r>
            <a:r>
              <a:rPr lang="fr-FR" sz="1200" kern="0" dirty="0">
                <a:latin typeface="Arial Unicode MS"/>
                <a:cs typeface="Arial Unicode MS"/>
              </a:rPr>
              <a:t>, Lisa Lee et Maria </a:t>
            </a:r>
            <a:r>
              <a:rPr lang="fr-FR" sz="1200" kern="0" dirty="0" err="1">
                <a:latin typeface="Arial Unicode MS"/>
                <a:cs typeface="Arial Unicode MS"/>
              </a:rPr>
              <a:t>Vrikki</a:t>
            </a:r>
            <a:r>
              <a:rPr lang="fr-FR" sz="1200" kern="0" dirty="0">
                <a:latin typeface="Arial Unicode MS"/>
                <a:cs typeface="Arial Unicode MS"/>
              </a:rPr>
              <a:t> de la Faculté d’éducation de l’Université de Cambridge, et </a:t>
            </a:r>
            <a:r>
              <a:rPr lang="fr-FR" sz="1200" kern="0" dirty="0" err="1">
                <a:latin typeface="Arial Unicode MS"/>
                <a:cs typeface="Arial Unicode MS"/>
              </a:rPr>
              <a:t>Nube</a:t>
            </a:r>
            <a:r>
              <a:rPr lang="fr-FR" sz="1200" kern="0" dirty="0">
                <a:latin typeface="Arial Unicode MS"/>
                <a:cs typeface="Arial Unicode MS"/>
              </a:rPr>
              <a:t> Estrada et Flora Hernández de l’Université Nationale Autonome du Mexique. Nous sommes très reconnaissants des nombreux collègues qui ont contribué d’une manière ou d’une autre au développement de T-SEDA au cours des dernières années. Cela inclut ceux qui ont aidé à la traduction en espagnol, chinois, français, hébreu, arabe, japonais, italien, néerlandais, norvégien et portugais </a:t>
            </a:r>
            <a:r>
              <a:rPr lang="en-GB" sz="1200" kern="0" dirty="0">
                <a:latin typeface="Arial Unicode MS"/>
                <a:cs typeface="Arial Unicode MS"/>
              </a:rPr>
              <a:t>(Ana Laura Trigo </a:t>
            </a:r>
            <a:r>
              <a:rPr lang="en-GB" sz="1200" kern="0" dirty="0" err="1">
                <a:latin typeface="Arial Unicode MS"/>
                <a:cs typeface="Arial Unicode MS"/>
              </a:rPr>
              <a:t>Clapés</a:t>
            </a:r>
            <a:r>
              <a:rPr lang="en-GB" sz="1200" kern="0" dirty="0">
                <a:latin typeface="Arial Unicode MS"/>
                <a:cs typeface="Arial Unicode MS"/>
              </a:rPr>
              <a:t>, Elisa de Padua, Elisa Izquierdo, Qian Liu, Yun Long, Ji Ying, Ying Ji, Chih Ching Chang, Delphine </a:t>
            </a:r>
            <a:r>
              <a:rPr lang="en-GB" sz="1200" kern="0" dirty="0" err="1">
                <a:latin typeface="Arial Unicode MS"/>
                <a:cs typeface="Arial Unicode MS"/>
              </a:rPr>
              <a:t>Cestonaro</a:t>
            </a:r>
            <a:r>
              <a:rPr lang="en-GB" sz="1200" kern="0" dirty="0">
                <a:latin typeface="Arial Unicode MS"/>
                <a:cs typeface="Arial Unicode MS"/>
              </a:rPr>
              <a:t>, </a:t>
            </a:r>
            <a:r>
              <a:rPr lang="en-GB" sz="1200" kern="0" dirty="0" err="1">
                <a:latin typeface="Arial Unicode MS"/>
                <a:cs typeface="Arial Unicode MS"/>
              </a:rPr>
              <a:t>Benzi</a:t>
            </a:r>
            <a:r>
              <a:rPr lang="en-GB" sz="1200" kern="0" dirty="0">
                <a:latin typeface="Arial Unicode MS"/>
                <a:cs typeface="Arial Unicode MS"/>
              </a:rPr>
              <a:t> </a:t>
            </a:r>
            <a:r>
              <a:rPr lang="en-GB" sz="1200" kern="0" dirty="0" err="1">
                <a:latin typeface="Arial Unicode MS"/>
                <a:cs typeface="Arial Unicode MS"/>
              </a:rPr>
              <a:t>Slakmon</a:t>
            </a:r>
            <a:r>
              <a:rPr lang="en-GB" sz="1200" kern="0" dirty="0">
                <a:latin typeface="Arial Unicode MS"/>
                <a:cs typeface="Arial Unicode MS"/>
              </a:rPr>
              <a:t>, </a:t>
            </a:r>
            <a:r>
              <a:rPr lang="en-GB" sz="1200" kern="0" dirty="0" err="1">
                <a:latin typeface="Arial Unicode MS"/>
                <a:cs typeface="Arial Unicode MS"/>
              </a:rPr>
              <a:t>Orianne</a:t>
            </a:r>
            <a:r>
              <a:rPr lang="en-GB" sz="1200" kern="0" dirty="0">
                <a:latin typeface="Arial Unicode MS"/>
                <a:cs typeface="Arial Unicode MS"/>
              </a:rPr>
              <a:t> </a:t>
            </a:r>
            <a:r>
              <a:rPr lang="en-GB" sz="1200" kern="0" dirty="0" err="1">
                <a:latin typeface="Arial Unicode MS"/>
                <a:cs typeface="Arial Unicode MS"/>
              </a:rPr>
              <a:t>Monashe</a:t>
            </a:r>
            <a:r>
              <a:rPr lang="en-GB" sz="1200" kern="0" dirty="0">
                <a:latin typeface="Arial Unicode MS"/>
                <a:cs typeface="Arial Unicode MS"/>
              </a:rPr>
              <a:t>, Orly Shapira, </a:t>
            </a:r>
            <a:r>
              <a:rPr lang="en-GB" sz="1200" b="0" i="0" u="none" strike="noStrike" dirty="0" err="1">
                <a:solidFill>
                  <a:srgbClr val="000000"/>
                </a:solidFill>
                <a:effectLst/>
                <a:latin typeface="Arial Unicode MS" panose="020B0604020202020204" pitchFamily="34" charset="-128"/>
                <a:ea typeface="Arial Unicode MS" panose="020B0604020202020204" pitchFamily="34" charset="-128"/>
                <a:cs typeface="Arial Unicode MS" panose="020B0604020202020204" pitchFamily="34" charset="-128"/>
              </a:rPr>
              <a:t>Haydeé</a:t>
            </a:r>
            <a:r>
              <a:rPr lang="en-GB" sz="1200" kern="0" dirty="0">
                <a:latin typeface="Arial Unicode MS"/>
                <a:cs typeface="Arial Unicode MS"/>
              </a:rPr>
              <a:t> Ceballos, Keiko </a:t>
            </a:r>
            <a:r>
              <a:rPr lang="en-GB" sz="1200" kern="0" dirty="0" err="1">
                <a:latin typeface="Arial Unicode MS"/>
                <a:cs typeface="Arial Unicode MS"/>
              </a:rPr>
              <a:t>Aramaki</a:t>
            </a:r>
            <a:r>
              <a:rPr lang="en-GB" sz="1200" kern="0" dirty="0">
                <a:latin typeface="Arial Unicode MS"/>
                <a:cs typeface="Arial Unicode MS"/>
              </a:rPr>
              <a:t>, Tomonori </a:t>
            </a:r>
            <a:r>
              <a:rPr lang="en-GB" sz="1200" kern="0" dirty="0" err="1">
                <a:latin typeface="Arial Unicode MS"/>
                <a:cs typeface="Arial Unicode MS"/>
              </a:rPr>
              <a:t>Ichiyanagi</a:t>
            </a:r>
            <a:r>
              <a:rPr lang="en-GB" sz="1200" kern="0" dirty="0">
                <a:latin typeface="Arial Unicode MS"/>
                <a:cs typeface="Arial Unicode MS"/>
              </a:rPr>
              <a:t>, Ayano Ikeda, Kaori Kanai, Naomi Kagawa, Kiyomi Shijo, Lu </a:t>
            </a:r>
            <a:r>
              <a:rPr lang="en-GB" sz="1200" kern="0" dirty="0" err="1">
                <a:latin typeface="Arial Unicode MS"/>
                <a:cs typeface="Arial Unicode MS"/>
              </a:rPr>
              <a:t>Xiaoyun</a:t>
            </a:r>
            <a:r>
              <a:rPr lang="en-GB" sz="1200" kern="0" dirty="0">
                <a:latin typeface="Arial Unicode MS"/>
                <a:cs typeface="Arial Unicode MS"/>
              </a:rPr>
              <a:t>, </a:t>
            </a:r>
            <a:r>
              <a:rPr lang="en-GB" sz="1200" dirty="0">
                <a:latin typeface="Arial" panose="020B0604020202020204" pitchFamily="34" charset="0"/>
                <a:cs typeface="Arial" panose="020B0604020202020204" pitchFamily="34" charset="0"/>
              </a:rPr>
              <a:t>Arwa Al Qassim, </a:t>
            </a:r>
            <a:r>
              <a:rPr lang="en-GB" sz="1200" kern="0" dirty="0">
                <a:latin typeface="Arial Unicode MS"/>
                <a:cs typeface="Arial Unicode MS"/>
              </a:rPr>
              <a:t>Chiara </a:t>
            </a:r>
            <a:r>
              <a:rPr lang="en-GB" sz="1200" kern="0" dirty="0" err="1">
                <a:latin typeface="Arial Unicode MS"/>
                <a:cs typeface="Arial Unicode MS"/>
              </a:rPr>
              <a:t>Piccini</a:t>
            </a:r>
            <a:r>
              <a:rPr lang="en-GB" sz="1200" kern="0" dirty="0">
                <a:latin typeface="Arial Unicode MS"/>
                <a:cs typeface="Arial Unicode MS"/>
              </a:rPr>
              <a:t>, Patricia Brooks, </a:t>
            </a:r>
            <a:r>
              <a:rPr lang="nb-NO" sz="1200" b="0" i="0" strike="noStrike" cap="none" spc="0" baseline="0" dirty="0">
                <a:solidFill>
                  <a:srgbClr val="000000"/>
                </a:solidFill>
                <a:effectLst/>
                <a:latin typeface="Arial Unicode MS"/>
                <a:ea typeface="Arial Unicode MS"/>
                <a:cs typeface="Arial Unicode MS"/>
              </a:rPr>
              <a:t>Ingvill Rasmussen, Leonie Johann, Luwei Bai</a:t>
            </a:r>
            <a:r>
              <a:rPr lang="en-GB" sz="1200" kern="0" dirty="0">
                <a:latin typeface="Arial Unicode MS"/>
                <a:cs typeface="Arial Unicode MS"/>
              </a:rPr>
              <a:t>).</a:t>
            </a:r>
          </a:p>
          <a:p>
            <a:pPr marL="92075" marR="5080" algn="just">
              <a:lnSpc>
                <a:spcPct val="120800"/>
              </a:lnSpc>
              <a:spcBef>
                <a:spcPts val="85"/>
              </a:spcBef>
            </a:pPr>
            <a:endParaRPr lang="en-GB" sz="1200" kern="0" dirty="0">
              <a:solidFill>
                <a:srgbClr val="1A616F"/>
              </a:solidFill>
              <a:latin typeface="Arial"/>
              <a:cs typeface="Arial"/>
            </a:endParaRPr>
          </a:p>
          <a:p>
            <a:pPr marL="125095" algn="ctr">
              <a:lnSpc>
                <a:spcPct val="100000"/>
              </a:lnSpc>
            </a:pPr>
            <a:r>
              <a:rPr lang="fr-CA" sz="1600" b="1" kern="0" dirty="0">
                <a:solidFill>
                  <a:srgbClr val="1A616F"/>
                </a:solidFill>
                <a:latin typeface="Arial"/>
                <a:cs typeface="Arial"/>
              </a:rPr>
              <a:t>Remerciements</a:t>
            </a:r>
            <a:endParaRPr sz="1600" b="1" kern="0" dirty="0">
              <a:latin typeface="Arial"/>
              <a:cs typeface="Arial"/>
            </a:endParaRPr>
          </a:p>
          <a:p>
            <a:pPr>
              <a:lnSpc>
                <a:spcPct val="100000"/>
              </a:lnSpc>
              <a:spcBef>
                <a:spcPts val="10"/>
              </a:spcBef>
            </a:pPr>
            <a:endParaRPr sz="800" kern="0" dirty="0">
              <a:latin typeface="Times New Roman"/>
              <a:cs typeface="Times New Roman"/>
            </a:endParaRPr>
          </a:p>
          <a:p>
            <a:pPr marL="92075" marR="5080" algn="just">
              <a:lnSpc>
                <a:spcPct val="110000"/>
              </a:lnSpc>
            </a:pPr>
            <a:r>
              <a:rPr lang="fr-FR" sz="1200" dirty="0">
                <a:solidFill>
                  <a:srgbClr val="1F2023"/>
                </a:solidFill>
                <a:latin typeface="Arial"/>
                <a:cs typeface="Arial"/>
              </a:rPr>
              <a:t>Le</a:t>
            </a:r>
            <a:r>
              <a:rPr lang="fr-FR" sz="1200" spc="5" dirty="0">
                <a:solidFill>
                  <a:srgbClr val="1F2023"/>
                </a:solidFill>
                <a:latin typeface="Arial"/>
                <a:cs typeface="Arial"/>
              </a:rPr>
              <a:t> </a:t>
            </a:r>
            <a:r>
              <a:rPr lang="fr-FR" sz="1200" dirty="0">
                <a:solidFill>
                  <a:srgbClr val="1F2023"/>
                </a:solidFill>
                <a:latin typeface="Arial"/>
                <a:cs typeface="Arial"/>
              </a:rPr>
              <a:t>travail</a:t>
            </a:r>
            <a:r>
              <a:rPr lang="fr-FR" sz="1200" spc="10" dirty="0">
                <a:solidFill>
                  <a:srgbClr val="1F2023"/>
                </a:solidFill>
                <a:latin typeface="Arial"/>
                <a:cs typeface="Arial"/>
              </a:rPr>
              <a:t> </a:t>
            </a:r>
            <a:r>
              <a:rPr lang="fr-FR" sz="1200" dirty="0">
                <a:solidFill>
                  <a:srgbClr val="1F2023"/>
                </a:solidFill>
                <a:latin typeface="Arial"/>
                <a:cs typeface="Arial"/>
              </a:rPr>
              <a:t>original</a:t>
            </a:r>
            <a:r>
              <a:rPr lang="fr-FR" sz="1200" spc="10" dirty="0">
                <a:solidFill>
                  <a:srgbClr val="1F2023"/>
                </a:solidFill>
                <a:latin typeface="Arial"/>
                <a:cs typeface="Arial"/>
              </a:rPr>
              <a:t> </a:t>
            </a:r>
            <a:r>
              <a:rPr lang="fr-FR" sz="1200" dirty="0">
                <a:solidFill>
                  <a:srgbClr val="1F2023"/>
                </a:solidFill>
                <a:latin typeface="Arial"/>
                <a:cs typeface="Arial"/>
              </a:rPr>
              <a:t>sur</a:t>
            </a:r>
            <a:r>
              <a:rPr lang="fr-FR" sz="1200" spc="5" dirty="0">
                <a:solidFill>
                  <a:srgbClr val="1F2023"/>
                </a:solidFill>
                <a:latin typeface="Arial"/>
                <a:cs typeface="Arial"/>
              </a:rPr>
              <a:t> </a:t>
            </a:r>
            <a:r>
              <a:rPr lang="fr-FR" sz="1200" spc="-10" dirty="0">
                <a:solidFill>
                  <a:srgbClr val="1F2023"/>
                </a:solidFill>
                <a:latin typeface="Arial"/>
                <a:cs typeface="Arial"/>
              </a:rPr>
              <a:t>T-</a:t>
            </a:r>
            <a:r>
              <a:rPr lang="fr-FR" sz="1200" dirty="0">
                <a:solidFill>
                  <a:srgbClr val="1F2023"/>
                </a:solidFill>
                <a:latin typeface="Arial"/>
                <a:cs typeface="Arial"/>
              </a:rPr>
              <a:t>SEDA</a:t>
            </a:r>
            <a:r>
              <a:rPr lang="fr-FR" sz="1200" spc="-5" dirty="0">
                <a:solidFill>
                  <a:srgbClr val="1F2023"/>
                </a:solidFill>
                <a:latin typeface="Arial"/>
                <a:cs typeface="Arial"/>
              </a:rPr>
              <a:t> </a:t>
            </a:r>
            <a:r>
              <a:rPr lang="fr-FR" sz="1200" dirty="0">
                <a:solidFill>
                  <a:srgbClr val="1F2023"/>
                </a:solidFill>
                <a:latin typeface="Arial"/>
                <a:cs typeface="Arial"/>
              </a:rPr>
              <a:t>(et</a:t>
            </a:r>
            <a:r>
              <a:rPr lang="fr-FR" sz="1200" spc="-5" dirty="0">
                <a:solidFill>
                  <a:srgbClr val="1F2023"/>
                </a:solidFill>
                <a:latin typeface="Arial"/>
                <a:cs typeface="Arial"/>
              </a:rPr>
              <a:t> </a:t>
            </a:r>
            <a:r>
              <a:rPr lang="fr-FR" sz="1200" dirty="0">
                <a:solidFill>
                  <a:srgbClr val="1F2023"/>
                </a:solidFill>
                <a:latin typeface="Arial"/>
                <a:cs typeface="Arial"/>
              </a:rPr>
              <a:t>son</a:t>
            </a:r>
            <a:r>
              <a:rPr lang="fr-FR" sz="1200" spc="10" dirty="0">
                <a:solidFill>
                  <a:srgbClr val="1F2023"/>
                </a:solidFill>
                <a:latin typeface="Arial"/>
                <a:cs typeface="Arial"/>
              </a:rPr>
              <a:t> </a:t>
            </a:r>
            <a:r>
              <a:rPr lang="fr-FR" sz="1200" dirty="0">
                <a:solidFill>
                  <a:srgbClr val="1F2023"/>
                </a:solidFill>
                <a:latin typeface="Arial"/>
                <a:cs typeface="Arial"/>
              </a:rPr>
              <a:t>précurseur</a:t>
            </a:r>
            <a:r>
              <a:rPr lang="fr-FR" sz="1200" spc="5" dirty="0">
                <a:solidFill>
                  <a:srgbClr val="1F2023"/>
                </a:solidFill>
                <a:latin typeface="Arial"/>
                <a:cs typeface="Arial"/>
              </a:rPr>
              <a:t> </a:t>
            </a:r>
            <a:r>
              <a:rPr lang="fr-FR" sz="1200" dirty="0">
                <a:solidFill>
                  <a:srgbClr val="1F2023"/>
                </a:solidFill>
                <a:latin typeface="Arial"/>
                <a:cs typeface="Arial"/>
              </a:rPr>
              <a:t>SEDA)</a:t>
            </a:r>
            <a:r>
              <a:rPr lang="fr-FR" sz="1200" spc="5" dirty="0">
                <a:solidFill>
                  <a:srgbClr val="1F2023"/>
                </a:solidFill>
                <a:latin typeface="Arial"/>
                <a:cs typeface="Arial"/>
              </a:rPr>
              <a:t> </a:t>
            </a:r>
            <a:r>
              <a:rPr lang="fr-FR" sz="1200" dirty="0">
                <a:solidFill>
                  <a:srgbClr val="1F2023"/>
                </a:solidFill>
                <a:latin typeface="Arial"/>
                <a:cs typeface="Arial"/>
              </a:rPr>
              <a:t>a</a:t>
            </a:r>
            <a:r>
              <a:rPr lang="fr-FR" sz="1200" spc="5" dirty="0">
                <a:solidFill>
                  <a:srgbClr val="1F2023"/>
                </a:solidFill>
                <a:latin typeface="Arial"/>
                <a:cs typeface="Arial"/>
              </a:rPr>
              <a:t> </a:t>
            </a:r>
            <a:r>
              <a:rPr lang="fr-FR" sz="1200" dirty="0">
                <a:solidFill>
                  <a:srgbClr val="1F2023"/>
                </a:solidFill>
                <a:latin typeface="Arial"/>
                <a:cs typeface="Arial"/>
              </a:rPr>
              <a:t>été</a:t>
            </a:r>
            <a:r>
              <a:rPr lang="fr-FR" sz="1200" spc="10" dirty="0">
                <a:solidFill>
                  <a:srgbClr val="1F2023"/>
                </a:solidFill>
                <a:latin typeface="Arial"/>
                <a:cs typeface="Arial"/>
              </a:rPr>
              <a:t> </a:t>
            </a:r>
            <a:r>
              <a:rPr lang="fr-FR" sz="1200" dirty="0">
                <a:solidFill>
                  <a:srgbClr val="1F2023"/>
                </a:solidFill>
                <a:latin typeface="Arial"/>
                <a:cs typeface="Arial"/>
              </a:rPr>
              <a:t>soutenu</a:t>
            </a:r>
            <a:r>
              <a:rPr lang="fr-FR" sz="1200" spc="10" dirty="0">
                <a:solidFill>
                  <a:srgbClr val="1F2023"/>
                </a:solidFill>
                <a:latin typeface="Arial"/>
                <a:cs typeface="Arial"/>
              </a:rPr>
              <a:t> </a:t>
            </a:r>
            <a:r>
              <a:rPr lang="fr-FR" sz="1200" dirty="0">
                <a:solidFill>
                  <a:srgbClr val="1F2023"/>
                </a:solidFill>
                <a:latin typeface="Arial"/>
                <a:cs typeface="Arial"/>
              </a:rPr>
              <a:t>par</a:t>
            </a:r>
            <a:r>
              <a:rPr lang="fr-FR" sz="1200" spc="5" dirty="0">
                <a:solidFill>
                  <a:srgbClr val="1F2023"/>
                </a:solidFill>
                <a:latin typeface="Arial"/>
                <a:cs typeface="Arial"/>
              </a:rPr>
              <a:t> </a:t>
            </a:r>
            <a:r>
              <a:rPr lang="fr-FR" sz="1200" dirty="0">
                <a:solidFill>
                  <a:srgbClr val="1F2023"/>
                </a:solidFill>
                <a:latin typeface="Arial"/>
                <a:cs typeface="Arial"/>
              </a:rPr>
              <a:t>la</a:t>
            </a:r>
            <a:r>
              <a:rPr lang="fr-FR" sz="1200" spc="10" dirty="0">
                <a:solidFill>
                  <a:srgbClr val="1F2023"/>
                </a:solidFill>
                <a:latin typeface="Arial"/>
                <a:cs typeface="Arial"/>
              </a:rPr>
              <a:t> </a:t>
            </a:r>
            <a:r>
              <a:rPr lang="fr-FR" sz="1200" dirty="0">
                <a:solidFill>
                  <a:srgbClr val="1F2023"/>
                </a:solidFill>
                <a:latin typeface="Arial"/>
                <a:cs typeface="Arial"/>
              </a:rPr>
              <a:t>British</a:t>
            </a:r>
            <a:r>
              <a:rPr lang="fr-FR" sz="1200" spc="5" dirty="0">
                <a:solidFill>
                  <a:srgbClr val="1F2023"/>
                </a:solidFill>
                <a:latin typeface="Arial"/>
                <a:cs typeface="Arial"/>
              </a:rPr>
              <a:t> </a:t>
            </a:r>
            <a:r>
              <a:rPr lang="fr-FR" sz="1200" dirty="0" err="1">
                <a:solidFill>
                  <a:srgbClr val="1F2023"/>
                </a:solidFill>
                <a:latin typeface="Arial"/>
                <a:cs typeface="Arial"/>
              </a:rPr>
              <a:t>Academy</a:t>
            </a:r>
            <a:r>
              <a:rPr lang="fr-FR" sz="1200" spc="20" dirty="0">
                <a:solidFill>
                  <a:srgbClr val="1F2023"/>
                </a:solidFill>
                <a:latin typeface="Arial"/>
                <a:cs typeface="Arial"/>
              </a:rPr>
              <a:t> </a:t>
            </a:r>
            <a:r>
              <a:rPr lang="fr-FR" sz="1200" dirty="0">
                <a:solidFill>
                  <a:srgbClr val="1F2023"/>
                </a:solidFill>
                <a:latin typeface="Arial"/>
                <a:cs typeface="Arial"/>
              </a:rPr>
              <a:t>(International</a:t>
            </a:r>
            <a:r>
              <a:rPr lang="fr-FR" sz="1200" spc="10" dirty="0">
                <a:solidFill>
                  <a:srgbClr val="1F2023"/>
                </a:solidFill>
                <a:latin typeface="Arial"/>
                <a:cs typeface="Arial"/>
              </a:rPr>
              <a:t> </a:t>
            </a:r>
            <a:r>
              <a:rPr lang="fr-FR" sz="1200" dirty="0">
                <a:solidFill>
                  <a:srgbClr val="1F2023"/>
                </a:solidFill>
                <a:latin typeface="Arial"/>
                <a:cs typeface="Arial"/>
              </a:rPr>
              <a:t>Partnership</a:t>
            </a:r>
            <a:r>
              <a:rPr lang="fr-FR" sz="1200" spc="10" dirty="0">
                <a:solidFill>
                  <a:srgbClr val="1F2023"/>
                </a:solidFill>
                <a:latin typeface="Arial"/>
                <a:cs typeface="Arial"/>
              </a:rPr>
              <a:t> </a:t>
            </a:r>
            <a:r>
              <a:rPr lang="fr-FR" sz="1200" dirty="0">
                <a:solidFill>
                  <a:srgbClr val="1F2023"/>
                </a:solidFill>
                <a:latin typeface="Arial"/>
                <a:cs typeface="Arial"/>
              </a:rPr>
              <a:t>and</a:t>
            </a:r>
            <a:r>
              <a:rPr lang="fr-FR" sz="1200" spc="5" dirty="0">
                <a:solidFill>
                  <a:srgbClr val="1F2023"/>
                </a:solidFill>
                <a:latin typeface="Arial"/>
                <a:cs typeface="Arial"/>
              </a:rPr>
              <a:t> </a:t>
            </a:r>
            <a:r>
              <a:rPr lang="fr-FR" sz="1200" dirty="0" err="1">
                <a:solidFill>
                  <a:srgbClr val="1F2023"/>
                </a:solidFill>
                <a:latin typeface="Arial"/>
                <a:cs typeface="Arial"/>
              </a:rPr>
              <a:t>Mobility</a:t>
            </a:r>
            <a:r>
              <a:rPr lang="fr-FR" sz="1200" spc="5" dirty="0">
                <a:solidFill>
                  <a:srgbClr val="1F2023"/>
                </a:solidFill>
                <a:latin typeface="Arial"/>
                <a:cs typeface="Arial"/>
              </a:rPr>
              <a:t> </a:t>
            </a:r>
            <a:r>
              <a:rPr lang="fr-FR" sz="1200" dirty="0">
                <a:solidFill>
                  <a:srgbClr val="1F2023"/>
                </a:solidFill>
                <a:latin typeface="Arial"/>
                <a:cs typeface="Arial"/>
              </a:rPr>
              <a:t>Scheme)</a:t>
            </a:r>
            <a:r>
              <a:rPr lang="fr-FR" sz="1200" spc="-20" dirty="0">
                <a:solidFill>
                  <a:srgbClr val="1F2023"/>
                </a:solidFill>
                <a:latin typeface="Arial"/>
                <a:cs typeface="Arial"/>
              </a:rPr>
              <a:t> </a:t>
            </a:r>
            <a:r>
              <a:rPr lang="fr-FR" sz="1200" spc="-50" dirty="0">
                <a:solidFill>
                  <a:srgbClr val="1F2023"/>
                </a:solidFill>
                <a:latin typeface="Arial"/>
                <a:cs typeface="Arial"/>
              </a:rPr>
              <a:t>à </a:t>
            </a:r>
            <a:r>
              <a:rPr lang="fr-FR" sz="1200" dirty="0">
                <a:solidFill>
                  <a:srgbClr val="1F2023"/>
                </a:solidFill>
                <a:latin typeface="Arial"/>
                <a:cs typeface="Arial"/>
              </a:rPr>
              <a:t>travers</a:t>
            </a:r>
            <a:r>
              <a:rPr lang="fr-FR" sz="1200" spc="15" dirty="0">
                <a:solidFill>
                  <a:srgbClr val="1F2023"/>
                </a:solidFill>
                <a:latin typeface="Arial"/>
                <a:cs typeface="Arial"/>
              </a:rPr>
              <a:t> </a:t>
            </a:r>
            <a:r>
              <a:rPr lang="fr-FR" sz="1200" dirty="0">
                <a:solidFill>
                  <a:srgbClr val="1F2023"/>
                </a:solidFill>
                <a:latin typeface="Arial"/>
                <a:cs typeface="Arial"/>
              </a:rPr>
              <a:t>un</a:t>
            </a:r>
            <a:r>
              <a:rPr lang="fr-FR" sz="1200" spc="20" dirty="0">
                <a:solidFill>
                  <a:srgbClr val="1F2023"/>
                </a:solidFill>
                <a:latin typeface="Arial"/>
                <a:cs typeface="Arial"/>
              </a:rPr>
              <a:t> </a:t>
            </a:r>
            <a:r>
              <a:rPr lang="fr-FR" sz="1200" dirty="0">
                <a:solidFill>
                  <a:srgbClr val="1F2023"/>
                </a:solidFill>
                <a:latin typeface="Arial"/>
                <a:cs typeface="Arial"/>
              </a:rPr>
              <a:t>projet</a:t>
            </a:r>
            <a:r>
              <a:rPr lang="fr-FR" sz="1200" spc="5" dirty="0">
                <a:solidFill>
                  <a:srgbClr val="1F2023"/>
                </a:solidFill>
                <a:latin typeface="Arial"/>
                <a:cs typeface="Arial"/>
              </a:rPr>
              <a:t> </a:t>
            </a:r>
            <a:r>
              <a:rPr lang="fr-FR" sz="1200" dirty="0">
                <a:solidFill>
                  <a:srgbClr val="1F2023"/>
                </a:solidFill>
                <a:latin typeface="Arial"/>
                <a:cs typeface="Arial"/>
              </a:rPr>
              <a:t>d’une</a:t>
            </a:r>
            <a:r>
              <a:rPr lang="fr-FR" sz="1200" spc="20" dirty="0">
                <a:solidFill>
                  <a:srgbClr val="1F2023"/>
                </a:solidFill>
                <a:latin typeface="Arial"/>
                <a:cs typeface="Arial"/>
              </a:rPr>
              <a:t> </a:t>
            </a:r>
            <a:r>
              <a:rPr lang="fr-FR" sz="1200" dirty="0">
                <a:solidFill>
                  <a:srgbClr val="1F2023"/>
                </a:solidFill>
                <a:latin typeface="Arial"/>
                <a:cs typeface="Arial"/>
              </a:rPr>
              <a:t>durée</a:t>
            </a:r>
            <a:r>
              <a:rPr lang="fr-FR" sz="1200" spc="20" dirty="0">
                <a:solidFill>
                  <a:srgbClr val="1F2023"/>
                </a:solidFill>
                <a:latin typeface="Arial"/>
                <a:cs typeface="Arial"/>
              </a:rPr>
              <a:t> </a:t>
            </a:r>
            <a:r>
              <a:rPr lang="fr-FR" sz="1200" dirty="0">
                <a:solidFill>
                  <a:srgbClr val="1F2023"/>
                </a:solidFill>
                <a:latin typeface="Arial"/>
                <a:cs typeface="Arial"/>
              </a:rPr>
              <a:t>de</a:t>
            </a:r>
            <a:r>
              <a:rPr lang="fr-FR" sz="1200" spc="20" dirty="0">
                <a:solidFill>
                  <a:srgbClr val="1F2023"/>
                </a:solidFill>
                <a:latin typeface="Arial"/>
                <a:cs typeface="Arial"/>
              </a:rPr>
              <a:t> </a:t>
            </a:r>
            <a:r>
              <a:rPr lang="fr-FR" sz="1200" dirty="0">
                <a:solidFill>
                  <a:srgbClr val="1F2023"/>
                </a:solidFill>
                <a:latin typeface="Arial"/>
                <a:cs typeface="Arial"/>
              </a:rPr>
              <a:t>3</a:t>
            </a:r>
            <a:r>
              <a:rPr lang="fr-FR" sz="1200" spc="20" dirty="0">
                <a:solidFill>
                  <a:srgbClr val="1F2023"/>
                </a:solidFill>
                <a:latin typeface="Arial"/>
                <a:cs typeface="Arial"/>
              </a:rPr>
              <a:t> </a:t>
            </a:r>
            <a:r>
              <a:rPr lang="fr-FR" sz="1200" dirty="0">
                <a:solidFill>
                  <a:srgbClr val="1F2023"/>
                </a:solidFill>
                <a:latin typeface="Arial"/>
                <a:cs typeface="Arial"/>
              </a:rPr>
              <a:t>ans</a:t>
            </a:r>
            <a:r>
              <a:rPr lang="fr-FR" sz="1200" spc="15" dirty="0">
                <a:solidFill>
                  <a:srgbClr val="1F2023"/>
                </a:solidFill>
                <a:latin typeface="Arial"/>
                <a:cs typeface="Arial"/>
              </a:rPr>
              <a:t> </a:t>
            </a:r>
            <a:r>
              <a:rPr lang="fr-FR" sz="1200" dirty="0">
                <a:solidFill>
                  <a:srgbClr val="1F2023"/>
                </a:solidFill>
                <a:latin typeface="Arial"/>
                <a:cs typeface="Arial"/>
              </a:rPr>
              <a:t>intitulé</a:t>
            </a:r>
            <a:r>
              <a:rPr lang="fr-FR" sz="1200" spc="20" dirty="0">
                <a:solidFill>
                  <a:srgbClr val="1F2023"/>
                </a:solidFill>
                <a:latin typeface="Arial"/>
                <a:cs typeface="Arial"/>
              </a:rPr>
              <a:t> </a:t>
            </a:r>
            <a:r>
              <a:rPr lang="fr-FR" sz="1200" dirty="0">
                <a:solidFill>
                  <a:srgbClr val="1F2023"/>
                </a:solidFill>
                <a:latin typeface="Arial"/>
                <a:cs typeface="Arial"/>
              </a:rPr>
              <a:t>«</a:t>
            </a:r>
            <a:r>
              <a:rPr lang="fr-FR" sz="1200" spc="15" dirty="0">
                <a:solidFill>
                  <a:srgbClr val="1F2023"/>
                </a:solidFill>
                <a:latin typeface="Arial"/>
                <a:cs typeface="Arial"/>
              </a:rPr>
              <a:t> </a:t>
            </a:r>
            <a:r>
              <a:rPr lang="fr-FR" sz="1200" dirty="0">
                <a:solidFill>
                  <a:srgbClr val="1F2023"/>
                </a:solidFill>
                <a:latin typeface="Arial"/>
                <a:cs typeface="Arial"/>
              </a:rPr>
              <a:t>A</a:t>
            </a:r>
            <a:r>
              <a:rPr lang="fr-FR" sz="1200" spc="10" dirty="0">
                <a:solidFill>
                  <a:srgbClr val="1F2023"/>
                </a:solidFill>
                <a:latin typeface="Arial"/>
                <a:cs typeface="Arial"/>
              </a:rPr>
              <a:t> </a:t>
            </a:r>
            <a:r>
              <a:rPr lang="fr-FR" sz="1200" dirty="0">
                <a:solidFill>
                  <a:srgbClr val="1F2023"/>
                </a:solidFill>
                <a:latin typeface="Arial"/>
                <a:cs typeface="Arial"/>
              </a:rPr>
              <a:t>Tool</a:t>
            </a:r>
            <a:r>
              <a:rPr lang="fr-FR" sz="1200" spc="20" dirty="0">
                <a:solidFill>
                  <a:srgbClr val="1F2023"/>
                </a:solidFill>
                <a:latin typeface="Arial"/>
                <a:cs typeface="Arial"/>
              </a:rPr>
              <a:t> </a:t>
            </a:r>
            <a:r>
              <a:rPr lang="fr-FR" sz="1200" dirty="0">
                <a:solidFill>
                  <a:srgbClr val="1F2023"/>
                </a:solidFill>
                <a:latin typeface="Arial"/>
                <a:cs typeface="Arial"/>
              </a:rPr>
              <a:t>for</a:t>
            </a:r>
            <a:r>
              <a:rPr lang="fr-FR" sz="1200" spc="35" dirty="0">
                <a:solidFill>
                  <a:srgbClr val="1F2023"/>
                </a:solidFill>
                <a:latin typeface="Arial"/>
                <a:cs typeface="Arial"/>
              </a:rPr>
              <a:t> </a:t>
            </a:r>
            <a:r>
              <a:rPr lang="fr-FR" sz="1200" dirty="0" err="1">
                <a:solidFill>
                  <a:srgbClr val="1F2023"/>
                </a:solidFill>
                <a:latin typeface="Arial"/>
                <a:cs typeface="Arial"/>
              </a:rPr>
              <a:t>Analyzing</a:t>
            </a:r>
            <a:r>
              <a:rPr lang="fr-FR" sz="1200" spc="20" dirty="0">
                <a:solidFill>
                  <a:srgbClr val="1F2023"/>
                </a:solidFill>
                <a:latin typeface="Arial"/>
                <a:cs typeface="Arial"/>
              </a:rPr>
              <a:t> </a:t>
            </a:r>
            <a:r>
              <a:rPr lang="fr-FR" sz="1200" dirty="0" err="1">
                <a:solidFill>
                  <a:srgbClr val="1F2023"/>
                </a:solidFill>
                <a:latin typeface="Arial"/>
                <a:cs typeface="Arial"/>
              </a:rPr>
              <a:t>Dialogic</a:t>
            </a:r>
            <a:r>
              <a:rPr lang="fr-FR" sz="1200" spc="15" dirty="0">
                <a:solidFill>
                  <a:srgbClr val="1F2023"/>
                </a:solidFill>
                <a:latin typeface="Arial"/>
                <a:cs typeface="Arial"/>
              </a:rPr>
              <a:t> </a:t>
            </a:r>
            <a:r>
              <a:rPr lang="fr-FR" sz="1200" dirty="0">
                <a:solidFill>
                  <a:srgbClr val="1F2023"/>
                </a:solidFill>
                <a:latin typeface="Arial"/>
                <a:cs typeface="Arial"/>
              </a:rPr>
              <a:t>Interactions</a:t>
            </a:r>
            <a:r>
              <a:rPr lang="fr-FR" sz="1200" spc="15" dirty="0">
                <a:solidFill>
                  <a:srgbClr val="1F2023"/>
                </a:solidFill>
                <a:latin typeface="Arial"/>
                <a:cs typeface="Arial"/>
              </a:rPr>
              <a:t> </a:t>
            </a:r>
            <a:r>
              <a:rPr lang="fr-FR" sz="1200" dirty="0">
                <a:solidFill>
                  <a:srgbClr val="1F2023"/>
                </a:solidFill>
                <a:latin typeface="Arial"/>
                <a:cs typeface="Arial"/>
              </a:rPr>
              <a:t>in</a:t>
            </a:r>
            <a:r>
              <a:rPr lang="fr-FR" sz="1200" spc="20" dirty="0">
                <a:solidFill>
                  <a:srgbClr val="1F2023"/>
                </a:solidFill>
                <a:latin typeface="Arial"/>
                <a:cs typeface="Arial"/>
              </a:rPr>
              <a:t> </a:t>
            </a:r>
            <a:r>
              <a:rPr lang="fr-FR" sz="1200" dirty="0" err="1">
                <a:solidFill>
                  <a:srgbClr val="1F2023"/>
                </a:solidFill>
                <a:latin typeface="Arial"/>
                <a:cs typeface="Arial"/>
              </a:rPr>
              <a:t>Classrooms</a:t>
            </a:r>
            <a:r>
              <a:rPr lang="fr-FR" sz="1200" spc="30" dirty="0">
                <a:solidFill>
                  <a:srgbClr val="1F2023"/>
                </a:solidFill>
                <a:latin typeface="Arial"/>
                <a:cs typeface="Arial"/>
              </a:rPr>
              <a:t> </a:t>
            </a:r>
            <a:r>
              <a:rPr lang="fr-FR" sz="1200" dirty="0">
                <a:solidFill>
                  <a:srgbClr val="1F2023"/>
                </a:solidFill>
                <a:latin typeface="Arial"/>
                <a:cs typeface="Arial"/>
              </a:rPr>
              <a:t>»</a:t>
            </a:r>
            <a:r>
              <a:rPr lang="fr-FR" sz="1200" spc="25" dirty="0">
                <a:solidFill>
                  <a:srgbClr val="1F2023"/>
                </a:solidFill>
                <a:latin typeface="Arial"/>
                <a:cs typeface="Arial"/>
              </a:rPr>
              <a:t> </a:t>
            </a:r>
            <a:r>
              <a:rPr lang="fr-FR" sz="1200" spc="-10" dirty="0">
                <a:solidFill>
                  <a:srgbClr val="1F2023"/>
                </a:solidFill>
                <a:latin typeface="Arial"/>
                <a:cs typeface="Arial"/>
              </a:rPr>
              <a:t>(2013-</a:t>
            </a:r>
            <a:r>
              <a:rPr lang="fr-FR" sz="1200" dirty="0">
                <a:solidFill>
                  <a:srgbClr val="1F2023"/>
                </a:solidFill>
                <a:latin typeface="Arial"/>
                <a:cs typeface="Arial"/>
              </a:rPr>
              <a:t>2015)</a:t>
            </a:r>
            <a:r>
              <a:rPr lang="fr-FR" sz="1200" spc="15" dirty="0">
                <a:solidFill>
                  <a:srgbClr val="1F2023"/>
                </a:solidFill>
                <a:latin typeface="Arial"/>
                <a:cs typeface="Arial"/>
              </a:rPr>
              <a:t> </a:t>
            </a:r>
            <a:r>
              <a:rPr lang="fr-FR" sz="1200" dirty="0">
                <a:solidFill>
                  <a:srgbClr val="1F2023"/>
                </a:solidFill>
                <a:latin typeface="Arial"/>
                <a:cs typeface="Arial"/>
              </a:rPr>
              <a:t>(« un</a:t>
            </a:r>
            <a:r>
              <a:rPr lang="fr-FR" sz="1200" spc="20" dirty="0">
                <a:solidFill>
                  <a:srgbClr val="1F2023"/>
                </a:solidFill>
                <a:latin typeface="Arial"/>
                <a:cs typeface="Arial"/>
              </a:rPr>
              <a:t> </a:t>
            </a:r>
            <a:r>
              <a:rPr lang="fr-FR" sz="1200" dirty="0">
                <a:solidFill>
                  <a:srgbClr val="1F2023"/>
                </a:solidFill>
                <a:latin typeface="Arial"/>
                <a:cs typeface="Arial"/>
              </a:rPr>
              <a:t>outil</a:t>
            </a:r>
            <a:r>
              <a:rPr lang="fr-FR" sz="1200" spc="20" dirty="0">
                <a:solidFill>
                  <a:srgbClr val="1F2023"/>
                </a:solidFill>
                <a:latin typeface="Arial"/>
                <a:cs typeface="Arial"/>
              </a:rPr>
              <a:t> </a:t>
            </a:r>
            <a:r>
              <a:rPr lang="fr-FR" sz="1200" dirty="0">
                <a:solidFill>
                  <a:srgbClr val="1F2023"/>
                </a:solidFill>
                <a:latin typeface="Arial"/>
                <a:cs typeface="Arial"/>
              </a:rPr>
              <a:t>pour</a:t>
            </a:r>
            <a:r>
              <a:rPr lang="fr-FR" sz="1200" spc="15" dirty="0">
                <a:solidFill>
                  <a:srgbClr val="1F2023"/>
                </a:solidFill>
                <a:latin typeface="Arial"/>
                <a:cs typeface="Arial"/>
              </a:rPr>
              <a:t> </a:t>
            </a:r>
            <a:r>
              <a:rPr lang="fr-FR" sz="1200" spc="-10" dirty="0">
                <a:solidFill>
                  <a:srgbClr val="1F2023"/>
                </a:solidFill>
                <a:latin typeface="Arial"/>
                <a:cs typeface="Arial"/>
              </a:rPr>
              <a:t>analyser </a:t>
            </a:r>
            <a:r>
              <a:rPr lang="fr-FR" sz="1200" dirty="0">
                <a:solidFill>
                  <a:srgbClr val="1F2023"/>
                </a:solidFill>
                <a:latin typeface="Arial"/>
                <a:cs typeface="Arial"/>
              </a:rPr>
              <a:t>les</a:t>
            </a:r>
            <a:r>
              <a:rPr lang="fr-FR" sz="1200" spc="55" dirty="0">
                <a:solidFill>
                  <a:srgbClr val="1F2023"/>
                </a:solidFill>
                <a:latin typeface="Arial"/>
                <a:cs typeface="Arial"/>
              </a:rPr>
              <a:t> </a:t>
            </a:r>
            <a:r>
              <a:rPr lang="fr-FR" sz="1200" dirty="0">
                <a:solidFill>
                  <a:srgbClr val="1F2023"/>
                </a:solidFill>
                <a:latin typeface="Arial"/>
                <a:cs typeface="Arial"/>
              </a:rPr>
              <a:t>interactions</a:t>
            </a:r>
            <a:r>
              <a:rPr lang="fr-FR" sz="1200" spc="60" dirty="0">
                <a:solidFill>
                  <a:srgbClr val="1F2023"/>
                </a:solidFill>
                <a:latin typeface="Arial"/>
                <a:cs typeface="Arial"/>
              </a:rPr>
              <a:t> </a:t>
            </a:r>
            <a:r>
              <a:rPr lang="fr-FR" sz="1200" dirty="0">
                <a:solidFill>
                  <a:srgbClr val="1F2023"/>
                </a:solidFill>
                <a:latin typeface="Arial"/>
                <a:cs typeface="Arial"/>
              </a:rPr>
              <a:t>dialogiques</a:t>
            </a:r>
            <a:r>
              <a:rPr lang="fr-FR" sz="1200" spc="60" dirty="0">
                <a:solidFill>
                  <a:srgbClr val="1F2023"/>
                </a:solidFill>
                <a:latin typeface="Arial"/>
                <a:cs typeface="Arial"/>
              </a:rPr>
              <a:t> </a:t>
            </a:r>
            <a:r>
              <a:rPr lang="fr-FR" sz="1200" dirty="0">
                <a:solidFill>
                  <a:srgbClr val="1F2023"/>
                </a:solidFill>
                <a:latin typeface="Arial"/>
                <a:cs typeface="Arial"/>
              </a:rPr>
              <a:t>dans</a:t>
            </a:r>
            <a:r>
              <a:rPr lang="fr-FR" sz="1200" spc="55" dirty="0">
                <a:solidFill>
                  <a:srgbClr val="1F2023"/>
                </a:solidFill>
                <a:latin typeface="Arial"/>
                <a:cs typeface="Arial"/>
              </a:rPr>
              <a:t> </a:t>
            </a:r>
            <a:r>
              <a:rPr lang="fr-FR" sz="1200" dirty="0">
                <a:solidFill>
                  <a:srgbClr val="1F2023"/>
                </a:solidFill>
                <a:latin typeface="Arial"/>
                <a:cs typeface="Arial"/>
              </a:rPr>
              <a:t>les</a:t>
            </a:r>
            <a:r>
              <a:rPr lang="fr-FR" sz="1200" spc="60" dirty="0">
                <a:solidFill>
                  <a:srgbClr val="1F2023"/>
                </a:solidFill>
                <a:latin typeface="Arial"/>
                <a:cs typeface="Arial"/>
              </a:rPr>
              <a:t> </a:t>
            </a:r>
            <a:r>
              <a:rPr lang="fr-FR" sz="1200" dirty="0">
                <a:solidFill>
                  <a:srgbClr val="1F2023"/>
                </a:solidFill>
                <a:latin typeface="Arial"/>
                <a:cs typeface="Arial"/>
              </a:rPr>
              <a:t>classes</a:t>
            </a:r>
            <a:r>
              <a:rPr lang="fr-FR" sz="1200" spc="20" dirty="0">
                <a:solidFill>
                  <a:srgbClr val="1F2023"/>
                </a:solidFill>
                <a:latin typeface="Arial"/>
                <a:cs typeface="Arial"/>
              </a:rPr>
              <a:t> </a:t>
            </a:r>
            <a:r>
              <a:rPr lang="fr-FR" sz="1200" dirty="0">
                <a:solidFill>
                  <a:srgbClr val="1F2023"/>
                </a:solidFill>
                <a:latin typeface="Arial"/>
                <a:cs typeface="Arial"/>
              </a:rPr>
              <a:t>»),</a:t>
            </a:r>
            <a:r>
              <a:rPr lang="fr-FR" sz="1200" spc="45" dirty="0">
                <a:solidFill>
                  <a:srgbClr val="1F2023"/>
                </a:solidFill>
                <a:latin typeface="Arial"/>
                <a:cs typeface="Arial"/>
              </a:rPr>
              <a:t> </a:t>
            </a:r>
            <a:r>
              <a:rPr lang="fr-FR" sz="1200" dirty="0">
                <a:solidFill>
                  <a:srgbClr val="1F2023"/>
                </a:solidFill>
                <a:latin typeface="Arial"/>
                <a:cs typeface="Arial"/>
              </a:rPr>
              <a:t>dirigé</a:t>
            </a:r>
            <a:r>
              <a:rPr lang="fr-FR" sz="1200" spc="65" dirty="0">
                <a:solidFill>
                  <a:srgbClr val="1F2023"/>
                </a:solidFill>
                <a:latin typeface="Arial"/>
                <a:cs typeface="Arial"/>
              </a:rPr>
              <a:t> </a:t>
            </a:r>
            <a:r>
              <a:rPr lang="fr-FR" sz="1200" dirty="0">
                <a:solidFill>
                  <a:srgbClr val="1F2023"/>
                </a:solidFill>
                <a:latin typeface="Arial"/>
                <a:cs typeface="Arial"/>
              </a:rPr>
              <a:t>par</a:t>
            </a:r>
            <a:r>
              <a:rPr lang="fr-FR" sz="1200" spc="60" dirty="0">
                <a:solidFill>
                  <a:srgbClr val="1F2023"/>
                </a:solidFill>
                <a:latin typeface="Arial"/>
                <a:cs typeface="Arial"/>
              </a:rPr>
              <a:t> </a:t>
            </a:r>
            <a:r>
              <a:rPr lang="fr-FR" sz="1200" dirty="0">
                <a:solidFill>
                  <a:srgbClr val="1F2023"/>
                </a:solidFill>
                <a:latin typeface="Arial"/>
                <a:cs typeface="Arial"/>
              </a:rPr>
              <a:t>Sara</a:t>
            </a:r>
            <a:r>
              <a:rPr lang="fr-FR" sz="1200" spc="60" dirty="0">
                <a:solidFill>
                  <a:srgbClr val="1F2023"/>
                </a:solidFill>
                <a:latin typeface="Arial"/>
                <a:cs typeface="Arial"/>
              </a:rPr>
              <a:t> </a:t>
            </a:r>
            <a:r>
              <a:rPr lang="fr-FR" sz="1200" dirty="0">
                <a:solidFill>
                  <a:srgbClr val="1F2023"/>
                </a:solidFill>
                <a:latin typeface="Arial"/>
                <a:cs typeface="Arial"/>
              </a:rPr>
              <a:t>Hennessy</a:t>
            </a:r>
            <a:r>
              <a:rPr lang="fr-FR" sz="1200" spc="60" dirty="0">
                <a:solidFill>
                  <a:srgbClr val="1F2023"/>
                </a:solidFill>
                <a:latin typeface="Arial"/>
                <a:cs typeface="Arial"/>
              </a:rPr>
              <a:t> </a:t>
            </a:r>
            <a:r>
              <a:rPr lang="fr-FR" sz="1200" dirty="0">
                <a:solidFill>
                  <a:srgbClr val="1F2023"/>
                </a:solidFill>
                <a:latin typeface="Arial"/>
                <a:cs typeface="Arial"/>
              </a:rPr>
              <a:t>et</a:t>
            </a:r>
            <a:r>
              <a:rPr lang="fr-FR" sz="1200" spc="50" dirty="0">
                <a:solidFill>
                  <a:srgbClr val="1F2023"/>
                </a:solidFill>
                <a:latin typeface="Arial"/>
                <a:cs typeface="Arial"/>
              </a:rPr>
              <a:t> </a:t>
            </a:r>
            <a:r>
              <a:rPr lang="fr-FR" sz="1200" dirty="0">
                <a:solidFill>
                  <a:srgbClr val="1F2023"/>
                </a:solidFill>
                <a:latin typeface="Arial"/>
                <a:cs typeface="Arial"/>
              </a:rPr>
              <a:t>Sylvia</a:t>
            </a:r>
            <a:r>
              <a:rPr lang="fr-FR" sz="1200" spc="60" dirty="0">
                <a:solidFill>
                  <a:srgbClr val="1F2023"/>
                </a:solidFill>
                <a:latin typeface="Arial"/>
                <a:cs typeface="Arial"/>
              </a:rPr>
              <a:t> </a:t>
            </a:r>
            <a:r>
              <a:rPr lang="fr-FR" sz="1200" dirty="0">
                <a:solidFill>
                  <a:srgbClr val="1F2023"/>
                </a:solidFill>
                <a:latin typeface="Arial"/>
                <a:cs typeface="Arial"/>
              </a:rPr>
              <a:t>Rojas-Drummond</a:t>
            </a:r>
            <a:r>
              <a:rPr lang="fr-FR" sz="1200" spc="65" dirty="0">
                <a:solidFill>
                  <a:srgbClr val="1F2023"/>
                </a:solidFill>
                <a:latin typeface="Arial"/>
                <a:cs typeface="Arial"/>
              </a:rPr>
              <a:t> </a:t>
            </a:r>
            <a:r>
              <a:rPr lang="fr-FR" sz="1200" dirty="0">
                <a:solidFill>
                  <a:srgbClr val="1F2023"/>
                </a:solidFill>
                <a:latin typeface="Arial"/>
                <a:cs typeface="Arial"/>
              </a:rPr>
              <a:t>de</a:t>
            </a:r>
            <a:r>
              <a:rPr lang="fr-FR" sz="1200" spc="65" dirty="0">
                <a:solidFill>
                  <a:srgbClr val="1F2023"/>
                </a:solidFill>
                <a:latin typeface="Arial"/>
                <a:cs typeface="Arial"/>
              </a:rPr>
              <a:t> </a:t>
            </a:r>
            <a:r>
              <a:rPr lang="fr-FR" sz="1200" dirty="0">
                <a:solidFill>
                  <a:srgbClr val="1F2023"/>
                </a:solidFill>
                <a:latin typeface="Arial"/>
                <a:cs typeface="Arial"/>
              </a:rPr>
              <a:t>l’Université</a:t>
            </a:r>
            <a:r>
              <a:rPr lang="fr-FR" sz="1200" spc="60" dirty="0">
                <a:solidFill>
                  <a:srgbClr val="1F2023"/>
                </a:solidFill>
                <a:latin typeface="Arial"/>
                <a:cs typeface="Arial"/>
              </a:rPr>
              <a:t> </a:t>
            </a:r>
            <a:r>
              <a:rPr lang="fr-FR" sz="1200" dirty="0">
                <a:solidFill>
                  <a:srgbClr val="1F2023"/>
                </a:solidFill>
                <a:latin typeface="Arial"/>
                <a:cs typeface="Arial"/>
              </a:rPr>
              <a:t>de</a:t>
            </a:r>
            <a:r>
              <a:rPr lang="fr-FR" sz="1200" spc="65" dirty="0">
                <a:solidFill>
                  <a:srgbClr val="1F2023"/>
                </a:solidFill>
                <a:latin typeface="Arial"/>
                <a:cs typeface="Arial"/>
              </a:rPr>
              <a:t> </a:t>
            </a:r>
            <a:r>
              <a:rPr lang="fr-FR" sz="1200" dirty="0">
                <a:solidFill>
                  <a:srgbClr val="1F2023"/>
                </a:solidFill>
                <a:latin typeface="Arial"/>
                <a:cs typeface="Arial"/>
              </a:rPr>
              <a:t>Cambridge,</a:t>
            </a:r>
            <a:r>
              <a:rPr lang="fr-FR" sz="1200" spc="50" dirty="0">
                <a:solidFill>
                  <a:srgbClr val="1F2023"/>
                </a:solidFill>
                <a:latin typeface="Arial"/>
                <a:cs typeface="Arial"/>
              </a:rPr>
              <a:t> </a:t>
            </a:r>
            <a:r>
              <a:rPr lang="fr-FR" sz="1200" spc="-10" dirty="0">
                <a:solidFill>
                  <a:srgbClr val="1F2023"/>
                </a:solidFill>
                <a:latin typeface="Arial"/>
                <a:cs typeface="Arial"/>
              </a:rPr>
              <a:t>Royaume- </a:t>
            </a:r>
            <a:r>
              <a:rPr lang="fr-FR" sz="1200" dirty="0">
                <a:solidFill>
                  <a:srgbClr val="1F2023"/>
                </a:solidFill>
                <a:latin typeface="Arial"/>
                <a:cs typeface="Arial"/>
              </a:rPr>
              <a:t>Uni,</a:t>
            </a:r>
            <a:r>
              <a:rPr lang="fr-FR" sz="1200" spc="-15" dirty="0">
                <a:solidFill>
                  <a:srgbClr val="1F2023"/>
                </a:solidFill>
                <a:latin typeface="Arial"/>
                <a:cs typeface="Arial"/>
              </a:rPr>
              <a:t> </a:t>
            </a:r>
            <a:r>
              <a:rPr lang="fr-FR" sz="1200" dirty="0">
                <a:solidFill>
                  <a:srgbClr val="1F2023"/>
                </a:solidFill>
                <a:latin typeface="Arial"/>
                <a:cs typeface="Arial"/>
              </a:rPr>
              <a:t>et</a:t>
            </a:r>
            <a:r>
              <a:rPr lang="fr-FR" sz="1200" spc="-10" dirty="0">
                <a:solidFill>
                  <a:srgbClr val="1F2023"/>
                </a:solidFill>
                <a:latin typeface="Arial"/>
                <a:cs typeface="Arial"/>
              </a:rPr>
              <a:t> </a:t>
            </a:r>
            <a:r>
              <a:rPr lang="fr-FR" sz="1200" dirty="0">
                <a:solidFill>
                  <a:srgbClr val="1F2023"/>
                </a:solidFill>
                <a:latin typeface="Arial"/>
                <a:cs typeface="Arial"/>
              </a:rPr>
              <a:t>de</a:t>
            </a:r>
            <a:r>
              <a:rPr lang="fr-FR" sz="1200" spc="5" dirty="0">
                <a:solidFill>
                  <a:srgbClr val="1F2023"/>
                </a:solidFill>
                <a:latin typeface="Arial"/>
                <a:cs typeface="Arial"/>
              </a:rPr>
              <a:t> </a:t>
            </a:r>
            <a:r>
              <a:rPr lang="fr-FR" sz="1200" dirty="0">
                <a:solidFill>
                  <a:srgbClr val="1F2023"/>
                </a:solidFill>
                <a:latin typeface="Arial"/>
                <a:cs typeface="Arial"/>
              </a:rPr>
              <a:t>l’Université Nationale</a:t>
            </a:r>
            <a:r>
              <a:rPr lang="fr-FR" sz="1200" spc="5" dirty="0">
                <a:solidFill>
                  <a:srgbClr val="1F2023"/>
                </a:solidFill>
                <a:latin typeface="Arial"/>
                <a:cs typeface="Arial"/>
              </a:rPr>
              <a:t> </a:t>
            </a:r>
            <a:r>
              <a:rPr lang="fr-FR" sz="1200" dirty="0">
                <a:solidFill>
                  <a:srgbClr val="1F2023"/>
                </a:solidFill>
                <a:latin typeface="Arial"/>
                <a:cs typeface="Arial"/>
              </a:rPr>
              <a:t>Autonome</a:t>
            </a:r>
            <a:r>
              <a:rPr lang="fr-FR" sz="1200" spc="5" dirty="0">
                <a:solidFill>
                  <a:srgbClr val="1F2023"/>
                </a:solidFill>
                <a:latin typeface="Arial"/>
                <a:cs typeface="Arial"/>
              </a:rPr>
              <a:t> </a:t>
            </a:r>
            <a:r>
              <a:rPr lang="fr-FR" sz="1200" dirty="0">
                <a:solidFill>
                  <a:srgbClr val="1F2023"/>
                </a:solidFill>
                <a:latin typeface="Arial"/>
                <a:cs typeface="Arial"/>
              </a:rPr>
              <a:t>du</a:t>
            </a:r>
            <a:r>
              <a:rPr lang="fr-FR" sz="1200" spc="5" dirty="0">
                <a:solidFill>
                  <a:srgbClr val="1F2023"/>
                </a:solidFill>
                <a:latin typeface="Arial"/>
                <a:cs typeface="Arial"/>
              </a:rPr>
              <a:t> </a:t>
            </a:r>
            <a:r>
              <a:rPr lang="fr-FR" sz="1200" dirty="0">
                <a:solidFill>
                  <a:srgbClr val="1F2023"/>
                </a:solidFill>
                <a:latin typeface="Arial"/>
                <a:cs typeface="Arial"/>
              </a:rPr>
              <a:t>Mexique</a:t>
            </a:r>
            <a:r>
              <a:rPr lang="fr-FR" sz="1200" spc="35" dirty="0">
                <a:solidFill>
                  <a:srgbClr val="1F2023"/>
                </a:solidFill>
                <a:latin typeface="Arial"/>
                <a:cs typeface="Arial"/>
              </a:rPr>
              <a:t> </a:t>
            </a:r>
            <a:r>
              <a:rPr lang="fr-FR" sz="1200" dirty="0">
                <a:solidFill>
                  <a:srgbClr val="1F2023"/>
                </a:solidFill>
                <a:latin typeface="Arial"/>
                <a:cs typeface="Arial"/>
              </a:rPr>
              <a:t>: </a:t>
            </a:r>
            <a:r>
              <a:rPr lang="fr-FR" sz="1200" kern="0" dirty="0">
                <a:latin typeface="Arial Unicode MS"/>
                <a:cs typeface="Arial Unicode MS"/>
                <a:hlinkClick r:id="rId5"/>
              </a:rPr>
              <a:t>http://</a:t>
            </a:r>
            <a:r>
              <a:rPr lang="fr-FR" sz="1200" u="sng" kern="0" dirty="0">
                <a:solidFill>
                  <a:srgbClr val="386EFF"/>
                </a:solidFill>
                <a:latin typeface="Arial Unicode MS"/>
                <a:cs typeface="Arial Unicode MS"/>
                <a:hlinkClick r:id="rId5"/>
              </a:rPr>
              <a:t>tinyurl.com/BAdialogue</a:t>
            </a:r>
            <a:r>
              <a:rPr lang="fr-FR" sz="1200" kern="0" dirty="0">
                <a:latin typeface="Arial Unicode MS"/>
                <a:cs typeface="Arial Unicode MS"/>
                <a:hlinkClick r:id="rId5"/>
              </a:rPr>
              <a:t>.</a:t>
            </a:r>
            <a:r>
              <a:rPr lang="fr-FR" sz="1200" kern="0" dirty="0">
                <a:latin typeface="Arial Unicode MS"/>
                <a:cs typeface="Arial Unicode MS"/>
              </a:rPr>
              <a:t> Le travail mexicain a été soutenu par la </a:t>
            </a:r>
            <a:r>
              <a:rPr lang="fr-FR" sz="1200" kern="0" dirty="0" err="1">
                <a:latin typeface="Arial Unicode MS"/>
                <a:cs typeface="Arial Unicode MS"/>
              </a:rPr>
              <a:t>Dirección</a:t>
            </a:r>
            <a:r>
              <a:rPr lang="fr-FR" sz="1200" kern="0" dirty="0">
                <a:latin typeface="Arial Unicode MS"/>
                <a:cs typeface="Arial Unicode MS"/>
              </a:rPr>
              <a:t> General de </a:t>
            </a:r>
            <a:r>
              <a:rPr lang="fr-FR" sz="1200" kern="0" dirty="0" err="1">
                <a:latin typeface="Arial Unicode MS"/>
                <a:cs typeface="Arial Unicode MS"/>
              </a:rPr>
              <a:t>Asuntos</a:t>
            </a:r>
            <a:r>
              <a:rPr lang="fr-FR" sz="1200" kern="0" dirty="0">
                <a:latin typeface="Arial Unicode MS"/>
                <a:cs typeface="Arial Unicode MS"/>
              </a:rPr>
              <a:t> </a:t>
            </a:r>
            <a:r>
              <a:rPr lang="fr-FR" sz="1200" kern="0" dirty="0" err="1">
                <a:latin typeface="Arial Unicode MS"/>
                <a:cs typeface="Arial Unicode MS"/>
              </a:rPr>
              <a:t>del</a:t>
            </a:r>
            <a:r>
              <a:rPr lang="fr-FR" sz="1200" kern="0" dirty="0">
                <a:latin typeface="Arial Unicode MS"/>
                <a:cs typeface="Arial Unicode MS"/>
              </a:rPr>
              <a:t> </a:t>
            </a:r>
            <a:r>
              <a:rPr lang="fr-FR" sz="1200" kern="0" dirty="0" err="1">
                <a:latin typeface="Arial Unicode MS"/>
                <a:cs typeface="Arial Unicode MS"/>
              </a:rPr>
              <a:t>Personal</a:t>
            </a:r>
            <a:r>
              <a:rPr lang="fr-FR" sz="1200" kern="0" dirty="0">
                <a:latin typeface="Arial Unicode MS"/>
                <a:cs typeface="Arial Unicode MS"/>
              </a:rPr>
              <a:t> </a:t>
            </a:r>
            <a:r>
              <a:rPr lang="fr-FR" sz="1200" kern="0" dirty="0" err="1">
                <a:latin typeface="Arial Unicode MS"/>
                <a:cs typeface="Arial Unicode MS"/>
              </a:rPr>
              <a:t>Académico</a:t>
            </a:r>
            <a:r>
              <a:rPr lang="fr-FR" sz="1200" kern="0" dirty="0">
                <a:latin typeface="Arial Unicode MS"/>
                <a:cs typeface="Arial Unicode MS"/>
              </a:rPr>
              <a:t> de l’Université Nationale Autonome du Mexique (DGAPA-UNAM) (Numéro de projet PAPIIT : IN303313 et Numéro PAPIME : PE305814). Nous apprécions le soutien du Conseil de la recherche économique et sociale (RES063270081 ; RES000230825), commanditaire de la plupart des travaux antérieurs de l’équipe britannique dans ce domaine. Notre dernier projet ESRC (ES/M007103/1) intitulé « Dialogue en classe : fait-il une différence pour l’apprentissage des élèves ? » (‘Classroom Dialogue: </a:t>
            </a:r>
            <a:r>
              <a:rPr lang="fr-FR" sz="1200" kern="0" dirty="0" err="1">
                <a:latin typeface="Arial Unicode MS"/>
                <a:cs typeface="Arial Unicode MS"/>
              </a:rPr>
              <a:t>Does</a:t>
            </a:r>
            <a:r>
              <a:rPr lang="fr-FR" sz="1200" kern="0" dirty="0">
                <a:latin typeface="Arial Unicode MS"/>
                <a:cs typeface="Arial Unicode MS"/>
              </a:rPr>
              <a:t> </a:t>
            </a:r>
            <a:r>
              <a:rPr lang="fr-FR" sz="1200" kern="0" dirty="0" err="1">
                <a:latin typeface="Arial Unicode MS"/>
                <a:cs typeface="Arial Unicode MS"/>
              </a:rPr>
              <a:t>it</a:t>
            </a:r>
            <a:r>
              <a:rPr lang="fr-FR" sz="1200" kern="0" dirty="0">
                <a:latin typeface="Arial Unicode MS"/>
                <a:cs typeface="Arial Unicode MS"/>
              </a:rPr>
              <a:t> </a:t>
            </a:r>
            <a:r>
              <a:rPr lang="fr-FR" sz="1200" kern="0" dirty="0" err="1">
                <a:latin typeface="Arial Unicode MS"/>
                <a:cs typeface="Arial Unicode MS"/>
              </a:rPr>
              <a:t>Make</a:t>
            </a:r>
            <a:r>
              <a:rPr lang="fr-FR" sz="1200" kern="0" dirty="0">
                <a:latin typeface="Arial Unicode MS"/>
                <a:cs typeface="Arial Unicode MS"/>
              </a:rPr>
              <a:t> a </a:t>
            </a:r>
            <a:r>
              <a:rPr lang="fr-FR" sz="1200" kern="0" dirty="0" err="1">
                <a:latin typeface="Arial Unicode MS"/>
                <a:cs typeface="Arial Unicode MS"/>
              </a:rPr>
              <a:t>Difference</a:t>
            </a:r>
            <a:r>
              <a:rPr lang="fr-FR" sz="1200" kern="0" dirty="0">
                <a:latin typeface="Arial Unicode MS"/>
                <a:cs typeface="Arial Unicode MS"/>
              </a:rPr>
              <a:t> for </a:t>
            </a:r>
            <a:r>
              <a:rPr lang="fr-FR" sz="1200" kern="0" dirty="0" err="1">
                <a:latin typeface="Arial Unicode MS"/>
                <a:cs typeface="Arial Unicode MS"/>
              </a:rPr>
              <a:t>Student</a:t>
            </a:r>
            <a:r>
              <a:rPr lang="fr-FR" sz="1200" kern="0" dirty="0">
                <a:latin typeface="Arial Unicode MS"/>
                <a:cs typeface="Arial Unicode MS"/>
              </a:rPr>
              <a:t> Learning?’, Christine Howe, Sara Hennessy, Neil Mercer, Maria </a:t>
            </a:r>
            <a:r>
              <a:rPr lang="fr-FR" sz="1200" kern="0" dirty="0" err="1">
                <a:latin typeface="Arial Unicode MS"/>
                <a:cs typeface="Arial Unicode MS"/>
              </a:rPr>
              <a:t>Vrikki</a:t>
            </a:r>
            <a:r>
              <a:rPr lang="fr-FR" sz="1200" kern="0" dirty="0">
                <a:latin typeface="Arial Unicode MS"/>
                <a:cs typeface="Arial Unicode MS"/>
              </a:rPr>
              <a:t> &amp; Lisa </a:t>
            </a:r>
            <a:r>
              <a:rPr lang="fr-FR" sz="1200" kern="0" dirty="0" err="1">
                <a:latin typeface="Arial Unicode MS"/>
                <a:cs typeface="Arial Unicode MS"/>
              </a:rPr>
              <a:t>Wheatley</a:t>
            </a:r>
            <a:r>
              <a:rPr lang="fr-FR" sz="1200" kern="0" dirty="0">
                <a:latin typeface="Arial Unicode MS"/>
                <a:cs typeface="Arial Unicode MS"/>
              </a:rPr>
              <a:t>, 2015-17: </a:t>
            </a:r>
            <a:r>
              <a:rPr lang="fr-FR" sz="1200" b="0" i="0" dirty="0">
                <a:solidFill>
                  <a:srgbClr val="1155CC"/>
                </a:solidFill>
                <a:effectLst/>
                <a:latin typeface="Helvetica" pitchFamily="2" charset="0"/>
                <a:hlinkClick r:id="rId6"/>
              </a:rPr>
              <a:t>http://tinyurl.com/ESRCdialogue</a:t>
            </a:r>
            <a:r>
              <a:rPr lang="fr-FR" sz="1200" kern="0" dirty="0">
                <a:latin typeface="Arial Unicode MS"/>
                <a:cs typeface="Arial Unicode MS"/>
              </a:rPr>
              <a:t>) s’est appuyé sur SEDA pour développer CDAS, un nouveau système à 12 catégories et des échelles de notation, les testant de manière approfondie avec un large échantillon de 72 enseignants d’enfants âgés de 10 à 11 ans. Les analyses statistiques des relations entre l’enseignement dialogique et les acquis et attitudes des élèves ont établi les résultats qui ont façonné cette version de la trousse. Une subvention ESRC Impact </a:t>
            </a:r>
            <a:r>
              <a:rPr lang="fr-FR" sz="1200" kern="0" dirty="0" err="1">
                <a:latin typeface="Arial Unicode MS"/>
                <a:cs typeface="Arial Unicode MS"/>
              </a:rPr>
              <a:t>Acceleration</a:t>
            </a:r>
            <a:r>
              <a:rPr lang="fr-FR" sz="1200" kern="0" dirty="0">
                <a:latin typeface="Arial Unicode MS"/>
                <a:cs typeface="Arial Unicode MS"/>
              </a:rPr>
              <a:t> a soutenu le développement de la trousse et des essais dans divers contextes éducatifs dans sept pays en 2018-2019.</a:t>
            </a:r>
          </a:p>
          <a:p>
            <a:pPr marL="92075" marR="5080" algn="just">
              <a:lnSpc>
                <a:spcPct val="110000"/>
              </a:lnSpc>
            </a:pPr>
            <a:endParaRPr sz="800" kern="0" dirty="0">
              <a:latin typeface="Times New Roman"/>
              <a:cs typeface="Times New Roman"/>
            </a:endParaRPr>
          </a:p>
          <a:p>
            <a:pPr marL="92075" marR="8255">
              <a:lnSpc>
                <a:spcPct val="110000"/>
              </a:lnSpc>
            </a:pPr>
            <a:r>
              <a:rPr lang="fr-FR" sz="1200" kern="0" dirty="0">
                <a:latin typeface="Arial Unicode MS"/>
                <a:cs typeface="Arial Unicode MS"/>
              </a:rPr>
              <a:t>T-SEDA est utilisé dans le monde entier par les praticiens, de la maternelle à l’enseignement supérieur. Nous remercions tous les animateurs, enseignants et élèves qui ont participé à nos recherches et tests dans plusieurs pays, et dont les exemples de pratique présents dans cette trousse sont reproduits avec leur aimable autorisation. Certains noms ont été modifiés lorsque les enseignants souhaitaient rester anonymes.</a:t>
            </a:r>
          </a:p>
          <a:p>
            <a:pPr marL="92075" marR="8255">
              <a:lnSpc>
                <a:spcPct val="110000"/>
              </a:lnSpc>
            </a:pPr>
            <a:endParaRPr lang="fr-FR" sz="1200" kern="0" dirty="0">
              <a:latin typeface="Arial Unicode MS"/>
              <a:cs typeface="Arial Unicode MS"/>
            </a:endParaRPr>
          </a:p>
          <a:p>
            <a:pPr marL="92075" marR="8255">
              <a:lnSpc>
                <a:spcPct val="110000"/>
              </a:lnSpc>
            </a:pPr>
            <a:r>
              <a:rPr lang="fr-FR" sz="1200" kern="0" dirty="0">
                <a:latin typeface="Arial Unicode MS"/>
                <a:cs typeface="Arial Unicode MS"/>
              </a:rPr>
              <a:t>Pour citer la trousse T-SEDA: T-SEDA Collective (2023). Toolkit for </a:t>
            </a:r>
            <a:r>
              <a:rPr lang="fr-FR" sz="1200" kern="0" dirty="0" err="1">
                <a:latin typeface="Arial Unicode MS"/>
                <a:cs typeface="Arial Unicode MS"/>
              </a:rPr>
              <a:t>Systematic</a:t>
            </a:r>
            <a:r>
              <a:rPr lang="fr-FR" sz="1200" kern="0" dirty="0">
                <a:latin typeface="Arial Unicode MS"/>
                <a:cs typeface="Arial Unicode MS"/>
              </a:rPr>
              <a:t> </a:t>
            </a:r>
            <a:r>
              <a:rPr lang="fr-FR" sz="1200" kern="0" dirty="0" err="1">
                <a:latin typeface="Arial Unicode MS"/>
                <a:cs typeface="Arial Unicode MS"/>
              </a:rPr>
              <a:t>Educational</a:t>
            </a:r>
            <a:r>
              <a:rPr lang="fr-FR" sz="1200" kern="0" dirty="0">
                <a:latin typeface="Arial Unicode MS"/>
                <a:cs typeface="Arial Unicode MS"/>
              </a:rPr>
              <a:t> Dialogue </a:t>
            </a:r>
            <a:r>
              <a:rPr lang="fr-FR" sz="1200" kern="0" dirty="0" err="1">
                <a:latin typeface="Arial Unicode MS"/>
                <a:cs typeface="Arial Unicode MS"/>
              </a:rPr>
              <a:t>Analysis</a:t>
            </a:r>
            <a:r>
              <a:rPr lang="fr-FR" sz="1200" kern="0" dirty="0">
                <a:latin typeface="Arial Unicode MS"/>
                <a:cs typeface="Arial Unicode MS"/>
              </a:rPr>
              <a:t> (T-SEDA): A </a:t>
            </a:r>
            <a:r>
              <a:rPr lang="fr-FR" sz="1200" kern="0" dirty="0" err="1">
                <a:latin typeface="Arial Unicode MS"/>
                <a:cs typeface="Arial Unicode MS"/>
              </a:rPr>
              <a:t>resource</a:t>
            </a:r>
            <a:r>
              <a:rPr lang="fr-FR" sz="1200" kern="0" dirty="0">
                <a:latin typeface="Arial Unicode MS"/>
                <a:cs typeface="Arial Unicode MS"/>
              </a:rPr>
              <a:t> for </a:t>
            </a:r>
            <a:r>
              <a:rPr lang="fr-FR" sz="1200" kern="0" dirty="0" err="1">
                <a:latin typeface="Arial Unicode MS"/>
                <a:cs typeface="Arial Unicode MS"/>
              </a:rPr>
              <a:t>inquiry</a:t>
            </a:r>
            <a:r>
              <a:rPr lang="fr-FR" sz="1200" kern="0" dirty="0">
                <a:latin typeface="Arial Unicode MS"/>
                <a:cs typeface="Arial Unicode MS"/>
              </a:rPr>
              <a:t> </a:t>
            </a:r>
            <a:r>
              <a:rPr lang="fr-FR" sz="1200" kern="0" dirty="0" err="1">
                <a:latin typeface="Arial Unicode MS"/>
                <a:cs typeface="Arial Unicode MS"/>
              </a:rPr>
              <a:t>into</a:t>
            </a:r>
            <a:r>
              <a:rPr lang="fr-FR" sz="1200" kern="0" dirty="0">
                <a:latin typeface="Arial Unicode MS"/>
                <a:cs typeface="Arial Unicode MS"/>
              </a:rPr>
              <a:t> practice. v.9. </a:t>
            </a:r>
            <a:r>
              <a:rPr lang="fr-FR" sz="1200" kern="0" dirty="0" err="1">
                <a:latin typeface="Arial Unicode MS"/>
                <a:cs typeface="Arial Unicode MS"/>
              </a:rPr>
              <a:t>University</a:t>
            </a:r>
            <a:r>
              <a:rPr lang="fr-FR" sz="1200" kern="0" dirty="0">
                <a:latin typeface="Arial Unicode MS"/>
                <a:cs typeface="Arial Unicode MS"/>
              </a:rPr>
              <a:t> of Cambridge. </a:t>
            </a:r>
            <a:r>
              <a:rPr lang="en-GB" sz="1200" u="sng" kern="0" dirty="0">
                <a:solidFill>
                  <a:srgbClr val="0000FF"/>
                </a:solidFill>
                <a:latin typeface="Arial Unicode MS"/>
                <a:cs typeface="Arial Unicode MS"/>
                <a:hlinkClick r:id="rId7"/>
              </a:rPr>
              <a:t>https://camtree.learnworlds.com/t-seda</a:t>
            </a:r>
            <a:endParaRPr lang="fr-FR" sz="1200" kern="0" dirty="0">
              <a:latin typeface="Arial Unicode MS"/>
              <a:cs typeface="Arial Unicode MS"/>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38567C37-4E48-0E47-A35C-89B048C43B27}"/>
              </a:ext>
            </a:extLst>
          </p:cNvPr>
          <p:cNvGraphicFramePr>
            <a:graphicFrameLocks noGrp="1"/>
          </p:cNvGraphicFramePr>
          <p:nvPr>
            <p:custDataLst>
              <p:tags r:id="rId1"/>
            </p:custDataLst>
            <p:extLst>
              <p:ext uri="{D42A27DB-BD31-4B8C-83A1-F6EECF244321}">
                <p14:modId xmlns:p14="http://schemas.microsoft.com/office/powerpoint/2010/main" val="1756260294"/>
              </p:ext>
            </p:extLst>
          </p:nvPr>
        </p:nvGraphicFramePr>
        <p:xfrm>
          <a:off x="660400" y="1801008"/>
          <a:ext cx="9563100" cy="5409417"/>
        </p:xfrm>
        <a:graphic>
          <a:graphicData uri="http://schemas.openxmlformats.org/drawingml/2006/table">
            <a:tbl>
              <a:tblPr>
                <a:tableStyleId>{5C22544A-7EE6-4342-B048-85BDC9FD1C3A}</a:tableStyleId>
              </a:tblPr>
              <a:tblGrid>
                <a:gridCol w="4614475">
                  <a:extLst>
                    <a:ext uri="{9D8B030D-6E8A-4147-A177-3AD203B41FA5}">
                      <a16:colId xmlns:a16="http://schemas.microsoft.com/office/drawing/2014/main" val="3254048369"/>
                    </a:ext>
                  </a:extLst>
                </a:gridCol>
                <a:gridCol w="4948625">
                  <a:extLst>
                    <a:ext uri="{9D8B030D-6E8A-4147-A177-3AD203B41FA5}">
                      <a16:colId xmlns:a16="http://schemas.microsoft.com/office/drawing/2014/main" val="1255011624"/>
                    </a:ext>
                  </a:extLst>
                </a:gridCol>
              </a:tblGrid>
              <a:tr h="218911">
                <a:tc>
                  <a:txBody>
                    <a:bodyPr/>
                    <a:lstStyle/>
                    <a:p>
                      <a:pPr algn="ctr">
                        <a:lnSpc>
                          <a:spcPct val="107000"/>
                        </a:lnSpc>
                        <a:spcAft>
                          <a:spcPts val="800"/>
                        </a:spcAft>
                        <a:buNone/>
                      </a:pPr>
                      <a:r>
                        <a:rPr lang="fr-FR" sz="1200" b="1" kern="100" dirty="0">
                          <a:effectLst/>
                          <a:latin typeface="Calibri" panose="020F0502020204030204" pitchFamily="34" charset="0"/>
                          <a:ea typeface="Aptos" panose="020B0004020202020204" pitchFamily="34" charset="0"/>
                          <a:cs typeface="Times New Roman" panose="02020603050405020304" pitchFamily="18" charset="0"/>
                        </a:rPr>
                        <a:t>Objectifs d’investigation</a:t>
                      </a:r>
                      <a:endParaRPr lang="fr-FR" sz="1200" kern="100" dirty="0">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nchor="ctr">
                    <a:solidFill>
                      <a:srgbClr val="D8D8D8"/>
                    </a:solidFill>
                  </a:tcPr>
                </a:tc>
                <a:tc>
                  <a:txBody>
                    <a:bodyPr/>
                    <a:lstStyle/>
                    <a:p>
                      <a:pPr algn="ctr">
                        <a:lnSpc>
                          <a:spcPct val="107000"/>
                        </a:lnSpc>
                        <a:spcAft>
                          <a:spcPts val="800"/>
                        </a:spcAft>
                        <a:buNone/>
                      </a:pPr>
                      <a:r>
                        <a:rPr lang="fr-FR" sz="1200" b="1" kern="100">
                          <a:effectLst/>
                          <a:latin typeface="Calibri" panose="020F0502020204030204" pitchFamily="34" charset="0"/>
                          <a:ea typeface="Aptos" panose="020B0004020202020204" pitchFamily="34" charset="0"/>
                          <a:cs typeface="Times New Roman" panose="02020603050405020304" pitchFamily="18" charset="0"/>
                        </a:rPr>
                        <a:t>Exemples d’investigation</a:t>
                      </a:r>
                      <a:endParaRPr lang="fr-FR" sz="1200" kern="100">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nchor="ctr">
                    <a:solidFill>
                      <a:srgbClr val="D8D8D8"/>
                    </a:solidFill>
                  </a:tcPr>
                </a:tc>
                <a:extLst>
                  <a:ext uri="{0D108BD9-81ED-4DB2-BD59-A6C34878D82A}">
                    <a16:rowId xmlns:a16="http://schemas.microsoft.com/office/drawing/2014/main" val="2025946195"/>
                  </a:ext>
                </a:extLst>
              </a:tr>
              <a:tr h="364981">
                <a:tc>
                  <a:txBody>
                    <a:bodyPr/>
                    <a:lstStyle/>
                    <a:p>
                      <a:pPr>
                        <a:lnSpc>
                          <a:spcPct val="107000"/>
                        </a:lnSpc>
                        <a:spcAft>
                          <a:spcPts val="800"/>
                        </a:spcAft>
                        <a:buNone/>
                      </a:pPr>
                      <a:r>
                        <a:rPr lang="fr-FR" sz="1200" kern="100" dirty="0">
                          <a:effectLst/>
                          <a:latin typeface="Calibri" panose="020F0502020204030204" pitchFamily="34" charset="0"/>
                          <a:ea typeface="Aptos" panose="020B0004020202020204" pitchFamily="34" charset="0"/>
                          <a:cs typeface="Times New Roman" panose="02020603050405020304" pitchFamily="18" charset="0"/>
                        </a:rPr>
                        <a:t>Observer le développement autonome du dialogue chez les élèves</a:t>
                      </a:r>
                      <a:endParaRPr lang="fr-FR" sz="1200" kern="100" dirty="0">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nchor="ctr">
                    <a:solidFill>
                      <a:srgbClr val="2791A6"/>
                    </a:solidFill>
                  </a:tcPr>
                </a:tc>
                <a:tc>
                  <a:txBody>
                    <a:bodyPr/>
                    <a:lstStyle/>
                    <a:p>
                      <a:pPr>
                        <a:lnSpc>
                          <a:spcPct val="107000"/>
                        </a:lnSpc>
                        <a:spcAft>
                          <a:spcPts val="800"/>
                        </a:spcAft>
                        <a:buNone/>
                      </a:pPr>
                      <a:r>
                        <a:rPr lang="fr-FR" sz="1200" kern="100" dirty="0">
                          <a:effectLst/>
                          <a:latin typeface="Calibri" panose="020F0502020204030204" pitchFamily="34" charset="0"/>
                          <a:ea typeface="Aptos" panose="020B0004020202020204" pitchFamily="34" charset="0"/>
                          <a:cs typeface="Times New Roman" panose="02020603050405020304" pitchFamily="18" charset="0"/>
                        </a:rPr>
                        <a:t>– Observer la participation d’élèves ciblés avec ou sans l’intervention de l’enseignant</a:t>
                      </a:r>
                      <a:endParaRPr lang="fr-FR" sz="1200" kern="100" dirty="0">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nchor="ctr">
                    <a:solidFill>
                      <a:srgbClr val="D9F1F6"/>
                    </a:solidFill>
                  </a:tcPr>
                </a:tc>
                <a:extLst>
                  <a:ext uri="{0D108BD9-81ED-4DB2-BD59-A6C34878D82A}">
                    <a16:rowId xmlns:a16="http://schemas.microsoft.com/office/drawing/2014/main" val="3519733429"/>
                  </a:ext>
                </a:extLst>
              </a:tr>
              <a:tr h="364981">
                <a:tc>
                  <a:txBody>
                    <a:bodyPr/>
                    <a:lstStyle/>
                    <a:p>
                      <a:pPr>
                        <a:lnSpc>
                          <a:spcPct val="107000"/>
                        </a:lnSpc>
                        <a:spcAft>
                          <a:spcPts val="800"/>
                        </a:spcAft>
                        <a:buNone/>
                      </a:pPr>
                      <a:r>
                        <a:rPr lang="fr-FR" sz="1200" kern="100">
                          <a:effectLst/>
                          <a:latin typeface="Calibri" panose="020F0502020204030204" pitchFamily="34" charset="0"/>
                          <a:ea typeface="Aptos" panose="020B0004020202020204" pitchFamily="34" charset="0"/>
                          <a:cs typeface="Times New Roman" panose="02020603050405020304" pitchFamily="18" charset="0"/>
                        </a:rPr>
                        <a:t>Observer les habiletés dialogiques des élèves dans des activités spécifiques</a:t>
                      </a:r>
                      <a:endParaRPr lang="fr-FR" sz="1200" kern="100">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nchor="ctr">
                    <a:solidFill>
                      <a:srgbClr val="2791A6"/>
                    </a:solidFill>
                  </a:tcPr>
                </a:tc>
                <a:tc>
                  <a:txBody>
                    <a:bodyPr/>
                    <a:lstStyle/>
                    <a:p>
                      <a:pPr>
                        <a:lnSpc>
                          <a:spcPct val="107000"/>
                        </a:lnSpc>
                        <a:spcAft>
                          <a:spcPts val="800"/>
                        </a:spcAft>
                        <a:buNone/>
                      </a:pPr>
                      <a:r>
                        <a:rPr lang="fr-FR" sz="1200" kern="100" dirty="0">
                          <a:effectLst/>
                          <a:latin typeface="Calibri" panose="020F0502020204030204" pitchFamily="34" charset="0"/>
                          <a:ea typeface="Aptos" panose="020B0004020202020204" pitchFamily="34" charset="0"/>
                          <a:cs typeface="Times New Roman" panose="02020603050405020304" pitchFamily="18" charset="0"/>
                        </a:rPr>
                        <a:t>– Observer si les élèves développent des compétences dialogiques dans des situations de jeu autonome</a:t>
                      </a:r>
                      <a:endParaRPr lang="fr-FR" sz="1200" kern="100" dirty="0">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nchor="ctr">
                    <a:solidFill>
                      <a:srgbClr val="D9F1F6"/>
                    </a:solidFill>
                  </a:tcPr>
                </a:tc>
                <a:extLst>
                  <a:ext uri="{0D108BD9-81ED-4DB2-BD59-A6C34878D82A}">
                    <a16:rowId xmlns:a16="http://schemas.microsoft.com/office/drawing/2014/main" val="3893424670"/>
                  </a:ext>
                </a:extLst>
              </a:tr>
              <a:tr h="511050">
                <a:tc>
                  <a:txBody>
                    <a:bodyPr/>
                    <a:lstStyle/>
                    <a:p>
                      <a:pPr>
                        <a:lnSpc>
                          <a:spcPct val="107000"/>
                        </a:lnSpc>
                        <a:spcAft>
                          <a:spcPts val="800"/>
                        </a:spcAft>
                        <a:buNone/>
                      </a:pPr>
                      <a:r>
                        <a:rPr lang="fr-FR" sz="1200" kern="100">
                          <a:effectLst/>
                          <a:latin typeface="Calibri" panose="020F0502020204030204" pitchFamily="34" charset="0"/>
                          <a:ea typeface="Aptos" panose="020B0004020202020204" pitchFamily="34" charset="0"/>
                          <a:cs typeface="Times New Roman" panose="02020603050405020304" pitchFamily="18" charset="0"/>
                        </a:rPr>
                        <a:t>Observer une forme spécifique de participation au dialogue chez les élèves</a:t>
                      </a:r>
                      <a:endParaRPr lang="fr-FR" sz="1200" kern="100">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nchor="ctr">
                    <a:solidFill>
                      <a:srgbClr val="2791A6"/>
                    </a:solidFill>
                  </a:tcPr>
                </a:tc>
                <a:tc>
                  <a:txBody>
                    <a:bodyPr/>
                    <a:lstStyle/>
                    <a:p>
                      <a:pPr>
                        <a:lnSpc>
                          <a:spcPct val="107000"/>
                        </a:lnSpc>
                        <a:spcAft>
                          <a:spcPts val="800"/>
                        </a:spcAft>
                        <a:buNone/>
                      </a:pPr>
                      <a:r>
                        <a:rPr lang="fr-FR" sz="1200" kern="100" dirty="0">
                          <a:effectLst/>
                          <a:latin typeface="Calibri" panose="020F0502020204030204" pitchFamily="34" charset="0"/>
                          <a:ea typeface="Aptos" panose="020B0004020202020204" pitchFamily="34" charset="0"/>
                          <a:cs typeface="Times New Roman" panose="02020603050405020304" pitchFamily="18" charset="0"/>
                        </a:rPr>
                        <a:t>– Observer si les élèves peuvent répondre à des questions difficiles et justifier leurs réponses</a:t>
                      </a:r>
                      <a:endParaRPr lang="fr-FR" sz="1200" kern="100" dirty="0">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nchor="ctr">
                    <a:solidFill>
                      <a:srgbClr val="D9F1F6"/>
                    </a:solidFill>
                  </a:tcPr>
                </a:tc>
                <a:extLst>
                  <a:ext uri="{0D108BD9-81ED-4DB2-BD59-A6C34878D82A}">
                    <a16:rowId xmlns:a16="http://schemas.microsoft.com/office/drawing/2014/main" val="602478461"/>
                  </a:ext>
                </a:extLst>
              </a:tr>
              <a:tr h="511050">
                <a:tc>
                  <a:txBody>
                    <a:bodyPr/>
                    <a:lstStyle/>
                    <a:p>
                      <a:pPr>
                        <a:lnSpc>
                          <a:spcPct val="107000"/>
                        </a:lnSpc>
                        <a:spcAft>
                          <a:spcPts val="800"/>
                        </a:spcAft>
                        <a:buNone/>
                      </a:pPr>
                      <a:r>
                        <a:rPr lang="fr-FR" sz="1200" kern="100">
                          <a:effectLst/>
                          <a:latin typeface="Calibri" panose="020F0502020204030204" pitchFamily="34" charset="0"/>
                          <a:ea typeface="Aptos" panose="020B0004020202020204" pitchFamily="34" charset="0"/>
                          <a:cs typeface="Times New Roman" panose="02020603050405020304" pitchFamily="18" charset="0"/>
                        </a:rPr>
                        <a:t>Noter les niveaux de participation des élèves dans une classe ou observer la participation des élèves plus silencieux</a:t>
                      </a:r>
                      <a:endParaRPr lang="fr-FR" sz="1200" kern="100">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nchor="ctr">
                    <a:solidFill>
                      <a:srgbClr val="2791A6"/>
                    </a:solidFill>
                  </a:tcPr>
                </a:tc>
                <a:tc>
                  <a:txBody>
                    <a:bodyPr/>
                    <a:lstStyle/>
                    <a:p>
                      <a:pPr>
                        <a:lnSpc>
                          <a:spcPct val="107000"/>
                        </a:lnSpc>
                        <a:spcAft>
                          <a:spcPts val="800"/>
                        </a:spcAft>
                        <a:buNone/>
                      </a:pPr>
                      <a:r>
                        <a:rPr lang="fr-FR" sz="1200" kern="100" dirty="0">
                          <a:effectLst/>
                          <a:latin typeface="Calibri" panose="020F0502020204030204" pitchFamily="34" charset="0"/>
                          <a:ea typeface="Aptos" panose="020B0004020202020204" pitchFamily="34" charset="0"/>
                          <a:cs typeface="Times New Roman" panose="02020603050405020304" pitchFamily="18" charset="0"/>
                        </a:rPr>
                        <a:t>– Après avoir constaté une participation inégale, noter quels élèves participent et à quelle fréquence</a:t>
                      </a:r>
                      <a:endParaRPr lang="fr-FR" sz="1200" kern="100" dirty="0">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nchor="ctr">
                    <a:solidFill>
                      <a:srgbClr val="D9F1F6"/>
                    </a:solidFill>
                  </a:tcPr>
                </a:tc>
                <a:extLst>
                  <a:ext uri="{0D108BD9-81ED-4DB2-BD59-A6C34878D82A}">
                    <a16:rowId xmlns:a16="http://schemas.microsoft.com/office/drawing/2014/main" val="39541860"/>
                  </a:ext>
                </a:extLst>
              </a:tr>
              <a:tr h="511050">
                <a:tc>
                  <a:txBody>
                    <a:bodyPr/>
                    <a:lstStyle/>
                    <a:p>
                      <a:pPr>
                        <a:lnSpc>
                          <a:spcPct val="107000"/>
                        </a:lnSpc>
                        <a:spcAft>
                          <a:spcPts val="800"/>
                        </a:spcAft>
                        <a:buNone/>
                      </a:pPr>
                      <a:r>
                        <a:rPr lang="fr-FR" sz="1200" kern="100" dirty="0">
                          <a:effectLst/>
                          <a:latin typeface="Calibri" panose="020F0502020204030204" pitchFamily="34" charset="0"/>
                          <a:ea typeface="Aptos" panose="020B0004020202020204" pitchFamily="34" charset="0"/>
                          <a:cs typeface="Times New Roman" panose="02020603050405020304" pitchFamily="18" charset="0"/>
                        </a:rPr>
                        <a:t>Évaluer la qualité du dialogue en classe en tenant compte de la participation des enseignants et des élèves</a:t>
                      </a:r>
                      <a:endParaRPr lang="fr-FR" sz="1200" kern="100" dirty="0">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nchor="ctr">
                    <a:solidFill>
                      <a:srgbClr val="2791A6"/>
                    </a:solidFill>
                  </a:tcPr>
                </a:tc>
                <a:tc>
                  <a:txBody>
                    <a:bodyPr/>
                    <a:lstStyle/>
                    <a:p>
                      <a:pPr>
                        <a:lnSpc>
                          <a:spcPct val="107000"/>
                        </a:lnSpc>
                        <a:spcAft>
                          <a:spcPts val="800"/>
                        </a:spcAft>
                        <a:buNone/>
                      </a:pPr>
                      <a:r>
                        <a:rPr lang="fr-FR" sz="1200" kern="100" dirty="0">
                          <a:effectLst/>
                          <a:latin typeface="Calibri" panose="020F0502020204030204" pitchFamily="34" charset="0"/>
                          <a:ea typeface="Aptos" panose="020B0004020202020204" pitchFamily="34" charset="0"/>
                          <a:cs typeface="Times New Roman" panose="02020603050405020304" pitchFamily="18" charset="0"/>
                        </a:rPr>
                        <a:t>– Observer dans quelle mesure les enfants développent les idées des autres et comment l’enseignant y contribue</a:t>
                      </a:r>
                      <a:endParaRPr lang="fr-FR" sz="1200" kern="100" dirty="0">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nchor="ctr">
                    <a:solidFill>
                      <a:srgbClr val="D9F1F6"/>
                    </a:solidFill>
                  </a:tcPr>
                </a:tc>
                <a:extLst>
                  <a:ext uri="{0D108BD9-81ED-4DB2-BD59-A6C34878D82A}">
                    <a16:rowId xmlns:a16="http://schemas.microsoft.com/office/drawing/2014/main" val="635589060"/>
                  </a:ext>
                </a:extLst>
              </a:tr>
              <a:tr h="366203">
                <a:tc>
                  <a:txBody>
                    <a:bodyPr/>
                    <a:lstStyle/>
                    <a:p>
                      <a:pPr>
                        <a:lnSpc>
                          <a:spcPct val="107000"/>
                        </a:lnSpc>
                        <a:spcAft>
                          <a:spcPts val="800"/>
                        </a:spcAft>
                        <a:buNone/>
                      </a:pPr>
                      <a:r>
                        <a:rPr lang="fr-FR" sz="1200" kern="100">
                          <a:effectLst/>
                          <a:latin typeface="Calibri" panose="020F0502020204030204" pitchFamily="34" charset="0"/>
                          <a:ea typeface="Aptos" panose="020B0004020202020204" pitchFamily="34" charset="0"/>
                          <a:cs typeface="Times New Roman" panose="02020603050405020304" pitchFamily="18" charset="0"/>
                        </a:rPr>
                        <a:t>Impliquer les élèves dans le développement ou l’évaluation du dialogue</a:t>
                      </a:r>
                      <a:endParaRPr lang="fr-FR" sz="1200" kern="100">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nchor="ctr">
                    <a:solidFill>
                      <a:srgbClr val="2791A6"/>
                    </a:solidFill>
                  </a:tcPr>
                </a:tc>
                <a:tc>
                  <a:txBody>
                    <a:bodyPr/>
                    <a:lstStyle/>
                    <a:p>
                      <a:pPr>
                        <a:lnSpc>
                          <a:spcPct val="107000"/>
                        </a:lnSpc>
                        <a:spcAft>
                          <a:spcPts val="800"/>
                        </a:spcAft>
                        <a:buNone/>
                      </a:pPr>
                      <a:r>
                        <a:rPr lang="fr-FR" sz="1200" kern="100" dirty="0">
                          <a:effectLst/>
                          <a:latin typeface="Calibri" panose="020F0502020204030204" pitchFamily="34" charset="0"/>
                          <a:ea typeface="Aptos" panose="020B0004020202020204" pitchFamily="34" charset="0"/>
                          <a:cs typeface="Times New Roman" panose="02020603050405020304" pitchFamily="18" charset="0"/>
                        </a:rPr>
                        <a:t>– Demander aux élèves d’identifier les éléments présents dans les discussions en grand groupe</a:t>
                      </a:r>
                      <a:endParaRPr lang="fr-FR" sz="1200" kern="100" dirty="0">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nchor="ctr">
                    <a:solidFill>
                      <a:srgbClr val="D9F1F6"/>
                    </a:solidFill>
                  </a:tcPr>
                </a:tc>
                <a:extLst>
                  <a:ext uri="{0D108BD9-81ED-4DB2-BD59-A6C34878D82A}">
                    <a16:rowId xmlns:a16="http://schemas.microsoft.com/office/drawing/2014/main" val="801211411"/>
                  </a:ext>
                </a:extLst>
              </a:tr>
              <a:tr h="511050">
                <a:tc>
                  <a:txBody>
                    <a:bodyPr/>
                    <a:lstStyle/>
                    <a:p>
                      <a:pPr>
                        <a:lnSpc>
                          <a:spcPct val="107000"/>
                        </a:lnSpc>
                        <a:spcAft>
                          <a:spcPts val="800"/>
                        </a:spcAft>
                        <a:buNone/>
                      </a:pPr>
                      <a:r>
                        <a:rPr lang="fr-FR" sz="1200" kern="100">
                          <a:effectLst/>
                          <a:latin typeface="Calibri" panose="020F0502020204030204" pitchFamily="34" charset="0"/>
                          <a:ea typeface="Aptos" panose="020B0004020202020204" pitchFamily="34" charset="0"/>
                          <a:cs typeface="Times New Roman" panose="02020603050405020304" pitchFamily="18" charset="0"/>
                        </a:rPr>
                        <a:t>Aider les élèves à développer leurs compétences langagières et leur performance</a:t>
                      </a:r>
                      <a:endParaRPr lang="fr-FR" sz="1200" kern="100">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nchor="ctr">
                    <a:solidFill>
                      <a:srgbClr val="2791A6"/>
                    </a:solidFill>
                  </a:tcPr>
                </a:tc>
                <a:tc>
                  <a:txBody>
                    <a:bodyPr/>
                    <a:lstStyle/>
                    <a:p>
                      <a:pPr>
                        <a:lnSpc>
                          <a:spcPct val="107000"/>
                        </a:lnSpc>
                        <a:spcAft>
                          <a:spcPts val="800"/>
                        </a:spcAft>
                        <a:buNone/>
                      </a:pPr>
                      <a:r>
                        <a:rPr lang="fr-FR" sz="1200" kern="100" dirty="0">
                          <a:effectLst/>
                          <a:latin typeface="Calibri" panose="020F0502020204030204" pitchFamily="34" charset="0"/>
                          <a:ea typeface="Aptos" panose="020B0004020202020204" pitchFamily="34" charset="0"/>
                          <a:cs typeface="Times New Roman" panose="02020603050405020304" pitchFamily="18" charset="0"/>
                        </a:rPr>
                        <a:t>– Développer les échanges dialogiques et observer leur impact sur la lecture et l’écriture en anglais</a:t>
                      </a:r>
                      <a:endParaRPr lang="fr-FR" sz="1200" kern="100" dirty="0">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nchor="ctr">
                    <a:solidFill>
                      <a:srgbClr val="D9F1F6"/>
                    </a:solidFill>
                  </a:tcPr>
                </a:tc>
                <a:extLst>
                  <a:ext uri="{0D108BD9-81ED-4DB2-BD59-A6C34878D82A}">
                    <a16:rowId xmlns:a16="http://schemas.microsoft.com/office/drawing/2014/main" val="43007824"/>
                  </a:ext>
                </a:extLst>
              </a:tr>
              <a:tr h="511050">
                <a:tc>
                  <a:txBody>
                    <a:bodyPr/>
                    <a:lstStyle/>
                    <a:p>
                      <a:pPr>
                        <a:lnSpc>
                          <a:spcPct val="107000"/>
                        </a:lnSpc>
                        <a:spcAft>
                          <a:spcPts val="800"/>
                        </a:spcAft>
                        <a:buNone/>
                      </a:pPr>
                      <a:r>
                        <a:rPr lang="fr-FR" sz="1200" kern="100">
                          <a:effectLst/>
                          <a:latin typeface="Calibri" panose="020F0502020204030204" pitchFamily="34" charset="0"/>
                          <a:ea typeface="Aptos" panose="020B0004020202020204" pitchFamily="34" charset="0"/>
                          <a:cs typeface="Times New Roman" panose="02020603050405020304" pitchFamily="18" charset="0"/>
                        </a:rPr>
                        <a:t>Développer ou tester une innovation pédagogique</a:t>
                      </a:r>
                      <a:endParaRPr lang="fr-FR" sz="1200" kern="100">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nchor="ctr">
                    <a:solidFill>
                      <a:srgbClr val="2791A6"/>
                    </a:solidFill>
                  </a:tcPr>
                </a:tc>
                <a:tc>
                  <a:txBody>
                    <a:bodyPr/>
                    <a:lstStyle/>
                    <a:p>
                      <a:pPr>
                        <a:lnSpc>
                          <a:spcPct val="107000"/>
                        </a:lnSpc>
                        <a:spcAft>
                          <a:spcPts val="800"/>
                        </a:spcAft>
                        <a:buNone/>
                      </a:pPr>
                      <a:r>
                        <a:rPr lang="fr-FR" sz="1200" kern="100" dirty="0">
                          <a:effectLst/>
                          <a:latin typeface="Calibri" panose="020F0502020204030204" pitchFamily="34" charset="0"/>
                          <a:ea typeface="Aptos" panose="020B0004020202020204" pitchFamily="34" charset="0"/>
                          <a:cs typeface="Times New Roman" panose="02020603050405020304" pitchFamily="18" charset="0"/>
                        </a:rPr>
                        <a:t>– Remplacer la correction différée par une rétroaction immédiate en adoptant l’enseignement dialogique</a:t>
                      </a:r>
                      <a:endParaRPr lang="fr-FR" sz="1200" kern="100" dirty="0">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nchor="ctr">
                    <a:solidFill>
                      <a:srgbClr val="D9F1F6"/>
                    </a:solidFill>
                  </a:tcPr>
                </a:tc>
                <a:extLst>
                  <a:ext uri="{0D108BD9-81ED-4DB2-BD59-A6C34878D82A}">
                    <a16:rowId xmlns:a16="http://schemas.microsoft.com/office/drawing/2014/main" val="2755719928"/>
                  </a:ext>
                </a:extLst>
              </a:tr>
              <a:tr h="511050">
                <a:tc>
                  <a:txBody>
                    <a:bodyPr/>
                    <a:lstStyle/>
                    <a:p>
                      <a:pPr>
                        <a:lnSpc>
                          <a:spcPct val="107000"/>
                        </a:lnSpc>
                        <a:spcAft>
                          <a:spcPts val="800"/>
                        </a:spcAft>
                        <a:buNone/>
                      </a:pPr>
                      <a:r>
                        <a:rPr lang="fr-FR" sz="1200" kern="100">
                          <a:effectLst/>
                          <a:latin typeface="Calibri" panose="020F0502020204030204" pitchFamily="34" charset="0"/>
                          <a:ea typeface="Aptos" panose="020B0004020202020204" pitchFamily="34" charset="0"/>
                          <a:cs typeface="Times New Roman" panose="02020603050405020304" pitchFamily="18" charset="0"/>
                        </a:rPr>
                        <a:t>Développer de nouvelles stratégies et ressources pour améliorer la qualité des dialogues en classe et sa propre pratique</a:t>
                      </a:r>
                      <a:endParaRPr lang="fr-FR" sz="1200" kern="100">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nchor="ctr">
                    <a:solidFill>
                      <a:srgbClr val="2791A6"/>
                    </a:solidFill>
                  </a:tcPr>
                </a:tc>
                <a:tc>
                  <a:txBody>
                    <a:bodyPr/>
                    <a:lstStyle/>
                    <a:p>
                      <a:pPr>
                        <a:lnSpc>
                          <a:spcPct val="107000"/>
                        </a:lnSpc>
                        <a:spcAft>
                          <a:spcPts val="800"/>
                        </a:spcAft>
                        <a:buNone/>
                      </a:pPr>
                      <a:r>
                        <a:rPr lang="fr-FR" sz="1200" kern="100" dirty="0">
                          <a:effectLst/>
                          <a:latin typeface="Calibri" panose="020F0502020204030204" pitchFamily="34" charset="0"/>
                          <a:ea typeface="Aptos" panose="020B0004020202020204" pitchFamily="34" charset="0"/>
                          <a:cs typeface="Times New Roman" panose="02020603050405020304" pitchFamily="18" charset="0"/>
                        </a:rPr>
                        <a:t>– Obtenir de nouvelles stratégies et ressources pour soutenir la pratique et la qualité des cercles littéraires</a:t>
                      </a:r>
                      <a:endParaRPr lang="fr-FR" sz="1200" kern="100" dirty="0">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nchor="ctr">
                    <a:solidFill>
                      <a:srgbClr val="D9F1F6"/>
                    </a:solidFill>
                  </a:tcPr>
                </a:tc>
                <a:extLst>
                  <a:ext uri="{0D108BD9-81ED-4DB2-BD59-A6C34878D82A}">
                    <a16:rowId xmlns:a16="http://schemas.microsoft.com/office/drawing/2014/main" val="3176782948"/>
                  </a:ext>
                </a:extLst>
              </a:tr>
              <a:tr h="511050">
                <a:tc>
                  <a:txBody>
                    <a:bodyPr/>
                    <a:lstStyle/>
                    <a:p>
                      <a:pPr>
                        <a:lnSpc>
                          <a:spcPct val="107000"/>
                        </a:lnSpc>
                        <a:spcAft>
                          <a:spcPts val="800"/>
                        </a:spcAft>
                        <a:buNone/>
                      </a:pPr>
                      <a:r>
                        <a:rPr lang="fr-FR" sz="1200" kern="100">
                          <a:effectLst/>
                          <a:latin typeface="Calibri" panose="020F0502020204030204" pitchFamily="34" charset="0"/>
                          <a:ea typeface="Aptos" panose="020B0004020202020204" pitchFamily="34" charset="0"/>
                          <a:cs typeface="Times New Roman" panose="02020603050405020304" pitchFamily="18" charset="0"/>
                        </a:rPr>
                        <a:t>Identifier des moyens de faciliter ou soutenir certaines formes de participation des élèves</a:t>
                      </a:r>
                      <a:endParaRPr lang="fr-FR" sz="1200" kern="100">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nchor="ctr">
                    <a:solidFill>
                      <a:srgbClr val="2791A6"/>
                    </a:solidFill>
                  </a:tcPr>
                </a:tc>
                <a:tc>
                  <a:txBody>
                    <a:bodyPr/>
                    <a:lstStyle/>
                    <a:p>
                      <a:pPr>
                        <a:lnSpc>
                          <a:spcPct val="107000"/>
                        </a:lnSpc>
                        <a:spcAft>
                          <a:spcPts val="800"/>
                        </a:spcAft>
                        <a:buNone/>
                      </a:pPr>
                      <a:r>
                        <a:rPr lang="fr-FR" sz="1200" kern="100" dirty="0">
                          <a:effectLst/>
                          <a:latin typeface="Calibri" panose="020F0502020204030204" pitchFamily="34" charset="0"/>
                          <a:ea typeface="Aptos" panose="020B0004020202020204" pitchFamily="34" charset="0"/>
                          <a:cs typeface="Times New Roman" panose="02020603050405020304" pitchFamily="18" charset="0"/>
                        </a:rPr>
                        <a:t>– Soutenir les élèves dans l’écoute et les réponses aux autres, et dans le développement ou la remise en question des idées</a:t>
                      </a:r>
                      <a:endParaRPr lang="fr-FR" sz="1200" kern="100" dirty="0">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nchor="ctr">
                    <a:solidFill>
                      <a:srgbClr val="D9F1F6"/>
                    </a:solidFill>
                  </a:tcPr>
                </a:tc>
                <a:extLst>
                  <a:ext uri="{0D108BD9-81ED-4DB2-BD59-A6C34878D82A}">
                    <a16:rowId xmlns:a16="http://schemas.microsoft.com/office/drawing/2014/main" val="2385578255"/>
                  </a:ext>
                </a:extLst>
              </a:tr>
              <a:tr h="364981">
                <a:tc>
                  <a:txBody>
                    <a:bodyPr/>
                    <a:lstStyle/>
                    <a:p>
                      <a:pPr>
                        <a:lnSpc>
                          <a:spcPct val="107000"/>
                        </a:lnSpc>
                        <a:spcAft>
                          <a:spcPts val="800"/>
                        </a:spcAft>
                        <a:buNone/>
                      </a:pPr>
                      <a:r>
                        <a:rPr lang="fr-FR" sz="1200" kern="100">
                          <a:effectLst/>
                          <a:latin typeface="Calibri" panose="020F0502020204030204" pitchFamily="34" charset="0"/>
                          <a:ea typeface="Aptos" panose="020B0004020202020204" pitchFamily="34" charset="0"/>
                          <a:cs typeface="Times New Roman" panose="02020603050405020304" pitchFamily="18" charset="0"/>
                        </a:rPr>
                        <a:t>Expérimenter une stratégie dialogique particulière</a:t>
                      </a:r>
                      <a:endParaRPr lang="fr-FR" sz="1200" kern="100">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nchor="ctr">
                    <a:solidFill>
                      <a:srgbClr val="2791A6"/>
                    </a:solidFill>
                  </a:tcPr>
                </a:tc>
                <a:tc>
                  <a:txBody>
                    <a:bodyPr/>
                    <a:lstStyle/>
                    <a:p>
                      <a:pPr>
                        <a:lnSpc>
                          <a:spcPct val="107000"/>
                        </a:lnSpc>
                        <a:spcAft>
                          <a:spcPts val="800"/>
                        </a:spcAft>
                        <a:buNone/>
                      </a:pPr>
                      <a:r>
                        <a:rPr lang="fr-FR" sz="1200" kern="100" dirty="0">
                          <a:effectLst/>
                          <a:latin typeface="Calibri" panose="020F0502020204030204" pitchFamily="34" charset="0"/>
                          <a:ea typeface="Aptos" panose="020B0004020202020204" pitchFamily="34" charset="0"/>
                          <a:cs typeface="Times New Roman" panose="02020603050405020304" pitchFamily="18" charset="0"/>
                        </a:rPr>
                        <a:t>– Introduire des règles de discussion pour améliorer les dialogues en travail d’équipe</a:t>
                      </a:r>
                      <a:endParaRPr lang="fr-FR" sz="1200" kern="100" dirty="0">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nchor="ctr">
                    <a:solidFill>
                      <a:srgbClr val="D9F1F6"/>
                    </a:solidFill>
                  </a:tcPr>
                </a:tc>
                <a:extLst>
                  <a:ext uri="{0D108BD9-81ED-4DB2-BD59-A6C34878D82A}">
                    <a16:rowId xmlns:a16="http://schemas.microsoft.com/office/drawing/2014/main" val="1770216283"/>
                  </a:ext>
                </a:extLst>
              </a:tr>
            </a:tbl>
          </a:graphicData>
        </a:graphic>
      </p:graphicFrame>
      <p:sp>
        <p:nvSpPr>
          <p:cNvPr id="4" name="TextBox 3">
            <a:extLst>
              <a:ext uri="{FF2B5EF4-FFF2-40B4-BE49-F238E27FC236}">
                <a16:creationId xmlns:a16="http://schemas.microsoft.com/office/drawing/2014/main" id="{A52B7ACF-CADF-7F46-91FC-2EB0F5D0669C}"/>
              </a:ext>
            </a:extLst>
          </p:cNvPr>
          <p:cNvSpPr txBox="1"/>
          <p:nvPr>
            <p:custDataLst>
              <p:tags r:id="rId2"/>
            </p:custDataLst>
          </p:nvPr>
        </p:nvSpPr>
        <p:spPr>
          <a:xfrm>
            <a:off x="660400" y="325874"/>
            <a:ext cx="9563100" cy="1384995"/>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400" b="1" u="none" strike="noStrike" cap="none" normalizeH="0" baseline="0" dirty="0" err="1">
                <a:ln>
                  <a:noFill/>
                </a:ln>
                <a:solidFill>
                  <a:srgbClr val="000000"/>
                </a:solidFill>
                <a:effectLst/>
                <a:latin typeface="Arial" panose="020B0604020202020204" pitchFamily="34" charset="0"/>
                <a:ea typeface="Calibri" panose="020F0502020204030204" pitchFamily="34" charset="0"/>
              </a:rPr>
              <a:t>Exemples</a:t>
            </a:r>
            <a:r>
              <a:rPr kumimoji="0" lang="en-US" altLang="en-US" sz="1400" b="1" u="none" strike="noStrike" cap="none" normalizeH="0" baseline="0" dirty="0">
                <a:ln>
                  <a:noFill/>
                </a:ln>
                <a:solidFill>
                  <a:srgbClr val="000000"/>
                </a:solidFill>
                <a:effectLst/>
                <a:latin typeface="Arial" panose="020B0604020202020204" pitchFamily="34" charset="0"/>
                <a:ea typeface="Calibri" panose="020F0502020204030204" pitchFamily="34" charset="0"/>
              </a:rPr>
              <a:t> </a:t>
            </a:r>
            <a:r>
              <a:rPr kumimoji="0" lang="en-US" altLang="en-US" sz="1400" b="1" u="none" strike="noStrike" cap="none" normalizeH="0" baseline="0" dirty="0" err="1">
                <a:ln>
                  <a:noFill/>
                </a:ln>
                <a:solidFill>
                  <a:srgbClr val="000000"/>
                </a:solidFill>
                <a:effectLst/>
                <a:latin typeface="Arial" panose="020B0604020202020204" pitchFamily="34" charset="0"/>
                <a:ea typeface="Calibri" panose="020F0502020204030204" pitchFamily="34" charset="0"/>
              </a:rPr>
              <a:t>d’objectifs</a:t>
            </a:r>
            <a:r>
              <a:rPr kumimoji="0" lang="en-US" altLang="en-US" sz="1400" b="1" u="none" strike="noStrike" cap="none" normalizeH="0" baseline="0" dirty="0">
                <a:ln>
                  <a:noFill/>
                </a:ln>
                <a:solidFill>
                  <a:srgbClr val="000000"/>
                </a:solidFill>
                <a:effectLst/>
                <a:latin typeface="Arial" panose="020B0604020202020204" pitchFamily="34" charset="0"/>
                <a:ea typeface="Calibri" panose="020F0502020204030204" pitchFamily="34" charset="0"/>
              </a:rPr>
              <a:t> </a:t>
            </a:r>
            <a:r>
              <a:rPr kumimoji="0" lang="en-US" altLang="en-US" sz="1400" b="1" u="none" strike="noStrike" cap="none" normalizeH="0" baseline="0" dirty="0" err="1">
                <a:ln>
                  <a:noFill/>
                </a:ln>
                <a:solidFill>
                  <a:srgbClr val="000000"/>
                </a:solidFill>
                <a:effectLst/>
                <a:latin typeface="Arial" panose="020B0604020202020204" pitchFamily="34" charset="0"/>
                <a:ea typeface="Calibri" panose="020F0502020204030204" pitchFamily="34" charset="0"/>
              </a:rPr>
              <a:t>d’investigation</a:t>
            </a:r>
            <a:r>
              <a:rPr kumimoji="0" lang="en-US" altLang="en-US" sz="1400" b="1" u="none" strike="noStrike" cap="none" normalizeH="0" baseline="0" dirty="0">
                <a:ln>
                  <a:noFill/>
                </a:ln>
                <a:solidFill>
                  <a:srgbClr val="000000"/>
                </a:solidFill>
                <a:effectLst/>
                <a:latin typeface="Arial" panose="020B0604020202020204" pitchFamily="34" charset="0"/>
                <a:ea typeface="Calibri" panose="020F0502020204030204" pitchFamily="34" charset="0"/>
              </a:rPr>
              <a:t> T-SEDA</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400" b="0" i="0" u="none" strike="noStrike" cap="none" normalizeH="0" baseline="0" dirty="0">
              <a:ln>
                <a:noFill/>
              </a:ln>
              <a:solidFill>
                <a:schemeClr val="tx1"/>
              </a:solidFill>
              <a:effectLst/>
              <a:latin typeface="Arial" panose="020B0604020202020204" pitchFamily="34" charset="0"/>
            </a:endParaRPr>
          </a:p>
          <a:p>
            <a:pPr eaLnBrk="0" fontAlgn="base" hangingPunct="0">
              <a:spcBef>
                <a:spcPct val="0"/>
              </a:spcBef>
              <a:spcAft>
                <a:spcPct val="0"/>
              </a:spcAft>
            </a:pPr>
            <a:r>
              <a:rPr kumimoji="0" lang="fr-FR" altLang="en-US" sz="1400" b="0" i="0" u="none" strike="noStrike" cap="none" normalizeH="0" baseline="0" dirty="0">
                <a:ln>
                  <a:noFill/>
                </a:ln>
                <a:solidFill>
                  <a:srgbClr val="000000"/>
                </a:solidFill>
                <a:effectLst/>
                <a:latin typeface="Arial" panose="020B0604020202020204" pitchFamily="34" charset="0"/>
                <a:ea typeface="Calibri" panose="020F0502020204030204" pitchFamily="34" charset="0"/>
              </a:rPr>
              <a:t>Dans le cadre d’un projet international impliquant 72 enseignants (de la petite enfance au postsecondaire) répartis dans 6 pays, les investigations suivantes ont été menées. Elles illustrent certains des intérêts que les praticiens ont explorés en utilisant la trousse à outils T-SEDA </a:t>
            </a:r>
            <a:r>
              <a:rPr kumimoji="0" lang="en-US" altLang="en-US" sz="1400" b="0" i="0" u="none" strike="noStrike" cap="none" normalizeH="0" baseline="0" dirty="0">
                <a:ln>
                  <a:noFill/>
                </a:ln>
                <a:solidFill>
                  <a:srgbClr val="000000"/>
                </a:solidFill>
                <a:effectLst/>
                <a:latin typeface="Arial" panose="020B0604020202020204" pitchFamily="34" charset="0"/>
                <a:ea typeface="Calibri" panose="020F0502020204030204" pitchFamily="34" charset="0"/>
              </a:rPr>
              <a:t>(</a:t>
            </a:r>
            <a:r>
              <a:rPr lang="en-GB" sz="1400" b="0" i="0" u="sng" strike="noStrike" dirty="0">
                <a:solidFill>
                  <a:srgbClr val="1155CC"/>
                </a:solidFill>
                <a:effectLst/>
                <a:latin typeface="Arial" panose="020B0604020202020204" pitchFamily="34" charset="0"/>
                <a:hlinkClick r:id="rId5"/>
              </a:rPr>
              <a:t>Calcagni et al., 2023</a:t>
            </a:r>
            <a:r>
              <a:rPr kumimoji="0" lang="en-US" altLang="en-US" sz="1400" b="0" i="0" u="none" strike="noStrike" cap="none" normalizeH="0" baseline="0" dirty="0">
                <a:ln>
                  <a:noFill/>
                </a:ln>
                <a:solidFill>
                  <a:srgbClr val="000000"/>
                </a:solidFill>
                <a:effectLst/>
                <a:latin typeface="Arial" panose="020B0604020202020204" pitchFamily="34" charset="0"/>
                <a:ea typeface="Calibri" panose="020F0502020204030204" pitchFamily="34" charset="0"/>
              </a:rPr>
              <a:t>). </a:t>
            </a:r>
            <a:r>
              <a:rPr kumimoji="0" lang="fr-FR" altLang="en-US" sz="1400" b="0" i="0" u="none" strike="noStrike" cap="none" normalizeH="0" baseline="0" dirty="0">
                <a:ln>
                  <a:noFill/>
                </a:ln>
                <a:solidFill>
                  <a:srgbClr val="000000"/>
                </a:solidFill>
                <a:effectLst/>
                <a:latin typeface="Arial" panose="020B0604020202020204" pitchFamily="34" charset="0"/>
                <a:ea typeface="Calibri" panose="020F0502020204030204" pitchFamily="34" charset="0"/>
              </a:rPr>
              <a:t>Des rapports d’investigation détaillés issus de contextes variés sont disponibles dans la bibliothèque </a:t>
            </a:r>
            <a:r>
              <a:rPr lang="en-US" altLang="en-US" sz="1400" dirty="0" err="1">
                <a:solidFill>
                  <a:srgbClr val="000000"/>
                </a:solidFill>
                <a:latin typeface="Arial" panose="020B0604020202020204" pitchFamily="34" charset="0"/>
                <a:ea typeface="Calibri" panose="020F0502020204030204" pitchFamily="34" charset="0"/>
                <a:hlinkClick r:id="rId6"/>
              </a:rPr>
              <a:t>Camtree</a:t>
            </a:r>
            <a:r>
              <a:rPr lang="en-US" altLang="en-US" sz="1400" dirty="0">
                <a:solidFill>
                  <a:srgbClr val="000000"/>
                </a:solidFill>
                <a:latin typeface="Arial" panose="020B0604020202020204" pitchFamily="34" charset="0"/>
                <a:ea typeface="Calibri" panose="020F0502020204030204" pitchFamily="34" charset="0"/>
                <a:hlinkClick r:id="rId6"/>
              </a:rPr>
              <a:t> </a:t>
            </a:r>
            <a:r>
              <a:rPr kumimoji="0" lang="en-US" altLang="en-US" sz="1400" b="0" i="0" u="none" strike="noStrike" cap="none" normalizeH="0" baseline="0" dirty="0">
                <a:ln>
                  <a:noFill/>
                </a:ln>
                <a:solidFill>
                  <a:srgbClr val="000000"/>
                </a:solidFill>
                <a:effectLst/>
                <a:latin typeface="Arial" panose="020B0604020202020204" pitchFamily="34" charset="0"/>
                <a:ea typeface="Calibri" panose="020F0502020204030204" pitchFamily="34" charset="0"/>
              </a:rPr>
              <a:t>. </a:t>
            </a:r>
          </a:p>
        </p:txBody>
      </p:sp>
    </p:spTree>
    <p:extLst>
      <p:ext uri="{BB962C8B-B14F-4D97-AF65-F5344CB8AC3E}">
        <p14:creationId xmlns:p14="http://schemas.microsoft.com/office/powerpoint/2010/main" val="89546205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custDataLst>
              <p:tags r:id="rId1"/>
            </p:custDataLst>
          </p:nvPr>
        </p:nvSpPr>
        <p:spPr>
          <a:xfrm>
            <a:off x="584517" y="657225"/>
            <a:ext cx="9524365" cy="1064074"/>
          </a:xfrm>
          <a:prstGeom prst="rect">
            <a:avLst/>
          </a:prstGeom>
        </p:spPr>
        <p:txBody>
          <a:bodyPr vert="horz" wrap="square" lIns="0" tIns="0" rIns="0" bIns="0" rtlCol="0">
            <a:spAutoFit/>
          </a:bodyPr>
          <a:lstStyle/>
          <a:p>
            <a:pPr marL="3042920">
              <a:lnSpc>
                <a:spcPct val="100000"/>
              </a:lnSpc>
            </a:pPr>
            <a:r>
              <a:rPr lang="fr-FR" sz="1600" b="1" dirty="0">
                <a:latin typeface="Arial"/>
                <a:cs typeface="Arial"/>
              </a:rPr>
              <a:t>Canaliser vos réflexions vers une question d’investigation</a:t>
            </a:r>
            <a:endParaRPr sz="1400" dirty="0">
              <a:latin typeface="Arial"/>
              <a:cs typeface="Arial"/>
            </a:endParaRPr>
          </a:p>
          <a:p>
            <a:pPr>
              <a:lnSpc>
                <a:spcPct val="100000"/>
              </a:lnSpc>
            </a:pPr>
            <a:endParaRPr sz="1400" dirty="0">
              <a:latin typeface="Times New Roman"/>
              <a:cs typeface="Times New Roman"/>
            </a:endParaRPr>
          </a:p>
          <a:p>
            <a:pPr marL="12700" marR="5080">
              <a:lnSpc>
                <a:spcPct val="120000"/>
              </a:lnSpc>
              <a:spcBef>
                <a:spcPts val="1365"/>
              </a:spcBef>
            </a:pPr>
            <a:r>
              <a:rPr lang="fr-FR" sz="1200" dirty="0">
                <a:latin typeface="Arial Unicode MS"/>
                <a:cs typeface="Arial Unicode MS"/>
              </a:rPr>
              <a:t>Une façon de formuler une question d’investigation consiste à la considérer comme un processus d’entonnoir, dans lequel on commence par un problème, puis on affine progressivement son attention jusqu’à arriver à une question d’investigation.</a:t>
            </a:r>
            <a:endParaRPr sz="1200" dirty="0">
              <a:latin typeface="Arial Unicode MS"/>
              <a:cs typeface="Arial Unicode MS"/>
            </a:endParaRPr>
          </a:p>
        </p:txBody>
      </p:sp>
      <p:sp>
        <p:nvSpPr>
          <p:cNvPr id="3" name="object 3"/>
          <p:cNvSpPr/>
          <p:nvPr>
            <p:custDataLst>
              <p:tags r:id="rId2"/>
            </p:custDataLst>
          </p:nvPr>
        </p:nvSpPr>
        <p:spPr>
          <a:xfrm>
            <a:off x="5942121" y="6727068"/>
            <a:ext cx="4279043" cy="523875"/>
          </a:xfrm>
          <a:custGeom>
            <a:avLst/>
            <a:gdLst/>
            <a:ahLst/>
            <a:cxnLst/>
            <a:rect l="l" t="t" r="r" b="b"/>
            <a:pathLst>
              <a:path w="3965575" h="523875">
                <a:moveTo>
                  <a:pt x="0" y="0"/>
                </a:moveTo>
                <a:lnTo>
                  <a:pt x="3965456" y="0"/>
                </a:lnTo>
                <a:lnTo>
                  <a:pt x="3965456" y="523607"/>
                </a:lnTo>
                <a:lnTo>
                  <a:pt x="0" y="523607"/>
                </a:lnTo>
                <a:lnTo>
                  <a:pt x="0" y="0"/>
                </a:lnTo>
                <a:close/>
              </a:path>
            </a:pathLst>
          </a:custGeom>
          <a:ln w="31733">
            <a:solidFill>
              <a:srgbClr val="2791A6"/>
            </a:solidFill>
          </a:ln>
        </p:spPr>
        <p:txBody>
          <a:bodyPr wrap="square" lIns="0" tIns="0" rIns="0" bIns="0" rtlCol="0"/>
          <a:lstStyle/>
          <a:p>
            <a:endParaRPr/>
          </a:p>
        </p:txBody>
      </p:sp>
      <p:sp>
        <p:nvSpPr>
          <p:cNvPr id="4" name="object 4"/>
          <p:cNvSpPr txBox="1"/>
          <p:nvPr>
            <p:custDataLst>
              <p:tags r:id="rId3"/>
            </p:custDataLst>
          </p:nvPr>
        </p:nvSpPr>
        <p:spPr>
          <a:xfrm>
            <a:off x="6016394" y="6814487"/>
            <a:ext cx="4130497" cy="358688"/>
          </a:xfrm>
          <a:prstGeom prst="rect">
            <a:avLst/>
          </a:prstGeom>
        </p:spPr>
        <p:txBody>
          <a:bodyPr vert="horz" wrap="square" lIns="0" tIns="0" rIns="0" bIns="0" rtlCol="0">
            <a:spAutoFit/>
          </a:bodyPr>
          <a:lstStyle/>
          <a:p>
            <a:pPr marL="179388" marR="5080" indent="-168275">
              <a:lnSpc>
                <a:spcPct val="115999"/>
              </a:lnSpc>
            </a:pPr>
            <a:r>
              <a:rPr lang="fr-FR" sz="1050" dirty="0">
                <a:latin typeface="Arial"/>
                <a:cs typeface="Arial"/>
              </a:rPr>
              <a:t>L’utilisation d’amorce de phrases (</a:t>
            </a:r>
            <a:r>
              <a:rPr lang="fr-FR" sz="1050" i="1" dirty="0">
                <a:latin typeface="Arial"/>
                <a:cs typeface="Arial"/>
              </a:rPr>
              <a:t>sentence stems</a:t>
            </a:r>
            <a:r>
              <a:rPr lang="fr-FR" sz="1050" dirty="0">
                <a:latin typeface="Arial"/>
                <a:cs typeface="Arial"/>
              </a:rPr>
              <a:t>) améliore-t-elle le raisonnement (R) des élèves en mathématiques? Comment?</a:t>
            </a:r>
            <a:endParaRPr sz="1050" dirty="0">
              <a:latin typeface="Arial"/>
              <a:cs typeface="Arial"/>
            </a:endParaRPr>
          </a:p>
        </p:txBody>
      </p:sp>
      <p:sp>
        <p:nvSpPr>
          <p:cNvPr id="5" name="object 5"/>
          <p:cNvSpPr/>
          <p:nvPr>
            <p:custDataLst>
              <p:tags r:id="rId4"/>
            </p:custDataLst>
          </p:nvPr>
        </p:nvSpPr>
        <p:spPr>
          <a:xfrm>
            <a:off x="546100" y="2615443"/>
            <a:ext cx="4950455" cy="4639309"/>
          </a:xfrm>
          <a:prstGeom prst="rect">
            <a:avLst/>
          </a:prstGeom>
          <a:blipFill>
            <a:blip r:embed="rId28" cstate="print"/>
            <a:stretch>
              <a:fillRect/>
            </a:stretch>
          </a:blipFill>
        </p:spPr>
        <p:txBody>
          <a:bodyPr wrap="square" lIns="0" tIns="0" rIns="0" bIns="0" rtlCol="0"/>
          <a:lstStyle/>
          <a:p>
            <a:endParaRPr/>
          </a:p>
        </p:txBody>
      </p:sp>
      <p:sp>
        <p:nvSpPr>
          <p:cNvPr id="6" name="object 6"/>
          <p:cNvSpPr/>
          <p:nvPr>
            <p:custDataLst>
              <p:tags r:id="rId5"/>
            </p:custDataLst>
          </p:nvPr>
        </p:nvSpPr>
        <p:spPr>
          <a:xfrm>
            <a:off x="6673847" y="4254379"/>
            <a:ext cx="2815590" cy="633730"/>
          </a:xfrm>
          <a:custGeom>
            <a:avLst/>
            <a:gdLst/>
            <a:ahLst/>
            <a:cxnLst/>
            <a:rect l="l" t="t" r="r" b="b"/>
            <a:pathLst>
              <a:path w="2815590" h="633729">
                <a:moveTo>
                  <a:pt x="0" y="0"/>
                </a:moveTo>
                <a:lnTo>
                  <a:pt x="2815423" y="0"/>
                </a:lnTo>
                <a:lnTo>
                  <a:pt x="2815423" y="633406"/>
                </a:lnTo>
                <a:lnTo>
                  <a:pt x="0" y="633406"/>
                </a:lnTo>
                <a:lnTo>
                  <a:pt x="0" y="0"/>
                </a:lnTo>
                <a:close/>
              </a:path>
            </a:pathLst>
          </a:custGeom>
          <a:ln w="9520">
            <a:solidFill>
              <a:srgbClr val="000000"/>
            </a:solidFill>
          </a:ln>
        </p:spPr>
        <p:txBody>
          <a:bodyPr wrap="square" lIns="0" tIns="0" rIns="0" bIns="0" rtlCol="0"/>
          <a:lstStyle/>
          <a:p>
            <a:endParaRPr/>
          </a:p>
        </p:txBody>
      </p:sp>
      <p:sp>
        <p:nvSpPr>
          <p:cNvPr id="7" name="object 7"/>
          <p:cNvSpPr txBox="1"/>
          <p:nvPr>
            <p:custDataLst>
              <p:tags r:id="rId6"/>
            </p:custDataLst>
          </p:nvPr>
        </p:nvSpPr>
        <p:spPr>
          <a:xfrm>
            <a:off x="6673847" y="4314825"/>
            <a:ext cx="2815590" cy="375744"/>
          </a:xfrm>
          <a:prstGeom prst="rect">
            <a:avLst/>
          </a:prstGeom>
        </p:spPr>
        <p:txBody>
          <a:bodyPr vert="horz" wrap="square" lIns="0" tIns="0" rIns="0" bIns="0" rtlCol="0">
            <a:spAutoFit/>
          </a:bodyPr>
          <a:lstStyle/>
          <a:p>
            <a:pPr marR="5080" algn="ctr">
              <a:lnSpc>
                <a:spcPct val="115999"/>
              </a:lnSpc>
            </a:pPr>
            <a:r>
              <a:rPr lang="fr-FR" sz="1100" dirty="0">
                <a:latin typeface="Arial"/>
                <a:cs typeface="Arial"/>
              </a:rPr>
              <a:t>Je veux voir ce qui se passe lorsque j’utilise des amorces de phrases avec les élèves.</a:t>
            </a:r>
            <a:endParaRPr sz="1100" dirty="0">
              <a:latin typeface="Arial"/>
              <a:cs typeface="Arial"/>
            </a:endParaRPr>
          </a:p>
        </p:txBody>
      </p:sp>
      <p:sp>
        <p:nvSpPr>
          <p:cNvPr id="8" name="object 8"/>
          <p:cNvSpPr/>
          <p:nvPr>
            <p:custDataLst>
              <p:tags r:id="rId7"/>
            </p:custDataLst>
          </p:nvPr>
        </p:nvSpPr>
        <p:spPr>
          <a:xfrm>
            <a:off x="6006462" y="2718314"/>
            <a:ext cx="4150360" cy="567055"/>
          </a:xfrm>
          <a:custGeom>
            <a:avLst/>
            <a:gdLst/>
            <a:ahLst/>
            <a:cxnLst/>
            <a:rect l="l" t="t" r="r" b="b"/>
            <a:pathLst>
              <a:path w="4150359" h="567054">
                <a:moveTo>
                  <a:pt x="0" y="0"/>
                </a:moveTo>
                <a:lnTo>
                  <a:pt x="4150147" y="0"/>
                </a:lnTo>
                <a:lnTo>
                  <a:pt x="4150147" y="566765"/>
                </a:lnTo>
                <a:lnTo>
                  <a:pt x="0" y="566765"/>
                </a:lnTo>
                <a:lnTo>
                  <a:pt x="0" y="0"/>
                </a:lnTo>
                <a:close/>
              </a:path>
            </a:pathLst>
          </a:custGeom>
          <a:ln w="9520">
            <a:solidFill>
              <a:srgbClr val="000000"/>
            </a:solidFill>
          </a:ln>
        </p:spPr>
        <p:txBody>
          <a:bodyPr wrap="square" lIns="0" tIns="0" rIns="0" bIns="0" rtlCol="0"/>
          <a:lstStyle/>
          <a:p>
            <a:endParaRPr/>
          </a:p>
        </p:txBody>
      </p:sp>
      <p:sp>
        <p:nvSpPr>
          <p:cNvPr id="9" name="object 9"/>
          <p:cNvSpPr txBox="1"/>
          <p:nvPr>
            <p:custDataLst>
              <p:tags r:id="rId8"/>
            </p:custDataLst>
          </p:nvPr>
        </p:nvSpPr>
        <p:spPr>
          <a:xfrm>
            <a:off x="6152512" y="2786674"/>
            <a:ext cx="3858260" cy="369909"/>
          </a:xfrm>
          <a:prstGeom prst="rect">
            <a:avLst/>
          </a:prstGeom>
        </p:spPr>
        <p:txBody>
          <a:bodyPr vert="horz" wrap="square" lIns="0" tIns="0" rIns="0" bIns="0" rtlCol="0">
            <a:spAutoFit/>
          </a:bodyPr>
          <a:lstStyle/>
          <a:p>
            <a:pPr marR="5080" algn="ctr">
              <a:lnSpc>
                <a:spcPct val="113999"/>
              </a:lnSpc>
              <a:spcBef>
                <a:spcPts val="500"/>
              </a:spcBef>
            </a:pPr>
            <a:r>
              <a:rPr lang="fr-FR" sz="1100" dirty="0">
                <a:latin typeface="Arial"/>
                <a:cs typeface="Arial"/>
              </a:rPr>
              <a:t>J’ai remarqué que les élèves ne donnent pas de raisons pour appuyer leurs réponses lors des discussions en classe.</a:t>
            </a:r>
            <a:endParaRPr sz="1100" dirty="0">
              <a:latin typeface="Arial"/>
              <a:cs typeface="Arial"/>
            </a:endParaRPr>
          </a:p>
        </p:txBody>
      </p:sp>
      <p:sp>
        <p:nvSpPr>
          <p:cNvPr id="10" name="object 10"/>
          <p:cNvSpPr/>
          <p:nvPr>
            <p:custDataLst>
              <p:tags r:id="rId9"/>
            </p:custDataLst>
          </p:nvPr>
        </p:nvSpPr>
        <p:spPr>
          <a:xfrm>
            <a:off x="7211057" y="5991738"/>
            <a:ext cx="1741170" cy="657257"/>
          </a:xfrm>
          <a:custGeom>
            <a:avLst/>
            <a:gdLst/>
            <a:ahLst/>
            <a:cxnLst/>
            <a:rect l="l" t="t" r="r" b="b"/>
            <a:pathLst>
              <a:path w="1741170" h="471170">
                <a:moveTo>
                  <a:pt x="0" y="0"/>
                </a:moveTo>
                <a:lnTo>
                  <a:pt x="1740916" y="0"/>
                </a:lnTo>
                <a:lnTo>
                  <a:pt x="1740916" y="470929"/>
                </a:lnTo>
                <a:lnTo>
                  <a:pt x="0" y="470929"/>
                </a:lnTo>
                <a:lnTo>
                  <a:pt x="0" y="0"/>
                </a:lnTo>
                <a:close/>
              </a:path>
            </a:pathLst>
          </a:custGeom>
          <a:ln w="9520">
            <a:solidFill>
              <a:srgbClr val="000000"/>
            </a:solidFill>
          </a:ln>
        </p:spPr>
        <p:txBody>
          <a:bodyPr wrap="square" lIns="0" tIns="0" rIns="0" bIns="0" rtlCol="0"/>
          <a:lstStyle/>
          <a:p>
            <a:endParaRPr/>
          </a:p>
        </p:txBody>
      </p:sp>
      <p:sp>
        <p:nvSpPr>
          <p:cNvPr id="11" name="object 11"/>
          <p:cNvSpPr txBox="1"/>
          <p:nvPr>
            <p:custDataLst>
              <p:tags r:id="rId10"/>
            </p:custDataLst>
          </p:nvPr>
        </p:nvSpPr>
        <p:spPr>
          <a:xfrm>
            <a:off x="7354885" y="6034740"/>
            <a:ext cx="1453515" cy="572080"/>
          </a:xfrm>
          <a:prstGeom prst="rect">
            <a:avLst/>
          </a:prstGeom>
        </p:spPr>
        <p:txBody>
          <a:bodyPr vert="horz" wrap="square" lIns="0" tIns="0" rIns="0" bIns="0" rtlCol="0">
            <a:spAutoFit/>
          </a:bodyPr>
          <a:lstStyle/>
          <a:p>
            <a:pPr marR="5080" algn="ctr">
              <a:lnSpc>
                <a:spcPct val="115999"/>
              </a:lnSpc>
            </a:pPr>
            <a:r>
              <a:rPr lang="fr-FR" sz="1100" dirty="0">
                <a:latin typeface="Arial"/>
                <a:cs typeface="Arial"/>
              </a:rPr>
              <a:t>Je veux me concentrer sur le raisonnement en mathématiques.</a:t>
            </a:r>
            <a:endParaRPr sz="1100" dirty="0">
              <a:latin typeface="Arial"/>
              <a:cs typeface="Arial"/>
            </a:endParaRPr>
          </a:p>
        </p:txBody>
      </p:sp>
      <p:sp>
        <p:nvSpPr>
          <p:cNvPr id="12" name="object 12"/>
          <p:cNvSpPr txBox="1"/>
          <p:nvPr>
            <p:custDataLst>
              <p:tags r:id="rId11"/>
            </p:custDataLst>
          </p:nvPr>
        </p:nvSpPr>
        <p:spPr>
          <a:xfrm>
            <a:off x="1007425" y="2718946"/>
            <a:ext cx="4027804" cy="380873"/>
          </a:xfrm>
          <a:prstGeom prst="rect">
            <a:avLst/>
          </a:prstGeom>
          <a:solidFill>
            <a:srgbClr val="FFFFFF"/>
          </a:solidFill>
          <a:ln w="9520">
            <a:solidFill>
              <a:srgbClr val="000000"/>
            </a:solidFill>
          </a:ln>
        </p:spPr>
        <p:txBody>
          <a:bodyPr vert="horz" wrap="square" lIns="0" tIns="5080" rIns="0" bIns="0" rtlCol="0">
            <a:spAutoFit/>
          </a:bodyPr>
          <a:lstStyle/>
          <a:p>
            <a:pPr marR="173990" algn="ctr">
              <a:lnSpc>
                <a:spcPct val="115999"/>
              </a:lnSpc>
              <a:spcBef>
                <a:spcPts val="40"/>
              </a:spcBef>
            </a:pPr>
            <a:r>
              <a:rPr lang="fr-FR" sz="1100" kern="0" dirty="0">
                <a:latin typeface="Arial"/>
                <a:cs typeface="Arial"/>
              </a:rPr>
              <a:t>Qu’avez-vous remarqué comme élément problématique, intéressant ou stimulant dans votre classe ?</a:t>
            </a:r>
            <a:endParaRPr sz="1100" kern="0" dirty="0">
              <a:latin typeface="Arial"/>
              <a:cs typeface="Arial"/>
            </a:endParaRPr>
          </a:p>
        </p:txBody>
      </p:sp>
      <p:sp>
        <p:nvSpPr>
          <p:cNvPr id="13" name="object 13"/>
          <p:cNvSpPr txBox="1"/>
          <p:nvPr>
            <p:custDataLst>
              <p:tags r:id="rId12"/>
            </p:custDataLst>
          </p:nvPr>
        </p:nvSpPr>
        <p:spPr>
          <a:xfrm>
            <a:off x="1783395" y="4223383"/>
            <a:ext cx="2475865" cy="604780"/>
          </a:xfrm>
          <a:prstGeom prst="rect">
            <a:avLst/>
          </a:prstGeom>
          <a:solidFill>
            <a:srgbClr val="FFFFFF"/>
          </a:solidFill>
          <a:ln w="9520">
            <a:solidFill>
              <a:srgbClr val="000000"/>
            </a:solidFill>
          </a:ln>
        </p:spPr>
        <p:txBody>
          <a:bodyPr vert="horz" wrap="square" lIns="0" tIns="32384" rIns="0" bIns="0" rtlCol="0">
            <a:spAutoFit/>
          </a:bodyPr>
          <a:lstStyle/>
          <a:p>
            <a:pPr marR="186055" algn="ctr">
              <a:lnSpc>
                <a:spcPct val="115999"/>
              </a:lnSpc>
              <a:spcBef>
                <a:spcPts val="254"/>
              </a:spcBef>
            </a:pPr>
            <a:r>
              <a:rPr lang="fr-FR" sz="1100" kern="0" dirty="0">
                <a:latin typeface="Arial"/>
                <a:cs typeface="Arial"/>
              </a:rPr>
              <a:t>Que pouvez-vous faire pour contribuer aux changements que vous souhaitez voir se produire ?</a:t>
            </a:r>
            <a:endParaRPr sz="1100" kern="0" dirty="0">
              <a:latin typeface="Arial"/>
              <a:cs typeface="Arial"/>
            </a:endParaRPr>
          </a:p>
        </p:txBody>
      </p:sp>
      <p:sp>
        <p:nvSpPr>
          <p:cNvPr id="14" name="object 14"/>
          <p:cNvSpPr txBox="1"/>
          <p:nvPr>
            <p:custDataLst>
              <p:tags r:id="rId13"/>
            </p:custDataLst>
          </p:nvPr>
        </p:nvSpPr>
        <p:spPr>
          <a:xfrm>
            <a:off x="2240277" y="5113532"/>
            <a:ext cx="1562100" cy="600101"/>
          </a:xfrm>
          <a:prstGeom prst="rect">
            <a:avLst/>
          </a:prstGeom>
          <a:solidFill>
            <a:srgbClr val="FFFFFF"/>
          </a:solidFill>
          <a:ln w="9520">
            <a:solidFill>
              <a:srgbClr val="000000"/>
            </a:solidFill>
          </a:ln>
        </p:spPr>
        <p:txBody>
          <a:bodyPr vert="horz" wrap="square" lIns="0" tIns="36830" rIns="0" bIns="0" rtlCol="0">
            <a:spAutoFit/>
          </a:bodyPr>
          <a:lstStyle/>
          <a:p>
            <a:pPr marR="160655" algn="ctr">
              <a:lnSpc>
                <a:spcPct val="113999"/>
              </a:lnSpc>
              <a:spcBef>
                <a:spcPts val="290"/>
              </a:spcBef>
            </a:pPr>
            <a:r>
              <a:rPr lang="fr-FR" sz="1100" kern="0" dirty="0">
                <a:latin typeface="Arial"/>
                <a:cs typeface="Arial"/>
              </a:rPr>
              <a:t>Quels aspects de la trousse T-SEDA allez-vous utiliser ?</a:t>
            </a:r>
            <a:endParaRPr sz="1100" kern="0" dirty="0">
              <a:latin typeface="Arial"/>
              <a:cs typeface="Arial"/>
            </a:endParaRPr>
          </a:p>
        </p:txBody>
      </p:sp>
      <p:sp>
        <p:nvSpPr>
          <p:cNvPr id="15" name="object 15"/>
          <p:cNvSpPr txBox="1"/>
          <p:nvPr>
            <p:custDataLst>
              <p:tags r:id="rId14"/>
            </p:custDataLst>
          </p:nvPr>
        </p:nvSpPr>
        <p:spPr>
          <a:xfrm>
            <a:off x="2585400" y="5980307"/>
            <a:ext cx="871855" cy="366767"/>
          </a:xfrm>
          <a:prstGeom prst="rect">
            <a:avLst/>
          </a:prstGeom>
          <a:solidFill>
            <a:srgbClr val="FFFFFF"/>
          </a:solidFill>
          <a:ln w="6346">
            <a:solidFill>
              <a:srgbClr val="000000"/>
            </a:solidFill>
          </a:ln>
        </p:spPr>
        <p:txBody>
          <a:bodyPr vert="horz" wrap="square" lIns="0" tIns="27940" rIns="0" bIns="0" rtlCol="0">
            <a:spAutoFit/>
          </a:bodyPr>
          <a:lstStyle/>
          <a:p>
            <a:pPr marL="84455" algn="ctr">
              <a:lnSpc>
                <a:spcPct val="100000"/>
              </a:lnSpc>
              <a:spcBef>
                <a:spcPts val="220"/>
              </a:spcBef>
            </a:pPr>
            <a:r>
              <a:rPr lang="fr-FR" sz="1100" kern="0" dirty="0">
                <a:latin typeface="Arial"/>
                <a:cs typeface="Arial"/>
              </a:rPr>
              <a:t>Autres détails</a:t>
            </a:r>
            <a:endParaRPr sz="1100" kern="0" dirty="0">
              <a:latin typeface="Arial"/>
              <a:cs typeface="Arial"/>
            </a:endParaRPr>
          </a:p>
        </p:txBody>
      </p:sp>
      <p:sp>
        <p:nvSpPr>
          <p:cNvPr id="16" name="object 16"/>
          <p:cNvSpPr/>
          <p:nvPr>
            <p:custDataLst>
              <p:tags r:id="rId15"/>
            </p:custDataLst>
          </p:nvPr>
        </p:nvSpPr>
        <p:spPr>
          <a:xfrm>
            <a:off x="6230419" y="3528571"/>
            <a:ext cx="3702446" cy="582295"/>
          </a:xfrm>
          <a:custGeom>
            <a:avLst/>
            <a:gdLst/>
            <a:ahLst/>
            <a:cxnLst/>
            <a:rect l="l" t="t" r="r" b="b"/>
            <a:pathLst>
              <a:path w="3896359" h="582295">
                <a:moveTo>
                  <a:pt x="0" y="0"/>
                </a:moveTo>
                <a:lnTo>
                  <a:pt x="3896277" y="0"/>
                </a:lnTo>
                <a:lnTo>
                  <a:pt x="3896277" y="581998"/>
                </a:lnTo>
                <a:lnTo>
                  <a:pt x="0" y="581998"/>
                </a:lnTo>
                <a:lnTo>
                  <a:pt x="0" y="0"/>
                </a:lnTo>
                <a:close/>
              </a:path>
            </a:pathLst>
          </a:custGeom>
          <a:ln w="9520">
            <a:solidFill>
              <a:srgbClr val="000000"/>
            </a:solidFill>
          </a:ln>
        </p:spPr>
        <p:txBody>
          <a:bodyPr wrap="square" lIns="0" tIns="0" rIns="0" bIns="0" rtlCol="0"/>
          <a:lstStyle/>
          <a:p>
            <a:endParaRPr/>
          </a:p>
        </p:txBody>
      </p:sp>
      <p:sp>
        <p:nvSpPr>
          <p:cNvPr id="17" name="object 17"/>
          <p:cNvSpPr txBox="1"/>
          <p:nvPr>
            <p:custDataLst>
              <p:tags r:id="rId16"/>
            </p:custDataLst>
          </p:nvPr>
        </p:nvSpPr>
        <p:spPr>
          <a:xfrm>
            <a:off x="6352537" y="3619498"/>
            <a:ext cx="3458210" cy="375744"/>
          </a:xfrm>
          <a:prstGeom prst="rect">
            <a:avLst/>
          </a:prstGeom>
        </p:spPr>
        <p:txBody>
          <a:bodyPr vert="horz" wrap="square" lIns="0" tIns="0" rIns="0" bIns="0" rtlCol="0">
            <a:spAutoFit/>
          </a:bodyPr>
          <a:lstStyle/>
          <a:p>
            <a:pPr marR="5080" algn="ctr">
              <a:lnSpc>
                <a:spcPct val="115999"/>
              </a:lnSpc>
            </a:pPr>
            <a:r>
              <a:rPr lang="fr-FR" sz="1100" spc="-25" dirty="0">
                <a:latin typeface="Arial"/>
                <a:cs typeface="Arial"/>
              </a:rPr>
              <a:t>Je souhaite que tous les élèves soient capables de donner des raisons lorsqu’ils expriment leurs opinions.</a:t>
            </a:r>
            <a:endParaRPr sz="1100" dirty="0">
              <a:latin typeface="Arial"/>
              <a:cs typeface="Arial"/>
            </a:endParaRPr>
          </a:p>
        </p:txBody>
      </p:sp>
      <p:sp>
        <p:nvSpPr>
          <p:cNvPr id="18" name="object 18"/>
          <p:cNvSpPr/>
          <p:nvPr>
            <p:custDataLst>
              <p:tags r:id="rId17"/>
            </p:custDataLst>
          </p:nvPr>
        </p:nvSpPr>
        <p:spPr>
          <a:xfrm>
            <a:off x="6923720" y="5119246"/>
            <a:ext cx="2315845" cy="638810"/>
          </a:xfrm>
          <a:custGeom>
            <a:avLst/>
            <a:gdLst/>
            <a:ahLst/>
            <a:cxnLst/>
            <a:rect l="l" t="t" r="r" b="b"/>
            <a:pathLst>
              <a:path w="2315845" h="638810">
                <a:moveTo>
                  <a:pt x="0" y="0"/>
                </a:moveTo>
                <a:lnTo>
                  <a:pt x="2315298" y="0"/>
                </a:lnTo>
                <a:lnTo>
                  <a:pt x="2315298" y="638484"/>
                </a:lnTo>
                <a:lnTo>
                  <a:pt x="0" y="638484"/>
                </a:lnTo>
                <a:lnTo>
                  <a:pt x="0" y="0"/>
                </a:lnTo>
                <a:close/>
              </a:path>
            </a:pathLst>
          </a:custGeom>
          <a:ln w="9520">
            <a:solidFill>
              <a:srgbClr val="000000"/>
            </a:solidFill>
          </a:ln>
        </p:spPr>
        <p:txBody>
          <a:bodyPr wrap="square" lIns="0" tIns="0" rIns="0" bIns="0" rtlCol="0"/>
          <a:lstStyle/>
          <a:p>
            <a:endParaRPr/>
          </a:p>
        </p:txBody>
      </p:sp>
      <p:sp>
        <p:nvSpPr>
          <p:cNvPr id="19" name="object 19"/>
          <p:cNvSpPr txBox="1"/>
          <p:nvPr>
            <p:custDataLst>
              <p:tags r:id="rId18"/>
            </p:custDataLst>
          </p:nvPr>
        </p:nvSpPr>
        <p:spPr>
          <a:xfrm>
            <a:off x="7195500" y="5219698"/>
            <a:ext cx="1772285" cy="375744"/>
          </a:xfrm>
          <a:prstGeom prst="rect">
            <a:avLst/>
          </a:prstGeom>
        </p:spPr>
        <p:txBody>
          <a:bodyPr vert="horz" wrap="square" lIns="0" tIns="0" rIns="0" bIns="0" rtlCol="0">
            <a:spAutoFit/>
          </a:bodyPr>
          <a:lstStyle/>
          <a:p>
            <a:pPr marR="5080" algn="ctr">
              <a:lnSpc>
                <a:spcPct val="115999"/>
              </a:lnSpc>
            </a:pPr>
            <a:r>
              <a:rPr lang="fr-FR" sz="1100" dirty="0">
                <a:latin typeface="Arial"/>
                <a:cs typeface="Arial"/>
              </a:rPr>
              <a:t>Je vais observer le code de dialogue Raisonnement (R).</a:t>
            </a:r>
            <a:endParaRPr sz="1100" dirty="0">
              <a:latin typeface="Arial"/>
              <a:cs typeface="Arial"/>
            </a:endParaRPr>
          </a:p>
        </p:txBody>
      </p:sp>
      <p:sp>
        <p:nvSpPr>
          <p:cNvPr id="20" name="object 20"/>
          <p:cNvSpPr txBox="1"/>
          <p:nvPr>
            <p:custDataLst>
              <p:tags r:id="rId19"/>
            </p:custDataLst>
          </p:nvPr>
        </p:nvSpPr>
        <p:spPr>
          <a:xfrm>
            <a:off x="1352865" y="3491107"/>
            <a:ext cx="3336925" cy="379591"/>
          </a:xfrm>
          <a:prstGeom prst="rect">
            <a:avLst/>
          </a:prstGeom>
          <a:solidFill>
            <a:srgbClr val="FFFFFF"/>
          </a:solidFill>
          <a:ln w="9520">
            <a:solidFill>
              <a:srgbClr val="000000"/>
            </a:solidFill>
          </a:ln>
        </p:spPr>
        <p:txBody>
          <a:bodyPr vert="horz" wrap="square" lIns="0" tIns="3810" rIns="0" bIns="0" rtlCol="0">
            <a:spAutoFit/>
          </a:bodyPr>
          <a:lstStyle/>
          <a:p>
            <a:pPr marL="36000" marR="342900" algn="ctr">
              <a:lnSpc>
                <a:spcPct val="115999"/>
              </a:lnSpc>
              <a:spcBef>
                <a:spcPts val="30"/>
              </a:spcBef>
            </a:pPr>
            <a:r>
              <a:rPr lang="fr-FR" sz="1100" kern="0" dirty="0">
                <a:latin typeface="Arial"/>
                <a:cs typeface="Arial"/>
              </a:rPr>
              <a:t>Que souhaitez-vous voir se produire ou changer dans votre classe ?</a:t>
            </a:r>
            <a:endParaRPr sz="1100" kern="0" dirty="0">
              <a:latin typeface="Arial"/>
              <a:cs typeface="Arial"/>
            </a:endParaRPr>
          </a:p>
        </p:txBody>
      </p:sp>
      <p:sp>
        <p:nvSpPr>
          <p:cNvPr id="21" name="object 21"/>
          <p:cNvSpPr txBox="1"/>
          <p:nvPr>
            <p:custDataLst>
              <p:tags r:id="rId20"/>
            </p:custDataLst>
          </p:nvPr>
        </p:nvSpPr>
        <p:spPr>
          <a:xfrm>
            <a:off x="818773" y="2028826"/>
            <a:ext cx="4405109" cy="206467"/>
          </a:xfrm>
          <a:prstGeom prst="rect">
            <a:avLst/>
          </a:prstGeom>
          <a:ln w="31733">
            <a:solidFill>
              <a:srgbClr val="2791A6">
                <a:alpha val="90000"/>
              </a:srgbClr>
            </a:solidFill>
          </a:ln>
        </p:spPr>
        <p:txBody>
          <a:bodyPr vert="horz" wrap="square" lIns="0" tIns="21590" rIns="0" bIns="0" rtlCol="0">
            <a:spAutoFit/>
          </a:bodyPr>
          <a:lstStyle/>
          <a:p>
            <a:pPr algn="ctr">
              <a:lnSpc>
                <a:spcPct val="100000"/>
              </a:lnSpc>
              <a:spcBef>
                <a:spcPts val="170"/>
              </a:spcBef>
            </a:pPr>
            <a:r>
              <a:rPr lang="fr-FR" sz="1200" b="1" dirty="0">
                <a:latin typeface="Arial Unicode MS"/>
                <a:cs typeface="Arial Unicode MS"/>
              </a:rPr>
              <a:t>Questions à se poser pour canaliser sa réflexion</a:t>
            </a:r>
            <a:endParaRPr sz="1200" b="1" dirty="0">
              <a:latin typeface="Arial Unicode MS"/>
              <a:cs typeface="Arial Unicode MS"/>
            </a:endParaRPr>
          </a:p>
        </p:txBody>
      </p:sp>
      <p:sp>
        <p:nvSpPr>
          <p:cNvPr id="22" name="object 22"/>
          <p:cNvSpPr txBox="1"/>
          <p:nvPr>
            <p:custDataLst>
              <p:tags r:id="rId21"/>
            </p:custDataLst>
          </p:nvPr>
        </p:nvSpPr>
        <p:spPr>
          <a:xfrm>
            <a:off x="5884790" y="2044924"/>
            <a:ext cx="4393705" cy="392415"/>
          </a:xfrm>
          <a:prstGeom prst="rect">
            <a:avLst/>
          </a:prstGeom>
          <a:ln w="31733">
            <a:solidFill>
              <a:srgbClr val="2791A6"/>
            </a:solidFill>
          </a:ln>
        </p:spPr>
        <p:txBody>
          <a:bodyPr vert="horz" wrap="square" lIns="0" tIns="22860" rIns="0" bIns="0" rtlCol="0">
            <a:spAutoFit/>
          </a:bodyPr>
          <a:lstStyle/>
          <a:p>
            <a:pPr marL="173355" algn="ctr">
              <a:lnSpc>
                <a:spcPct val="100000"/>
              </a:lnSpc>
              <a:spcBef>
                <a:spcPts val="180"/>
              </a:spcBef>
            </a:pPr>
            <a:r>
              <a:rPr lang="fr-FR" sz="1200" b="1" dirty="0">
                <a:latin typeface="Arial Unicode MS"/>
                <a:cs typeface="Arial Unicode MS"/>
              </a:rPr>
              <a:t>Un exemple d’entonnoir pour formuler une question d’investigation</a:t>
            </a:r>
            <a:endParaRPr sz="1200" b="1" dirty="0">
              <a:latin typeface="Arial Unicode MS"/>
              <a:cs typeface="Arial Unicode MS"/>
            </a:endParaRPr>
          </a:p>
        </p:txBody>
      </p:sp>
      <p:sp>
        <p:nvSpPr>
          <p:cNvPr id="23" name="object 23"/>
          <p:cNvSpPr/>
          <p:nvPr>
            <p:custDataLst>
              <p:tags r:id="rId22"/>
            </p:custDataLst>
          </p:nvPr>
        </p:nvSpPr>
        <p:spPr>
          <a:xfrm>
            <a:off x="5955576" y="3226404"/>
            <a:ext cx="1430020" cy="3503929"/>
          </a:xfrm>
          <a:custGeom>
            <a:avLst/>
            <a:gdLst/>
            <a:ahLst/>
            <a:cxnLst/>
            <a:rect l="l" t="t" r="r" b="b"/>
            <a:pathLst>
              <a:path w="1430020" h="3503929">
                <a:moveTo>
                  <a:pt x="218033" y="0"/>
                </a:moveTo>
                <a:lnTo>
                  <a:pt x="0" y="83185"/>
                </a:lnTo>
                <a:lnTo>
                  <a:pt x="990549" y="2679573"/>
                </a:lnTo>
                <a:lnTo>
                  <a:pt x="881532" y="2721152"/>
                </a:lnTo>
                <a:lnTo>
                  <a:pt x="1429753" y="3503434"/>
                </a:lnTo>
                <a:lnTo>
                  <a:pt x="1322516" y="2596388"/>
                </a:lnTo>
                <a:lnTo>
                  <a:pt x="1208582" y="2596388"/>
                </a:lnTo>
                <a:lnTo>
                  <a:pt x="218033" y="0"/>
                </a:lnTo>
                <a:close/>
              </a:path>
              <a:path w="1430020" h="3503929">
                <a:moveTo>
                  <a:pt x="1317599" y="2554795"/>
                </a:moveTo>
                <a:lnTo>
                  <a:pt x="1208582" y="2596388"/>
                </a:lnTo>
                <a:lnTo>
                  <a:pt x="1322516" y="2596388"/>
                </a:lnTo>
                <a:lnTo>
                  <a:pt x="1317599" y="2554795"/>
                </a:lnTo>
                <a:close/>
              </a:path>
            </a:pathLst>
          </a:custGeom>
          <a:solidFill>
            <a:srgbClr val="00B0F0"/>
          </a:solidFill>
        </p:spPr>
        <p:txBody>
          <a:bodyPr wrap="square" lIns="0" tIns="0" rIns="0" bIns="0" rtlCol="0"/>
          <a:lstStyle/>
          <a:p>
            <a:endParaRPr/>
          </a:p>
        </p:txBody>
      </p:sp>
      <p:sp>
        <p:nvSpPr>
          <p:cNvPr id="24" name="object 24"/>
          <p:cNvSpPr/>
          <p:nvPr>
            <p:custDataLst>
              <p:tags r:id="rId23"/>
            </p:custDataLst>
          </p:nvPr>
        </p:nvSpPr>
        <p:spPr>
          <a:xfrm>
            <a:off x="5955576" y="3226404"/>
            <a:ext cx="1430020" cy="3503929"/>
          </a:xfrm>
          <a:custGeom>
            <a:avLst/>
            <a:gdLst/>
            <a:ahLst/>
            <a:cxnLst/>
            <a:rect l="l" t="t" r="r" b="b"/>
            <a:pathLst>
              <a:path w="1430020" h="3503929">
                <a:moveTo>
                  <a:pt x="218033" y="0"/>
                </a:moveTo>
                <a:lnTo>
                  <a:pt x="0" y="83185"/>
                </a:lnTo>
                <a:lnTo>
                  <a:pt x="990549" y="2679573"/>
                </a:lnTo>
                <a:lnTo>
                  <a:pt x="881532" y="2721152"/>
                </a:lnTo>
                <a:lnTo>
                  <a:pt x="1429753" y="3503434"/>
                </a:lnTo>
                <a:lnTo>
                  <a:pt x="1425447" y="3467011"/>
                </a:lnTo>
                <a:lnTo>
                  <a:pt x="1415859" y="3467011"/>
                </a:lnTo>
                <a:lnTo>
                  <a:pt x="896353" y="2725699"/>
                </a:lnTo>
                <a:lnTo>
                  <a:pt x="1002842" y="2685072"/>
                </a:lnTo>
                <a:lnTo>
                  <a:pt x="12293" y="88684"/>
                </a:lnTo>
                <a:lnTo>
                  <a:pt x="212534" y="12293"/>
                </a:lnTo>
                <a:lnTo>
                  <a:pt x="222723" y="12293"/>
                </a:lnTo>
                <a:lnTo>
                  <a:pt x="218033" y="0"/>
                </a:lnTo>
                <a:close/>
              </a:path>
              <a:path w="1430020" h="3503929">
                <a:moveTo>
                  <a:pt x="1319167" y="2568054"/>
                </a:moveTo>
                <a:lnTo>
                  <a:pt x="1309573" y="2568054"/>
                </a:lnTo>
                <a:lnTo>
                  <a:pt x="1415859" y="3467011"/>
                </a:lnTo>
                <a:lnTo>
                  <a:pt x="1425447" y="3467011"/>
                </a:lnTo>
                <a:lnTo>
                  <a:pt x="1319167" y="2568054"/>
                </a:lnTo>
                <a:close/>
              </a:path>
              <a:path w="1430020" h="3503929">
                <a:moveTo>
                  <a:pt x="222723" y="12293"/>
                </a:moveTo>
                <a:lnTo>
                  <a:pt x="212534" y="12293"/>
                </a:lnTo>
                <a:lnTo>
                  <a:pt x="1203083" y="2608681"/>
                </a:lnTo>
                <a:lnTo>
                  <a:pt x="1235306" y="2596388"/>
                </a:lnTo>
                <a:lnTo>
                  <a:pt x="1208582" y="2596388"/>
                </a:lnTo>
                <a:lnTo>
                  <a:pt x="222723" y="12293"/>
                </a:lnTo>
                <a:close/>
              </a:path>
              <a:path w="1430020" h="3503929">
                <a:moveTo>
                  <a:pt x="1317599" y="2554795"/>
                </a:moveTo>
                <a:lnTo>
                  <a:pt x="1208582" y="2596388"/>
                </a:lnTo>
                <a:lnTo>
                  <a:pt x="1235306" y="2596388"/>
                </a:lnTo>
                <a:lnTo>
                  <a:pt x="1309573" y="2568054"/>
                </a:lnTo>
                <a:lnTo>
                  <a:pt x="1319167" y="2568054"/>
                </a:lnTo>
                <a:lnTo>
                  <a:pt x="1317599" y="2554795"/>
                </a:lnTo>
                <a:close/>
              </a:path>
            </a:pathLst>
          </a:custGeom>
          <a:solidFill>
            <a:srgbClr val="000000"/>
          </a:solidFill>
        </p:spPr>
        <p:txBody>
          <a:bodyPr wrap="square" lIns="0" tIns="0" rIns="0" bIns="0" rtlCol="0"/>
          <a:lstStyle/>
          <a:p>
            <a:endParaRPr/>
          </a:p>
        </p:txBody>
      </p:sp>
      <p:sp>
        <p:nvSpPr>
          <p:cNvPr id="25" name="object 25"/>
          <p:cNvSpPr/>
          <p:nvPr>
            <p:custDataLst>
              <p:tags r:id="rId24"/>
            </p:custDataLst>
          </p:nvPr>
        </p:nvSpPr>
        <p:spPr>
          <a:xfrm>
            <a:off x="8820290" y="3207677"/>
            <a:ext cx="1453515" cy="3556000"/>
          </a:xfrm>
          <a:custGeom>
            <a:avLst/>
            <a:gdLst/>
            <a:ahLst/>
            <a:cxnLst/>
            <a:rect l="l" t="t" r="r" b="b"/>
            <a:pathLst>
              <a:path w="1453515" h="3556000">
                <a:moveTo>
                  <a:pt x="109296" y="2591587"/>
                </a:moveTo>
                <a:lnTo>
                  <a:pt x="0" y="3555923"/>
                </a:lnTo>
                <a:lnTo>
                  <a:pt x="560793" y="2763837"/>
                </a:lnTo>
                <a:lnTo>
                  <a:pt x="447916" y="2720771"/>
                </a:lnTo>
                <a:lnTo>
                  <a:pt x="480771" y="2634653"/>
                </a:lnTo>
                <a:lnTo>
                  <a:pt x="222173" y="2634653"/>
                </a:lnTo>
                <a:lnTo>
                  <a:pt x="109296" y="2591587"/>
                </a:lnTo>
                <a:close/>
              </a:path>
              <a:path w="1453515" h="3556000">
                <a:moveTo>
                  <a:pt x="1227327" y="0"/>
                </a:moveTo>
                <a:lnTo>
                  <a:pt x="222173" y="2634653"/>
                </a:lnTo>
                <a:lnTo>
                  <a:pt x="480771" y="2634653"/>
                </a:lnTo>
                <a:lnTo>
                  <a:pt x="1453070" y="86131"/>
                </a:lnTo>
                <a:lnTo>
                  <a:pt x="1227327" y="0"/>
                </a:lnTo>
                <a:close/>
              </a:path>
            </a:pathLst>
          </a:custGeom>
          <a:solidFill>
            <a:srgbClr val="00B0F0"/>
          </a:solidFill>
        </p:spPr>
        <p:txBody>
          <a:bodyPr wrap="square" lIns="0" tIns="0" rIns="0" bIns="0" rtlCol="0"/>
          <a:lstStyle/>
          <a:p>
            <a:endParaRPr/>
          </a:p>
        </p:txBody>
      </p:sp>
      <p:sp>
        <p:nvSpPr>
          <p:cNvPr id="26" name="object 26"/>
          <p:cNvSpPr/>
          <p:nvPr>
            <p:custDataLst>
              <p:tags r:id="rId25"/>
            </p:custDataLst>
          </p:nvPr>
        </p:nvSpPr>
        <p:spPr>
          <a:xfrm>
            <a:off x="8820290" y="3207677"/>
            <a:ext cx="1453515" cy="3556000"/>
          </a:xfrm>
          <a:custGeom>
            <a:avLst/>
            <a:gdLst/>
            <a:ahLst/>
            <a:cxnLst/>
            <a:rect l="l" t="t" r="r" b="b"/>
            <a:pathLst>
              <a:path w="1453515" h="3556000">
                <a:moveTo>
                  <a:pt x="109296" y="2591587"/>
                </a:moveTo>
                <a:lnTo>
                  <a:pt x="0" y="3555923"/>
                </a:lnTo>
                <a:lnTo>
                  <a:pt x="25302" y="3520186"/>
                </a:lnTo>
                <a:lnTo>
                  <a:pt x="13639" y="3520186"/>
                </a:lnTo>
                <a:lnTo>
                  <a:pt x="117386" y="2604871"/>
                </a:lnTo>
                <a:lnTo>
                  <a:pt x="144114" y="2604871"/>
                </a:lnTo>
                <a:lnTo>
                  <a:pt x="109296" y="2591587"/>
                </a:lnTo>
                <a:close/>
              </a:path>
              <a:path w="1453515" h="3556000">
                <a:moveTo>
                  <a:pt x="1259548" y="12293"/>
                </a:moveTo>
                <a:lnTo>
                  <a:pt x="1232827" y="12293"/>
                </a:lnTo>
                <a:lnTo>
                  <a:pt x="1440776" y="91630"/>
                </a:lnTo>
                <a:lnTo>
                  <a:pt x="435622" y="2726283"/>
                </a:lnTo>
                <a:lnTo>
                  <a:pt x="545922" y="2768358"/>
                </a:lnTo>
                <a:lnTo>
                  <a:pt x="13639" y="3520186"/>
                </a:lnTo>
                <a:lnTo>
                  <a:pt x="25302" y="3520186"/>
                </a:lnTo>
                <a:lnTo>
                  <a:pt x="560793" y="2763837"/>
                </a:lnTo>
                <a:lnTo>
                  <a:pt x="447916" y="2720771"/>
                </a:lnTo>
                <a:lnTo>
                  <a:pt x="1453070" y="86131"/>
                </a:lnTo>
                <a:lnTo>
                  <a:pt x="1259548" y="12293"/>
                </a:lnTo>
                <a:close/>
              </a:path>
              <a:path w="1453515" h="3556000">
                <a:moveTo>
                  <a:pt x="144114" y="2604871"/>
                </a:moveTo>
                <a:lnTo>
                  <a:pt x="117386" y="2604871"/>
                </a:lnTo>
                <a:lnTo>
                  <a:pt x="227672" y="2646946"/>
                </a:lnTo>
                <a:lnTo>
                  <a:pt x="232363" y="2634653"/>
                </a:lnTo>
                <a:lnTo>
                  <a:pt x="222173" y="2634653"/>
                </a:lnTo>
                <a:lnTo>
                  <a:pt x="144114" y="2604871"/>
                </a:lnTo>
                <a:close/>
              </a:path>
              <a:path w="1453515" h="3556000">
                <a:moveTo>
                  <a:pt x="1227327" y="0"/>
                </a:moveTo>
                <a:lnTo>
                  <a:pt x="222173" y="2634653"/>
                </a:lnTo>
                <a:lnTo>
                  <a:pt x="232363" y="2634653"/>
                </a:lnTo>
                <a:lnTo>
                  <a:pt x="1232827" y="12293"/>
                </a:lnTo>
                <a:lnTo>
                  <a:pt x="1259548" y="12293"/>
                </a:lnTo>
                <a:lnTo>
                  <a:pt x="1227327" y="0"/>
                </a:lnTo>
                <a:close/>
              </a:path>
            </a:pathLst>
          </a:custGeom>
          <a:solidFill>
            <a:srgbClr val="000000"/>
          </a:solidFill>
        </p:spPr>
        <p:txBody>
          <a:bodyPr wrap="square" lIns="0" tIns="0" rIns="0" bIns="0" rtlCol="0"/>
          <a:lstStyle/>
          <a:p>
            <a:endParaRPr/>
          </a:p>
        </p:txBody>
      </p:sp>
      <p:sp>
        <p:nvSpPr>
          <p:cNvPr id="27" name="object 27"/>
          <p:cNvSpPr txBox="1">
            <a:spLocks noGrp="1"/>
          </p:cNvSpPr>
          <p:nvPr>
            <p:ph type="sldNum" sz="quarter" idx="7"/>
            <p:custDataLst>
              <p:tags r:id="rId26"/>
            </p:custDataLst>
          </p:nvPr>
        </p:nvSpPr>
        <p:spPr>
          <a:xfrm>
            <a:off x="5164987" y="7072867"/>
            <a:ext cx="192404" cy="167640"/>
          </a:xfrm>
          <a:prstGeom prst="rect">
            <a:avLst/>
          </a:prstGeom>
        </p:spPr>
        <p:txBody>
          <a:bodyPr vert="horz" wrap="square" lIns="0" tIns="635" rIns="0" bIns="0" rtlCol="0">
            <a:spAutoFit/>
          </a:bodyPr>
          <a:lstStyle/>
          <a:p>
            <a:pPr marL="25400">
              <a:lnSpc>
                <a:spcPct val="100000"/>
              </a:lnSpc>
              <a:spcBef>
                <a:spcPts val="5"/>
              </a:spcBef>
            </a:pPr>
            <a:r>
              <a:rPr dirty="0"/>
              <a:t>21</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custDataLst>
              <p:tags r:id="rId1"/>
            </p:custDataLst>
          </p:nvPr>
        </p:nvSpPr>
        <p:spPr>
          <a:xfrm>
            <a:off x="278765" y="504134"/>
            <a:ext cx="10097135" cy="452047"/>
          </a:xfrm>
          <a:prstGeom prst="rect">
            <a:avLst/>
          </a:prstGeom>
          <a:ln w="31733">
            <a:solidFill>
              <a:srgbClr val="2791A6"/>
            </a:solidFill>
          </a:ln>
        </p:spPr>
        <p:txBody>
          <a:bodyPr vert="horz" wrap="square" lIns="0" tIns="20955" rIns="0" bIns="0" rtlCol="0">
            <a:spAutoFit/>
          </a:bodyPr>
          <a:lstStyle/>
          <a:p>
            <a:pPr marL="495300">
              <a:lnSpc>
                <a:spcPct val="100000"/>
              </a:lnSpc>
              <a:spcBef>
                <a:spcPts val="400"/>
              </a:spcBef>
              <a:spcAft>
                <a:spcPts val="400"/>
              </a:spcAft>
            </a:pPr>
            <a:r>
              <a:rPr lang="fr-FR" sz="1400" dirty="0">
                <a:latin typeface="Arial Unicode MS"/>
                <a:cs typeface="Arial Unicode MS"/>
              </a:rPr>
              <a:t>Les schémas présentés sur ces pages pourraient vous donner d'autres idées sur ce que vous souhaitez explorer et sur la façon de formuler votre question.</a:t>
            </a:r>
            <a:endParaRPr lang="en-GB" sz="1400" dirty="0">
              <a:latin typeface="Arial Unicode MS"/>
              <a:cs typeface="Arial Unicode MS"/>
            </a:endParaRPr>
          </a:p>
        </p:txBody>
      </p:sp>
      <p:sp>
        <p:nvSpPr>
          <p:cNvPr id="5" name="Segnaposto numero diapositiva 4">
            <a:extLst>
              <a:ext uri="{FF2B5EF4-FFF2-40B4-BE49-F238E27FC236}">
                <a16:creationId xmlns:a16="http://schemas.microsoft.com/office/drawing/2014/main" id="{38ECD491-920F-486B-93D0-772359680182}"/>
              </a:ext>
            </a:extLst>
          </p:cNvPr>
          <p:cNvSpPr>
            <a:spLocks noGrp="1"/>
          </p:cNvSpPr>
          <p:nvPr>
            <p:ph type="sldNum" sz="quarter" idx="7"/>
            <p:custDataLst>
              <p:tags r:id="rId2"/>
            </p:custDataLst>
          </p:nvPr>
        </p:nvSpPr>
        <p:spPr>
          <a:xfrm>
            <a:off x="10055859" y="6942835"/>
            <a:ext cx="206375" cy="184666"/>
          </a:xfrm>
        </p:spPr>
        <p:txBody>
          <a:bodyPr vert="horz" wrap="square" lIns="0" tIns="0" rIns="0" bIns="0" rtlCol="0">
            <a:spAutoFit/>
          </a:bodyPr>
          <a:lstStyle/>
          <a:p>
            <a:pPr marL="25400"/>
            <a:r>
              <a:rPr lang="it-CH" spc="-10" dirty="0"/>
              <a:t>22</a:t>
            </a:r>
          </a:p>
        </p:txBody>
      </p:sp>
      <p:graphicFrame>
        <p:nvGraphicFramePr>
          <p:cNvPr id="7" name="Diagram 2">
            <a:extLst>
              <a:ext uri="{FF2B5EF4-FFF2-40B4-BE49-F238E27FC236}">
                <a16:creationId xmlns:a16="http://schemas.microsoft.com/office/drawing/2014/main" id="{4DB4A12F-09FE-4C5D-9F4A-9E842A23A0A9}"/>
              </a:ext>
            </a:extLst>
          </p:cNvPr>
          <p:cNvGraphicFramePr/>
          <p:nvPr>
            <p:custDataLst>
              <p:tags r:id="rId3"/>
            </p:custDataLst>
            <p:extLst>
              <p:ext uri="{D42A27DB-BD31-4B8C-83A1-F6EECF244321}">
                <p14:modId xmlns:p14="http://schemas.microsoft.com/office/powerpoint/2010/main" val="3151690230"/>
              </p:ext>
            </p:extLst>
          </p:nvPr>
        </p:nvGraphicFramePr>
        <p:xfrm>
          <a:off x="902419" y="1097972"/>
          <a:ext cx="8482881" cy="5655254"/>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object 3"/>
          <p:cNvSpPr txBox="1">
            <a:spLocks noGrp="1"/>
          </p:cNvSpPr>
          <p:nvPr>
            <p:ph type="sldNum" sz="quarter" idx="7"/>
            <p:custDataLst>
              <p:tags r:id="rId1"/>
            </p:custDataLst>
          </p:nvPr>
        </p:nvSpPr>
        <p:spPr>
          <a:prstGeom prst="rect">
            <a:avLst/>
          </a:prstGeom>
        </p:spPr>
        <p:txBody>
          <a:bodyPr vert="horz" wrap="square" lIns="0" tIns="635" rIns="0" bIns="0" rtlCol="0">
            <a:spAutoFit/>
          </a:bodyPr>
          <a:lstStyle/>
          <a:p>
            <a:pPr marL="25400">
              <a:lnSpc>
                <a:spcPct val="100000"/>
              </a:lnSpc>
              <a:spcBef>
                <a:spcPts val="5"/>
              </a:spcBef>
            </a:pPr>
            <a:r>
              <a:rPr dirty="0"/>
              <a:t>23</a:t>
            </a:r>
          </a:p>
        </p:txBody>
      </p:sp>
      <p:graphicFrame>
        <p:nvGraphicFramePr>
          <p:cNvPr id="4" name="Diagram 3">
            <a:extLst>
              <a:ext uri="{FF2B5EF4-FFF2-40B4-BE49-F238E27FC236}">
                <a16:creationId xmlns:a16="http://schemas.microsoft.com/office/drawing/2014/main" id="{3049DDFD-C4C4-9249-BFB3-E648A25F27F5}"/>
              </a:ext>
            </a:extLst>
          </p:cNvPr>
          <p:cNvGraphicFramePr/>
          <p:nvPr>
            <p:custDataLst>
              <p:tags r:id="rId2"/>
            </p:custDataLst>
            <p:extLst>
              <p:ext uri="{D42A27DB-BD31-4B8C-83A1-F6EECF244321}">
                <p14:modId xmlns:p14="http://schemas.microsoft.com/office/powerpoint/2010/main" val="2582409479"/>
              </p:ext>
            </p:extLst>
          </p:nvPr>
        </p:nvGraphicFramePr>
        <p:xfrm>
          <a:off x="546101" y="465734"/>
          <a:ext cx="9545536" cy="6363691"/>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object 3"/>
          <p:cNvSpPr/>
          <p:nvPr>
            <p:custDataLst>
              <p:tags r:id="rId1"/>
            </p:custDataLst>
          </p:nvPr>
        </p:nvSpPr>
        <p:spPr>
          <a:xfrm>
            <a:off x="624720" y="6372225"/>
            <a:ext cx="9773285" cy="875665"/>
          </a:xfrm>
          <a:custGeom>
            <a:avLst/>
            <a:gdLst/>
            <a:ahLst/>
            <a:cxnLst/>
            <a:rect l="l" t="t" r="r" b="b"/>
            <a:pathLst>
              <a:path w="9773285" h="875665">
                <a:moveTo>
                  <a:pt x="0" y="0"/>
                </a:moveTo>
                <a:lnTo>
                  <a:pt x="9773285" y="0"/>
                </a:lnTo>
                <a:lnTo>
                  <a:pt x="9773285" y="875665"/>
                </a:lnTo>
                <a:lnTo>
                  <a:pt x="0" y="875665"/>
                </a:lnTo>
                <a:lnTo>
                  <a:pt x="0" y="0"/>
                </a:lnTo>
                <a:close/>
              </a:path>
            </a:pathLst>
          </a:custGeom>
          <a:solidFill>
            <a:srgbClr val="CCCCFF"/>
          </a:solidFill>
        </p:spPr>
        <p:txBody>
          <a:bodyPr wrap="square" lIns="0" tIns="0" rIns="0" bIns="0" rtlCol="0"/>
          <a:lstStyle/>
          <a:p>
            <a:endParaRPr/>
          </a:p>
        </p:txBody>
      </p:sp>
      <p:sp>
        <p:nvSpPr>
          <p:cNvPr id="4" name="object 4"/>
          <p:cNvSpPr txBox="1"/>
          <p:nvPr>
            <p:custDataLst>
              <p:tags r:id="rId2"/>
            </p:custDataLst>
          </p:nvPr>
        </p:nvSpPr>
        <p:spPr>
          <a:xfrm>
            <a:off x="691268" y="6372225"/>
            <a:ext cx="9573260" cy="873060"/>
          </a:xfrm>
          <a:prstGeom prst="rect">
            <a:avLst/>
          </a:prstGeom>
        </p:spPr>
        <p:txBody>
          <a:bodyPr vert="horz" wrap="square" lIns="0" tIns="0" rIns="0" bIns="0" rtlCol="0">
            <a:spAutoFit/>
          </a:bodyPr>
          <a:lstStyle/>
          <a:p>
            <a:pPr marL="12700" marR="5080">
              <a:lnSpc>
                <a:spcPct val="120800"/>
              </a:lnSpc>
            </a:pPr>
            <a:r>
              <a:rPr lang="fr-FR" sz="1200" b="1" dirty="0">
                <a:latin typeface="Arial"/>
                <a:cs typeface="Arial"/>
              </a:rPr>
              <a:t>Point de réflexion : </a:t>
            </a:r>
            <a:r>
              <a:rPr lang="fr-FR" sz="1200" dirty="0">
                <a:latin typeface="Arial"/>
                <a:cs typeface="Arial"/>
              </a:rPr>
              <a:t>À ce stade, vous devriez avoir une idée de la ou des questions de recherche que vous souhaitez explorer. Si ce n’est pas le cas, reprenez votre autoévaluation ainsi que les conseils pour formuler une question de recherche. Vous pouvez aussi chercher de l’inspiration dans la partie H, qui explique comment coder et analyser le dialogue en classe. Enfin, n’hésitez pas à discuter de vos idées avec une collègue pour faire avancer votre réflexion.</a:t>
            </a:r>
            <a:endParaRPr sz="1200" dirty="0">
              <a:latin typeface="Arial Unicode MS"/>
              <a:cs typeface="Arial Unicode MS"/>
            </a:endParaRPr>
          </a:p>
        </p:txBody>
      </p:sp>
      <p:sp>
        <p:nvSpPr>
          <p:cNvPr id="5" name="object 5"/>
          <p:cNvSpPr txBox="1">
            <a:spLocks noGrp="1"/>
          </p:cNvSpPr>
          <p:nvPr>
            <p:ph type="sldNum" sz="quarter" idx="7"/>
            <p:custDataLst>
              <p:tags r:id="rId3"/>
            </p:custDataLst>
          </p:nvPr>
        </p:nvSpPr>
        <p:spPr>
          <a:xfrm>
            <a:off x="5249962" y="7058025"/>
            <a:ext cx="192404" cy="167640"/>
          </a:xfrm>
          <a:prstGeom prst="rect">
            <a:avLst/>
          </a:prstGeom>
        </p:spPr>
        <p:txBody>
          <a:bodyPr vert="horz" wrap="square" lIns="0" tIns="635" rIns="0" bIns="0" rtlCol="0">
            <a:spAutoFit/>
          </a:bodyPr>
          <a:lstStyle/>
          <a:p>
            <a:pPr marL="25400">
              <a:lnSpc>
                <a:spcPct val="100000"/>
              </a:lnSpc>
              <a:spcBef>
                <a:spcPts val="5"/>
              </a:spcBef>
            </a:pPr>
            <a:r>
              <a:rPr dirty="0"/>
              <a:t>24</a:t>
            </a:r>
          </a:p>
        </p:txBody>
      </p:sp>
      <p:graphicFrame>
        <p:nvGraphicFramePr>
          <p:cNvPr id="6" name="Diagram 5">
            <a:extLst>
              <a:ext uri="{FF2B5EF4-FFF2-40B4-BE49-F238E27FC236}">
                <a16:creationId xmlns:a16="http://schemas.microsoft.com/office/drawing/2014/main" id="{AAEE2CFA-CE1E-1541-AE90-490EAFF5987D}"/>
              </a:ext>
            </a:extLst>
          </p:cNvPr>
          <p:cNvGraphicFramePr/>
          <p:nvPr>
            <p:custDataLst>
              <p:tags r:id="rId4"/>
            </p:custDataLst>
            <p:extLst>
              <p:ext uri="{D42A27DB-BD31-4B8C-83A1-F6EECF244321}">
                <p14:modId xmlns:p14="http://schemas.microsoft.com/office/powerpoint/2010/main" val="887041620"/>
              </p:ext>
            </p:extLst>
          </p:nvPr>
        </p:nvGraphicFramePr>
        <p:xfrm>
          <a:off x="1112971" y="538780"/>
          <a:ext cx="8399329" cy="5599553"/>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custDataLst>
              <p:tags r:id="rId1"/>
            </p:custDataLst>
          </p:nvPr>
        </p:nvSpPr>
        <p:spPr>
          <a:xfrm>
            <a:off x="704851" y="592988"/>
            <a:ext cx="2660649" cy="567463"/>
          </a:xfrm>
          <a:prstGeom prst="rect">
            <a:avLst/>
          </a:prstGeom>
          <a:solidFill>
            <a:srgbClr val="D9F1F6"/>
          </a:solidFill>
        </p:spPr>
        <p:txBody>
          <a:bodyPr vert="horz" wrap="square" lIns="0" tIns="13335" rIns="0" bIns="0" rtlCol="0">
            <a:spAutoFit/>
          </a:bodyPr>
          <a:lstStyle/>
          <a:p>
            <a:pPr marL="26034">
              <a:lnSpc>
                <a:spcPct val="100000"/>
              </a:lnSpc>
              <a:spcBef>
                <a:spcPts val="105"/>
              </a:spcBef>
            </a:pPr>
            <a:r>
              <a:rPr lang="fr-FR" sz="1800" b="1" dirty="0">
                <a:solidFill>
                  <a:srgbClr val="1A616F"/>
                </a:solidFill>
                <a:latin typeface="Arial"/>
                <a:cs typeface="Arial"/>
              </a:rPr>
              <a:t>Partie g. Éthique de la recherche </a:t>
            </a:r>
            <a:endParaRPr sz="1800" dirty="0">
              <a:latin typeface="Arial"/>
              <a:cs typeface="Arial"/>
            </a:endParaRPr>
          </a:p>
        </p:txBody>
      </p:sp>
      <p:sp>
        <p:nvSpPr>
          <p:cNvPr id="3" name="object 3"/>
          <p:cNvSpPr txBox="1"/>
          <p:nvPr>
            <p:custDataLst>
              <p:tags r:id="rId2"/>
            </p:custDataLst>
          </p:nvPr>
        </p:nvSpPr>
        <p:spPr>
          <a:xfrm>
            <a:off x="3967221" y="739528"/>
            <a:ext cx="6235839" cy="246221"/>
          </a:xfrm>
          <a:prstGeom prst="rect">
            <a:avLst/>
          </a:prstGeom>
        </p:spPr>
        <p:txBody>
          <a:bodyPr vert="horz" wrap="square" lIns="0" tIns="0" rIns="0" bIns="0" rtlCol="0">
            <a:spAutoFit/>
          </a:bodyPr>
          <a:lstStyle/>
          <a:p>
            <a:pPr marL="12700">
              <a:lnSpc>
                <a:spcPct val="100000"/>
              </a:lnSpc>
            </a:pPr>
            <a:r>
              <a:rPr lang="fr-FR" sz="1600" b="1" dirty="0">
                <a:latin typeface="Arial"/>
                <a:cs typeface="Arial"/>
              </a:rPr>
              <a:t>Veiller à la dimension éthique de votre démarche d’investigation </a:t>
            </a:r>
            <a:endParaRPr sz="1600" dirty="0">
              <a:latin typeface="Arial"/>
              <a:cs typeface="Arial"/>
            </a:endParaRPr>
          </a:p>
        </p:txBody>
      </p:sp>
      <p:sp>
        <p:nvSpPr>
          <p:cNvPr id="4" name="object 4"/>
          <p:cNvSpPr txBox="1"/>
          <p:nvPr>
            <p:custDataLst>
              <p:tags r:id="rId3"/>
            </p:custDataLst>
          </p:nvPr>
        </p:nvSpPr>
        <p:spPr>
          <a:xfrm>
            <a:off x="642499" y="1160906"/>
            <a:ext cx="9660890" cy="1096519"/>
          </a:xfrm>
          <a:prstGeom prst="rect">
            <a:avLst/>
          </a:prstGeom>
        </p:spPr>
        <p:txBody>
          <a:bodyPr vert="horz" wrap="square" lIns="0" tIns="0" rIns="0" bIns="0" rtlCol="0">
            <a:spAutoFit/>
          </a:bodyPr>
          <a:lstStyle/>
          <a:p>
            <a:pPr marL="12700" marR="5080">
              <a:lnSpc>
                <a:spcPct val="121100"/>
              </a:lnSpc>
            </a:pPr>
            <a:r>
              <a:rPr lang="fr-FR" sz="1200" dirty="0">
                <a:latin typeface="Arial Unicode MS"/>
                <a:cs typeface="Arial Unicode MS"/>
              </a:rPr>
              <a:t>La trousse T-SEDA de développement professionnel est conçue pour soutenir l’investigation réflexive des enseignants, dans le but d’améliorer les dialogues en classe. Comme pour toute activité professionnelle, certaines considérations éthiques générales s’appliquent à l’utilisation de T-SEDA pour investiguer les échanges dialogués. À noter que les chercheurs en éducation du Royaume-Uni sont tenus de respecter les lignes directrices éthiques émises par la British </a:t>
            </a:r>
            <a:r>
              <a:rPr lang="fr-FR" sz="1200" dirty="0" err="1">
                <a:latin typeface="Arial Unicode MS"/>
                <a:cs typeface="Arial Unicode MS"/>
              </a:rPr>
              <a:t>Educational</a:t>
            </a:r>
            <a:r>
              <a:rPr lang="fr-FR" sz="1200" dirty="0">
                <a:latin typeface="Arial Unicode MS"/>
                <a:cs typeface="Arial Unicode MS"/>
              </a:rPr>
              <a:t> </a:t>
            </a:r>
            <a:r>
              <a:rPr lang="fr-FR" sz="1200" dirty="0" err="1">
                <a:latin typeface="Arial Unicode MS"/>
                <a:cs typeface="Arial Unicode MS"/>
              </a:rPr>
              <a:t>Research</a:t>
            </a:r>
            <a:r>
              <a:rPr lang="fr-FR" sz="1200" dirty="0">
                <a:latin typeface="Arial Unicode MS"/>
                <a:cs typeface="Arial Unicode MS"/>
              </a:rPr>
              <a:t> Association (BERA), lesquelles constituent également une ressource utile pour d’autres contextes : </a:t>
            </a:r>
            <a:r>
              <a:rPr lang="en-GB" sz="1200" u="sng" dirty="0">
                <a:solidFill>
                  <a:srgbClr val="0000FF"/>
                </a:solidFill>
                <a:latin typeface="Arial Unicode MS" panose="020B0604020202020204" charset="-122"/>
                <a:cs typeface="Arial Unicode MS" panose="020B0604020202020204" charset="-122"/>
                <a:hlinkClick r:id="rId11"/>
              </a:rPr>
              <a:t>BERA 202</a:t>
            </a:r>
            <a:r>
              <a:rPr lang="en-GB" sz="1200" u="sng" dirty="0">
                <a:solidFill>
                  <a:srgbClr val="0000FF"/>
                </a:solidFill>
                <a:latin typeface="Arial Unicode MS" panose="020B0604020202020204" charset="-122"/>
                <a:cs typeface="Arial Unicode MS" panose="020B0604020202020204" charset="-122"/>
              </a:rPr>
              <a:t>4</a:t>
            </a:r>
            <a:r>
              <a:rPr sz="1200" dirty="0">
                <a:latin typeface="Arial Unicode MS"/>
                <a:cs typeface="Arial Unicode MS"/>
                <a:hlinkClick r:id="rId12"/>
              </a:rPr>
              <a:t>.</a:t>
            </a:r>
            <a:r>
              <a:rPr lang="en-GB" sz="1200" dirty="0">
                <a:latin typeface="Arial Unicode MS"/>
                <a:cs typeface="Arial Unicode MS"/>
              </a:rPr>
              <a:t> See our </a:t>
            </a:r>
            <a:r>
              <a:rPr lang="en-GB" sz="1200" dirty="0">
                <a:latin typeface="Arial Unicode MS"/>
                <a:cs typeface="Arial Unicode MS"/>
                <a:hlinkClick r:id="rId13"/>
              </a:rPr>
              <a:t>free short course E100 on ethics</a:t>
            </a:r>
            <a:endParaRPr sz="1200" dirty="0">
              <a:latin typeface="Arial Unicode MS"/>
              <a:cs typeface="Arial Unicode MS"/>
            </a:endParaRPr>
          </a:p>
        </p:txBody>
      </p:sp>
      <p:sp>
        <p:nvSpPr>
          <p:cNvPr id="5" name="object 5"/>
          <p:cNvSpPr txBox="1"/>
          <p:nvPr>
            <p:custDataLst>
              <p:tags r:id="rId4"/>
            </p:custDataLst>
          </p:nvPr>
        </p:nvSpPr>
        <p:spPr>
          <a:xfrm>
            <a:off x="628651" y="2282826"/>
            <a:ext cx="4438015" cy="1825500"/>
          </a:xfrm>
          <a:prstGeom prst="rect">
            <a:avLst/>
          </a:prstGeom>
          <a:ln w="31733">
            <a:solidFill>
              <a:srgbClr val="2791A6"/>
            </a:solidFill>
          </a:ln>
        </p:spPr>
        <p:txBody>
          <a:bodyPr vert="horz" wrap="square" lIns="0" tIns="75565" rIns="0" bIns="0" rtlCol="0">
            <a:spAutoFit/>
          </a:bodyPr>
          <a:lstStyle/>
          <a:p>
            <a:pPr marL="83820">
              <a:lnSpc>
                <a:spcPct val="100000"/>
              </a:lnSpc>
              <a:spcBef>
                <a:spcPts val="595"/>
              </a:spcBef>
            </a:pPr>
            <a:r>
              <a:rPr lang="fr-FR" sz="1200" dirty="0">
                <a:latin typeface="Arial Unicode MS"/>
                <a:cs typeface="Arial Unicode MS"/>
              </a:rPr>
              <a:t>Principes de l’éthique en recherche</a:t>
            </a:r>
            <a:r>
              <a:rPr sz="1200" dirty="0">
                <a:latin typeface="Arial Unicode MS"/>
                <a:cs typeface="Arial Unicode MS"/>
              </a:rPr>
              <a:t>:</a:t>
            </a:r>
          </a:p>
          <a:p>
            <a:pPr marL="255270" indent="-171450">
              <a:lnSpc>
                <a:spcPct val="100000"/>
              </a:lnSpc>
              <a:spcBef>
                <a:spcPts val="980"/>
              </a:spcBef>
              <a:buFont typeface="Arial" panose="020B0604020202020204" pitchFamily="34" charset="0"/>
              <a:buChar char="•"/>
              <a:tabLst>
                <a:tab pos="182880" algn="l"/>
              </a:tabLst>
            </a:pPr>
            <a:r>
              <a:rPr lang="fr-FR" sz="1200" dirty="0">
                <a:latin typeface="Arial Unicode MS"/>
                <a:cs typeface="Arial Unicode MS"/>
              </a:rPr>
              <a:t>Réduire les risques de préjudice et maximiser les bénéfices</a:t>
            </a:r>
          </a:p>
          <a:p>
            <a:pPr marL="255270" indent="-171450">
              <a:lnSpc>
                <a:spcPct val="100000"/>
              </a:lnSpc>
              <a:spcBef>
                <a:spcPts val="980"/>
              </a:spcBef>
              <a:buFont typeface="Arial" panose="020B0604020202020204" pitchFamily="34" charset="0"/>
              <a:buChar char="•"/>
              <a:tabLst>
                <a:tab pos="182880" algn="l"/>
              </a:tabLst>
            </a:pPr>
            <a:r>
              <a:rPr lang="fr-FR" sz="1200" dirty="0">
                <a:latin typeface="Arial Unicode MS"/>
                <a:cs typeface="Arial Unicode MS"/>
              </a:rPr>
              <a:t>Obtenir un consentement éclairé</a:t>
            </a:r>
          </a:p>
          <a:p>
            <a:pPr marL="255270" indent="-171450">
              <a:lnSpc>
                <a:spcPct val="100000"/>
              </a:lnSpc>
              <a:spcBef>
                <a:spcPts val="980"/>
              </a:spcBef>
              <a:buFont typeface="Arial" panose="020B0604020202020204" pitchFamily="34" charset="0"/>
              <a:buChar char="•"/>
              <a:tabLst>
                <a:tab pos="182880" algn="l"/>
              </a:tabLst>
            </a:pPr>
            <a:r>
              <a:rPr lang="fr-FR" sz="1200" dirty="0">
                <a:latin typeface="Arial Unicode MS"/>
                <a:cs typeface="Arial Unicode MS"/>
              </a:rPr>
              <a:t>Protéger l’anonymat et la confidentialité</a:t>
            </a:r>
          </a:p>
          <a:p>
            <a:pPr marL="255270" indent="-171450">
              <a:lnSpc>
                <a:spcPct val="100000"/>
              </a:lnSpc>
              <a:spcBef>
                <a:spcPts val="980"/>
              </a:spcBef>
              <a:buFont typeface="Arial" panose="020B0604020202020204" pitchFamily="34" charset="0"/>
              <a:buChar char="•"/>
              <a:tabLst>
                <a:tab pos="182880" algn="l"/>
              </a:tabLst>
            </a:pPr>
            <a:r>
              <a:rPr lang="fr-FR" sz="1200" dirty="0">
                <a:latin typeface="Arial Unicode MS"/>
                <a:cs typeface="Arial Unicode MS"/>
              </a:rPr>
              <a:t>Éviter les pratiques trompeuses</a:t>
            </a:r>
          </a:p>
          <a:p>
            <a:pPr marL="255270" indent="-171450">
              <a:lnSpc>
                <a:spcPct val="100000"/>
              </a:lnSpc>
              <a:spcBef>
                <a:spcPts val="980"/>
              </a:spcBef>
              <a:buFont typeface="Arial" panose="020B0604020202020204" pitchFamily="34" charset="0"/>
              <a:buChar char="•"/>
              <a:tabLst>
                <a:tab pos="182880" algn="l"/>
              </a:tabLst>
            </a:pPr>
            <a:r>
              <a:rPr lang="fr-FR" sz="1200" dirty="0">
                <a:latin typeface="Arial Unicode MS"/>
                <a:cs typeface="Arial Unicode MS"/>
              </a:rPr>
              <a:t>Garantir le droit de se retirer de la recherche</a:t>
            </a:r>
            <a:endParaRPr sz="1200" dirty="0">
              <a:latin typeface="Arial Unicode MS"/>
              <a:cs typeface="Arial Unicode MS"/>
            </a:endParaRPr>
          </a:p>
        </p:txBody>
      </p:sp>
      <p:sp>
        <p:nvSpPr>
          <p:cNvPr id="6" name="object 6"/>
          <p:cNvSpPr txBox="1"/>
          <p:nvPr>
            <p:custDataLst>
              <p:tags r:id="rId5"/>
            </p:custDataLst>
          </p:nvPr>
        </p:nvSpPr>
        <p:spPr>
          <a:xfrm>
            <a:off x="5848351" y="2290444"/>
            <a:ext cx="4528820" cy="1698542"/>
          </a:xfrm>
          <a:prstGeom prst="rect">
            <a:avLst/>
          </a:prstGeom>
          <a:ln w="31733">
            <a:solidFill>
              <a:srgbClr val="2791A6"/>
            </a:solidFill>
          </a:ln>
        </p:spPr>
        <p:txBody>
          <a:bodyPr vert="horz" wrap="square" lIns="0" tIns="76835" rIns="0" bIns="0" rtlCol="0">
            <a:spAutoFit/>
          </a:bodyPr>
          <a:lstStyle/>
          <a:p>
            <a:pPr marL="81915">
              <a:lnSpc>
                <a:spcPct val="100000"/>
              </a:lnSpc>
              <a:spcBef>
                <a:spcPts val="605"/>
              </a:spcBef>
            </a:pPr>
            <a:r>
              <a:rPr lang="fr-FR" sz="1200" dirty="0">
                <a:latin typeface="Arial Unicode MS"/>
                <a:cs typeface="Arial Unicode MS"/>
              </a:rPr>
              <a:t>Que signifie le risque de préjudice ?</a:t>
            </a:r>
            <a:endParaRPr sz="1200" dirty="0">
              <a:latin typeface="Arial Unicode MS"/>
              <a:cs typeface="Arial Unicode MS"/>
            </a:endParaRPr>
          </a:p>
          <a:p>
            <a:pPr marL="252413" indent="-109538">
              <a:lnSpc>
                <a:spcPct val="100000"/>
              </a:lnSpc>
              <a:spcBef>
                <a:spcPts val="955"/>
              </a:spcBef>
              <a:buFont typeface="Arial" panose="020B0604020202020204" pitchFamily="34" charset="0"/>
              <a:buChar char="•"/>
              <a:tabLst>
                <a:tab pos="180975" algn="l"/>
              </a:tabLst>
            </a:pPr>
            <a:r>
              <a:rPr lang="fr-FR" sz="1200" dirty="0">
                <a:latin typeface="Arial Unicode MS"/>
                <a:cs typeface="Arial Unicode MS"/>
              </a:rPr>
              <a:t>Préjudice physique ou inconfort pour les participants</a:t>
            </a:r>
          </a:p>
          <a:p>
            <a:pPr marL="252413" indent="-109538">
              <a:lnSpc>
                <a:spcPct val="100000"/>
              </a:lnSpc>
              <a:spcBef>
                <a:spcPts val="955"/>
              </a:spcBef>
              <a:buFont typeface="Arial" panose="020B0604020202020204" pitchFamily="34" charset="0"/>
              <a:buChar char="•"/>
              <a:tabLst>
                <a:tab pos="180975" algn="l"/>
              </a:tabLst>
            </a:pPr>
            <a:r>
              <a:rPr lang="fr-FR" sz="1200" dirty="0">
                <a:latin typeface="Arial Unicode MS"/>
                <a:cs typeface="Arial Unicode MS"/>
              </a:rPr>
              <a:t>Détresse psychologique ou inconfort, y compris le fait que les participants se sentent forcés de participer</a:t>
            </a:r>
          </a:p>
          <a:p>
            <a:pPr marL="252413" indent="-109538">
              <a:lnSpc>
                <a:spcPct val="100000"/>
              </a:lnSpc>
              <a:spcBef>
                <a:spcPts val="955"/>
              </a:spcBef>
              <a:buFont typeface="Arial" panose="020B0604020202020204" pitchFamily="34" charset="0"/>
              <a:buChar char="•"/>
              <a:tabLst>
                <a:tab pos="180975" algn="l"/>
              </a:tabLst>
            </a:pPr>
            <a:r>
              <a:rPr lang="fr-FR" sz="1200" dirty="0">
                <a:latin typeface="Arial Unicode MS"/>
                <a:cs typeface="Arial Unicode MS"/>
              </a:rPr>
              <a:t>Désavantage social ou éducatif</a:t>
            </a:r>
          </a:p>
          <a:p>
            <a:pPr marL="252413" indent="-109538">
              <a:lnSpc>
                <a:spcPct val="100000"/>
              </a:lnSpc>
              <a:spcBef>
                <a:spcPts val="955"/>
              </a:spcBef>
              <a:buFont typeface="Arial" panose="020B0604020202020204" pitchFamily="34" charset="0"/>
              <a:buChar char="•"/>
              <a:tabLst>
                <a:tab pos="180975" algn="l"/>
              </a:tabLst>
            </a:pPr>
            <a:r>
              <a:rPr lang="fr-FR" sz="1200" dirty="0">
                <a:latin typeface="Arial Unicode MS"/>
                <a:cs typeface="Arial Unicode MS"/>
              </a:rPr>
              <a:t>Atteinte à la vie privée ou à l’anonymat</a:t>
            </a:r>
            <a:endParaRPr sz="1200" dirty="0">
              <a:latin typeface="Arial Unicode MS"/>
              <a:cs typeface="Arial Unicode MS"/>
            </a:endParaRPr>
          </a:p>
        </p:txBody>
      </p:sp>
      <p:sp>
        <p:nvSpPr>
          <p:cNvPr id="8" name="object 8"/>
          <p:cNvSpPr txBox="1"/>
          <p:nvPr>
            <p:custDataLst>
              <p:tags r:id="rId6"/>
            </p:custDataLst>
          </p:nvPr>
        </p:nvSpPr>
        <p:spPr>
          <a:xfrm>
            <a:off x="627260" y="4331088"/>
            <a:ext cx="9575800" cy="644472"/>
          </a:xfrm>
          <a:prstGeom prst="rect">
            <a:avLst/>
          </a:prstGeom>
        </p:spPr>
        <p:txBody>
          <a:bodyPr vert="horz" wrap="square" lIns="0" tIns="0" rIns="0" bIns="0" rtlCol="0">
            <a:spAutoFit/>
          </a:bodyPr>
          <a:lstStyle/>
          <a:p>
            <a:pPr marL="12700" marR="5080">
              <a:lnSpc>
                <a:spcPct val="120000"/>
              </a:lnSpc>
            </a:pPr>
            <a:r>
              <a:rPr lang="fr-FR" sz="1200" dirty="0">
                <a:latin typeface="Arial Unicode MS"/>
                <a:cs typeface="Arial Unicode MS"/>
              </a:rPr>
              <a:t>Pour respecter les principes de l’éthique en recherche, il est important de prendre en compte ces éléments avant, pendant et après votre investigation. Vous pourriez choisir d’en discuter avec des collègues ou de prendre des notes personnelles à propos de chacun de ces aspects :</a:t>
            </a:r>
            <a:endParaRPr sz="1200" dirty="0">
              <a:latin typeface="Arial Unicode MS"/>
              <a:cs typeface="Arial Unicode MS"/>
            </a:endParaRPr>
          </a:p>
        </p:txBody>
      </p:sp>
      <p:sp>
        <p:nvSpPr>
          <p:cNvPr id="11" name="object 11"/>
          <p:cNvSpPr/>
          <p:nvPr>
            <p:custDataLst>
              <p:tags r:id="rId7"/>
            </p:custDataLst>
          </p:nvPr>
        </p:nvSpPr>
        <p:spPr>
          <a:xfrm>
            <a:off x="9896989" y="5749806"/>
            <a:ext cx="91440" cy="91440"/>
          </a:xfrm>
          <a:custGeom>
            <a:avLst/>
            <a:gdLst/>
            <a:ahLst/>
            <a:cxnLst/>
            <a:rect l="l" t="t" r="r" b="b"/>
            <a:pathLst>
              <a:path w="91440" h="91439">
                <a:moveTo>
                  <a:pt x="0" y="0"/>
                </a:moveTo>
                <a:lnTo>
                  <a:pt x="91440" y="0"/>
                </a:lnTo>
                <a:lnTo>
                  <a:pt x="91440" y="91440"/>
                </a:lnTo>
                <a:lnTo>
                  <a:pt x="0" y="91440"/>
                </a:lnTo>
                <a:lnTo>
                  <a:pt x="0" y="0"/>
                </a:lnTo>
                <a:close/>
              </a:path>
            </a:pathLst>
          </a:custGeom>
          <a:solidFill>
            <a:srgbClr val="FFFFFF"/>
          </a:solidFill>
        </p:spPr>
        <p:txBody>
          <a:bodyPr wrap="square" lIns="0" tIns="0" rIns="0" bIns="0" rtlCol="0"/>
          <a:lstStyle/>
          <a:p>
            <a:endParaRPr/>
          </a:p>
        </p:txBody>
      </p:sp>
      <p:sp>
        <p:nvSpPr>
          <p:cNvPr id="12" name="object 12"/>
          <p:cNvSpPr txBox="1"/>
          <p:nvPr>
            <p:custDataLst>
              <p:tags r:id="rId8"/>
            </p:custDataLst>
          </p:nvPr>
        </p:nvSpPr>
        <p:spPr>
          <a:xfrm>
            <a:off x="5262662" y="7088779"/>
            <a:ext cx="167005" cy="167005"/>
          </a:xfrm>
          <a:prstGeom prst="rect">
            <a:avLst/>
          </a:prstGeom>
        </p:spPr>
        <p:txBody>
          <a:bodyPr vert="horz" wrap="square" lIns="0" tIns="0" rIns="0" bIns="0" rtlCol="0">
            <a:spAutoFit/>
          </a:bodyPr>
          <a:lstStyle/>
          <a:p>
            <a:pPr marL="12700">
              <a:lnSpc>
                <a:spcPct val="100000"/>
              </a:lnSpc>
            </a:pPr>
            <a:r>
              <a:rPr sz="1000" spc="-5" dirty="0">
                <a:latin typeface="Arial"/>
                <a:cs typeface="Arial"/>
              </a:rPr>
              <a:t>25</a:t>
            </a:r>
            <a:endParaRPr sz="1000">
              <a:latin typeface="Arial"/>
              <a:cs typeface="Arial"/>
            </a:endParaRPr>
          </a:p>
        </p:txBody>
      </p:sp>
      <p:graphicFrame>
        <p:nvGraphicFramePr>
          <p:cNvPr id="18" name="Table 18">
            <a:extLst>
              <a:ext uri="{FF2B5EF4-FFF2-40B4-BE49-F238E27FC236}">
                <a16:creationId xmlns:a16="http://schemas.microsoft.com/office/drawing/2014/main" id="{64445D47-0217-1741-9405-93D6F2994264}"/>
              </a:ext>
            </a:extLst>
          </p:cNvPr>
          <p:cNvGraphicFramePr>
            <a:graphicFrameLocks noGrp="1"/>
          </p:cNvGraphicFramePr>
          <p:nvPr>
            <p:custDataLst>
              <p:tags r:id="rId9"/>
            </p:custDataLst>
            <p:extLst>
              <p:ext uri="{D42A27DB-BD31-4B8C-83A1-F6EECF244321}">
                <p14:modId xmlns:p14="http://schemas.microsoft.com/office/powerpoint/2010/main" val="218611021"/>
              </p:ext>
            </p:extLst>
          </p:nvPr>
        </p:nvGraphicFramePr>
        <p:xfrm>
          <a:off x="598125" y="4956779"/>
          <a:ext cx="9705263" cy="1783080"/>
        </p:xfrm>
        <a:graphic>
          <a:graphicData uri="http://schemas.openxmlformats.org/drawingml/2006/table">
            <a:tbl>
              <a:tblPr firstRow="1" bandRow="1">
                <a:tableStyleId>{7DF18680-E054-41AD-8BC1-D1AEF772440D}</a:tableStyleId>
              </a:tblPr>
              <a:tblGrid>
                <a:gridCol w="5053375">
                  <a:extLst>
                    <a:ext uri="{9D8B030D-6E8A-4147-A177-3AD203B41FA5}">
                      <a16:colId xmlns:a16="http://schemas.microsoft.com/office/drawing/2014/main" val="1979453044"/>
                    </a:ext>
                  </a:extLst>
                </a:gridCol>
                <a:gridCol w="4651888">
                  <a:extLst>
                    <a:ext uri="{9D8B030D-6E8A-4147-A177-3AD203B41FA5}">
                      <a16:colId xmlns:a16="http://schemas.microsoft.com/office/drawing/2014/main" val="3666343065"/>
                    </a:ext>
                  </a:extLst>
                </a:gridCol>
              </a:tblGrid>
              <a:tr h="321445">
                <a:tc>
                  <a:txBody>
                    <a:bodyPr/>
                    <a:lstStyle/>
                    <a:p>
                      <a:r>
                        <a:rPr lang="fr-FR" sz="1100" b="0" dirty="0">
                          <a:solidFill>
                            <a:schemeClr val="tx1"/>
                          </a:solidFill>
                          <a:effectLst/>
                          <a:latin typeface="Arial" panose="020B0604020202020204" pitchFamily="34" charset="0"/>
                          <a:ea typeface="Arial Unicode MS" panose="020B0604020202020204" pitchFamily="34" charset="-128"/>
                          <a:cs typeface="Arial" panose="020B0604020202020204" pitchFamily="34" charset="0"/>
                        </a:rPr>
                        <a:t>1. Faut-il prendre en compte l’avis d’autres personnes (parents, élèves)?</a:t>
                      </a:r>
                      <a:endParaRPr lang="en-US" sz="1100" b="0" dirty="0">
                        <a:solidFill>
                          <a:schemeClr val="tx1"/>
                        </a:solidFill>
                        <a:latin typeface="Arial" panose="020B0604020202020204" pitchFamily="34" charset="0"/>
                        <a:ea typeface="Arial Unicode MS" panose="020B0604020202020204" pitchFamily="34" charset="-128"/>
                        <a:cs typeface="Arial" panose="020B0604020202020204" pitchFamily="34" charset="0"/>
                      </a:endParaRPr>
                    </a:p>
                  </a:txBody>
                  <a:tcPr>
                    <a:solidFill>
                      <a:srgbClr val="E9F1F5"/>
                    </a:solidFill>
                  </a:tcPr>
                </a:tc>
                <a:tc>
                  <a:txBody>
                    <a:bodyPr/>
                    <a:lstStyle/>
                    <a:p>
                      <a:pPr>
                        <a:spcAft>
                          <a:spcPts val="500"/>
                        </a:spcAft>
                      </a:pPr>
                      <a:r>
                        <a:rPr lang="fr-FR" sz="1100" b="0" dirty="0">
                          <a:solidFill>
                            <a:schemeClr val="tx1"/>
                          </a:solidFill>
                          <a:effectLst/>
                          <a:latin typeface="Arial" panose="020B0604020202020204" pitchFamily="34" charset="0"/>
                          <a:ea typeface="Arial Unicode MS" panose="020B0604020202020204" pitchFamily="34" charset="-128"/>
                          <a:cs typeface="Arial" panose="020B0604020202020204" pitchFamily="34" charset="0"/>
                        </a:rPr>
                        <a:t>6. Des données négatives ou embarrassantes pourraient-elles émerger de l’investigation?</a:t>
                      </a:r>
                      <a:endParaRPr lang="en-GB" sz="1100" b="0" dirty="0">
                        <a:solidFill>
                          <a:schemeClr val="tx1"/>
                        </a:solidFill>
                        <a:effectLst/>
                        <a:latin typeface="Arial" panose="020B0604020202020204" pitchFamily="34" charset="0"/>
                        <a:ea typeface="Arial Unicode MS" panose="020B0604020202020204" pitchFamily="34" charset="-128"/>
                        <a:cs typeface="Arial" panose="020B0604020202020204" pitchFamily="34" charset="0"/>
                      </a:endParaRPr>
                    </a:p>
                  </a:txBody>
                  <a:tcPr marL="68580" marR="68580" marT="0" marB="0">
                    <a:solidFill>
                      <a:srgbClr val="E9F1F5"/>
                    </a:solidFill>
                  </a:tcPr>
                </a:tc>
                <a:extLst>
                  <a:ext uri="{0D108BD9-81ED-4DB2-BD59-A6C34878D82A}">
                    <a16:rowId xmlns:a16="http://schemas.microsoft.com/office/drawing/2014/main" val="1164041309"/>
                  </a:ext>
                </a:extLst>
              </a:tr>
              <a:tr h="370840">
                <a:tc>
                  <a:txBody>
                    <a:bodyPr/>
                    <a:lstStyle/>
                    <a:p>
                      <a:pPr marL="0" lvl="0" indent="0">
                        <a:spcAft>
                          <a:spcPts val="500"/>
                        </a:spcAft>
                        <a:buFont typeface="+mj-lt"/>
                        <a:buNone/>
                      </a:pPr>
                      <a:r>
                        <a:rPr lang="fr-FR" sz="1100" dirty="0">
                          <a:solidFill>
                            <a:srgbClr val="000000"/>
                          </a:solidFill>
                          <a:effectLst/>
                          <a:latin typeface="Arial" panose="020B0604020202020204" pitchFamily="34" charset="0"/>
                          <a:ea typeface="Arial Unicode MS" panose="020B0604020202020204" pitchFamily="34" charset="-128"/>
                          <a:cs typeface="Arial" panose="020B0604020202020204" pitchFamily="34" charset="0"/>
                        </a:rPr>
                        <a:t>2. Quels sont les bénéfices de votre investigation? (p. ex. : pour les collègues, les élèves)</a:t>
                      </a:r>
                      <a:endParaRPr lang="en-GB" sz="1100" dirty="0">
                        <a:effectLst/>
                        <a:latin typeface="Arial" panose="020B0604020202020204" pitchFamily="34" charset="0"/>
                        <a:ea typeface="Arial Unicode MS" panose="020B0604020202020204" pitchFamily="34" charset="-128"/>
                        <a:cs typeface="Arial" panose="020B0604020202020204" pitchFamily="34" charset="0"/>
                      </a:endParaRPr>
                    </a:p>
                  </a:txBody>
                  <a:tcPr marL="68580" marR="68580" marT="0" marB="0"/>
                </a:tc>
                <a:tc>
                  <a:txBody>
                    <a:bodyPr/>
                    <a:lstStyle/>
                    <a:p>
                      <a:pPr>
                        <a:spcAft>
                          <a:spcPts val="500"/>
                        </a:spcAft>
                      </a:pPr>
                      <a:r>
                        <a:rPr lang="en-GB" sz="1100" dirty="0">
                          <a:effectLst/>
                          <a:latin typeface="Arial" panose="020B0604020202020204" pitchFamily="34" charset="0"/>
                          <a:ea typeface="Arial Unicode MS" panose="020B0604020202020204" pitchFamily="34" charset="-128"/>
                          <a:cs typeface="Arial" panose="020B0604020202020204" pitchFamily="34" charset="0"/>
                        </a:rPr>
                        <a:t>7. </a:t>
                      </a:r>
                      <a:r>
                        <a:rPr lang="fr-FR" sz="1100" dirty="0">
                          <a:effectLst/>
                          <a:latin typeface="Arial" panose="020B0604020202020204" pitchFamily="34" charset="0"/>
                          <a:ea typeface="Arial Unicode MS" panose="020B0604020202020204" pitchFamily="34" charset="-128"/>
                          <a:cs typeface="Arial" panose="020B0604020202020204" pitchFamily="34" charset="0"/>
                        </a:rPr>
                        <a:t>Comment protégerez-vous les élèves d’éventuels effets négatifs liés aux données?</a:t>
                      </a:r>
                      <a:r>
                        <a:rPr lang="en-GB" sz="1100" dirty="0">
                          <a:effectLst/>
                          <a:latin typeface="Arial" panose="020B0604020202020204" pitchFamily="34" charset="0"/>
                          <a:ea typeface="Arial Unicode MS" panose="020B0604020202020204" pitchFamily="34" charset="-128"/>
                          <a:cs typeface="Arial" panose="020B0604020202020204" pitchFamily="34" charset="0"/>
                        </a:rPr>
                        <a:t> </a:t>
                      </a:r>
                    </a:p>
                  </a:txBody>
                  <a:tcPr marL="68580" marR="68580" marT="0" marB="0"/>
                </a:tc>
                <a:extLst>
                  <a:ext uri="{0D108BD9-81ED-4DB2-BD59-A6C34878D82A}">
                    <a16:rowId xmlns:a16="http://schemas.microsoft.com/office/drawing/2014/main" val="1890584620"/>
                  </a:ext>
                </a:extLst>
              </a:tr>
              <a:tr h="370840">
                <a:tc>
                  <a:txBody>
                    <a:bodyPr/>
                    <a:lstStyle/>
                    <a:p>
                      <a:pPr marL="0" lvl="0" indent="0">
                        <a:spcAft>
                          <a:spcPts val="500"/>
                        </a:spcAft>
                        <a:buFont typeface="+mj-lt"/>
                        <a:buNone/>
                      </a:pPr>
                      <a:r>
                        <a:rPr lang="fr-FR" sz="1100" dirty="0">
                          <a:solidFill>
                            <a:srgbClr val="000000"/>
                          </a:solidFill>
                          <a:effectLst/>
                          <a:latin typeface="Arial" panose="020B0604020202020204" pitchFamily="34" charset="0"/>
                          <a:ea typeface="Arial Unicode MS" panose="020B0604020202020204" pitchFamily="34" charset="-128"/>
                          <a:cs typeface="Arial" panose="020B0604020202020204" pitchFamily="34" charset="0"/>
                        </a:rPr>
                        <a:t>3. Comment allez-vous protéger les données de vos participants? (p. ex. : notes écrites ou enregistrements)</a:t>
                      </a:r>
                      <a:endParaRPr lang="en-GB" sz="1100" dirty="0">
                        <a:effectLst/>
                        <a:latin typeface="Arial" panose="020B0604020202020204" pitchFamily="34" charset="0"/>
                        <a:ea typeface="Arial Unicode MS" panose="020B0604020202020204" pitchFamily="34" charset="-128"/>
                        <a:cs typeface="Arial" panose="020B0604020202020204" pitchFamily="34" charset="0"/>
                      </a:endParaRPr>
                    </a:p>
                  </a:txBody>
                  <a:tcPr marL="68580" marR="68580" marT="0" marB="0">
                    <a:solidFill>
                      <a:srgbClr val="E9F1F5"/>
                    </a:solidFill>
                  </a:tcPr>
                </a:tc>
                <a:tc>
                  <a:txBody>
                    <a:bodyPr/>
                    <a:lstStyle/>
                    <a:p>
                      <a:pPr>
                        <a:spcAft>
                          <a:spcPts val="500"/>
                        </a:spcAft>
                      </a:pPr>
                      <a:r>
                        <a:rPr lang="fr-FR" sz="1100" dirty="0">
                          <a:effectLst/>
                          <a:latin typeface="Arial" panose="020B0604020202020204" pitchFamily="34" charset="0"/>
                          <a:ea typeface="Arial Unicode MS" panose="020B0604020202020204" pitchFamily="34" charset="-128"/>
                          <a:cs typeface="Arial" panose="020B0604020202020204" pitchFamily="34" charset="0"/>
                        </a:rPr>
                        <a:t>8. Avez-vous besoin de formulaires de consentement signés par les élèves ou leurs parents?</a:t>
                      </a:r>
                      <a:endParaRPr lang="en-GB" sz="1100" dirty="0">
                        <a:effectLst/>
                        <a:latin typeface="Arial" panose="020B0604020202020204" pitchFamily="34" charset="0"/>
                        <a:ea typeface="Arial Unicode MS" panose="020B0604020202020204" pitchFamily="34" charset="-128"/>
                        <a:cs typeface="Arial" panose="020B0604020202020204" pitchFamily="34" charset="0"/>
                      </a:endParaRPr>
                    </a:p>
                  </a:txBody>
                  <a:tcPr marL="68580" marR="68580" marT="0" marB="0">
                    <a:solidFill>
                      <a:srgbClr val="E9F1F5"/>
                    </a:solidFill>
                  </a:tcPr>
                </a:tc>
                <a:extLst>
                  <a:ext uri="{0D108BD9-81ED-4DB2-BD59-A6C34878D82A}">
                    <a16:rowId xmlns:a16="http://schemas.microsoft.com/office/drawing/2014/main" val="477820677"/>
                  </a:ext>
                </a:extLst>
              </a:tr>
              <a:tr h="370840">
                <a:tc>
                  <a:txBody>
                    <a:bodyPr/>
                    <a:lstStyle/>
                    <a:p>
                      <a:pPr marL="0" lvl="0" indent="0">
                        <a:spcAft>
                          <a:spcPts val="500"/>
                        </a:spcAft>
                        <a:buFont typeface="+mj-lt"/>
                        <a:buNone/>
                      </a:pPr>
                      <a:r>
                        <a:rPr lang="fr-FR" sz="1100" dirty="0">
                          <a:solidFill>
                            <a:srgbClr val="000000"/>
                          </a:solidFill>
                          <a:effectLst/>
                          <a:latin typeface="Arial" panose="020B0604020202020204" pitchFamily="34" charset="0"/>
                          <a:ea typeface="Arial Unicode MS" panose="020B0604020202020204" pitchFamily="34" charset="-128"/>
                          <a:cs typeface="Arial" panose="020B0604020202020204" pitchFamily="34" charset="0"/>
                        </a:rPr>
                        <a:t>4. Comment expliquerez-vous votre investigation aux élèves et aux autres membres de l’établissement?</a:t>
                      </a:r>
                      <a:endParaRPr lang="en-GB" sz="1100" dirty="0">
                        <a:effectLst/>
                        <a:latin typeface="Arial" panose="020B0604020202020204" pitchFamily="34" charset="0"/>
                        <a:ea typeface="Arial Unicode MS" panose="020B0604020202020204" pitchFamily="34" charset="-128"/>
                        <a:cs typeface="Arial" panose="020B0604020202020204" pitchFamily="34" charset="0"/>
                      </a:endParaRPr>
                    </a:p>
                  </a:txBody>
                  <a:tcPr marL="68580" marR="68580" marT="0" marB="0"/>
                </a:tc>
                <a:tc>
                  <a:txBody>
                    <a:bodyPr/>
                    <a:lstStyle/>
                    <a:p>
                      <a:pPr>
                        <a:spcAft>
                          <a:spcPts val="500"/>
                        </a:spcAft>
                      </a:pPr>
                      <a:r>
                        <a:rPr lang="en-GB" sz="1100" dirty="0">
                          <a:effectLst/>
                          <a:latin typeface="Arial" panose="020B0604020202020204" pitchFamily="34" charset="0"/>
                          <a:ea typeface="Arial Unicode MS" panose="020B0604020202020204" pitchFamily="34" charset="-128"/>
                          <a:cs typeface="Arial" panose="020B0604020202020204" pitchFamily="34" charset="0"/>
                        </a:rPr>
                        <a:t>9. </a:t>
                      </a:r>
                      <a:r>
                        <a:rPr lang="fr-FR" sz="1100" dirty="0">
                          <a:effectLst/>
                          <a:latin typeface="Arial" panose="020B0604020202020204" pitchFamily="34" charset="0"/>
                          <a:ea typeface="Arial Unicode MS" panose="020B0604020202020204" pitchFamily="34" charset="-128"/>
                          <a:cs typeface="Arial" panose="020B0604020202020204" pitchFamily="34" charset="0"/>
                        </a:rPr>
                        <a:t>Comment allez-vous protéger la vie privée des personnes impliquées dans l’investigation?</a:t>
                      </a:r>
                      <a:endParaRPr lang="en-GB" sz="1100" dirty="0">
                        <a:effectLst/>
                        <a:latin typeface="Arial" panose="020B0604020202020204" pitchFamily="34" charset="0"/>
                        <a:ea typeface="Arial Unicode MS" panose="020B0604020202020204" pitchFamily="34" charset="-128"/>
                        <a:cs typeface="Arial" panose="020B0604020202020204" pitchFamily="34" charset="0"/>
                      </a:endParaRPr>
                    </a:p>
                  </a:txBody>
                  <a:tcPr marL="68580" marR="68580" marT="0" marB="0"/>
                </a:tc>
                <a:extLst>
                  <a:ext uri="{0D108BD9-81ED-4DB2-BD59-A6C34878D82A}">
                    <a16:rowId xmlns:a16="http://schemas.microsoft.com/office/drawing/2014/main" val="2786320489"/>
                  </a:ext>
                </a:extLst>
              </a:tr>
              <a:tr h="264094">
                <a:tc>
                  <a:txBody>
                    <a:bodyPr/>
                    <a:lstStyle/>
                    <a:p>
                      <a:pPr marL="0" lvl="0" indent="0">
                        <a:spcAft>
                          <a:spcPts val="500"/>
                        </a:spcAft>
                        <a:buFont typeface="+mj-lt"/>
                        <a:buNone/>
                      </a:pPr>
                      <a:r>
                        <a:rPr lang="fr-FR" sz="1100" dirty="0">
                          <a:solidFill>
                            <a:srgbClr val="000000"/>
                          </a:solidFill>
                          <a:effectLst/>
                          <a:latin typeface="Arial" panose="020B0604020202020204" pitchFamily="34" charset="0"/>
                          <a:ea typeface="Arial Unicode MS" panose="020B0604020202020204" pitchFamily="34" charset="-128"/>
                          <a:cs typeface="Arial" panose="020B0604020202020204" pitchFamily="34" charset="0"/>
                        </a:rPr>
                        <a:t>5. Lorsque vous partagerez vos résultats, comment assurerez-vous l’anonymat et la confidentialité?</a:t>
                      </a:r>
                      <a:endParaRPr lang="en-GB" sz="1100" dirty="0">
                        <a:effectLst/>
                        <a:latin typeface="Arial" panose="020B0604020202020204" pitchFamily="34" charset="0"/>
                        <a:ea typeface="Arial Unicode MS" panose="020B0604020202020204" pitchFamily="34" charset="-128"/>
                        <a:cs typeface="Arial" panose="020B0604020202020204" pitchFamily="34" charset="0"/>
                      </a:endParaRPr>
                    </a:p>
                  </a:txBody>
                  <a:tcPr marL="68580" marR="68580" marT="0" marB="0"/>
                </a:tc>
                <a:tc>
                  <a:txBody>
                    <a:bodyPr/>
                    <a:lstStyle/>
                    <a:p>
                      <a:pPr>
                        <a:spcAft>
                          <a:spcPts val="500"/>
                        </a:spcAft>
                      </a:pPr>
                      <a:r>
                        <a:rPr lang="en-GB" sz="1100" dirty="0">
                          <a:effectLst/>
                          <a:latin typeface="Arial" panose="020B0604020202020204" pitchFamily="34" charset="0"/>
                          <a:ea typeface="Arial Unicode MS" panose="020B0604020202020204" pitchFamily="34" charset="-128"/>
                          <a:cs typeface="Arial" panose="020B0604020202020204" pitchFamily="34" charset="0"/>
                        </a:rPr>
                        <a:t>10. </a:t>
                      </a:r>
                      <a:r>
                        <a:rPr lang="fr-FR" sz="1100" dirty="0">
                          <a:effectLst/>
                          <a:latin typeface="Arial" panose="020B0604020202020204" pitchFamily="34" charset="0"/>
                          <a:ea typeface="Arial Unicode MS" panose="020B0604020202020204" pitchFamily="34" charset="-128"/>
                          <a:cs typeface="Arial" panose="020B0604020202020204" pitchFamily="34" charset="0"/>
                        </a:rPr>
                        <a:t>Devez-vous attribuer du crédit à des collègues pour certaines de vos données?</a:t>
                      </a:r>
                      <a:endParaRPr lang="en-GB" sz="1100" dirty="0">
                        <a:effectLst/>
                        <a:latin typeface="Arial" panose="020B0604020202020204" pitchFamily="34" charset="0"/>
                        <a:ea typeface="Arial Unicode MS" panose="020B0604020202020204" pitchFamily="34" charset="-128"/>
                        <a:cs typeface="Arial" panose="020B0604020202020204" pitchFamily="34" charset="0"/>
                      </a:endParaRPr>
                    </a:p>
                  </a:txBody>
                  <a:tcPr marL="68580" marR="68580" marT="0" marB="0"/>
                </a:tc>
                <a:extLst>
                  <a:ext uri="{0D108BD9-81ED-4DB2-BD59-A6C34878D82A}">
                    <a16:rowId xmlns:a16="http://schemas.microsoft.com/office/drawing/2014/main" val="4166936348"/>
                  </a:ext>
                </a:extLst>
              </a:tr>
            </a:tbl>
          </a:graphicData>
        </a:graphic>
      </p:graphicFrame>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custDataLst>
              <p:tags r:id="rId1"/>
            </p:custDataLst>
          </p:nvPr>
        </p:nvSpPr>
        <p:spPr>
          <a:xfrm>
            <a:off x="8427091" y="1695076"/>
            <a:ext cx="1854581" cy="169277"/>
          </a:xfrm>
          <a:prstGeom prst="rect">
            <a:avLst/>
          </a:prstGeom>
        </p:spPr>
        <p:txBody>
          <a:bodyPr vert="horz" wrap="square" lIns="0" tIns="0" rIns="0" bIns="0" rtlCol="0">
            <a:spAutoFit/>
          </a:bodyPr>
          <a:lstStyle/>
          <a:p>
            <a:pPr marL="12700">
              <a:lnSpc>
                <a:spcPct val="100000"/>
              </a:lnSpc>
            </a:pPr>
            <a:r>
              <a:rPr lang="fr-FR" sz="1100" i="1" dirty="0">
                <a:latin typeface="Arial"/>
                <a:cs typeface="Arial"/>
              </a:rPr>
              <a:t>Étape du cycle d’investigation</a:t>
            </a:r>
            <a:endParaRPr sz="1100" dirty="0">
              <a:latin typeface="Arial"/>
              <a:cs typeface="Arial"/>
            </a:endParaRPr>
          </a:p>
        </p:txBody>
      </p:sp>
      <p:sp>
        <p:nvSpPr>
          <p:cNvPr id="3" name="object 3"/>
          <p:cNvSpPr txBox="1"/>
          <p:nvPr>
            <p:custDataLst>
              <p:tags r:id="rId2"/>
            </p:custDataLst>
          </p:nvPr>
        </p:nvSpPr>
        <p:spPr>
          <a:xfrm>
            <a:off x="3594100" y="739528"/>
            <a:ext cx="3276600" cy="492443"/>
          </a:xfrm>
          <a:prstGeom prst="rect">
            <a:avLst/>
          </a:prstGeom>
        </p:spPr>
        <p:txBody>
          <a:bodyPr vert="horz" wrap="square" lIns="0" tIns="0" rIns="0" bIns="0" rtlCol="0">
            <a:spAutoFit/>
          </a:bodyPr>
          <a:lstStyle/>
          <a:p>
            <a:pPr marL="12700">
              <a:lnSpc>
                <a:spcPct val="100000"/>
              </a:lnSpc>
            </a:pPr>
            <a:r>
              <a:rPr lang="fr-FR" sz="1600" b="1" dirty="0">
                <a:latin typeface="Arial"/>
                <a:cs typeface="Arial"/>
              </a:rPr>
              <a:t>À propos du codage et de l’évaluation</a:t>
            </a:r>
            <a:endParaRPr sz="1600" dirty="0">
              <a:latin typeface="Arial"/>
              <a:cs typeface="Arial"/>
            </a:endParaRPr>
          </a:p>
        </p:txBody>
      </p:sp>
      <p:sp>
        <p:nvSpPr>
          <p:cNvPr id="4" name="object 4"/>
          <p:cNvSpPr txBox="1"/>
          <p:nvPr>
            <p:custDataLst>
              <p:tags r:id="rId3"/>
            </p:custDataLst>
          </p:nvPr>
        </p:nvSpPr>
        <p:spPr>
          <a:xfrm>
            <a:off x="546100" y="610903"/>
            <a:ext cx="2769870" cy="1119089"/>
          </a:xfrm>
          <a:prstGeom prst="rect">
            <a:avLst/>
          </a:prstGeom>
          <a:solidFill>
            <a:srgbClr val="D9F1F6"/>
          </a:solidFill>
        </p:spPr>
        <p:txBody>
          <a:bodyPr vert="horz" wrap="square" lIns="0" tIns="6985" rIns="0" bIns="0" rtlCol="0">
            <a:spAutoFit/>
          </a:bodyPr>
          <a:lstStyle/>
          <a:p>
            <a:pPr marL="26034" marR="189230">
              <a:lnSpc>
                <a:spcPct val="102200"/>
              </a:lnSpc>
              <a:spcBef>
                <a:spcPts val="55"/>
              </a:spcBef>
            </a:pPr>
            <a:r>
              <a:rPr lang="fr-FR" sz="1800" b="1" dirty="0">
                <a:solidFill>
                  <a:srgbClr val="1A616F"/>
                </a:solidFill>
                <a:latin typeface="Arial"/>
                <a:cs typeface="Arial"/>
              </a:rPr>
              <a:t>Partie H. Analyse des échanges en classe : observation systématique</a:t>
            </a:r>
            <a:endParaRPr sz="1800" dirty="0">
              <a:latin typeface="Arial"/>
              <a:cs typeface="Arial"/>
            </a:endParaRPr>
          </a:p>
        </p:txBody>
      </p:sp>
      <p:sp>
        <p:nvSpPr>
          <p:cNvPr id="5" name="object 5"/>
          <p:cNvSpPr txBox="1"/>
          <p:nvPr>
            <p:custDataLst>
              <p:tags r:id="rId4"/>
            </p:custDataLst>
          </p:nvPr>
        </p:nvSpPr>
        <p:spPr>
          <a:xfrm>
            <a:off x="546100" y="1882142"/>
            <a:ext cx="4419600" cy="2252924"/>
          </a:xfrm>
          <a:prstGeom prst="rect">
            <a:avLst/>
          </a:prstGeom>
          <a:ln w="31733">
            <a:solidFill>
              <a:srgbClr val="2791A6"/>
            </a:solidFill>
          </a:ln>
        </p:spPr>
        <p:txBody>
          <a:bodyPr vert="horz" wrap="square" lIns="0" tIns="38735" rIns="0" bIns="0" rtlCol="0">
            <a:spAutoFit/>
          </a:bodyPr>
          <a:lstStyle/>
          <a:p>
            <a:pPr marL="83820" marR="94615" algn="just">
              <a:lnSpc>
                <a:spcPct val="121000"/>
              </a:lnSpc>
              <a:spcBef>
                <a:spcPts val="580"/>
              </a:spcBef>
            </a:pPr>
            <a:r>
              <a:rPr lang="fr-FR" sz="1200" dirty="0">
                <a:latin typeface="Arial Unicode MS"/>
                <a:cs typeface="Arial Unicode MS"/>
              </a:rPr>
              <a:t>Lorsque vous planifiez votre investigation, vous devez réfléchir à la manière dont vous allez concrètement la mettre en œuvre dans votre contexte, afin de pouvoir répondre à votre question de recherche. Réfléchissez à la quantité d’observation que vous souhaitez effectuer et au moment où vous la ferez; est-il réaliste de répéter vos observations dans le temps pour examiner les changements? Cette section propose une introduction au codage en contexte éducatif. Vous trouverez également davantage d’informations et des gabarits de codage utiles dans les sections 1 et 2.</a:t>
            </a:r>
          </a:p>
        </p:txBody>
      </p:sp>
      <p:sp>
        <p:nvSpPr>
          <p:cNvPr id="7" name="object 7"/>
          <p:cNvSpPr/>
          <p:nvPr>
            <p:custDataLst>
              <p:tags r:id="rId5"/>
            </p:custDataLst>
          </p:nvPr>
        </p:nvSpPr>
        <p:spPr>
          <a:xfrm>
            <a:off x="5041900" y="1876425"/>
            <a:ext cx="5410200" cy="5209702"/>
          </a:xfrm>
          <a:custGeom>
            <a:avLst/>
            <a:gdLst/>
            <a:ahLst/>
            <a:cxnLst/>
            <a:rect l="l" t="t" r="r" b="b"/>
            <a:pathLst>
              <a:path w="4692650" h="5387975">
                <a:moveTo>
                  <a:pt x="0" y="0"/>
                </a:moveTo>
                <a:lnTo>
                  <a:pt x="4692541" y="0"/>
                </a:lnTo>
                <a:lnTo>
                  <a:pt x="4692541" y="5387512"/>
                </a:lnTo>
                <a:lnTo>
                  <a:pt x="0" y="5387512"/>
                </a:lnTo>
                <a:lnTo>
                  <a:pt x="0" y="0"/>
                </a:lnTo>
                <a:close/>
              </a:path>
            </a:pathLst>
          </a:custGeom>
          <a:ln w="31733">
            <a:solidFill>
              <a:srgbClr val="2791A6"/>
            </a:solidFill>
          </a:ln>
        </p:spPr>
        <p:txBody>
          <a:bodyPr wrap="square" lIns="0" tIns="0" rIns="0" bIns="0" rtlCol="0"/>
          <a:lstStyle/>
          <a:p>
            <a:endParaRPr dirty="0"/>
          </a:p>
        </p:txBody>
      </p:sp>
      <p:sp>
        <p:nvSpPr>
          <p:cNvPr id="8" name="object 8"/>
          <p:cNvSpPr txBox="1"/>
          <p:nvPr>
            <p:custDataLst>
              <p:tags r:id="rId6"/>
            </p:custDataLst>
          </p:nvPr>
        </p:nvSpPr>
        <p:spPr>
          <a:xfrm>
            <a:off x="5118100" y="1876425"/>
            <a:ext cx="5268594" cy="5164491"/>
          </a:xfrm>
          <a:prstGeom prst="rect">
            <a:avLst/>
          </a:prstGeom>
        </p:spPr>
        <p:txBody>
          <a:bodyPr vert="horz" wrap="square" lIns="0" tIns="0" rIns="0" bIns="0" rtlCol="0">
            <a:spAutoFit/>
          </a:bodyPr>
          <a:lstStyle/>
          <a:p>
            <a:pPr marL="12700" algn="just">
              <a:lnSpc>
                <a:spcPct val="100000"/>
              </a:lnSpc>
            </a:pPr>
            <a:r>
              <a:rPr lang="fr-FR" sz="1150" b="1" dirty="0">
                <a:latin typeface="Arial"/>
                <a:cs typeface="Arial"/>
              </a:rPr>
              <a:t>Qu’est-ce que le codage ?</a:t>
            </a:r>
            <a:r>
              <a:rPr sz="1150" b="1" dirty="0">
                <a:latin typeface="Arial"/>
                <a:cs typeface="Arial"/>
              </a:rPr>
              <a:t> </a:t>
            </a:r>
            <a:endParaRPr lang="fr-CA" sz="1150" b="1" dirty="0">
              <a:latin typeface="Arial"/>
              <a:cs typeface="Arial"/>
            </a:endParaRPr>
          </a:p>
          <a:p>
            <a:pPr marL="12700" algn="just">
              <a:lnSpc>
                <a:spcPct val="100000"/>
              </a:lnSpc>
            </a:pPr>
            <a:r>
              <a:rPr lang="fr-FR" sz="1200" dirty="0">
                <a:latin typeface="Arial Unicode MS"/>
                <a:cs typeface="Arial Unicode MS"/>
              </a:rPr>
              <a:t>Le codage consiste à découper les dialogues en classe en segments, puis à classer systématiquement chaque segment dans une catégorie. Cela se fait souvent par « tour de parole » (Personne A… Personne B… etc.).</a:t>
            </a:r>
            <a:endParaRPr sz="1200" dirty="0">
              <a:latin typeface="Arial Unicode MS"/>
              <a:cs typeface="Arial Unicode MS"/>
            </a:endParaRPr>
          </a:p>
          <a:p>
            <a:pPr marL="12700" algn="just">
              <a:lnSpc>
                <a:spcPct val="100000"/>
              </a:lnSpc>
              <a:spcBef>
                <a:spcPts val="885"/>
              </a:spcBef>
            </a:pPr>
            <a:r>
              <a:rPr lang="fr-FR" sz="1150" b="1" dirty="0">
                <a:latin typeface="Arial"/>
                <a:cs typeface="Arial"/>
              </a:rPr>
              <a:t>Pourquoi le codage est-il important ?</a:t>
            </a:r>
            <a:endParaRPr sz="1150" dirty="0">
              <a:latin typeface="Arial"/>
              <a:cs typeface="Arial"/>
            </a:endParaRPr>
          </a:p>
          <a:p>
            <a:pPr marL="14400" marR="5080" algn="just">
              <a:lnSpc>
                <a:spcPct val="120700"/>
              </a:lnSpc>
              <a:spcBef>
                <a:spcPts val="580"/>
              </a:spcBef>
            </a:pPr>
            <a:r>
              <a:rPr lang="fr-FR" sz="1200" dirty="0">
                <a:latin typeface="Arial Unicode MS"/>
                <a:cs typeface="Arial Unicode MS"/>
              </a:rPr>
              <a:t>Dans une classe animée, il est facile de passer à côté de certains échanges ou de présumer qu’ils ont lieu alors que ce n’est pas le cas. Le codage permet de se concentrer sur certains types de dialogues et de les consigner d’une manière structurée. Cela vous permet d’y revenir pour repérer des tendances ou des occasions manquées d’approfondir les idées des élèves. Il vous aide aussi à observer les changements au fil du temps.</a:t>
            </a:r>
            <a:endParaRPr sz="1200" dirty="0">
              <a:latin typeface="Arial Unicode MS"/>
              <a:cs typeface="Arial Unicode MS"/>
            </a:endParaRPr>
          </a:p>
          <a:p>
            <a:pPr marL="12700" algn="just">
              <a:lnSpc>
                <a:spcPct val="100000"/>
              </a:lnSpc>
              <a:spcBef>
                <a:spcPts val="885"/>
              </a:spcBef>
            </a:pPr>
            <a:r>
              <a:rPr lang="fr-FR" sz="1150" b="1" dirty="0">
                <a:latin typeface="Arial"/>
                <a:cs typeface="Arial"/>
              </a:rPr>
              <a:t>Comment coder?</a:t>
            </a:r>
            <a:endParaRPr sz="1150" dirty="0">
              <a:latin typeface="Arial"/>
              <a:cs typeface="Arial"/>
            </a:endParaRPr>
          </a:p>
          <a:p>
            <a:pPr marL="12700" marR="5080" algn="just">
              <a:lnSpc>
                <a:spcPct val="120000"/>
              </a:lnSpc>
              <a:spcBef>
                <a:spcPts val="580"/>
              </a:spcBef>
            </a:pPr>
            <a:r>
              <a:rPr lang="fr-FR" sz="1200" dirty="0">
                <a:latin typeface="Arial Unicode MS"/>
                <a:cs typeface="Arial Unicode MS"/>
              </a:rPr>
              <a:t>La trousse T-SEDA propose plusieurs ressources pour vous accompagner dans le codage. Vous trouverez plus d’informations à ce sujet à la page suivante.</a:t>
            </a:r>
            <a:r>
              <a:rPr lang="en-GB" sz="1200" dirty="0">
                <a:latin typeface="Arial Unicode MS"/>
                <a:cs typeface="Arial Unicode MS"/>
              </a:rPr>
              <a:t>.</a:t>
            </a:r>
            <a:endParaRPr sz="1200" dirty="0">
              <a:latin typeface="Arial Unicode MS"/>
              <a:cs typeface="Arial Unicode MS"/>
            </a:endParaRPr>
          </a:p>
          <a:p>
            <a:pPr marL="12700" algn="just">
              <a:lnSpc>
                <a:spcPct val="100000"/>
              </a:lnSpc>
              <a:spcBef>
                <a:spcPts val="910"/>
              </a:spcBef>
            </a:pPr>
            <a:r>
              <a:rPr lang="fr-FR" sz="1150" b="1" dirty="0">
                <a:latin typeface="Arial"/>
                <a:cs typeface="Arial"/>
              </a:rPr>
              <a:t>Qu’est-ce que l’évaluation (rating)?</a:t>
            </a:r>
            <a:endParaRPr sz="1150" dirty="0">
              <a:latin typeface="Arial"/>
              <a:cs typeface="Arial"/>
            </a:endParaRPr>
          </a:p>
          <a:p>
            <a:pPr marL="12700" marR="5080" algn="just">
              <a:lnSpc>
                <a:spcPct val="121000"/>
              </a:lnSpc>
              <a:spcBef>
                <a:spcPts val="580"/>
              </a:spcBef>
            </a:pPr>
            <a:r>
              <a:rPr lang="fr-FR" sz="1200" dirty="0">
                <a:latin typeface="Arial Unicode MS"/>
                <a:cs typeface="Arial Unicode MS"/>
              </a:rPr>
              <a:t>En plus de coder les dialogues, vous pouvez évaluer la participation des élèves. Par exemple, attribuer un «1» aux élèves très participatifs, un «2» à ceux qui participent modérément, et un «3» à ceux qui participent peu. Des ressources sont également disponibles pour vous aider à évaluer différents aspects de la classe (voir les gabarits 2C et 2D pour le travail en groupe, et 2E et 2F pour la participation en grand groupe).</a:t>
            </a:r>
            <a:endParaRPr sz="1200" dirty="0">
              <a:latin typeface="Arial Unicode MS"/>
              <a:cs typeface="Arial Unicode MS"/>
            </a:endParaRPr>
          </a:p>
        </p:txBody>
      </p:sp>
      <p:sp>
        <p:nvSpPr>
          <p:cNvPr id="10" name="object 10"/>
          <p:cNvSpPr txBox="1"/>
          <p:nvPr>
            <p:custDataLst>
              <p:tags r:id="rId7"/>
            </p:custDataLst>
          </p:nvPr>
        </p:nvSpPr>
        <p:spPr>
          <a:xfrm>
            <a:off x="5262662" y="7088779"/>
            <a:ext cx="167005" cy="167005"/>
          </a:xfrm>
          <a:prstGeom prst="rect">
            <a:avLst/>
          </a:prstGeom>
        </p:spPr>
        <p:txBody>
          <a:bodyPr vert="horz" wrap="square" lIns="0" tIns="0" rIns="0" bIns="0" rtlCol="0">
            <a:spAutoFit/>
          </a:bodyPr>
          <a:lstStyle/>
          <a:p>
            <a:pPr marL="12700">
              <a:lnSpc>
                <a:spcPct val="100000"/>
              </a:lnSpc>
            </a:pPr>
            <a:r>
              <a:rPr sz="1000" spc="-5" dirty="0">
                <a:latin typeface="Arial"/>
                <a:cs typeface="Arial"/>
              </a:rPr>
              <a:t>26</a:t>
            </a:r>
            <a:endParaRPr sz="1000">
              <a:latin typeface="Arial"/>
              <a:cs typeface="Arial"/>
            </a:endParaRPr>
          </a:p>
        </p:txBody>
      </p:sp>
      <p:grpSp>
        <p:nvGrpSpPr>
          <p:cNvPr id="11" name="Groupe 10">
            <a:extLst>
              <a:ext uri="{FF2B5EF4-FFF2-40B4-BE49-F238E27FC236}">
                <a16:creationId xmlns:a16="http://schemas.microsoft.com/office/drawing/2014/main" id="{67B5A1DB-367C-F45F-FB60-EEE93BE215E2}"/>
              </a:ext>
            </a:extLst>
          </p:cNvPr>
          <p:cNvGrpSpPr/>
          <p:nvPr>
            <p:custDataLst>
              <p:tags r:id="rId8"/>
            </p:custDataLst>
          </p:nvPr>
        </p:nvGrpSpPr>
        <p:grpSpPr>
          <a:xfrm>
            <a:off x="8576547" y="88946"/>
            <a:ext cx="1371600" cy="1489980"/>
            <a:chOff x="7104528" y="2946108"/>
            <a:chExt cx="1371600" cy="1489980"/>
          </a:xfrm>
        </p:grpSpPr>
        <p:pic>
          <p:nvPicPr>
            <p:cNvPr id="12" name="Graphic 38">
              <a:extLst>
                <a:ext uri="{FF2B5EF4-FFF2-40B4-BE49-F238E27FC236}">
                  <a16:creationId xmlns:a16="http://schemas.microsoft.com/office/drawing/2014/main" id="{FB2E4AF2-A454-25F7-8D10-04C35319E9A6}"/>
                </a:ext>
              </a:extLst>
            </p:cNvPr>
            <p:cNvPicPr>
              <a:picLocks noChangeAspect="1"/>
            </p:cNvPicPr>
            <p:nvPr/>
          </p:nvPicPr>
          <p:blipFill>
            <a:blip>
              <a:extLst>
                <a:ext uri="{96DAC541-7B7A-43D3-8B79-37D633B846F1}">
                  <asvg:svgBlip xmlns:asvg="http://schemas.microsoft.com/office/drawing/2016/SVG/main" r:embed="rId10"/>
                </a:ext>
              </a:extLst>
            </a:blip>
            <a:stretch>
              <a:fillRect/>
            </a:stretch>
          </p:blipFill>
          <p:spPr>
            <a:xfrm>
              <a:off x="7276336" y="3208437"/>
              <a:ext cx="1027984" cy="1027984"/>
            </a:xfrm>
            <a:prstGeom prst="rect">
              <a:avLst/>
            </a:prstGeom>
          </p:spPr>
        </p:pic>
        <p:sp>
          <p:nvSpPr>
            <p:cNvPr id="13" name="TextBox 79">
              <a:extLst>
                <a:ext uri="{FF2B5EF4-FFF2-40B4-BE49-F238E27FC236}">
                  <a16:creationId xmlns:a16="http://schemas.microsoft.com/office/drawing/2014/main" id="{116A1C84-1740-CCC7-CBFF-B7A1A01CBAF9}"/>
                </a:ext>
              </a:extLst>
            </p:cNvPr>
            <p:cNvSpPr txBox="1"/>
            <p:nvPr/>
          </p:nvSpPr>
          <p:spPr>
            <a:xfrm>
              <a:off x="7104528" y="2946108"/>
              <a:ext cx="1371600" cy="1489980"/>
            </a:xfrm>
            <a:prstGeom prst="rect">
              <a:avLst/>
            </a:prstGeom>
            <a:noFill/>
          </p:spPr>
          <p:txBody>
            <a:bodyPr wrap="none" rtlCol="0">
              <a:prstTxWarp prst="textArchDown">
                <a:avLst>
                  <a:gd name="adj" fmla="val 629262"/>
                </a:avLst>
              </a:prstTxWarp>
              <a:spAutoFit/>
            </a:bodyPr>
            <a:lstStyle/>
            <a:p>
              <a:pPr algn="ctr"/>
              <a:r>
                <a:rPr lang="en-US" sz="5200" cap="all" dirty="0"/>
                <a:t>Plan de recherche et </a:t>
              </a:r>
              <a:r>
                <a:rPr lang="en-US" sz="5200" cap="all" dirty="0" err="1"/>
                <a:t>méthodes</a:t>
              </a:r>
              <a:endParaRPr lang="en-US" sz="5200" cap="all" dirty="0"/>
            </a:p>
          </p:txBody>
        </p:sp>
      </p:gr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custDataLst>
              <p:tags r:id="rId1"/>
            </p:custDataLst>
          </p:nvPr>
        </p:nvSpPr>
        <p:spPr>
          <a:xfrm>
            <a:off x="2815575" y="739528"/>
            <a:ext cx="5062250" cy="246221"/>
          </a:xfrm>
          <a:prstGeom prst="rect">
            <a:avLst/>
          </a:prstGeom>
        </p:spPr>
        <p:txBody>
          <a:bodyPr vert="horz" wrap="square" lIns="0" tIns="0" rIns="0" bIns="0" rtlCol="0">
            <a:spAutoFit/>
          </a:bodyPr>
          <a:lstStyle/>
          <a:p>
            <a:pPr marL="12700" algn="ctr">
              <a:lnSpc>
                <a:spcPct val="100000"/>
              </a:lnSpc>
            </a:pPr>
            <a:r>
              <a:rPr lang="fr-FR" sz="1600" b="1" dirty="0">
                <a:latin typeface="Arial"/>
                <a:cs typeface="Arial"/>
              </a:rPr>
              <a:t>À propos du codage : planifier votre investigation</a:t>
            </a:r>
            <a:endParaRPr sz="1600" dirty="0">
              <a:latin typeface="Arial"/>
              <a:cs typeface="Arial"/>
            </a:endParaRPr>
          </a:p>
        </p:txBody>
      </p:sp>
      <p:sp>
        <p:nvSpPr>
          <p:cNvPr id="3" name="object 3"/>
          <p:cNvSpPr txBox="1"/>
          <p:nvPr>
            <p:custDataLst>
              <p:tags r:id="rId2"/>
            </p:custDataLst>
          </p:nvPr>
        </p:nvSpPr>
        <p:spPr>
          <a:xfrm>
            <a:off x="2993171" y="1558156"/>
            <a:ext cx="4705985" cy="4446538"/>
          </a:xfrm>
          <a:prstGeom prst="rect">
            <a:avLst/>
          </a:prstGeom>
          <a:solidFill>
            <a:srgbClr val="D9F1F6"/>
          </a:solidFill>
        </p:spPr>
        <p:txBody>
          <a:bodyPr vert="horz" wrap="square" lIns="0" tIns="38100" rIns="0" bIns="0" rtlCol="0">
            <a:spAutoFit/>
          </a:bodyPr>
          <a:lstStyle/>
          <a:p>
            <a:pPr marL="78740" marR="294640">
              <a:lnSpc>
                <a:spcPct val="120000"/>
              </a:lnSpc>
              <a:spcBef>
                <a:spcPts val="300"/>
              </a:spcBef>
            </a:pPr>
            <a:r>
              <a:rPr lang="fr-FR" sz="1200" b="1" dirty="0">
                <a:latin typeface="Arial"/>
                <a:cs typeface="Arial"/>
              </a:rPr>
              <a:t>Point de réflexion :</a:t>
            </a:r>
            <a:r>
              <a:rPr sz="1200" b="1" dirty="0">
                <a:latin typeface="Arial"/>
                <a:cs typeface="Arial"/>
              </a:rPr>
              <a:t> </a:t>
            </a:r>
            <a:r>
              <a:rPr lang="fr-FR" sz="1200" dirty="0">
                <a:latin typeface="Arial"/>
                <a:cs typeface="Arial"/>
              </a:rPr>
              <a:t>Le codage peut sembler complexe lorsqu’on débute. Voici quelques conseils pour vous aider à planifier le codage dans le cadre de votre investigation:</a:t>
            </a:r>
            <a:endParaRPr lang="en-US" sz="1200" dirty="0">
              <a:latin typeface="Arial Unicode MS"/>
              <a:cs typeface="Arial Unicode MS"/>
            </a:endParaRPr>
          </a:p>
          <a:p>
            <a:pPr marL="250190" marR="358140" indent="-171450">
              <a:lnSpc>
                <a:spcPct val="121700"/>
              </a:lnSpc>
              <a:spcBef>
                <a:spcPts val="640"/>
              </a:spcBef>
              <a:buFont typeface="Arial" panose="020B0604020202020204" pitchFamily="34" charset="0"/>
              <a:buChar char="•"/>
              <a:tabLst>
                <a:tab pos="177800" algn="l"/>
              </a:tabLst>
            </a:pPr>
            <a:r>
              <a:rPr lang="fr-FR" sz="1200" dirty="0">
                <a:latin typeface="Arial Unicode MS"/>
                <a:cs typeface="Arial Unicode MS"/>
              </a:rPr>
              <a:t>Choisissez un ou deux codes de dialogue à observer pour une même investigation, afin de ne pas avoir à vous concentrer sur trop d’éléments à la fois en classe.</a:t>
            </a:r>
          </a:p>
          <a:p>
            <a:pPr marL="250190" marR="358140" indent="-171450">
              <a:lnSpc>
                <a:spcPct val="121700"/>
              </a:lnSpc>
              <a:spcBef>
                <a:spcPts val="640"/>
              </a:spcBef>
              <a:buFont typeface="Arial" panose="020B0604020202020204" pitchFamily="34" charset="0"/>
              <a:buChar char="•"/>
              <a:tabLst>
                <a:tab pos="177800" algn="l"/>
              </a:tabLst>
            </a:pPr>
            <a:r>
              <a:rPr lang="fr-FR" sz="1200" dirty="0">
                <a:latin typeface="Arial Unicode MS"/>
                <a:cs typeface="Arial Unicode MS"/>
              </a:rPr>
              <a:t>Consultez les gabarits proposés à la section 2. Réfléchissez à la manière dont vous pourriez les utiliser pour consigner les dialogues dans votre classe.</a:t>
            </a:r>
          </a:p>
          <a:p>
            <a:pPr marL="250190" marR="358140" indent="-171450">
              <a:lnSpc>
                <a:spcPct val="121700"/>
              </a:lnSpc>
              <a:spcBef>
                <a:spcPts val="640"/>
              </a:spcBef>
              <a:buFont typeface="Arial" panose="020B0604020202020204" pitchFamily="34" charset="0"/>
              <a:buChar char="•"/>
              <a:tabLst>
                <a:tab pos="177800" algn="l"/>
              </a:tabLst>
            </a:pPr>
            <a:r>
              <a:rPr lang="fr-FR" sz="1200" dirty="0">
                <a:latin typeface="Arial Unicode MS"/>
                <a:cs typeface="Arial Unicode MS"/>
              </a:rPr>
              <a:t>Pensez à la façon dont vous allez enregistrer les échanges, et à ce que cela implique. Devriez-vous vous procurer du matériel d’enregistrement ? Disposez-vous d’autres adultes dans votre milieu pour vous aider pendant que vous codez en direct (codage en temps réel) ?</a:t>
            </a:r>
          </a:p>
          <a:p>
            <a:pPr marL="250190" marR="358140" indent="-171450">
              <a:lnSpc>
                <a:spcPct val="121700"/>
              </a:lnSpc>
              <a:spcBef>
                <a:spcPts val="640"/>
              </a:spcBef>
              <a:buFont typeface="Arial" panose="020B0604020202020204" pitchFamily="34" charset="0"/>
              <a:buChar char="•"/>
              <a:tabLst>
                <a:tab pos="177800" algn="l"/>
              </a:tabLst>
            </a:pPr>
            <a:endParaRPr lang="fr-CA" sz="1200" dirty="0">
              <a:latin typeface="Arial Unicode MS"/>
              <a:cs typeface="Arial Unicode MS"/>
            </a:endParaRPr>
          </a:p>
          <a:p>
            <a:pPr marL="78740" marR="139700" algn="just">
              <a:lnSpc>
                <a:spcPct val="121700"/>
              </a:lnSpc>
              <a:spcBef>
                <a:spcPts val="570"/>
              </a:spcBef>
            </a:pPr>
            <a:r>
              <a:rPr lang="fr-FR" sz="1200" dirty="0">
                <a:latin typeface="Arial Unicode MS"/>
                <a:cs typeface="Arial Unicode MS"/>
              </a:rPr>
              <a:t>À l’aide des sections 1 et 2, prenez quelques notes pour répondre à ces questions. Ces notes vous aideront à établir un plan pour votre investigation.</a:t>
            </a:r>
            <a:endParaRPr sz="1200" dirty="0">
              <a:latin typeface="Arial Unicode MS"/>
              <a:cs typeface="Arial Unicode MS"/>
            </a:endParaRPr>
          </a:p>
        </p:txBody>
      </p:sp>
      <p:sp>
        <p:nvSpPr>
          <p:cNvPr id="8" name="object 8"/>
          <p:cNvSpPr txBox="1">
            <a:spLocks noGrp="1"/>
          </p:cNvSpPr>
          <p:nvPr>
            <p:ph type="sldNum" sz="quarter" idx="7"/>
            <p:custDataLst>
              <p:tags r:id="rId3"/>
            </p:custDataLst>
          </p:nvPr>
        </p:nvSpPr>
        <p:spPr>
          <a:prstGeom prst="rect">
            <a:avLst/>
          </a:prstGeom>
        </p:spPr>
        <p:txBody>
          <a:bodyPr vert="horz" wrap="square" lIns="0" tIns="635" rIns="0" bIns="0" rtlCol="0">
            <a:spAutoFit/>
          </a:bodyPr>
          <a:lstStyle/>
          <a:p>
            <a:pPr marL="25400">
              <a:lnSpc>
                <a:spcPct val="100000"/>
              </a:lnSpc>
              <a:spcBef>
                <a:spcPts val="5"/>
              </a:spcBef>
            </a:pPr>
            <a:r>
              <a:rPr dirty="0"/>
              <a:t>27</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object 3"/>
          <p:cNvSpPr txBox="1"/>
          <p:nvPr>
            <p:custDataLst>
              <p:tags r:id="rId1"/>
            </p:custDataLst>
          </p:nvPr>
        </p:nvSpPr>
        <p:spPr>
          <a:xfrm>
            <a:off x="537844" y="541655"/>
            <a:ext cx="4999990" cy="1139190"/>
          </a:xfrm>
          <a:prstGeom prst="rect">
            <a:avLst/>
          </a:prstGeom>
          <a:ln w="31733">
            <a:solidFill>
              <a:srgbClr val="2791A6"/>
            </a:solidFill>
          </a:ln>
        </p:spPr>
        <p:txBody>
          <a:bodyPr vert="horz" wrap="square" lIns="0" tIns="37465" rIns="0" bIns="0" rtlCol="0">
            <a:spAutoFit/>
          </a:bodyPr>
          <a:lstStyle/>
          <a:p>
            <a:pPr marL="83185" marR="95250" algn="just">
              <a:lnSpc>
                <a:spcPct val="121100"/>
              </a:lnSpc>
              <a:spcBef>
                <a:spcPts val="295"/>
              </a:spcBef>
            </a:pPr>
            <a:r>
              <a:rPr lang="fr-FR" sz="1200" dirty="0">
                <a:latin typeface="Arial Unicode MS"/>
                <a:cs typeface="Arial Unicode MS"/>
              </a:rPr>
              <a:t>Voici un exemple d’un extrait de dialogue codé par « tour de parole » : chaque fois qu’une personne différente parle, on examine la grille de codage pour déterminer si un (ou plusieurs) codes peuvent être appliqués à ce qui a été dit. Dans cet exemple, le dialogue a été enregistré, puis transcrit.</a:t>
            </a:r>
            <a:endParaRPr sz="1200" dirty="0">
              <a:latin typeface="Arial Unicode MS"/>
              <a:cs typeface="Arial Unicode MS"/>
            </a:endParaRPr>
          </a:p>
        </p:txBody>
      </p:sp>
      <p:sp>
        <p:nvSpPr>
          <p:cNvPr id="4" name="object 4"/>
          <p:cNvSpPr/>
          <p:nvPr>
            <p:custDataLst>
              <p:tags r:id="rId2"/>
            </p:custDataLst>
          </p:nvPr>
        </p:nvSpPr>
        <p:spPr>
          <a:xfrm>
            <a:off x="635484" y="1991094"/>
            <a:ext cx="1409065" cy="1232535"/>
          </a:xfrm>
          <a:custGeom>
            <a:avLst/>
            <a:gdLst/>
            <a:ahLst/>
            <a:cxnLst/>
            <a:rect l="l" t="t" r="r" b="b"/>
            <a:pathLst>
              <a:path w="1409064" h="1232535">
                <a:moveTo>
                  <a:pt x="1203642" y="0"/>
                </a:moveTo>
                <a:lnTo>
                  <a:pt x="205422" y="0"/>
                </a:lnTo>
                <a:lnTo>
                  <a:pt x="158321" y="5425"/>
                </a:lnTo>
                <a:lnTo>
                  <a:pt x="115084" y="20879"/>
                </a:lnTo>
                <a:lnTo>
                  <a:pt x="76942" y="45129"/>
                </a:lnTo>
                <a:lnTo>
                  <a:pt x="45129" y="76942"/>
                </a:lnTo>
                <a:lnTo>
                  <a:pt x="20879" y="115084"/>
                </a:lnTo>
                <a:lnTo>
                  <a:pt x="5425" y="158321"/>
                </a:lnTo>
                <a:lnTo>
                  <a:pt x="0" y="205422"/>
                </a:lnTo>
                <a:lnTo>
                  <a:pt x="0" y="1027099"/>
                </a:lnTo>
                <a:lnTo>
                  <a:pt x="5425" y="1074205"/>
                </a:lnTo>
                <a:lnTo>
                  <a:pt x="20879" y="1117446"/>
                </a:lnTo>
                <a:lnTo>
                  <a:pt x="45129" y="1155590"/>
                </a:lnTo>
                <a:lnTo>
                  <a:pt x="76942" y="1187404"/>
                </a:lnTo>
                <a:lnTo>
                  <a:pt x="115084" y="1211654"/>
                </a:lnTo>
                <a:lnTo>
                  <a:pt x="158321" y="1227109"/>
                </a:lnTo>
                <a:lnTo>
                  <a:pt x="205422" y="1232535"/>
                </a:lnTo>
                <a:lnTo>
                  <a:pt x="1203642" y="1232535"/>
                </a:lnTo>
                <a:lnTo>
                  <a:pt x="1250743" y="1227109"/>
                </a:lnTo>
                <a:lnTo>
                  <a:pt x="1293980" y="1211654"/>
                </a:lnTo>
                <a:lnTo>
                  <a:pt x="1332122" y="1187404"/>
                </a:lnTo>
                <a:lnTo>
                  <a:pt x="1363935" y="1155590"/>
                </a:lnTo>
                <a:lnTo>
                  <a:pt x="1388185" y="1117446"/>
                </a:lnTo>
                <a:lnTo>
                  <a:pt x="1403639" y="1074205"/>
                </a:lnTo>
                <a:lnTo>
                  <a:pt x="1409065" y="1027099"/>
                </a:lnTo>
                <a:lnTo>
                  <a:pt x="1409065" y="205422"/>
                </a:lnTo>
                <a:lnTo>
                  <a:pt x="1403639" y="158321"/>
                </a:lnTo>
                <a:lnTo>
                  <a:pt x="1388185" y="115084"/>
                </a:lnTo>
                <a:lnTo>
                  <a:pt x="1363935" y="76942"/>
                </a:lnTo>
                <a:lnTo>
                  <a:pt x="1332122" y="45129"/>
                </a:lnTo>
                <a:lnTo>
                  <a:pt x="1293980" y="20879"/>
                </a:lnTo>
                <a:lnTo>
                  <a:pt x="1250743" y="5425"/>
                </a:lnTo>
                <a:lnTo>
                  <a:pt x="1203642" y="0"/>
                </a:lnTo>
                <a:close/>
              </a:path>
            </a:pathLst>
          </a:custGeom>
          <a:solidFill>
            <a:srgbClr val="CCCCFF"/>
          </a:solidFill>
        </p:spPr>
        <p:txBody>
          <a:bodyPr wrap="square" lIns="0" tIns="0" rIns="0" bIns="0" rtlCol="0"/>
          <a:lstStyle/>
          <a:p>
            <a:endParaRPr dirty="0"/>
          </a:p>
        </p:txBody>
      </p:sp>
      <p:sp>
        <p:nvSpPr>
          <p:cNvPr id="5" name="object 5"/>
          <p:cNvSpPr txBox="1"/>
          <p:nvPr>
            <p:custDataLst>
              <p:tags r:id="rId3"/>
            </p:custDataLst>
          </p:nvPr>
        </p:nvSpPr>
        <p:spPr>
          <a:xfrm>
            <a:off x="721747" y="2028825"/>
            <a:ext cx="1292458" cy="1088311"/>
          </a:xfrm>
          <a:prstGeom prst="rect">
            <a:avLst/>
          </a:prstGeom>
        </p:spPr>
        <p:txBody>
          <a:bodyPr vert="horz" wrap="square" lIns="0" tIns="635" rIns="0" bIns="0" rtlCol="0">
            <a:spAutoFit/>
          </a:bodyPr>
          <a:lstStyle/>
          <a:p>
            <a:pPr marL="12700" marR="5080">
              <a:lnSpc>
                <a:spcPct val="120000"/>
              </a:lnSpc>
              <a:spcBef>
                <a:spcPts val="5"/>
              </a:spcBef>
            </a:pPr>
            <a:r>
              <a:rPr lang="fr-FR" sz="1200" dirty="0">
                <a:latin typeface="Arial Unicode MS"/>
                <a:cs typeface="Arial Unicode MS"/>
              </a:rPr>
              <a:t>Chaque tour de parole reçoit un numéro différent afin de faciliter son repérage.</a:t>
            </a:r>
            <a:endParaRPr sz="1200" dirty="0">
              <a:latin typeface="Arial Unicode MS"/>
              <a:cs typeface="Arial Unicode MS"/>
            </a:endParaRPr>
          </a:p>
        </p:txBody>
      </p:sp>
      <p:sp>
        <p:nvSpPr>
          <p:cNvPr id="6" name="object 6"/>
          <p:cNvSpPr/>
          <p:nvPr>
            <p:custDataLst>
              <p:tags r:id="rId4"/>
            </p:custDataLst>
          </p:nvPr>
        </p:nvSpPr>
        <p:spPr>
          <a:xfrm>
            <a:off x="3063755" y="1763903"/>
            <a:ext cx="1557020" cy="703580"/>
          </a:xfrm>
          <a:custGeom>
            <a:avLst/>
            <a:gdLst/>
            <a:ahLst/>
            <a:cxnLst/>
            <a:rect l="l" t="t" r="r" b="b"/>
            <a:pathLst>
              <a:path w="1557020" h="703580">
                <a:moveTo>
                  <a:pt x="1439760" y="0"/>
                </a:moveTo>
                <a:lnTo>
                  <a:pt x="117271" y="0"/>
                </a:lnTo>
                <a:lnTo>
                  <a:pt x="71623" y="9215"/>
                </a:lnTo>
                <a:lnTo>
                  <a:pt x="34347" y="34347"/>
                </a:lnTo>
                <a:lnTo>
                  <a:pt x="9215" y="71623"/>
                </a:lnTo>
                <a:lnTo>
                  <a:pt x="0" y="117271"/>
                </a:lnTo>
                <a:lnTo>
                  <a:pt x="0" y="586320"/>
                </a:lnTo>
                <a:lnTo>
                  <a:pt x="9215" y="631969"/>
                </a:lnTo>
                <a:lnTo>
                  <a:pt x="34347" y="669245"/>
                </a:lnTo>
                <a:lnTo>
                  <a:pt x="71623" y="694377"/>
                </a:lnTo>
                <a:lnTo>
                  <a:pt x="117271" y="703592"/>
                </a:lnTo>
                <a:lnTo>
                  <a:pt x="1439760" y="703592"/>
                </a:lnTo>
                <a:lnTo>
                  <a:pt x="1485402" y="694377"/>
                </a:lnTo>
                <a:lnTo>
                  <a:pt x="1522674" y="669245"/>
                </a:lnTo>
                <a:lnTo>
                  <a:pt x="1547804" y="631969"/>
                </a:lnTo>
                <a:lnTo>
                  <a:pt x="1557020" y="586320"/>
                </a:lnTo>
                <a:lnTo>
                  <a:pt x="1557020" y="117271"/>
                </a:lnTo>
                <a:lnTo>
                  <a:pt x="1547804" y="71623"/>
                </a:lnTo>
                <a:lnTo>
                  <a:pt x="1522674" y="34347"/>
                </a:lnTo>
                <a:lnTo>
                  <a:pt x="1485402" y="9215"/>
                </a:lnTo>
                <a:lnTo>
                  <a:pt x="1439760" y="0"/>
                </a:lnTo>
                <a:close/>
              </a:path>
            </a:pathLst>
          </a:custGeom>
          <a:solidFill>
            <a:srgbClr val="CCCCFF"/>
          </a:solidFill>
        </p:spPr>
        <p:txBody>
          <a:bodyPr wrap="square" lIns="0" tIns="0" rIns="0" bIns="0" rtlCol="0"/>
          <a:lstStyle/>
          <a:p>
            <a:endParaRPr/>
          </a:p>
        </p:txBody>
      </p:sp>
      <p:sp>
        <p:nvSpPr>
          <p:cNvPr id="7" name="object 7"/>
          <p:cNvSpPr txBox="1"/>
          <p:nvPr>
            <p:custDataLst>
              <p:tags r:id="rId5"/>
            </p:custDataLst>
          </p:nvPr>
        </p:nvSpPr>
        <p:spPr>
          <a:xfrm>
            <a:off x="3192780" y="1724025"/>
            <a:ext cx="1522690" cy="654731"/>
          </a:xfrm>
          <a:prstGeom prst="rect">
            <a:avLst/>
          </a:prstGeom>
        </p:spPr>
        <p:txBody>
          <a:bodyPr vert="horz" wrap="square" lIns="0" tIns="0" rIns="0" bIns="0" rtlCol="0">
            <a:spAutoFit/>
          </a:bodyPr>
          <a:lstStyle/>
          <a:p>
            <a:pPr marL="12700" marR="5080">
              <a:lnSpc>
                <a:spcPct val="121700"/>
              </a:lnSpc>
            </a:pPr>
            <a:r>
              <a:rPr lang="fr-FR" sz="1200" dirty="0">
                <a:latin typeface="Arial Unicode MS"/>
                <a:cs typeface="Arial Unicode MS"/>
              </a:rPr>
              <a:t>Le nom de chaque intervenant est enregistré.</a:t>
            </a:r>
            <a:endParaRPr sz="1200" dirty="0">
              <a:latin typeface="Arial Unicode MS"/>
              <a:cs typeface="Arial Unicode MS"/>
            </a:endParaRPr>
          </a:p>
        </p:txBody>
      </p:sp>
      <p:sp>
        <p:nvSpPr>
          <p:cNvPr id="8" name="object 8"/>
          <p:cNvSpPr/>
          <p:nvPr>
            <p:custDataLst>
              <p:tags r:id="rId6"/>
            </p:custDataLst>
          </p:nvPr>
        </p:nvSpPr>
        <p:spPr>
          <a:xfrm>
            <a:off x="6814064" y="2203332"/>
            <a:ext cx="1744345" cy="661035"/>
          </a:xfrm>
          <a:custGeom>
            <a:avLst/>
            <a:gdLst/>
            <a:ahLst/>
            <a:cxnLst/>
            <a:rect l="l" t="t" r="r" b="b"/>
            <a:pathLst>
              <a:path w="1744345" h="661035">
                <a:moveTo>
                  <a:pt x="1634172" y="0"/>
                </a:moveTo>
                <a:lnTo>
                  <a:pt x="110172" y="0"/>
                </a:lnTo>
                <a:lnTo>
                  <a:pt x="67288" y="8658"/>
                </a:lnTo>
                <a:lnTo>
                  <a:pt x="32269" y="32269"/>
                </a:lnTo>
                <a:lnTo>
                  <a:pt x="8658" y="67288"/>
                </a:lnTo>
                <a:lnTo>
                  <a:pt x="0" y="110172"/>
                </a:lnTo>
                <a:lnTo>
                  <a:pt x="0" y="550862"/>
                </a:lnTo>
                <a:lnTo>
                  <a:pt x="8658" y="593746"/>
                </a:lnTo>
                <a:lnTo>
                  <a:pt x="32269" y="628765"/>
                </a:lnTo>
                <a:lnTo>
                  <a:pt x="67288" y="652376"/>
                </a:lnTo>
                <a:lnTo>
                  <a:pt x="110172" y="661035"/>
                </a:lnTo>
                <a:lnTo>
                  <a:pt x="1634172" y="661035"/>
                </a:lnTo>
                <a:lnTo>
                  <a:pt x="1677056" y="652376"/>
                </a:lnTo>
                <a:lnTo>
                  <a:pt x="1712075" y="628765"/>
                </a:lnTo>
                <a:lnTo>
                  <a:pt x="1735686" y="593746"/>
                </a:lnTo>
                <a:lnTo>
                  <a:pt x="1744345" y="550862"/>
                </a:lnTo>
                <a:lnTo>
                  <a:pt x="1744345" y="110172"/>
                </a:lnTo>
                <a:lnTo>
                  <a:pt x="1735686" y="67288"/>
                </a:lnTo>
                <a:lnTo>
                  <a:pt x="1712075" y="32269"/>
                </a:lnTo>
                <a:lnTo>
                  <a:pt x="1677056" y="8658"/>
                </a:lnTo>
                <a:lnTo>
                  <a:pt x="1634172" y="0"/>
                </a:lnTo>
                <a:close/>
              </a:path>
            </a:pathLst>
          </a:custGeom>
          <a:solidFill>
            <a:srgbClr val="CCCCFF"/>
          </a:solidFill>
        </p:spPr>
        <p:txBody>
          <a:bodyPr wrap="square" lIns="0" tIns="0" rIns="0" bIns="0" rtlCol="0"/>
          <a:lstStyle/>
          <a:p>
            <a:endParaRPr/>
          </a:p>
        </p:txBody>
      </p:sp>
      <p:sp>
        <p:nvSpPr>
          <p:cNvPr id="9" name="object 9"/>
          <p:cNvSpPr txBox="1"/>
          <p:nvPr>
            <p:custDataLst>
              <p:tags r:id="rId7"/>
            </p:custDataLst>
          </p:nvPr>
        </p:nvSpPr>
        <p:spPr>
          <a:xfrm>
            <a:off x="6969125" y="2289509"/>
            <a:ext cx="1542488" cy="422873"/>
          </a:xfrm>
          <a:prstGeom prst="rect">
            <a:avLst/>
          </a:prstGeom>
        </p:spPr>
        <p:txBody>
          <a:bodyPr vert="horz" wrap="square" lIns="0" tIns="0" rIns="0" bIns="0" rtlCol="0">
            <a:spAutoFit/>
          </a:bodyPr>
          <a:lstStyle/>
          <a:p>
            <a:pPr marL="12700" marR="5080">
              <a:lnSpc>
                <a:spcPct val="120000"/>
              </a:lnSpc>
            </a:pPr>
            <a:r>
              <a:rPr lang="fr-FR" sz="1200" spc="-114" dirty="0">
                <a:latin typeface="Arial Unicode MS"/>
                <a:cs typeface="Arial Unicode MS"/>
              </a:rPr>
              <a:t>Chaque tour de parole est inscrit sur une ligne distincte.</a:t>
            </a:r>
            <a:endParaRPr sz="1200" dirty="0">
              <a:latin typeface="Arial Unicode MS"/>
              <a:cs typeface="Arial Unicode MS"/>
            </a:endParaRPr>
          </a:p>
        </p:txBody>
      </p:sp>
      <p:sp>
        <p:nvSpPr>
          <p:cNvPr id="10" name="object 10"/>
          <p:cNvSpPr/>
          <p:nvPr>
            <p:custDataLst>
              <p:tags r:id="rId8"/>
            </p:custDataLst>
          </p:nvPr>
        </p:nvSpPr>
        <p:spPr>
          <a:xfrm>
            <a:off x="8339064" y="3342005"/>
            <a:ext cx="1913255" cy="1125220"/>
          </a:xfrm>
          <a:custGeom>
            <a:avLst/>
            <a:gdLst/>
            <a:ahLst/>
            <a:cxnLst/>
            <a:rect l="l" t="t" r="r" b="b"/>
            <a:pathLst>
              <a:path w="1913254" h="1125220">
                <a:moveTo>
                  <a:pt x="1725714" y="0"/>
                </a:moveTo>
                <a:lnTo>
                  <a:pt x="187540" y="0"/>
                </a:lnTo>
                <a:lnTo>
                  <a:pt x="137683" y="6698"/>
                </a:lnTo>
                <a:lnTo>
                  <a:pt x="92883" y="25603"/>
                </a:lnTo>
                <a:lnTo>
                  <a:pt x="54927" y="54927"/>
                </a:lnTo>
                <a:lnTo>
                  <a:pt x="25603" y="92883"/>
                </a:lnTo>
                <a:lnTo>
                  <a:pt x="6698" y="137683"/>
                </a:lnTo>
                <a:lnTo>
                  <a:pt x="0" y="187540"/>
                </a:lnTo>
                <a:lnTo>
                  <a:pt x="0" y="937679"/>
                </a:lnTo>
                <a:lnTo>
                  <a:pt x="6698" y="987536"/>
                </a:lnTo>
                <a:lnTo>
                  <a:pt x="25603" y="1032336"/>
                </a:lnTo>
                <a:lnTo>
                  <a:pt x="54927" y="1070292"/>
                </a:lnTo>
                <a:lnTo>
                  <a:pt x="92883" y="1099616"/>
                </a:lnTo>
                <a:lnTo>
                  <a:pt x="137683" y="1118521"/>
                </a:lnTo>
                <a:lnTo>
                  <a:pt x="187540" y="1125220"/>
                </a:lnTo>
                <a:lnTo>
                  <a:pt x="1725714" y="1125220"/>
                </a:lnTo>
                <a:lnTo>
                  <a:pt x="1775571" y="1118521"/>
                </a:lnTo>
                <a:lnTo>
                  <a:pt x="1820371" y="1099616"/>
                </a:lnTo>
                <a:lnTo>
                  <a:pt x="1858327" y="1070292"/>
                </a:lnTo>
                <a:lnTo>
                  <a:pt x="1887651" y="1032336"/>
                </a:lnTo>
                <a:lnTo>
                  <a:pt x="1906556" y="987536"/>
                </a:lnTo>
                <a:lnTo>
                  <a:pt x="1913255" y="937679"/>
                </a:lnTo>
                <a:lnTo>
                  <a:pt x="1913255" y="187540"/>
                </a:lnTo>
                <a:lnTo>
                  <a:pt x="1906556" y="137683"/>
                </a:lnTo>
                <a:lnTo>
                  <a:pt x="1887651" y="92883"/>
                </a:lnTo>
                <a:lnTo>
                  <a:pt x="1858327" y="54927"/>
                </a:lnTo>
                <a:lnTo>
                  <a:pt x="1820371" y="25603"/>
                </a:lnTo>
                <a:lnTo>
                  <a:pt x="1775571" y="6698"/>
                </a:lnTo>
                <a:lnTo>
                  <a:pt x="1725714" y="0"/>
                </a:lnTo>
                <a:close/>
              </a:path>
            </a:pathLst>
          </a:custGeom>
          <a:solidFill>
            <a:srgbClr val="CCCCFF"/>
          </a:solidFill>
        </p:spPr>
        <p:txBody>
          <a:bodyPr wrap="square" lIns="0" tIns="0" rIns="0" bIns="0" rtlCol="0"/>
          <a:lstStyle/>
          <a:p>
            <a:endParaRPr/>
          </a:p>
        </p:txBody>
      </p:sp>
      <p:sp>
        <p:nvSpPr>
          <p:cNvPr id="11" name="object 11"/>
          <p:cNvSpPr txBox="1"/>
          <p:nvPr>
            <p:custDataLst>
              <p:tags r:id="rId9"/>
            </p:custDataLst>
          </p:nvPr>
        </p:nvSpPr>
        <p:spPr>
          <a:xfrm>
            <a:off x="8511613" y="3476625"/>
            <a:ext cx="1690370" cy="868956"/>
          </a:xfrm>
          <a:prstGeom prst="rect">
            <a:avLst/>
          </a:prstGeom>
        </p:spPr>
        <p:txBody>
          <a:bodyPr vert="horz" wrap="square" lIns="0" tIns="635" rIns="0" bIns="0" rtlCol="0">
            <a:spAutoFit/>
          </a:bodyPr>
          <a:lstStyle/>
          <a:p>
            <a:pPr marL="12700" marR="5080">
              <a:lnSpc>
                <a:spcPct val="120000"/>
              </a:lnSpc>
              <a:spcBef>
                <a:spcPts val="5"/>
              </a:spcBef>
            </a:pPr>
            <a:r>
              <a:rPr lang="fr-FR" sz="1200" spc="-100" dirty="0">
                <a:latin typeface="Arial Unicode MS"/>
                <a:cs typeface="Arial Unicode MS"/>
              </a:rPr>
              <a:t>Vous pouvez identifier le code en comparant ce qui a été dit avec la grille de codage présentée à la Section 1.</a:t>
            </a:r>
            <a:endParaRPr sz="1200" dirty="0">
              <a:latin typeface="Arial Unicode MS"/>
              <a:cs typeface="Arial Unicode MS"/>
            </a:endParaRPr>
          </a:p>
        </p:txBody>
      </p:sp>
      <p:sp>
        <p:nvSpPr>
          <p:cNvPr id="14" name="object 14"/>
          <p:cNvSpPr/>
          <p:nvPr>
            <p:custDataLst>
              <p:tags r:id="rId10"/>
            </p:custDataLst>
          </p:nvPr>
        </p:nvSpPr>
        <p:spPr>
          <a:xfrm>
            <a:off x="2704744" y="2115693"/>
            <a:ext cx="1305064" cy="1305075"/>
          </a:xfrm>
          <a:prstGeom prst="rect">
            <a:avLst/>
          </a:prstGeom>
          <a:blipFill>
            <a:blip r:embed="rId20" cstate="print"/>
            <a:stretch>
              <a:fillRect/>
            </a:stretch>
          </a:blipFill>
        </p:spPr>
        <p:txBody>
          <a:bodyPr wrap="square" lIns="0" tIns="0" rIns="0" bIns="0" rtlCol="0"/>
          <a:lstStyle/>
          <a:p>
            <a:endParaRPr/>
          </a:p>
        </p:txBody>
      </p:sp>
      <p:sp>
        <p:nvSpPr>
          <p:cNvPr id="18" name="object 18"/>
          <p:cNvSpPr/>
          <p:nvPr>
            <p:custDataLst>
              <p:tags r:id="rId11"/>
            </p:custDataLst>
          </p:nvPr>
        </p:nvSpPr>
        <p:spPr>
          <a:xfrm>
            <a:off x="5723166" y="2141760"/>
            <a:ext cx="831919" cy="485646"/>
          </a:xfrm>
          <a:prstGeom prst="rect">
            <a:avLst/>
          </a:prstGeom>
          <a:blipFill>
            <a:blip r:embed="rId21" cstate="print"/>
            <a:stretch>
              <a:fillRect/>
            </a:stretch>
          </a:blipFill>
        </p:spPr>
        <p:txBody>
          <a:bodyPr wrap="square" lIns="0" tIns="0" rIns="0" bIns="0" rtlCol="0"/>
          <a:lstStyle/>
          <a:p>
            <a:endParaRPr/>
          </a:p>
        </p:txBody>
      </p:sp>
      <p:sp>
        <p:nvSpPr>
          <p:cNvPr id="19" name="object 19"/>
          <p:cNvSpPr/>
          <p:nvPr>
            <p:custDataLst>
              <p:tags r:id="rId12"/>
            </p:custDataLst>
          </p:nvPr>
        </p:nvSpPr>
        <p:spPr>
          <a:xfrm>
            <a:off x="5896305" y="2159070"/>
            <a:ext cx="1317560" cy="1317555"/>
          </a:xfrm>
          <a:prstGeom prst="rect">
            <a:avLst/>
          </a:prstGeom>
          <a:blipFill>
            <a:blip r:embed="rId22" cstate="print"/>
            <a:stretch>
              <a:fillRect/>
            </a:stretch>
          </a:blipFill>
        </p:spPr>
        <p:txBody>
          <a:bodyPr wrap="square" lIns="0" tIns="0" rIns="0" bIns="0" rtlCol="0"/>
          <a:lstStyle/>
          <a:p>
            <a:endParaRPr/>
          </a:p>
        </p:txBody>
      </p:sp>
      <p:sp>
        <p:nvSpPr>
          <p:cNvPr id="23" name="object 23"/>
          <p:cNvSpPr/>
          <p:nvPr>
            <p:custDataLst>
              <p:tags r:id="rId13"/>
            </p:custDataLst>
          </p:nvPr>
        </p:nvSpPr>
        <p:spPr>
          <a:xfrm>
            <a:off x="9084667" y="4453291"/>
            <a:ext cx="329105" cy="1351149"/>
          </a:xfrm>
          <a:prstGeom prst="rect">
            <a:avLst/>
          </a:prstGeom>
          <a:blipFill>
            <a:blip r:embed="rId23" cstate="print"/>
            <a:stretch>
              <a:fillRect/>
            </a:stretch>
          </a:blipFill>
        </p:spPr>
        <p:txBody>
          <a:bodyPr wrap="square" lIns="0" tIns="0" rIns="0" bIns="0" rtlCol="0"/>
          <a:lstStyle/>
          <a:p>
            <a:endParaRPr/>
          </a:p>
        </p:txBody>
      </p:sp>
      <p:sp>
        <p:nvSpPr>
          <p:cNvPr id="24" name="object 24"/>
          <p:cNvSpPr/>
          <p:nvPr>
            <p:custDataLst>
              <p:tags r:id="rId14"/>
            </p:custDataLst>
          </p:nvPr>
        </p:nvSpPr>
        <p:spPr>
          <a:xfrm>
            <a:off x="7807654" y="4234773"/>
            <a:ext cx="1680248" cy="1680252"/>
          </a:xfrm>
          <a:prstGeom prst="rect">
            <a:avLst/>
          </a:prstGeom>
          <a:blipFill>
            <a:blip r:embed="rId24" cstate="print"/>
            <a:stretch>
              <a:fillRect/>
            </a:stretch>
          </a:blipFill>
        </p:spPr>
        <p:txBody>
          <a:bodyPr wrap="square" lIns="0" tIns="0" rIns="0" bIns="0" rtlCol="0"/>
          <a:lstStyle/>
          <a:p>
            <a:endParaRPr/>
          </a:p>
        </p:txBody>
      </p:sp>
      <p:sp>
        <p:nvSpPr>
          <p:cNvPr id="28" name="object 28"/>
          <p:cNvSpPr/>
          <p:nvPr>
            <p:custDataLst>
              <p:tags r:id="rId15"/>
            </p:custDataLst>
          </p:nvPr>
        </p:nvSpPr>
        <p:spPr>
          <a:xfrm>
            <a:off x="1378242" y="3665249"/>
            <a:ext cx="550283" cy="790653"/>
          </a:xfrm>
          <a:prstGeom prst="rect">
            <a:avLst/>
          </a:prstGeom>
          <a:blipFill>
            <a:blip r:embed="rId25" cstate="print"/>
            <a:stretch>
              <a:fillRect/>
            </a:stretch>
          </a:blipFill>
        </p:spPr>
        <p:txBody>
          <a:bodyPr wrap="square" lIns="0" tIns="0" rIns="0" bIns="0" rtlCol="0"/>
          <a:lstStyle/>
          <a:p>
            <a:endParaRPr/>
          </a:p>
        </p:txBody>
      </p:sp>
      <p:sp>
        <p:nvSpPr>
          <p:cNvPr id="29" name="object 29"/>
          <p:cNvSpPr/>
          <p:nvPr>
            <p:custDataLst>
              <p:tags r:id="rId16"/>
            </p:custDataLst>
          </p:nvPr>
        </p:nvSpPr>
        <p:spPr>
          <a:xfrm>
            <a:off x="1403839" y="2748497"/>
            <a:ext cx="1340929" cy="1340932"/>
          </a:xfrm>
          <a:prstGeom prst="rect">
            <a:avLst/>
          </a:prstGeom>
          <a:blipFill>
            <a:blip r:embed="rId26" cstate="print"/>
            <a:stretch>
              <a:fillRect/>
            </a:stretch>
          </a:blipFill>
        </p:spPr>
        <p:txBody>
          <a:bodyPr wrap="square" lIns="0" tIns="0" rIns="0" bIns="0" rtlCol="0"/>
          <a:lstStyle/>
          <a:p>
            <a:endParaRPr/>
          </a:p>
        </p:txBody>
      </p:sp>
      <p:sp>
        <p:nvSpPr>
          <p:cNvPr id="32" name="object 32"/>
          <p:cNvSpPr txBox="1">
            <a:spLocks noGrp="1"/>
          </p:cNvSpPr>
          <p:nvPr>
            <p:ph type="sldNum" sz="quarter" idx="7"/>
            <p:custDataLst>
              <p:tags r:id="rId17"/>
            </p:custDataLst>
          </p:nvPr>
        </p:nvSpPr>
        <p:spPr>
          <a:prstGeom prst="rect">
            <a:avLst/>
          </a:prstGeom>
        </p:spPr>
        <p:txBody>
          <a:bodyPr vert="horz" wrap="square" lIns="0" tIns="635" rIns="0" bIns="0" rtlCol="0">
            <a:spAutoFit/>
          </a:bodyPr>
          <a:lstStyle/>
          <a:p>
            <a:pPr marL="25400">
              <a:lnSpc>
                <a:spcPct val="100000"/>
              </a:lnSpc>
              <a:spcBef>
                <a:spcPts val="5"/>
              </a:spcBef>
            </a:pPr>
            <a:r>
              <a:rPr dirty="0"/>
              <a:t>28</a:t>
            </a:r>
          </a:p>
        </p:txBody>
      </p:sp>
      <p:graphicFrame>
        <p:nvGraphicFramePr>
          <p:cNvPr id="12" name="Table 11">
            <a:extLst>
              <a:ext uri="{FF2B5EF4-FFF2-40B4-BE49-F238E27FC236}">
                <a16:creationId xmlns:a16="http://schemas.microsoft.com/office/drawing/2014/main" id="{D9C4C354-8948-6745-A3E8-ED54E6F38D63}"/>
              </a:ext>
            </a:extLst>
          </p:cNvPr>
          <p:cNvGraphicFramePr>
            <a:graphicFrameLocks noGrp="1"/>
          </p:cNvGraphicFramePr>
          <p:nvPr>
            <p:custDataLst>
              <p:tags r:id="rId18"/>
            </p:custDataLst>
            <p:extLst>
              <p:ext uri="{D42A27DB-BD31-4B8C-83A1-F6EECF244321}">
                <p14:modId xmlns:p14="http://schemas.microsoft.com/office/powerpoint/2010/main" val="2983695611"/>
              </p:ext>
            </p:extLst>
          </p:nvPr>
        </p:nvGraphicFramePr>
        <p:xfrm>
          <a:off x="2412463" y="3188492"/>
          <a:ext cx="5867401" cy="4023360"/>
        </p:xfrm>
        <a:graphic>
          <a:graphicData uri="http://schemas.openxmlformats.org/drawingml/2006/table">
            <a:tbl>
              <a:tblPr>
                <a:tableStyleId>{5C22544A-7EE6-4342-B048-85BDC9FD1C3A}</a:tableStyleId>
              </a:tblPr>
              <a:tblGrid>
                <a:gridCol w="489162">
                  <a:extLst>
                    <a:ext uri="{9D8B030D-6E8A-4147-A177-3AD203B41FA5}">
                      <a16:colId xmlns:a16="http://schemas.microsoft.com/office/drawing/2014/main" val="1482649599"/>
                    </a:ext>
                  </a:extLst>
                </a:gridCol>
                <a:gridCol w="708332">
                  <a:extLst>
                    <a:ext uri="{9D8B030D-6E8A-4147-A177-3AD203B41FA5}">
                      <a16:colId xmlns:a16="http://schemas.microsoft.com/office/drawing/2014/main" val="694061657"/>
                    </a:ext>
                  </a:extLst>
                </a:gridCol>
                <a:gridCol w="3824356">
                  <a:extLst>
                    <a:ext uri="{9D8B030D-6E8A-4147-A177-3AD203B41FA5}">
                      <a16:colId xmlns:a16="http://schemas.microsoft.com/office/drawing/2014/main" val="405919605"/>
                    </a:ext>
                  </a:extLst>
                </a:gridCol>
                <a:gridCol w="845551">
                  <a:extLst>
                    <a:ext uri="{9D8B030D-6E8A-4147-A177-3AD203B41FA5}">
                      <a16:colId xmlns:a16="http://schemas.microsoft.com/office/drawing/2014/main" val="3795263785"/>
                    </a:ext>
                  </a:extLst>
                </a:gridCol>
              </a:tblGrid>
              <a:tr h="0">
                <a:tc>
                  <a:txBody>
                    <a:bodyPr/>
                    <a:lstStyle/>
                    <a:p>
                      <a:r>
                        <a:rPr lang="en-GB" sz="1200" dirty="0">
                          <a:effectLst/>
                        </a:rPr>
                        <a:t>223</a:t>
                      </a:r>
                      <a:endParaRPr lang="en-GB" sz="1200" dirty="0">
                        <a:effectLst/>
                        <a:latin typeface="Calibri" panose="020F0502020204030204" pitchFamily="34" charset="0"/>
                        <a:ea typeface="Calibri" panose="020F0502020204030204" pitchFamily="34" charset="0"/>
                      </a:endParaRPr>
                    </a:p>
                  </a:txBody>
                  <a:tcPr marL="68580" marR="68580" marT="0" marB="0">
                    <a:solidFill>
                      <a:schemeClr val="accent6">
                        <a:lumMod val="20000"/>
                        <a:lumOff val="80000"/>
                      </a:schemeClr>
                    </a:solidFill>
                  </a:tcPr>
                </a:tc>
                <a:tc>
                  <a:txBody>
                    <a:bodyPr/>
                    <a:lstStyle/>
                    <a:p>
                      <a:r>
                        <a:rPr lang="en-GB" sz="1200" dirty="0">
                          <a:effectLst/>
                        </a:rPr>
                        <a:t>Matthew</a:t>
                      </a:r>
                      <a:endParaRPr lang="en-GB" sz="1200" dirty="0">
                        <a:effectLst/>
                        <a:latin typeface="Calibri" panose="020F0502020204030204" pitchFamily="34" charset="0"/>
                        <a:ea typeface="Calibri" panose="020F0502020204030204" pitchFamily="34" charset="0"/>
                      </a:endParaRPr>
                    </a:p>
                  </a:txBody>
                  <a:tcPr marL="68580" marR="68580" marT="0" marB="0">
                    <a:solidFill>
                      <a:schemeClr val="accent6">
                        <a:lumMod val="20000"/>
                        <a:lumOff val="80000"/>
                      </a:schemeClr>
                    </a:solidFill>
                  </a:tcPr>
                </a:tc>
                <a:tc>
                  <a:txBody>
                    <a:bodyPr/>
                    <a:lstStyle/>
                    <a:p>
                      <a:r>
                        <a:rPr lang="fr-FR" sz="1200" dirty="0">
                          <a:effectLst/>
                        </a:rPr>
                        <a:t> Si tu regardais, 300 grammes seraient beaucoup plus proches de 500, comme Aria l’a dit, que de 0 kilogramme. Donc ce serait—, je pense que ce serait plus avancé. </a:t>
                      </a:r>
                      <a:endParaRPr lang="en-GB" sz="1200" dirty="0">
                        <a:effectLst/>
                        <a:latin typeface="Calibri" panose="020F0502020204030204" pitchFamily="34" charset="0"/>
                        <a:ea typeface="Calibri" panose="020F0502020204030204" pitchFamily="34" charset="0"/>
                      </a:endParaRPr>
                    </a:p>
                  </a:txBody>
                  <a:tcPr marL="68580" marR="68580" marT="0" marB="0">
                    <a:solidFill>
                      <a:schemeClr val="accent6">
                        <a:lumMod val="20000"/>
                        <a:lumOff val="80000"/>
                      </a:schemeClr>
                    </a:solidFill>
                  </a:tcPr>
                </a:tc>
                <a:tc>
                  <a:txBody>
                    <a:bodyPr/>
                    <a:lstStyle/>
                    <a:p>
                      <a:r>
                        <a:rPr lang="en-GB" sz="1100">
                          <a:effectLst/>
                        </a:rPr>
                        <a:t>RE, Q</a:t>
                      </a:r>
                      <a:endParaRPr lang="en-GB" sz="1200">
                        <a:effectLst/>
                        <a:latin typeface="Calibri" panose="020F0502020204030204" pitchFamily="34" charset="0"/>
                        <a:ea typeface="Calibri" panose="020F0502020204030204" pitchFamily="34" charset="0"/>
                      </a:endParaRPr>
                    </a:p>
                  </a:txBody>
                  <a:tcPr marL="68580" marR="68580" marT="0" marB="0">
                    <a:solidFill>
                      <a:schemeClr val="accent6">
                        <a:lumMod val="20000"/>
                        <a:lumOff val="80000"/>
                      </a:schemeClr>
                    </a:solidFill>
                  </a:tcPr>
                </a:tc>
                <a:extLst>
                  <a:ext uri="{0D108BD9-81ED-4DB2-BD59-A6C34878D82A}">
                    <a16:rowId xmlns:a16="http://schemas.microsoft.com/office/drawing/2014/main" val="713659397"/>
                  </a:ext>
                </a:extLst>
              </a:tr>
              <a:tr h="0">
                <a:tc>
                  <a:txBody>
                    <a:bodyPr/>
                    <a:lstStyle/>
                    <a:p>
                      <a:r>
                        <a:rPr lang="en-GB" sz="1200">
                          <a:effectLst/>
                        </a:rPr>
                        <a:t>224</a:t>
                      </a:r>
                      <a:endParaRPr lang="en-GB" sz="1200">
                        <a:effectLst/>
                        <a:latin typeface="Calibri" panose="020F0502020204030204" pitchFamily="34" charset="0"/>
                        <a:ea typeface="Calibri" panose="020F0502020204030204" pitchFamily="34" charset="0"/>
                      </a:endParaRPr>
                    </a:p>
                  </a:txBody>
                  <a:tcPr marL="68580" marR="68580" marT="0" marB="0">
                    <a:solidFill>
                      <a:schemeClr val="accent6">
                        <a:lumMod val="20000"/>
                        <a:lumOff val="80000"/>
                      </a:schemeClr>
                    </a:solidFill>
                  </a:tcPr>
                </a:tc>
                <a:tc>
                  <a:txBody>
                    <a:bodyPr/>
                    <a:lstStyle/>
                    <a:p>
                      <a:r>
                        <a:rPr lang="en-GB" sz="1200" dirty="0">
                          <a:effectLst/>
                        </a:rPr>
                        <a:t>Ens.</a:t>
                      </a:r>
                      <a:endParaRPr lang="en-GB" sz="1200" dirty="0">
                        <a:effectLst/>
                        <a:latin typeface="Calibri" panose="020F0502020204030204" pitchFamily="34" charset="0"/>
                        <a:ea typeface="Calibri" panose="020F0502020204030204" pitchFamily="34" charset="0"/>
                      </a:endParaRPr>
                    </a:p>
                  </a:txBody>
                  <a:tcPr marL="68580" marR="68580" marT="0" marB="0">
                    <a:solidFill>
                      <a:schemeClr val="accent6">
                        <a:lumMod val="20000"/>
                        <a:lumOff val="80000"/>
                      </a:schemeClr>
                    </a:solidFill>
                  </a:tcPr>
                </a:tc>
                <a:tc>
                  <a:txBody>
                    <a:bodyPr/>
                    <a:lstStyle/>
                    <a:p>
                      <a:r>
                        <a:rPr lang="fr-FR" sz="1200" dirty="0">
                          <a:effectLst/>
                        </a:rPr>
                        <a:t>Donc tu n’es pas d’accord avec la position actuelle. Tu voudrais qu’on le rapproche davantage de 500 ?</a:t>
                      </a:r>
                      <a:endParaRPr lang="en-GB" sz="1200" dirty="0">
                        <a:effectLst/>
                        <a:latin typeface="Calibri" panose="020F0502020204030204" pitchFamily="34" charset="0"/>
                        <a:ea typeface="Calibri" panose="020F0502020204030204" pitchFamily="34" charset="0"/>
                      </a:endParaRPr>
                    </a:p>
                  </a:txBody>
                  <a:tcPr marL="68580" marR="68580" marT="0" marB="0">
                    <a:solidFill>
                      <a:schemeClr val="accent6">
                        <a:lumMod val="20000"/>
                        <a:lumOff val="80000"/>
                      </a:schemeClr>
                    </a:solidFill>
                  </a:tcPr>
                </a:tc>
                <a:tc>
                  <a:txBody>
                    <a:bodyPr/>
                    <a:lstStyle/>
                    <a:p>
                      <a:r>
                        <a:rPr lang="en-GB" sz="1100">
                          <a:effectLst/>
                        </a:rPr>
                        <a:t>IB</a:t>
                      </a:r>
                      <a:endParaRPr lang="en-GB" sz="1200">
                        <a:effectLst/>
                        <a:latin typeface="Calibri" panose="020F0502020204030204" pitchFamily="34" charset="0"/>
                        <a:ea typeface="Calibri" panose="020F0502020204030204" pitchFamily="34" charset="0"/>
                      </a:endParaRPr>
                    </a:p>
                  </a:txBody>
                  <a:tcPr marL="68580" marR="68580" marT="0" marB="0">
                    <a:solidFill>
                      <a:schemeClr val="accent6">
                        <a:lumMod val="20000"/>
                        <a:lumOff val="80000"/>
                      </a:schemeClr>
                    </a:solidFill>
                  </a:tcPr>
                </a:tc>
                <a:extLst>
                  <a:ext uri="{0D108BD9-81ED-4DB2-BD59-A6C34878D82A}">
                    <a16:rowId xmlns:a16="http://schemas.microsoft.com/office/drawing/2014/main" val="2248371541"/>
                  </a:ext>
                </a:extLst>
              </a:tr>
              <a:tr h="0">
                <a:tc>
                  <a:txBody>
                    <a:bodyPr/>
                    <a:lstStyle/>
                    <a:p>
                      <a:r>
                        <a:rPr lang="en-GB" sz="1200">
                          <a:effectLst/>
                        </a:rPr>
                        <a:t>225</a:t>
                      </a:r>
                      <a:endParaRPr lang="en-GB" sz="1200">
                        <a:effectLst/>
                        <a:latin typeface="Calibri" panose="020F0502020204030204" pitchFamily="34" charset="0"/>
                        <a:ea typeface="Calibri" panose="020F0502020204030204" pitchFamily="34" charset="0"/>
                      </a:endParaRPr>
                    </a:p>
                  </a:txBody>
                  <a:tcPr marL="68580" marR="68580" marT="0" marB="0">
                    <a:solidFill>
                      <a:schemeClr val="accent6">
                        <a:lumMod val="20000"/>
                        <a:lumOff val="80000"/>
                      </a:schemeClr>
                    </a:solidFill>
                  </a:tcPr>
                </a:tc>
                <a:tc>
                  <a:txBody>
                    <a:bodyPr/>
                    <a:lstStyle/>
                    <a:p>
                      <a:r>
                        <a:rPr lang="en-GB" sz="1200" dirty="0">
                          <a:effectLst/>
                        </a:rPr>
                        <a:t>Aria</a:t>
                      </a:r>
                      <a:endParaRPr lang="en-GB" sz="1200" dirty="0">
                        <a:effectLst/>
                        <a:latin typeface="Calibri" panose="020F0502020204030204" pitchFamily="34" charset="0"/>
                        <a:ea typeface="Calibri" panose="020F0502020204030204" pitchFamily="34" charset="0"/>
                      </a:endParaRPr>
                    </a:p>
                  </a:txBody>
                  <a:tcPr marL="68580" marR="68580" marT="0" marB="0">
                    <a:solidFill>
                      <a:schemeClr val="accent6">
                        <a:lumMod val="20000"/>
                        <a:lumOff val="80000"/>
                      </a:schemeClr>
                    </a:solidFill>
                  </a:tcPr>
                </a:tc>
                <a:tc>
                  <a:txBody>
                    <a:bodyPr/>
                    <a:lstStyle/>
                    <a:p>
                      <a:r>
                        <a:rPr lang="fr-FR" sz="1200" dirty="0">
                          <a:effectLst/>
                        </a:rPr>
                        <a:t>Je pense que je suis d’accord avec Matthew.</a:t>
                      </a:r>
                      <a:endParaRPr lang="en-GB" sz="1200" dirty="0">
                        <a:effectLst/>
                        <a:latin typeface="Calibri" panose="020F0502020204030204" pitchFamily="34" charset="0"/>
                        <a:ea typeface="Calibri" panose="020F0502020204030204" pitchFamily="34" charset="0"/>
                      </a:endParaRPr>
                    </a:p>
                  </a:txBody>
                  <a:tcPr marL="68580" marR="68580" marT="0" marB="0">
                    <a:solidFill>
                      <a:schemeClr val="accent6">
                        <a:lumMod val="20000"/>
                        <a:lumOff val="80000"/>
                      </a:schemeClr>
                    </a:solidFill>
                  </a:tcPr>
                </a:tc>
                <a:tc>
                  <a:txBody>
                    <a:bodyPr/>
                    <a:lstStyle/>
                    <a:p>
                      <a:r>
                        <a:rPr lang="en-GB" sz="1200">
                          <a:effectLst/>
                        </a:rPr>
                        <a:t> </a:t>
                      </a:r>
                      <a:endParaRPr lang="en-GB" sz="1200">
                        <a:effectLst/>
                        <a:latin typeface="Calibri" panose="020F0502020204030204" pitchFamily="34" charset="0"/>
                        <a:ea typeface="Calibri" panose="020F0502020204030204" pitchFamily="34" charset="0"/>
                      </a:endParaRPr>
                    </a:p>
                  </a:txBody>
                  <a:tcPr marL="68580" marR="68580" marT="0" marB="0">
                    <a:solidFill>
                      <a:schemeClr val="accent6">
                        <a:lumMod val="20000"/>
                        <a:lumOff val="80000"/>
                      </a:schemeClr>
                    </a:solidFill>
                  </a:tcPr>
                </a:tc>
                <a:extLst>
                  <a:ext uri="{0D108BD9-81ED-4DB2-BD59-A6C34878D82A}">
                    <a16:rowId xmlns:a16="http://schemas.microsoft.com/office/drawing/2014/main" val="3975222490"/>
                  </a:ext>
                </a:extLst>
              </a:tr>
              <a:tr h="0">
                <a:tc>
                  <a:txBody>
                    <a:bodyPr/>
                    <a:lstStyle/>
                    <a:p>
                      <a:r>
                        <a:rPr lang="en-GB" sz="1200">
                          <a:effectLst/>
                        </a:rPr>
                        <a:t>226</a:t>
                      </a:r>
                      <a:endParaRPr lang="en-GB" sz="1200">
                        <a:effectLst/>
                        <a:latin typeface="Calibri" panose="020F0502020204030204" pitchFamily="34" charset="0"/>
                        <a:ea typeface="Calibri" panose="020F0502020204030204" pitchFamily="34" charset="0"/>
                      </a:endParaRPr>
                    </a:p>
                  </a:txBody>
                  <a:tcPr marL="68580" marR="68580" marT="0" marB="0">
                    <a:solidFill>
                      <a:schemeClr val="accent6">
                        <a:lumMod val="20000"/>
                        <a:lumOff val="80000"/>
                      </a:schemeClr>
                    </a:solidFill>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GB" sz="1200" dirty="0">
                          <a:effectLst/>
                        </a:rPr>
                        <a:t>Ens.</a:t>
                      </a:r>
                      <a:endParaRPr lang="en-GB" sz="1200" dirty="0">
                        <a:effectLst/>
                        <a:latin typeface="Calibri" panose="020F0502020204030204" pitchFamily="34" charset="0"/>
                        <a:ea typeface="Calibri" panose="020F0502020204030204" pitchFamily="34" charset="0"/>
                      </a:endParaRPr>
                    </a:p>
                  </a:txBody>
                  <a:tcPr marL="68580" marR="68580" marT="0" marB="0">
                    <a:solidFill>
                      <a:schemeClr val="accent6">
                        <a:lumMod val="20000"/>
                        <a:lumOff val="80000"/>
                      </a:schemeClr>
                    </a:solidFill>
                  </a:tcPr>
                </a:tc>
                <a:tc>
                  <a:txBody>
                    <a:bodyPr/>
                    <a:lstStyle/>
                    <a:p>
                      <a:r>
                        <a:rPr lang="fr-FR" sz="1200" dirty="0">
                          <a:effectLst/>
                        </a:rPr>
                        <a:t>Tu es d’accord avec Matthew. Alors vas-y, déplace-le si tu veux.</a:t>
                      </a:r>
                      <a:endParaRPr lang="en-GB" sz="1200" dirty="0">
                        <a:effectLst/>
                        <a:latin typeface="Calibri" panose="020F0502020204030204" pitchFamily="34" charset="0"/>
                        <a:ea typeface="Calibri" panose="020F0502020204030204" pitchFamily="34" charset="0"/>
                      </a:endParaRPr>
                    </a:p>
                  </a:txBody>
                  <a:tcPr marL="68580" marR="68580" marT="0" marB="0">
                    <a:solidFill>
                      <a:schemeClr val="accent6">
                        <a:lumMod val="20000"/>
                        <a:lumOff val="80000"/>
                      </a:schemeClr>
                    </a:solidFill>
                  </a:tcPr>
                </a:tc>
                <a:tc>
                  <a:txBody>
                    <a:bodyPr/>
                    <a:lstStyle/>
                    <a:p>
                      <a:r>
                        <a:rPr lang="en-GB" sz="1100">
                          <a:effectLst/>
                        </a:rPr>
                        <a:t>IRE</a:t>
                      </a:r>
                      <a:endParaRPr lang="en-GB" sz="1200">
                        <a:effectLst/>
                        <a:latin typeface="Calibri" panose="020F0502020204030204" pitchFamily="34" charset="0"/>
                        <a:ea typeface="Calibri" panose="020F0502020204030204" pitchFamily="34" charset="0"/>
                      </a:endParaRPr>
                    </a:p>
                  </a:txBody>
                  <a:tcPr marL="68580" marR="68580" marT="0" marB="0">
                    <a:solidFill>
                      <a:schemeClr val="accent6">
                        <a:lumMod val="20000"/>
                        <a:lumOff val="80000"/>
                      </a:schemeClr>
                    </a:solidFill>
                  </a:tcPr>
                </a:tc>
                <a:extLst>
                  <a:ext uri="{0D108BD9-81ED-4DB2-BD59-A6C34878D82A}">
                    <a16:rowId xmlns:a16="http://schemas.microsoft.com/office/drawing/2014/main" val="545044714"/>
                  </a:ext>
                </a:extLst>
              </a:tr>
              <a:tr h="0">
                <a:tc gridSpan="3">
                  <a:txBody>
                    <a:bodyPr/>
                    <a:lstStyle/>
                    <a:p>
                      <a:r>
                        <a:rPr lang="fr-FR" sz="1200" dirty="0">
                          <a:effectLst/>
                        </a:rPr>
                        <a:t>Après quelques tours de parole, un élève a placé 0,9 kg sur la droite numérique. Un autre élève hésite quant à la réponse précédente et remet en question ce positionnement de la manière suivante…</a:t>
                      </a:r>
                      <a:endParaRPr lang="en-GB" sz="1200" dirty="0">
                        <a:effectLst/>
                        <a:latin typeface="Calibri" panose="020F0502020204030204" pitchFamily="34" charset="0"/>
                        <a:ea typeface="Calibri" panose="020F0502020204030204" pitchFamily="34" charset="0"/>
                      </a:endParaRPr>
                    </a:p>
                  </a:txBody>
                  <a:tcPr marL="68580" marR="68580" marT="0" marB="0">
                    <a:solidFill>
                      <a:schemeClr val="accent6">
                        <a:lumMod val="20000"/>
                        <a:lumOff val="80000"/>
                      </a:schemeClr>
                    </a:solidFill>
                  </a:tcPr>
                </a:tc>
                <a:tc hMerge="1">
                  <a:txBody>
                    <a:bodyPr/>
                    <a:lstStyle/>
                    <a:p>
                      <a:endParaRPr lang="en-US"/>
                    </a:p>
                  </a:txBody>
                  <a:tcPr/>
                </a:tc>
                <a:tc hMerge="1">
                  <a:txBody>
                    <a:bodyPr/>
                    <a:lstStyle/>
                    <a:p>
                      <a:endParaRPr lang="en-US"/>
                    </a:p>
                  </a:txBody>
                  <a:tcPr/>
                </a:tc>
                <a:tc>
                  <a:txBody>
                    <a:bodyPr/>
                    <a:lstStyle/>
                    <a:p>
                      <a:r>
                        <a:rPr lang="en-GB" sz="1200">
                          <a:effectLst/>
                        </a:rPr>
                        <a:t> </a:t>
                      </a:r>
                      <a:endParaRPr lang="en-GB" sz="1200">
                        <a:effectLst/>
                        <a:latin typeface="Calibri" panose="020F0502020204030204" pitchFamily="34" charset="0"/>
                        <a:ea typeface="Calibri" panose="020F0502020204030204" pitchFamily="34" charset="0"/>
                      </a:endParaRPr>
                    </a:p>
                  </a:txBody>
                  <a:tcPr marL="68580" marR="68580" marT="0" marB="0">
                    <a:solidFill>
                      <a:schemeClr val="accent6">
                        <a:lumMod val="20000"/>
                        <a:lumOff val="80000"/>
                      </a:schemeClr>
                    </a:solidFill>
                  </a:tcPr>
                </a:tc>
                <a:extLst>
                  <a:ext uri="{0D108BD9-81ED-4DB2-BD59-A6C34878D82A}">
                    <a16:rowId xmlns:a16="http://schemas.microsoft.com/office/drawing/2014/main" val="1496804296"/>
                  </a:ext>
                </a:extLst>
              </a:tr>
              <a:tr h="0">
                <a:tc>
                  <a:txBody>
                    <a:bodyPr/>
                    <a:lstStyle/>
                    <a:p>
                      <a:r>
                        <a:rPr lang="en-GB" sz="1200">
                          <a:effectLst/>
                        </a:rPr>
                        <a:t>268</a:t>
                      </a:r>
                      <a:endParaRPr lang="en-GB" sz="1200">
                        <a:effectLst/>
                        <a:latin typeface="Calibri" panose="020F0502020204030204" pitchFamily="34" charset="0"/>
                        <a:ea typeface="Calibri" panose="020F0502020204030204" pitchFamily="34" charset="0"/>
                      </a:endParaRPr>
                    </a:p>
                  </a:txBody>
                  <a:tcPr marL="68580" marR="68580" marT="0" marB="0">
                    <a:solidFill>
                      <a:schemeClr val="accent6">
                        <a:lumMod val="20000"/>
                        <a:lumOff val="80000"/>
                      </a:schemeClr>
                    </a:solidFill>
                  </a:tcPr>
                </a:tc>
                <a:tc>
                  <a:txBody>
                    <a:bodyPr/>
                    <a:lstStyle/>
                    <a:p>
                      <a:r>
                        <a:rPr lang="en-GB" sz="1200">
                          <a:effectLst/>
                        </a:rPr>
                        <a:t>Dillis</a:t>
                      </a:r>
                      <a:endParaRPr lang="en-GB" sz="1200">
                        <a:effectLst/>
                        <a:latin typeface="Calibri" panose="020F0502020204030204" pitchFamily="34" charset="0"/>
                        <a:ea typeface="Calibri" panose="020F0502020204030204" pitchFamily="34" charset="0"/>
                      </a:endParaRPr>
                    </a:p>
                  </a:txBody>
                  <a:tcPr marL="68580" marR="68580" marT="0" marB="0">
                    <a:solidFill>
                      <a:schemeClr val="accent6">
                        <a:lumMod val="20000"/>
                        <a:lumOff val="80000"/>
                      </a:schemeClr>
                    </a:solidFill>
                  </a:tcPr>
                </a:tc>
                <a:tc>
                  <a:txBody>
                    <a:bodyPr/>
                    <a:lstStyle/>
                    <a:p>
                      <a:r>
                        <a:rPr lang="fr-FR" sz="1200" dirty="0">
                          <a:effectLst/>
                        </a:rPr>
                        <a:t>Je pense que ce sera—, parce que 0 est plus grand que 0—, est-ce que 0 est plus grand que 0,9 ? Est-ce que ce serait avant les 0 kilogrammes ?</a:t>
                      </a:r>
                      <a:endParaRPr lang="en-GB" sz="1200" dirty="0">
                        <a:effectLst/>
                        <a:latin typeface="Calibri" panose="020F0502020204030204" pitchFamily="34" charset="0"/>
                        <a:ea typeface="Calibri" panose="020F0502020204030204" pitchFamily="34" charset="0"/>
                      </a:endParaRPr>
                    </a:p>
                  </a:txBody>
                  <a:tcPr marL="68580" marR="68580" marT="0" marB="0">
                    <a:solidFill>
                      <a:schemeClr val="accent6">
                        <a:lumMod val="20000"/>
                        <a:lumOff val="80000"/>
                      </a:schemeClr>
                    </a:solidFill>
                  </a:tcPr>
                </a:tc>
                <a:tc>
                  <a:txBody>
                    <a:bodyPr/>
                    <a:lstStyle/>
                    <a:p>
                      <a:r>
                        <a:rPr lang="en-GB" sz="1050">
                          <a:effectLst/>
                        </a:rPr>
                        <a:t> R</a:t>
                      </a:r>
                      <a:endParaRPr lang="en-GB" sz="1200">
                        <a:effectLst/>
                        <a:latin typeface="Calibri" panose="020F0502020204030204" pitchFamily="34" charset="0"/>
                        <a:ea typeface="Calibri" panose="020F0502020204030204" pitchFamily="34" charset="0"/>
                      </a:endParaRPr>
                    </a:p>
                  </a:txBody>
                  <a:tcPr marL="68580" marR="68580" marT="0" marB="0">
                    <a:solidFill>
                      <a:schemeClr val="accent6">
                        <a:lumMod val="20000"/>
                        <a:lumOff val="80000"/>
                      </a:schemeClr>
                    </a:solidFill>
                  </a:tcPr>
                </a:tc>
                <a:extLst>
                  <a:ext uri="{0D108BD9-81ED-4DB2-BD59-A6C34878D82A}">
                    <a16:rowId xmlns:a16="http://schemas.microsoft.com/office/drawing/2014/main" val="3299290925"/>
                  </a:ext>
                </a:extLst>
              </a:tr>
              <a:tr h="0">
                <a:tc>
                  <a:txBody>
                    <a:bodyPr/>
                    <a:lstStyle/>
                    <a:p>
                      <a:r>
                        <a:rPr lang="en-GB" sz="1200">
                          <a:effectLst/>
                        </a:rPr>
                        <a:t>269</a:t>
                      </a:r>
                      <a:endParaRPr lang="en-GB" sz="1200">
                        <a:effectLst/>
                        <a:latin typeface="Calibri" panose="020F0502020204030204" pitchFamily="34" charset="0"/>
                        <a:ea typeface="Calibri" panose="020F0502020204030204" pitchFamily="34" charset="0"/>
                      </a:endParaRPr>
                    </a:p>
                  </a:txBody>
                  <a:tcPr marL="68580" marR="68580" marT="0" marB="0">
                    <a:solidFill>
                      <a:schemeClr val="accent6">
                        <a:lumMod val="20000"/>
                        <a:lumOff val="80000"/>
                      </a:schemeClr>
                    </a:solidFill>
                  </a:tcPr>
                </a:tc>
                <a:tc>
                  <a:txBody>
                    <a:bodyPr/>
                    <a:lstStyle/>
                    <a:p>
                      <a:r>
                        <a:rPr lang="en-GB" sz="1200" dirty="0">
                          <a:effectLst/>
                        </a:rPr>
                        <a:t>Ens.</a:t>
                      </a:r>
                      <a:endParaRPr lang="en-GB" sz="1200" dirty="0">
                        <a:effectLst/>
                        <a:latin typeface="Calibri" panose="020F0502020204030204" pitchFamily="34" charset="0"/>
                        <a:ea typeface="Calibri" panose="020F0502020204030204" pitchFamily="34" charset="0"/>
                      </a:endParaRPr>
                    </a:p>
                  </a:txBody>
                  <a:tcPr marL="68580" marR="68580" marT="0" marB="0">
                    <a:solidFill>
                      <a:schemeClr val="accent6">
                        <a:lumMod val="20000"/>
                        <a:lumOff val="80000"/>
                      </a:schemeClr>
                    </a:solidFill>
                  </a:tcPr>
                </a:tc>
                <a:tc>
                  <a:txBody>
                    <a:bodyPr/>
                    <a:lstStyle/>
                    <a:p>
                      <a:r>
                        <a:rPr lang="fr-FR" sz="1200" dirty="0">
                          <a:effectLst/>
                        </a:rPr>
                        <a:t>D’accord, bonne question, </a:t>
                      </a:r>
                      <a:r>
                        <a:rPr lang="fr-FR" sz="1200" dirty="0" err="1">
                          <a:effectLst/>
                        </a:rPr>
                        <a:t>Dillis</a:t>
                      </a:r>
                      <a:r>
                        <a:rPr lang="fr-FR" sz="1200" dirty="0">
                          <a:effectLst/>
                        </a:rPr>
                        <a:t>. J’aime bien tes questions ce matin. Qu’en pensez-vous ? Lequel est plus grand : 0 ou 0,9 ?</a:t>
                      </a:r>
                      <a:endParaRPr lang="en-GB" sz="1200" dirty="0">
                        <a:effectLst/>
                        <a:latin typeface="Calibri" panose="020F0502020204030204" pitchFamily="34" charset="0"/>
                        <a:ea typeface="Calibri" panose="020F0502020204030204" pitchFamily="34" charset="0"/>
                      </a:endParaRPr>
                    </a:p>
                  </a:txBody>
                  <a:tcPr marL="68580" marR="68580" marT="0" marB="0">
                    <a:solidFill>
                      <a:schemeClr val="accent6">
                        <a:lumMod val="20000"/>
                        <a:lumOff val="80000"/>
                      </a:schemeClr>
                    </a:solidFill>
                  </a:tcPr>
                </a:tc>
                <a:tc>
                  <a:txBody>
                    <a:bodyPr/>
                    <a:lstStyle/>
                    <a:p>
                      <a:r>
                        <a:rPr lang="en-GB" sz="1050">
                          <a:effectLst/>
                        </a:rPr>
                        <a:t> IB</a:t>
                      </a:r>
                      <a:endParaRPr lang="en-GB" sz="1200">
                        <a:effectLst/>
                        <a:latin typeface="Calibri" panose="020F0502020204030204" pitchFamily="34" charset="0"/>
                        <a:ea typeface="Calibri" panose="020F0502020204030204" pitchFamily="34" charset="0"/>
                      </a:endParaRPr>
                    </a:p>
                  </a:txBody>
                  <a:tcPr marL="68580" marR="68580" marT="0" marB="0">
                    <a:solidFill>
                      <a:schemeClr val="accent6">
                        <a:lumMod val="20000"/>
                        <a:lumOff val="80000"/>
                      </a:schemeClr>
                    </a:solidFill>
                  </a:tcPr>
                </a:tc>
                <a:extLst>
                  <a:ext uri="{0D108BD9-81ED-4DB2-BD59-A6C34878D82A}">
                    <a16:rowId xmlns:a16="http://schemas.microsoft.com/office/drawing/2014/main" val="4104064673"/>
                  </a:ext>
                </a:extLst>
              </a:tr>
              <a:tr h="0">
                <a:tc>
                  <a:txBody>
                    <a:bodyPr/>
                    <a:lstStyle/>
                    <a:p>
                      <a:r>
                        <a:rPr lang="en-GB" sz="1200">
                          <a:effectLst/>
                        </a:rPr>
                        <a:t>270</a:t>
                      </a:r>
                      <a:endParaRPr lang="en-GB" sz="1200">
                        <a:effectLst/>
                        <a:latin typeface="Calibri" panose="020F0502020204030204" pitchFamily="34" charset="0"/>
                        <a:ea typeface="Calibri" panose="020F0502020204030204" pitchFamily="34" charset="0"/>
                      </a:endParaRPr>
                    </a:p>
                  </a:txBody>
                  <a:tcPr marL="68580" marR="68580" marT="0" marB="0">
                    <a:solidFill>
                      <a:schemeClr val="accent6">
                        <a:lumMod val="20000"/>
                        <a:lumOff val="80000"/>
                      </a:schemeClr>
                    </a:solidFill>
                  </a:tcPr>
                </a:tc>
                <a:tc>
                  <a:txBody>
                    <a:bodyPr/>
                    <a:lstStyle/>
                    <a:p>
                      <a:r>
                        <a:rPr lang="en-GB" sz="1200">
                          <a:effectLst/>
                        </a:rPr>
                        <a:t>Cody</a:t>
                      </a:r>
                      <a:endParaRPr lang="en-GB" sz="1200">
                        <a:effectLst/>
                        <a:latin typeface="Calibri" panose="020F0502020204030204" pitchFamily="34" charset="0"/>
                        <a:ea typeface="Calibri" panose="020F0502020204030204" pitchFamily="34" charset="0"/>
                      </a:endParaRPr>
                    </a:p>
                  </a:txBody>
                  <a:tcPr marL="68580" marR="68580" marT="0" marB="0">
                    <a:solidFill>
                      <a:schemeClr val="accent6">
                        <a:lumMod val="20000"/>
                        <a:lumOff val="80000"/>
                      </a:schemeClr>
                    </a:solidFill>
                  </a:tcPr>
                </a:tc>
                <a:tc>
                  <a:txBody>
                    <a:bodyPr/>
                    <a:lstStyle/>
                    <a:p>
                      <a:r>
                        <a:rPr lang="en-GB" sz="1200" dirty="0">
                          <a:effectLst/>
                        </a:rPr>
                        <a:t>0,9</a:t>
                      </a:r>
                      <a:endParaRPr lang="en-GB" sz="1200" dirty="0">
                        <a:effectLst/>
                        <a:latin typeface="Calibri" panose="020F0502020204030204" pitchFamily="34" charset="0"/>
                        <a:ea typeface="Calibri" panose="020F0502020204030204" pitchFamily="34" charset="0"/>
                      </a:endParaRPr>
                    </a:p>
                  </a:txBody>
                  <a:tcPr marL="68580" marR="68580" marT="0" marB="0">
                    <a:solidFill>
                      <a:schemeClr val="accent6">
                        <a:lumMod val="20000"/>
                        <a:lumOff val="80000"/>
                      </a:schemeClr>
                    </a:solidFill>
                  </a:tcPr>
                </a:tc>
                <a:tc>
                  <a:txBody>
                    <a:bodyPr/>
                    <a:lstStyle/>
                    <a:p>
                      <a:r>
                        <a:rPr lang="en-GB" sz="1200" dirty="0">
                          <a:effectLst/>
                        </a:rPr>
                        <a:t> </a:t>
                      </a:r>
                      <a:endParaRPr lang="en-GB" sz="1200" dirty="0">
                        <a:effectLst/>
                        <a:latin typeface="Calibri" panose="020F0502020204030204" pitchFamily="34" charset="0"/>
                        <a:ea typeface="Calibri" panose="020F0502020204030204" pitchFamily="34" charset="0"/>
                      </a:endParaRPr>
                    </a:p>
                  </a:txBody>
                  <a:tcPr marL="68580" marR="68580" marT="0" marB="0">
                    <a:solidFill>
                      <a:schemeClr val="accent6">
                        <a:lumMod val="20000"/>
                        <a:lumOff val="80000"/>
                      </a:schemeClr>
                    </a:solidFill>
                  </a:tcPr>
                </a:tc>
                <a:extLst>
                  <a:ext uri="{0D108BD9-81ED-4DB2-BD59-A6C34878D82A}">
                    <a16:rowId xmlns:a16="http://schemas.microsoft.com/office/drawing/2014/main" val="2020529425"/>
                  </a:ext>
                </a:extLst>
              </a:tr>
              <a:tr h="0">
                <a:tc>
                  <a:txBody>
                    <a:bodyPr/>
                    <a:lstStyle/>
                    <a:p>
                      <a:r>
                        <a:rPr lang="en-GB" sz="1200">
                          <a:effectLst/>
                        </a:rPr>
                        <a:t>271</a:t>
                      </a:r>
                      <a:endParaRPr lang="en-GB" sz="1200">
                        <a:effectLst/>
                        <a:latin typeface="Calibri" panose="020F0502020204030204" pitchFamily="34" charset="0"/>
                        <a:ea typeface="Calibri" panose="020F0502020204030204" pitchFamily="34" charset="0"/>
                      </a:endParaRPr>
                    </a:p>
                  </a:txBody>
                  <a:tcPr marL="68580" marR="68580" marT="0" marB="0">
                    <a:solidFill>
                      <a:schemeClr val="accent6">
                        <a:lumMod val="20000"/>
                        <a:lumOff val="80000"/>
                      </a:schemeClr>
                    </a:solidFill>
                  </a:tcPr>
                </a:tc>
                <a:tc>
                  <a:txBody>
                    <a:bodyPr/>
                    <a:lstStyle/>
                    <a:p>
                      <a:r>
                        <a:rPr lang="en-GB" sz="1200" dirty="0">
                          <a:effectLst/>
                        </a:rPr>
                        <a:t>Ens.</a:t>
                      </a:r>
                      <a:endParaRPr lang="en-GB" sz="1200" dirty="0">
                        <a:effectLst/>
                        <a:latin typeface="Calibri" panose="020F0502020204030204" pitchFamily="34" charset="0"/>
                        <a:ea typeface="Calibri" panose="020F0502020204030204" pitchFamily="34" charset="0"/>
                      </a:endParaRPr>
                    </a:p>
                  </a:txBody>
                  <a:tcPr marL="68580" marR="68580" marT="0" marB="0">
                    <a:solidFill>
                      <a:schemeClr val="accent6">
                        <a:lumMod val="20000"/>
                        <a:lumOff val="80000"/>
                      </a:schemeClr>
                    </a:solidFill>
                  </a:tcPr>
                </a:tc>
                <a:tc>
                  <a:txBody>
                    <a:bodyPr/>
                    <a:lstStyle/>
                    <a:p>
                      <a:r>
                        <a:rPr lang="en-GB" sz="1200" dirty="0">
                          <a:effectLst/>
                        </a:rPr>
                        <a:t>Parce que?</a:t>
                      </a:r>
                      <a:endParaRPr lang="en-GB" sz="1200" dirty="0">
                        <a:effectLst/>
                        <a:latin typeface="Calibri" panose="020F0502020204030204" pitchFamily="34" charset="0"/>
                        <a:ea typeface="Calibri" panose="020F0502020204030204" pitchFamily="34" charset="0"/>
                      </a:endParaRPr>
                    </a:p>
                  </a:txBody>
                  <a:tcPr marL="68580" marR="68580" marT="0" marB="0">
                    <a:solidFill>
                      <a:schemeClr val="accent6">
                        <a:lumMod val="20000"/>
                        <a:lumOff val="80000"/>
                      </a:schemeClr>
                    </a:solidFill>
                  </a:tcPr>
                </a:tc>
                <a:tc>
                  <a:txBody>
                    <a:bodyPr/>
                    <a:lstStyle/>
                    <a:p>
                      <a:r>
                        <a:rPr lang="en-GB" sz="1050" dirty="0">
                          <a:effectLst/>
                        </a:rPr>
                        <a:t> IRE</a:t>
                      </a:r>
                      <a:endParaRPr lang="en-GB" sz="1200" dirty="0">
                        <a:effectLst/>
                        <a:latin typeface="Calibri" panose="020F0502020204030204" pitchFamily="34" charset="0"/>
                        <a:ea typeface="Calibri" panose="020F0502020204030204" pitchFamily="34" charset="0"/>
                      </a:endParaRPr>
                    </a:p>
                  </a:txBody>
                  <a:tcPr marL="68580" marR="68580" marT="0" marB="0">
                    <a:solidFill>
                      <a:schemeClr val="accent6">
                        <a:lumMod val="20000"/>
                        <a:lumOff val="80000"/>
                      </a:schemeClr>
                    </a:solidFill>
                  </a:tcPr>
                </a:tc>
                <a:extLst>
                  <a:ext uri="{0D108BD9-81ED-4DB2-BD59-A6C34878D82A}">
                    <a16:rowId xmlns:a16="http://schemas.microsoft.com/office/drawing/2014/main" val="130648860"/>
                  </a:ext>
                </a:extLst>
              </a:tr>
              <a:tr h="0">
                <a:tc>
                  <a:txBody>
                    <a:bodyPr/>
                    <a:lstStyle/>
                    <a:p>
                      <a:r>
                        <a:rPr lang="en-GB" sz="1200">
                          <a:effectLst/>
                        </a:rPr>
                        <a:t>272</a:t>
                      </a:r>
                      <a:endParaRPr lang="en-GB" sz="1200">
                        <a:effectLst/>
                        <a:latin typeface="Calibri" panose="020F0502020204030204" pitchFamily="34" charset="0"/>
                        <a:ea typeface="Calibri" panose="020F0502020204030204" pitchFamily="34" charset="0"/>
                      </a:endParaRPr>
                    </a:p>
                  </a:txBody>
                  <a:tcPr marL="68580" marR="68580" marT="0" marB="0">
                    <a:solidFill>
                      <a:schemeClr val="accent6">
                        <a:lumMod val="20000"/>
                        <a:lumOff val="80000"/>
                      </a:schemeClr>
                    </a:solidFill>
                  </a:tcPr>
                </a:tc>
                <a:tc>
                  <a:txBody>
                    <a:bodyPr/>
                    <a:lstStyle/>
                    <a:p>
                      <a:r>
                        <a:rPr lang="en-GB" sz="1200">
                          <a:effectLst/>
                        </a:rPr>
                        <a:t>Cody</a:t>
                      </a:r>
                      <a:endParaRPr lang="en-GB" sz="1200">
                        <a:effectLst/>
                        <a:latin typeface="Calibri" panose="020F0502020204030204" pitchFamily="34" charset="0"/>
                        <a:ea typeface="Calibri" panose="020F0502020204030204" pitchFamily="34" charset="0"/>
                      </a:endParaRPr>
                    </a:p>
                  </a:txBody>
                  <a:tcPr marL="68580" marR="68580" marT="0" marB="0">
                    <a:solidFill>
                      <a:schemeClr val="accent6">
                        <a:lumMod val="20000"/>
                        <a:lumOff val="80000"/>
                      </a:schemeClr>
                    </a:solidFill>
                  </a:tcPr>
                </a:tc>
                <a:tc>
                  <a:txBody>
                    <a:bodyPr/>
                    <a:lstStyle/>
                    <a:p>
                      <a:r>
                        <a:rPr lang="fr-FR" sz="1200" dirty="0">
                          <a:effectLst/>
                        </a:rPr>
                        <a:t>Parce que 0, ce serait aussi 0 gramme, mais 0,9 kilogramme, ce serait 900 grammes — et 900 grammes, c’est plus que 0 gramme.</a:t>
                      </a:r>
                      <a:endParaRPr lang="en-GB" sz="1200" dirty="0">
                        <a:effectLst/>
                        <a:latin typeface="Calibri" panose="020F0502020204030204" pitchFamily="34" charset="0"/>
                        <a:ea typeface="Calibri" panose="020F0502020204030204" pitchFamily="34" charset="0"/>
                      </a:endParaRPr>
                    </a:p>
                  </a:txBody>
                  <a:tcPr marL="68580" marR="68580" marT="0" marB="0">
                    <a:solidFill>
                      <a:schemeClr val="accent6">
                        <a:lumMod val="20000"/>
                        <a:lumOff val="80000"/>
                      </a:schemeClr>
                    </a:solidFill>
                  </a:tcPr>
                </a:tc>
                <a:tc>
                  <a:txBody>
                    <a:bodyPr/>
                    <a:lstStyle/>
                    <a:p>
                      <a:r>
                        <a:rPr lang="en-GB" sz="1050" dirty="0">
                          <a:effectLst/>
                        </a:rPr>
                        <a:t> R</a:t>
                      </a:r>
                      <a:endParaRPr lang="en-GB" sz="1200" dirty="0">
                        <a:effectLst/>
                        <a:latin typeface="Calibri" panose="020F0502020204030204" pitchFamily="34" charset="0"/>
                        <a:ea typeface="Calibri" panose="020F0502020204030204" pitchFamily="34" charset="0"/>
                      </a:endParaRPr>
                    </a:p>
                  </a:txBody>
                  <a:tcPr marL="68580" marR="68580" marT="0" marB="0">
                    <a:solidFill>
                      <a:schemeClr val="accent6">
                        <a:lumMod val="20000"/>
                        <a:lumOff val="80000"/>
                      </a:schemeClr>
                    </a:solidFill>
                  </a:tcPr>
                </a:tc>
                <a:extLst>
                  <a:ext uri="{0D108BD9-81ED-4DB2-BD59-A6C34878D82A}">
                    <a16:rowId xmlns:a16="http://schemas.microsoft.com/office/drawing/2014/main" val="1020015616"/>
                  </a:ext>
                </a:extLst>
              </a:tr>
            </a:tbl>
          </a:graphicData>
        </a:graphic>
      </p:graphicFrame>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custDataLst>
              <p:tags r:id="rId1"/>
            </p:custDataLst>
          </p:nvPr>
        </p:nvSpPr>
        <p:spPr>
          <a:xfrm>
            <a:off x="317500" y="504826"/>
            <a:ext cx="4371340" cy="6750923"/>
          </a:xfrm>
          <a:custGeom>
            <a:avLst/>
            <a:gdLst/>
            <a:ahLst/>
            <a:cxnLst/>
            <a:rect l="l" t="t" r="r" b="b"/>
            <a:pathLst>
              <a:path w="4142740" h="6817995">
                <a:moveTo>
                  <a:pt x="0" y="0"/>
                </a:moveTo>
                <a:lnTo>
                  <a:pt x="4142277" y="0"/>
                </a:lnTo>
                <a:lnTo>
                  <a:pt x="4142277" y="6817437"/>
                </a:lnTo>
                <a:lnTo>
                  <a:pt x="0" y="6817437"/>
                </a:lnTo>
                <a:lnTo>
                  <a:pt x="0" y="0"/>
                </a:lnTo>
                <a:close/>
              </a:path>
            </a:pathLst>
          </a:custGeom>
          <a:ln w="31733">
            <a:solidFill>
              <a:srgbClr val="2791A6"/>
            </a:solidFill>
          </a:ln>
        </p:spPr>
        <p:txBody>
          <a:bodyPr wrap="square" lIns="0" tIns="0" rIns="0" bIns="0" rtlCol="0"/>
          <a:lstStyle/>
          <a:p>
            <a:endParaRPr/>
          </a:p>
        </p:txBody>
      </p:sp>
      <p:sp>
        <p:nvSpPr>
          <p:cNvPr id="3" name="object 3"/>
          <p:cNvSpPr txBox="1"/>
          <p:nvPr>
            <p:custDataLst>
              <p:tags r:id="rId2"/>
            </p:custDataLst>
          </p:nvPr>
        </p:nvSpPr>
        <p:spPr>
          <a:xfrm>
            <a:off x="396265" y="581025"/>
            <a:ext cx="4264635" cy="6571030"/>
          </a:xfrm>
          <a:prstGeom prst="rect">
            <a:avLst/>
          </a:prstGeom>
        </p:spPr>
        <p:txBody>
          <a:bodyPr vert="horz" wrap="square" lIns="0" tIns="0" rIns="0" bIns="0" rtlCol="0">
            <a:spAutoFit/>
          </a:bodyPr>
          <a:lstStyle/>
          <a:p>
            <a:pPr marL="12700" algn="just">
              <a:spcBef>
                <a:spcPts val="400"/>
              </a:spcBef>
              <a:spcAft>
                <a:spcPts val="600"/>
              </a:spcAft>
            </a:pPr>
            <a:r>
              <a:rPr lang="fr-FR" sz="1400" b="1" dirty="0">
                <a:latin typeface="Arial"/>
                <a:cs typeface="Arial"/>
              </a:rPr>
              <a:t>Collecte de données dans </a:t>
            </a:r>
            <a:r>
              <a:rPr lang="fr-FR" sz="1400" b="1">
                <a:latin typeface="Arial"/>
                <a:cs typeface="Arial"/>
              </a:rPr>
              <a:t>vos investigations : </a:t>
            </a:r>
            <a:r>
              <a:rPr lang="fr-FR" sz="1400" b="1" dirty="0">
                <a:latin typeface="Arial"/>
                <a:cs typeface="Arial"/>
              </a:rPr>
              <a:t>données de référence (</a:t>
            </a:r>
            <a:r>
              <a:rPr lang="fr-FR" sz="1400" b="1" i="1" dirty="0" err="1">
                <a:latin typeface="Arial"/>
                <a:cs typeface="Arial"/>
              </a:rPr>
              <a:t>baseline</a:t>
            </a:r>
            <a:r>
              <a:rPr lang="fr-FR" sz="1400" b="1" dirty="0">
                <a:latin typeface="Arial"/>
                <a:cs typeface="Arial"/>
              </a:rPr>
              <a:t>)</a:t>
            </a:r>
          </a:p>
          <a:p>
            <a:pPr marL="12700" algn="just">
              <a:spcBef>
                <a:spcPts val="400"/>
              </a:spcBef>
              <a:spcAft>
                <a:spcPts val="600"/>
              </a:spcAft>
            </a:pPr>
            <a:r>
              <a:rPr lang="fr-FR" sz="1200" b="1" dirty="0">
                <a:solidFill>
                  <a:srgbClr val="1A616F"/>
                </a:solidFill>
                <a:latin typeface="Arial"/>
                <a:cs typeface="Arial"/>
              </a:rPr>
              <a:t>Qu’est-ce que les données </a:t>
            </a:r>
            <a:r>
              <a:rPr lang="fr-FR" sz="1200" b="1">
                <a:solidFill>
                  <a:srgbClr val="1A616F"/>
                </a:solidFill>
                <a:latin typeface="Arial"/>
                <a:cs typeface="Arial"/>
              </a:rPr>
              <a:t>de référence?</a:t>
            </a:r>
            <a:endParaRPr lang="fr-FR" sz="1200" b="1" dirty="0">
              <a:solidFill>
                <a:srgbClr val="1A616F"/>
              </a:solidFill>
              <a:latin typeface="Arial"/>
              <a:cs typeface="Arial"/>
            </a:endParaRPr>
          </a:p>
          <a:p>
            <a:pPr marL="12700" algn="just">
              <a:spcBef>
                <a:spcPts val="400"/>
              </a:spcBef>
              <a:spcAft>
                <a:spcPts val="600"/>
              </a:spcAft>
            </a:pPr>
            <a:r>
              <a:rPr lang="fr-FR" sz="1200" dirty="0">
                <a:latin typeface="Arial Unicode MS"/>
                <a:cs typeface="Arial Unicode MS"/>
              </a:rPr>
              <a:t>Les données de référence consistent à faire des observations et à recueillir des informations avant de procéder à des changements dans votre contexte d’apprentissage.</a:t>
            </a:r>
          </a:p>
          <a:p>
            <a:pPr marL="12700" algn="just">
              <a:spcBef>
                <a:spcPts val="400"/>
              </a:spcBef>
              <a:spcAft>
                <a:spcPts val="600"/>
              </a:spcAft>
            </a:pPr>
            <a:r>
              <a:rPr lang="fr-FR" sz="1200" dirty="0">
                <a:latin typeface="Arial Unicode MS"/>
                <a:cs typeface="Arial Unicode MS"/>
              </a:rPr>
              <a:t>Pourquoi devrais-je collecter des données </a:t>
            </a:r>
            <a:r>
              <a:rPr lang="fr-FR" sz="1200">
                <a:latin typeface="Arial Unicode MS"/>
                <a:cs typeface="Arial Unicode MS"/>
              </a:rPr>
              <a:t>de référence?</a:t>
            </a:r>
            <a:endParaRPr sz="1200" dirty="0">
              <a:latin typeface="Arial Unicode MS"/>
              <a:cs typeface="Arial Unicode MS"/>
            </a:endParaRPr>
          </a:p>
          <a:p>
            <a:pPr marL="82800" marR="5715" algn="just">
              <a:spcBef>
                <a:spcPts val="400"/>
              </a:spcBef>
              <a:spcAft>
                <a:spcPts val="600"/>
              </a:spcAft>
            </a:pPr>
            <a:r>
              <a:rPr lang="fr-FR" sz="1200" dirty="0">
                <a:latin typeface="Arial Unicode MS"/>
                <a:cs typeface="Arial Unicode MS"/>
              </a:rPr>
              <a:t>Connaître la nature des dialogues qui ont lieu dans votre classe au début de votre </a:t>
            </a:r>
            <a:r>
              <a:rPr lang="fr-FR" sz="1200">
                <a:latin typeface="Arial Unicode MS"/>
                <a:cs typeface="Arial Unicode MS"/>
              </a:rPr>
              <a:t>investigation peut </a:t>
            </a:r>
            <a:r>
              <a:rPr sz="1200">
                <a:latin typeface="Arial Unicode MS"/>
                <a:cs typeface="Arial Unicode MS"/>
              </a:rPr>
              <a:t>:</a:t>
            </a:r>
            <a:endParaRPr sz="1200" dirty="0">
              <a:latin typeface="Arial Unicode MS"/>
              <a:cs typeface="Arial Unicode MS"/>
            </a:endParaRPr>
          </a:p>
          <a:p>
            <a:pPr marL="82800" marR="7620" indent="-171450">
              <a:spcBef>
                <a:spcPts val="400"/>
              </a:spcBef>
              <a:spcAft>
                <a:spcPts val="600"/>
              </a:spcAft>
              <a:buSzPct val="83333"/>
              <a:buFont typeface="Arial" panose="020B0604020202020204" pitchFamily="34" charset="0"/>
              <a:buChar char="•"/>
              <a:tabLst>
                <a:tab pos="100330" algn="l"/>
              </a:tabLst>
            </a:pPr>
            <a:r>
              <a:rPr lang="fr-FR" sz="1200" dirty="0">
                <a:latin typeface="Arial Unicode MS"/>
                <a:cs typeface="Arial Unicode MS"/>
              </a:rPr>
              <a:t>Vous apporter plus d’informations sur vos hypothèses (les élèves pourraient être meilleurs ou moins bons que ce que vous pensez)</a:t>
            </a:r>
          </a:p>
          <a:p>
            <a:pPr marL="82800" marR="7620" indent="-171450">
              <a:spcBef>
                <a:spcPts val="400"/>
              </a:spcBef>
              <a:spcAft>
                <a:spcPts val="600"/>
              </a:spcAft>
              <a:buSzPct val="83333"/>
              <a:buFont typeface="Arial" panose="020B0604020202020204" pitchFamily="34" charset="0"/>
              <a:buChar char="•"/>
              <a:tabLst>
                <a:tab pos="100330" algn="l"/>
              </a:tabLst>
            </a:pPr>
            <a:r>
              <a:rPr lang="fr-FR" sz="1200" dirty="0">
                <a:latin typeface="Arial Unicode MS"/>
                <a:cs typeface="Arial Unicode MS"/>
              </a:rPr>
              <a:t>Vous aider à comprendre les évolutions dans le temps. Vous pouvez comparer vos données de référence avec celles recueillies ultérieurement pour voir s’il y a </a:t>
            </a:r>
            <a:r>
              <a:rPr lang="fr-FR" sz="1200">
                <a:latin typeface="Arial Unicode MS"/>
                <a:cs typeface="Arial Unicode MS"/>
              </a:rPr>
              <a:t>des changements.</a:t>
            </a:r>
            <a:endParaRPr lang="fr-FR" sz="1200" dirty="0">
              <a:latin typeface="Arial Unicode MS"/>
              <a:cs typeface="Arial Unicode MS"/>
            </a:endParaRPr>
          </a:p>
          <a:p>
            <a:pPr marL="82800" marR="7620" indent="-171450">
              <a:spcBef>
                <a:spcPts val="400"/>
              </a:spcBef>
              <a:spcAft>
                <a:spcPts val="600"/>
              </a:spcAft>
              <a:buSzPct val="83333"/>
              <a:buFont typeface="Arial" panose="020B0604020202020204" pitchFamily="34" charset="0"/>
              <a:buChar char="•"/>
              <a:tabLst>
                <a:tab pos="100330" algn="l"/>
              </a:tabLst>
            </a:pPr>
            <a:r>
              <a:rPr lang="fr-FR" sz="1200" dirty="0">
                <a:latin typeface="Arial Unicode MS"/>
                <a:cs typeface="Arial Unicode MS"/>
              </a:rPr>
              <a:t>Vous donner une indication sur l’efficacité des interventions que vous mettez en place, et si elles ont un </a:t>
            </a:r>
            <a:r>
              <a:rPr lang="fr-FR" sz="1200">
                <a:latin typeface="Arial Unicode MS"/>
                <a:cs typeface="Arial Unicode MS"/>
              </a:rPr>
              <a:t>effet positif.</a:t>
            </a:r>
            <a:endParaRPr sz="1200" dirty="0">
              <a:latin typeface="Arial Unicode MS"/>
              <a:cs typeface="Arial Unicode MS"/>
            </a:endParaRPr>
          </a:p>
          <a:p>
            <a:pPr marL="82800" marR="5080" algn="just">
              <a:spcBef>
                <a:spcPts val="400"/>
              </a:spcBef>
              <a:spcAft>
                <a:spcPts val="600"/>
              </a:spcAft>
            </a:pPr>
            <a:r>
              <a:rPr lang="fr-FR" sz="1200" dirty="0">
                <a:latin typeface="Arial Unicode MS"/>
                <a:cs typeface="Arial Unicode MS"/>
              </a:rPr>
              <a:t>Considérez les deux extraits de dialogue à droite. Il s’agit du même groupe d’enfants, avant et après une intervention. Les enfants participent à une activité de groupe où ils résolvent des problèmes de raisonnement non verbal à choix multiples. Dans le premier exemple, on observe peu </a:t>
            </a:r>
            <a:r>
              <a:rPr lang="fr-FR" sz="1200">
                <a:latin typeface="Arial Unicode MS"/>
                <a:cs typeface="Arial Unicode MS"/>
              </a:rPr>
              <a:t>de raisonnement : </a:t>
            </a:r>
            <a:r>
              <a:rPr lang="fr-FR" sz="1200" dirty="0">
                <a:latin typeface="Arial Unicode MS"/>
                <a:cs typeface="Arial Unicode MS"/>
              </a:rPr>
              <a:t>les enfants ne passent pas beaucoup de temps à discuter de l’activité ni à justifier leurs réponses aux autres. </a:t>
            </a:r>
          </a:p>
          <a:p>
            <a:pPr marL="82800" marR="5080" algn="just">
              <a:spcBef>
                <a:spcPts val="400"/>
              </a:spcBef>
              <a:spcAft>
                <a:spcPts val="600"/>
              </a:spcAft>
            </a:pPr>
            <a:r>
              <a:rPr lang="fr-FR" sz="1200" dirty="0">
                <a:latin typeface="Arial Unicode MS"/>
                <a:cs typeface="Arial Unicode MS"/>
              </a:rPr>
              <a:t>Dans le second exemple, les échanges sont plus longs et le raisonnement beaucoup plus présent (le </a:t>
            </a:r>
            <a:r>
              <a:rPr lang="fr-FR" sz="1200">
                <a:latin typeface="Arial Unicode MS"/>
                <a:cs typeface="Arial Unicode MS"/>
              </a:rPr>
              <a:t>mot «parce que» </a:t>
            </a:r>
            <a:r>
              <a:rPr lang="fr-FR" sz="1200" dirty="0">
                <a:latin typeface="Arial Unicode MS"/>
                <a:cs typeface="Arial Unicode MS"/>
              </a:rPr>
              <a:t>est utilisé </a:t>
            </a:r>
            <a:r>
              <a:rPr lang="fr-FR" sz="1200">
                <a:latin typeface="Arial Unicode MS"/>
                <a:cs typeface="Arial Unicode MS"/>
              </a:rPr>
              <a:t>fréquemment). Cela </a:t>
            </a:r>
            <a:r>
              <a:rPr lang="fr-FR" sz="1200" dirty="0">
                <a:latin typeface="Arial Unicode MS"/>
                <a:cs typeface="Arial Unicode MS"/>
              </a:rPr>
              <a:t>indique que les enfants s’engagent davantage dans le dialogue après l’intervention, en particulier en mobilisant leur raisonnement.</a:t>
            </a:r>
            <a:endParaRPr sz="1200" dirty="0">
              <a:latin typeface="Arial Unicode MS"/>
              <a:cs typeface="Arial Unicode MS"/>
            </a:endParaRPr>
          </a:p>
        </p:txBody>
      </p:sp>
      <p:sp>
        <p:nvSpPr>
          <p:cNvPr id="6" name="object 6"/>
          <p:cNvSpPr txBox="1"/>
          <p:nvPr>
            <p:custDataLst>
              <p:tags r:id="rId3"/>
            </p:custDataLst>
          </p:nvPr>
        </p:nvSpPr>
        <p:spPr>
          <a:xfrm>
            <a:off x="4841215" y="504825"/>
            <a:ext cx="5455919" cy="184666"/>
          </a:xfrm>
          <a:prstGeom prst="rect">
            <a:avLst/>
          </a:prstGeom>
        </p:spPr>
        <p:txBody>
          <a:bodyPr vert="horz" wrap="square" lIns="0" tIns="0" rIns="0" bIns="0" rtlCol="0">
            <a:spAutoFit/>
          </a:bodyPr>
          <a:lstStyle/>
          <a:p>
            <a:pPr marL="12700">
              <a:lnSpc>
                <a:spcPct val="100000"/>
              </a:lnSpc>
            </a:pPr>
            <a:r>
              <a:rPr lang="fr-FR" sz="1200" b="1" dirty="0">
                <a:latin typeface="Arial"/>
                <a:cs typeface="Arial"/>
              </a:rPr>
              <a:t>Exemple 1 : Données de référence avant l’intervention</a:t>
            </a:r>
            <a:endParaRPr sz="1200" dirty="0">
              <a:latin typeface="Arial"/>
              <a:cs typeface="Arial"/>
            </a:endParaRPr>
          </a:p>
        </p:txBody>
      </p:sp>
      <p:sp>
        <p:nvSpPr>
          <p:cNvPr id="8" name="object 8"/>
          <p:cNvSpPr txBox="1">
            <a:spLocks noGrp="1"/>
          </p:cNvSpPr>
          <p:nvPr>
            <p:ph type="sldNum" sz="quarter" idx="7"/>
            <p:custDataLst>
              <p:tags r:id="rId4"/>
            </p:custDataLst>
          </p:nvPr>
        </p:nvSpPr>
        <p:spPr>
          <a:prstGeom prst="rect">
            <a:avLst/>
          </a:prstGeom>
        </p:spPr>
        <p:txBody>
          <a:bodyPr vert="horz" wrap="square" lIns="0" tIns="635" rIns="0" bIns="0" rtlCol="0">
            <a:spAutoFit/>
          </a:bodyPr>
          <a:lstStyle/>
          <a:p>
            <a:pPr marL="25400">
              <a:lnSpc>
                <a:spcPct val="100000"/>
              </a:lnSpc>
              <a:spcBef>
                <a:spcPts val="5"/>
              </a:spcBef>
            </a:pPr>
            <a:r>
              <a:rPr dirty="0"/>
              <a:t>29</a:t>
            </a:r>
          </a:p>
        </p:txBody>
      </p:sp>
      <p:sp>
        <p:nvSpPr>
          <p:cNvPr id="7" name="object 7"/>
          <p:cNvSpPr txBox="1"/>
          <p:nvPr>
            <p:custDataLst>
              <p:tags r:id="rId5"/>
            </p:custDataLst>
          </p:nvPr>
        </p:nvSpPr>
        <p:spPr>
          <a:xfrm>
            <a:off x="4841216" y="3123050"/>
            <a:ext cx="5427979" cy="369332"/>
          </a:xfrm>
          <a:prstGeom prst="rect">
            <a:avLst/>
          </a:prstGeom>
        </p:spPr>
        <p:txBody>
          <a:bodyPr vert="horz" wrap="square" lIns="0" tIns="0" rIns="0" bIns="0" rtlCol="0">
            <a:spAutoFit/>
          </a:bodyPr>
          <a:lstStyle/>
          <a:p>
            <a:pPr marL="12700">
              <a:lnSpc>
                <a:spcPct val="100000"/>
              </a:lnSpc>
            </a:pPr>
            <a:r>
              <a:rPr lang="fr-FR" sz="1200" b="1" dirty="0">
                <a:latin typeface="Arial"/>
                <a:cs typeface="Arial"/>
              </a:rPr>
              <a:t>Exemple 2 : Données recueillies après l’intervention montrant des changements positifs</a:t>
            </a:r>
            <a:endParaRPr sz="1200" dirty="0">
              <a:latin typeface="Arial"/>
              <a:cs typeface="Arial"/>
            </a:endParaRPr>
          </a:p>
        </p:txBody>
      </p:sp>
      <p:graphicFrame>
        <p:nvGraphicFramePr>
          <p:cNvPr id="9" name="Table 8"/>
          <p:cNvGraphicFramePr>
            <a:graphicFrameLocks noGrp="1"/>
          </p:cNvGraphicFramePr>
          <p:nvPr>
            <p:custDataLst>
              <p:tags r:id="rId6"/>
            </p:custDataLst>
            <p:extLst>
              <p:ext uri="{D42A27DB-BD31-4B8C-83A1-F6EECF244321}">
                <p14:modId xmlns:p14="http://schemas.microsoft.com/office/powerpoint/2010/main" val="1450473360"/>
              </p:ext>
            </p:extLst>
          </p:nvPr>
        </p:nvGraphicFramePr>
        <p:xfrm>
          <a:off x="4868430" y="837050"/>
          <a:ext cx="5431270" cy="2046605"/>
        </p:xfrm>
        <a:graphic>
          <a:graphicData uri="http://schemas.openxmlformats.org/drawingml/2006/table">
            <a:tbl>
              <a:tblPr firstRow="1" firstCol="1" bandRow="1">
                <a:tableStyleId>{5C22544A-7EE6-4342-B048-85BDC9FD1C3A}</a:tableStyleId>
              </a:tblPr>
              <a:tblGrid>
                <a:gridCol w="465181">
                  <a:extLst>
                    <a:ext uri="{9D8B030D-6E8A-4147-A177-3AD203B41FA5}">
                      <a16:colId xmlns:a16="http://schemas.microsoft.com/office/drawing/2014/main" val="20000"/>
                    </a:ext>
                  </a:extLst>
                </a:gridCol>
                <a:gridCol w="542256">
                  <a:extLst>
                    <a:ext uri="{9D8B030D-6E8A-4147-A177-3AD203B41FA5}">
                      <a16:colId xmlns:a16="http://schemas.microsoft.com/office/drawing/2014/main" val="20001"/>
                    </a:ext>
                  </a:extLst>
                </a:gridCol>
                <a:gridCol w="2214033">
                  <a:extLst>
                    <a:ext uri="{9D8B030D-6E8A-4147-A177-3AD203B41FA5}">
                      <a16:colId xmlns:a16="http://schemas.microsoft.com/office/drawing/2014/main" val="20002"/>
                    </a:ext>
                  </a:extLst>
                </a:gridCol>
                <a:gridCol w="2209800">
                  <a:extLst>
                    <a:ext uri="{9D8B030D-6E8A-4147-A177-3AD203B41FA5}">
                      <a16:colId xmlns:a16="http://schemas.microsoft.com/office/drawing/2014/main" val="20003"/>
                    </a:ext>
                  </a:extLst>
                </a:gridCol>
              </a:tblGrid>
              <a:tr h="344865">
                <a:tc>
                  <a:txBody>
                    <a:bodyPr/>
                    <a:lstStyle/>
                    <a:p>
                      <a:pPr>
                        <a:lnSpc>
                          <a:spcPct val="115000"/>
                        </a:lnSpc>
                        <a:spcAft>
                          <a:spcPts val="0"/>
                        </a:spcAft>
                      </a:pPr>
                      <a:r>
                        <a:rPr lang="en-GB" sz="1050" b="0" dirty="0">
                          <a:solidFill>
                            <a:schemeClr val="tx1"/>
                          </a:solidFill>
                          <a:effectLst/>
                        </a:rPr>
                        <a:t>03.12</a:t>
                      </a:r>
                      <a:endParaRPr lang="en-GB" sz="1050" b="0" dirty="0">
                        <a:solidFill>
                          <a:schemeClr val="tx1"/>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pPr>
                        <a:lnSpc>
                          <a:spcPct val="115000"/>
                        </a:lnSpc>
                        <a:spcAft>
                          <a:spcPts val="0"/>
                        </a:spcAft>
                      </a:pPr>
                      <a:r>
                        <a:rPr lang="en-GB" sz="1050" b="0" dirty="0">
                          <a:solidFill>
                            <a:schemeClr val="tx1"/>
                          </a:solidFill>
                          <a:effectLst/>
                        </a:rPr>
                        <a:t>K</a:t>
                      </a:r>
                      <a:endParaRPr lang="en-GB" sz="1050" b="0" dirty="0">
                        <a:solidFill>
                          <a:schemeClr val="tx1"/>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pPr>
                        <a:lnSpc>
                          <a:spcPct val="115000"/>
                        </a:lnSpc>
                        <a:spcAft>
                          <a:spcPts val="0"/>
                        </a:spcAft>
                      </a:pPr>
                      <a:r>
                        <a:rPr lang="en-GB" sz="1050" b="0" dirty="0" err="1">
                          <a:solidFill>
                            <a:schemeClr val="tx1"/>
                          </a:solidFill>
                          <a:effectLst/>
                        </a:rPr>
                        <a:t>Celui</a:t>
                      </a:r>
                      <a:r>
                        <a:rPr lang="en-GB" sz="1050" b="0" dirty="0">
                          <a:solidFill>
                            <a:schemeClr val="tx1"/>
                          </a:solidFill>
                          <a:effectLst/>
                        </a:rPr>
                        <a:t>-ci, </a:t>
                      </a:r>
                      <a:r>
                        <a:rPr lang="en-GB" sz="1050" b="0" dirty="0" err="1">
                          <a:solidFill>
                            <a:schemeClr val="tx1"/>
                          </a:solidFill>
                          <a:effectLst/>
                        </a:rPr>
                        <a:t>celui</a:t>
                      </a:r>
                      <a:r>
                        <a:rPr lang="en-GB" sz="1050" b="0" dirty="0">
                          <a:solidFill>
                            <a:schemeClr val="tx1"/>
                          </a:solidFill>
                          <a:effectLst/>
                        </a:rPr>
                        <a:t>-ci</a:t>
                      </a:r>
                      <a:endParaRPr lang="en-GB" sz="1050" b="0" dirty="0">
                        <a:solidFill>
                          <a:schemeClr val="tx1"/>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pPr>
                        <a:lnSpc>
                          <a:spcPct val="115000"/>
                        </a:lnSpc>
                        <a:spcAft>
                          <a:spcPts val="0"/>
                        </a:spcAft>
                      </a:pPr>
                      <a:r>
                        <a:rPr lang="fr-FR" sz="1050" b="0" dirty="0">
                          <a:solidFill>
                            <a:schemeClr val="tx1"/>
                          </a:solidFill>
                          <a:effectLst/>
                        </a:rPr>
                        <a:t>K touche la réponse du doigt, D la cercle</a:t>
                      </a:r>
                      <a:endParaRPr lang="en-GB" sz="1050" b="0" dirty="0">
                        <a:solidFill>
                          <a:schemeClr val="tx1"/>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0000"/>
                        <a:lumOff val="80000"/>
                      </a:schemeClr>
                    </a:solidFill>
                  </a:tcPr>
                </a:tc>
                <a:extLst>
                  <a:ext uri="{0D108BD9-81ED-4DB2-BD59-A6C34878D82A}">
                    <a16:rowId xmlns:a16="http://schemas.microsoft.com/office/drawing/2014/main" val="10000"/>
                  </a:ext>
                </a:extLst>
              </a:tr>
              <a:tr h="172433">
                <a:tc>
                  <a:txBody>
                    <a:bodyPr/>
                    <a:lstStyle/>
                    <a:p>
                      <a:pPr>
                        <a:lnSpc>
                          <a:spcPct val="115000"/>
                        </a:lnSpc>
                        <a:spcAft>
                          <a:spcPts val="0"/>
                        </a:spcAft>
                      </a:pPr>
                      <a:r>
                        <a:rPr lang="en-GB" sz="1050" b="0" dirty="0">
                          <a:solidFill>
                            <a:schemeClr val="tx1"/>
                          </a:solidFill>
                          <a:effectLst/>
                        </a:rPr>
                        <a:t>03.14</a:t>
                      </a:r>
                      <a:endParaRPr lang="en-GB" sz="1050" b="0" dirty="0">
                        <a:solidFill>
                          <a:schemeClr val="tx1"/>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15000"/>
                        </a:lnSpc>
                        <a:spcAft>
                          <a:spcPts val="0"/>
                        </a:spcAft>
                      </a:pPr>
                      <a:r>
                        <a:rPr lang="en-GB" sz="1050" dirty="0">
                          <a:solidFill>
                            <a:schemeClr val="tx1"/>
                          </a:solidFill>
                          <a:effectLst/>
                        </a:rPr>
                        <a:t>M</a:t>
                      </a:r>
                      <a:endParaRPr lang="en-GB" sz="1050" dirty="0">
                        <a:solidFill>
                          <a:schemeClr val="tx1"/>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15000"/>
                        </a:lnSpc>
                        <a:spcAft>
                          <a:spcPts val="0"/>
                        </a:spcAft>
                      </a:pPr>
                      <a:r>
                        <a:rPr lang="en-GB" sz="1050" dirty="0" err="1">
                          <a:solidFill>
                            <a:schemeClr val="tx1"/>
                          </a:solidFill>
                          <a:effectLst/>
                        </a:rPr>
                        <a:t>Celui-là</a:t>
                      </a:r>
                      <a:r>
                        <a:rPr lang="en-GB" sz="1050" dirty="0">
                          <a:solidFill>
                            <a:schemeClr val="tx1"/>
                          </a:solidFill>
                          <a:effectLst/>
                        </a:rPr>
                        <a:t> </a:t>
                      </a:r>
                      <a:endParaRPr lang="en-GB" sz="1050" dirty="0">
                        <a:solidFill>
                          <a:schemeClr val="tx1"/>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15000"/>
                        </a:lnSpc>
                        <a:spcAft>
                          <a:spcPts val="0"/>
                        </a:spcAft>
                      </a:pPr>
                      <a:r>
                        <a:rPr lang="fr-FR" sz="1050" dirty="0">
                          <a:solidFill>
                            <a:schemeClr val="tx1"/>
                          </a:solidFill>
                          <a:effectLst/>
                        </a:rPr>
                        <a:t>K pointe aussi vers la même réponse</a:t>
                      </a:r>
                      <a:endParaRPr lang="en-GB" sz="1050" dirty="0">
                        <a:solidFill>
                          <a:schemeClr val="tx1"/>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344865">
                <a:tc>
                  <a:txBody>
                    <a:bodyPr/>
                    <a:lstStyle/>
                    <a:p>
                      <a:pPr>
                        <a:lnSpc>
                          <a:spcPct val="115000"/>
                        </a:lnSpc>
                        <a:spcAft>
                          <a:spcPts val="0"/>
                        </a:spcAft>
                      </a:pPr>
                      <a:r>
                        <a:rPr lang="en-GB" sz="1050" b="0" dirty="0">
                          <a:solidFill>
                            <a:schemeClr val="tx1"/>
                          </a:solidFill>
                          <a:effectLst/>
                        </a:rPr>
                        <a:t>03.21</a:t>
                      </a:r>
                      <a:endParaRPr lang="en-GB" sz="1050" b="0" dirty="0">
                        <a:solidFill>
                          <a:schemeClr val="tx1"/>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15000"/>
                        </a:lnSpc>
                        <a:spcAft>
                          <a:spcPts val="0"/>
                        </a:spcAft>
                      </a:pPr>
                      <a:r>
                        <a:rPr lang="en-GB" sz="1050">
                          <a:solidFill>
                            <a:schemeClr val="tx1"/>
                          </a:solidFill>
                          <a:effectLst/>
                        </a:rPr>
                        <a:t>K</a:t>
                      </a:r>
                      <a:endParaRPr lang="en-GB" sz="1050">
                        <a:solidFill>
                          <a:schemeClr val="tx1"/>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15000"/>
                        </a:lnSpc>
                        <a:spcAft>
                          <a:spcPts val="0"/>
                        </a:spcAft>
                      </a:pPr>
                      <a:r>
                        <a:rPr lang="fr-FR" sz="1050" dirty="0">
                          <a:solidFill>
                            <a:schemeClr val="tx1"/>
                          </a:solidFill>
                          <a:effectLst/>
                        </a:rPr>
                        <a:t>Ce sera celui-là, A. Celui-ci, ce sera le vélo, je pense que c’est C </a:t>
                      </a:r>
                      <a:endParaRPr lang="en-GB" sz="1050" dirty="0">
                        <a:solidFill>
                          <a:schemeClr val="tx1"/>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15000"/>
                        </a:lnSpc>
                        <a:spcAft>
                          <a:spcPts val="0"/>
                        </a:spcAft>
                      </a:pPr>
                      <a:r>
                        <a:rPr lang="en-GB" sz="1050" dirty="0">
                          <a:solidFill>
                            <a:schemeClr val="tx1"/>
                          </a:solidFill>
                          <a:effectLst/>
                        </a:rPr>
                        <a:t> </a:t>
                      </a:r>
                      <a:endParaRPr lang="en-GB" sz="1050" dirty="0">
                        <a:solidFill>
                          <a:schemeClr val="tx1"/>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172433">
                <a:tc>
                  <a:txBody>
                    <a:bodyPr/>
                    <a:lstStyle/>
                    <a:p>
                      <a:pPr>
                        <a:lnSpc>
                          <a:spcPct val="115000"/>
                        </a:lnSpc>
                        <a:spcAft>
                          <a:spcPts val="0"/>
                        </a:spcAft>
                      </a:pPr>
                      <a:r>
                        <a:rPr lang="en-GB" sz="1050" b="0" dirty="0">
                          <a:solidFill>
                            <a:schemeClr val="tx1"/>
                          </a:solidFill>
                          <a:effectLst/>
                        </a:rPr>
                        <a:t>03.34</a:t>
                      </a:r>
                      <a:endParaRPr lang="en-GB" sz="1050" b="0" dirty="0">
                        <a:solidFill>
                          <a:schemeClr val="tx1"/>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15000"/>
                        </a:lnSpc>
                        <a:spcAft>
                          <a:spcPts val="0"/>
                        </a:spcAft>
                      </a:pPr>
                      <a:r>
                        <a:rPr lang="en-GB" sz="1050">
                          <a:solidFill>
                            <a:schemeClr val="tx1"/>
                          </a:solidFill>
                          <a:effectLst/>
                        </a:rPr>
                        <a:t>D</a:t>
                      </a:r>
                      <a:endParaRPr lang="en-GB" sz="1050">
                        <a:solidFill>
                          <a:schemeClr val="tx1"/>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15000"/>
                        </a:lnSpc>
                        <a:spcAft>
                          <a:spcPts val="0"/>
                        </a:spcAft>
                      </a:pPr>
                      <a:r>
                        <a:rPr lang="en-GB" sz="1050" dirty="0">
                          <a:solidFill>
                            <a:schemeClr val="tx1"/>
                          </a:solidFill>
                          <a:effectLst/>
                        </a:rPr>
                        <a:t>Oui</a:t>
                      </a:r>
                      <a:endParaRPr lang="en-GB" sz="1050" dirty="0">
                        <a:solidFill>
                          <a:schemeClr val="tx1"/>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15000"/>
                        </a:lnSpc>
                        <a:spcAft>
                          <a:spcPts val="0"/>
                        </a:spcAft>
                      </a:pPr>
                      <a:r>
                        <a:rPr lang="en-GB" sz="1050" dirty="0">
                          <a:solidFill>
                            <a:schemeClr val="tx1"/>
                          </a:solidFill>
                          <a:effectLst/>
                        </a:rPr>
                        <a:t> </a:t>
                      </a:r>
                      <a:endParaRPr lang="en-GB" sz="1050" dirty="0">
                        <a:solidFill>
                          <a:schemeClr val="tx1"/>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r h="172433">
                <a:tc>
                  <a:txBody>
                    <a:bodyPr/>
                    <a:lstStyle/>
                    <a:p>
                      <a:pPr>
                        <a:lnSpc>
                          <a:spcPct val="115000"/>
                        </a:lnSpc>
                        <a:spcAft>
                          <a:spcPts val="0"/>
                        </a:spcAft>
                      </a:pPr>
                      <a:r>
                        <a:rPr lang="en-GB" sz="1050" b="0" dirty="0">
                          <a:solidFill>
                            <a:schemeClr val="tx1"/>
                          </a:solidFill>
                          <a:effectLst/>
                        </a:rPr>
                        <a:t>03.34</a:t>
                      </a:r>
                      <a:endParaRPr lang="en-GB" sz="1050" b="0" dirty="0">
                        <a:solidFill>
                          <a:schemeClr val="tx1"/>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15000"/>
                        </a:lnSpc>
                        <a:spcAft>
                          <a:spcPts val="0"/>
                        </a:spcAft>
                      </a:pPr>
                      <a:r>
                        <a:rPr lang="en-GB" sz="1050">
                          <a:solidFill>
                            <a:schemeClr val="tx1"/>
                          </a:solidFill>
                          <a:effectLst/>
                        </a:rPr>
                        <a:t>M</a:t>
                      </a:r>
                      <a:endParaRPr lang="en-GB" sz="1050">
                        <a:solidFill>
                          <a:schemeClr val="tx1"/>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15000"/>
                        </a:lnSpc>
                        <a:spcAft>
                          <a:spcPts val="0"/>
                        </a:spcAft>
                      </a:pPr>
                      <a:r>
                        <a:rPr lang="en-GB" sz="1050" dirty="0">
                          <a:solidFill>
                            <a:schemeClr val="tx1"/>
                          </a:solidFill>
                          <a:effectLst/>
                        </a:rPr>
                        <a:t>Oui</a:t>
                      </a:r>
                      <a:endParaRPr lang="en-GB" sz="1050" dirty="0">
                        <a:solidFill>
                          <a:schemeClr val="tx1"/>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15000"/>
                        </a:lnSpc>
                        <a:spcAft>
                          <a:spcPts val="0"/>
                        </a:spcAft>
                      </a:pPr>
                      <a:r>
                        <a:rPr lang="en-GB" sz="1050" dirty="0">
                          <a:solidFill>
                            <a:schemeClr val="tx1"/>
                          </a:solidFill>
                          <a:effectLst/>
                        </a:rPr>
                        <a:t> </a:t>
                      </a:r>
                      <a:endParaRPr lang="en-GB" sz="1050" dirty="0">
                        <a:solidFill>
                          <a:schemeClr val="tx1"/>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4"/>
                  </a:ext>
                </a:extLst>
              </a:tr>
              <a:tr h="172433">
                <a:tc>
                  <a:txBody>
                    <a:bodyPr/>
                    <a:lstStyle/>
                    <a:p>
                      <a:pPr>
                        <a:lnSpc>
                          <a:spcPct val="115000"/>
                        </a:lnSpc>
                        <a:spcAft>
                          <a:spcPts val="0"/>
                        </a:spcAft>
                      </a:pPr>
                      <a:r>
                        <a:rPr lang="en-GB" sz="1050" b="0" dirty="0">
                          <a:solidFill>
                            <a:schemeClr val="tx1"/>
                          </a:solidFill>
                          <a:effectLst/>
                        </a:rPr>
                        <a:t>03.35</a:t>
                      </a:r>
                      <a:endParaRPr lang="en-GB" sz="1050" b="0" dirty="0">
                        <a:solidFill>
                          <a:schemeClr val="tx1"/>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15000"/>
                        </a:lnSpc>
                        <a:spcAft>
                          <a:spcPts val="0"/>
                        </a:spcAft>
                      </a:pPr>
                      <a:r>
                        <a:rPr lang="en-GB" sz="1050">
                          <a:solidFill>
                            <a:schemeClr val="tx1"/>
                          </a:solidFill>
                          <a:effectLst/>
                        </a:rPr>
                        <a:t>K</a:t>
                      </a:r>
                      <a:endParaRPr lang="en-GB" sz="1050">
                        <a:solidFill>
                          <a:schemeClr val="tx1"/>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15000"/>
                        </a:lnSpc>
                        <a:spcAft>
                          <a:spcPts val="0"/>
                        </a:spcAft>
                      </a:pPr>
                      <a:r>
                        <a:rPr lang="en-GB" sz="1050" dirty="0">
                          <a:solidFill>
                            <a:schemeClr val="tx1"/>
                          </a:solidFill>
                          <a:effectLst/>
                        </a:rPr>
                        <a:t>Fais </a:t>
                      </a:r>
                      <a:r>
                        <a:rPr lang="en-GB" sz="1050" dirty="0" err="1">
                          <a:solidFill>
                            <a:schemeClr val="tx1"/>
                          </a:solidFill>
                          <a:effectLst/>
                        </a:rPr>
                        <a:t>juste</a:t>
                      </a:r>
                      <a:r>
                        <a:rPr lang="en-GB" sz="1050" dirty="0">
                          <a:solidFill>
                            <a:schemeClr val="tx1"/>
                          </a:solidFill>
                          <a:effectLst/>
                        </a:rPr>
                        <a:t> C </a:t>
                      </a:r>
                      <a:endParaRPr lang="en-GB" sz="1050" dirty="0">
                        <a:solidFill>
                          <a:schemeClr val="tx1"/>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15000"/>
                        </a:lnSpc>
                        <a:spcAft>
                          <a:spcPts val="0"/>
                        </a:spcAft>
                      </a:pPr>
                      <a:r>
                        <a:rPr lang="en-GB" sz="1050" dirty="0">
                          <a:solidFill>
                            <a:schemeClr val="tx1"/>
                          </a:solidFill>
                          <a:effectLst/>
                        </a:rPr>
                        <a:t> </a:t>
                      </a:r>
                      <a:endParaRPr lang="en-GB" sz="1050" dirty="0">
                        <a:solidFill>
                          <a:schemeClr val="tx1"/>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5"/>
                  </a:ext>
                </a:extLst>
              </a:tr>
              <a:tr h="172433">
                <a:tc>
                  <a:txBody>
                    <a:bodyPr/>
                    <a:lstStyle/>
                    <a:p>
                      <a:pPr>
                        <a:lnSpc>
                          <a:spcPct val="115000"/>
                        </a:lnSpc>
                        <a:spcAft>
                          <a:spcPts val="0"/>
                        </a:spcAft>
                      </a:pPr>
                      <a:r>
                        <a:rPr lang="en-GB" sz="1050" b="0" dirty="0">
                          <a:solidFill>
                            <a:schemeClr val="tx1"/>
                          </a:solidFill>
                          <a:effectLst/>
                        </a:rPr>
                        <a:t>03.38</a:t>
                      </a:r>
                      <a:endParaRPr lang="en-GB" sz="1050" b="0" dirty="0">
                        <a:solidFill>
                          <a:schemeClr val="tx1"/>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pPr>
                        <a:lnSpc>
                          <a:spcPct val="115000"/>
                        </a:lnSpc>
                        <a:spcAft>
                          <a:spcPts val="0"/>
                        </a:spcAft>
                      </a:pPr>
                      <a:r>
                        <a:rPr lang="en-GB" sz="1050">
                          <a:solidFill>
                            <a:schemeClr val="tx1"/>
                          </a:solidFill>
                          <a:effectLst/>
                        </a:rPr>
                        <a:t>D</a:t>
                      </a:r>
                      <a:endParaRPr lang="en-GB" sz="1050">
                        <a:solidFill>
                          <a:schemeClr val="tx1"/>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pPr>
                        <a:lnSpc>
                          <a:spcPct val="115000"/>
                        </a:lnSpc>
                        <a:spcAft>
                          <a:spcPts val="0"/>
                        </a:spcAft>
                      </a:pPr>
                      <a:r>
                        <a:rPr lang="en-GB" sz="1050" dirty="0">
                          <a:solidFill>
                            <a:schemeClr val="tx1"/>
                          </a:solidFill>
                          <a:effectLst/>
                        </a:rPr>
                        <a:t>Oui, </a:t>
                      </a:r>
                      <a:r>
                        <a:rPr lang="en-GB" sz="1050" dirty="0" err="1">
                          <a:solidFill>
                            <a:schemeClr val="tx1"/>
                          </a:solidFill>
                          <a:effectLst/>
                        </a:rPr>
                        <a:t>parce</a:t>
                      </a:r>
                      <a:r>
                        <a:rPr lang="en-GB" sz="1050" dirty="0">
                          <a:solidFill>
                            <a:schemeClr val="tx1"/>
                          </a:solidFill>
                          <a:effectLst/>
                        </a:rPr>
                        <a:t> que </a:t>
                      </a:r>
                      <a:r>
                        <a:rPr lang="en-GB" sz="1050" dirty="0" err="1">
                          <a:solidFill>
                            <a:schemeClr val="tx1"/>
                          </a:solidFill>
                          <a:effectLst/>
                        </a:rPr>
                        <a:t>regarde</a:t>
                      </a:r>
                      <a:r>
                        <a:rPr lang="en-GB" sz="1050" dirty="0">
                          <a:solidFill>
                            <a:schemeClr val="tx1"/>
                          </a:solidFill>
                          <a:effectLst/>
                        </a:rPr>
                        <a:t> </a:t>
                      </a:r>
                      <a:endParaRPr lang="en-GB" sz="1050" dirty="0">
                        <a:solidFill>
                          <a:schemeClr val="tx1"/>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pPr>
                        <a:lnSpc>
                          <a:spcPct val="115000"/>
                        </a:lnSpc>
                        <a:spcAft>
                          <a:spcPts val="0"/>
                        </a:spcAft>
                      </a:pPr>
                      <a:r>
                        <a:rPr lang="en-GB" sz="1050" dirty="0">
                          <a:solidFill>
                            <a:schemeClr val="tx1"/>
                          </a:solidFill>
                          <a:effectLst/>
                        </a:rPr>
                        <a:t>D pointe la question</a:t>
                      </a:r>
                      <a:endParaRPr lang="en-GB" sz="1050" dirty="0">
                        <a:solidFill>
                          <a:schemeClr val="tx1"/>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0000"/>
                        <a:lumOff val="80000"/>
                      </a:schemeClr>
                    </a:solidFill>
                  </a:tcPr>
                </a:tc>
                <a:extLst>
                  <a:ext uri="{0D108BD9-81ED-4DB2-BD59-A6C34878D82A}">
                    <a16:rowId xmlns:a16="http://schemas.microsoft.com/office/drawing/2014/main" val="10006"/>
                  </a:ext>
                </a:extLst>
              </a:tr>
              <a:tr h="292735">
                <a:tc>
                  <a:txBody>
                    <a:bodyPr/>
                    <a:lstStyle/>
                    <a:p>
                      <a:pPr>
                        <a:lnSpc>
                          <a:spcPct val="115000"/>
                        </a:lnSpc>
                        <a:spcAft>
                          <a:spcPts val="0"/>
                        </a:spcAft>
                      </a:pPr>
                      <a:r>
                        <a:rPr lang="en-GB" sz="1050" b="0" dirty="0">
                          <a:solidFill>
                            <a:schemeClr val="tx1"/>
                          </a:solidFill>
                          <a:effectLst/>
                        </a:rPr>
                        <a:t>03.40</a:t>
                      </a:r>
                      <a:endParaRPr lang="en-GB" sz="1050" b="0" dirty="0">
                        <a:solidFill>
                          <a:schemeClr val="tx1"/>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pPr>
                        <a:lnSpc>
                          <a:spcPct val="115000"/>
                        </a:lnSpc>
                        <a:spcAft>
                          <a:spcPts val="0"/>
                        </a:spcAft>
                      </a:pPr>
                      <a:r>
                        <a:rPr lang="en-GB" sz="1050" dirty="0">
                          <a:solidFill>
                            <a:schemeClr val="tx1"/>
                          </a:solidFill>
                          <a:effectLst/>
                        </a:rPr>
                        <a:t>K</a:t>
                      </a:r>
                      <a:endParaRPr lang="en-GB" sz="1050" dirty="0">
                        <a:solidFill>
                          <a:schemeClr val="tx1"/>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pPr>
                        <a:lnSpc>
                          <a:spcPct val="115000"/>
                        </a:lnSpc>
                        <a:spcAft>
                          <a:spcPts val="0"/>
                        </a:spcAft>
                      </a:pPr>
                      <a:r>
                        <a:rPr lang="en-GB" sz="1050" dirty="0">
                          <a:solidFill>
                            <a:schemeClr val="tx1"/>
                          </a:solidFill>
                          <a:effectLst/>
                        </a:rPr>
                        <a:t>Oui, </a:t>
                      </a:r>
                      <a:r>
                        <a:rPr lang="en-GB" sz="1050" dirty="0" err="1">
                          <a:solidFill>
                            <a:schemeClr val="tx1"/>
                          </a:solidFill>
                          <a:effectLst/>
                        </a:rPr>
                        <a:t>oui</a:t>
                      </a:r>
                      <a:r>
                        <a:rPr lang="en-GB" sz="1050" dirty="0">
                          <a:solidFill>
                            <a:schemeClr val="tx1"/>
                          </a:solidFill>
                          <a:effectLst/>
                        </a:rPr>
                        <a:t>, </a:t>
                      </a:r>
                      <a:r>
                        <a:rPr lang="en-GB" sz="1050" dirty="0" err="1">
                          <a:solidFill>
                            <a:schemeClr val="tx1"/>
                          </a:solidFill>
                          <a:effectLst/>
                        </a:rPr>
                        <a:t>oui</a:t>
                      </a:r>
                      <a:r>
                        <a:rPr lang="en-GB" sz="1050" dirty="0">
                          <a:solidFill>
                            <a:schemeClr val="tx1"/>
                          </a:solidFill>
                          <a:effectLst/>
                        </a:rPr>
                        <a:t> </a:t>
                      </a:r>
                      <a:endParaRPr lang="en-GB" sz="1050" dirty="0">
                        <a:solidFill>
                          <a:schemeClr val="tx1"/>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pPr>
                        <a:lnSpc>
                          <a:spcPct val="115000"/>
                        </a:lnSpc>
                        <a:spcAft>
                          <a:spcPts val="0"/>
                        </a:spcAft>
                      </a:pPr>
                      <a:r>
                        <a:rPr lang="en-GB" sz="1050" dirty="0">
                          <a:solidFill>
                            <a:schemeClr val="tx1"/>
                          </a:solidFill>
                          <a:effectLst/>
                        </a:rPr>
                        <a:t>D cercle la </a:t>
                      </a:r>
                      <a:r>
                        <a:rPr lang="en-GB" sz="1050" dirty="0" err="1">
                          <a:solidFill>
                            <a:schemeClr val="tx1"/>
                          </a:solidFill>
                          <a:effectLst/>
                        </a:rPr>
                        <a:t>réponse</a:t>
                      </a:r>
                      <a:endParaRPr lang="en-GB" sz="1050" dirty="0">
                        <a:solidFill>
                          <a:schemeClr val="tx1"/>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0000"/>
                        <a:lumOff val="80000"/>
                      </a:schemeClr>
                    </a:solidFill>
                  </a:tcPr>
                </a:tc>
                <a:extLst>
                  <a:ext uri="{0D108BD9-81ED-4DB2-BD59-A6C34878D82A}">
                    <a16:rowId xmlns:a16="http://schemas.microsoft.com/office/drawing/2014/main" val="10007"/>
                  </a:ext>
                </a:extLst>
              </a:tr>
              <a:tr h="172433">
                <a:tc>
                  <a:txBody>
                    <a:bodyPr/>
                    <a:lstStyle/>
                    <a:p>
                      <a:pPr>
                        <a:lnSpc>
                          <a:spcPct val="115000"/>
                        </a:lnSpc>
                        <a:spcAft>
                          <a:spcPts val="0"/>
                        </a:spcAft>
                      </a:pPr>
                      <a:r>
                        <a:rPr lang="en-GB" sz="1050" b="0" dirty="0">
                          <a:solidFill>
                            <a:schemeClr val="tx1"/>
                          </a:solidFill>
                          <a:effectLst/>
                        </a:rPr>
                        <a:t>03.45</a:t>
                      </a:r>
                      <a:endParaRPr lang="en-GB" sz="1050" b="0" dirty="0">
                        <a:solidFill>
                          <a:schemeClr val="tx1"/>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15000"/>
                        </a:lnSpc>
                        <a:spcAft>
                          <a:spcPts val="0"/>
                        </a:spcAft>
                      </a:pPr>
                      <a:r>
                        <a:rPr lang="en-GB" sz="1050" dirty="0">
                          <a:solidFill>
                            <a:schemeClr val="tx1"/>
                          </a:solidFill>
                          <a:effectLst/>
                        </a:rPr>
                        <a:t>K</a:t>
                      </a:r>
                      <a:endParaRPr lang="en-GB" sz="1050" dirty="0">
                        <a:solidFill>
                          <a:schemeClr val="tx1"/>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15000"/>
                        </a:lnSpc>
                        <a:spcAft>
                          <a:spcPts val="0"/>
                        </a:spcAft>
                      </a:pPr>
                      <a:r>
                        <a:rPr lang="en-GB" sz="1050" dirty="0">
                          <a:solidFill>
                            <a:schemeClr val="tx1"/>
                          </a:solidFill>
                          <a:effectLst/>
                        </a:rPr>
                        <a:t>Poivre, </a:t>
                      </a:r>
                      <a:r>
                        <a:rPr lang="en-GB" sz="1050" dirty="0" err="1">
                          <a:solidFill>
                            <a:schemeClr val="tx1"/>
                          </a:solidFill>
                          <a:effectLst/>
                        </a:rPr>
                        <a:t>sel</a:t>
                      </a:r>
                      <a:r>
                        <a:rPr lang="en-GB" sz="1050" dirty="0">
                          <a:solidFill>
                            <a:schemeClr val="tx1"/>
                          </a:solidFill>
                          <a:effectLst/>
                        </a:rPr>
                        <a:t>, </a:t>
                      </a:r>
                      <a:r>
                        <a:rPr lang="en-GB" sz="1050" dirty="0" err="1">
                          <a:solidFill>
                            <a:schemeClr val="tx1"/>
                          </a:solidFill>
                          <a:effectLst/>
                        </a:rPr>
                        <a:t>sel</a:t>
                      </a:r>
                      <a:r>
                        <a:rPr lang="en-GB" sz="1050" dirty="0">
                          <a:solidFill>
                            <a:schemeClr val="tx1"/>
                          </a:solidFill>
                          <a:effectLst/>
                        </a:rPr>
                        <a:t> </a:t>
                      </a:r>
                      <a:endParaRPr lang="en-GB" sz="1050" dirty="0">
                        <a:solidFill>
                          <a:schemeClr val="tx1"/>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15000"/>
                        </a:lnSpc>
                        <a:spcAft>
                          <a:spcPts val="0"/>
                        </a:spcAft>
                      </a:pPr>
                      <a:r>
                        <a:rPr lang="fr-FR" sz="1050" dirty="0">
                          <a:solidFill>
                            <a:schemeClr val="tx1"/>
                          </a:solidFill>
                          <a:effectLst/>
                        </a:rPr>
                        <a:t>Pointe la réponse, D cercle la réponse</a:t>
                      </a:r>
                      <a:endParaRPr lang="en-GB" sz="1050" dirty="0">
                        <a:solidFill>
                          <a:schemeClr val="tx1"/>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8"/>
                  </a:ext>
                </a:extLst>
              </a:tr>
            </a:tbl>
          </a:graphicData>
        </a:graphic>
      </p:graphicFrame>
      <p:graphicFrame>
        <p:nvGraphicFramePr>
          <p:cNvPr id="10" name="Table 9"/>
          <p:cNvGraphicFramePr>
            <a:graphicFrameLocks noGrp="1"/>
          </p:cNvGraphicFramePr>
          <p:nvPr>
            <p:custDataLst>
              <p:tags r:id="rId7"/>
            </p:custDataLst>
            <p:extLst>
              <p:ext uri="{D42A27DB-BD31-4B8C-83A1-F6EECF244321}">
                <p14:modId xmlns:p14="http://schemas.microsoft.com/office/powerpoint/2010/main" val="1498937193"/>
              </p:ext>
            </p:extLst>
          </p:nvPr>
        </p:nvGraphicFramePr>
        <p:xfrm>
          <a:off x="4868430" y="3520183"/>
          <a:ext cx="5431270" cy="3739838"/>
        </p:xfrm>
        <a:graphic>
          <a:graphicData uri="http://schemas.openxmlformats.org/drawingml/2006/table">
            <a:tbl>
              <a:tblPr firstRow="1" firstCol="1" bandRow="1">
                <a:tableStyleId>{5C22544A-7EE6-4342-B048-85BDC9FD1C3A}</a:tableStyleId>
              </a:tblPr>
              <a:tblGrid>
                <a:gridCol w="484934">
                  <a:extLst>
                    <a:ext uri="{9D8B030D-6E8A-4147-A177-3AD203B41FA5}">
                      <a16:colId xmlns:a16="http://schemas.microsoft.com/office/drawing/2014/main" val="20000"/>
                    </a:ext>
                  </a:extLst>
                </a:gridCol>
                <a:gridCol w="486460">
                  <a:extLst>
                    <a:ext uri="{9D8B030D-6E8A-4147-A177-3AD203B41FA5}">
                      <a16:colId xmlns:a16="http://schemas.microsoft.com/office/drawing/2014/main" val="20001"/>
                    </a:ext>
                  </a:extLst>
                </a:gridCol>
                <a:gridCol w="2250076">
                  <a:extLst>
                    <a:ext uri="{9D8B030D-6E8A-4147-A177-3AD203B41FA5}">
                      <a16:colId xmlns:a16="http://schemas.microsoft.com/office/drawing/2014/main" val="20002"/>
                    </a:ext>
                  </a:extLst>
                </a:gridCol>
                <a:gridCol w="2209800">
                  <a:extLst>
                    <a:ext uri="{9D8B030D-6E8A-4147-A177-3AD203B41FA5}">
                      <a16:colId xmlns:a16="http://schemas.microsoft.com/office/drawing/2014/main" val="20003"/>
                    </a:ext>
                  </a:extLst>
                </a:gridCol>
              </a:tblGrid>
              <a:tr h="171786">
                <a:tc>
                  <a:txBody>
                    <a:bodyPr/>
                    <a:lstStyle/>
                    <a:p>
                      <a:pPr>
                        <a:lnSpc>
                          <a:spcPct val="115000"/>
                        </a:lnSpc>
                        <a:spcAft>
                          <a:spcPts val="0"/>
                        </a:spcAft>
                      </a:pPr>
                      <a:r>
                        <a:rPr lang="en-GB" sz="1050" b="0" dirty="0">
                          <a:solidFill>
                            <a:schemeClr val="tx1"/>
                          </a:solidFill>
                          <a:effectLst/>
                        </a:rPr>
                        <a:t>02.00</a:t>
                      </a:r>
                      <a:endParaRPr lang="en-GB" sz="1050" b="0" dirty="0">
                        <a:solidFill>
                          <a:schemeClr val="tx1"/>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tc>
                  <a:txBody>
                    <a:bodyPr/>
                    <a:lstStyle/>
                    <a:p>
                      <a:pPr>
                        <a:lnSpc>
                          <a:spcPct val="115000"/>
                        </a:lnSpc>
                        <a:spcAft>
                          <a:spcPts val="0"/>
                        </a:spcAft>
                      </a:pPr>
                      <a:r>
                        <a:rPr lang="en-GB" sz="1050" b="0" dirty="0">
                          <a:solidFill>
                            <a:schemeClr val="tx1"/>
                          </a:solidFill>
                          <a:effectLst/>
                        </a:rPr>
                        <a:t>D</a:t>
                      </a:r>
                      <a:endParaRPr lang="en-GB" sz="1050" b="0" dirty="0">
                        <a:solidFill>
                          <a:schemeClr val="tx1"/>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tc>
                  <a:txBody>
                    <a:bodyPr/>
                    <a:lstStyle/>
                    <a:p>
                      <a:pPr>
                        <a:lnSpc>
                          <a:spcPct val="107000"/>
                        </a:lnSpc>
                        <a:spcAft>
                          <a:spcPts val="800"/>
                        </a:spcAft>
                        <a:buNone/>
                      </a:pPr>
                      <a:r>
                        <a:rPr lang="fr-FR" sz="1050" b="0" kern="100">
                          <a:solidFill>
                            <a:schemeClr val="tx1"/>
                          </a:solidFill>
                          <a:effectLst/>
                          <a:latin typeface="+mn-lt"/>
                          <a:ea typeface="Aptos" panose="020B0004020202020204" pitchFamily="34" charset="0"/>
                          <a:cs typeface="Times New Roman" panose="02020603050405020304" pitchFamily="18" charset="0"/>
                        </a:rPr>
                        <a:t>« Non, mais regarde ça, c’est pareil »</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tc>
                  <a:txBody>
                    <a:bodyPr/>
                    <a:lstStyle/>
                    <a:p>
                      <a:pPr>
                        <a:lnSpc>
                          <a:spcPct val="115000"/>
                        </a:lnSpc>
                        <a:spcAft>
                          <a:spcPts val="0"/>
                        </a:spcAft>
                      </a:pPr>
                      <a:r>
                        <a:rPr lang="en-GB" sz="1050" dirty="0">
                          <a:effectLst/>
                        </a:rPr>
                        <a:t> </a:t>
                      </a:r>
                      <a:endParaRPr lang="en-GB" sz="1050" dirty="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extLst>
                  <a:ext uri="{0D108BD9-81ED-4DB2-BD59-A6C34878D82A}">
                    <a16:rowId xmlns:a16="http://schemas.microsoft.com/office/drawing/2014/main" val="10000"/>
                  </a:ext>
                </a:extLst>
              </a:tr>
              <a:tr h="171786">
                <a:tc>
                  <a:txBody>
                    <a:bodyPr/>
                    <a:lstStyle/>
                    <a:p>
                      <a:pPr>
                        <a:lnSpc>
                          <a:spcPct val="115000"/>
                        </a:lnSpc>
                        <a:spcAft>
                          <a:spcPts val="0"/>
                        </a:spcAft>
                      </a:pPr>
                      <a:r>
                        <a:rPr lang="en-GB" sz="1050" b="0" dirty="0">
                          <a:solidFill>
                            <a:schemeClr val="tx1"/>
                          </a:solidFill>
                          <a:effectLst/>
                        </a:rPr>
                        <a:t>02.03</a:t>
                      </a:r>
                      <a:endParaRPr lang="en-GB" sz="1050" b="0" dirty="0">
                        <a:solidFill>
                          <a:schemeClr val="tx1"/>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tc>
                  <a:txBody>
                    <a:bodyPr/>
                    <a:lstStyle/>
                    <a:p>
                      <a:pPr>
                        <a:lnSpc>
                          <a:spcPct val="115000"/>
                        </a:lnSpc>
                        <a:spcAft>
                          <a:spcPts val="0"/>
                        </a:spcAft>
                      </a:pPr>
                      <a:r>
                        <a:rPr lang="en-GB" sz="1050" dirty="0">
                          <a:effectLst/>
                        </a:rPr>
                        <a:t>M</a:t>
                      </a:r>
                      <a:endParaRPr lang="en-GB" sz="1050" dirty="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tc>
                  <a:txBody>
                    <a:bodyPr/>
                    <a:lstStyle/>
                    <a:p>
                      <a:pPr>
                        <a:lnSpc>
                          <a:spcPct val="107000"/>
                        </a:lnSpc>
                        <a:spcAft>
                          <a:spcPts val="800"/>
                        </a:spcAft>
                        <a:buNone/>
                      </a:pPr>
                      <a:r>
                        <a:rPr lang="fr-FR" sz="1050" b="0" kern="100">
                          <a:solidFill>
                            <a:schemeClr val="tx1"/>
                          </a:solidFill>
                          <a:effectLst/>
                          <a:latin typeface="+mn-lt"/>
                          <a:ea typeface="Aptos" panose="020B0004020202020204" pitchFamily="34" charset="0"/>
                          <a:cs typeface="Times New Roman" panose="02020603050405020304" pitchFamily="18" charset="0"/>
                        </a:rPr>
                        <a:t>« Ce n’est pas ça » (inaudible)</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tc>
                  <a:txBody>
                    <a:bodyPr/>
                    <a:lstStyle/>
                    <a:p>
                      <a:pPr>
                        <a:lnSpc>
                          <a:spcPct val="115000"/>
                        </a:lnSpc>
                        <a:spcAft>
                          <a:spcPts val="0"/>
                        </a:spcAft>
                      </a:pPr>
                      <a:r>
                        <a:rPr lang="en-GB" sz="1050" dirty="0">
                          <a:effectLst/>
                        </a:rPr>
                        <a:t> </a:t>
                      </a:r>
                      <a:endParaRPr lang="en-GB" sz="1050" dirty="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extLst>
                  <a:ext uri="{0D108BD9-81ED-4DB2-BD59-A6C34878D82A}">
                    <a16:rowId xmlns:a16="http://schemas.microsoft.com/office/drawing/2014/main" val="10001"/>
                  </a:ext>
                </a:extLst>
              </a:tr>
              <a:tr h="171786">
                <a:tc>
                  <a:txBody>
                    <a:bodyPr/>
                    <a:lstStyle/>
                    <a:p>
                      <a:pPr>
                        <a:lnSpc>
                          <a:spcPct val="115000"/>
                        </a:lnSpc>
                        <a:spcAft>
                          <a:spcPts val="0"/>
                        </a:spcAft>
                      </a:pPr>
                      <a:r>
                        <a:rPr lang="en-GB" sz="1050" b="0" dirty="0">
                          <a:solidFill>
                            <a:schemeClr val="tx1"/>
                          </a:solidFill>
                          <a:effectLst/>
                        </a:rPr>
                        <a:t>02.03</a:t>
                      </a:r>
                      <a:endParaRPr lang="en-GB" sz="1050" b="0" dirty="0">
                        <a:solidFill>
                          <a:schemeClr val="tx1"/>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tc>
                  <a:txBody>
                    <a:bodyPr/>
                    <a:lstStyle/>
                    <a:p>
                      <a:pPr>
                        <a:lnSpc>
                          <a:spcPct val="115000"/>
                        </a:lnSpc>
                        <a:spcAft>
                          <a:spcPts val="0"/>
                        </a:spcAft>
                      </a:pPr>
                      <a:r>
                        <a:rPr lang="en-GB" sz="1050" dirty="0">
                          <a:effectLst/>
                        </a:rPr>
                        <a:t>D</a:t>
                      </a:r>
                      <a:endParaRPr lang="en-GB" sz="1050" dirty="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tc>
                  <a:txBody>
                    <a:bodyPr/>
                    <a:lstStyle/>
                    <a:p>
                      <a:pPr>
                        <a:lnSpc>
                          <a:spcPct val="107000"/>
                        </a:lnSpc>
                        <a:spcAft>
                          <a:spcPts val="800"/>
                        </a:spcAft>
                        <a:buNone/>
                      </a:pPr>
                      <a:r>
                        <a:rPr lang="fr-FR" sz="1050" b="0" kern="100">
                          <a:solidFill>
                            <a:schemeClr val="tx1"/>
                          </a:solidFill>
                          <a:effectLst/>
                          <a:latin typeface="+mn-lt"/>
                          <a:ea typeface="Aptos" panose="020B0004020202020204" pitchFamily="34" charset="0"/>
                          <a:cs typeface="Times New Roman" panose="02020603050405020304" pitchFamily="18" charset="0"/>
                        </a:rPr>
                        <a:t>« C’est ça ! »</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tc>
                  <a:txBody>
                    <a:bodyPr/>
                    <a:lstStyle/>
                    <a:p>
                      <a:pPr>
                        <a:lnSpc>
                          <a:spcPct val="115000"/>
                        </a:lnSpc>
                        <a:spcAft>
                          <a:spcPts val="0"/>
                        </a:spcAft>
                      </a:pPr>
                      <a:r>
                        <a:rPr lang="en-GB" sz="1050" dirty="0">
                          <a:effectLst/>
                        </a:rPr>
                        <a:t> </a:t>
                      </a:r>
                      <a:endParaRPr lang="en-GB" sz="1050" dirty="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extLst>
                  <a:ext uri="{0D108BD9-81ED-4DB2-BD59-A6C34878D82A}">
                    <a16:rowId xmlns:a16="http://schemas.microsoft.com/office/drawing/2014/main" val="10002"/>
                  </a:ext>
                </a:extLst>
              </a:tr>
              <a:tr h="171786">
                <a:tc>
                  <a:txBody>
                    <a:bodyPr/>
                    <a:lstStyle/>
                    <a:p>
                      <a:pPr>
                        <a:lnSpc>
                          <a:spcPct val="115000"/>
                        </a:lnSpc>
                        <a:spcAft>
                          <a:spcPts val="0"/>
                        </a:spcAft>
                      </a:pPr>
                      <a:r>
                        <a:rPr lang="en-GB" sz="1050" b="0" dirty="0">
                          <a:solidFill>
                            <a:schemeClr val="tx1"/>
                          </a:solidFill>
                          <a:effectLst/>
                        </a:rPr>
                        <a:t>02.05</a:t>
                      </a:r>
                      <a:endParaRPr lang="en-GB" sz="1050" b="0" dirty="0">
                        <a:solidFill>
                          <a:schemeClr val="tx1"/>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tc>
                  <a:txBody>
                    <a:bodyPr/>
                    <a:lstStyle/>
                    <a:p>
                      <a:pPr>
                        <a:lnSpc>
                          <a:spcPct val="115000"/>
                        </a:lnSpc>
                        <a:spcAft>
                          <a:spcPts val="0"/>
                        </a:spcAft>
                      </a:pPr>
                      <a:r>
                        <a:rPr lang="en-GB" sz="1050">
                          <a:effectLst/>
                        </a:rPr>
                        <a:t>K</a:t>
                      </a:r>
                      <a:endParaRPr lang="en-GB" sz="105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tc>
                  <a:txBody>
                    <a:bodyPr/>
                    <a:lstStyle/>
                    <a:p>
                      <a:pPr>
                        <a:lnSpc>
                          <a:spcPct val="107000"/>
                        </a:lnSpc>
                        <a:spcAft>
                          <a:spcPts val="800"/>
                        </a:spcAft>
                        <a:buNone/>
                      </a:pPr>
                      <a:r>
                        <a:rPr lang="fr-FR" sz="1050" b="0" kern="100" dirty="0">
                          <a:solidFill>
                            <a:schemeClr val="tx1"/>
                          </a:solidFill>
                          <a:effectLst/>
                          <a:latin typeface="+mn-lt"/>
                          <a:ea typeface="Aptos" panose="020B0004020202020204" pitchFamily="34" charset="0"/>
                          <a:cs typeface="Times New Roman" panose="02020603050405020304" pitchFamily="18" charset="0"/>
                        </a:rPr>
                        <a:t>« Non, parce que ce sont des tasses différentes »</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tc>
                  <a:txBody>
                    <a:bodyPr/>
                    <a:lstStyle/>
                    <a:p>
                      <a:pPr>
                        <a:lnSpc>
                          <a:spcPct val="115000"/>
                        </a:lnSpc>
                        <a:spcAft>
                          <a:spcPts val="0"/>
                        </a:spcAft>
                      </a:pPr>
                      <a:r>
                        <a:rPr lang="en-GB" sz="1050" dirty="0">
                          <a:effectLst/>
                        </a:rPr>
                        <a:t> </a:t>
                      </a:r>
                      <a:endParaRPr lang="en-GB" sz="1050" dirty="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extLst>
                  <a:ext uri="{0D108BD9-81ED-4DB2-BD59-A6C34878D82A}">
                    <a16:rowId xmlns:a16="http://schemas.microsoft.com/office/drawing/2014/main" val="10003"/>
                  </a:ext>
                </a:extLst>
              </a:tr>
              <a:tr h="171786">
                <a:tc>
                  <a:txBody>
                    <a:bodyPr/>
                    <a:lstStyle/>
                    <a:p>
                      <a:pPr>
                        <a:lnSpc>
                          <a:spcPct val="115000"/>
                        </a:lnSpc>
                        <a:spcAft>
                          <a:spcPts val="0"/>
                        </a:spcAft>
                      </a:pPr>
                      <a:r>
                        <a:rPr lang="en-GB" sz="1050" b="0" dirty="0">
                          <a:solidFill>
                            <a:schemeClr val="tx1"/>
                          </a:solidFill>
                          <a:effectLst/>
                        </a:rPr>
                        <a:t>02.07</a:t>
                      </a:r>
                      <a:endParaRPr lang="en-GB" sz="1050" b="0" dirty="0">
                        <a:solidFill>
                          <a:schemeClr val="tx1"/>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tc>
                  <a:txBody>
                    <a:bodyPr/>
                    <a:lstStyle/>
                    <a:p>
                      <a:pPr>
                        <a:lnSpc>
                          <a:spcPct val="115000"/>
                        </a:lnSpc>
                        <a:spcAft>
                          <a:spcPts val="0"/>
                        </a:spcAft>
                      </a:pPr>
                      <a:r>
                        <a:rPr lang="en-GB" sz="1050">
                          <a:effectLst/>
                        </a:rPr>
                        <a:t>D</a:t>
                      </a:r>
                      <a:endParaRPr lang="en-GB" sz="105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tc>
                  <a:txBody>
                    <a:bodyPr/>
                    <a:lstStyle/>
                    <a:p>
                      <a:pPr>
                        <a:lnSpc>
                          <a:spcPct val="107000"/>
                        </a:lnSpc>
                        <a:spcAft>
                          <a:spcPts val="800"/>
                        </a:spcAft>
                        <a:buNone/>
                      </a:pPr>
                      <a:r>
                        <a:rPr lang="fr-FR" sz="1050" b="0" kern="100">
                          <a:solidFill>
                            <a:schemeClr val="tx1"/>
                          </a:solidFill>
                          <a:effectLst/>
                          <a:latin typeface="+mn-lt"/>
                          <a:ea typeface="Aptos" panose="020B0004020202020204" pitchFamily="34" charset="0"/>
                          <a:cs typeface="Times New Roman" panose="02020603050405020304" pitchFamily="18" charset="0"/>
                        </a:rPr>
                        <a:t>« Oui, parce que c’est la différente »</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tc>
                  <a:txBody>
                    <a:bodyPr/>
                    <a:lstStyle/>
                    <a:p>
                      <a:pPr>
                        <a:lnSpc>
                          <a:spcPct val="115000"/>
                        </a:lnSpc>
                        <a:spcAft>
                          <a:spcPts val="0"/>
                        </a:spcAft>
                      </a:pPr>
                      <a:r>
                        <a:rPr lang="en-GB" sz="1050" dirty="0">
                          <a:effectLst/>
                        </a:rPr>
                        <a:t> </a:t>
                      </a:r>
                      <a:endParaRPr lang="en-GB" sz="1050" dirty="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extLst>
                  <a:ext uri="{0D108BD9-81ED-4DB2-BD59-A6C34878D82A}">
                    <a16:rowId xmlns:a16="http://schemas.microsoft.com/office/drawing/2014/main" val="10004"/>
                  </a:ext>
                </a:extLst>
              </a:tr>
              <a:tr h="171786">
                <a:tc>
                  <a:txBody>
                    <a:bodyPr/>
                    <a:lstStyle/>
                    <a:p>
                      <a:pPr>
                        <a:lnSpc>
                          <a:spcPct val="115000"/>
                        </a:lnSpc>
                        <a:spcAft>
                          <a:spcPts val="0"/>
                        </a:spcAft>
                      </a:pPr>
                      <a:r>
                        <a:rPr lang="en-GB" sz="1050" b="0" dirty="0">
                          <a:solidFill>
                            <a:schemeClr val="tx1"/>
                          </a:solidFill>
                          <a:effectLst/>
                        </a:rPr>
                        <a:t>02.10</a:t>
                      </a:r>
                      <a:endParaRPr lang="en-GB" sz="1050" b="0" dirty="0">
                        <a:solidFill>
                          <a:schemeClr val="tx1"/>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tc>
                  <a:txBody>
                    <a:bodyPr/>
                    <a:lstStyle/>
                    <a:p>
                      <a:pPr>
                        <a:lnSpc>
                          <a:spcPct val="115000"/>
                        </a:lnSpc>
                        <a:spcAft>
                          <a:spcPts val="0"/>
                        </a:spcAft>
                      </a:pPr>
                      <a:r>
                        <a:rPr lang="en-GB" sz="1050">
                          <a:effectLst/>
                        </a:rPr>
                        <a:t>K</a:t>
                      </a:r>
                      <a:endParaRPr lang="en-GB" sz="105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tc>
                  <a:txBody>
                    <a:bodyPr/>
                    <a:lstStyle/>
                    <a:p>
                      <a:pPr>
                        <a:lnSpc>
                          <a:spcPct val="107000"/>
                        </a:lnSpc>
                        <a:spcAft>
                          <a:spcPts val="800"/>
                        </a:spcAft>
                        <a:buNone/>
                      </a:pPr>
                      <a:r>
                        <a:rPr lang="fr-FR" sz="1050" b="0" kern="100" dirty="0">
                          <a:solidFill>
                            <a:schemeClr val="tx1"/>
                          </a:solidFill>
                          <a:effectLst/>
                          <a:latin typeface="+mn-lt"/>
                          <a:ea typeface="Aptos" panose="020B0004020202020204" pitchFamily="34" charset="0"/>
                          <a:cs typeface="Times New Roman" panose="02020603050405020304" pitchFamily="18" charset="0"/>
                        </a:rPr>
                        <a:t>« Tu dois faire celui-là, D. »</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tc>
                  <a:txBody>
                    <a:bodyPr/>
                    <a:lstStyle/>
                    <a:p>
                      <a:pPr>
                        <a:lnSpc>
                          <a:spcPct val="115000"/>
                        </a:lnSpc>
                        <a:spcAft>
                          <a:spcPts val="0"/>
                        </a:spcAft>
                      </a:pPr>
                      <a:r>
                        <a:rPr lang="en-GB" sz="1050" dirty="0">
                          <a:effectLst/>
                        </a:rPr>
                        <a:t> </a:t>
                      </a:r>
                      <a:endParaRPr lang="en-GB" sz="1050" dirty="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extLst>
                  <a:ext uri="{0D108BD9-81ED-4DB2-BD59-A6C34878D82A}">
                    <a16:rowId xmlns:a16="http://schemas.microsoft.com/office/drawing/2014/main" val="10005"/>
                  </a:ext>
                </a:extLst>
              </a:tr>
              <a:tr h="171786">
                <a:tc>
                  <a:txBody>
                    <a:bodyPr/>
                    <a:lstStyle/>
                    <a:p>
                      <a:pPr>
                        <a:lnSpc>
                          <a:spcPct val="115000"/>
                        </a:lnSpc>
                        <a:spcAft>
                          <a:spcPts val="0"/>
                        </a:spcAft>
                      </a:pPr>
                      <a:r>
                        <a:rPr lang="en-GB" sz="1050" b="0" dirty="0">
                          <a:solidFill>
                            <a:schemeClr val="tx1"/>
                          </a:solidFill>
                          <a:effectLst/>
                        </a:rPr>
                        <a:t>02.12</a:t>
                      </a:r>
                      <a:endParaRPr lang="en-GB" sz="1050" b="0" dirty="0">
                        <a:solidFill>
                          <a:schemeClr val="tx1"/>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tc>
                  <a:txBody>
                    <a:bodyPr/>
                    <a:lstStyle/>
                    <a:p>
                      <a:pPr>
                        <a:lnSpc>
                          <a:spcPct val="115000"/>
                        </a:lnSpc>
                        <a:spcAft>
                          <a:spcPts val="0"/>
                        </a:spcAft>
                      </a:pPr>
                      <a:r>
                        <a:rPr lang="en-GB" sz="1050">
                          <a:effectLst/>
                        </a:rPr>
                        <a:t>M</a:t>
                      </a:r>
                      <a:endParaRPr lang="en-GB" sz="105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tc>
                  <a:txBody>
                    <a:bodyPr/>
                    <a:lstStyle/>
                    <a:p>
                      <a:pPr>
                        <a:lnSpc>
                          <a:spcPct val="107000"/>
                        </a:lnSpc>
                        <a:spcAft>
                          <a:spcPts val="800"/>
                        </a:spcAft>
                        <a:buNone/>
                      </a:pPr>
                      <a:r>
                        <a:rPr lang="fr-FR" sz="1050" b="0" kern="100">
                          <a:solidFill>
                            <a:schemeClr val="tx1"/>
                          </a:solidFill>
                          <a:effectLst/>
                          <a:latin typeface="+mn-lt"/>
                          <a:ea typeface="Aptos" panose="020B0004020202020204" pitchFamily="34" charset="0"/>
                          <a:cs typeface="Times New Roman" panose="02020603050405020304" pitchFamily="18" charset="0"/>
                        </a:rPr>
                        <a:t>« Je pensais pareil »</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tc>
                  <a:txBody>
                    <a:bodyPr/>
                    <a:lstStyle/>
                    <a:p>
                      <a:pPr>
                        <a:lnSpc>
                          <a:spcPct val="107000"/>
                        </a:lnSpc>
                        <a:spcAft>
                          <a:spcPts val="800"/>
                        </a:spcAft>
                        <a:buNone/>
                      </a:pPr>
                      <a:r>
                        <a:rPr lang="fr-FR" sz="1050" b="0" kern="100">
                          <a:effectLst/>
                          <a:latin typeface="+mn-lt"/>
                          <a:ea typeface="Aptos" panose="020B0004020202020204" pitchFamily="34" charset="0"/>
                          <a:cs typeface="Times New Roman" panose="02020603050405020304" pitchFamily="18" charset="0"/>
                        </a:rPr>
                        <a:t>M cercle la réponse de D</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extLst>
                  <a:ext uri="{0D108BD9-81ED-4DB2-BD59-A6C34878D82A}">
                    <a16:rowId xmlns:a16="http://schemas.microsoft.com/office/drawing/2014/main" val="10006"/>
                  </a:ext>
                </a:extLst>
              </a:tr>
              <a:tr h="354272">
                <a:tc>
                  <a:txBody>
                    <a:bodyPr/>
                    <a:lstStyle/>
                    <a:p>
                      <a:pPr>
                        <a:lnSpc>
                          <a:spcPct val="115000"/>
                        </a:lnSpc>
                        <a:spcAft>
                          <a:spcPts val="0"/>
                        </a:spcAft>
                      </a:pPr>
                      <a:r>
                        <a:rPr lang="en-GB" sz="1050" b="0" dirty="0">
                          <a:solidFill>
                            <a:schemeClr val="tx1"/>
                          </a:solidFill>
                          <a:effectLst/>
                        </a:rPr>
                        <a:t>02.25</a:t>
                      </a:r>
                      <a:endParaRPr lang="en-GB" sz="1050" b="0" dirty="0">
                        <a:solidFill>
                          <a:schemeClr val="tx1"/>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115000"/>
                        </a:lnSpc>
                        <a:spcAft>
                          <a:spcPts val="0"/>
                        </a:spcAft>
                      </a:pPr>
                      <a:r>
                        <a:rPr lang="en-GB" sz="1050" dirty="0">
                          <a:solidFill>
                            <a:schemeClr val="tx1"/>
                          </a:solidFill>
                          <a:effectLst/>
                        </a:rPr>
                        <a:t>D</a:t>
                      </a:r>
                      <a:endParaRPr lang="en-GB" sz="1050" dirty="0">
                        <a:solidFill>
                          <a:schemeClr val="tx1"/>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107000"/>
                        </a:lnSpc>
                        <a:spcAft>
                          <a:spcPts val="800"/>
                        </a:spcAft>
                        <a:buNone/>
                      </a:pPr>
                      <a:r>
                        <a:rPr lang="fr-FR" sz="1050" b="0" kern="100">
                          <a:solidFill>
                            <a:schemeClr val="tx1"/>
                          </a:solidFill>
                          <a:effectLst/>
                          <a:latin typeface="+mn-lt"/>
                          <a:ea typeface="Aptos" panose="020B0004020202020204" pitchFamily="34" charset="0"/>
                          <a:cs typeface="Times New Roman" panose="02020603050405020304" pitchFamily="18" charset="0"/>
                        </a:rPr>
                        <a:t>« Celui-là ? »</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107000"/>
                        </a:lnSpc>
                        <a:spcAft>
                          <a:spcPts val="800"/>
                        </a:spcAft>
                        <a:buNone/>
                      </a:pPr>
                      <a:r>
                        <a:rPr lang="fr-FR" sz="1050" b="0" kern="100">
                          <a:effectLst/>
                          <a:latin typeface="+mn-lt"/>
                          <a:ea typeface="Aptos" panose="020B0004020202020204" pitchFamily="34" charset="0"/>
                          <a:cs typeface="Times New Roman" panose="02020603050405020304" pitchFamily="18" charset="0"/>
                        </a:rPr>
                        <a:t>Les enfants lisent la question en silence. D pointe une réponse</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7"/>
                  </a:ext>
                </a:extLst>
              </a:tr>
              <a:tr h="354272">
                <a:tc>
                  <a:txBody>
                    <a:bodyPr/>
                    <a:lstStyle/>
                    <a:p>
                      <a:pPr>
                        <a:lnSpc>
                          <a:spcPct val="115000"/>
                        </a:lnSpc>
                        <a:spcAft>
                          <a:spcPts val="0"/>
                        </a:spcAft>
                      </a:pPr>
                      <a:r>
                        <a:rPr lang="en-GB" sz="1050" b="0" dirty="0">
                          <a:solidFill>
                            <a:schemeClr val="tx1"/>
                          </a:solidFill>
                          <a:effectLst/>
                        </a:rPr>
                        <a:t>02.29</a:t>
                      </a:r>
                      <a:endParaRPr lang="en-GB" sz="1050" b="0" dirty="0">
                        <a:solidFill>
                          <a:schemeClr val="tx1"/>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115000"/>
                        </a:lnSpc>
                        <a:spcAft>
                          <a:spcPts val="0"/>
                        </a:spcAft>
                      </a:pPr>
                      <a:r>
                        <a:rPr lang="en-GB" sz="1050">
                          <a:solidFill>
                            <a:schemeClr val="tx1"/>
                          </a:solidFill>
                          <a:effectLst/>
                        </a:rPr>
                        <a:t>K</a:t>
                      </a:r>
                      <a:endParaRPr lang="en-GB" sz="1050">
                        <a:solidFill>
                          <a:schemeClr val="tx1"/>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107000"/>
                        </a:lnSpc>
                        <a:spcAft>
                          <a:spcPts val="800"/>
                        </a:spcAft>
                        <a:buNone/>
                      </a:pPr>
                      <a:r>
                        <a:rPr lang="fr-FR" sz="1050" b="0" kern="100" dirty="0">
                          <a:solidFill>
                            <a:schemeClr val="tx1"/>
                          </a:solidFill>
                          <a:effectLst/>
                          <a:latin typeface="+mn-lt"/>
                          <a:ea typeface="Aptos" panose="020B0004020202020204" pitchFamily="34" charset="0"/>
                          <a:cs typeface="Times New Roman" panose="02020603050405020304" pitchFamily="18" charset="0"/>
                        </a:rPr>
                        <a:t>« Ça devrait être celui-ci, parce qu’il y a une autre couche, 4 et 5 »</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107000"/>
                        </a:lnSpc>
                        <a:spcAft>
                          <a:spcPts val="800"/>
                        </a:spcAft>
                        <a:buNone/>
                      </a:pPr>
                      <a:r>
                        <a:rPr lang="fr-FR" sz="1050" b="0" kern="100">
                          <a:effectLst/>
                          <a:latin typeface="+mn-lt"/>
                          <a:ea typeface="Aptos" panose="020B0004020202020204" pitchFamily="34" charset="0"/>
                          <a:cs typeface="Times New Roman" panose="02020603050405020304" pitchFamily="18" charset="0"/>
                        </a:rPr>
                        <a:t>K pointe la même réponse que D</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8"/>
                  </a:ext>
                </a:extLst>
              </a:tr>
              <a:tr h="171786">
                <a:tc>
                  <a:txBody>
                    <a:bodyPr/>
                    <a:lstStyle/>
                    <a:p>
                      <a:pPr>
                        <a:lnSpc>
                          <a:spcPct val="115000"/>
                        </a:lnSpc>
                        <a:spcAft>
                          <a:spcPts val="0"/>
                        </a:spcAft>
                      </a:pPr>
                      <a:r>
                        <a:rPr lang="en-GB" sz="1050" b="0" dirty="0">
                          <a:solidFill>
                            <a:schemeClr val="tx1"/>
                          </a:solidFill>
                          <a:effectLst/>
                        </a:rPr>
                        <a:t>02.35</a:t>
                      </a:r>
                      <a:endParaRPr lang="en-GB" sz="1050" b="0" dirty="0">
                        <a:solidFill>
                          <a:schemeClr val="tx1"/>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115000"/>
                        </a:lnSpc>
                        <a:spcAft>
                          <a:spcPts val="0"/>
                        </a:spcAft>
                      </a:pPr>
                      <a:r>
                        <a:rPr lang="en-GB" sz="1050">
                          <a:solidFill>
                            <a:schemeClr val="tx1"/>
                          </a:solidFill>
                          <a:effectLst/>
                        </a:rPr>
                        <a:t>D</a:t>
                      </a:r>
                      <a:endParaRPr lang="en-GB" sz="1050">
                        <a:solidFill>
                          <a:schemeClr val="tx1"/>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107000"/>
                        </a:lnSpc>
                        <a:spcAft>
                          <a:spcPts val="800"/>
                        </a:spcAft>
                        <a:buNone/>
                      </a:pPr>
                      <a:r>
                        <a:rPr lang="fr-FR" sz="1050" b="0" kern="100">
                          <a:solidFill>
                            <a:schemeClr val="tx1"/>
                          </a:solidFill>
                          <a:effectLst/>
                          <a:latin typeface="+mn-lt"/>
                          <a:ea typeface="Aptos" panose="020B0004020202020204" pitchFamily="34" charset="0"/>
                          <a:cs typeface="Times New Roman" panose="02020603050405020304" pitchFamily="18" charset="0"/>
                        </a:rPr>
                        <a:t>« Oui, oui »</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107000"/>
                        </a:lnSpc>
                        <a:spcAft>
                          <a:spcPts val="800"/>
                        </a:spcAft>
                        <a:buNone/>
                      </a:pPr>
                      <a:r>
                        <a:rPr lang="fr-FR" sz="1050" b="0" kern="100" dirty="0">
                          <a:effectLst/>
                          <a:latin typeface="+mn-lt"/>
                          <a:ea typeface="Aptos" panose="020B0004020202020204" pitchFamily="34" charset="0"/>
                          <a:cs typeface="Times New Roman" panose="02020603050405020304" pitchFamily="18" charset="0"/>
                        </a:rPr>
                        <a:t>D regarde toutes les réponses en les pointant une par une</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9"/>
                  </a:ext>
                </a:extLst>
              </a:tr>
              <a:tr h="171786">
                <a:tc>
                  <a:txBody>
                    <a:bodyPr/>
                    <a:lstStyle/>
                    <a:p>
                      <a:pPr>
                        <a:lnSpc>
                          <a:spcPct val="115000"/>
                        </a:lnSpc>
                        <a:spcAft>
                          <a:spcPts val="0"/>
                        </a:spcAft>
                      </a:pPr>
                      <a:r>
                        <a:rPr lang="en-GB" sz="1050" b="0" dirty="0">
                          <a:solidFill>
                            <a:schemeClr val="tx1"/>
                          </a:solidFill>
                          <a:effectLst/>
                        </a:rPr>
                        <a:t>02.37</a:t>
                      </a:r>
                      <a:endParaRPr lang="en-GB" sz="1050" b="0" dirty="0">
                        <a:solidFill>
                          <a:schemeClr val="tx1"/>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115000"/>
                        </a:lnSpc>
                        <a:spcAft>
                          <a:spcPts val="0"/>
                        </a:spcAft>
                      </a:pPr>
                      <a:r>
                        <a:rPr lang="en-GB" sz="1050" dirty="0">
                          <a:solidFill>
                            <a:schemeClr val="tx1"/>
                          </a:solidFill>
                          <a:effectLst/>
                        </a:rPr>
                        <a:t>M</a:t>
                      </a:r>
                      <a:endParaRPr lang="en-GB" sz="1050" dirty="0">
                        <a:solidFill>
                          <a:schemeClr val="tx1"/>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107000"/>
                        </a:lnSpc>
                        <a:spcAft>
                          <a:spcPts val="800"/>
                        </a:spcAft>
                        <a:buNone/>
                      </a:pPr>
                      <a:r>
                        <a:rPr lang="fr-FR" sz="1050" b="0" kern="100">
                          <a:solidFill>
                            <a:schemeClr val="tx1"/>
                          </a:solidFill>
                          <a:effectLst/>
                          <a:latin typeface="+mn-lt"/>
                          <a:ea typeface="Aptos" panose="020B0004020202020204" pitchFamily="34" charset="0"/>
                          <a:cs typeface="Times New Roman" panose="02020603050405020304" pitchFamily="18" charset="0"/>
                        </a:rPr>
                        <a:t>« Celui-ci ? »</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107000"/>
                        </a:lnSpc>
                        <a:spcAft>
                          <a:spcPts val="800"/>
                        </a:spcAft>
                        <a:buNone/>
                      </a:pPr>
                      <a:r>
                        <a:rPr lang="fr-FR" sz="1050" b="0" kern="100">
                          <a:effectLst/>
                          <a:latin typeface="+mn-lt"/>
                          <a:ea typeface="Aptos" panose="020B0004020202020204" pitchFamily="34" charset="0"/>
                          <a:cs typeface="Times New Roman" panose="02020603050405020304" pitchFamily="18" charset="0"/>
                        </a:rPr>
                        <a:t>M pointe la réponse B</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10"/>
                  </a:ext>
                </a:extLst>
              </a:tr>
              <a:tr h="508370">
                <a:tc>
                  <a:txBody>
                    <a:bodyPr/>
                    <a:lstStyle/>
                    <a:p>
                      <a:pPr>
                        <a:lnSpc>
                          <a:spcPct val="115000"/>
                        </a:lnSpc>
                        <a:spcAft>
                          <a:spcPts val="0"/>
                        </a:spcAft>
                      </a:pPr>
                      <a:r>
                        <a:rPr lang="en-GB" sz="1050" b="0" dirty="0">
                          <a:solidFill>
                            <a:schemeClr val="tx1"/>
                          </a:solidFill>
                          <a:effectLst/>
                        </a:rPr>
                        <a:t>02.28</a:t>
                      </a:r>
                      <a:endParaRPr lang="en-GB" sz="1050" b="0" dirty="0">
                        <a:solidFill>
                          <a:schemeClr val="tx1"/>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115000"/>
                        </a:lnSpc>
                        <a:spcAft>
                          <a:spcPts val="0"/>
                        </a:spcAft>
                      </a:pPr>
                      <a:r>
                        <a:rPr lang="en-GB" sz="1050" dirty="0">
                          <a:solidFill>
                            <a:schemeClr val="tx1"/>
                          </a:solidFill>
                          <a:effectLst/>
                        </a:rPr>
                        <a:t>K</a:t>
                      </a:r>
                      <a:endParaRPr lang="en-GB" sz="1050" dirty="0">
                        <a:solidFill>
                          <a:schemeClr val="tx1"/>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107000"/>
                        </a:lnSpc>
                        <a:spcAft>
                          <a:spcPts val="800"/>
                        </a:spcAft>
                        <a:buNone/>
                      </a:pPr>
                      <a:r>
                        <a:rPr lang="fr-FR" sz="1050" b="0" kern="100">
                          <a:solidFill>
                            <a:schemeClr val="tx1"/>
                          </a:solidFill>
                          <a:effectLst/>
                          <a:latin typeface="+mn-lt"/>
                          <a:ea typeface="Aptos" panose="020B0004020202020204" pitchFamily="34" charset="0"/>
                          <a:cs typeface="Times New Roman" panose="02020603050405020304" pitchFamily="18" charset="0"/>
                        </a:rPr>
                        <a:t>« C’est A, celui-ci. Parce que celui-là a 3, puis ça devrait être 2, puis 1 »</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107000"/>
                        </a:lnSpc>
                        <a:spcAft>
                          <a:spcPts val="800"/>
                        </a:spcAft>
                        <a:buNone/>
                      </a:pPr>
                      <a:r>
                        <a:rPr lang="fr-FR" sz="1050" b="0" kern="100" dirty="0">
                          <a:effectLst/>
                          <a:latin typeface="+mn-lt"/>
                          <a:ea typeface="Aptos" panose="020B0004020202020204" pitchFamily="34" charset="0"/>
                          <a:cs typeface="Times New Roman" panose="02020603050405020304" pitchFamily="18" charset="0"/>
                        </a:rPr>
                        <a:t>M cercle A</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11"/>
                  </a:ext>
                </a:extLst>
              </a:tr>
              <a:tr h="354272">
                <a:tc>
                  <a:txBody>
                    <a:bodyPr/>
                    <a:lstStyle/>
                    <a:p>
                      <a:pPr>
                        <a:lnSpc>
                          <a:spcPct val="115000"/>
                        </a:lnSpc>
                        <a:spcAft>
                          <a:spcPts val="0"/>
                        </a:spcAft>
                      </a:pPr>
                      <a:r>
                        <a:rPr lang="en-GB" sz="1050" b="0" dirty="0">
                          <a:solidFill>
                            <a:sysClr val="windowText" lastClr="000000"/>
                          </a:solidFill>
                          <a:effectLst/>
                        </a:rPr>
                        <a:t>02.57</a:t>
                      </a:r>
                      <a:endParaRPr lang="en-GB" sz="1050" b="0" dirty="0">
                        <a:solidFill>
                          <a:sysClr val="windowText" lastClr="000000"/>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tc>
                  <a:txBody>
                    <a:bodyPr/>
                    <a:lstStyle/>
                    <a:p>
                      <a:pPr>
                        <a:lnSpc>
                          <a:spcPct val="115000"/>
                        </a:lnSpc>
                        <a:spcAft>
                          <a:spcPts val="0"/>
                        </a:spcAft>
                      </a:pPr>
                      <a:r>
                        <a:rPr lang="en-GB" sz="1050" dirty="0">
                          <a:solidFill>
                            <a:sysClr val="windowText" lastClr="000000"/>
                          </a:solidFill>
                          <a:effectLst/>
                        </a:rPr>
                        <a:t>D</a:t>
                      </a:r>
                      <a:endParaRPr lang="en-GB" sz="1050" dirty="0">
                        <a:solidFill>
                          <a:sysClr val="windowText" lastClr="000000"/>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tc>
                  <a:txBody>
                    <a:bodyPr/>
                    <a:lstStyle/>
                    <a:p>
                      <a:pPr>
                        <a:lnSpc>
                          <a:spcPct val="107000"/>
                        </a:lnSpc>
                        <a:spcAft>
                          <a:spcPts val="800"/>
                        </a:spcAft>
                        <a:buNone/>
                      </a:pPr>
                      <a:r>
                        <a:rPr lang="fr-FR" sz="1050" b="0" kern="100">
                          <a:solidFill>
                            <a:schemeClr val="tx1"/>
                          </a:solidFill>
                          <a:effectLst/>
                          <a:latin typeface="+mn-lt"/>
                          <a:ea typeface="Aptos" panose="020B0004020202020204" pitchFamily="34" charset="0"/>
                          <a:cs typeface="Times New Roman" panose="02020603050405020304" pitchFamily="18" charset="0"/>
                        </a:rPr>
                        <a:t>« C’est celui-là, parce que celui-là n’a rien dedans »</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tc>
                  <a:txBody>
                    <a:bodyPr/>
                    <a:lstStyle/>
                    <a:p>
                      <a:pPr>
                        <a:lnSpc>
                          <a:spcPct val="107000"/>
                        </a:lnSpc>
                        <a:spcAft>
                          <a:spcPts val="800"/>
                        </a:spcAft>
                        <a:buNone/>
                      </a:pPr>
                      <a:r>
                        <a:rPr lang="fr-FR" sz="1050" b="0" kern="100" dirty="0">
                          <a:effectLst/>
                          <a:latin typeface="+mn-lt"/>
                          <a:ea typeface="Aptos" panose="020B0004020202020204" pitchFamily="34" charset="0"/>
                          <a:cs typeface="Times New Roman" panose="02020603050405020304" pitchFamily="18" charset="0"/>
                        </a:rPr>
                        <a:t>Les enfants regardent tous la question suivante</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extLst>
                  <a:ext uri="{0D108BD9-81ED-4DB2-BD59-A6C34878D82A}">
                    <a16:rowId xmlns:a16="http://schemas.microsoft.com/office/drawing/2014/main" val="10012"/>
                  </a:ext>
                </a:extLst>
              </a:tr>
              <a:tr h="171786">
                <a:tc>
                  <a:txBody>
                    <a:bodyPr/>
                    <a:lstStyle/>
                    <a:p>
                      <a:pPr>
                        <a:lnSpc>
                          <a:spcPct val="115000"/>
                        </a:lnSpc>
                        <a:spcAft>
                          <a:spcPts val="0"/>
                        </a:spcAft>
                      </a:pPr>
                      <a:r>
                        <a:rPr lang="en-GB" sz="1050" b="0" dirty="0">
                          <a:solidFill>
                            <a:sysClr val="windowText" lastClr="000000"/>
                          </a:solidFill>
                          <a:effectLst/>
                        </a:rPr>
                        <a:t>03.01</a:t>
                      </a:r>
                      <a:endParaRPr lang="en-GB" sz="1050" b="0" dirty="0">
                        <a:solidFill>
                          <a:sysClr val="windowText" lastClr="000000"/>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tc>
                  <a:txBody>
                    <a:bodyPr/>
                    <a:lstStyle/>
                    <a:p>
                      <a:pPr>
                        <a:lnSpc>
                          <a:spcPct val="115000"/>
                        </a:lnSpc>
                        <a:spcAft>
                          <a:spcPts val="0"/>
                        </a:spcAft>
                      </a:pPr>
                      <a:r>
                        <a:rPr lang="en-GB" sz="1050">
                          <a:solidFill>
                            <a:sysClr val="windowText" lastClr="000000"/>
                          </a:solidFill>
                          <a:effectLst/>
                        </a:rPr>
                        <a:t>K</a:t>
                      </a:r>
                      <a:endParaRPr lang="en-GB" sz="1050">
                        <a:solidFill>
                          <a:sysClr val="windowText" lastClr="000000"/>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tc>
                  <a:txBody>
                    <a:bodyPr/>
                    <a:lstStyle/>
                    <a:p>
                      <a:pPr>
                        <a:lnSpc>
                          <a:spcPct val="107000"/>
                        </a:lnSpc>
                        <a:spcAft>
                          <a:spcPts val="800"/>
                        </a:spcAft>
                        <a:buNone/>
                      </a:pPr>
                      <a:r>
                        <a:rPr lang="fr-FR" sz="1050" b="0" kern="100" dirty="0">
                          <a:solidFill>
                            <a:schemeClr val="tx1"/>
                          </a:solidFill>
                          <a:effectLst/>
                          <a:latin typeface="+mn-lt"/>
                          <a:ea typeface="Aptos" panose="020B0004020202020204" pitchFamily="34" charset="0"/>
                          <a:cs typeface="Times New Roman" panose="02020603050405020304" pitchFamily="18" charset="0"/>
                        </a:rPr>
                        <a:t>« Oui, non, c’est celui-là »</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tc>
                  <a:txBody>
                    <a:bodyPr/>
                    <a:lstStyle/>
                    <a:p>
                      <a:pPr>
                        <a:lnSpc>
                          <a:spcPct val="107000"/>
                        </a:lnSpc>
                        <a:spcAft>
                          <a:spcPts val="800"/>
                        </a:spcAft>
                        <a:buNone/>
                      </a:pPr>
                      <a:r>
                        <a:rPr lang="fr-FR" sz="1050" b="0" kern="100" dirty="0">
                          <a:effectLst/>
                          <a:latin typeface="+mn-lt"/>
                          <a:ea typeface="Aptos" panose="020B0004020202020204" pitchFamily="34" charset="0"/>
                          <a:cs typeface="Times New Roman" panose="02020603050405020304" pitchFamily="18" charset="0"/>
                        </a:rPr>
                        <a:t>K pointe une réponse différente</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extLst>
                  <a:ext uri="{0D108BD9-81ED-4DB2-BD59-A6C34878D82A}">
                    <a16:rowId xmlns:a16="http://schemas.microsoft.com/office/drawing/2014/main" val="10013"/>
                  </a:ext>
                </a:extLst>
              </a:tr>
            </a:tbl>
          </a:graphicData>
        </a:graphic>
      </p:graphicFrame>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60285508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custDataLst>
              <p:tags r:id="rId1"/>
            </p:custDataLst>
          </p:nvPr>
        </p:nvSpPr>
        <p:spPr>
          <a:xfrm>
            <a:off x="616464" y="614560"/>
            <a:ext cx="2596636" cy="847027"/>
          </a:xfrm>
          <a:prstGeom prst="rect">
            <a:avLst/>
          </a:prstGeom>
          <a:solidFill>
            <a:srgbClr val="D9F1F6"/>
          </a:solidFill>
        </p:spPr>
        <p:txBody>
          <a:bodyPr vert="horz" wrap="square" lIns="0" tIns="15875" rIns="0" bIns="0" rtlCol="0">
            <a:spAutoFit/>
          </a:bodyPr>
          <a:lstStyle/>
          <a:p>
            <a:pPr marL="26034">
              <a:lnSpc>
                <a:spcPct val="100000"/>
              </a:lnSpc>
              <a:spcBef>
                <a:spcPts val="125"/>
              </a:spcBef>
            </a:pPr>
            <a:r>
              <a:rPr lang="fr-FR" sz="1800" b="1" dirty="0">
                <a:solidFill>
                  <a:srgbClr val="1A616F"/>
                </a:solidFill>
                <a:latin typeface="Arial"/>
                <a:cs typeface="Arial"/>
              </a:rPr>
              <a:t>Partie I. Usages possibles de la trousse T-SEDA</a:t>
            </a:r>
            <a:endParaRPr sz="1800" dirty="0">
              <a:latin typeface="Arial"/>
              <a:cs typeface="Arial"/>
            </a:endParaRPr>
          </a:p>
        </p:txBody>
      </p:sp>
      <p:sp>
        <p:nvSpPr>
          <p:cNvPr id="3" name="object 3"/>
          <p:cNvSpPr txBox="1"/>
          <p:nvPr>
            <p:custDataLst>
              <p:tags r:id="rId2"/>
            </p:custDataLst>
          </p:nvPr>
        </p:nvSpPr>
        <p:spPr>
          <a:xfrm>
            <a:off x="629284" y="1814830"/>
            <a:ext cx="4735195" cy="5241435"/>
          </a:xfrm>
          <a:prstGeom prst="rect">
            <a:avLst/>
          </a:prstGeom>
          <a:ln w="31733">
            <a:solidFill>
              <a:srgbClr val="2791A6"/>
            </a:solidFill>
          </a:ln>
        </p:spPr>
        <p:txBody>
          <a:bodyPr vert="horz" wrap="square" lIns="0" tIns="39370" rIns="0" bIns="0" rtlCol="0">
            <a:spAutoFit/>
          </a:bodyPr>
          <a:lstStyle/>
          <a:p>
            <a:pPr marL="83185" marR="95885" algn="just">
              <a:lnSpc>
                <a:spcPct val="120600"/>
              </a:lnSpc>
              <a:spcBef>
                <a:spcPts val="310"/>
              </a:spcBef>
            </a:pPr>
            <a:r>
              <a:rPr lang="fr-FR" sz="1200" dirty="0">
                <a:latin typeface="Arial Unicode MS"/>
                <a:cs typeface="Arial Unicode MS"/>
              </a:rPr>
              <a:t>La manière dont vous utilisez la trousse dépendra de vos intérêts, mais aussi des opportunités dont vous disposez. Voici quelques suggestions pour des usages étendus de ces ressources :</a:t>
            </a:r>
          </a:p>
          <a:p>
            <a:pPr marL="254635" marR="95885" indent="-171450" algn="just">
              <a:lnSpc>
                <a:spcPct val="120600"/>
              </a:lnSpc>
              <a:spcBef>
                <a:spcPts val="310"/>
              </a:spcBef>
              <a:buFont typeface="Arial" panose="020B0604020202020204" pitchFamily="34" charset="0"/>
              <a:buChar char="•"/>
            </a:pPr>
            <a:r>
              <a:rPr lang="fr-FR" sz="1200" dirty="0">
                <a:latin typeface="Arial Unicode MS"/>
                <a:cs typeface="Arial Unicode MS"/>
              </a:rPr>
              <a:t>Si vous avez un assistant pédagogique dans votre milieu, vous pouvez lui demander de vous aider à filmer ou à faire des observations en direct. Ou bien lui demander de vous filmer si vous souhaitez vous concentrer sur votre propre pratique.</a:t>
            </a:r>
          </a:p>
          <a:p>
            <a:pPr marL="254635" marR="95885" indent="-171450" algn="just">
              <a:lnSpc>
                <a:spcPct val="120600"/>
              </a:lnSpc>
              <a:spcBef>
                <a:spcPts val="310"/>
              </a:spcBef>
              <a:buFont typeface="Arial" panose="020B0604020202020204" pitchFamily="34" charset="0"/>
              <a:buChar char="•"/>
            </a:pPr>
            <a:r>
              <a:rPr lang="fr-FR" sz="1200" dirty="0">
                <a:latin typeface="Arial Unicode MS"/>
                <a:cs typeface="Arial Unicode MS"/>
              </a:rPr>
              <a:t>S’il y a plusieurs enseignants qui mènent des investigations T-SEDA dans votre école, vous pouvez collaborer pour partager vos résultats et envisager comment intégrer ces pratiques à l’échelle de l’établissement.</a:t>
            </a:r>
          </a:p>
          <a:p>
            <a:pPr marL="254635" marR="95885" indent="-171450" algn="just">
              <a:lnSpc>
                <a:spcPct val="120600"/>
              </a:lnSpc>
              <a:spcBef>
                <a:spcPts val="310"/>
              </a:spcBef>
              <a:buFont typeface="Arial" panose="020B0604020202020204" pitchFamily="34" charset="0"/>
              <a:buChar char="•"/>
            </a:pPr>
            <a:r>
              <a:rPr lang="fr-FR" sz="1200" dirty="0">
                <a:latin typeface="Arial Unicode MS"/>
                <a:cs typeface="Arial Unicode MS"/>
              </a:rPr>
              <a:t>Vous pouvez inviter d’autres collègues à vous observer, ou observer leurs pratiques, et engager des échanges d’apprentissage ensemble.</a:t>
            </a:r>
          </a:p>
          <a:p>
            <a:pPr marL="254635" marR="95885" indent="-171450" algn="just">
              <a:lnSpc>
                <a:spcPct val="120600"/>
              </a:lnSpc>
              <a:spcBef>
                <a:spcPts val="310"/>
              </a:spcBef>
              <a:buFont typeface="Arial" panose="020B0604020202020204" pitchFamily="34" charset="0"/>
              <a:buChar char="•"/>
            </a:pPr>
            <a:r>
              <a:rPr lang="fr-FR" sz="1200" dirty="0">
                <a:latin typeface="Arial Unicode MS"/>
                <a:cs typeface="Arial Unicode MS"/>
              </a:rPr>
              <a:t>Selon l’âge de vos élèves, vous pouvez recueillir leur avis lors de la planification de votre investigation et du partage des résultats, ou les impliquer dans l’élaboration de votre plan d’action.</a:t>
            </a:r>
          </a:p>
          <a:p>
            <a:pPr marL="254635" marR="95885" indent="-171450" algn="just">
              <a:lnSpc>
                <a:spcPct val="120600"/>
              </a:lnSpc>
              <a:spcBef>
                <a:spcPts val="310"/>
              </a:spcBef>
              <a:buFont typeface="Arial" panose="020B0604020202020204" pitchFamily="34" charset="0"/>
              <a:buChar char="•"/>
            </a:pPr>
            <a:r>
              <a:rPr lang="fr-FR" sz="1200" dirty="0">
                <a:latin typeface="Arial Unicode MS"/>
                <a:cs typeface="Arial Unicode MS"/>
              </a:rPr>
              <a:t>Vous pouvez réfléchir à la façon d’intégrer la technologie dans votre investigation et à son impact sur les échanges dialogiques.</a:t>
            </a:r>
          </a:p>
          <a:p>
            <a:pPr marL="83185" marR="95885" algn="just">
              <a:lnSpc>
                <a:spcPct val="120600"/>
              </a:lnSpc>
              <a:spcBef>
                <a:spcPts val="310"/>
              </a:spcBef>
            </a:pPr>
            <a:r>
              <a:rPr lang="fr-FR" sz="1200" dirty="0">
                <a:latin typeface="Arial Unicode MS"/>
                <a:cs typeface="Arial Unicode MS"/>
              </a:rPr>
              <a:t>Les sections 1 à 5 de la trousse vous donneront encore plus d’idées sur ce que vous pourriez faire.</a:t>
            </a:r>
          </a:p>
          <a:p>
            <a:pPr marL="83185" marR="145415">
              <a:lnSpc>
                <a:spcPct val="120000"/>
              </a:lnSpc>
              <a:spcBef>
                <a:spcPts val="600"/>
              </a:spcBef>
              <a:buSzPct val="90000"/>
              <a:tabLst>
                <a:tab pos="170815" algn="l"/>
              </a:tabLst>
            </a:pPr>
            <a:r>
              <a:rPr lang="en-GB" sz="1200" dirty="0">
                <a:latin typeface="Arial Unicode MS"/>
                <a:cs typeface="Arial Unicode MS"/>
              </a:rPr>
              <a:t>		</a:t>
            </a:r>
            <a:r>
              <a:rPr lang="en-GB" sz="1200" dirty="0">
                <a:latin typeface="Arial" panose="020B0604020202020204" pitchFamily="34" charset="0"/>
                <a:cs typeface="Arial" panose="020B0604020202020204" pitchFamily="34" charset="0"/>
                <a:hlinkClick r:id="rId9"/>
              </a:rPr>
              <a:t> </a:t>
            </a:r>
            <a:r>
              <a:rPr lang="fr-FR" sz="1200" dirty="0">
                <a:latin typeface="Arial" panose="020B0604020202020204" pitchFamily="34" charset="0"/>
                <a:cs typeface="Arial" panose="020B0604020202020204" pitchFamily="34" charset="0"/>
                <a:hlinkClick r:id="rId10"/>
              </a:rPr>
              <a:t>Vidéo 9 : L’impact de l’investigation T-SEDA</a:t>
            </a:r>
            <a:endParaRPr sz="1200" b="1" dirty="0">
              <a:highlight>
                <a:srgbClr val="00FF00"/>
              </a:highlight>
              <a:latin typeface="Arial Unicode MS"/>
              <a:cs typeface="Arial Unicode MS"/>
            </a:endParaRPr>
          </a:p>
        </p:txBody>
      </p:sp>
      <p:sp>
        <p:nvSpPr>
          <p:cNvPr id="4" name="object 4"/>
          <p:cNvSpPr/>
          <p:nvPr>
            <p:custDataLst>
              <p:tags r:id="rId3"/>
            </p:custDataLst>
          </p:nvPr>
        </p:nvSpPr>
        <p:spPr>
          <a:xfrm>
            <a:off x="6059055" y="622181"/>
            <a:ext cx="3619493" cy="2040253"/>
          </a:xfrm>
          <a:prstGeom prst="rect">
            <a:avLst/>
          </a:prstGeom>
          <a:blipFill>
            <a:blip r:embed="rId11" cstate="print"/>
            <a:stretch>
              <a:fillRect/>
            </a:stretch>
          </a:blipFill>
        </p:spPr>
        <p:txBody>
          <a:bodyPr wrap="square" lIns="0" tIns="0" rIns="0" bIns="0" rtlCol="0"/>
          <a:lstStyle/>
          <a:p>
            <a:endParaRPr/>
          </a:p>
        </p:txBody>
      </p:sp>
      <p:sp>
        <p:nvSpPr>
          <p:cNvPr id="5" name="object 5"/>
          <p:cNvSpPr/>
          <p:nvPr>
            <p:custDataLst>
              <p:tags r:id="rId4"/>
            </p:custDataLst>
          </p:nvPr>
        </p:nvSpPr>
        <p:spPr>
          <a:xfrm>
            <a:off x="6450850" y="5174496"/>
            <a:ext cx="2821936" cy="2045334"/>
          </a:xfrm>
          <a:prstGeom prst="rect">
            <a:avLst/>
          </a:prstGeom>
          <a:blipFill>
            <a:blip r:embed="rId12" cstate="print"/>
            <a:stretch>
              <a:fillRect/>
            </a:stretch>
          </a:blipFill>
        </p:spPr>
        <p:txBody>
          <a:bodyPr wrap="square" lIns="0" tIns="0" rIns="0" bIns="0" rtlCol="0"/>
          <a:lstStyle/>
          <a:p>
            <a:endParaRPr/>
          </a:p>
        </p:txBody>
      </p:sp>
      <p:sp>
        <p:nvSpPr>
          <p:cNvPr id="6" name="object 6"/>
          <p:cNvSpPr/>
          <p:nvPr>
            <p:custDataLst>
              <p:tags r:id="rId5"/>
            </p:custDataLst>
          </p:nvPr>
        </p:nvSpPr>
        <p:spPr>
          <a:xfrm>
            <a:off x="5573280" y="2820550"/>
            <a:ext cx="4716767" cy="2212338"/>
          </a:xfrm>
          <a:prstGeom prst="rect">
            <a:avLst/>
          </a:prstGeom>
          <a:blipFill>
            <a:blip r:embed="rId13" cstate="print"/>
            <a:stretch>
              <a:fillRect/>
            </a:stretch>
          </a:blipFill>
        </p:spPr>
        <p:txBody>
          <a:bodyPr wrap="square" lIns="0" tIns="0" rIns="0" bIns="0" rtlCol="0"/>
          <a:lstStyle/>
          <a:p>
            <a:endParaRPr/>
          </a:p>
        </p:txBody>
      </p:sp>
      <p:sp>
        <p:nvSpPr>
          <p:cNvPr id="7" name="object 7"/>
          <p:cNvSpPr txBox="1"/>
          <p:nvPr>
            <p:custDataLst>
              <p:tags r:id="rId6"/>
            </p:custDataLst>
          </p:nvPr>
        </p:nvSpPr>
        <p:spPr>
          <a:xfrm>
            <a:off x="5262662" y="7088109"/>
            <a:ext cx="167005" cy="167640"/>
          </a:xfrm>
          <a:prstGeom prst="rect">
            <a:avLst/>
          </a:prstGeom>
        </p:spPr>
        <p:txBody>
          <a:bodyPr vert="horz" wrap="square" lIns="0" tIns="635" rIns="0" bIns="0" rtlCol="0">
            <a:spAutoFit/>
          </a:bodyPr>
          <a:lstStyle/>
          <a:p>
            <a:pPr marL="12700">
              <a:lnSpc>
                <a:spcPct val="100000"/>
              </a:lnSpc>
              <a:spcBef>
                <a:spcPts val="5"/>
              </a:spcBef>
            </a:pPr>
            <a:r>
              <a:rPr sz="1000" spc="-5" dirty="0">
                <a:latin typeface="Arial"/>
                <a:cs typeface="Arial"/>
              </a:rPr>
              <a:t>30</a:t>
            </a:r>
            <a:endParaRPr sz="1000">
              <a:latin typeface="Arial"/>
              <a:cs typeface="Arial"/>
            </a:endParaRPr>
          </a:p>
        </p:txBody>
      </p:sp>
      <p:sp>
        <p:nvSpPr>
          <p:cNvPr id="9" name="object 6">
            <a:extLst>
              <a:ext uri="{FF2B5EF4-FFF2-40B4-BE49-F238E27FC236}">
                <a16:creationId xmlns:a16="http://schemas.microsoft.com/office/drawing/2014/main" id="{D6DDD4AF-1072-07EC-D3D0-B2AD17708101}"/>
              </a:ext>
            </a:extLst>
          </p:cNvPr>
          <p:cNvSpPr/>
          <p:nvPr>
            <p:custDataLst>
              <p:tags r:id="rId7"/>
            </p:custDataLst>
          </p:nvPr>
        </p:nvSpPr>
        <p:spPr>
          <a:xfrm>
            <a:off x="850900" y="6609117"/>
            <a:ext cx="439415" cy="439418"/>
          </a:xfrm>
          <a:prstGeom prst="rect">
            <a:avLst/>
          </a:prstGeom>
          <a:blipFill>
            <a:blip r:embed="rId14" cstate="print"/>
            <a:stretch>
              <a:fillRect/>
            </a:stretch>
          </a:blipFill>
        </p:spPr>
        <p:txBody>
          <a:bodyPr wrap="square" lIns="0" tIns="0" rIns="0" bIns="0" rtlCol="0"/>
          <a:lstStyle/>
          <a:p>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custDataLst>
              <p:tags r:id="rId1"/>
            </p:custDataLst>
          </p:nvPr>
        </p:nvSpPr>
        <p:spPr>
          <a:xfrm>
            <a:off x="739599" y="702263"/>
            <a:ext cx="9046126" cy="553998"/>
          </a:xfrm>
          <a:prstGeom prst="rect">
            <a:avLst/>
          </a:prstGeom>
        </p:spPr>
        <p:txBody>
          <a:bodyPr vert="horz" wrap="square" lIns="0" tIns="0" rIns="0" bIns="0" rtlCol="0">
            <a:spAutoFit/>
          </a:bodyPr>
          <a:lstStyle/>
          <a:p>
            <a:pPr marL="318770" algn="ctr">
              <a:lnSpc>
                <a:spcPct val="100000"/>
              </a:lnSpc>
              <a:spcBef>
                <a:spcPts val="40"/>
              </a:spcBef>
            </a:pPr>
            <a:r>
              <a:rPr lang="fr-FR" sz="3600" spc="10" dirty="0"/>
              <a:t>T-SEDA : Ressources de soutien</a:t>
            </a:r>
            <a:endParaRPr sz="3600" spc="10" dirty="0"/>
          </a:p>
        </p:txBody>
      </p:sp>
      <p:sp>
        <p:nvSpPr>
          <p:cNvPr id="3" name="object 3"/>
          <p:cNvSpPr txBox="1">
            <a:spLocks noGrp="1"/>
          </p:cNvSpPr>
          <p:nvPr>
            <p:ph type="body" idx="1"/>
            <p:custDataLst>
              <p:tags r:id="rId2"/>
            </p:custDataLst>
          </p:nvPr>
        </p:nvSpPr>
        <p:spPr>
          <a:xfrm>
            <a:off x="774700" y="4911136"/>
            <a:ext cx="10046982" cy="982320"/>
          </a:xfrm>
          <a:prstGeom prst="rect">
            <a:avLst/>
          </a:prstGeom>
        </p:spPr>
        <p:txBody>
          <a:bodyPr vert="horz" wrap="square" lIns="0" tIns="0" rIns="0" bIns="0" rtlCol="0">
            <a:spAutoFit/>
          </a:bodyPr>
          <a:lstStyle/>
          <a:p>
            <a:pPr marL="316230">
              <a:lnSpc>
                <a:spcPct val="100000"/>
              </a:lnSpc>
              <a:spcBef>
                <a:spcPts val="15"/>
              </a:spcBef>
            </a:pPr>
            <a:endParaRPr lang="en-GB" sz="1550" spc="10" dirty="0">
              <a:latin typeface="Times New Roman"/>
              <a:cs typeface="Times New Roman"/>
            </a:endParaRPr>
          </a:p>
          <a:p>
            <a:pPr marL="316230">
              <a:lnSpc>
                <a:spcPct val="100000"/>
              </a:lnSpc>
              <a:buFont typeface="Symbol"/>
              <a:buChar char="•"/>
            </a:pPr>
            <a:endParaRPr lang="en-GB" sz="1700" spc="10" dirty="0">
              <a:latin typeface="Times New Roman"/>
              <a:cs typeface="Times New Roman"/>
            </a:endParaRPr>
          </a:p>
          <a:p>
            <a:pPr marL="316230">
              <a:lnSpc>
                <a:spcPct val="100000"/>
              </a:lnSpc>
              <a:spcBef>
                <a:spcPts val="35"/>
              </a:spcBef>
              <a:buFont typeface="Symbol"/>
              <a:buChar char="•"/>
            </a:pPr>
            <a:endParaRPr lang="en-GB" sz="1750" spc="10" dirty="0">
              <a:latin typeface="Times New Roman"/>
              <a:cs typeface="Times New Roman"/>
            </a:endParaRPr>
          </a:p>
          <a:p>
            <a:pPr marL="316230">
              <a:lnSpc>
                <a:spcPct val="100000"/>
              </a:lnSpc>
              <a:spcBef>
                <a:spcPts val="50"/>
              </a:spcBef>
            </a:pPr>
            <a:endParaRPr lang="en-GB" sz="1300" spc="10" dirty="0">
              <a:latin typeface="Times New Roman"/>
              <a:cs typeface="Times New Roman"/>
            </a:endParaRPr>
          </a:p>
        </p:txBody>
      </p:sp>
      <p:sp>
        <p:nvSpPr>
          <p:cNvPr id="4" name="object 4"/>
          <p:cNvSpPr/>
          <p:nvPr>
            <p:custDataLst>
              <p:tags r:id="rId3"/>
            </p:custDataLst>
          </p:nvPr>
        </p:nvSpPr>
        <p:spPr>
          <a:xfrm>
            <a:off x="8166100" y="3171825"/>
            <a:ext cx="190498" cy="190500"/>
          </a:xfrm>
          <a:prstGeom prst="rect">
            <a:avLst/>
          </a:prstGeom>
          <a:blipFill>
            <a:blip r:embed="rId9" cstate="print"/>
            <a:stretch>
              <a:fillRect/>
            </a:stretch>
          </a:blipFill>
        </p:spPr>
        <p:txBody>
          <a:bodyPr wrap="square" lIns="0" tIns="0" rIns="0" bIns="0" rtlCol="0"/>
          <a:lstStyle/>
          <a:p>
            <a:endParaRPr/>
          </a:p>
        </p:txBody>
      </p:sp>
      <p:sp>
        <p:nvSpPr>
          <p:cNvPr id="8" name="TextBox 7">
            <a:extLst>
              <a:ext uri="{FF2B5EF4-FFF2-40B4-BE49-F238E27FC236}">
                <a16:creationId xmlns:a16="http://schemas.microsoft.com/office/drawing/2014/main" id="{DF41F3A5-AE20-C845-9C88-EE80601281E5}"/>
              </a:ext>
            </a:extLst>
          </p:cNvPr>
          <p:cNvSpPr txBox="1"/>
          <p:nvPr>
            <p:custDataLst>
              <p:tags r:id="rId4"/>
            </p:custDataLst>
          </p:nvPr>
        </p:nvSpPr>
        <p:spPr>
          <a:xfrm>
            <a:off x="6881353" y="2186839"/>
            <a:ext cx="3472475" cy="4493538"/>
          </a:xfrm>
          <a:prstGeom prst="rect">
            <a:avLst/>
          </a:prstGeom>
          <a:noFill/>
          <a:ln w="19050">
            <a:solidFill>
              <a:srgbClr val="2E6A7B"/>
            </a:solidFill>
          </a:ln>
        </p:spPr>
        <p:txBody>
          <a:bodyPr wrap="square" rtlCol="0">
            <a:spAutoFit/>
          </a:bodyPr>
          <a:lstStyle/>
          <a:p>
            <a:pPr lvl="0">
              <a:spcBef>
                <a:spcPts val="200"/>
              </a:spcBef>
              <a:spcAft>
                <a:spcPts val="400"/>
              </a:spcAft>
              <a:defRPr/>
            </a:pPr>
            <a:r>
              <a:rPr lang="fr-FR" sz="1400" b="1" spc="10" dirty="0">
                <a:latin typeface="+mj-lt"/>
                <a:cs typeface="Arial"/>
              </a:rPr>
              <a:t>Les ressources suivantes sont disponibles en ligne </a:t>
            </a:r>
            <a:r>
              <a:rPr lang="en-GB" sz="1400" b="1" spc="10" dirty="0">
                <a:latin typeface="+mj-lt"/>
                <a:cs typeface="Arial"/>
              </a:rPr>
              <a:t>(</a:t>
            </a:r>
            <a:r>
              <a:rPr lang="en-GB" sz="1400" u="sng" kern="0" dirty="0">
                <a:solidFill>
                  <a:srgbClr val="0000FF"/>
                </a:solidFill>
                <a:cs typeface="Arial Unicode MS"/>
                <a:hlinkClick r:id="rId10"/>
              </a:rPr>
              <a:t>https://camtree.learnworlds.com/t-seda</a:t>
            </a:r>
            <a:r>
              <a:rPr lang="en-GB" sz="1400" b="1" spc="10" dirty="0">
                <a:latin typeface="+mj-lt"/>
                <a:cs typeface="Arial"/>
                <a:hlinkClick r:id="rId11"/>
              </a:rPr>
              <a:t>)</a:t>
            </a:r>
            <a:r>
              <a:rPr lang="fr-FR" sz="1400" b="1" spc="10" dirty="0">
                <a:latin typeface="+mj-lt"/>
                <a:cs typeface="Arial"/>
              </a:rPr>
              <a:t>, incluant des gabarits téléchargeables séparément pour impression ou modification ; </a:t>
            </a:r>
          </a:p>
          <a:p>
            <a:pPr lvl="0">
              <a:spcBef>
                <a:spcPts val="200"/>
              </a:spcBef>
              <a:spcAft>
                <a:spcPts val="400"/>
              </a:spcAft>
              <a:defRPr/>
            </a:pPr>
            <a:r>
              <a:rPr lang="fr-FR" sz="1400" b="1" spc="10" dirty="0">
                <a:latin typeface="+mj-lt"/>
                <a:cs typeface="Arial"/>
              </a:rPr>
              <a:t>repérez l’icône</a:t>
            </a:r>
          </a:p>
          <a:p>
            <a:pPr lvl="0">
              <a:spcBef>
                <a:spcPts val="200"/>
              </a:spcBef>
              <a:spcAft>
                <a:spcPts val="400"/>
              </a:spcAft>
              <a:defRPr/>
            </a:pPr>
            <a:r>
              <a:rPr lang="fr-FR" sz="1400" b="1" u="sng" spc="10" dirty="0">
                <a:latin typeface="+mj-lt"/>
                <a:cs typeface="Arial"/>
              </a:rPr>
              <a:t>SECTION 3</a:t>
            </a:r>
            <a:r>
              <a:rPr lang="fr-FR" sz="1400" b="1" spc="10" dirty="0">
                <a:latin typeface="+mj-lt"/>
                <a:cs typeface="Arial"/>
              </a:rPr>
              <a:t> : Guide technique pour l’enregistrement et la transcription</a:t>
            </a:r>
          </a:p>
          <a:p>
            <a:pPr lvl="0">
              <a:spcBef>
                <a:spcPts val="200"/>
              </a:spcBef>
              <a:spcAft>
                <a:spcPts val="400"/>
              </a:spcAft>
              <a:defRPr/>
            </a:pPr>
            <a:r>
              <a:rPr lang="fr-FR" sz="1400" b="1" u="sng" spc="10" dirty="0">
                <a:latin typeface="+mj-lt"/>
                <a:cs typeface="Arial"/>
              </a:rPr>
              <a:t>SECTION 4</a:t>
            </a:r>
            <a:r>
              <a:rPr lang="fr-FR" sz="1400" b="1" spc="10" dirty="0">
                <a:latin typeface="+mj-lt"/>
                <a:cs typeface="Arial"/>
              </a:rPr>
              <a:t> : Études de cas </a:t>
            </a:r>
            <a:r>
              <a:rPr lang="fr-FR" sz="1400" spc="10" dirty="0">
                <a:latin typeface="+mj-lt"/>
                <a:cs typeface="Arial"/>
              </a:rPr>
              <a:t>: Illustrations du codage et de l’interprétation du dialogue par des enseignants dans différents contextes ; inclut les résultats des enseignants et leurs étapes suivantes.</a:t>
            </a:r>
          </a:p>
          <a:p>
            <a:pPr lvl="0">
              <a:spcBef>
                <a:spcPts val="200"/>
              </a:spcBef>
              <a:spcAft>
                <a:spcPts val="400"/>
              </a:spcAft>
              <a:defRPr/>
            </a:pPr>
            <a:r>
              <a:rPr lang="fr-FR" sz="1400" b="1" u="sng" spc="10" dirty="0">
                <a:latin typeface="+mj-lt"/>
                <a:cs typeface="Arial"/>
              </a:rPr>
              <a:t>SECTION 5</a:t>
            </a:r>
            <a:r>
              <a:rPr lang="fr-FR" sz="1400" b="1" spc="10" dirty="0">
                <a:latin typeface="+mj-lt"/>
                <a:cs typeface="Arial"/>
              </a:rPr>
              <a:t> : Ressources et activités </a:t>
            </a:r>
            <a:r>
              <a:rPr lang="fr-FR" sz="1400" spc="10" dirty="0">
                <a:latin typeface="+mj-lt"/>
                <a:cs typeface="Arial"/>
              </a:rPr>
              <a:t>: Idées pour mettre en œuvre le dialogue en classe, références à d’autres recherches sur le dialogue et liens vers des ressources connexes.</a:t>
            </a:r>
            <a:endParaRPr lang="en-US" sz="1400" dirty="0">
              <a:latin typeface="+mj-lt"/>
            </a:endParaRPr>
          </a:p>
        </p:txBody>
      </p:sp>
      <p:sp>
        <p:nvSpPr>
          <p:cNvPr id="5" name="object 5"/>
          <p:cNvSpPr txBox="1"/>
          <p:nvPr>
            <p:custDataLst>
              <p:tags r:id="rId5"/>
            </p:custDataLst>
          </p:nvPr>
        </p:nvSpPr>
        <p:spPr>
          <a:xfrm>
            <a:off x="5262662" y="7088109"/>
            <a:ext cx="167005" cy="154529"/>
          </a:xfrm>
          <a:prstGeom prst="rect">
            <a:avLst/>
          </a:prstGeom>
        </p:spPr>
        <p:txBody>
          <a:bodyPr vert="horz" wrap="square" lIns="0" tIns="635" rIns="0" bIns="0" rtlCol="0">
            <a:spAutoFit/>
          </a:bodyPr>
          <a:lstStyle/>
          <a:p>
            <a:pPr marL="12700">
              <a:lnSpc>
                <a:spcPct val="100000"/>
              </a:lnSpc>
              <a:spcBef>
                <a:spcPts val="5"/>
              </a:spcBef>
            </a:pPr>
            <a:r>
              <a:rPr sz="1000" spc="-5" dirty="0">
                <a:latin typeface="Arial"/>
                <a:cs typeface="Arial"/>
              </a:rPr>
              <a:t>31</a:t>
            </a:r>
            <a:endParaRPr sz="1000" dirty="0">
              <a:latin typeface="Arial"/>
              <a:cs typeface="Arial"/>
            </a:endParaRPr>
          </a:p>
        </p:txBody>
      </p:sp>
      <p:graphicFrame>
        <p:nvGraphicFramePr>
          <p:cNvPr id="6" name="Table 6">
            <a:extLst>
              <a:ext uri="{FF2B5EF4-FFF2-40B4-BE49-F238E27FC236}">
                <a16:creationId xmlns:a16="http://schemas.microsoft.com/office/drawing/2014/main" id="{40AA7FDE-F589-D641-9FFE-C449A912C8C1}"/>
              </a:ext>
            </a:extLst>
          </p:cNvPr>
          <p:cNvGraphicFramePr>
            <a:graphicFrameLocks noGrp="1"/>
          </p:cNvGraphicFramePr>
          <p:nvPr>
            <p:custDataLst>
              <p:tags r:id="rId6"/>
            </p:custDataLst>
            <p:extLst>
              <p:ext uri="{D42A27DB-BD31-4B8C-83A1-F6EECF244321}">
                <p14:modId xmlns:p14="http://schemas.microsoft.com/office/powerpoint/2010/main" val="4052687729"/>
              </p:ext>
            </p:extLst>
          </p:nvPr>
        </p:nvGraphicFramePr>
        <p:xfrm>
          <a:off x="774700" y="1419225"/>
          <a:ext cx="5638800" cy="5597880"/>
        </p:xfrm>
        <a:graphic>
          <a:graphicData uri="http://schemas.openxmlformats.org/drawingml/2006/table">
            <a:tbl>
              <a:tblPr firstRow="1" bandRow="1">
                <a:tableStyleId>{5A111915-BE36-4E01-A7E5-04B1672EAD32}</a:tableStyleId>
              </a:tblPr>
              <a:tblGrid>
                <a:gridCol w="4860667">
                  <a:extLst>
                    <a:ext uri="{9D8B030D-6E8A-4147-A177-3AD203B41FA5}">
                      <a16:colId xmlns:a16="http://schemas.microsoft.com/office/drawing/2014/main" val="2414019375"/>
                    </a:ext>
                  </a:extLst>
                </a:gridCol>
                <a:gridCol w="778133">
                  <a:extLst>
                    <a:ext uri="{9D8B030D-6E8A-4147-A177-3AD203B41FA5}">
                      <a16:colId xmlns:a16="http://schemas.microsoft.com/office/drawing/2014/main" val="2554660328"/>
                    </a:ext>
                  </a:extLst>
                </a:gridCol>
              </a:tblGrid>
              <a:tr h="416280">
                <a:tc>
                  <a:txBody>
                    <a:bodyPr/>
                    <a:lstStyle/>
                    <a:p>
                      <a:pPr algn="ctr">
                        <a:spcBef>
                          <a:spcPts val="800"/>
                        </a:spcBef>
                      </a:pPr>
                      <a:r>
                        <a:rPr lang="en-US" dirty="0"/>
                        <a:t>SECTION</a:t>
                      </a:r>
                    </a:p>
                  </a:txBody>
                  <a:tcPr>
                    <a:solidFill>
                      <a:srgbClr val="2E6A7B"/>
                    </a:solidFill>
                  </a:tcPr>
                </a:tc>
                <a:tc>
                  <a:txBody>
                    <a:bodyPr/>
                    <a:lstStyle/>
                    <a:p>
                      <a:pPr algn="ctr"/>
                      <a:r>
                        <a:rPr lang="en-US" dirty="0" err="1"/>
                        <a:t>Diapo</a:t>
                      </a:r>
                      <a:endParaRPr lang="en-US" dirty="0"/>
                    </a:p>
                  </a:txBody>
                  <a:tcPr>
                    <a:solidFill>
                      <a:srgbClr val="2E6A7B"/>
                    </a:solidFill>
                  </a:tcPr>
                </a:tc>
                <a:extLst>
                  <a:ext uri="{0D108BD9-81ED-4DB2-BD59-A6C34878D82A}">
                    <a16:rowId xmlns:a16="http://schemas.microsoft.com/office/drawing/2014/main" val="3222549903"/>
                  </a:ext>
                </a:extLst>
              </a:tr>
              <a:tr h="586468">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fr-FR" sz="1400" b="1" spc="10" dirty="0">
                          <a:latin typeface="+mj-lt"/>
                        </a:rPr>
                        <a:t>SECTION 1 : Cadre détaillé de codage</a:t>
                      </a:r>
                      <a:r>
                        <a:rPr lang="fr-FR" sz="1400" b="0" spc="10" dirty="0">
                          <a:latin typeface="+mj-lt"/>
                        </a:rPr>
                        <a:t>. Liste et explication des catégories de dialogue illustrées par des exemples d’amorces et de contributions, ainsi que des pratiques dialogiques générales en classe</a:t>
                      </a:r>
                      <a:r>
                        <a:rPr lang="fr-CA" sz="1400" b="0" spc="10" dirty="0">
                          <a:latin typeface="+mj-lt"/>
                        </a:rPr>
                        <a:t>.</a:t>
                      </a:r>
                      <a:endParaRPr lang="en-GB" sz="1400" b="0" spc="10" dirty="0">
                        <a:latin typeface="+mj-lt"/>
                      </a:endParaRPr>
                    </a:p>
                  </a:txBody>
                  <a:tcPr/>
                </a:tc>
                <a:tc>
                  <a:txBody>
                    <a:bodyPr/>
                    <a:lstStyle/>
                    <a:p>
                      <a:pPr algn="ctr"/>
                      <a:r>
                        <a:rPr lang="en-US" sz="1400" dirty="0"/>
                        <a:t>42</a:t>
                      </a:r>
                    </a:p>
                  </a:txBody>
                  <a:tcPr>
                    <a:solidFill>
                      <a:srgbClr val="D8D8D8"/>
                    </a:solidFill>
                  </a:tcPr>
                </a:tc>
                <a:extLst>
                  <a:ext uri="{0D108BD9-81ED-4DB2-BD59-A6C34878D82A}">
                    <a16:rowId xmlns:a16="http://schemas.microsoft.com/office/drawing/2014/main" val="702968102"/>
                  </a:ext>
                </a:extLst>
              </a:tr>
              <a:tr h="415415">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fr-FR" sz="1400" b="1" spc="10" dirty="0">
                          <a:latin typeface="+mj-lt"/>
                        </a:rPr>
                        <a:t>SECTION 2 : Types d’observation et gabarits pour observer et coder. </a:t>
                      </a:r>
                      <a:r>
                        <a:rPr lang="fr-FR" sz="1400" b="0" spc="10" dirty="0">
                          <a:latin typeface="+mj-lt"/>
                        </a:rPr>
                        <a:t>Comprend l’observation de leçon (échantillonnage temporel ; liste de vérification ; échelles d’évaluation).</a:t>
                      </a:r>
                      <a:endParaRPr lang="en-GB" sz="1400" b="0" spc="10" dirty="0">
                        <a:latin typeface="+mj-lt"/>
                      </a:endParaRPr>
                    </a:p>
                  </a:txBody>
                  <a:tcPr/>
                </a:tc>
                <a:tc>
                  <a:txBody>
                    <a:bodyPr/>
                    <a:lstStyle/>
                    <a:p>
                      <a:pPr algn="ctr"/>
                      <a:r>
                        <a:rPr lang="en-US" sz="1400" dirty="0"/>
                        <a:t>48</a:t>
                      </a:r>
                    </a:p>
                  </a:txBody>
                  <a:tcPr>
                    <a:solidFill>
                      <a:srgbClr val="D8D8D8"/>
                    </a:solidFill>
                  </a:tcPr>
                </a:tc>
                <a:extLst>
                  <a:ext uri="{0D108BD9-81ED-4DB2-BD59-A6C34878D82A}">
                    <a16:rowId xmlns:a16="http://schemas.microsoft.com/office/drawing/2014/main" val="3850416526"/>
                  </a:ext>
                </a:extLst>
              </a:tr>
              <a:tr h="297307">
                <a:tc>
                  <a:txBody>
                    <a:bodyPr/>
                    <a:lstStyle/>
                    <a:p>
                      <a:pPr marL="0" marR="0" lvl="0" indent="0" defTabSz="914400" eaLnBrk="1" fontAlgn="auto" latinLnBrk="0" hangingPunct="1">
                        <a:lnSpc>
                          <a:spcPct val="100000"/>
                        </a:lnSpc>
                        <a:spcBef>
                          <a:spcPts val="0"/>
                        </a:spcBef>
                        <a:spcAft>
                          <a:spcPts val="600"/>
                        </a:spcAft>
                        <a:buClrTx/>
                        <a:buSzTx/>
                        <a:buFontTx/>
                        <a:buNone/>
                        <a:tabLst/>
                        <a:defRPr/>
                      </a:pPr>
                      <a:r>
                        <a:rPr lang="fr-FR" sz="1400" b="1" spc="10" dirty="0">
                          <a:latin typeface="+mj-lt"/>
                          <a:cs typeface="Arial"/>
                        </a:rPr>
                        <a:t>Gabarit 2A : Codage d’une transcription audio/vidéo</a:t>
                      </a:r>
                      <a:endParaRPr lang="en-GB" sz="1400" b="1" spc="10" dirty="0">
                        <a:latin typeface="+mj-lt"/>
                        <a:cs typeface="Arial"/>
                      </a:endParaRPr>
                    </a:p>
                  </a:txBody>
                  <a:tcPr/>
                </a:tc>
                <a:tc>
                  <a:txBody>
                    <a:bodyPr/>
                    <a:lstStyle/>
                    <a:p>
                      <a:pPr algn="ctr"/>
                      <a:r>
                        <a:rPr lang="en-US" sz="1400" dirty="0"/>
                        <a:t>51</a:t>
                      </a:r>
                    </a:p>
                  </a:txBody>
                  <a:tcPr>
                    <a:solidFill>
                      <a:srgbClr val="D8D8D8"/>
                    </a:solidFill>
                  </a:tcPr>
                </a:tc>
                <a:extLst>
                  <a:ext uri="{0D108BD9-81ED-4DB2-BD59-A6C34878D82A}">
                    <a16:rowId xmlns:a16="http://schemas.microsoft.com/office/drawing/2014/main" val="2453129498"/>
                  </a:ext>
                </a:extLst>
              </a:tr>
              <a:tr h="297307">
                <a:tc>
                  <a:txBody>
                    <a:bodyPr/>
                    <a:lstStyle/>
                    <a:p>
                      <a:pPr marL="0" lvl="0">
                        <a:lnSpc>
                          <a:spcPct val="100000"/>
                        </a:lnSpc>
                        <a:spcAft>
                          <a:spcPts val="600"/>
                        </a:spcAft>
                        <a:buNone/>
                      </a:pPr>
                      <a:r>
                        <a:rPr lang="fr-FR" sz="1400" b="1" kern="100" dirty="0">
                          <a:effectLst/>
                          <a:latin typeface="+mj-lt"/>
                          <a:ea typeface="Aptos" panose="020B0004020202020204" pitchFamily="34" charset="0"/>
                          <a:cs typeface="Times New Roman" panose="02020603050405020304" pitchFamily="18" charset="0"/>
                        </a:rPr>
                        <a:t>Gabarit 2B : Codage par échantillonnage temporel pour le travail en équipe</a:t>
                      </a:r>
                    </a:p>
                  </a:txBody>
                  <a:tcPr anchor="ctr"/>
                </a:tc>
                <a:tc>
                  <a:txBody>
                    <a:bodyPr/>
                    <a:lstStyle/>
                    <a:p>
                      <a:pPr algn="ctr"/>
                      <a:r>
                        <a:rPr lang="en-US" sz="1400" dirty="0"/>
                        <a:t>53</a:t>
                      </a:r>
                    </a:p>
                  </a:txBody>
                  <a:tcPr>
                    <a:solidFill>
                      <a:srgbClr val="D8D8D8"/>
                    </a:solidFill>
                  </a:tcPr>
                </a:tc>
                <a:extLst>
                  <a:ext uri="{0D108BD9-81ED-4DB2-BD59-A6C34878D82A}">
                    <a16:rowId xmlns:a16="http://schemas.microsoft.com/office/drawing/2014/main" val="1296792514"/>
                  </a:ext>
                </a:extLst>
              </a:tr>
              <a:tr h="297307">
                <a:tc>
                  <a:txBody>
                    <a:bodyPr/>
                    <a:lstStyle/>
                    <a:p>
                      <a:pPr marL="0" lvl="0">
                        <a:lnSpc>
                          <a:spcPct val="100000"/>
                        </a:lnSpc>
                        <a:spcAft>
                          <a:spcPts val="600"/>
                        </a:spcAft>
                        <a:buNone/>
                      </a:pPr>
                      <a:r>
                        <a:rPr lang="fr-FR" sz="1400" b="1" kern="100" dirty="0">
                          <a:effectLst/>
                          <a:latin typeface="+mj-lt"/>
                          <a:ea typeface="Aptos" panose="020B0004020202020204" pitchFamily="34" charset="0"/>
                          <a:cs typeface="Times New Roman" panose="02020603050405020304" pitchFamily="18" charset="0"/>
                        </a:rPr>
                        <a:t>Gabarit 2C : Liste de vérification pour les individus lors du travail en équipe</a:t>
                      </a:r>
                    </a:p>
                  </a:txBody>
                  <a:tcPr anchor="ctr"/>
                </a:tc>
                <a:tc>
                  <a:txBody>
                    <a:bodyPr/>
                    <a:lstStyle/>
                    <a:p>
                      <a:pPr algn="ctr"/>
                      <a:r>
                        <a:rPr lang="en-US" sz="1400" dirty="0"/>
                        <a:t>55</a:t>
                      </a:r>
                    </a:p>
                  </a:txBody>
                  <a:tcPr>
                    <a:solidFill>
                      <a:srgbClr val="D8D8D8"/>
                    </a:solidFill>
                  </a:tcPr>
                </a:tc>
                <a:extLst>
                  <a:ext uri="{0D108BD9-81ED-4DB2-BD59-A6C34878D82A}">
                    <a16:rowId xmlns:a16="http://schemas.microsoft.com/office/drawing/2014/main" val="3060916660"/>
                  </a:ext>
                </a:extLst>
              </a:tr>
              <a:tr h="297307">
                <a:tc>
                  <a:txBody>
                    <a:bodyPr/>
                    <a:lstStyle/>
                    <a:p>
                      <a:pPr marL="0" lvl="0">
                        <a:lnSpc>
                          <a:spcPct val="100000"/>
                        </a:lnSpc>
                        <a:spcAft>
                          <a:spcPts val="600"/>
                        </a:spcAft>
                        <a:buNone/>
                      </a:pPr>
                      <a:r>
                        <a:rPr lang="fr-FR" sz="1400" b="1" kern="100" dirty="0">
                          <a:effectLst/>
                          <a:latin typeface="+mj-lt"/>
                          <a:ea typeface="Aptos" panose="020B0004020202020204" pitchFamily="34" charset="0"/>
                          <a:cs typeface="Times New Roman" panose="02020603050405020304" pitchFamily="18" charset="0"/>
                        </a:rPr>
                        <a:t>Gabarit 2D : Évaluation du travail d’équipe</a:t>
                      </a:r>
                    </a:p>
                  </a:txBody>
                  <a:tcPr anchor="ctr"/>
                </a:tc>
                <a:tc>
                  <a:txBody>
                    <a:bodyPr/>
                    <a:lstStyle/>
                    <a:p>
                      <a:pPr algn="ctr"/>
                      <a:r>
                        <a:rPr lang="en-US" sz="1400" dirty="0"/>
                        <a:t>56</a:t>
                      </a:r>
                    </a:p>
                  </a:txBody>
                  <a:tcPr>
                    <a:solidFill>
                      <a:srgbClr val="D8D8D8"/>
                    </a:solidFill>
                  </a:tcPr>
                </a:tc>
                <a:extLst>
                  <a:ext uri="{0D108BD9-81ED-4DB2-BD59-A6C34878D82A}">
                    <a16:rowId xmlns:a16="http://schemas.microsoft.com/office/drawing/2014/main" val="4194573456"/>
                  </a:ext>
                </a:extLst>
              </a:tr>
              <a:tr h="297307">
                <a:tc>
                  <a:txBody>
                    <a:bodyPr/>
                    <a:lstStyle/>
                    <a:p>
                      <a:pPr marL="0" lvl="0">
                        <a:lnSpc>
                          <a:spcPct val="100000"/>
                        </a:lnSpc>
                        <a:spcAft>
                          <a:spcPts val="600"/>
                        </a:spcAft>
                        <a:buNone/>
                      </a:pPr>
                      <a:r>
                        <a:rPr lang="fr-FR" sz="1400" b="1" kern="100">
                          <a:effectLst/>
                          <a:latin typeface="+mj-lt"/>
                          <a:ea typeface="Aptos" panose="020B0004020202020204" pitchFamily="34" charset="0"/>
                          <a:cs typeface="Times New Roman" panose="02020603050405020304" pitchFamily="18" charset="0"/>
                        </a:rPr>
                        <a:t>Gabarit 2E : Échelle d’évaluation de la participation en grand groupe</a:t>
                      </a:r>
                    </a:p>
                  </a:txBody>
                  <a:tcPr anchor="ctr"/>
                </a:tc>
                <a:tc>
                  <a:txBody>
                    <a:bodyPr/>
                    <a:lstStyle/>
                    <a:p>
                      <a:pPr algn="ctr"/>
                      <a:r>
                        <a:rPr lang="en-US" sz="1400" dirty="0"/>
                        <a:t>57</a:t>
                      </a:r>
                    </a:p>
                  </a:txBody>
                  <a:tcPr>
                    <a:solidFill>
                      <a:srgbClr val="D8D8D8"/>
                    </a:solidFill>
                  </a:tcPr>
                </a:tc>
                <a:extLst>
                  <a:ext uri="{0D108BD9-81ED-4DB2-BD59-A6C34878D82A}">
                    <a16:rowId xmlns:a16="http://schemas.microsoft.com/office/drawing/2014/main" val="1824825305"/>
                  </a:ext>
                </a:extLst>
              </a:tr>
              <a:tr h="297307">
                <a:tc>
                  <a:txBody>
                    <a:bodyPr/>
                    <a:lstStyle/>
                    <a:p>
                      <a:pPr marL="0" lvl="0">
                        <a:lnSpc>
                          <a:spcPct val="100000"/>
                        </a:lnSpc>
                        <a:spcAft>
                          <a:spcPts val="600"/>
                        </a:spcAft>
                        <a:buNone/>
                      </a:pPr>
                      <a:r>
                        <a:rPr lang="fr-FR" sz="1400" b="1" kern="100">
                          <a:effectLst/>
                          <a:latin typeface="+mj-lt"/>
                          <a:ea typeface="Aptos" panose="020B0004020202020204" pitchFamily="34" charset="0"/>
                          <a:cs typeface="Times New Roman" panose="02020603050405020304" pitchFamily="18" charset="0"/>
                        </a:rPr>
                        <a:t>Gabarit 2F : Évaluation de la participation des élèves et des règles de base</a:t>
                      </a:r>
                    </a:p>
                  </a:txBody>
                  <a:tcPr anchor="ctr"/>
                </a:tc>
                <a:tc>
                  <a:txBody>
                    <a:bodyPr/>
                    <a:lstStyle/>
                    <a:p>
                      <a:pPr algn="ctr"/>
                      <a:r>
                        <a:rPr lang="en-US" sz="1400" dirty="0"/>
                        <a:t>58</a:t>
                      </a:r>
                    </a:p>
                  </a:txBody>
                  <a:tcPr>
                    <a:solidFill>
                      <a:srgbClr val="D8D8D8"/>
                    </a:solidFill>
                  </a:tcPr>
                </a:tc>
                <a:extLst>
                  <a:ext uri="{0D108BD9-81ED-4DB2-BD59-A6C34878D82A}">
                    <a16:rowId xmlns:a16="http://schemas.microsoft.com/office/drawing/2014/main" val="3487348345"/>
                  </a:ext>
                </a:extLst>
              </a:tr>
              <a:tr h="209229">
                <a:tc>
                  <a:txBody>
                    <a:bodyPr/>
                    <a:lstStyle/>
                    <a:p>
                      <a:pPr marL="0" lvl="0">
                        <a:lnSpc>
                          <a:spcPct val="100000"/>
                        </a:lnSpc>
                        <a:spcAft>
                          <a:spcPts val="600"/>
                        </a:spcAft>
                        <a:buNone/>
                      </a:pPr>
                      <a:r>
                        <a:rPr lang="fr-FR" sz="1400" b="1" kern="100" dirty="0">
                          <a:effectLst/>
                          <a:latin typeface="+mj-lt"/>
                          <a:ea typeface="Aptos" panose="020B0004020202020204" pitchFamily="34" charset="0"/>
                          <a:cs typeface="Times New Roman" panose="02020603050405020304" pitchFamily="18" charset="0"/>
                        </a:rPr>
                        <a:t>Gabarit 2G : Auto-évaluation du travail en équipe par les élèves</a:t>
                      </a:r>
                    </a:p>
                  </a:txBody>
                  <a:tcPr anchor="ctr"/>
                </a:tc>
                <a:tc>
                  <a:txBody>
                    <a:bodyPr/>
                    <a:lstStyle/>
                    <a:p>
                      <a:pPr algn="ctr"/>
                      <a:r>
                        <a:rPr lang="en-US" sz="1400" dirty="0"/>
                        <a:t>59</a:t>
                      </a:r>
                    </a:p>
                  </a:txBody>
                  <a:tcPr>
                    <a:solidFill>
                      <a:srgbClr val="D8D8D8"/>
                    </a:solidFill>
                  </a:tcPr>
                </a:tc>
                <a:extLst>
                  <a:ext uri="{0D108BD9-81ED-4DB2-BD59-A6C34878D82A}">
                    <a16:rowId xmlns:a16="http://schemas.microsoft.com/office/drawing/2014/main" val="1134652461"/>
                  </a:ext>
                </a:extLst>
              </a:tr>
              <a:tr h="146173">
                <a:tc>
                  <a:txBody>
                    <a:bodyPr/>
                    <a:lstStyle/>
                    <a:p>
                      <a:pPr marL="0" lvl="0">
                        <a:lnSpc>
                          <a:spcPct val="100000"/>
                        </a:lnSpc>
                        <a:spcAft>
                          <a:spcPts val="600"/>
                        </a:spcAft>
                        <a:buNone/>
                      </a:pPr>
                      <a:r>
                        <a:rPr lang="fr-FR" sz="1400" b="1" kern="100" dirty="0">
                          <a:effectLst/>
                          <a:latin typeface="+mj-lt"/>
                          <a:ea typeface="Aptos" panose="020B0004020202020204" pitchFamily="34" charset="0"/>
                          <a:cs typeface="Times New Roman" panose="02020603050405020304" pitchFamily="18" charset="0"/>
                        </a:rPr>
                        <a:t>Gabarit 2H : Questionnaire sur l’enseignement dialogique (auto-évaluation de la pratique)</a:t>
                      </a:r>
                    </a:p>
                  </a:txBody>
                  <a:tcPr anchor="ctr"/>
                </a:tc>
                <a:tc>
                  <a:txBody>
                    <a:bodyPr/>
                    <a:lstStyle/>
                    <a:p>
                      <a:pPr algn="ctr"/>
                      <a:r>
                        <a:rPr lang="en-US" sz="1400" dirty="0"/>
                        <a:t>60</a:t>
                      </a:r>
                    </a:p>
                  </a:txBody>
                  <a:tcPr>
                    <a:solidFill>
                      <a:srgbClr val="D8D8D8"/>
                    </a:solidFill>
                  </a:tcPr>
                </a:tc>
                <a:extLst>
                  <a:ext uri="{0D108BD9-81ED-4DB2-BD59-A6C34878D82A}">
                    <a16:rowId xmlns:a16="http://schemas.microsoft.com/office/drawing/2014/main" val="2615908898"/>
                  </a:ext>
                </a:extLst>
              </a:tr>
            </a:tbl>
          </a:graphicData>
        </a:graphic>
      </p:graphicFrame>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custDataLst>
              <p:tags r:id="rId1"/>
            </p:custDataLst>
          </p:nvPr>
        </p:nvSpPr>
        <p:spPr>
          <a:xfrm>
            <a:off x="433069" y="123825"/>
            <a:ext cx="9746615" cy="1187889"/>
          </a:xfrm>
          <a:prstGeom prst="rect">
            <a:avLst/>
          </a:prstGeom>
          <a:ln w="31733">
            <a:solidFill>
              <a:srgbClr val="2791A6"/>
            </a:solidFill>
          </a:ln>
        </p:spPr>
        <p:txBody>
          <a:bodyPr vert="horz" wrap="square" lIns="0" tIns="22225" rIns="0" bIns="0" rtlCol="0">
            <a:spAutoFit/>
          </a:bodyPr>
          <a:lstStyle/>
          <a:p>
            <a:pPr marL="29209" algn="just">
              <a:lnSpc>
                <a:spcPct val="100000"/>
              </a:lnSpc>
              <a:spcBef>
                <a:spcPts val="175"/>
              </a:spcBef>
            </a:pPr>
            <a:r>
              <a:rPr lang="fr-FR" sz="1400" b="1" dirty="0">
                <a:latin typeface="Arial"/>
                <a:cs typeface="Arial"/>
              </a:rPr>
              <a:t>Section 1 : Cadre de codage détaillé</a:t>
            </a:r>
            <a:endParaRPr sz="1400" dirty="0">
              <a:latin typeface="Arial"/>
              <a:cs typeface="Arial"/>
            </a:endParaRPr>
          </a:p>
          <a:p>
            <a:pPr marL="29209" marR="305435" algn="just">
              <a:lnSpc>
                <a:spcPct val="120800"/>
              </a:lnSpc>
              <a:spcBef>
                <a:spcPts val="645"/>
              </a:spcBef>
            </a:pPr>
            <a:r>
              <a:rPr lang="fr-FR" sz="1200" dirty="0">
                <a:latin typeface="Arial Unicode MS"/>
                <a:cs typeface="Arial Unicode MS"/>
              </a:rPr>
              <a:t>Ce schéma de codage est une version plus détaillée de celui que vous avez vu dans la Partie B. Ces codes vous aideront à identifier le dialogue qui se déroule dans votre contexte d’apprentissage. Vous pouvez attribuer un code de dialogue à chaque « tour de parole » d’un participant différent. Pour les dialogues oraux, vous pouvez enregistrer et transcrire ce qui est dit, ou coder en direct pendant que les élèves parlent. Des indications sur l’utilisation de ce cadre sont fournies dans les sections suivantes de cette ressource.</a:t>
            </a:r>
            <a:endParaRPr sz="1200" dirty="0">
              <a:latin typeface="Arial Unicode MS"/>
              <a:cs typeface="Arial Unicode MS"/>
            </a:endParaRPr>
          </a:p>
        </p:txBody>
      </p:sp>
      <p:graphicFrame>
        <p:nvGraphicFramePr>
          <p:cNvPr id="3" name="object 3"/>
          <p:cNvGraphicFramePr>
            <a:graphicFrameLocks noGrp="1"/>
          </p:cNvGraphicFramePr>
          <p:nvPr>
            <p:custDataLst>
              <p:tags r:id="rId2"/>
            </p:custDataLst>
            <p:extLst>
              <p:ext uri="{D42A27DB-BD31-4B8C-83A1-F6EECF244321}">
                <p14:modId xmlns:p14="http://schemas.microsoft.com/office/powerpoint/2010/main" val="2116618665"/>
              </p:ext>
            </p:extLst>
          </p:nvPr>
        </p:nvGraphicFramePr>
        <p:xfrm>
          <a:off x="423552" y="1411629"/>
          <a:ext cx="9784078" cy="5907747"/>
        </p:xfrm>
        <a:graphic>
          <a:graphicData uri="http://schemas.openxmlformats.org/drawingml/2006/table">
            <a:tbl>
              <a:tblPr firstRow="1" bandRow="1">
                <a:tableStyleId>{2D5ABB26-0587-4C30-8999-92F81FD0307C}</a:tableStyleId>
              </a:tblPr>
              <a:tblGrid>
                <a:gridCol w="2484748">
                  <a:extLst>
                    <a:ext uri="{9D8B030D-6E8A-4147-A177-3AD203B41FA5}">
                      <a16:colId xmlns:a16="http://schemas.microsoft.com/office/drawing/2014/main" val="20000"/>
                    </a:ext>
                  </a:extLst>
                </a:gridCol>
                <a:gridCol w="2743200">
                  <a:extLst>
                    <a:ext uri="{9D8B030D-6E8A-4147-A177-3AD203B41FA5}">
                      <a16:colId xmlns:a16="http://schemas.microsoft.com/office/drawing/2014/main" val="20001"/>
                    </a:ext>
                  </a:extLst>
                </a:gridCol>
                <a:gridCol w="4556130">
                  <a:extLst>
                    <a:ext uri="{9D8B030D-6E8A-4147-A177-3AD203B41FA5}">
                      <a16:colId xmlns:a16="http://schemas.microsoft.com/office/drawing/2014/main" val="20002"/>
                    </a:ext>
                  </a:extLst>
                </a:gridCol>
              </a:tblGrid>
              <a:tr h="414997">
                <a:tc>
                  <a:txBody>
                    <a:bodyPr/>
                    <a:lstStyle/>
                    <a:p>
                      <a:pPr algn="ctr">
                        <a:lnSpc>
                          <a:spcPct val="107000"/>
                        </a:lnSpc>
                        <a:spcAft>
                          <a:spcPts val="800"/>
                        </a:spcAft>
                        <a:buNone/>
                      </a:pPr>
                      <a:r>
                        <a:rPr lang="fr-FR" sz="1200" b="1" kern="100" dirty="0">
                          <a:effectLst/>
                          <a:latin typeface="Aptos" panose="020B0004020202020204" pitchFamily="34" charset="0"/>
                          <a:ea typeface="Arial Unicode MS" panose="020B0604020202020204"/>
                          <a:cs typeface="Times New Roman" panose="02020603050405020304" pitchFamily="18" charset="0"/>
                        </a:rPr>
                        <a:t>CATÉGORIES DE CODAGE</a:t>
                      </a:r>
                      <a:endParaRPr lang="fr-FR" sz="1200" kern="100" dirty="0">
                        <a:effectLst/>
                        <a:latin typeface="Aptos" panose="020B0004020202020204" pitchFamily="34" charset="0"/>
                        <a:ea typeface="Arial Unicode MS" panose="020B0604020202020204"/>
                        <a:cs typeface="Times New Roman" panose="02020603050405020304" pitchFamily="18" charset="0"/>
                      </a:endParaRPr>
                    </a:p>
                  </a:txBody>
                  <a:tcPr marL="9525" marR="9525" marT="9525" marB="9525" anchor="ctr">
                    <a:lnL w="6095">
                      <a:solidFill>
                        <a:srgbClr val="000080"/>
                      </a:solidFill>
                      <a:prstDash val="solid"/>
                    </a:lnL>
                    <a:lnR w="6096">
                      <a:solidFill>
                        <a:srgbClr val="000080"/>
                      </a:solidFill>
                      <a:prstDash val="solid"/>
                    </a:lnR>
                    <a:lnT w="6096">
                      <a:solidFill>
                        <a:srgbClr val="000080"/>
                      </a:solidFill>
                      <a:prstDash val="solid"/>
                    </a:lnT>
                    <a:lnB w="6096">
                      <a:solidFill>
                        <a:srgbClr val="000080"/>
                      </a:solidFill>
                      <a:prstDash val="solid"/>
                    </a:lnB>
                  </a:tcPr>
                </a:tc>
                <a:tc>
                  <a:txBody>
                    <a:bodyPr/>
                    <a:lstStyle/>
                    <a:p>
                      <a:pPr algn="ctr">
                        <a:lnSpc>
                          <a:spcPct val="107000"/>
                        </a:lnSpc>
                        <a:spcAft>
                          <a:spcPts val="800"/>
                        </a:spcAft>
                        <a:buNone/>
                      </a:pPr>
                      <a:r>
                        <a:rPr lang="fr-FR" sz="1200" b="1" kern="100" dirty="0">
                          <a:effectLst/>
                          <a:latin typeface="Aptos" panose="020B0004020202020204" pitchFamily="34" charset="0"/>
                          <a:ea typeface="Arial Unicode MS" panose="020B0604020202020204"/>
                          <a:cs typeface="Times New Roman" panose="02020603050405020304" pitchFamily="18" charset="0"/>
                        </a:rPr>
                        <a:t>CONTRIBUTIONS ET STRATÉGIES</a:t>
                      </a:r>
                      <a:endParaRPr lang="fr-FR" sz="1200" kern="100" dirty="0">
                        <a:effectLst/>
                        <a:latin typeface="Aptos" panose="020B0004020202020204" pitchFamily="34" charset="0"/>
                        <a:ea typeface="Arial Unicode MS" panose="020B0604020202020204"/>
                        <a:cs typeface="Times New Roman" panose="02020603050405020304" pitchFamily="18" charset="0"/>
                      </a:endParaRPr>
                    </a:p>
                  </a:txBody>
                  <a:tcPr marL="9525" marR="9525" marT="9525" marB="9525" anchor="ctr">
                    <a:lnL w="6096">
                      <a:solidFill>
                        <a:srgbClr val="000080"/>
                      </a:solidFill>
                      <a:prstDash val="solid"/>
                    </a:lnL>
                    <a:lnR w="6096">
                      <a:solidFill>
                        <a:srgbClr val="000080"/>
                      </a:solidFill>
                      <a:prstDash val="solid"/>
                    </a:lnR>
                    <a:lnT w="6096">
                      <a:solidFill>
                        <a:srgbClr val="000080"/>
                      </a:solidFill>
                      <a:prstDash val="solid"/>
                    </a:lnT>
                    <a:lnB w="6096">
                      <a:solidFill>
                        <a:srgbClr val="000080"/>
                      </a:solidFill>
                      <a:prstDash val="solid"/>
                    </a:lnB>
                  </a:tcPr>
                </a:tc>
                <a:tc>
                  <a:txBody>
                    <a:bodyPr/>
                    <a:lstStyle/>
                    <a:p>
                      <a:pPr algn="ctr">
                        <a:lnSpc>
                          <a:spcPct val="107000"/>
                        </a:lnSpc>
                        <a:spcAft>
                          <a:spcPts val="800"/>
                        </a:spcAft>
                        <a:buNone/>
                      </a:pPr>
                      <a:r>
                        <a:rPr lang="fr-FR" sz="1200" b="1" kern="100" dirty="0">
                          <a:effectLst/>
                          <a:latin typeface="Aptos" panose="020B0004020202020204" pitchFamily="34" charset="0"/>
                          <a:ea typeface="Arial Unicode MS" panose="020B0604020202020204"/>
                          <a:cs typeface="Times New Roman" panose="02020603050405020304" pitchFamily="18" charset="0"/>
                        </a:rPr>
                        <a:t>QUE DIT-ON?</a:t>
                      </a:r>
                      <a:endParaRPr lang="fr-FR" sz="1200" kern="100" dirty="0">
                        <a:effectLst/>
                        <a:latin typeface="Aptos" panose="020B0004020202020204" pitchFamily="34" charset="0"/>
                        <a:ea typeface="Arial Unicode MS" panose="020B0604020202020204"/>
                        <a:cs typeface="Times New Roman" panose="02020603050405020304" pitchFamily="18" charset="0"/>
                      </a:endParaRPr>
                    </a:p>
                  </a:txBody>
                  <a:tcPr marL="9525" marR="9525" marT="9525" marB="9525" anchor="ctr">
                    <a:lnL w="6096">
                      <a:solidFill>
                        <a:srgbClr val="000080"/>
                      </a:solidFill>
                      <a:prstDash val="solid"/>
                    </a:lnL>
                    <a:lnR w="6096">
                      <a:solidFill>
                        <a:srgbClr val="000080"/>
                      </a:solidFill>
                      <a:prstDash val="solid"/>
                    </a:lnR>
                    <a:lnT w="6096">
                      <a:solidFill>
                        <a:srgbClr val="000080"/>
                      </a:solidFill>
                      <a:prstDash val="solid"/>
                    </a:lnT>
                    <a:lnB w="6096">
                      <a:solidFill>
                        <a:srgbClr val="000080"/>
                      </a:solidFill>
                      <a:prstDash val="solid"/>
                    </a:lnB>
                  </a:tcPr>
                </a:tc>
                <a:extLst>
                  <a:ext uri="{0D108BD9-81ED-4DB2-BD59-A6C34878D82A}">
                    <a16:rowId xmlns:a16="http://schemas.microsoft.com/office/drawing/2014/main" val="10000"/>
                  </a:ext>
                </a:extLst>
              </a:tr>
              <a:tr h="2448778">
                <a:tc>
                  <a:txBody>
                    <a:bodyPr/>
                    <a:lstStyle/>
                    <a:p>
                      <a:pPr marL="88265">
                        <a:lnSpc>
                          <a:spcPct val="100000"/>
                        </a:lnSpc>
                        <a:spcBef>
                          <a:spcPts val="860"/>
                        </a:spcBef>
                      </a:pPr>
                      <a:r>
                        <a:rPr lang="fr-FR" sz="1200" b="1" spc="0" baseline="0" dirty="0">
                          <a:latin typeface="Arial"/>
                          <a:cs typeface="Arial"/>
                        </a:rPr>
                        <a:t>B — Développer des idées</a:t>
                      </a:r>
                    </a:p>
                    <a:p>
                      <a:pPr marL="88265">
                        <a:lnSpc>
                          <a:spcPct val="100000"/>
                        </a:lnSpc>
                        <a:spcBef>
                          <a:spcPts val="860"/>
                        </a:spcBef>
                      </a:pPr>
                      <a:endParaRPr lang="fr-FR" sz="1200" b="1" spc="0" baseline="0" dirty="0">
                        <a:latin typeface="Arial"/>
                        <a:cs typeface="Arial"/>
                      </a:endParaRPr>
                    </a:p>
                    <a:p>
                      <a:pPr marL="88265">
                        <a:lnSpc>
                          <a:spcPct val="100000"/>
                        </a:lnSpc>
                        <a:spcBef>
                          <a:spcPts val="860"/>
                        </a:spcBef>
                      </a:pPr>
                      <a:r>
                        <a:rPr lang="fr-FR" sz="1200" b="0" i="1" spc="0" baseline="0" dirty="0">
                          <a:latin typeface="Arial"/>
                          <a:cs typeface="Arial"/>
                        </a:rPr>
                        <a:t>S’appuyer sur, élaborer, clarifier ou commenter ses propres idées ou celles des autres exprimées lors de tours précédents ou d’autres contributions à l’activité d’apprentissage (orale, écrite ou autre).</a:t>
                      </a:r>
                      <a:endParaRPr sz="1200" b="0" i="1" spc="0" baseline="0" dirty="0">
                        <a:latin typeface="Arial"/>
                        <a:cs typeface="Arial"/>
                      </a:endParaRPr>
                    </a:p>
                  </a:txBody>
                  <a:tcPr marL="0" marR="0" marT="109220" marB="0">
                    <a:lnL w="6095">
                      <a:solidFill>
                        <a:srgbClr val="000080"/>
                      </a:solidFill>
                      <a:prstDash val="solid"/>
                    </a:lnL>
                    <a:lnR w="6096">
                      <a:solidFill>
                        <a:srgbClr val="000080"/>
                      </a:solidFill>
                      <a:prstDash val="solid"/>
                    </a:lnR>
                    <a:lnT w="6096" cap="flat" cmpd="sng" algn="ctr">
                      <a:solidFill>
                        <a:srgbClr val="000080"/>
                      </a:solidFill>
                      <a:prstDash val="solid"/>
                      <a:round/>
                      <a:headEnd type="none" w="med" len="med"/>
                      <a:tailEnd type="none" w="med" len="med"/>
                    </a:lnT>
                    <a:lnB w="6096">
                      <a:solidFill>
                        <a:srgbClr val="000080"/>
                      </a:solidFill>
                      <a:prstDash val="solid"/>
                    </a:lnB>
                  </a:tcPr>
                </a:tc>
                <a:tc>
                  <a:txBody>
                    <a:bodyPr/>
                    <a:lstStyle/>
                    <a:p>
                      <a:pPr marL="259715" indent="-171450">
                        <a:lnSpc>
                          <a:spcPct val="100000"/>
                        </a:lnSpc>
                        <a:spcBef>
                          <a:spcPts val="740"/>
                        </a:spcBef>
                        <a:buFont typeface="Arial" panose="020B0604020202020204" pitchFamily="34" charset="0"/>
                        <a:buChar char="•"/>
                        <a:tabLst>
                          <a:tab pos="187325" algn="l"/>
                        </a:tabLst>
                      </a:pPr>
                      <a:r>
                        <a:rPr lang="fr-FR" sz="1200" spc="0" baseline="0" dirty="0">
                          <a:latin typeface="Arial Unicode MS"/>
                          <a:ea typeface="Arial Unicode MS" panose="020B0604020202020204"/>
                          <a:cs typeface="Arial Unicode MS"/>
                        </a:rPr>
                        <a:t>S’appuyer sur ses propres idées ou celles des autres en y ajoutant quelque chose de nouveau</a:t>
                      </a:r>
                    </a:p>
                    <a:p>
                      <a:pPr marL="259715" indent="-171450">
                        <a:lnSpc>
                          <a:spcPct val="100000"/>
                        </a:lnSpc>
                        <a:spcBef>
                          <a:spcPts val="740"/>
                        </a:spcBef>
                        <a:buFont typeface="Arial" panose="020B0604020202020204" pitchFamily="34" charset="0"/>
                        <a:buChar char="•"/>
                        <a:tabLst>
                          <a:tab pos="187325" algn="l"/>
                        </a:tabLst>
                      </a:pPr>
                      <a:r>
                        <a:rPr lang="fr-FR" sz="1200" spc="0" baseline="0" dirty="0">
                          <a:latin typeface="Arial Unicode MS"/>
                          <a:ea typeface="Arial Unicode MS" panose="020B0604020202020204"/>
                          <a:cs typeface="Arial Unicode MS"/>
                        </a:rPr>
                        <a:t>Clarifier, élaborer, étendre, illustrer, reformuler ses propres idées ou celles des autres</a:t>
                      </a:r>
                    </a:p>
                    <a:p>
                      <a:pPr marL="259715" indent="-171450">
                        <a:lnSpc>
                          <a:spcPct val="100000"/>
                        </a:lnSpc>
                        <a:spcBef>
                          <a:spcPts val="740"/>
                        </a:spcBef>
                        <a:buFont typeface="Arial" panose="020B0604020202020204" pitchFamily="34" charset="0"/>
                        <a:buChar char="•"/>
                        <a:tabLst>
                          <a:tab pos="187325" algn="l"/>
                        </a:tabLst>
                      </a:pPr>
                      <a:r>
                        <a:rPr lang="fr-FR" sz="1200" spc="0" baseline="0" dirty="0">
                          <a:latin typeface="Arial Unicode MS"/>
                          <a:ea typeface="Arial Unicode MS" panose="020B0604020202020204"/>
                          <a:cs typeface="Arial Unicode MS"/>
                        </a:rPr>
                        <a:t>Commenter des idées ou contributions précédentes</a:t>
                      </a:r>
                    </a:p>
                  </a:txBody>
                  <a:tcPr marL="0" marR="0" marT="93980" marB="0">
                    <a:lnL w="6096">
                      <a:solidFill>
                        <a:srgbClr val="000080"/>
                      </a:solidFill>
                      <a:prstDash val="solid"/>
                    </a:lnL>
                    <a:lnR w="6096">
                      <a:solidFill>
                        <a:srgbClr val="000080"/>
                      </a:solidFill>
                      <a:prstDash val="solid"/>
                    </a:lnR>
                    <a:lnT w="6096" cap="flat" cmpd="sng" algn="ctr">
                      <a:solidFill>
                        <a:srgbClr val="000080"/>
                      </a:solidFill>
                      <a:prstDash val="solid"/>
                      <a:round/>
                      <a:headEnd type="none" w="med" len="med"/>
                      <a:tailEnd type="none" w="med" len="med"/>
                    </a:lnT>
                    <a:lnB w="6096">
                      <a:solidFill>
                        <a:srgbClr val="000080"/>
                      </a:solidFill>
                      <a:prstDash val="solid"/>
                    </a:lnB>
                  </a:tcPr>
                </a:tc>
                <a:tc>
                  <a:txBody>
                    <a:bodyPr/>
                    <a:lstStyle/>
                    <a:p>
                      <a:pPr marL="144000">
                        <a:lnSpc>
                          <a:spcPct val="100000"/>
                        </a:lnSpc>
                        <a:spcBef>
                          <a:spcPts val="200"/>
                        </a:spcBef>
                        <a:spcAft>
                          <a:spcPts val="400"/>
                        </a:spcAft>
                      </a:pPr>
                      <a:r>
                        <a:rPr lang="fr-FR" sz="1150" b="1" spc="0" baseline="0" dirty="0">
                          <a:latin typeface="Arial" panose="020B0604020202020204" pitchFamily="34" charset="0"/>
                          <a:cs typeface="Arial" panose="020B0604020202020204" pitchFamily="34" charset="0"/>
                        </a:rPr>
                        <a:t>Mots clés possibles à repérer </a:t>
                      </a:r>
                    </a:p>
                    <a:p>
                      <a:pPr marL="144000">
                        <a:lnSpc>
                          <a:spcPct val="100000"/>
                        </a:lnSpc>
                        <a:spcBef>
                          <a:spcPts val="200"/>
                        </a:spcBef>
                        <a:spcAft>
                          <a:spcPts val="400"/>
                        </a:spcAft>
                      </a:pPr>
                      <a:r>
                        <a:rPr lang="fr-FR" sz="1150" b="0" spc="0" baseline="0" dirty="0">
                          <a:latin typeface="Arial" panose="020B0604020202020204" pitchFamily="34" charset="0"/>
                          <a:cs typeface="Arial" panose="020B0604020202020204" pitchFamily="34" charset="0"/>
                        </a:rPr>
                        <a:t> «c’est aussi», «ça me fait penser», «je veux dire», «elle voulait dire»</a:t>
                      </a:r>
                    </a:p>
                    <a:p>
                      <a:pPr marL="144000">
                        <a:lnSpc>
                          <a:spcPct val="100000"/>
                        </a:lnSpc>
                        <a:spcBef>
                          <a:spcPts val="200"/>
                        </a:spcBef>
                        <a:spcAft>
                          <a:spcPts val="400"/>
                        </a:spcAft>
                      </a:pPr>
                      <a:r>
                        <a:rPr lang="fr-FR" sz="1150" b="0" spc="0" baseline="0" dirty="0">
                          <a:latin typeface="Arial" panose="020B0604020202020204" pitchFamily="34" charset="0"/>
                          <a:cs typeface="Arial" panose="020B0604020202020204" pitchFamily="34" charset="0"/>
                        </a:rPr>
                        <a:t>Exemples : «Suite à ce que Sanjay a dit…»</a:t>
                      </a:r>
                    </a:p>
                    <a:p>
                      <a:pPr marL="144000">
                        <a:lnSpc>
                          <a:spcPct val="100000"/>
                        </a:lnSpc>
                        <a:spcBef>
                          <a:spcPts val="200"/>
                        </a:spcBef>
                        <a:spcAft>
                          <a:spcPts val="400"/>
                        </a:spcAft>
                      </a:pPr>
                      <a:r>
                        <a:rPr lang="fr-FR" sz="1150" b="0" spc="0" baseline="0" dirty="0">
                          <a:latin typeface="Arial" panose="020B0604020202020204" pitchFamily="34" charset="0"/>
                          <a:cs typeface="Arial" panose="020B0604020202020204" pitchFamily="34" charset="0"/>
                        </a:rPr>
                        <a:t>«L’idée de Kate m’a fait réfléchir à pourquoi le personnage ferait cela»</a:t>
                      </a:r>
                    </a:p>
                    <a:p>
                      <a:pPr marL="144000">
                        <a:lnSpc>
                          <a:spcPct val="100000"/>
                        </a:lnSpc>
                        <a:spcBef>
                          <a:spcPts val="200"/>
                        </a:spcBef>
                        <a:spcAft>
                          <a:spcPts val="400"/>
                        </a:spcAft>
                      </a:pPr>
                      <a:r>
                        <a:rPr lang="fr-FR" sz="1150" b="0" spc="0" baseline="0" dirty="0">
                          <a:latin typeface="Arial" panose="020B0604020202020204" pitchFamily="34" charset="0"/>
                          <a:cs typeface="Arial" panose="020B0604020202020204" pitchFamily="34" charset="0"/>
                        </a:rPr>
                        <a:t>«J’ai une idée que personne n’a encore mentionnée…»</a:t>
                      </a:r>
                    </a:p>
                    <a:p>
                      <a:pPr marL="144000">
                        <a:lnSpc>
                          <a:spcPct val="100000"/>
                        </a:lnSpc>
                        <a:spcBef>
                          <a:spcPts val="200"/>
                        </a:spcBef>
                        <a:spcAft>
                          <a:spcPts val="400"/>
                        </a:spcAft>
                      </a:pPr>
                      <a:r>
                        <a:rPr lang="fr-FR" sz="1150" b="0" spc="0" baseline="0" dirty="0">
                          <a:latin typeface="Arial" panose="020B0604020202020204" pitchFamily="34" charset="0"/>
                          <a:cs typeface="Arial" panose="020B0604020202020204" pitchFamily="34" charset="0"/>
                        </a:rPr>
                        <a:t>«Ce que je voulais dire tout à l’heure, c’était…»</a:t>
                      </a:r>
                    </a:p>
                    <a:p>
                      <a:pPr marL="144000">
                        <a:lnSpc>
                          <a:spcPct val="100000"/>
                        </a:lnSpc>
                        <a:spcBef>
                          <a:spcPts val="200"/>
                        </a:spcBef>
                        <a:spcAft>
                          <a:spcPts val="400"/>
                        </a:spcAft>
                      </a:pPr>
                      <a:r>
                        <a:rPr lang="fr-FR" sz="1150" b="0" spc="0" baseline="0" dirty="0">
                          <a:latin typeface="Arial" panose="020B0604020202020204" pitchFamily="34" charset="0"/>
                          <a:cs typeface="Arial" panose="020B0604020202020204" pitchFamily="34" charset="0"/>
                        </a:rPr>
                        <a:t>«L’histoire d’Ahmed contenait beaucoup de descriptions détaillées»</a:t>
                      </a:r>
                    </a:p>
                    <a:p>
                      <a:pPr marL="144000">
                        <a:lnSpc>
                          <a:spcPct val="100000"/>
                        </a:lnSpc>
                        <a:spcBef>
                          <a:spcPts val="200"/>
                        </a:spcBef>
                        <a:spcAft>
                          <a:spcPts val="400"/>
                        </a:spcAft>
                      </a:pPr>
                      <a:r>
                        <a:rPr lang="fr-FR" sz="1150" b="0" spc="0" baseline="0" dirty="0">
                          <a:latin typeface="Arial" panose="020B0604020202020204" pitchFamily="34" charset="0"/>
                          <a:cs typeface="Arial" panose="020B0604020202020204" pitchFamily="34" charset="0"/>
                        </a:rPr>
                        <a:t>«Mon idée était similaire à celle de José, j’ai écrit que des fleurs seraient le meilleur cadeau»</a:t>
                      </a:r>
                      <a:endParaRPr sz="1150" b="0" spc="0" baseline="0" dirty="0">
                        <a:latin typeface="Arial" panose="020B0604020202020204" pitchFamily="34" charset="0"/>
                        <a:cs typeface="Arial" panose="020B0604020202020204" pitchFamily="34" charset="0"/>
                      </a:endParaRPr>
                    </a:p>
                  </a:txBody>
                  <a:tcPr marL="0" marR="0" marT="109855" marB="0">
                    <a:lnL w="6096">
                      <a:solidFill>
                        <a:srgbClr val="000080"/>
                      </a:solidFill>
                      <a:prstDash val="solid"/>
                    </a:lnL>
                    <a:lnR w="6096">
                      <a:solidFill>
                        <a:srgbClr val="000080"/>
                      </a:solidFill>
                      <a:prstDash val="solid"/>
                    </a:lnR>
                    <a:lnT w="6096" cap="flat" cmpd="sng" algn="ctr">
                      <a:solidFill>
                        <a:srgbClr val="000080"/>
                      </a:solidFill>
                      <a:prstDash val="solid"/>
                      <a:round/>
                      <a:headEnd type="none" w="med" len="med"/>
                      <a:tailEnd type="none" w="med" len="med"/>
                    </a:lnT>
                    <a:lnB w="6096">
                      <a:solidFill>
                        <a:srgbClr val="000080"/>
                      </a:solidFill>
                      <a:prstDash val="solid"/>
                    </a:lnB>
                  </a:tcPr>
                </a:tc>
                <a:extLst>
                  <a:ext uri="{0D108BD9-81ED-4DB2-BD59-A6C34878D82A}">
                    <a16:rowId xmlns:a16="http://schemas.microsoft.com/office/drawing/2014/main" val="10001"/>
                  </a:ext>
                </a:extLst>
              </a:tr>
              <a:tr h="2782620">
                <a:tc>
                  <a:txBody>
                    <a:bodyPr/>
                    <a:lstStyle/>
                    <a:p>
                      <a:pPr marL="88265">
                        <a:lnSpc>
                          <a:spcPct val="100000"/>
                        </a:lnSpc>
                        <a:spcBef>
                          <a:spcPts val="865"/>
                        </a:spcBef>
                      </a:pPr>
                      <a:r>
                        <a:rPr lang="fr-FR" sz="1200" b="1" spc="0" baseline="0" dirty="0">
                          <a:latin typeface="Arial"/>
                          <a:cs typeface="Arial"/>
                        </a:rPr>
                        <a:t>IB — Inviter à développer des idées</a:t>
                      </a:r>
                    </a:p>
                    <a:p>
                      <a:pPr marL="88265">
                        <a:lnSpc>
                          <a:spcPct val="100000"/>
                        </a:lnSpc>
                        <a:spcBef>
                          <a:spcPts val="865"/>
                        </a:spcBef>
                      </a:pPr>
                      <a:r>
                        <a:rPr lang="fr-FR" sz="1200" b="0" i="1" spc="0" baseline="0" dirty="0">
                          <a:latin typeface="Arial"/>
                          <a:cs typeface="Arial"/>
                        </a:rPr>
                        <a:t>Inviter à s’appuyer sur, élaborer, reformuler, clarifier ou commenter ses propres idées ou celles des autres dans le cadre d’une activité d’apprentissage (orale, écrite ou autre).</a:t>
                      </a:r>
                    </a:p>
                  </a:txBody>
                  <a:tcPr marL="0" marR="0" marT="109855" marB="0">
                    <a:lnL w="6095">
                      <a:solidFill>
                        <a:srgbClr val="000080"/>
                      </a:solidFill>
                      <a:prstDash val="solid"/>
                    </a:lnL>
                    <a:lnR w="6096">
                      <a:solidFill>
                        <a:srgbClr val="000080"/>
                      </a:solidFill>
                      <a:prstDash val="solid"/>
                    </a:lnR>
                    <a:lnT w="6096">
                      <a:solidFill>
                        <a:srgbClr val="000080"/>
                      </a:solidFill>
                      <a:prstDash val="solid"/>
                    </a:lnT>
                    <a:lnB w="6096">
                      <a:solidFill>
                        <a:srgbClr val="000080"/>
                      </a:solidFill>
                      <a:prstDash val="solid"/>
                    </a:lnB>
                  </a:tcPr>
                </a:tc>
                <a:tc>
                  <a:txBody>
                    <a:bodyPr/>
                    <a:lstStyle/>
                    <a:p>
                      <a:pPr marL="259715" indent="-171450">
                        <a:lnSpc>
                          <a:spcPct val="100000"/>
                        </a:lnSpc>
                        <a:spcBef>
                          <a:spcPts val="720"/>
                        </a:spcBef>
                        <a:buFont typeface="Arial" panose="020B0604020202020204" pitchFamily="34" charset="0"/>
                        <a:buChar char="•"/>
                        <a:tabLst>
                          <a:tab pos="184785" algn="l"/>
                        </a:tabLst>
                      </a:pPr>
                      <a:r>
                        <a:rPr lang="fr-FR" sz="1200" spc="0" baseline="0" dirty="0">
                          <a:latin typeface="Arial"/>
                          <a:ea typeface="Arial Unicode MS" panose="020B0604020202020204"/>
                          <a:cs typeface="Arial"/>
                        </a:rPr>
                        <a:t>Inviter les autres à s’appuyer sur ses propres idées ou celles des autres</a:t>
                      </a:r>
                    </a:p>
                    <a:p>
                      <a:pPr marL="259715" indent="-171450">
                        <a:lnSpc>
                          <a:spcPct val="100000"/>
                        </a:lnSpc>
                        <a:spcBef>
                          <a:spcPts val="720"/>
                        </a:spcBef>
                        <a:buFont typeface="Arial" panose="020B0604020202020204" pitchFamily="34" charset="0"/>
                        <a:buChar char="•"/>
                        <a:tabLst>
                          <a:tab pos="184785" algn="l"/>
                        </a:tabLst>
                      </a:pPr>
                      <a:r>
                        <a:rPr lang="fr-FR" sz="1200" spc="0" baseline="0" dirty="0">
                          <a:latin typeface="Arial"/>
                          <a:ea typeface="Arial Unicode MS" panose="020B0604020202020204"/>
                          <a:cs typeface="Arial"/>
                        </a:rPr>
                        <a:t>Inviter les autres à clarifier ou reformuler une contribution (y compris en donnant un exemple)</a:t>
                      </a:r>
                    </a:p>
                    <a:p>
                      <a:pPr marL="259715" indent="-171450">
                        <a:lnSpc>
                          <a:spcPct val="100000"/>
                        </a:lnSpc>
                        <a:spcBef>
                          <a:spcPts val="720"/>
                        </a:spcBef>
                        <a:buFont typeface="Arial" panose="020B0604020202020204" pitchFamily="34" charset="0"/>
                        <a:buChar char="•"/>
                        <a:tabLst>
                          <a:tab pos="184785" algn="l"/>
                        </a:tabLst>
                      </a:pPr>
                      <a:r>
                        <a:rPr lang="fr-FR" sz="1200" spc="0" baseline="0" dirty="0">
                          <a:latin typeface="Arial"/>
                          <a:ea typeface="Arial Unicode MS" panose="020B0604020202020204"/>
                          <a:cs typeface="Arial"/>
                        </a:rPr>
                        <a:t>Inviter les autres à commenter les idées ou points de vue d’autrui (y compris des invitations à être d’accord, en désaccord ou à évaluer)</a:t>
                      </a:r>
                    </a:p>
                    <a:p>
                      <a:pPr marL="259715" indent="-171450">
                        <a:lnSpc>
                          <a:spcPct val="100000"/>
                        </a:lnSpc>
                        <a:spcBef>
                          <a:spcPts val="720"/>
                        </a:spcBef>
                        <a:buFont typeface="Arial" panose="020B0604020202020204" pitchFamily="34" charset="0"/>
                        <a:buChar char="•"/>
                        <a:tabLst>
                          <a:tab pos="184785" algn="l"/>
                        </a:tabLst>
                      </a:pPr>
                      <a:r>
                        <a:rPr lang="fr-FR" sz="1200" spc="0" baseline="0" dirty="0">
                          <a:latin typeface="Arial"/>
                          <a:ea typeface="Arial Unicode MS" panose="020B0604020202020204"/>
                          <a:cs typeface="Arial"/>
                        </a:rPr>
                        <a:t>Inviter les autres à affiner ou améliorer les idées</a:t>
                      </a:r>
                    </a:p>
                  </a:txBody>
                  <a:tcPr marL="0" marR="0" marT="91440" marB="0">
                    <a:lnL w="6096">
                      <a:solidFill>
                        <a:srgbClr val="000080"/>
                      </a:solidFill>
                      <a:prstDash val="solid"/>
                    </a:lnL>
                    <a:lnR w="6096">
                      <a:solidFill>
                        <a:srgbClr val="000080"/>
                      </a:solidFill>
                      <a:prstDash val="solid"/>
                    </a:lnR>
                    <a:lnT w="6096">
                      <a:solidFill>
                        <a:srgbClr val="000080"/>
                      </a:solidFill>
                      <a:prstDash val="solid"/>
                    </a:lnT>
                    <a:lnB w="6096">
                      <a:solidFill>
                        <a:srgbClr val="000080"/>
                      </a:solidFill>
                      <a:prstDash val="solid"/>
                    </a:lnB>
                  </a:tcPr>
                </a:tc>
                <a:tc>
                  <a:txBody>
                    <a:bodyPr/>
                    <a:lstStyle/>
                    <a:p>
                      <a:pPr marL="144000">
                        <a:lnSpc>
                          <a:spcPct val="100000"/>
                        </a:lnSpc>
                        <a:spcBef>
                          <a:spcPts val="200"/>
                        </a:spcBef>
                        <a:spcAft>
                          <a:spcPts val="400"/>
                        </a:spcAft>
                      </a:pPr>
                      <a:r>
                        <a:rPr lang="fr-FR" sz="1150" b="1" spc="0" baseline="0" dirty="0">
                          <a:latin typeface="Arial" panose="020B0604020202020204" pitchFamily="34" charset="0"/>
                          <a:cs typeface="Arial" panose="020B0604020202020204" pitchFamily="34" charset="0"/>
                        </a:rPr>
                        <a:t>Mots clés possibles à repérer : </a:t>
                      </a:r>
                      <a:r>
                        <a:rPr lang="fr-FR" sz="1150" b="0" spc="0" baseline="0" dirty="0">
                          <a:latin typeface="Arial" panose="020B0604020202020204" pitchFamily="34" charset="0"/>
                          <a:cs typeface="Arial" panose="020B0604020202020204" pitchFamily="34" charset="0"/>
                        </a:rPr>
                        <a:t>«Quoi?», «Dis-moi», «Peux-tu reformuler ça?», «Tu penses que?», «Es-tu d’accord?», «Peux-tu ajouter à…?»</a:t>
                      </a:r>
                    </a:p>
                    <a:p>
                      <a:pPr marL="144000">
                        <a:lnSpc>
                          <a:spcPct val="100000"/>
                        </a:lnSpc>
                        <a:spcBef>
                          <a:spcPts val="200"/>
                        </a:spcBef>
                        <a:spcAft>
                          <a:spcPts val="400"/>
                        </a:spcAft>
                      </a:pPr>
                      <a:r>
                        <a:rPr lang="fr-FR" sz="1150" b="1" spc="0" baseline="0" dirty="0">
                          <a:latin typeface="Arial" panose="020B0604020202020204" pitchFamily="34" charset="0"/>
                          <a:cs typeface="Arial" panose="020B0604020202020204" pitchFamily="34" charset="0"/>
                        </a:rPr>
                        <a:t>Exemples</a:t>
                      </a:r>
                      <a:r>
                        <a:rPr lang="fr-FR" sz="1150" b="0" spc="0" baseline="0" dirty="0">
                          <a:latin typeface="Arial" panose="020B0604020202020204" pitchFamily="34" charset="0"/>
                          <a:cs typeface="Arial" panose="020B0604020202020204" pitchFamily="34" charset="0"/>
                        </a:rPr>
                        <a:t> : «Que veux-tu dire? </a:t>
                      </a:r>
                      <a:r>
                        <a:rPr lang="fr-FR" sz="1150" b="0" spc="0" baseline="0" dirty="0" err="1">
                          <a:latin typeface="Arial" panose="020B0604020202020204" pitchFamily="34" charset="0"/>
                          <a:cs typeface="Arial" panose="020B0604020202020204" pitchFamily="34" charset="0"/>
                        </a:rPr>
                        <a:t>Dis-m’en</a:t>
                      </a:r>
                      <a:r>
                        <a:rPr lang="fr-FR" sz="1150" b="0" spc="0" baseline="0" dirty="0">
                          <a:latin typeface="Arial" panose="020B0604020202020204" pitchFamily="34" charset="0"/>
                          <a:cs typeface="Arial" panose="020B0604020202020204" pitchFamily="34" charset="0"/>
                        </a:rPr>
                        <a:t> plus…»</a:t>
                      </a:r>
                    </a:p>
                    <a:p>
                      <a:pPr marL="144000">
                        <a:lnSpc>
                          <a:spcPct val="100000"/>
                        </a:lnSpc>
                        <a:spcBef>
                          <a:spcPts val="200"/>
                        </a:spcBef>
                        <a:spcAft>
                          <a:spcPts val="400"/>
                        </a:spcAft>
                      </a:pPr>
                      <a:r>
                        <a:rPr lang="fr-FR" sz="1150" b="0" spc="0" baseline="0" dirty="0">
                          <a:latin typeface="Arial" panose="020B0604020202020204" pitchFamily="34" charset="0"/>
                          <a:cs typeface="Arial" panose="020B0604020202020204" pitchFamily="34" charset="0"/>
                        </a:rPr>
                        <a:t>«Que penses-tu qu’elle voulait dire? À quoi pensait-elle?»</a:t>
                      </a:r>
                    </a:p>
                    <a:p>
                      <a:pPr marL="144000">
                        <a:lnSpc>
                          <a:spcPct val="100000"/>
                        </a:lnSpc>
                        <a:spcBef>
                          <a:spcPts val="200"/>
                        </a:spcBef>
                        <a:spcAft>
                          <a:spcPts val="400"/>
                        </a:spcAft>
                      </a:pPr>
                      <a:r>
                        <a:rPr lang="fr-FR" sz="1150" b="0" spc="0" baseline="0" dirty="0">
                          <a:latin typeface="Arial" panose="020B0604020202020204" pitchFamily="34" charset="0"/>
                          <a:cs typeface="Arial" panose="020B0604020202020204" pitchFamily="34" charset="0"/>
                        </a:rPr>
                        <a:t>«Quelqu’un peut-il ajouter quelque chose à cela? Peux-tu donner un exemple de ce que tu as dit?»</a:t>
                      </a:r>
                    </a:p>
                    <a:p>
                      <a:pPr marL="144000">
                        <a:lnSpc>
                          <a:spcPct val="100000"/>
                        </a:lnSpc>
                        <a:spcBef>
                          <a:spcPts val="200"/>
                        </a:spcBef>
                        <a:spcAft>
                          <a:spcPts val="400"/>
                        </a:spcAft>
                      </a:pPr>
                      <a:r>
                        <a:rPr lang="fr-FR" sz="1150" b="0" spc="0" baseline="0" dirty="0">
                          <a:latin typeface="Arial" panose="020B0604020202020204" pitchFamily="34" charset="0"/>
                          <a:cs typeface="Arial" panose="020B0604020202020204" pitchFamily="34" charset="0"/>
                        </a:rPr>
                        <a:t>«Ton idée est-elle similaire à celle de Manuel?»</a:t>
                      </a:r>
                    </a:p>
                    <a:p>
                      <a:pPr marL="144000">
                        <a:lnSpc>
                          <a:spcPct val="100000"/>
                        </a:lnSpc>
                        <a:spcBef>
                          <a:spcPts val="200"/>
                        </a:spcBef>
                        <a:spcAft>
                          <a:spcPts val="400"/>
                        </a:spcAft>
                      </a:pPr>
                      <a:r>
                        <a:rPr lang="fr-FR" sz="1150" b="0" spc="0" baseline="0" dirty="0">
                          <a:latin typeface="Arial" panose="020B0604020202020204" pitchFamily="34" charset="0"/>
                          <a:cs typeface="Arial" panose="020B0604020202020204" pitchFamily="34" charset="0"/>
                        </a:rPr>
                        <a:t>«Que penses-tu de l’idée de Maria? Es-tu d’accord avec ce que vient de dire Chris?»</a:t>
                      </a:r>
                    </a:p>
                    <a:p>
                      <a:pPr marL="144000">
                        <a:lnSpc>
                          <a:spcPct val="100000"/>
                        </a:lnSpc>
                        <a:spcBef>
                          <a:spcPts val="200"/>
                        </a:spcBef>
                        <a:spcAft>
                          <a:spcPts val="400"/>
                        </a:spcAft>
                      </a:pPr>
                      <a:r>
                        <a:rPr lang="fr-FR" sz="1150" b="0" spc="0" baseline="0" dirty="0">
                          <a:latin typeface="Arial" panose="020B0604020202020204" pitchFamily="34" charset="0"/>
                          <a:cs typeface="Arial" panose="020B0604020202020204" pitchFamily="34" charset="0"/>
                        </a:rPr>
                        <a:t>«Quelles autres informations nous faut-il?»</a:t>
                      </a:r>
                    </a:p>
                    <a:p>
                      <a:pPr marL="144000">
                        <a:lnSpc>
                          <a:spcPct val="100000"/>
                        </a:lnSpc>
                        <a:spcBef>
                          <a:spcPts val="200"/>
                        </a:spcBef>
                        <a:spcAft>
                          <a:spcPts val="400"/>
                        </a:spcAft>
                      </a:pPr>
                      <a:r>
                        <a:rPr lang="fr-FR" sz="1150" b="0" spc="0" baseline="0" dirty="0">
                          <a:latin typeface="Arial" panose="020B0604020202020204" pitchFamily="34" charset="0"/>
                          <a:cs typeface="Arial" panose="020B0604020202020204" pitchFamily="34" charset="0"/>
                        </a:rPr>
                        <a:t>«Comment peux-tu améliorer l’affiche/la carte conceptuelle du groupe de Sanjay?</a:t>
                      </a:r>
                      <a:r>
                        <a:rPr lang="fr-FR" sz="1150" b="1" spc="0" baseline="0" dirty="0">
                          <a:latin typeface="Arial" panose="020B0604020202020204" pitchFamily="34" charset="0"/>
                          <a:cs typeface="Arial" panose="020B0604020202020204" pitchFamily="34" charset="0"/>
                        </a:rPr>
                        <a:t>»</a:t>
                      </a:r>
                    </a:p>
                  </a:txBody>
                  <a:tcPr marL="0" marR="0" marT="109855" marB="0">
                    <a:lnL w="6096">
                      <a:solidFill>
                        <a:srgbClr val="000080"/>
                      </a:solidFill>
                      <a:prstDash val="solid"/>
                    </a:lnL>
                    <a:lnR w="6096">
                      <a:solidFill>
                        <a:srgbClr val="000080"/>
                      </a:solidFill>
                      <a:prstDash val="solid"/>
                    </a:lnR>
                    <a:lnT w="6096">
                      <a:solidFill>
                        <a:srgbClr val="000080"/>
                      </a:solidFill>
                      <a:prstDash val="solid"/>
                    </a:lnT>
                    <a:lnB w="6096">
                      <a:solidFill>
                        <a:srgbClr val="000080"/>
                      </a:solidFill>
                      <a:prstDash val="solid"/>
                    </a:lnB>
                  </a:tcPr>
                </a:tc>
                <a:extLst>
                  <a:ext uri="{0D108BD9-81ED-4DB2-BD59-A6C34878D82A}">
                    <a16:rowId xmlns:a16="http://schemas.microsoft.com/office/drawing/2014/main" val="10002"/>
                  </a:ext>
                </a:extLst>
              </a:tr>
            </a:tbl>
          </a:graphicData>
        </a:graphic>
      </p:graphicFrame>
      <p:sp>
        <p:nvSpPr>
          <p:cNvPr id="4" name="object 5">
            <a:extLst>
              <a:ext uri="{FF2B5EF4-FFF2-40B4-BE49-F238E27FC236}">
                <a16:creationId xmlns:a16="http://schemas.microsoft.com/office/drawing/2014/main" id="{7A840D0A-4706-3981-34DA-207A0FDDDFB5}"/>
              </a:ext>
            </a:extLst>
          </p:cNvPr>
          <p:cNvSpPr txBox="1"/>
          <p:nvPr>
            <p:custDataLst>
              <p:tags r:id="rId3"/>
            </p:custDataLst>
          </p:nvPr>
        </p:nvSpPr>
        <p:spPr>
          <a:xfrm>
            <a:off x="5262662" y="7088109"/>
            <a:ext cx="167005" cy="154529"/>
          </a:xfrm>
          <a:prstGeom prst="rect">
            <a:avLst/>
          </a:prstGeom>
        </p:spPr>
        <p:txBody>
          <a:bodyPr vert="horz" wrap="square" lIns="0" tIns="635" rIns="0" bIns="0" rtlCol="0">
            <a:spAutoFit/>
          </a:bodyPr>
          <a:lstStyle/>
          <a:p>
            <a:pPr marL="12700">
              <a:lnSpc>
                <a:spcPct val="100000"/>
              </a:lnSpc>
              <a:spcBef>
                <a:spcPts val="5"/>
              </a:spcBef>
            </a:pPr>
            <a:r>
              <a:rPr lang="fr-CA" sz="1000" spc="-5" dirty="0">
                <a:latin typeface="Arial"/>
                <a:cs typeface="Arial"/>
              </a:rPr>
              <a:t>32</a:t>
            </a:r>
            <a:endParaRPr sz="1000" dirty="0">
              <a:latin typeface="Arial"/>
              <a:cs typeface="Arial"/>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object 3"/>
          <p:cNvSpPr txBox="1">
            <a:spLocks noGrp="1"/>
          </p:cNvSpPr>
          <p:nvPr>
            <p:ph type="sldNum" sz="quarter" idx="7"/>
            <p:custDataLst>
              <p:tags r:id="rId1"/>
            </p:custDataLst>
          </p:nvPr>
        </p:nvSpPr>
        <p:spPr>
          <a:xfrm>
            <a:off x="5249962" y="7088109"/>
            <a:ext cx="192404" cy="154529"/>
          </a:xfrm>
          <a:prstGeom prst="rect">
            <a:avLst/>
          </a:prstGeom>
        </p:spPr>
        <p:txBody>
          <a:bodyPr vert="horz" wrap="square" lIns="0" tIns="635" rIns="0" bIns="0" rtlCol="0">
            <a:spAutoFit/>
          </a:bodyPr>
          <a:lstStyle/>
          <a:p>
            <a:pPr marL="25400">
              <a:lnSpc>
                <a:spcPct val="100000"/>
              </a:lnSpc>
              <a:spcBef>
                <a:spcPts val="5"/>
              </a:spcBef>
            </a:pPr>
            <a:r>
              <a:rPr dirty="0"/>
              <a:t>33</a:t>
            </a:r>
          </a:p>
        </p:txBody>
      </p:sp>
      <p:graphicFrame>
        <p:nvGraphicFramePr>
          <p:cNvPr id="2" name="object 2"/>
          <p:cNvGraphicFramePr>
            <a:graphicFrameLocks noGrp="1"/>
          </p:cNvGraphicFramePr>
          <p:nvPr>
            <p:custDataLst>
              <p:tags r:id="rId2"/>
            </p:custDataLst>
            <p:extLst>
              <p:ext uri="{D42A27DB-BD31-4B8C-83A1-F6EECF244321}">
                <p14:modId xmlns:p14="http://schemas.microsoft.com/office/powerpoint/2010/main" val="2721656266"/>
              </p:ext>
            </p:extLst>
          </p:nvPr>
        </p:nvGraphicFramePr>
        <p:xfrm>
          <a:off x="454125" y="352425"/>
          <a:ext cx="9784078" cy="6712399"/>
        </p:xfrm>
        <a:graphic>
          <a:graphicData uri="http://schemas.openxmlformats.org/drawingml/2006/table">
            <a:tbl>
              <a:tblPr firstRow="1" bandRow="1">
                <a:tableStyleId>{2D5ABB26-0587-4C30-8999-92F81FD0307C}</a:tableStyleId>
              </a:tblPr>
              <a:tblGrid>
                <a:gridCol w="2471928">
                  <a:extLst>
                    <a:ext uri="{9D8B030D-6E8A-4147-A177-3AD203B41FA5}">
                      <a16:colId xmlns:a16="http://schemas.microsoft.com/office/drawing/2014/main" val="20000"/>
                    </a:ext>
                  </a:extLst>
                </a:gridCol>
                <a:gridCol w="2954047">
                  <a:extLst>
                    <a:ext uri="{9D8B030D-6E8A-4147-A177-3AD203B41FA5}">
                      <a16:colId xmlns:a16="http://schemas.microsoft.com/office/drawing/2014/main" val="20001"/>
                    </a:ext>
                  </a:extLst>
                </a:gridCol>
                <a:gridCol w="4358103">
                  <a:extLst>
                    <a:ext uri="{9D8B030D-6E8A-4147-A177-3AD203B41FA5}">
                      <a16:colId xmlns:a16="http://schemas.microsoft.com/office/drawing/2014/main" val="20002"/>
                    </a:ext>
                  </a:extLst>
                </a:gridCol>
              </a:tblGrid>
              <a:tr h="472889">
                <a:tc>
                  <a:txBody>
                    <a:bodyPr/>
                    <a:lstStyle/>
                    <a:p>
                      <a:pPr algn="ctr">
                        <a:lnSpc>
                          <a:spcPct val="107000"/>
                        </a:lnSpc>
                        <a:spcAft>
                          <a:spcPts val="800"/>
                        </a:spcAft>
                        <a:buNone/>
                      </a:pPr>
                      <a:r>
                        <a:rPr lang="fr-FR" sz="1200" b="1" kern="100" dirty="0">
                          <a:effectLst/>
                          <a:latin typeface="Aptos" panose="020B0004020202020204" pitchFamily="34" charset="0"/>
                          <a:ea typeface="Arial Unicode MS" panose="020B0604020202020204"/>
                          <a:cs typeface="Times New Roman" panose="02020603050405020304" pitchFamily="18" charset="0"/>
                        </a:rPr>
                        <a:t>CATÉGORIES DE CODAGE</a:t>
                      </a:r>
                      <a:endParaRPr lang="fr-FR" sz="1200" kern="100" dirty="0">
                        <a:effectLst/>
                        <a:latin typeface="Aptos" panose="020B0004020202020204" pitchFamily="34" charset="0"/>
                        <a:ea typeface="Arial Unicode MS" panose="020B0604020202020204"/>
                        <a:cs typeface="Times New Roman" panose="02020603050405020304" pitchFamily="18" charset="0"/>
                      </a:endParaRPr>
                    </a:p>
                  </a:txBody>
                  <a:tcPr marL="9525" marR="9525" marT="9525" marB="9525" anchor="ctr">
                    <a:lnL w="6095">
                      <a:solidFill>
                        <a:srgbClr val="000080"/>
                      </a:solidFill>
                      <a:prstDash val="solid"/>
                    </a:lnL>
                    <a:lnR w="6096">
                      <a:solidFill>
                        <a:srgbClr val="000080"/>
                      </a:solidFill>
                      <a:prstDash val="solid"/>
                    </a:lnR>
                    <a:lnT w="6096">
                      <a:solidFill>
                        <a:srgbClr val="000080"/>
                      </a:solidFill>
                      <a:prstDash val="solid"/>
                    </a:lnT>
                    <a:lnB w="6096">
                      <a:solidFill>
                        <a:srgbClr val="000080"/>
                      </a:solidFill>
                      <a:prstDash val="solid"/>
                    </a:lnB>
                  </a:tcPr>
                </a:tc>
                <a:tc>
                  <a:txBody>
                    <a:bodyPr/>
                    <a:lstStyle/>
                    <a:p>
                      <a:pPr algn="ctr">
                        <a:lnSpc>
                          <a:spcPct val="107000"/>
                        </a:lnSpc>
                        <a:spcAft>
                          <a:spcPts val="800"/>
                        </a:spcAft>
                        <a:buNone/>
                      </a:pPr>
                      <a:r>
                        <a:rPr lang="fr-FR" sz="1200" b="1" kern="100" dirty="0">
                          <a:effectLst/>
                          <a:latin typeface="Aptos" panose="020B0004020202020204" pitchFamily="34" charset="0"/>
                          <a:ea typeface="Arial Unicode MS" panose="020B0604020202020204"/>
                          <a:cs typeface="Times New Roman" panose="02020603050405020304" pitchFamily="18" charset="0"/>
                        </a:rPr>
                        <a:t>CONTRIBUTIONS ET STRATÉGIES</a:t>
                      </a:r>
                      <a:endParaRPr lang="fr-FR" sz="1200" kern="100" dirty="0">
                        <a:effectLst/>
                        <a:latin typeface="Aptos" panose="020B0004020202020204" pitchFamily="34" charset="0"/>
                        <a:ea typeface="Arial Unicode MS" panose="020B0604020202020204"/>
                        <a:cs typeface="Times New Roman" panose="02020603050405020304" pitchFamily="18" charset="0"/>
                      </a:endParaRPr>
                    </a:p>
                  </a:txBody>
                  <a:tcPr marL="9525" marR="9525" marT="9525" marB="9525" anchor="ctr">
                    <a:lnL w="6096">
                      <a:solidFill>
                        <a:srgbClr val="000080"/>
                      </a:solidFill>
                      <a:prstDash val="solid"/>
                    </a:lnL>
                    <a:lnR w="6096">
                      <a:solidFill>
                        <a:srgbClr val="000080"/>
                      </a:solidFill>
                      <a:prstDash val="solid"/>
                    </a:lnR>
                    <a:lnT w="6096">
                      <a:solidFill>
                        <a:srgbClr val="000080"/>
                      </a:solidFill>
                      <a:prstDash val="solid"/>
                    </a:lnT>
                    <a:lnB w="6096">
                      <a:solidFill>
                        <a:srgbClr val="000080"/>
                      </a:solidFill>
                      <a:prstDash val="solid"/>
                    </a:lnB>
                  </a:tcPr>
                </a:tc>
                <a:tc>
                  <a:txBody>
                    <a:bodyPr/>
                    <a:lstStyle/>
                    <a:p>
                      <a:pPr algn="ctr">
                        <a:lnSpc>
                          <a:spcPct val="107000"/>
                        </a:lnSpc>
                        <a:spcAft>
                          <a:spcPts val="800"/>
                        </a:spcAft>
                        <a:buNone/>
                      </a:pPr>
                      <a:r>
                        <a:rPr lang="fr-FR" sz="1200" b="1" kern="100" dirty="0">
                          <a:effectLst/>
                          <a:latin typeface="Aptos" panose="020B0004020202020204" pitchFamily="34" charset="0"/>
                          <a:ea typeface="Arial Unicode MS" panose="020B0604020202020204"/>
                          <a:cs typeface="Times New Roman" panose="02020603050405020304" pitchFamily="18" charset="0"/>
                        </a:rPr>
                        <a:t>QUE DIT-ON?</a:t>
                      </a:r>
                      <a:endParaRPr lang="fr-FR" sz="1200" kern="100" dirty="0">
                        <a:effectLst/>
                        <a:latin typeface="Aptos" panose="020B0004020202020204" pitchFamily="34" charset="0"/>
                        <a:ea typeface="Arial Unicode MS" panose="020B0604020202020204"/>
                        <a:cs typeface="Times New Roman" panose="02020603050405020304" pitchFamily="18" charset="0"/>
                      </a:endParaRPr>
                    </a:p>
                  </a:txBody>
                  <a:tcPr marL="9525" marR="9525" marT="9525" marB="9525" anchor="ctr">
                    <a:lnL w="6096">
                      <a:solidFill>
                        <a:srgbClr val="000080"/>
                      </a:solidFill>
                      <a:prstDash val="solid"/>
                    </a:lnL>
                    <a:lnR w="6096">
                      <a:solidFill>
                        <a:srgbClr val="000080"/>
                      </a:solidFill>
                      <a:prstDash val="solid"/>
                    </a:lnR>
                    <a:lnT w="6096">
                      <a:solidFill>
                        <a:srgbClr val="000080"/>
                      </a:solidFill>
                      <a:prstDash val="solid"/>
                    </a:lnT>
                    <a:lnB w="6096">
                      <a:solidFill>
                        <a:srgbClr val="000080"/>
                      </a:solidFill>
                      <a:prstDash val="solid"/>
                    </a:lnB>
                  </a:tcPr>
                </a:tc>
                <a:extLst>
                  <a:ext uri="{0D108BD9-81ED-4DB2-BD59-A6C34878D82A}">
                    <a16:rowId xmlns:a16="http://schemas.microsoft.com/office/drawing/2014/main" val="10000"/>
                  </a:ext>
                </a:extLst>
              </a:tr>
              <a:tr h="2727511">
                <a:tc>
                  <a:txBody>
                    <a:bodyPr/>
                    <a:lstStyle/>
                    <a:p>
                      <a:pPr marL="88265">
                        <a:lnSpc>
                          <a:spcPct val="100000"/>
                        </a:lnSpc>
                        <a:spcBef>
                          <a:spcPts val="860"/>
                        </a:spcBef>
                      </a:pPr>
                      <a:r>
                        <a:rPr lang="fr-FR" sz="1200" b="1" spc="0" baseline="0" dirty="0">
                          <a:latin typeface="Arial"/>
                          <a:cs typeface="Arial"/>
                        </a:rPr>
                        <a:t>CH — Mettre au défi/Contester</a:t>
                      </a:r>
                    </a:p>
                    <a:p>
                      <a:pPr marL="88265">
                        <a:lnSpc>
                          <a:spcPct val="100000"/>
                        </a:lnSpc>
                        <a:spcBef>
                          <a:spcPts val="860"/>
                        </a:spcBef>
                      </a:pPr>
                      <a:r>
                        <a:rPr lang="fr-FR" sz="1200" b="0" i="1" spc="0" baseline="0" dirty="0">
                          <a:latin typeface="Arial"/>
                          <a:cs typeface="Arial"/>
                        </a:rPr>
                        <a:t>Remettre en question, douter, interroger, ne pas être d’accord ou contester une idée.</a:t>
                      </a:r>
                    </a:p>
                  </a:txBody>
                  <a:tcPr marL="0" marR="0" marT="109220" marB="0">
                    <a:lnL w="6095">
                      <a:solidFill>
                        <a:srgbClr val="000080"/>
                      </a:solidFill>
                      <a:prstDash val="solid"/>
                    </a:lnL>
                    <a:lnR w="6096">
                      <a:solidFill>
                        <a:srgbClr val="000080"/>
                      </a:solidFill>
                      <a:prstDash val="solid"/>
                    </a:lnR>
                    <a:lnT w="6096" cap="flat" cmpd="sng" algn="ctr">
                      <a:solidFill>
                        <a:srgbClr val="000080"/>
                      </a:solidFill>
                      <a:prstDash val="solid"/>
                      <a:round/>
                      <a:headEnd type="none" w="med" len="med"/>
                      <a:tailEnd type="none" w="med" len="med"/>
                    </a:lnT>
                    <a:lnB w="6096">
                      <a:solidFill>
                        <a:srgbClr val="000080"/>
                      </a:solidFill>
                      <a:prstDash val="solid"/>
                    </a:lnB>
                  </a:tcPr>
                </a:tc>
                <a:tc>
                  <a:txBody>
                    <a:bodyPr/>
                    <a:lstStyle/>
                    <a:p>
                      <a:pPr marL="259715" indent="-171450">
                        <a:lnSpc>
                          <a:spcPct val="100000"/>
                        </a:lnSpc>
                        <a:spcBef>
                          <a:spcPts val="745"/>
                        </a:spcBef>
                        <a:buFont typeface="Arial" panose="020B0604020202020204" pitchFamily="34" charset="0"/>
                        <a:buChar char="•"/>
                        <a:tabLst>
                          <a:tab pos="187325" algn="l"/>
                        </a:tabLst>
                      </a:pPr>
                      <a:r>
                        <a:rPr lang="fr-FR" sz="1200" spc="0" baseline="0" dirty="0">
                          <a:latin typeface="Arial" panose="020B0604020202020204" pitchFamily="34" charset="0"/>
                          <a:ea typeface="Arial Unicode MS" panose="020B0604020202020204"/>
                          <a:cs typeface="Arial" panose="020B0604020202020204" pitchFamily="34" charset="0"/>
                        </a:rPr>
                        <a:t>Exprimer un désaccord total ou partiel</a:t>
                      </a:r>
                    </a:p>
                    <a:p>
                      <a:pPr marL="259715" indent="-171450">
                        <a:lnSpc>
                          <a:spcPct val="100000"/>
                        </a:lnSpc>
                        <a:spcBef>
                          <a:spcPts val="745"/>
                        </a:spcBef>
                        <a:buFont typeface="Arial" panose="020B0604020202020204" pitchFamily="34" charset="0"/>
                        <a:buChar char="•"/>
                        <a:tabLst>
                          <a:tab pos="187325" algn="l"/>
                        </a:tabLst>
                      </a:pPr>
                      <a:r>
                        <a:rPr lang="fr-FR" sz="1200" spc="0" baseline="0" dirty="0">
                          <a:latin typeface="Arial" panose="020B0604020202020204" pitchFamily="34" charset="0"/>
                          <a:ea typeface="Arial Unicode MS" panose="020B0604020202020204"/>
                          <a:cs typeface="Arial" panose="020B0604020202020204" pitchFamily="34" charset="0"/>
                        </a:rPr>
                        <a:t>Douter d’une idée/remettre une idée en question</a:t>
                      </a:r>
                    </a:p>
                    <a:p>
                      <a:pPr marL="259715" indent="-171450">
                        <a:lnSpc>
                          <a:spcPct val="100000"/>
                        </a:lnSpc>
                        <a:spcBef>
                          <a:spcPts val="745"/>
                        </a:spcBef>
                        <a:buFont typeface="Arial" panose="020B0604020202020204" pitchFamily="34" charset="0"/>
                        <a:buChar char="•"/>
                        <a:tabLst>
                          <a:tab pos="187325" algn="l"/>
                        </a:tabLst>
                      </a:pPr>
                      <a:r>
                        <a:rPr lang="fr-FR" sz="1200" spc="0" baseline="0" dirty="0">
                          <a:latin typeface="Arial" panose="020B0604020202020204" pitchFamily="34" charset="0"/>
                          <a:ea typeface="Arial Unicode MS" panose="020B0604020202020204"/>
                          <a:cs typeface="Arial" panose="020B0604020202020204" pitchFamily="34" charset="0"/>
                        </a:rPr>
                        <a:t>Mettre une idée au défi</a:t>
                      </a:r>
                    </a:p>
                    <a:p>
                      <a:pPr marL="259715" indent="-171450">
                        <a:lnSpc>
                          <a:spcPct val="100000"/>
                        </a:lnSpc>
                        <a:spcBef>
                          <a:spcPts val="745"/>
                        </a:spcBef>
                        <a:buFont typeface="Arial" panose="020B0604020202020204" pitchFamily="34" charset="0"/>
                        <a:buChar char="•"/>
                        <a:tabLst>
                          <a:tab pos="187325" algn="l"/>
                        </a:tabLst>
                      </a:pPr>
                      <a:r>
                        <a:rPr lang="fr-FR" sz="1200" spc="0" baseline="0" dirty="0">
                          <a:latin typeface="Arial" panose="020B0604020202020204" pitchFamily="34" charset="0"/>
                          <a:ea typeface="Arial Unicode MS" panose="020B0604020202020204"/>
                          <a:cs typeface="Arial" panose="020B0604020202020204" pitchFamily="34" charset="0"/>
                        </a:rPr>
                        <a:t>Rejeter une idée</a:t>
                      </a:r>
                    </a:p>
                    <a:p>
                      <a:pPr marL="259715" indent="-171450">
                        <a:lnSpc>
                          <a:spcPct val="100000"/>
                        </a:lnSpc>
                        <a:spcBef>
                          <a:spcPts val="745"/>
                        </a:spcBef>
                        <a:buFont typeface="Arial" panose="020B0604020202020204" pitchFamily="34" charset="0"/>
                        <a:buChar char="•"/>
                        <a:tabLst>
                          <a:tab pos="187325" algn="l"/>
                        </a:tabLst>
                      </a:pPr>
                      <a:r>
                        <a:rPr lang="fr-FR" sz="1200" spc="0" baseline="0" dirty="0">
                          <a:latin typeface="Arial" panose="020B0604020202020204" pitchFamily="34" charset="0"/>
                          <a:ea typeface="Arial Unicode MS" panose="020B0604020202020204"/>
                          <a:cs typeface="Arial" panose="020B0604020202020204" pitchFamily="34" charset="0"/>
                        </a:rPr>
                        <a:t>Être en désaccord : Indiquer que deux idées ou plus exprimées sont en opposition</a:t>
                      </a:r>
                    </a:p>
                  </a:txBody>
                  <a:tcPr marL="0" marR="0" marT="94615" marB="0">
                    <a:lnL w="6096">
                      <a:solidFill>
                        <a:srgbClr val="000080"/>
                      </a:solidFill>
                      <a:prstDash val="solid"/>
                    </a:lnL>
                    <a:lnR w="6096">
                      <a:solidFill>
                        <a:srgbClr val="000080"/>
                      </a:solidFill>
                      <a:prstDash val="solid"/>
                    </a:lnR>
                    <a:lnT w="6096" cap="flat" cmpd="sng" algn="ctr">
                      <a:solidFill>
                        <a:srgbClr val="000080"/>
                      </a:solidFill>
                      <a:prstDash val="solid"/>
                      <a:round/>
                      <a:headEnd type="none" w="med" len="med"/>
                      <a:tailEnd type="none" w="med" len="med"/>
                    </a:lnT>
                    <a:lnB w="6096">
                      <a:solidFill>
                        <a:srgbClr val="000080"/>
                      </a:solidFill>
                      <a:prstDash val="solid"/>
                    </a:lnB>
                  </a:tcPr>
                </a:tc>
                <a:tc>
                  <a:txBody>
                    <a:bodyPr/>
                    <a:lstStyle/>
                    <a:p>
                      <a:pPr marL="88265">
                        <a:lnSpc>
                          <a:spcPct val="100000"/>
                        </a:lnSpc>
                        <a:spcBef>
                          <a:spcPts val="985"/>
                        </a:spcBef>
                      </a:pPr>
                      <a:r>
                        <a:rPr lang="fr-FR" sz="1150" b="1" spc="0" baseline="0" dirty="0">
                          <a:latin typeface="Arial" panose="020B0604020202020204" pitchFamily="34" charset="0"/>
                          <a:cs typeface="Arial" panose="020B0604020202020204" pitchFamily="34" charset="0"/>
                        </a:rPr>
                        <a:t>Mots clés possibles à repérer : </a:t>
                      </a:r>
                      <a:r>
                        <a:rPr lang="fr-FR" sz="1150" b="0" spc="0" baseline="0" dirty="0">
                          <a:latin typeface="Arial" panose="020B0604020202020204" pitchFamily="34" charset="0"/>
                          <a:cs typeface="Arial" panose="020B0604020202020204" pitchFamily="34" charset="0"/>
                        </a:rPr>
                        <a:t>«Je ne suis pas d’accord», «Non», «Mais», «Es-tu sûr que…?», «…idée différente»</a:t>
                      </a:r>
                    </a:p>
                    <a:p>
                      <a:pPr marL="88265">
                        <a:lnSpc>
                          <a:spcPct val="100000"/>
                        </a:lnSpc>
                        <a:spcBef>
                          <a:spcPts val="985"/>
                        </a:spcBef>
                      </a:pPr>
                      <a:r>
                        <a:rPr lang="fr-FR" sz="1150" b="1" spc="0" baseline="0" dirty="0">
                          <a:latin typeface="Arial" panose="020B0604020202020204" pitchFamily="34" charset="0"/>
                          <a:cs typeface="Arial" panose="020B0604020202020204" pitchFamily="34" charset="0"/>
                        </a:rPr>
                        <a:t>Exemples : </a:t>
                      </a:r>
                      <a:r>
                        <a:rPr lang="fr-FR" sz="1150" b="0" spc="0" baseline="0" dirty="0">
                          <a:latin typeface="Arial" panose="020B0604020202020204" pitchFamily="34" charset="0"/>
                          <a:cs typeface="Arial" panose="020B0604020202020204" pitchFamily="34" charset="0"/>
                        </a:rPr>
                        <a:t>«Je ne suis pas sûr que ça flotte en fait»</a:t>
                      </a:r>
                    </a:p>
                    <a:p>
                      <a:pPr marL="88265">
                        <a:lnSpc>
                          <a:spcPct val="100000"/>
                        </a:lnSpc>
                        <a:spcBef>
                          <a:spcPts val="985"/>
                        </a:spcBef>
                      </a:pPr>
                      <a:r>
                        <a:rPr lang="fr-FR" sz="1150" b="0" spc="0" baseline="0" dirty="0">
                          <a:latin typeface="Arial" panose="020B0604020202020204" pitchFamily="34" charset="0"/>
                          <a:cs typeface="Arial" panose="020B0604020202020204" pitchFamily="34" charset="0"/>
                        </a:rPr>
                        <a:t>«Je ne pense pas que ce soit ça, je pense que…» ou «J’ai une idée différente…»</a:t>
                      </a:r>
                    </a:p>
                    <a:p>
                      <a:pPr marL="88265">
                        <a:lnSpc>
                          <a:spcPct val="100000"/>
                        </a:lnSpc>
                        <a:spcBef>
                          <a:spcPts val="985"/>
                        </a:spcBef>
                      </a:pPr>
                      <a:r>
                        <a:rPr lang="fr-FR" sz="1150" b="0" spc="0" baseline="0" dirty="0">
                          <a:latin typeface="Arial" panose="020B0604020202020204" pitchFamily="34" charset="0"/>
                          <a:cs typeface="Arial" panose="020B0604020202020204" pitchFamily="34" charset="0"/>
                        </a:rPr>
                        <a:t>«Es-tu sûr que ces angles sont égaux?»</a:t>
                      </a:r>
                    </a:p>
                    <a:p>
                      <a:pPr marL="88265">
                        <a:lnSpc>
                          <a:spcPct val="100000"/>
                        </a:lnSpc>
                        <a:spcBef>
                          <a:spcPts val="985"/>
                        </a:spcBef>
                      </a:pPr>
                      <a:r>
                        <a:rPr lang="fr-FR" sz="1150" b="0" spc="0" baseline="0" dirty="0">
                          <a:latin typeface="Arial" panose="020B0604020202020204" pitchFamily="34" charset="0"/>
                          <a:cs typeface="Arial" panose="020B0604020202020204" pitchFamily="34" charset="0"/>
                        </a:rPr>
                        <a:t>«Mais ça n’arriverait pas si…»</a:t>
                      </a:r>
                    </a:p>
                    <a:p>
                      <a:pPr marL="88265">
                        <a:lnSpc>
                          <a:spcPct val="100000"/>
                        </a:lnSpc>
                        <a:spcBef>
                          <a:spcPts val="985"/>
                        </a:spcBef>
                      </a:pPr>
                      <a:r>
                        <a:rPr lang="fr-FR" sz="1150" b="0" spc="0" baseline="0" dirty="0">
                          <a:latin typeface="Arial" panose="020B0604020202020204" pitchFamily="34" charset="0"/>
                          <a:cs typeface="Arial" panose="020B0604020202020204" pitchFamily="34" charset="0"/>
                        </a:rPr>
                        <a:t>«C’est partiellement vrai, mais pas quand…»«Je ne suis pas du tout d’accord avec ça, parce que…»</a:t>
                      </a:r>
                    </a:p>
                    <a:p>
                      <a:pPr marL="88265">
                        <a:lnSpc>
                          <a:spcPct val="100000"/>
                        </a:lnSpc>
                        <a:spcBef>
                          <a:spcPts val="985"/>
                        </a:spcBef>
                      </a:pPr>
                      <a:r>
                        <a:rPr lang="fr-FR" sz="1150" b="0" spc="0" baseline="0" dirty="0">
                          <a:latin typeface="Arial" panose="020B0604020202020204" pitchFamily="34" charset="0"/>
                          <a:cs typeface="Arial" panose="020B0604020202020204" pitchFamily="34" charset="0"/>
                        </a:rPr>
                        <a:t>«Ce n’est pas le Londres victorien pourtant. Je me demande si ce ne serait pas plutôt…»</a:t>
                      </a:r>
                    </a:p>
                  </a:txBody>
                  <a:tcPr marL="0" marR="0" marT="125095" marB="0">
                    <a:lnL w="6096">
                      <a:solidFill>
                        <a:srgbClr val="000080"/>
                      </a:solidFill>
                      <a:prstDash val="solid"/>
                    </a:lnL>
                    <a:lnR w="6096">
                      <a:solidFill>
                        <a:srgbClr val="000080"/>
                      </a:solidFill>
                      <a:prstDash val="solid"/>
                    </a:lnR>
                    <a:lnT w="6096" cap="flat" cmpd="sng" algn="ctr">
                      <a:solidFill>
                        <a:srgbClr val="000080"/>
                      </a:solidFill>
                      <a:prstDash val="solid"/>
                      <a:round/>
                      <a:headEnd type="none" w="med" len="med"/>
                      <a:tailEnd type="none" w="med" len="med"/>
                    </a:lnT>
                    <a:lnB w="6096">
                      <a:solidFill>
                        <a:srgbClr val="000080"/>
                      </a:solidFill>
                      <a:prstDash val="solid"/>
                    </a:lnB>
                  </a:tcPr>
                </a:tc>
                <a:extLst>
                  <a:ext uri="{0D108BD9-81ED-4DB2-BD59-A6C34878D82A}">
                    <a16:rowId xmlns:a16="http://schemas.microsoft.com/office/drawing/2014/main" val="10001"/>
                  </a:ext>
                </a:extLst>
              </a:tr>
              <a:tr h="2857637">
                <a:tc>
                  <a:txBody>
                    <a:bodyPr/>
                    <a:lstStyle/>
                    <a:p>
                      <a:pPr marL="88265" algn="l">
                        <a:lnSpc>
                          <a:spcPct val="100000"/>
                        </a:lnSpc>
                        <a:spcBef>
                          <a:spcPts val="860"/>
                        </a:spcBef>
                      </a:pPr>
                      <a:r>
                        <a:rPr lang="fr-FR" sz="1200" b="1" spc="0" baseline="0" dirty="0">
                          <a:latin typeface="Arial"/>
                          <a:cs typeface="Arial"/>
                        </a:rPr>
                        <a:t>R — Rendre le raisonnement explicite</a:t>
                      </a:r>
                    </a:p>
                    <a:p>
                      <a:pPr marL="88265" algn="l">
                        <a:lnSpc>
                          <a:spcPct val="100000"/>
                        </a:lnSpc>
                        <a:spcBef>
                          <a:spcPts val="860"/>
                        </a:spcBef>
                      </a:pPr>
                      <a:r>
                        <a:rPr lang="fr-FR" sz="1200" b="0" i="1" spc="0" baseline="0" dirty="0">
                          <a:latin typeface="Arial"/>
                          <a:cs typeface="Arial"/>
                        </a:rPr>
                        <a:t>Expliquer, justifier, déduire et/ou faire preuve de pensée hypothétique concernant ses propres idées ou celles des autres.</a:t>
                      </a:r>
                    </a:p>
                  </a:txBody>
                  <a:tcPr marL="0" marR="0" marT="109220" marB="0">
                    <a:lnL w="6095">
                      <a:solidFill>
                        <a:srgbClr val="000080"/>
                      </a:solidFill>
                      <a:prstDash val="solid"/>
                    </a:lnL>
                    <a:lnR w="6096">
                      <a:solidFill>
                        <a:srgbClr val="000080"/>
                      </a:solidFill>
                      <a:prstDash val="solid"/>
                    </a:lnR>
                    <a:lnT w="6096">
                      <a:solidFill>
                        <a:srgbClr val="000080"/>
                      </a:solidFill>
                      <a:prstDash val="solid"/>
                    </a:lnT>
                    <a:lnB w="6095">
                      <a:solidFill>
                        <a:srgbClr val="000080"/>
                      </a:solidFill>
                      <a:prstDash val="solid"/>
                    </a:lnB>
                  </a:tcPr>
                </a:tc>
                <a:tc>
                  <a:txBody>
                    <a:bodyPr/>
                    <a:lstStyle/>
                    <a:p>
                      <a:pPr marL="259715" marR="563880" indent="-171450">
                        <a:lnSpc>
                          <a:spcPct val="100800"/>
                        </a:lnSpc>
                        <a:spcBef>
                          <a:spcPts val="900"/>
                        </a:spcBef>
                        <a:buFont typeface="Arial" panose="020B0604020202020204" pitchFamily="34" charset="0"/>
                        <a:buChar char="•"/>
                        <a:tabLst>
                          <a:tab pos="184785" algn="l"/>
                        </a:tabLst>
                      </a:pPr>
                      <a:r>
                        <a:rPr lang="fr-FR" sz="1200" spc="0" baseline="0" dirty="0">
                          <a:latin typeface="Arial" panose="020B0604020202020204" pitchFamily="34" charset="0"/>
                          <a:ea typeface="Arial Unicode MS" panose="020B0604020202020204"/>
                          <a:cs typeface="Arial" panose="020B0604020202020204" pitchFamily="34" charset="0"/>
                        </a:rPr>
                        <a:t>Expliquer, justifier, s’appuyer sur des preuves, faire des analogies, établir des distinctions</a:t>
                      </a:r>
                    </a:p>
                    <a:p>
                      <a:pPr marL="259715" marR="563880" indent="-171450">
                        <a:lnSpc>
                          <a:spcPct val="100800"/>
                        </a:lnSpc>
                        <a:spcBef>
                          <a:spcPts val="900"/>
                        </a:spcBef>
                        <a:buFont typeface="Arial" panose="020B0604020202020204" pitchFamily="34" charset="0"/>
                        <a:buChar char="•"/>
                        <a:tabLst>
                          <a:tab pos="184785" algn="l"/>
                        </a:tabLst>
                      </a:pPr>
                      <a:r>
                        <a:rPr lang="fr-FR" sz="1200" spc="0" baseline="0" dirty="0">
                          <a:latin typeface="Arial" panose="020B0604020202020204" pitchFamily="34" charset="0"/>
                          <a:ea typeface="Arial Unicode MS" panose="020B0604020202020204"/>
                          <a:cs typeface="Arial" panose="020B0604020202020204" pitchFamily="34" charset="0"/>
                        </a:rPr>
                        <a:t>Inférer ou interpréter à partir des preuves</a:t>
                      </a:r>
                    </a:p>
                    <a:p>
                      <a:pPr marL="259715" marR="563880" indent="-171450">
                        <a:lnSpc>
                          <a:spcPct val="100800"/>
                        </a:lnSpc>
                        <a:spcBef>
                          <a:spcPts val="900"/>
                        </a:spcBef>
                        <a:buFont typeface="Arial" panose="020B0604020202020204" pitchFamily="34" charset="0"/>
                        <a:buChar char="•"/>
                        <a:tabLst>
                          <a:tab pos="184785" algn="l"/>
                        </a:tabLst>
                      </a:pPr>
                      <a:r>
                        <a:rPr lang="fr-FR" sz="1200" spc="0" baseline="0" dirty="0">
                          <a:latin typeface="Arial" panose="020B0604020202020204" pitchFamily="34" charset="0"/>
                          <a:ea typeface="Arial Unicode MS" panose="020B0604020202020204"/>
                          <a:cs typeface="Arial" panose="020B0604020202020204" pitchFamily="34" charset="0"/>
                        </a:rPr>
                        <a:t>Prédire, émettre des hypothèses</a:t>
                      </a:r>
                    </a:p>
                    <a:p>
                      <a:pPr marL="259715" marR="563880" indent="-171450">
                        <a:lnSpc>
                          <a:spcPct val="100800"/>
                        </a:lnSpc>
                        <a:spcBef>
                          <a:spcPts val="900"/>
                        </a:spcBef>
                        <a:buFont typeface="Arial" panose="020B0604020202020204" pitchFamily="34" charset="0"/>
                        <a:buChar char="•"/>
                        <a:tabLst>
                          <a:tab pos="184785" algn="l"/>
                        </a:tabLst>
                      </a:pPr>
                      <a:r>
                        <a:rPr lang="fr-FR" sz="1200" spc="0" baseline="0" dirty="0">
                          <a:latin typeface="Arial" panose="020B0604020202020204" pitchFamily="34" charset="0"/>
                          <a:ea typeface="Arial Unicode MS" panose="020B0604020202020204"/>
                          <a:cs typeface="Arial" panose="020B0604020202020204" pitchFamily="34" charset="0"/>
                        </a:rPr>
                        <a:t>Spéculer, explorer différentes possibilités</a:t>
                      </a:r>
                    </a:p>
                  </a:txBody>
                  <a:tcPr marL="0" marR="0" marT="114300" marB="0">
                    <a:lnL w="6096">
                      <a:solidFill>
                        <a:srgbClr val="000080"/>
                      </a:solidFill>
                      <a:prstDash val="solid"/>
                    </a:lnL>
                    <a:lnR w="6096">
                      <a:solidFill>
                        <a:srgbClr val="000080"/>
                      </a:solidFill>
                      <a:prstDash val="solid"/>
                    </a:lnR>
                    <a:lnT w="6096">
                      <a:solidFill>
                        <a:srgbClr val="000080"/>
                      </a:solidFill>
                      <a:prstDash val="solid"/>
                    </a:lnT>
                    <a:lnB w="6095">
                      <a:solidFill>
                        <a:srgbClr val="000080"/>
                      </a:solidFill>
                      <a:prstDash val="solid"/>
                    </a:lnB>
                  </a:tcPr>
                </a:tc>
                <a:tc>
                  <a:txBody>
                    <a:bodyPr/>
                    <a:lstStyle/>
                    <a:p>
                      <a:pPr marL="88265">
                        <a:lnSpc>
                          <a:spcPct val="100000"/>
                        </a:lnSpc>
                        <a:spcBef>
                          <a:spcPts val="865"/>
                        </a:spcBef>
                      </a:pPr>
                      <a:r>
                        <a:rPr lang="fr-FR" sz="1150" b="1" spc="0" baseline="0" dirty="0">
                          <a:latin typeface="Arial" panose="020B0604020202020204" pitchFamily="34" charset="0"/>
                          <a:cs typeface="Arial" panose="020B0604020202020204" pitchFamily="34" charset="0"/>
                        </a:rPr>
                        <a:t>Mots clés possibles à repérer : </a:t>
                      </a:r>
                      <a:r>
                        <a:rPr lang="fr-FR" sz="1150" b="0" i="0" spc="0" baseline="0" dirty="0">
                          <a:latin typeface="Arial" panose="020B0604020202020204" pitchFamily="34" charset="0"/>
                          <a:cs typeface="Arial" panose="020B0604020202020204" pitchFamily="34" charset="0"/>
                        </a:rPr>
                        <a:t>«Je pense», «parce que», «donc», «par conséquent», «ainsi», «afin de», «si… </a:t>
                      </a:r>
                      <a:r>
                        <a:rPr lang="fr-FR" sz="1150" b="0" i="0" spc="0" baseline="0" dirty="0" err="1">
                          <a:latin typeface="Arial" panose="020B0604020202020204" pitchFamily="34" charset="0"/>
                          <a:cs typeface="Arial" panose="020B0604020202020204" pitchFamily="34" charset="0"/>
                        </a:rPr>
                        <a:t>alors»,«pas</a:t>
                      </a:r>
                      <a:r>
                        <a:rPr lang="fr-FR" sz="1150" b="0" i="0" spc="0" baseline="0" dirty="0">
                          <a:latin typeface="Arial" panose="020B0604020202020204" pitchFamily="34" charset="0"/>
                          <a:cs typeface="Arial" panose="020B0604020202020204" pitchFamily="34" charset="0"/>
                        </a:rPr>
                        <a:t>… sauf si», «c’est comme…», «imagine si…», «serait», «pourrait» ou «pourrait bien»</a:t>
                      </a:r>
                    </a:p>
                    <a:p>
                      <a:pPr marL="88265">
                        <a:lnSpc>
                          <a:spcPct val="100000"/>
                        </a:lnSpc>
                        <a:spcBef>
                          <a:spcPts val="865"/>
                        </a:spcBef>
                      </a:pPr>
                      <a:r>
                        <a:rPr lang="fr-FR" sz="1150" b="1" spc="0" baseline="0" dirty="0">
                          <a:latin typeface="Arial" panose="020B0604020202020204" pitchFamily="34" charset="0"/>
                          <a:cs typeface="Arial" panose="020B0604020202020204" pitchFamily="34" charset="0"/>
                        </a:rPr>
                        <a:t>Exemples : </a:t>
                      </a:r>
                      <a:r>
                        <a:rPr lang="fr-FR" sz="1150" b="0" spc="0" baseline="0" dirty="0">
                          <a:latin typeface="Arial" panose="020B0604020202020204" pitchFamily="34" charset="0"/>
                          <a:cs typeface="Arial" panose="020B0604020202020204" pitchFamily="34" charset="0"/>
                        </a:rPr>
                        <a:t>«Je pense que le bois flottera, mais pas le métal»</a:t>
                      </a:r>
                    </a:p>
                    <a:p>
                      <a:pPr marL="88265">
                        <a:lnSpc>
                          <a:spcPct val="100000"/>
                        </a:lnSpc>
                        <a:spcBef>
                          <a:spcPts val="865"/>
                        </a:spcBef>
                      </a:pPr>
                      <a:r>
                        <a:rPr lang="fr-FR" sz="1150" b="0" spc="0" baseline="0" dirty="0">
                          <a:latin typeface="Arial" panose="020B0604020202020204" pitchFamily="34" charset="0"/>
                          <a:cs typeface="Arial" panose="020B0604020202020204" pitchFamily="34" charset="0"/>
                        </a:rPr>
                        <a:t>«La fonte des calottes glaciaires de 10 % soutient la théorie du réchauffement climatique.»</a:t>
                      </a:r>
                    </a:p>
                    <a:p>
                      <a:pPr marL="88265">
                        <a:lnSpc>
                          <a:spcPct val="100000"/>
                        </a:lnSpc>
                        <a:spcBef>
                          <a:spcPts val="865"/>
                        </a:spcBef>
                      </a:pPr>
                      <a:r>
                        <a:rPr lang="fr-FR" sz="1150" b="0" spc="0" baseline="0" dirty="0">
                          <a:latin typeface="Arial" panose="020B0604020202020204" pitchFamily="34" charset="0"/>
                          <a:cs typeface="Arial" panose="020B0604020202020204" pitchFamily="34" charset="0"/>
                        </a:rPr>
                        <a:t>«Si les enfants n’avaient pas à aller à l’école, ils n’apprendraient pas correctement les maths»</a:t>
                      </a:r>
                    </a:p>
                    <a:p>
                      <a:pPr marL="88265">
                        <a:lnSpc>
                          <a:spcPct val="100000"/>
                        </a:lnSpc>
                        <a:spcBef>
                          <a:spcPts val="865"/>
                        </a:spcBef>
                      </a:pPr>
                      <a:r>
                        <a:rPr lang="fr-FR" sz="1150" b="0" spc="0" baseline="0" dirty="0">
                          <a:latin typeface="Arial" panose="020B0604020202020204" pitchFamily="34" charset="0"/>
                          <a:cs typeface="Arial" panose="020B0604020202020204" pitchFamily="34" charset="0"/>
                        </a:rPr>
                        <a:t>«D’après les preuves, il est probable que…»</a:t>
                      </a:r>
                    </a:p>
                    <a:p>
                      <a:pPr marL="88265">
                        <a:lnSpc>
                          <a:spcPct val="100000"/>
                        </a:lnSpc>
                        <a:spcBef>
                          <a:spcPts val="865"/>
                        </a:spcBef>
                      </a:pPr>
                      <a:r>
                        <a:rPr lang="fr-FR" sz="1150" b="0" spc="0" baseline="0" dirty="0">
                          <a:latin typeface="Arial" panose="020B0604020202020204" pitchFamily="34" charset="0"/>
                          <a:cs typeface="Arial" panose="020B0604020202020204" pitchFamily="34" charset="0"/>
                        </a:rPr>
                        <a:t>«Si je choisis la première alternative, je serai plus en sécurité, mais si je choisis la seconde, je pourrais éventuellement obtenir de plus grands gains»</a:t>
                      </a:r>
                    </a:p>
                    <a:p>
                      <a:pPr marL="88265">
                        <a:lnSpc>
                          <a:spcPct val="100000"/>
                        </a:lnSpc>
                        <a:spcBef>
                          <a:spcPts val="865"/>
                        </a:spcBef>
                      </a:pPr>
                      <a:r>
                        <a:rPr lang="fr-FR" sz="1150" b="0" spc="0" baseline="0" dirty="0">
                          <a:latin typeface="Arial" panose="020B0604020202020204" pitchFamily="34" charset="0"/>
                          <a:cs typeface="Arial" panose="020B0604020202020204" pitchFamily="34" charset="0"/>
                        </a:rPr>
                        <a:t>«Je pense que l’auteur pourrait faire référence aux émotions quand il écrit à propos de l’eau»</a:t>
                      </a:r>
                    </a:p>
                  </a:txBody>
                  <a:tcPr marL="0" marR="0" marT="109855" marB="0">
                    <a:lnL w="6096">
                      <a:solidFill>
                        <a:srgbClr val="000080"/>
                      </a:solidFill>
                      <a:prstDash val="solid"/>
                    </a:lnL>
                    <a:lnR w="6096">
                      <a:solidFill>
                        <a:srgbClr val="000080"/>
                      </a:solidFill>
                      <a:prstDash val="solid"/>
                    </a:lnR>
                    <a:lnT w="6096">
                      <a:solidFill>
                        <a:srgbClr val="000080"/>
                      </a:solidFill>
                      <a:prstDash val="solid"/>
                    </a:lnT>
                    <a:lnB w="6095">
                      <a:solidFill>
                        <a:srgbClr val="000080"/>
                      </a:solidFill>
                      <a:prstDash val="solid"/>
                    </a:lnB>
                  </a:tcPr>
                </a:tc>
                <a:extLst>
                  <a:ext uri="{0D108BD9-81ED-4DB2-BD59-A6C34878D82A}">
                    <a16:rowId xmlns:a16="http://schemas.microsoft.com/office/drawing/2014/main" val="10002"/>
                  </a:ext>
                </a:extLst>
              </a:tr>
            </a:tbl>
          </a:graphicData>
        </a:graphic>
      </p:graphicFrame>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object 3"/>
          <p:cNvSpPr txBox="1">
            <a:spLocks noGrp="1"/>
          </p:cNvSpPr>
          <p:nvPr>
            <p:ph type="sldNum" sz="quarter" idx="7"/>
            <p:custDataLst>
              <p:tags r:id="rId1"/>
            </p:custDataLst>
          </p:nvPr>
        </p:nvSpPr>
        <p:spPr>
          <a:prstGeom prst="rect">
            <a:avLst/>
          </a:prstGeom>
        </p:spPr>
        <p:txBody>
          <a:bodyPr vert="horz" wrap="square" lIns="0" tIns="635" rIns="0" bIns="0" rtlCol="0">
            <a:spAutoFit/>
          </a:bodyPr>
          <a:lstStyle/>
          <a:p>
            <a:pPr marL="25400">
              <a:lnSpc>
                <a:spcPct val="100000"/>
              </a:lnSpc>
              <a:spcBef>
                <a:spcPts val="5"/>
              </a:spcBef>
            </a:pPr>
            <a:r>
              <a:rPr dirty="0"/>
              <a:t>34</a:t>
            </a:r>
          </a:p>
        </p:txBody>
      </p:sp>
      <p:graphicFrame>
        <p:nvGraphicFramePr>
          <p:cNvPr id="2" name="object 2"/>
          <p:cNvGraphicFramePr>
            <a:graphicFrameLocks noGrp="1"/>
          </p:cNvGraphicFramePr>
          <p:nvPr>
            <p:custDataLst>
              <p:tags r:id="rId2"/>
            </p:custDataLst>
            <p:extLst>
              <p:ext uri="{D42A27DB-BD31-4B8C-83A1-F6EECF244321}">
                <p14:modId xmlns:p14="http://schemas.microsoft.com/office/powerpoint/2010/main" val="842933314"/>
              </p:ext>
            </p:extLst>
          </p:nvPr>
        </p:nvGraphicFramePr>
        <p:xfrm>
          <a:off x="423552" y="123825"/>
          <a:ext cx="10028548" cy="6937000"/>
        </p:xfrm>
        <a:graphic>
          <a:graphicData uri="http://schemas.openxmlformats.org/drawingml/2006/table">
            <a:tbl>
              <a:tblPr firstRow="1" bandRow="1">
                <a:tableStyleId>{2D5ABB26-0587-4C30-8999-92F81FD0307C}</a:tableStyleId>
              </a:tblPr>
              <a:tblGrid>
                <a:gridCol w="2408548">
                  <a:extLst>
                    <a:ext uri="{9D8B030D-6E8A-4147-A177-3AD203B41FA5}">
                      <a16:colId xmlns:a16="http://schemas.microsoft.com/office/drawing/2014/main" val="20000"/>
                    </a:ext>
                  </a:extLst>
                </a:gridCol>
                <a:gridCol w="2819400">
                  <a:extLst>
                    <a:ext uri="{9D8B030D-6E8A-4147-A177-3AD203B41FA5}">
                      <a16:colId xmlns:a16="http://schemas.microsoft.com/office/drawing/2014/main" val="20001"/>
                    </a:ext>
                  </a:extLst>
                </a:gridCol>
                <a:gridCol w="4800600">
                  <a:extLst>
                    <a:ext uri="{9D8B030D-6E8A-4147-A177-3AD203B41FA5}">
                      <a16:colId xmlns:a16="http://schemas.microsoft.com/office/drawing/2014/main" val="20002"/>
                    </a:ext>
                  </a:extLst>
                </a:gridCol>
              </a:tblGrid>
              <a:tr h="385070">
                <a:tc>
                  <a:txBody>
                    <a:bodyPr/>
                    <a:lstStyle/>
                    <a:p>
                      <a:pPr algn="ctr">
                        <a:lnSpc>
                          <a:spcPct val="107000"/>
                        </a:lnSpc>
                        <a:spcAft>
                          <a:spcPts val="800"/>
                        </a:spcAft>
                        <a:buNone/>
                      </a:pPr>
                      <a:r>
                        <a:rPr lang="fr-FR" sz="1200" b="1" kern="100" dirty="0">
                          <a:effectLst/>
                          <a:latin typeface="Aptos" panose="020B0004020202020204" pitchFamily="34" charset="0"/>
                          <a:ea typeface="Arial Unicode MS" panose="020B0604020202020204"/>
                          <a:cs typeface="Times New Roman" panose="02020603050405020304" pitchFamily="18" charset="0"/>
                        </a:rPr>
                        <a:t>CATÉGORIES DE CODAGE</a:t>
                      </a:r>
                      <a:endParaRPr lang="fr-FR" sz="1200" kern="100" dirty="0">
                        <a:effectLst/>
                        <a:latin typeface="Aptos" panose="020B0004020202020204" pitchFamily="34" charset="0"/>
                        <a:ea typeface="Arial Unicode MS" panose="020B0604020202020204"/>
                        <a:cs typeface="Times New Roman" panose="02020603050405020304" pitchFamily="18" charset="0"/>
                      </a:endParaRPr>
                    </a:p>
                  </a:txBody>
                  <a:tcPr marL="9525" marR="9525" marT="9525" marB="9525" anchor="ctr">
                    <a:lnL w="6095">
                      <a:solidFill>
                        <a:srgbClr val="000080"/>
                      </a:solidFill>
                      <a:prstDash val="solid"/>
                    </a:lnL>
                    <a:lnR w="6096">
                      <a:solidFill>
                        <a:srgbClr val="000080"/>
                      </a:solidFill>
                      <a:prstDash val="solid"/>
                    </a:lnR>
                    <a:lnT w="6096">
                      <a:solidFill>
                        <a:srgbClr val="000080"/>
                      </a:solidFill>
                      <a:prstDash val="solid"/>
                    </a:lnT>
                    <a:lnB w="6096">
                      <a:solidFill>
                        <a:srgbClr val="000080"/>
                      </a:solidFill>
                      <a:prstDash val="solid"/>
                    </a:lnB>
                  </a:tcPr>
                </a:tc>
                <a:tc>
                  <a:txBody>
                    <a:bodyPr/>
                    <a:lstStyle/>
                    <a:p>
                      <a:pPr algn="ctr">
                        <a:lnSpc>
                          <a:spcPct val="107000"/>
                        </a:lnSpc>
                        <a:spcAft>
                          <a:spcPts val="800"/>
                        </a:spcAft>
                        <a:buNone/>
                      </a:pPr>
                      <a:r>
                        <a:rPr lang="fr-FR" sz="1200" b="1" kern="100" dirty="0">
                          <a:effectLst/>
                          <a:latin typeface="Aptos" panose="020B0004020202020204" pitchFamily="34" charset="0"/>
                          <a:ea typeface="Arial Unicode MS" panose="020B0604020202020204"/>
                          <a:cs typeface="Times New Roman" panose="02020603050405020304" pitchFamily="18" charset="0"/>
                        </a:rPr>
                        <a:t>CONTRIBUTIONS ET STRATÉGIES</a:t>
                      </a:r>
                      <a:endParaRPr lang="fr-FR" sz="1200" kern="100" dirty="0">
                        <a:effectLst/>
                        <a:latin typeface="Aptos" panose="020B0004020202020204" pitchFamily="34" charset="0"/>
                        <a:ea typeface="Arial Unicode MS" panose="020B0604020202020204"/>
                        <a:cs typeface="Times New Roman" panose="02020603050405020304" pitchFamily="18" charset="0"/>
                      </a:endParaRPr>
                    </a:p>
                  </a:txBody>
                  <a:tcPr marL="9525" marR="9525" marT="9525" marB="9525" anchor="ctr">
                    <a:lnL w="6096">
                      <a:solidFill>
                        <a:srgbClr val="000080"/>
                      </a:solidFill>
                      <a:prstDash val="solid"/>
                    </a:lnL>
                    <a:lnR w="6096">
                      <a:solidFill>
                        <a:srgbClr val="000080"/>
                      </a:solidFill>
                      <a:prstDash val="solid"/>
                    </a:lnR>
                    <a:lnT w="6096">
                      <a:solidFill>
                        <a:srgbClr val="000080"/>
                      </a:solidFill>
                      <a:prstDash val="solid"/>
                    </a:lnT>
                    <a:lnB w="6096">
                      <a:solidFill>
                        <a:srgbClr val="000080"/>
                      </a:solidFill>
                      <a:prstDash val="solid"/>
                    </a:lnB>
                  </a:tcPr>
                </a:tc>
                <a:tc>
                  <a:txBody>
                    <a:bodyPr/>
                    <a:lstStyle/>
                    <a:p>
                      <a:pPr algn="ctr">
                        <a:lnSpc>
                          <a:spcPct val="107000"/>
                        </a:lnSpc>
                        <a:spcAft>
                          <a:spcPts val="800"/>
                        </a:spcAft>
                        <a:buNone/>
                      </a:pPr>
                      <a:r>
                        <a:rPr lang="fr-FR" sz="1200" b="1" kern="100" dirty="0">
                          <a:effectLst/>
                          <a:latin typeface="Aptos" panose="020B0004020202020204" pitchFamily="34" charset="0"/>
                          <a:ea typeface="Arial Unicode MS" panose="020B0604020202020204"/>
                          <a:cs typeface="Times New Roman" panose="02020603050405020304" pitchFamily="18" charset="0"/>
                        </a:rPr>
                        <a:t>QUE DIT-ON?</a:t>
                      </a:r>
                      <a:endParaRPr lang="fr-FR" sz="1200" kern="100" dirty="0">
                        <a:effectLst/>
                        <a:latin typeface="Aptos" panose="020B0004020202020204" pitchFamily="34" charset="0"/>
                        <a:ea typeface="Arial Unicode MS" panose="020B0604020202020204"/>
                        <a:cs typeface="Times New Roman" panose="02020603050405020304" pitchFamily="18" charset="0"/>
                      </a:endParaRPr>
                    </a:p>
                  </a:txBody>
                  <a:tcPr marL="9525" marR="9525" marT="9525" marB="9525" anchor="ctr">
                    <a:lnL w="6096">
                      <a:solidFill>
                        <a:srgbClr val="000080"/>
                      </a:solidFill>
                      <a:prstDash val="solid"/>
                    </a:lnL>
                    <a:lnR w="6096">
                      <a:solidFill>
                        <a:srgbClr val="000080"/>
                      </a:solidFill>
                      <a:prstDash val="solid"/>
                    </a:lnR>
                    <a:lnT w="6096">
                      <a:solidFill>
                        <a:srgbClr val="000080"/>
                      </a:solidFill>
                      <a:prstDash val="solid"/>
                    </a:lnT>
                    <a:lnB w="6096">
                      <a:solidFill>
                        <a:srgbClr val="000080"/>
                      </a:solidFill>
                      <a:prstDash val="solid"/>
                    </a:lnB>
                  </a:tcPr>
                </a:tc>
                <a:extLst>
                  <a:ext uri="{0D108BD9-81ED-4DB2-BD59-A6C34878D82A}">
                    <a16:rowId xmlns:a16="http://schemas.microsoft.com/office/drawing/2014/main" val="10000"/>
                  </a:ext>
                </a:extLst>
              </a:tr>
              <a:tr h="3020568">
                <a:tc>
                  <a:txBody>
                    <a:bodyPr/>
                    <a:lstStyle/>
                    <a:p>
                      <a:pPr marL="88265" algn="l">
                        <a:lnSpc>
                          <a:spcPct val="100000"/>
                        </a:lnSpc>
                        <a:spcBef>
                          <a:spcPts val="865"/>
                        </a:spcBef>
                      </a:pPr>
                      <a:r>
                        <a:rPr lang="fr-FR" sz="1200" b="1" spc="0" baseline="0" dirty="0">
                          <a:latin typeface="Arial" panose="020B0604020202020204" pitchFamily="34" charset="0"/>
                          <a:cs typeface="Arial" panose="020B0604020202020204" pitchFamily="34" charset="0"/>
                        </a:rPr>
                        <a:t>IR — Inviter à raisonner</a:t>
                      </a:r>
                    </a:p>
                    <a:p>
                      <a:pPr marL="88265" algn="l">
                        <a:lnSpc>
                          <a:spcPct val="100000"/>
                        </a:lnSpc>
                        <a:spcBef>
                          <a:spcPts val="865"/>
                        </a:spcBef>
                      </a:pPr>
                      <a:r>
                        <a:rPr lang="fr-FR" sz="1200" b="0" i="1" spc="0" baseline="0" dirty="0">
                          <a:latin typeface="Arial" panose="020B0604020202020204" pitchFamily="34" charset="0"/>
                          <a:cs typeface="Arial" panose="020B0604020202020204" pitchFamily="34" charset="0"/>
                        </a:rPr>
                        <a:t>Inviter à expliquer, justifier et/ou à faire preuve de pensée hypothétique concernant ses propres idées ou celles des autres.</a:t>
                      </a:r>
                    </a:p>
                  </a:txBody>
                  <a:tcPr marL="0" marR="0" marT="109855" marB="0">
                    <a:lnL w="6095">
                      <a:solidFill>
                        <a:srgbClr val="000080"/>
                      </a:solidFill>
                      <a:prstDash val="solid"/>
                    </a:lnL>
                    <a:lnR w="6096">
                      <a:solidFill>
                        <a:srgbClr val="000080"/>
                      </a:solidFill>
                      <a:prstDash val="solid"/>
                    </a:lnR>
                    <a:lnT w="6096" cap="flat" cmpd="sng" algn="ctr">
                      <a:solidFill>
                        <a:srgbClr val="000080"/>
                      </a:solidFill>
                      <a:prstDash val="solid"/>
                      <a:round/>
                      <a:headEnd type="none" w="med" len="med"/>
                      <a:tailEnd type="none" w="med" len="med"/>
                    </a:lnT>
                    <a:lnB w="6096">
                      <a:solidFill>
                        <a:srgbClr val="000080"/>
                      </a:solidFill>
                      <a:prstDash val="solid"/>
                    </a:lnB>
                  </a:tcPr>
                </a:tc>
                <a:tc>
                  <a:txBody>
                    <a:bodyPr/>
                    <a:lstStyle/>
                    <a:p>
                      <a:pPr marL="259715" marR="109855" indent="-171450">
                        <a:lnSpc>
                          <a:spcPct val="101699"/>
                        </a:lnSpc>
                        <a:spcBef>
                          <a:spcPts val="910"/>
                        </a:spcBef>
                        <a:buFont typeface="Arial" panose="020B0604020202020204" pitchFamily="34" charset="0"/>
                        <a:buChar char="•"/>
                        <a:tabLst>
                          <a:tab pos="187325" algn="l"/>
                        </a:tabLst>
                      </a:pPr>
                      <a:r>
                        <a:rPr lang="fr-FR" sz="1200" spc="0" baseline="0" dirty="0">
                          <a:latin typeface="Arial" panose="020B0604020202020204" pitchFamily="34" charset="0"/>
                          <a:cs typeface="Arial" panose="020B0604020202020204" pitchFamily="34" charset="0"/>
                        </a:rPr>
                        <a:t>Inviter les autres à expliquer, justifier, s’appuyer sur des preuves, faire des analogies, établir des distinctions</a:t>
                      </a:r>
                    </a:p>
                    <a:p>
                      <a:pPr marL="259715" marR="109855" indent="-171450">
                        <a:lnSpc>
                          <a:spcPct val="101699"/>
                        </a:lnSpc>
                        <a:spcBef>
                          <a:spcPts val="910"/>
                        </a:spcBef>
                        <a:buFont typeface="Arial" panose="020B0604020202020204" pitchFamily="34" charset="0"/>
                        <a:buChar char="•"/>
                        <a:tabLst>
                          <a:tab pos="187325" algn="l"/>
                        </a:tabLst>
                      </a:pPr>
                      <a:r>
                        <a:rPr lang="fr-FR" sz="1200" spc="0" baseline="0" dirty="0">
                          <a:latin typeface="Arial" panose="020B0604020202020204" pitchFamily="34" charset="0"/>
                          <a:cs typeface="Arial" panose="020B0604020202020204" pitchFamily="34" charset="0"/>
                        </a:rPr>
                        <a:t>Inviter les autres à prédire, formuler des hypothèses</a:t>
                      </a:r>
                    </a:p>
                    <a:p>
                      <a:pPr marL="259715" marR="109855" indent="-171450">
                        <a:lnSpc>
                          <a:spcPct val="101699"/>
                        </a:lnSpc>
                        <a:spcBef>
                          <a:spcPts val="910"/>
                        </a:spcBef>
                        <a:buFont typeface="Arial" panose="020B0604020202020204" pitchFamily="34" charset="0"/>
                        <a:buChar char="•"/>
                        <a:tabLst>
                          <a:tab pos="187325" algn="l"/>
                        </a:tabLst>
                      </a:pPr>
                      <a:r>
                        <a:rPr lang="fr-FR" sz="1200" spc="0" baseline="0" dirty="0">
                          <a:latin typeface="Arial" panose="020B0604020202020204" pitchFamily="34" charset="0"/>
                          <a:cs typeface="Arial" panose="020B0604020202020204" pitchFamily="34" charset="0"/>
                        </a:rPr>
                        <a:t>Inviter les autres à spéculer, explorer différentes possibilités</a:t>
                      </a:r>
                    </a:p>
                  </a:txBody>
                  <a:tcPr marL="0" marR="0" marT="115570" marB="0">
                    <a:lnL w="6096">
                      <a:solidFill>
                        <a:srgbClr val="000080"/>
                      </a:solidFill>
                      <a:prstDash val="solid"/>
                    </a:lnL>
                    <a:lnR w="6096">
                      <a:solidFill>
                        <a:srgbClr val="000080"/>
                      </a:solidFill>
                      <a:prstDash val="solid"/>
                    </a:lnR>
                    <a:lnT w="6096" cap="flat" cmpd="sng" algn="ctr">
                      <a:solidFill>
                        <a:srgbClr val="000080"/>
                      </a:solidFill>
                      <a:prstDash val="solid"/>
                      <a:round/>
                      <a:headEnd type="none" w="med" len="med"/>
                      <a:tailEnd type="none" w="med" len="med"/>
                    </a:lnT>
                    <a:lnB w="6096">
                      <a:solidFill>
                        <a:srgbClr val="000080"/>
                      </a:solidFill>
                      <a:prstDash val="solid"/>
                    </a:lnB>
                  </a:tcPr>
                </a:tc>
                <a:tc>
                  <a:txBody>
                    <a:bodyPr/>
                    <a:lstStyle/>
                    <a:p>
                      <a:pPr marL="88265">
                        <a:lnSpc>
                          <a:spcPct val="100000"/>
                        </a:lnSpc>
                        <a:spcBef>
                          <a:spcPts val="865"/>
                        </a:spcBef>
                      </a:pPr>
                      <a:r>
                        <a:rPr lang="fr-FR" sz="1150" b="1" spc="0" baseline="0" dirty="0">
                          <a:latin typeface="Arial" panose="020B0604020202020204" pitchFamily="34" charset="0"/>
                          <a:cs typeface="Arial" panose="020B0604020202020204" pitchFamily="34" charset="0"/>
                        </a:rPr>
                        <a:t>Mots clés possibles à repérer : </a:t>
                      </a:r>
                      <a:r>
                        <a:rPr lang="fr-FR" sz="1150" b="0" spc="0" baseline="0" dirty="0">
                          <a:latin typeface="Arial" panose="020B0604020202020204" pitchFamily="34" charset="0"/>
                          <a:cs typeface="Arial" panose="020B0604020202020204" pitchFamily="34" charset="0"/>
                        </a:rPr>
                        <a:t>«Pourquoi?», «Comment?», «Tu penses que?», «explique davantage»</a:t>
                      </a:r>
                    </a:p>
                    <a:p>
                      <a:pPr marL="88265">
                        <a:lnSpc>
                          <a:spcPct val="100000"/>
                        </a:lnSpc>
                        <a:spcBef>
                          <a:spcPts val="865"/>
                        </a:spcBef>
                      </a:pPr>
                      <a:r>
                        <a:rPr lang="fr-FR" sz="1150" b="1" spc="0" baseline="0" dirty="0">
                          <a:latin typeface="Arial" panose="020B0604020202020204" pitchFamily="34" charset="0"/>
                          <a:cs typeface="Arial" panose="020B0604020202020204" pitchFamily="34" charset="0"/>
                        </a:rPr>
                        <a:t>Exemples : </a:t>
                      </a:r>
                      <a:r>
                        <a:rPr lang="fr-FR" sz="1150" b="0" spc="0" baseline="0" dirty="0">
                          <a:latin typeface="Arial" panose="020B0604020202020204" pitchFamily="34" charset="0"/>
                          <a:cs typeface="Arial" panose="020B0604020202020204" pitchFamily="34" charset="0"/>
                        </a:rPr>
                        <a:t>«Comment es-tu arrivé à cette solution/conclusion/évaluation? Je ne comprends pas, peux-tu expliquer davantage?»</a:t>
                      </a:r>
                    </a:p>
                    <a:p>
                      <a:pPr marL="88265">
                        <a:lnSpc>
                          <a:spcPct val="100000"/>
                        </a:lnSpc>
                        <a:spcBef>
                          <a:spcPts val="865"/>
                        </a:spcBef>
                      </a:pPr>
                      <a:r>
                        <a:rPr lang="fr-FR" sz="1150" b="0" spc="0" baseline="0" dirty="0">
                          <a:latin typeface="Arial" panose="020B0604020202020204" pitchFamily="34" charset="0"/>
                          <a:cs typeface="Arial" panose="020B0604020202020204" pitchFamily="34" charset="0"/>
                        </a:rPr>
                        <a:t>«Le groupe X/le camarade Y a dit que c’est à cause de… que penses-tu de leur explication?»</a:t>
                      </a:r>
                    </a:p>
                    <a:p>
                      <a:pPr marL="88265">
                        <a:lnSpc>
                          <a:spcPct val="100000"/>
                        </a:lnSpc>
                        <a:spcBef>
                          <a:spcPts val="865"/>
                        </a:spcBef>
                      </a:pPr>
                      <a:r>
                        <a:rPr lang="fr-FR" sz="1150" b="0" spc="0" baseline="0" dirty="0">
                          <a:latin typeface="Arial" panose="020B0604020202020204" pitchFamily="34" charset="0"/>
                          <a:cs typeface="Arial" panose="020B0604020202020204" pitchFamily="34" charset="0"/>
                        </a:rPr>
                        <a:t>«Que se passerait-il/pourrait-il se passer/pourrait-il arriver si…?»</a:t>
                      </a:r>
                    </a:p>
                    <a:p>
                      <a:pPr marL="88265">
                        <a:lnSpc>
                          <a:spcPct val="100000"/>
                        </a:lnSpc>
                        <a:spcBef>
                          <a:spcPts val="865"/>
                        </a:spcBef>
                      </a:pPr>
                      <a:r>
                        <a:rPr lang="fr-FR" sz="1150" b="0" spc="0" baseline="0" dirty="0">
                          <a:latin typeface="Arial" panose="020B0604020202020204" pitchFamily="34" charset="0"/>
                          <a:cs typeface="Arial" panose="020B0604020202020204" pitchFamily="34" charset="0"/>
                        </a:rPr>
                        <a:t>«Quels objets penses-tu qui pourraient flotter?»</a:t>
                      </a:r>
                    </a:p>
                    <a:p>
                      <a:pPr marL="88265">
                        <a:lnSpc>
                          <a:spcPct val="100000"/>
                        </a:lnSpc>
                        <a:spcBef>
                          <a:spcPts val="865"/>
                        </a:spcBef>
                      </a:pPr>
                      <a:r>
                        <a:rPr lang="fr-FR" sz="1150" b="0" spc="0" baseline="0" dirty="0">
                          <a:latin typeface="Arial" panose="020B0604020202020204" pitchFamily="34" charset="0"/>
                          <a:cs typeface="Arial" panose="020B0604020202020204" pitchFamily="34" charset="0"/>
                        </a:rPr>
                        <a:t>«Pourquoi penses-tu que c’était le cas?» (en lien avec une affirmation ou une observation) «Pourquoi penses-tu que ce serait ainsi?» (en lien avec une affirmation ou une observation)</a:t>
                      </a:r>
                    </a:p>
                    <a:p>
                      <a:pPr marL="88265">
                        <a:lnSpc>
                          <a:spcPct val="100000"/>
                        </a:lnSpc>
                        <a:spcBef>
                          <a:spcPts val="865"/>
                        </a:spcBef>
                      </a:pPr>
                      <a:r>
                        <a:rPr lang="fr-FR" sz="1150" b="0" spc="0" baseline="0" dirty="0">
                          <a:latin typeface="Arial" panose="020B0604020202020204" pitchFamily="34" charset="0"/>
                          <a:cs typeface="Arial" panose="020B0604020202020204" pitchFamily="34" charset="0"/>
                        </a:rPr>
                        <a:t>«Pourquoi penses-tu qu’il a dit cela?»</a:t>
                      </a:r>
                    </a:p>
                    <a:p>
                      <a:pPr marL="88265">
                        <a:lnSpc>
                          <a:spcPct val="100000"/>
                        </a:lnSpc>
                        <a:spcBef>
                          <a:spcPts val="865"/>
                        </a:spcBef>
                      </a:pPr>
                      <a:r>
                        <a:rPr lang="fr-FR" sz="1150" b="0" spc="0" baseline="0" dirty="0">
                          <a:latin typeface="Arial" panose="020B0604020202020204" pitchFamily="34" charset="0"/>
                          <a:cs typeface="Arial" panose="020B0604020202020204" pitchFamily="34" charset="0"/>
                        </a:rPr>
                        <a:t>«Comment sais-tu cela?»</a:t>
                      </a:r>
                      <a:endParaRPr sz="1150" spc="0" baseline="0" dirty="0">
                        <a:latin typeface="Arial" panose="020B0604020202020204" pitchFamily="34" charset="0"/>
                        <a:cs typeface="Arial" panose="020B0604020202020204" pitchFamily="34" charset="0"/>
                      </a:endParaRPr>
                    </a:p>
                  </a:txBody>
                  <a:tcPr marL="0" marR="0" marT="109855" marB="0">
                    <a:lnL w="6096">
                      <a:solidFill>
                        <a:srgbClr val="000080"/>
                      </a:solidFill>
                      <a:prstDash val="solid"/>
                    </a:lnL>
                    <a:lnR w="6096">
                      <a:solidFill>
                        <a:srgbClr val="000080"/>
                      </a:solidFill>
                      <a:prstDash val="solid"/>
                    </a:lnR>
                    <a:lnT w="6096" cap="flat" cmpd="sng" algn="ctr">
                      <a:solidFill>
                        <a:srgbClr val="000080"/>
                      </a:solidFill>
                      <a:prstDash val="solid"/>
                      <a:round/>
                      <a:headEnd type="none" w="med" len="med"/>
                      <a:tailEnd type="none" w="med" len="med"/>
                    </a:lnT>
                    <a:lnB w="6096">
                      <a:solidFill>
                        <a:srgbClr val="000080"/>
                      </a:solidFill>
                      <a:prstDash val="solid"/>
                    </a:lnB>
                  </a:tcPr>
                </a:tc>
                <a:extLst>
                  <a:ext uri="{0D108BD9-81ED-4DB2-BD59-A6C34878D82A}">
                    <a16:rowId xmlns:a16="http://schemas.microsoft.com/office/drawing/2014/main" val="10001"/>
                  </a:ext>
                </a:extLst>
              </a:tr>
              <a:tr h="2983991">
                <a:tc>
                  <a:txBody>
                    <a:bodyPr/>
                    <a:lstStyle/>
                    <a:p>
                      <a:pPr marL="88265" marR="527685" algn="l">
                        <a:lnSpc>
                          <a:spcPct val="100800"/>
                        </a:lnSpc>
                        <a:spcBef>
                          <a:spcPts val="855"/>
                        </a:spcBef>
                      </a:pPr>
                      <a:r>
                        <a:rPr lang="fr-FR" sz="1150" b="1" spc="0" baseline="0" dirty="0">
                          <a:latin typeface="Arial" panose="020B0604020202020204" pitchFamily="34" charset="0"/>
                          <a:cs typeface="Arial" panose="020B0604020202020204" pitchFamily="34" charset="0"/>
                        </a:rPr>
                        <a:t>CA — Coordination des idées et accord</a:t>
                      </a:r>
                    </a:p>
                    <a:p>
                      <a:pPr marL="88265" marR="527685" algn="l">
                        <a:lnSpc>
                          <a:spcPct val="100800"/>
                        </a:lnSpc>
                        <a:spcBef>
                          <a:spcPts val="855"/>
                        </a:spcBef>
                      </a:pPr>
                      <a:r>
                        <a:rPr lang="fr-FR" sz="1150" b="0" i="1" spc="0" baseline="0" dirty="0">
                          <a:latin typeface="Arial" panose="020B0604020202020204" pitchFamily="34" charset="0"/>
                          <a:cs typeface="Arial" panose="020B0604020202020204" pitchFamily="34" charset="0"/>
                        </a:rPr>
                        <a:t>Évaluer, confronter, résumer ou synthétiser des idées, articuler des arguments, exprimer un accord ou un consensus, ou inviter les autres à le faire.</a:t>
                      </a:r>
                      <a:endParaRPr sz="1200" spc="0" baseline="0" dirty="0">
                        <a:latin typeface="Arial" panose="020B0604020202020204" pitchFamily="34" charset="0"/>
                        <a:cs typeface="Arial" panose="020B0604020202020204" pitchFamily="34" charset="0"/>
                      </a:endParaRPr>
                    </a:p>
                  </a:txBody>
                  <a:tcPr marL="0" marR="0" marT="108585" marB="0">
                    <a:lnL w="6095">
                      <a:solidFill>
                        <a:srgbClr val="000080"/>
                      </a:solidFill>
                      <a:prstDash val="solid"/>
                    </a:lnL>
                    <a:lnR w="6096">
                      <a:solidFill>
                        <a:srgbClr val="000080"/>
                      </a:solidFill>
                      <a:prstDash val="solid"/>
                    </a:lnR>
                    <a:lnT w="6096">
                      <a:solidFill>
                        <a:srgbClr val="000080"/>
                      </a:solidFill>
                      <a:prstDash val="solid"/>
                    </a:lnT>
                    <a:lnB w="6095">
                      <a:solidFill>
                        <a:srgbClr val="000080"/>
                      </a:solidFill>
                      <a:prstDash val="solid"/>
                    </a:lnB>
                  </a:tcPr>
                </a:tc>
                <a:tc>
                  <a:txBody>
                    <a:bodyPr/>
                    <a:lstStyle/>
                    <a:p>
                      <a:pPr marL="259715" indent="-171450">
                        <a:lnSpc>
                          <a:spcPct val="100000"/>
                        </a:lnSpc>
                        <a:spcBef>
                          <a:spcPts val="915"/>
                        </a:spcBef>
                        <a:buFont typeface="Arial" panose="020B0604020202020204" pitchFamily="34" charset="0"/>
                        <a:buChar char="•"/>
                        <a:tabLst>
                          <a:tab pos="184785" algn="l"/>
                        </a:tabLst>
                      </a:pPr>
                      <a:r>
                        <a:rPr lang="fr-FR" sz="1200" spc="0" baseline="0" dirty="0">
                          <a:latin typeface="Arial"/>
                          <a:cs typeface="Arial"/>
                        </a:rPr>
                        <a:t>Arriver à un consensus</a:t>
                      </a:r>
                    </a:p>
                    <a:p>
                      <a:pPr marL="259715" indent="-171450">
                        <a:lnSpc>
                          <a:spcPct val="100000"/>
                        </a:lnSpc>
                        <a:spcBef>
                          <a:spcPts val="915"/>
                        </a:spcBef>
                        <a:buFont typeface="Arial" panose="020B0604020202020204" pitchFamily="34" charset="0"/>
                        <a:buChar char="•"/>
                        <a:tabLst>
                          <a:tab pos="184785" algn="l"/>
                        </a:tabLst>
                      </a:pPr>
                      <a:r>
                        <a:rPr lang="fr-FR" sz="1200" spc="0" baseline="0" dirty="0">
                          <a:latin typeface="Arial"/>
                          <a:cs typeface="Arial"/>
                        </a:rPr>
                        <a:t>Évaluer au moins deux idées différentes en les comparant, contrastant ou critiquant</a:t>
                      </a:r>
                    </a:p>
                    <a:p>
                      <a:pPr marL="259715" indent="-171450">
                        <a:lnSpc>
                          <a:spcPct val="100000"/>
                        </a:lnSpc>
                        <a:spcBef>
                          <a:spcPts val="915"/>
                        </a:spcBef>
                        <a:buFont typeface="Arial" panose="020B0604020202020204" pitchFamily="34" charset="0"/>
                        <a:buChar char="•"/>
                        <a:tabLst>
                          <a:tab pos="184785" algn="l"/>
                        </a:tabLst>
                      </a:pPr>
                      <a:r>
                        <a:rPr lang="fr-FR" sz="1200" spc="0" baseline="0" dirty="0">
                          <a:latin typeface="Arial"/>
                          <a:cs typeface="Arial"/>
                        </a:rPr>
                        <a:t>Juger la valeur d’une idée ou d’un artefact</a:t>
                      </a:r>
                    </a:p>
                    <a:p>
                      <a:pPr marL="259715" indent="-171450">
                        <a:lnSpc>
                          <a:spcPct val="100000"/>
                        </a:lnSpc>
                        <a:spcBef>
                          <a:spcPts val="915"/>
                        </a:spcBef>
                        <a:buFont typeface="Arial" panose="020B0604020202020204" pitchFamily="34" charset="0"/>
                        <a:buChar char="•"/>
                        <a:tabLst>
                          <a:tab pos="184785" algn="l"/>
                        </a:tabLst>
                      </a:pPr>
                      <a:r>
                        <a:rPr lang="fr-FR" sz="1200" spc="0" baseline="0" dirty="0">
                          <a:latin typeface="Arial"/>
                          <a:cs typeface="Arial"/>
                        </a:rPr>
                        <a:t>Confirmer un accord ou un consensus</a:t>
                      </a:r>
                    </a:p>
                    <a:p>
                      <a:pPr marL="259715" indent="-171450">
                        <a:lnSpc>
                          <a:spcPct val="100000"/>
                        </a:lnSpc>
                        <a:spcBef>
                          <a:spcPts val="915"/>
                        </a:spcBef>
                        <a:buFont typeface="Arial" panose="020B0604020202020204" pitchFamily="34" charset="0"/>
                        <a:buChar char="•"/>
                        <a:tabLst>
                          <a:tab pos="184785" algn="l"/>
                        </a:tabLst>
                      </a:pPr>
                      <a:r>
                        <a:rPr lang="fr-FR" sz="1200" spc="0" baseline="0" dirty="0">
                          <a:latin typeface="Arial"/>
                          <a:cs typeface="Arial"/>
                        </a:rPr>
                        <a:t>Proposer de résoudre des différences et/ou de convenir d’une solution</a:t>
                      </a:r>
                    </a:p>
                    <a:p>
                      <a:pPr marL="259715" indent="-171450">
                        <a:lnSpc>
                          <a:spcPct val="100000"/>
                        </a:lnSpc>
                        <a:spcBef>
                          <a:spcPts val="915"/>
                        </a:spcBef>
                        <a:buFont typeface="Arial" panose="020B0604020202020204" pitchFamily="34" charset="0"/>
                        <a:buChar char="•"/>
                        <a:tabLst>
                          <a:tab pos="184785" algn="l"/>
                        </a:tabLst>
                      </a:pPr>
                      <a:r>
                        <a:rPr lang="fr-FR" sz="1200" spc="0" baseline="0" dirty="0">
                          <a:latin typeface="Arial"/>
                          <a:cs typeface="Arial"/>
                        </a:rPr>
                        <a:t>Synthétiser, généraliser</a:t>
                      </a:r>
                    </a:p>
                    <a:p>
                      <a:pPr marL="259715" indent="-171450">
                        <a:lnSpc>
                          <a:spcPct val="100000"/>
                        </a:lnSpc>
                        <a:spcBef>
                          <a:spcPts val="915"/>
                        </a:spcBef>
                        <a:buFont typeface="Arial" panose="020B0604020202020204" pitchFamily="34" charset="0"/>
                        <a:buChar char="•"/>
                        <a:tabLst>
                          <a:tab pos="184785" algn="l"/>
                        </a:tabLst>
                      </a:pPr>
                      <a:r>
                        <a:rPr lang="fr-FR" sz="1200" spc="0" baseline="0" dirty="0">
                          <a:latin typeface="Arial"/>
                          <a:cs typeface="Arial"/>
                        </a:rPr>
                        <a:t>Inviter à un consensus, une évaluation, un résumé</a:t>
                      </a:r>
                      <a:endParaRPr sz="1200" spc="0" baseline="0" dirty="0">
                        <a:latin typeface="Arial"/>
                        <a:cs typeface="Arial"/>
                      </a:endParaRPr>
                    </a:p>
                  </a:txBody>
                  <a:tcPr marL="0" marR="0" marT="116205" marB="0">
                    <a:lnL w="6096">
                      <a:solidFill>
                        <a:srgbClr val="000080"/>
                      </a:solidFill>
                      <a:prstDash val="solid"/>
                    </a:lnL>
                    <a:lnR w="6096">
                      <a:solidFill>
                        <a:srgbClr val="000080"/>
                      </a:solidFill>
                      <a:prstDash val="solid"/>
                    </a:lnR>
                    <a:lnT w="6096">
                      <a:solidFill>
                        <a:srgbClr val="000080"/>
                      </a:solidFill>
                      <a:prstDash val="solid"/>
                    </a:lnT>
                    <a:lnB w="6095">
                      <a:solidFill>
                        <a:srgbClr val="000080"/>
                      </a:solidFill>
                      <a:prstDash val="solid"/>
                    </a:lnB>
                  </a:tcPr>
                </a:tc>
                <a:tc>
                  <a:txBody>
                    <a:bodyPr/>
                    <a:lstStyle/>
                    <a:p>
                      <a:pPr marL="88265">
                        <a:lnSpc>
                          <a:spcPct val="100000"/>
                        </a:lnSpc>
                        <a:spcBef>
                          <a:spcPts val="865"/>
                        </a:spcBef>
                      </a:pPr>
                      <a:r>
                        <a:rPr lang="fr-FR" sz="1150" b="1" spc="0" baseline="0" dirty="0">
                          <a:latin typeface="Arial" panose="020B0604020202020204" pitchFamily="34" charset="0"/>
                          <a:cs typeface="Arial" panose="020B0604020202020204" pitchFamily="34" charset="0"/>
                        </a:rPr>
                        <a:t>Mots clés possibles à repérer : </a:t>
                      </a:r>
                      <a:r>
                        <a:rPr lang="fr-FR" sz="1150" b="0" i="0" spc="0" baseline="0" dirty="0">
                          <a:latin typeface="Arial" panose="020B0604020202020204" pitchFamily="34" charset="0"/>
                          <a:cs typeface="Arial" panose="020B0604020202020204" pitchFamily="34" charset="0"/>
                        </a:rPr>
                        <a:t>«Je suis d’accord», «pour résumer…», «Donc, nous pensons tous que…», «résumer», «similaire et différent»</a:t>
                      </a:r>
                    </a:p>
                    <a:p>
                      <a:pPr marL="88265">
                        <a:lnSpc>
                          <a:spcPct val="100000"/>
                        </a:lnSpc>
                        <a:spcBef>
                          <a:spcPts val="865"/>
                        </a:spcBef>
                      </a:pPr>
                      <a:r>
                        <a:rPr lang="fr-FR" sz="1150" b="1" spc="0" baseline="0" dirty="0">
                          <a:latin typeface="Arial" panose="020B0604020202020204" pitchFamily="34" charset="0"/>
                          <a:cs typeface="Arial" panose="020B0604020202020204" pitchFamily="34" charset="0"/>
                        </a:rPr>
                        <a:t>Exemples : </a:t>
                      </a:r>
                      <a:r>
                        <a:rPr lang="fr-FR" sz="1150" b="0" spc="0" baseline="0" dirty="0">
                          <a:latin typeface="Arial" panose="020B0604020202020204" pitchFamily="34" charset="0"/>
                          <a:cs typeface="Arial" panose="020B0604020202020204" pitchFamily="34" charset="0"/>
                        </a:rPr>
                        <a:t>«Donc, nous sommes d’accord avec Jason… parce que…»</a:t>
                      </a:r>
                    </a:p>
                    <a:p>
                      <a:pPr marL="88265">
                        <a:lnSpc>
                          <a:spcPct val="100000"/>
                        </a:lnSpc>
                        <a:spcBef>
                          <a:spcPts val="865"/>
                        </a:spcBef>
                      </a:pPr>
                      <a:r>
                        <a:rPr lang="fr-FR" sz="1150" b="0" spc="0" baseline="0" dirty="0">
                          <a:latin typeface="Arial" panose="020B0604020202020204" pitchFamily="34" charset="0"/>
                          <a:cs typeface="Arial" panose="020B0604020202020204" pitchFamily="34" charset="0"/>
                        </a:rPr>
                        <a:t>«Les preuves d’Elaine étaient plus convaincantes, mais nous devrions aussi prendre en compte l’argument de Tim»</a:t>
                      </a:r>
                    </a:p>
                    <a:p>
                      <a:pPr marL="88265">
                        <a:lnSpc>
                          <a:spcPct val="100000"/>
                        </a:lnSpc>
                        <a:spcBef>
                          <a:spcPts val="865"/>
                        </a:spcBef>
                      </a:pPr>
                      <a:r>
                        <a:rPr lang="fr-FR" sz="1150" b="0" spc="0" baseline="0" dirty="0">
                          <a:latin typeface="Arial" panose="020B0604020202020204" pitchFamily="34" charset="0"/>
                          <a:cs typeface="Arial" panose="020B0604020202020204" pitchFamily="34" charset="0"/>
                        </a:rPr>
                        <a:t>«Je pense que nous sommes tous d’accord qu’un pont suspendu serait le mieux adapté.»</a:t>
                      </a:r>
                    </a:p>
                    <a:p>
                      <a:pPr marL="88265">
                        <a:lnSpc>
                          <a:spcPct val="100000"/>
                        </a:lnSpc>
                        <a:spcBef>
                          <a:spcPts val="865"/>
                        </a:spcBef>
                      </a:pPr>
                      <a:r>
                        <a:rPr lang="fr-FR" sz="1150" b="0" spc="0" baseline="0" dirty="0">
                          <a:latin typeface="Arial" panose="020B0604020202020204" pitchFamily="34" charset="0"/>
                          <a:cs typeface="Arial" panose="020B0604020202020204" pitchFamily="34" charset="0"/>
                        </a:rPr>
                        <a:t>«Je suis d’accord avec Maria et pas avec Andy parce que le caillou est trop lourd pour flotter»</a:t>
                      </a:r>
                    </a:p>
                    <a:p>
                      <a:pPr marL="88265">
                        <a:lnSpc>
                          <a:spcPct val="100000"/>
                        </a:lnSpc>
                        <a:spcBef>
                          <a:spcPts val="865"/>
                        </a:spcBef>
                      </a:pPr>
                      <a:r>
                        <a:rPr lang="fr-FR" sz="1150" b="0" spc="0" baseline="0" dirty="0">
                          <a:latin typeface="Arial" panose="020B0604020202020204" pitchFamily="34" charset="0"/>
                          <a:cs typeface="Arial" panose="020B0604020202020204" pitchFamily="34" charset="0"/>
                        </a:rPr>
                        <a:t>«Nous sommes d’accord que ces idées ne peuvent pas être conciliées»</a:t>
                      </a:r>
                    </a:p>
                    <a:p>
                      <a:pPr marL="88265">
                        <a:lnSpc>
                          <a:spcPct val="100000"/>
                        </a:lnSpc>
                        <a:spcBef>
                          <a:spcPts val="865"/>
                        </a:spcBef>
                      </a:pPr>
                      <a:r>
                        <a:rPr lang="fr-FR" sz="1150" b="0" spc="0" baseline="0" dirty="0">
                          <a:latin typeface="Arial" panose="020B0604020202020204" pitchFamily="34" charset="0"/>
                          <a:cs typeface="Arial" panose="020B0604020202020204" pitchFamily="34" charset="0"/>
                        </a:rPr>
                        <a:t>«Je comprends ce que tu veux dire, l’option C est probablement la bonne, pas la B»</a:t>
                      </a:r>
                    </a:p>
                    <a:p>
                      <a:pPr marL="88265">
                        <a:lnSpc>
                          <a:spcPct val="100000"/>
                        </a:lnSpc>
                        <a:spcBef>
                          <a:spcPts val="865"/>
                        </a:spcBef>
                      </a:pPr>
                      <a:r>
                        <a:rPr lang="fr-FR" sz="1150" b="0" spc="0" baseline="0" dirty="0">
                          <a:latin typeface="Arial" panose="020B0604020202020204" pitchFamily="34" charset="0"/>
                          <a:cs typeface="Arial" panose="020B0604020202020204" pitchFamily="34" charset="0"/>
                        </a:rPr>
                        <a:t>«Ils disent tous les deux la même chose parce que…»</a:t>
                      </a:r>
                    </a:p>
                  </a:txBody>
                  <a:tcPr marL="0" marR="0" marT="109855" marB="0">
                    <a:lnL w="6096">
                      <a:solidFill>
                        <a:srgbClr val="000080"/>
                      </a:solidFill>
                      <a:prstDash val="solid"/>
                    </a:lnL>
                    <a:lnR w="6096">
                      <a:solidFill>
                        <a:srgbClr val="000080"/>
                      </a:solidFill>
                      <a:prstDash val="solid"/>
                    </a:lnR>
                    <a:lnT w="6096">
                      <a:solidFill>
                        <a:srgbClr val="000080"/>
                      </a:solidFill>
                      <a:prstDash val="solid"/>
                    </a:lnT>
                    <a:lnB w="6095">
                      <a:solidFill>
                        <a:srgbClr val="000080"/>
                      </a:solidFill>
                      <a:prstDash val="solid"/>
                    </a:lnB>
                  </a:tcPr>
                </a:tc>
                <a:extLst>
                  <a:ext uri="{0D108BD9-81ED-4DB2-BD59-A6C34878D82A}">
                    <a16:rowId xmlns:a16="http://schemas.microsoft.com/office/drawing/2014/main" val="10002"/>
                  </a:ext>
                </a:extLst>
              </a:tr>
            </a:tbl>
          </a:graphicData>
        </a:graphic>
      </p:graphicFrame>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object 3"/>
          <p:cNvSpPr txBox="1">
            <a:spLocks noGrp="1"/>
          </p:cNvSpPr>
          <p:nvPr>
            <p:ph type="sldNum" sz="quarter" idx="7"/>
            <p:custDataLst>
              <p:tags r:id="rId1"/>
            </p:custDataLst>
          </p:nvPr>
        </p:nvSpPr>
        <p:spPr>
          <a:prstGeom prst="rect">
            <a:avLst/>
          </a:prstGeom>
        </p:spPr>
        <p:txBody>
          <a:bodyPr vert="horz" wrap="square" lIns="0" tIns="635" rIns="0" bIns="0" rtlCol="0">
            <a:spAutoFit/>
          </a:bodyPr>
          <a:lstStyle/>
          <a:p>
            <a:pPr marL="25400">
              <a:lnSpc>
                <a:spcPct val="100000"/>
              </a:lnSpc>
              <a:spcBef>
                <a:spcPts val="5"/>
              </a:spcBef>
            </a:pPr>
            <a:r>
              <a:rPr dirty="0"/>
              <a:t>35</a:t>
            </a:r>
          </a:p>
        </p:txBody>
      </p:sp>
      <p:graphicFrame>
        <p:nvGraphicFramePr>
          <p:cNvPr id="2" name="object 2"/>
          <p:cNvGraphicFramePr>
            <a:graphicFrameLocks noGrp="1"/>
          </p:cNvGraphicFramePr>
          <p:nvPr>
            <p:custDataLst>
              <p:tags r:id="rId2"/>
            </p:custDataLst>
            <p:extLst>
              <p:ext uri="{D42A27DB-BD31-4B8C-83A1-F6EECF244321}">
                <p14:modId xmlns:p14="http://schemas.microsoft.com/office/powerpoint/2010/main" val="1825036051"/>
              </p:ext>
            </p:extLst>
          </p:nvPr>
        </p:nvGraphicFramePr>
        <p:xfrm>
          <a:off x="423552" y="636912"/>
          <a:ext cx="9784078" cy="5860408"/>
        </p:xfrm>
        <a:graphic>
          <a:graphicData uri="http://schemas.openxmlformats.org/drawingml/2006/table">
            <a:tbl>
              <a:tblPr firstRow="1" bandRow="1">
                <a:tableStyleId>{2D5ABB26-0587-4C30-8999-92F81FD0307C}</a:tableStyleId>
              </a:tblPr>
              <a:tblGrid>
                <a:gridCol w="2471928">
                  <a:extLst>
                    <a:ext uri="{9D8B030D-6E8A-4147-A177-3AD203B41FA5}">
                      <a16:colId xmlns:a16="http://schemas.microsoft.com/office/drawing/2014/main" val="20000"/>
                    </a:ext>
                  </a:extLst>
                </a:gridCol>
                <a:gridCol w="3139440">
                  <a:extLst>
                    <a:ext uri="{9D8B030D-6E8A-4147-A177-3AD203B41FA5}">
                      <a16:colId xmlns:a16="http://schemas.microsoft.com/office/drawing/2014/main" val="20001"/>
                    </a:ext>
                  </a:extLst>
                </a:gridCol>
                <a:gridCol w="4172710">
                  <a:extLst>
                    <a:ext uri="{9D8B030D-6E8A-4147-A177-3AD203B41FA5}">
                      <a16:colId xmlns:a16="http://schemas.microsoft.com/office/drawing/2014/main" val="20002"/>
                    </a:ext>
                  </a:extLst>
                </a:gridCol>
              </a:tblGrid>
              <a:tr h="401313">
                <a:tc>
                  <a:txBody>
                    <a:bodyPr/>
                    <a:lstStyle/>
                    <a:p>
                      <a:pPr algn="ctr">
                        <a:lnSpc>
                          <a:spcPct val="107000"/>
                        </a:lnSpc>
                        <a:spcAft>
                          <a:spcPts val="800"/>
                        </a:spcAft>
                        <a:buNone/>
                      </a:pPr>
                      <a:r>
                        <a:rPr lang="fr-FR" sz="1200" b="1" kern="100" dirty="0">
                          <a:effectLst/>
                          <a:latin typeface="Aptos" panose="020B0004020202020204" pitchFamily="34" charset="0"/>
                          <a:ea typeface="Arial Unicode MS" panose="020B0604020202020204"/>
                          <a:cs typeface="Times New Roman" panose="02020603050405020304" pitchFamily="18" charset="0"/>
                        </a:rPr>
                        <a:t>CATÉGORIES DE CODAGE</a:t>
                      </a:r>
                      <a:endParaRPr lang="fr-FR" sz="1200" kern="100" dirty="0">
                        <a:effectLst/>
                        <a:latin typeface="Aptos" panose="020B0004020202020204" pitchFamily="34" charset="0"/>
                        <a:ea typeface="Arial Unicode MS" panose="020B0604020202020204"/>
                        <a:cs typeface="Times New Roman" panose="02020603050405020304" pitchFamily="18" charset="0"/>
                      </a:endParaRPr>
                    </a:p>
                  </a:txBody>
                  <a:tcPr marL="9525" marR="9525" marT="9525" marB="9525" anchor="ctr">
                    <a:lnL w="6095">
                      <a:solidFill>
                        <a:srgbClr val="000080"/>
                      </a:solidFill>
                      <a:prstDash val="solid"/>
                    </a:lnL>
                    <a:lnR w="6096">
                      <a:solidFill>
                        <a:srgbClr val="000080"/>
                      </a:solidFill>
                      <a:prstDash val="solid"/>
                    </a:lnR>
                    <a:lnT w="6096">
                      <a:solidFill>
                        <a:srgbClr val="000080"/>
                      </a:solidFill>
                      <a:prstDash val="solid"/>
                    </a:lnT>
                    <a:lnB w="6096">
                      <a:solidFill>
                        <a:srgbClr val="000080"/>
                      </a:solidFill>
                      <a:prstDash val="solid"/>
                    </a:lnB>
                  </a:tcPr>
                </a:tc>
                <a:tc>
                  <a:txBody>
                    <a:bodyPr/>
                    <a:lstStyle/>
                    <a:p>
                      <a:pPr algn="ctr">
                        <a:lnSpc>
                          <a:spcPct val="107000"/>
                        </a:lnSpc>
                        <a:spcAft>
                          <a:spcPts val="800"/>
                        </a:spcAft>
                        <a:buNone/>
                      </a:pPr>
                      <a:r>
                        <a:rPr lang="fr-FR" sz="1200" b="1" kern="100" dirty="0">
                          <a:effectLst/>
                          <a:latin typeface="Aptos" panose="020B0004020202020204" pitchFamily="34" charset="0"/>
                          <a:ea typeface="Arial Unicode MS" panose="020B0604020202020204"/>
                          <a:cs typeface="Times New Roman" panose="02020603050405020304" pitchFamily="18" charset="0"/>
                        </a:rPr>
                        <a:t>CONTRIBUTIONS ET STRATÉGIES</a:t>
                      </a:r>
                      <a:endParaRPr lang="fr-FR" sz="1200" kern="100" dirty="0">
                        <a:effectLst/>
                        <a:latin typeface="Aptos" panose="020B0004020202020204" pitchFamily="34" charset="0"/>
                        <a:ea typeface="Arial Unicode MS" panose="020B0604020202020204"/>
                        <a:cs typeface="Times New Roman" panose="02020603050405020304" pitchFamily="18" charset="0"/>
                      </a:endParaRPr>
                    </a:p>
                  </a:txBody>
                  <a:tcPr marL="9525" marR="9525" marT="9525" marB="9525" anchor="ctr">
                    <a:lnL w="6096">
                      <a:solidFill>
                        <a:srgbClr val="000080"/>
                      </a:solidFill>
                      <a:prstDash val="solid"/>
                    </a:lnL>
                    <a:lnR w="6096">
                      <a:solidFill>
                        <a:srgbClr val="000080"/>
                      </a:solidFill>
                      <a:prstDash val="solid"/>
                    </a:lnR>
                    <a:lnT w="6096">
                      <a:solidFill>
                        <a:srgbClr val="000080"/>
                      </a:solidFill>
                      <a:prstDash val="solid"/>
                    </a:lnT>
                    <a:lnB w="6096">
                      <a:solidFill>
                        <a:srgbClr val="000080"/>
                      </a:solidFill>
                      <a:prstDash val="solid"/>
                    </a:lnB>
                  </a:tcPr>
                </a:tc>
                <a:tc>
                  <a:txBody>
                    <a:bodyPr/>
                    <a:lstStyle/>
                    <a:p>
                      <a:pPr algn="ctr">
                        <a:lnSpc>
                          <a:spcPct val="107000"/>
                        </a:lnSpc>
                        <a:spcAft>
                          <a:spcPts val="800"/>
                        </a:spcAft>
                        <a:buNone/>
                      </a:pPr>
                      <a:r>
                        <a:rPr lang="fr-FR" sz="1200" b="1" kern="100" dirty="0">
                          <a:effectLst/>
                          <a:latin typeface="Aptos" panose="020B0004020202020204" pitchFamily="34" charset="0"/>
                          <a:ea typeface="Arial Unicode MS" panose="020B0604020202020204"/>
                          <a:cs typeface="Times New Roman" panose="02020603050405020304" pitchFamily="18" charset="0"/>
                        </a:rPr>
                        <a:t>QUE DIT-ON?</a:t>
                      </a:r>
                      <a:endParaRPr lang="fr-FR" sz="1200" kern="100" dirty="0">
                        <a:effectLst/>
                        <a:latin typeface="Aptos" panose="020B0004020202020204" pitchFamily="34" charset="0"/>
                        <a:ea typeface="Arial Unicode MS" panose="020B0604020202020204"/>
                        <a:cs typeface="Times New Roman" panose="02020603050405020304" pitchFamily="18" charset="0"/>
                      </a:endParaRPr>
                    </a:p>
                  </a:txBody>
                  <a:tcPr marL="9525" marR="9525" marT="9525" marB="9525" anchor="ctr">
                    <a:lnL w="6096">
                      <a:solidFill>
                        <a:srgbClr val="000080"/>
                      </a:solidFill>
                      <a:prstDash val="solid"/>
                    </a:lnL>
                    <a:lnR w="6096">
                      <a:solidFill>
                        <a:srgbClr val="000080"/>
                      </a:solidFill>
                      <a:prstDash val="solid"/>
                    </a:lnR>
                    <a:lnT w="6096">
                      <a:solidFill>
                        <a:srgbClr val="000080"/>
                      </a:solidFill>
                      <a:prstDash val="solid"/>
                    </a:lnT>
                    <a:lnB w="6096">
                      <a:solidFill>
                        <a:srgbClr val="000080"/>
                      </a:solidFill>
                      <a:prstDash val="solid"/>
                    </a:lnB>
                  </a:tcPr>
                </a:tc>
                <a:extLst>
                  <a:ext uri="{0D108BD9-81ED-4DB2-BD59-A6C34878D82A}">
                    <a16:rowId xmlns:a16="http://schemas.microsoft.com/office/drawing/2014/main" val="10000"/>
                  </a:ext>
                </a:extLst>
              </a:tr>
              <a:tr h="4776216">
                <a:tc>
                  <a:txBody>
                    <a:bodyPr/>
                    <a:lstStyle/>
                    <a:p>
                      <a:pPr marL="88265" marR="187325">
                        <a:lnSpc>
                          <a:spcPct val="107200"/>
                        </a:lnSpc>
                        <a:spcBef>
                          <a:spcPts val="765"/>
                        </a:spcBef>
                      </a:pPr>
                      <a:r>
                        <a:rPr lang="fr-FR" sz="1200" b="1" spc="0" baseline="0" dirty="0">
                          <a:latin typeface="Arial" panose="020B0604020202020204" pitchFamily="34" charset="0"/>
                          <a:cs typeface="Arial" panose="020B0604020202020204" pitchFamily="34" charset="0"/>
                        </a:rPr>
                        <a:t>RD — Réfléchir au dialogue ou à l’activité</a:t>
                      </a:r>
                    </a:p>
                    <a:p>
                      <a:pPr marL="88265" marR="187325">
                        <a:lnSpc>
                          <a:spcPct val="107200"/>
                        </a:lnSpc>
                        <a:spcBef>
                          <a:spcPts val="765"/>
                        </a:spcBef>
                      </a:pPr>
                      <a:r>
                        <a:rPr lang="fr-FR" sz="1200" b="0" i="1" spc="0" baseline="0" dirty="0">
                          <a:latin typeface="Arial" panose="020B0604020202020204" pitchFamily="34" charset="0"/>
                          <a:cs typeface="Arial" panose="020B0604020202020204" pitchFamily="34" charset="0"/>
                        </a:rPr>
                        <a:t>Évaluer ou réfléchir de manière «métacognitive» aux processus de dialogue ou d’activité d’apprentissage; inviter les autres à faire de même.</a:t>
                      </a:r>
                      <a:endParaRPr sz="1200" spc="0" baseline="0" dirty="0">
                        <a:latin typeface="Arial" panose="020B0604020202020204" pitchFamily="34" charset="0"/>
                        <a:cs typeface="Arial" panose="020B0604020202020204" pitchFamily="34" charset="0"/>
                      </a:endParaRPr>
                    </a:p>
                  </a:txBody>
                  <a:tcPr marL="0" marR="0" marT="97155" marB="0">
                    <a:lnL w="6095">
                      <a:solidFill>
                        <a:srgbClr val="000080"/>
                      </a:solidFill>
                      <a:prstDash val="solid"/>
                    </a:lnL>
                    <a:lnR w="6096">
                      <a:solidFill>
                        <a:srgbClr val="000080"/>
                      </a:solidFill>
                      <a:prstDash val="solid"/>
                    </a:lnR>
                    <a:lnT w="6096" cap="flat" cmpd="sng" algn="ctr">
                      <a:solidFill>
                        <a:srgbClr val="000080"/>
                      </a:solidFill>
                      <a:prstDash val="solid"/>
                      <a:round/>
                      <a:headEnd type="none" w="med" len="med"/>
                      <a:tailEnd type="none" w="med" len="med"/>
                    </a:lnT>
                    <a:lnB w="6096">
                      <a:solidFill>
                        <a:srgbClr val="000080"/>
                      </a:solidFill>
                      <a:prstDash val="solid"/>
                    </a:lnB>
                  </a:tcPr>
                </a:tc>
                <a:tc>
                  <a:txBody>
                    <a:bodyPr/>
                    <a:lstStyle/>
                    <a:p>
                      <a:pPr marL="88265" indent="0">
                        <a:lnSpc>
                          <a:spcPct val="100000"/>
                        </a:lnSpc>
                        <a:spcBef>
                          <a:spcPts val="915"/>
                        </a:spcBef>
                        <a:buFont typeface="Arial" panose="020B0604020202020204" pitchFamily="34" charset="0"/>
                        <a:buNone/>
                        <a:tabLst>
                          <a:tab pos="184785" algn="l"/>
                        </a:tabLst>
                      </a:pPr>
                      <a:r>
                        <a:rPr lang="fr-FR" sz="1200" b="1" spc="0" baseline="0" dirty="0">
                          <a:latin typeface="Arial" panose="020B0604020202020204" pitchFamily="34" charset="0"/>
                          <a:cs typeface="Arial" panose="020B0604020202020204" pitchFamily="34" charset="0"/>
                        </a:rPr>
                        <a:t>Réfléchir au dialogue</a:t>
                      </a:r>
                    </a:p>
                    <a:p>
                      <a:pPr marL="259715" indent="-171450">
                        <a:lnSpc>
                          <a:spcPct val="100000"/>
                        </a:lnSpc>
                        <a:spcBef>
                          <a:spcPts val="915"/>
                        </a:spcBef>
                        <a:buFont typeface="Arial" panose="020B0604020202020204" pitchFamily="34" charset="0"/>
                        <a:buChar char="•"/>
                        <a:tabLst>
                          <a:tab pos="184785" algn="l"/>
                        </a:tabLst>
                      </a:pPr>
                      <a:r>
                        <a:rPr lang="fr-FR" sz="1200" b="0" spc="0" baseline="0" dirty="0">
                          <a:latin typeface="Arial" panose="020B0604020202020204" pitchFamily="34" charset="0"/>
                          <a:cs typeface="Arial" panose="020B0604020202020204" pitchFamily="34" charset="0"/>
                        </a:rPr>
                        <a:t>Parler des règles du dialogue/règles de base</a:t>
                      </a:r>
                    </a:p>
                    <a:p>
                      <a:pPr marL="259715" indent="-171450">
                        <a:lnSpc>
                          <a:spcPct val="100000"/>
                        </a:lnSpc>
                        <a:spcBef>
                          <a:spcPts val="915"/>
                        </a:spcBef>
                        <a:buFont typeface="Arial" panose="020B0604020202020204" pitchFamily="34" charset="0"/>
                        <a:buChar char="•"/>
                        <a:tabLst>
                          <a:tab pos="184785" algn="l"/>
                        </a:tabLst>
                      </a:pPr>
                      <a:r>
                        <a:rPr lang="fr-FR" sz="1200" b="0" spc="0" baseline="0" dirty="0">
                          <a:latin typeface="Arial" panose="020B0604020202020204" pitchFamily="34" charset="0"/>
                          <a:cs typeface="Arial" panose="020B0604020202020204" pitchFamily="34" charset="0"/>
                        </a:rPr>
                        <a:t>Réfléchir (ou inviter à réfléchir) aux processus/à la valeur/à l’impact du dialogue</a:t>
                      </a:r>
                    </a:p>
                    <a:p>
                      <a:pPr marL="88265" indent="0">
                        <a:lnSpc>
                          <a:spcPct val="100000"/>
                        </a:lnSpc>
                        <a:spcBef>
                          <a:spcPts val="915"/>
                        </a:spcBef>
                        <a:buFont typeface="Arial" panose="020B0604020202020204" pitchFamily="34" charset="0"/>
                        <a:buNone/>
                        <a:tabLst>
                          <a:tab pos="184785" algn="l"/>
                        </a:tabLst>
                      </a:pPr>
                      <a:r>
                        <a:rPr lang="fr-FR" sz="1200" b="1" spc="0" baseline="0" dirty="0">
                          <a:latin typeface="Arial" panose="020B0604020202020204" pitchFamily="34" charset="0"/>
                          <a:cs typeface="Arial" panose="020B0604020202020204" pitchFamily="34" charset="0"/>
                        </a:rPr>
                        <a:t>Réfléchir à l’activité d’apprentissage</a:t>
                      </a:r>
                    </a:p>
                    <a:p>
                      <a:pPr marL="259715" indent="-171450">
                        <a:lnSpc>
                          <a:spcPct val="100000"/>
                        </a:lnSpc>
                        <a:spcBef>
                          <a:spcPts val="915"/>
                        </a:spcBef>
                        <a:buFont typeface="Arial" panose="020B0604020202020204" pitchFamily="34" charset="0"/>
                        <a:buChar char="•"/>
                        <a:tabLst>
                          <a:tab pos="184785" algn="l"/>
                        </a:tabLst>
                      </a:pPr>
                      <a:r>
                        <a:rPr lang="fr-FR" sz="1200" b="0" spc="0" baseline="0" dirty="0">
                          <a:latin typeface="Arial" panose="020B0604020202020204" pitchFamily="34" charset="0"/>
                          <a:cs typeface="Arial" panose="020B0604020202020204" pitchFamily="34" charset="0"/>
                        </a:rPr>
                        <a:t>Réfléchir (ou inviter à réfléchir) au résultat/au processus/à la valeur/à l’impact de l’activité d’apprentissage</a:t>
                      </a:r>
                    </a:p>
                    <a:p>
                      <a:pPr marL="259715" indent="-171450">
                        <a:lnSpc>
                          <a:spcPct val="100000"/>
                        </a:lnSpc>
                        <a:spcBef>
                          <a:spcPts val="915"/>
                        </a:spcBef>
                        <a:buFont typeface="Arial" panose="020B0604020202020204" pitchFamily="34" charset="0"/>
                        <a:buChar char="•"/>
                        <a:tabLst>
                          <a:tab pos="184785" algn="l"/>
                        </a:tabLst>
                      </a:pPr>
                      <a:r>
                        <a:rPr lang="fr-FR" sz="1200" b="0" spc="0" baseline="0" dirty="0">
                          <a:latin typeface="Arial" panose="020B0604020202020204" pitchFamily="34" charset="0"/>
                          <a:cs typeface="Arial" panose="020B0604020202020204" pitchFamily="34" charset="0"/>
                        </a:rPr>
                        <a:t>Reconnaître explicitement un changement de position</a:t>
                      </a:r>
                    </a:p>
                  </a:txBody>
                  <a:tcPr marL="0" marR="0" marT="116205" marB="0">
                    <a:lnL w="6096">
                      <a:solidFill>
                        <a:srgbClr val="000080"/>
                      </a:solidFill>
                      <a:prstDash val="solid"/>
                    </a:lnL>
                    <a:lnR w="6096">
                      <a:solidFill>
                        <a:srgbClr val="000080"/>
                      </a:solidFill>
                      <a:prstDash val="solid"/>
                    </a:lnR>
                    <a:lnT w="6096" cap="flat" cmpd="sng" algn="ctr">
                      <a:solidFill>
                        <a:srgbClr val="000080"/>
                      </a:solidFill>
                      <a:prstDash val="solid"/>
                      <a:round/>
                      <a:headEnd type="none" w="med" len="med"/>
                      <a:tailEnd type="none" w="med" len="med"/>
                    </a:lnT>
                    <a:lnB w="6096">
                      <a:solidFill>
                        <a:srgbClr val="000080"/>
                      </a:solidFill>
                      <a:prstDash val="solid"/>
                    </a:lnB>
                  </a:tcPr>
                </a:tc>
                <a:tc>
                  <a:txBody>
                    <a:bodyPr/>
                    <a:lstStyle/>
                    <a:p>
                      <a:pPr marL="88265" algn="l">
                        <a:lnSpc>
                          <a:spcPct val="100000"/>
                        </a:lnSpc>
                        <a:spcBef>
                          <a:spcPts val="865"/>
                        </a:spcBef>
                      </a:pPr>
                      <a:r>
                        <a:rPr lang="fr-FR" sz="1150" b="1" spc="0" baseline="0" dirty="0">
                          <a:latin typeface="Arial" panose="020B0604020202020204" pitchFamily="34" charset="0"/>
                          <a:cs typeface="Arial" panose="020B0604020202020204" pitchFamily="34" charset="0"/>
                        </a:rPr>
                        <a:t>Mots clés possibles à repérer : </a:t>
                      </a:r>
                      <a:r>
                        <a:rPr lang="fr-FR" sz="1150" b="0" spc="0" baseline="0" dirty="0">
                          <a:latin typeface="Arial" panose="020B0604020202020204" pitchFamily="34" charset="0"/>
                          <a:cs typeface="Arial" panose="020B0604020202020204" pitchFamily="34" charset="0"/>
                        </a:rPr>
                        <a:t>«dialogue», «parler», «partager», «travailler ensemble en groupe/en binôme», «tâche», «activité», «ce que tu as appris», «j’ai changé d’avis», «as-tu changé d’avis», «écouter», «règles du dialogue»</a:t>
                      </a:r>
                    </a:p>
                    <a:p>
                      <a:pPr marL="88265" algn="l">
                        <a:lnSpc>
                          <a:spcPct val="100000"/>
                        </a:lnSpc>
                        <a:spcBef>
                          <a:spcPts val="865"/>
                        </a:spcBef>
                      </a:pPr>
                      <a:r>
                        <a:rPr lang="fr-FR" sz="1150" b="1" spc="0" baseline="0" dirty="0">
                          <a:latin typeface="Arial" panose="020B0604020202020204" pitchFamily="34" charset="0"/>
                          <a:cs typeface="Arial" panose="020B0604020202020204" pitchFamily="34" charset="0"/>
                        </a:rPr>
                        <a:t>Exemples :</a:t>
                      </a:r>
                      <a:r>
                        <a:rPr lang="fr-FR" sz="1150" b="0" i="1" spc="0" baseline="0" dirty="0">
                          <a:latin typeface="Arial" panose="020B0604020202020204" pitchFamily="34" charset="0"/>
                          <a:cs typeface="Arial" panose="020B0604020202020204" pitchFamily="34" charset="0"/>
                        </a:rPr>
                        <a:t>(Note : Parfois, un commentaire peut inclure une réflexion à la fois sur le dialogue et sur l’activité d’apprentissage)</a:t>
                      </a:r>
                    </a:p>
                    <a:p>
                      <a:pPr marL="88265" algn="l">
                        <a:lnSpc>
                          <a:spcPct val="100000"/>
                        </a:lnSpc>
                        <a:spcBef>
                          <a:spcPts val="865"/>
                        </a:spcBef>
                      </a:pPr>
                      <a:r>
                        <a:rPr lang="fr-FR" sz="1150" b="0" spc="0" baseline="0" dirty="0">
                          <a:latin typeface="Arial" panose="020B0604020202020204" pitchFamily="34" charset="0"/>
                          <a:cs typeface="Arial" panose="020B0604020202020204" pitchFamily="34" charset="0"/>
                        </a:rPr>
                        <a:t>«J’aime partager des idées parce que cela peut nous donner de nouvelles idées pour notre écriture»</a:t>
                      </a:r>
                    </a:p>
                    <a:p>
                      <a:pPr marL="88265" algn="l">
                        <a:lnSpc>
                          <a:spcPct val="100000"/>
                        </a:lnSpc>
                        <a:spcBef>
                          <a:spcPts val="865"/>
                        </a:spcBef>
                      </a:pPr>
                      <a:r>
                        <a:rPr lang="fr-FR" sz="1150" b="0" spc="0" baseline="0" dirty="0">
                          <a:latin typeface="Arial" panose="020B0604020202020204" pitchFamily="34" charset="0"/>
                          <a:cs typeface="Arial" panose="020B0604020202020204" pitchFamily="34" charset="0"/>
                        </a:rPr>
                        <a:t>«Parler et écouter vont un peu ensemble, non?»</a:t>
                      </a:r>
                    </a:p>
                    <a:p>
                      <a:pPr marL="88265" algn="l">
                        <a:lnSpc>
                          <a:spcPct val="100000"/>
                        </a:lnSpc>
                        <a:spcBef>
                          <a:spcPts val="865"/>
                        </a:spcBef>
                      </a:pPr>
                      <a:r>
                        <a:rPr lang="fr-FR" sz="1150" b="0" spc="0" baseline="0" dirty="0">
                          <a:latin typeface="Arial" panose="020B0604020202020204" pitchFamily="34" charset="0"/>
                          <a:cs typeface="Arial" panose="020B0604020202020204" pitchFamily="34" charset="0"/>
                        </a:rPr>
                        <a:t>«Dans votre groupe, pouvez-vous réfléchir à ce qui fait que le dialogue fonctionne?»</a:t>
                      </a:r>
                    </a:p>
                    <a:p>
                      <a:pPr marL="88265" algn="l">
                        <a:lnSpc>
                          <a:spcPct val="100000"/>
                        </a:lnSpc>
                        <a:spcBef>
                          <a:spcPts val="865"/>
                        </a:spcBef>
                      </a:pPr>
                      <a:r>
                        <a:rPr lang="fr-FR" sz="1150" b="0" spc="0" baseline="0" dirty="0">
                          <a:latin typeface="Arial" panose="020B0604020202020204" pitchFamily="34" charset="0"/>
                          <a:cs typeface="Arial" panose="020B0604020202020204" pitchFamily="34" charset="0"/>
                        </a:rPr>
                        <a:t>«Penses-tu que nous avons besoin de nouvelles règles de dialogue pour la prochaine fois?»</a:t>
                      </a:r>
                    </a:p>
                    <a:p>
                      <a:pPr marL="88265" algn="l">
                        <a:lnSpc>
                          <a:spcPct val="100000"/>
                        </a:lnSpc>
                        <a:spcBef>
                          <a:spcPts val="865"/>
                        </a:spcBef>
                      </a:pPr>
                      <a:r>
                        <a:rPr lang="fr-FR" sz="1150" b="0" spc="0" baseline="0" dirty="0">
                          <a:latin typeface="Arial" panose="020B0604020202020204" pitchFamily="34" charset="0"/>
                          <a:cs typeface="Arial" panose="020B0604020202020204" pitchFamily="34" charset="0"/>
                        </a:rPr>
                        <a:t>«Je vois que vous vous écoutiez attentivement; cela a-t-il aidé ta compréhension des débats sur le racisme institutionnel?»</a:t>
                      </a:r>
                    </a:p>
                    <a:p>
                      <a:pPr marL="88265" algn="l">
                        <a:lnSpc>
                          <a:spcPct val="100000"/>
                        </a:lnSpc>
                        <a:spcBef>
                          <a:spcPts val="865"/>
                        </a:spcBef>
                      </a:pPr>
                      <a:r>
                        <a:rPr lang="fr-FR" sz="1150" b="0" spc="0" baseline="0" dirty="0">
                          <a:latin typeface="Arial" panose="020B0604020202020204" pitchFamily="34" charset="0"/>
                          <a:cs typeface="Arial" panose="020B0604020202020204" pitchFamily="34" charset="0"/>
                        </a:rPr>
                        <a:t>«En tant que “preneur de notes” dans ton groupe, as-tu senti que tu participais au dialogue?»</a:t>
                      </a:r>
                    </a:p>
                    <a:p>
                      <a:pPr marL="88265" algn="l">
                        <a:lnSpc>
                          <a:spcPct val="100000"/>
                        </a:lnSpc>
                        <a:spcBef>
                          <a:spcPts val="865"/>
                        </a:spcBef>
                      </a:pPr>
                      <a:r>
                        <a:rPr lang="fr-FR" sz="1150" b="0" spc="0" baseline="0" dirty="0">
                          <a:latin typeface="Arial" panose="020B0604020202020204" pitchFamily="34" charset="0"/>
                          <a:cs typeface="Arial" panose="020B0604020202020204" pitchFamily="34" charset="0"/>
                        </a:rPr>
                        <a:t>«Quel argument/de qui t’a aidé à changer d’avis, et pourquoi?»</a:t>
                      </a:r>
                    </a:p>
                    <a:p>
                      <a:pPr marL="88265" algn="l">
                        <a:lnSpc>
                          <a:spcPct val="100000"/>
                        </a:lnSpc>
                        <a:spcBef>
                          <a:spcPts val="865"/>
                        </a:spcBef>
                      </a:pPr>
                      <a:r>
                        <a:rPr lang="fr-FR" sz="1150" b="0" spc="0" baseline="0" dirty="0">
                          <a:latin typeface="Arial" panose="020B0604020202020204" pitchFamily="34" charset="0"/>
                          <a:cs typeface="Arial" panose="020B0604020202020204" pitchFamily="34" charset="0"/>
                        </a:rPr>
                        <a:t>«Qu’as-tu appris dans la leçon d’aujourd’hui? As-tu changé ce que tu pensais?»</a:t>
                      </a:r>
                    </a:p>
                    <a:p>
                      <a:pPr marL="88265" algn="l">
                        <a:lnSpc>
                          <a:spcPct val="100000"/>
                        </a:lnSpc>
                        <a:spcBef>
                          <a:spcPts val="865"/>
                        </a:spcBef>
                      </a:pPr>
                      <a:r>
                        <a:rPr lang="fr-FR" sz="1150" b="0" spc="0" baseline="0" dirty="0">
                          <a:latin typeface="Arial" panose="020B0604020202020204" pitchFamily="34" charset="0"/>
                          <a:cs typeface="Arial" panose="020B0604020202020204" pitchFamily="34" charset="0"/>
                        </a:rPr>
                        <a:t>«Notre groupe a produit une affiche vraiment convaincante sur le changement climatique pour différents publics»</a:t>
                      </a:r>
                    </a:p>
                  </a:txBody>
                  <a:tcPr marL="0" marR="0" marT="109855" marB="0">
                    <a:lnL w="6096">
                      <a:solidFill>
                        <a:srgbClr val="000080"/>
                      </a:solidFill>
                      <a:prstDash val="solid"/>
                    </a:lnL>
                    <a:lnR w="6096">
                      <a:solidFill>
                        <a:srgbClr val="000080"/>
                      </a:solidFill>
                      <a:prstDash val="solid"/>
                    </a:lnR>
                    <a:lnT w="6096" cap="flat" cmpd="sng" algn="ctr">
                      <a:solidFill>
                        <a:srgbClr val="000080"/>
                      </a:solidFill>
                      <a:prstDash val="solid"/>
                      <a:round/>
                      <a:headEnd type="none" w="med" len="med"/>
                      <a:tailEnd type="none" w="med" len="med"/>
                    </a:lnT>
                    <a:lnB w="6096">
                      <a:solidFill>
                        <a:srgbClr val="000080"/>
                      </a:solidFill>
                      <a:prstDash val="solid"/>
                    </a:lnB>
                  </a:tcPr>
                </a:tc>
                <a:extLst>
                  <a:ext uri="{0D108BD9-81ED-4DB2-BD59-A6C34878D82A}">
                    <a16:rowId xmlns:a16="http://schemas.microsoft.com/office/drawing/2014/main" val="10001"/>
                  </a:ext>
                </a:extLst>
              </a:tr>
            </a:tbl>
          </a:graphicData>
        </a:graphic>
      </p:graphicFrame>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object 3"/>
          <p:cNvSpPr txBox="1">
            <a:spLocks noGrp="1"/>
          </p:cNvSpPr>
          <p:nvPr>
            <p:ph type="sldNum" sz="quarter" idx="7"/>
            <p:custDataLst>
              <p:tags r:id="rId1"/>
            </p:custDataLst>
          </p:nvPr>
        </p:nvSpPr>
        <p:spPr>
          <a:prstGeom prst="rect">
            <a:avLst/>
          </a:prstGeom>
        </p:spPr>
        <p:txBody>
          <a:bodyPr vert="horz" wrap="square" lIns="0" tIns="635" rIns="0" bIns="0" rtlCol="0">
            <a:spAutoFit/>
          </a:bodyPr>
          <a:lstStyle/>
          <a:p>
            <a:pPr marL="25400">
              <a:lnSpc>
                <a:spcPct val="100000"/>
              </a:lnSpc>
              <a:spcBef>
                <a:spcPts val="5"/>
              </a:spcBef>
            </a:pPr>
            <a:r>
              <a:rPr dirty="0"/>
              <a:t>36</a:t>
            </a:r>
          </a:p>
        </p:txBody>
      </p:sp>
      <p:graphicFrame>
        <p:nvGraphicFramePr>
          <p:cNvPr id="2" name="object 2"/>
          <p:cNvGraphicFramePr>
            <a:graphicFrameLocks noGrp="1"/>
          </p:cNvGraphicFramePr>
          <p:nvPr>
            <p:custDataLst>
              <p:tags r:id="rId2"/>
            </p:custDataLst>
            <p:extLst>
              <p:ext uri="{D42A27DB-BD31-4B8C-83A1-F6EECF244321}">
                <p14:modId xmlns:p14="http://schemas.microsoft.com/office/powerpoint/2010/main" val="3502425647"/>
              </p:ext>
            </p:extLst>
          </p:nvPr>
        </p:nvGraphicFramePr>
        <p:xfrm>
          <a:off x="423552" y="123825"/>
          <a:ext cx="9784078" cy="7167619"/>
        </p:xfrm>
        <a:graphic>
          <a:graphicData uri="http://schemas.openxmlformats.org/drawingml/2006/table">
            <a:tbl>
              <a:tblPr firstRow="1" bandRow="1">
                <a:tableStyleId>{2D5ABB26-0587-4C30-8999-92F81FD0307C}</a:tableStyleId>
              </a:tblPr>
              <a:tblGrid>
                <a:gridCol w="2471928">
                  <a:extLst>
                    <a:ext uri="{9D8B030D-6E8A-4147-A177-3AD203B41FA5}">
                      <a16:colId xmlns:a16="http://schemas.microsoft.com/office/drawing/2014/main" val="20000"/>
                    </a:ext>
                  </a:extLst>
                </a:gridCol>
                <a:gridCol w="2679820">
                  <a:extLst>
                    <a:ext uri="{9D8B030D-6E8A-4147-A177-3AD203B41FA5}">
                      <a16:colId xmlns:a16="http://schemas.microsoft.com/office/drawing/2014/main" val="20001"/>
                    </a:ext>
                  </a:extLst>
                </a:gridCol>
                <a:gridCol w="4632330">
                  <a:extLst>
                    <a:ext uri="{9D8B030D-6E8A-4147-A177-3AD203B41FA5}">
                      <a16:colId xmlns:a16="http://schemas.microsoft.com/office/drawing/2014/main" val="20002"/>
                    </a:ext>
                  </a:extLst>
                </a:gridCol>
              </a:tblGrid>
              <a:tr h="440937">
                <a:tc>
                  <a:txBody>
                    <a:bodyPr/>
                    <a:lstStyle/>
                    <a:p>
                      <a:pPr algn="ctr">
                        <a:lnSpc>
                          <a:spcPct val="107000"/>
                        </a:lnSpc>
                        <a:spcAft>
                          <a:spcPts val="800"/>
                        </a:spcAft>
                        <a:buNone/>
                      </a:pPr>
                      <a:r>
                        <a:rPr lang="fr-FR" sz="1200" b="1" kern="100" dirty="0">
                          <a:effectLst/>
                          <a:latin typeface="Aptos" panose="020B0004020202020204" pitchFamily="34" charset="0"/>
                          <a:ea typeface="Arial Unicode MS" panose="020B0604020202020204"/>
                          <a:cs typeface="Times New Roman" panose="02020603050405020304" pitchFamily="18" charset="0"/>
                        </a:rPr>
                        <a:t>CATÉGORIES DE CODAGE</a:t>
                      </a:r>
                      <a:endParaRPr lang="fr-FR" sz="1200" kern="100" dirty="0">
                        <a:effectLst/>
                        <a:latin typeface="Aptos" panose="020B0004020202020204" pitchFamily="34" charset="0"/>
                        <a:ea typeface="Arial Unicode MS" panose="020B0604020202020204"/>
                        <a:cs typeface="Times New Roman" panose="02020603050405020304" pitchFamily="18" charset="0"/>
                      </a:endParaRPr>
                    </a:p>
                  </a:txBody>
                  <a:tcPr marL="9525" marR="9525" marT="9525" marB="9525" anchor="ctr">
                    <a:lnL w="6095">
                      <a:solidFill>
                        <a:srgbClr val="000080"/>
                      </a:solidFill>
                      <a:prstDash val="solid"/>
                    </a:lnL>
                    <a:lnR w="6096">
                      <a:solidFill>
                        <a:srgbClr val="000080"/>
                      </a:solidFill>
                      <a:prstDash val="solid"/>
                    </a:lnR>
                    <a:lnT w="6096">
                      <a:solidFill>
                        <a:srgbClr val="000080"/>
                      </a:solidFill>
                      <a:prstDash val="solid"/>
                    </a:lnT>
                    <a:lnB w="6096">
                      <a:solidFill>
                        <a:srgbClr val="000080"/>
                      </a:solidFill>
                      <a:prstDash val="solid"/>
                    </a:lnB>
                  </a:tcPr>
                </a:tc>
                <a:tc>
                  <a:txBody>
                    <a:bodyPr/>
                    <a:lstStyle/>
                    <a:p>
                      <a:pPr algn="ctr">
                        <a:lnSpc>
                          <a:spcPct val="107000"/>
                        </a:lnSpc>
                        <a:spcAft>
                          <a:spcPts val="800"/>
                        </a:spcAft>
                        <a:buNone/>
                      </a:pPr>
                      <a:r>
                        <a:rPr lang="fr-FR" sz="1200" b="1" kern="100" dirty="0">
                          <a:effectLst/>
                          <a:latin typeface="Aptos" panose="020B0004020202020204" pitchFamily="34" charset="0"/>
                          <a:ea typeface="Arial Unicode MS" panose="020B0604020202020204"/>
                          <a:cs typeface="Times New Roman" panose="02020603050405020304" pitchFamily="18" charset="0"/>
                        </a:rPr>
                        <a:t>CONTRIBUTIONS ET STRATÉGIES</a:t>
                      </a:r>
                      <a:endParaRPr lang="fr-FR" sz="1200" kern="100" dirty="0">
                        <a:effectLst/>
                        <a:latin typeface="Aptos" panose="020B0004020202020204" pitchFamily="34" charset="0"/>
                        <a:ea typeface="Arial Unicode MS" panose="020B0604020202020204"/>
                        <a:cs typeface="Times New Roman" panose="02020603050405020304" pitchFamily="18" charset="0"/>
                      </a:endParaRPr>
                    </a:p>
                  </a:txBody>
                  <a:tcPr marL="9525" marR="9525" marT="9525" marB="9525" anchor="ctr">
                    <a:lnL w="6096">
                      <a:solidFill>
                        <a:srgbClr val="000080"/>
                      </a:solidFill>
                      <a:prstDash val="solid"/>
                    </a:lnL>
                    <a:lnR w="6096">
                      <a:solidFill>
                        <a:srgbClr val="000080"/>
                      </a:solidFill>
                      <a:prstDash val="solid"/>
                    </a:lnR>
                    <a:lnT w="6096">
                      <a:solidFill>
                        <a:srgbClr val="000080"/>
                      </a:solidFill>
                      <a:prstDash val="solid"/>
                    </a:lnT>
                    <a:lnB w="6096">
                      <a:solidFill>
                        <a:srgbClr val="000080"/>
                      </a:solidFill>
                      <a:prstDash val="solid"/>
                    </a:lnB>
                  </a:tcPr>
                </a:tc>
                <a:tc>
                  <a:txBody>
                    <a:bodyPr/>
                    <a:lstStyle/>
                    <a:p>
                      <a:pPr algn="ctr">
                        <a:lnSpc>
                          <a:spcPct val="107000"/>
                        </a:lnSpc>
                        <a:spcAft>
                          <a:spcPts val="800"/>
                        </a:spcAft>
                        <a:buNone/>
                      </a:pPr>
                      <a:r>
                        <a:rPr lang="fr-FR" sz="1200" b="1" kern="100" dirty="0">
                          <a:effectLst/>
                          <a:latin typeface="Aptos" panose="020B0004020202020204" pitchFamily="34" charset="0"/>
                          <a:ea typeface="Arial Unicode MS" panose="020B0604020202020204"/>
                          <a:cs typeface="Times New Roman" panose="02020603050405020304" pitchFamily="18" charset="0"/>
                        </a:rPr>
                        <a:t>QUE DIT-ON?</a:t>
                      </a:r>
                      <a:endParaRPr lang="fr-FR" sz="1200" kern="100" dirty="0">
                        <a:effectLst/>
                        <a:latin typeface="Aptos" panose="020B0004020202020204" pitchFamily="34" charset="0"/>
                        <a:ea typeface="Arial Unicode MS" panose="020B0604020202020204"/>
                        <a:cs typeface="Times New Roman" panose="02020603050405020304" pitchFamily="18" charset="0"/>
                      </a:endParaRPr>
                    </a:p>
                  </a:txBody>
                  <a:tcPr marL="9525" marR="9525" marT="9525" marB="9525" anchor="ctr">
                    <a:lnL w="6096">
                      <a:solidFill>
                        <a:srgbClr val="000080"/>
                      </a:solidFill>
                      <a:prstDash val="solid"/>
                    </a:lnL>
                    <a:lnR w="6096">
                      <a:solidFill>
                        <a:srgbClr val="000080"/>
                      </a:solidFill>
                      <a:prstDash val="solid"/>
                    </a:lnR>
                    <a:lnT w="6096">
                      <a:solidFill>
                        <a:srgbClr val="000080"/>
                      </a:solidFill>
                      <a:prstDash val="solid"/>
                    </a:lnT>
                    <a:lnB w="6096">
                      <a:solidFill>
                        <a:srgbClr val="000080"/>
                      </a:solidFill>
                      <a:prstDash val="solid"/>
                    </a:lnB>
                  </a:tcPr>
                </a:tc>
                <a:extLst>
                  <a:ext uri="{0D108BD9-81ED-4DB2-BD59-A6C34878D82A}">
                    <a16:rowId xmlns:a16="http://schemas.microsoft.com/office/drawing/2014/main" val="10000"/>
                  </a:ext>
                </a:extLst>
              </a:tr>
              <a:tr h="3630168">
                <a:tc>
                  <a:txBody>
                    <a:bodyPr/>
                    <a:lstStyle/>
                    <a:p>
                      <a:pPr marL="88265">
                        <a:lnSpc>
                          <a:spcPct val="100000"/>
                        </a:lnSpc>
                        <a:spcBef>
                          <a:spcPts val="865"/>
                        </a:spcBef>
                      </a:pPr>
                      <a:r>
                        <a:rPr lang="fr-FR" sz="1200" b="1" spc="0" baseline="0" dirty="0">
                          <a:latin typeface="Arial"/>
                          <a:cs typeface="Arial"/>
                        </a:rPr>
                        <a:t>C — Connecter</a:t>
                      </a:r>
                    </a:p>
                    <a:p>
                      <a:pPr marL="88265">
                        <a:lnSpc>
                          <a:spcPct val="100000"/>
                        </a:lnSpc>
                        <a:spcBef>
                          <a:spcPts val="865"/>
                        </a:spcBef>
                      </a:pPr>
                      <a:r>
                        <a:rPr lang="fr-FR" sz="1200" b="0" i="1" spc="0" baseline="0" dirty="0">
                          <a:latin typeface="Arial"/>
                          <a:cs typeface="Arial"/>
                        </a:rPr>
                        <a:t>Rendre explicite le cheminement de l’apprentissage en établissant des liens avec des contributions, connaissances, ressources ou expériences au-delà du dialogue immédiat.</a:t>
                      </a:r>
                    </a:p>
                  </a:txBody>
                  <a:tcPr marL="0" marR="0" marT="109855" marB="0">
                    <a:lnL w="6095">
                      <a:solidFill>
                        <a:srgbClr val="000080"/>
                      </a:solidFill>
                      <a:prstDash val="solid"/>
                    </a:lnL>
                    <a:lnR w="6096">
                      <a:solidFill>
                        <a:srgbClr val="000080"/>
                      </a:solidFill>
                      <a:prstDash val="solid"/>
                    </a:lnR>
                    <a:lnT w="6096" cap="flat" cmpd="sng" algn="ctr">
                      <a:solidFill>
                        <a:srgbClr val="000080"/>
                      </a:solidFill>
                      <a:prstDash val="solid"/>
                      <a:round/>
                      <a:headEnd type="none" w="med" len="med"/>
                      <a:tailEnd type="none" w="med" len="med"/>
                    </a:lnT>
                    <a:lnB w="6096">
                      <a:solidFill>
                        <a:srgbClr val="000080"/>
                      </a:solidFill>
                      <a:prstDash val="solid"/>
                    </a:lnB>
                  </a:tcPr>
                </a:tc>
                <a:tc>
                  <a:txBody>
                    <a:bodyPr/>
                    <a:lstStyle/>
                    <a:p>
                      <a:pPr marL="259715" marR="339090" indent="-171450">
                        <a:lnSpc>
                          <a:spcPct val="104299"/>
                        </a:lnSpc>
                        <a:spcBef>
                          <a:spcPts val="855"/>
                        </a:spcBef>
                        <a:spcAft>
                          <a:spcPts val="700"/>
                        </a:spcAft>
                        <a:buFont typeface="Arial" panose="020B0604020202020204" pitchFamily="34" charset="0"/>
                        <a:buChar char="•"/>
                        <a:tabLst>
                          <a:tab pos="184785" algn="l"/>
                        </a:tabLst>
                      </a:pPr>
                      <a:r>
                        <a:rPr lang="fr-FR" sz="1200" spc="0" baseline="0" dirty="0">
                          <a:latin typeface="Arial"/>
                          <a:cs typeface="Arial"/>
                        </a:rPr>
                        <a:t>Faire référence aux contributions précédentes ou signaler des demandes à venir</a:t>
                      </a:r>
                    </a:p>
                    <a:p>
                      <a:pPr marL="259715" marR="339090" indent="-171450">
                        <a:lnSpc>
                          <a:spcPct val="104299"/>
                        </a:lnSpc>
                        <a:spcBef>
                          <a:spcPts val="855"/>
                        </a:spcBef>
                        <a:spcAft>
                          <a:spcPts val="700"/>
                        </a:spcAft>
                        <a:buFont typeface="Arial" panose="020B0604020202020204" pitchFamily="34" charset="0"/>
                        <a:buChar char="•"/>
                        <a:tabLst>
                          <a:tab pos="184785" algn="l"/>
                        </a:tabLst>
                      </a:pPr>
                      <a:r>
                        <a:rPr lang="fr-FR" sz="1200" spc="0" baseline="0" dirty="0">
                          <a:latin typeface="Arial"/>
                          <a:cs typeface="Arial"/>
                        </a:rPr>
                        <a:t>Faire référence à une activité ou des artefacts pertinents</a:t>
                      </a:r>
                    </a:p>
                    <a:p>
                      <a:pPr marL="259715" marR="339090" indent="-171450">
                        <a:lnSpc>
                          <a:spcPct val="104299"/>
                        </a:lnSpc>
                        <a:spcBef>
                          <a:spcPts val="855"/>
                        </a:spcBef>
                        <a:spcAft>
                          <a:spcPts val="700"/>
                        </a:spcAft>
                        <a:buFont typeface="Arial" panose="020B0604020202020204" pitchFamily="34" charset="0"/>
                        <a:buChar char="•"/>
                        <a:tabLst>
                          <a:tab pos="184785" algn="l"/>
                        </a:tabLst>
                      </a:pPr>
                      <a:r>
                        <a:rPr lang="fr-FR" sz="1200" spc="0" baseline="0" dirty="0">
                          <a:latin typeface="Arial"/>
                          <a:cs typeface="Arial"/>
                        </a:rPr>
                        <a:t>Faire référence à des contextes plus larges que la classe ou à des connaissances, expériences ou ressources antérieures (y compris des preuves externes, l’expérience personnelle et la vie quotidienne)</a:t>
                      </a:r>
                    </a:p>
                  </a:txBody>
                  <a:tcPr marL="0" marR="0" marT="108585" marB="0">
                    <a:lnL w="6096">
                      <a:solidFill>
                        <a:srgbClr val="000080"/>
                      </a:solidFill>
                      <a:prstDash val="solid"/>
                    </a:lnL>
                    <a:lnR w="6096">
                      <a:solidFill>
                        <a:srgbClr val="000080"/>
                      </a:solidFill>
                      <a:prstDash val="solid"/>
                    </a:lnR>
                    <a:lnT w="6096" cap="flat" cmpd="sng" algn="ctr">
                      <a:solidFill>
                        <a:srgbClr val="000080"/>
                      </a:solidFill>
                      <a:prstDash val="solid"/>
                      <a:round/>
                      <a:headEnd type="none" w="med" len="med"/>
                      <a:tailEnd type="none" w="med" len="med"/>
                    </a:lnT>
                    <a:lnB w="6096">
                      <a:solidFill>
                        <a:srgbClr val="000080"/>
                      </a:solidFill>
                      <a:prstDash val="solid"/>
                    </a:lnB>
                  </a:tcPr>
                </a:tc>
                <a:tc>
                  <a:txBody>
                    <a:bodyPr/>
                    <a:lstStyle/>
                    <a:p>
                      <a:pPr marL="144000">
                        <a:lnSpc>
                          <a:spcPct val="100000"/>
                        </a:lnSpc>
                        <a:spcBef>
                          <a:spcPts val="200"/>
                        </a:spcBef>
                        <a:spcAft>
                          <a:spcPts val="400"/>
                        </a:spcAft>
                      </a:pPr>
                      <a:r>
                        <a:rPr lang="fr-FR" sz="1150" b="1" spc="0" baseline="0" dirty="0">
                          <a:latin typeface="Arial"/>
                          <a:cs typeface="Arial"/>
                        </a:rPr>
                        <a:t>Mots clés possibles à repérer : </a:t>
                      </a:r>
                      <a:r>
                        <a:rPr lang="fr-FR" sz="1150" b="0" spc="0" baseline="0" dirty="0">
                          <a:latin typeface="Arial"/>
                          <a:cs typeface="Arial"/>
                        </a:rPr>
                        <a:t>«la dernière leçon», «plus tôt», «ça me rappelle», «la prochaine leçon», «en lien avec», «chez toi»</a:t>
                      </a:r>
                    </a:p>
                    <a:p>
                      <a:pPr marL="144000">
                        <a:lnSpc>
                          <a:spcPct val="100000"/>
                        </a:lnSpc>
                        <a:spcBef>
                          <a:spcPts val="200"/>
                        </a:spcBef>
                        <a:spcAft>
                          <a:spcPts val="400"/>
                        </a:spcAft>
                      </a:pPr>
                      <a:r>
                        <a:rPr lang="fr-FR" sz="1150" b="1" spc="0" baseline="0" dirty="0">
                          <a:latin typeface="Arial"/>
                          <a:cs typeface="Arial"/>
                        </a:rPr>
                        <a:t>Exemples : </a:t>
                      </a:r>
                      <a:r>
                        <a:rPr lang="fr-FR" sz="1150" b="0" spc="0" baseline="0" dirty="0">
                          <a:latin typeface="Arial"/>
                          <a:cs typeface="Arial"/>
                        </a:rPr>
                        <a:t>«C’est comme quand on a fait/appris…»</a:t>
                      </a:r>
                    </a:p>
                    <a:p>
                      <a:pPr marL="144000">
                        <a:lnSpc>
                          <a:spcPct val="100000"/>
                        </a:lnSpc>
                        <a:spcBef>
                          <a:spcPts val="200"/>
                        </a:spcBef>
                        <a:spcAft>
                          <a:spcPts val="400"/>
                        </a:spcAft>
                      </a:pPr>
                      <a:r>
                        <a:rPr lang="fr-FR" sz="1150" b="0" spc="0" baseline="0" dirty="0">
                          <a:latin typeface="Arial"/>
                          <a:cs typeface="Arial"/>
                        </a:rPr>
                        <a:t>«En quoi la leçon d’aujourd’hui est-elle liée à la dernière leçon?»</a:t>
                      </a:r>
                    </a:p>
                    <a:p>
                      <a:pPr marL="144000">
                        <a:lnSpc>
                          <a:spcPct val="100000"/>
                        </a:lnSpc>
                        <a:spcBef>
                          <a:spcPts val="200"/>
                        </a:spcBef>
                        <a:spcAft>
                          <a:spcPts val="400"/>
                        </a:spcAft>
                      </a:pPr>
                      <a:r>
                        <a:rPr lang="fr-FR" sz="1150" b="0" spc="0" baseline="0" dirty="0">
                          <a:latin typeface="Arial"/>
                          <a:cs typeface="Arial"/>
                        </a:rPr>
                        <a:t>«Qui se souvient de l’expérience où nous avons gardé des plantes dans le noir?»</a:t>
                      </a:r>
                    </a:p>
                    <a:p>
                      <a:pPr marL="144000">
                        <a:lnSpc>
                          <a:spcPct val="100000"/>
                        </a:lnSpc>
                        <a:spcBef>
                          <a:spcPts val="200"/>
                        </a:spcBef>
                        <a:spcAft>
                          <a:spcPts val="400"/>
                        </a:spcAft>
                      </a:pPr>
                      <a:r>
                        <a:rPr lang="fr-FR" sz="1150" b="0" spc="0" baseline="0" dirty="0">
                          <a:latin typeface="Arial"/>
                          <a:cs typeface="Arial"/>
                        </a:rPr>
                        <a:t>«À la fin de la leçon, je vous demanderai d’écrire ce que vous pensez s’être passé et pourquoi»</a:t>
                      </a:r>
                    </a:p>
                    <a:p>
                      <a:pPr marL="144000">
                        <a:lnSpc>
                          <a:spcPct val="100000"/>
                        </a:lnSpc>
                        <a:spcBef>
                          <a:spcPts val="200"/>
                        </a:spcBef>
                        <a:spcAft>
                          <a:spcPts val="400"/>
                        </a:spcAft>
                      </a:pPr>
                      <a:r>
                        <a:rPr lang="fr-FR" sz="1150" b="0" spc="0" baseline="0" dirty="0">
                          <a:latin typeface="Arial"/>
                          <a:cs typeface="Arial"/>
                        </a:rPr>
                        <a:t>«Qui a visité le musée des sciences et peut nous dire ce qu’il a vu?»</a:t>
                      </a:r>
                    </a:p>
                    <a:p>
                      <a:pPr marL="144000">
                        <a:lnSpc>
                          <a:spcPct val="100000"/>
                        </a:lnSpc>
                        <a:spcBef>
                          <a:spcPts val="200"/>
                        </a:spcBef>
                        <a:spcAft>
                          <a:spcPts val="400"/>
                        </a:spcAft>
                      </a:pPr>
                      <a:r>
                        <a:rPr lang="fr-FR" sz="1150" b="0" spc="0" baseline="0" dirty="0">
                          <a:latin typeface="Arial"/>
                          <a:cs typeface="Arial"/>
                        </a:rPr>
                        <a:t>«Je connais bien l’équitation parce que j’ai mon propre cheval»</a:t>
                      </a:r>
                    </a:p>
                    <a:p>
                      <a:pPr marL="144000">
                        <a:lnSpc>
                          <a:spcPct val="100000"/>
                        </a:lnSpc>
                        <a:spcBef>
                          <a:spcPts val="200"/>
                        </a:spcBef>
                        <a:spcAft>
                          <a:spcPts val="400"/>
                        </a:spcAft>
                      </a:pPr>
                      <a:r>
                        <a:rPr lang="fr-FR" sz="1150" b="0" spc="0" baseline="0" dirty="0">
                          <a:latin typeface="Arial"/>
                          <a:cs typeface="Arial"/>
                        </a:rPr>
                        <a:t>«Penses-tu que tu pourrais trouver des créatures similaires dans le sol de ton propre jardin?»</a:t>
                      </a:r>
                    </a:p>
                    <a:p>
                      <a:pPr marL="144000">
                        <a:lnSpc>
                          <a:spcPct val="100000"/>
                        </a:lnSpc>
                        <a:spcBef>
                          <a:spcPts val="200"/>
                        </a:spcBef>
                        <a:spcAft>
                          <a:spcPts val="400"/>
                        </a:spcAft>
                      </a:pPr>
                      <a:r>
                        <a:rPr lang="fr-FR" sz="1150" b="0" spc="0" baseline="0" dirty="0">
                          <a:latin typeface="Arial"/>
                          <a:cs typeface="Arial"/>
                        </a:rPr>
                        <a:t>«As-tu vu quelque chose aux infos qui parle de météo ou de climat?»</a:t>
                      </a:r>
                    </a:p>
                    <a:p>
                      <a:pPr marL="144000">
                        <a:lnSpc>
                          <a:spcPct val="100000"/>
                        </a:lnSpc>
                        <a:spcBef>
                          <a:spcPts val="200"/>
                        </a:spcBef>
                        <a:spcAft>
                          <a:spcPts val="400"/>
                        </a:spcAft>
                      </a:pPr>
                      <a:r>
                        <a:rPr lang="fr-FR" sz="1150" b="0" spc="0" baseline="0" dirty="0">
                          <a:latin typeface="Arial"/>
                          <a:cs typeface="Arial"/>
                        </a:rPr>
                        <a:t>«Y a-t-il des informations dans les chapitres précédents qui sont utiles?»</a:t>
                      </a:r>
                    </a:p>
                  </a:txBody>
                  <a:tcPr marL="0" marR="0" marT="109855" marB="0">
                    <a:lnL w="6096">
                      <a:solidFill>
                        <a:srgbClr val="000080"/>
                      </a:solidFill>
                      <a:prstDash val="solid"/>
                    </a:lnL>
                    <a:lnR w="6096">
                      <a:solidFill>
                        <a:srgbClr val="000080"/>
                      </a:solidFill>
                      <a:prstDash val="solid"/>
                    </a:lnR>
                    <a:lnT w="6096" cap="flat" cmpd="sng" algn="ctr">
                      <a:solidFill>
                        <a:srgbClr val="000080"/>
                      </a:solidFill>
                      <a:prstDash val="solid"/>
                      <a:round/>
                      <a:headEnd type="none" w="med" len="med"/>
                      <a:tailEnd type="none" w="med" len="med"/>
                    </a:lnT>
                    <a:lnB w="6096">
                      <a:solidFill>
                        <a:srgbClr val="000080"/>
                      </a:solidFill>
                      <a:prstDash val="solid"/>
                    </a:lnB>
                  </a:tcPr>
                </a:tc>
                <a:extLst>
                  <a:ext uri="{0D108BD9-81ED-4DB2-BD59-A6C34878D82A}">
                    <a16:rowId xmlns:a16="http://schemas.microsoft.com/office/drawing/2014/main" val="10001"/>
                  </a:ext>
                </a:extLst>
              </a:tr>
              <a:tr h="1395101">
                <a:tc>
                  <a:txBody>
                    <a:bodyPr/>
                    <a:lstStyle/>
                    <a:p>
                      <a:pPr marL="88265" marR="324485">
                        <a:lnSpc>
                          <a:spcPct val="100800"/>
                        </a:lnSpc>
                        <a:spcBef>
                          <a:spcPts val="855"/>
                        </a:spcBef>
                      </a:pPr>
                      <a:r>
                        <a:rPr lang="fr-FR" sz="1200" b="1" spc="0" baseline="0" dirty="0">
                          <a:latin typeface="Arial"/>
                          <a:cs typeface="Arial"/>
                        </a:rPr>
                        <a:t>G — Orienter le dialogue ou l’activité</a:t>
                      </a:r>
                    </a:p>
                    <a:p>
                      <a:pPr marL="88265" marR="324485">
                        <a:lnSpc>
                          <a:spcPct val="100800"/>
                        </a:lnSpc>
                        <a:spcBef>
                          <a:spcPts val="855"/>
                        </a:spcBef>
                      </a:pPr>
                      <a:r>
                        <a:rPr lang="fr-FR" sz="1200" b="0" i="1" spc="0" baseline="0" dirty="0">
                          <a:latin typeface="Arial"/>
                          <a:cs typeface="Arial"/>
                        </a:rPr>
                        <a:t>Prendre la responsabilité de structurer l’activité ou de focaliser le dialogue dans une direction souhaitée, ou utiliser d’autres stratégies d’étayage pour soutenir le dialogue ou l’apprentissage.</a:t>
                      </a:r>
                    </a:p>
                    <a:p>
                      <a:pPr marL="88265" marR="324485">
                        <a:lnSpc>
                          <a:spcPct val="100800"/>
                        </a:lnSpc>
                        <a:spcBef>
                          <a:spcPts val="855"/>
                        </a:spcBef>
                      </a:pPr>
                      <a:r>
                        <a:rPr lang="fr-FR" sz="1200" b="1" spc="0" baseline="0" dirty="0">
                          <a:latin typeface="Arial"/>
                          <a:cs typeface="Arial"/>
                        </a:rPr>
                        <a:t>(Cette catégorie générale regroupe les contributions qui favorisent le déroulement du dialogue et peuvent renforcer la participation des élèves.)</a:t>
                      </a:r>
                      <a:endParaRPr sz="1200" spc="0" baseline="0" dirty="0">
                        <a:latin typeface="Arial"/>
                        <a:cs typeface="Arial"/>
                      </a:endParaRPr>
                    </a:p>
                  </a:txBody>
                  <a:tcPr marL="0" marR="0" marT="108585" marB="0">
                    <a:lnL w="6095">
                      <a:solidFill>
                        <a:srgbClr val="000080"/>
                      </a:solidFill>
                      <a:prstDash val="solid"/>
                    </a:lnL>
                    <a:lnR w="6096">
                      <a:solidFill>
                        <a:srgbClr val="000080"/>
                      </a:solidFill>
                      <a:prstDash val="solid"/>
                    </a:lnR>
                    <a:lnT w="6096">
                      <a:solidFill>
                        <a:srgbClr val="000080"/>
                      </a:solidFill>
                      <a:prstDash val="solid"/>
                    </a:lnT>
                    <a:lnB w="6095">
                      <a:solidFill>
                        <a:srgbClr val="000080"/>
                      </a:solidFill>
                      <a:prstDash val="solid"/>
                    </a:lnB>
                  </a:tcPr>
                </a:tc>
                <a:tc>
                  <a:txBody>
                    <a:bodyPr/>
                    <a:lstStyle/>
                    <a:p>
                      <a:pPr marL="259715" indent="-171450">
                        <a:lnSpc>
                          <a:spcPct val="100000"/>
                        </a:lnSpc>
                        <a:spcBef>
                          <a:spcPts val="915"/>
                        </a:spcBef>
                        <a:spcAft>
                          <a:spcPts val="700"/>
                        </a:spcAft>
                        <a:buFont typeface="Arial" panose="020B0604020202020204" pitchFamily="34" charset="0"/>
                        <a:buChar char="•"/>
                        <a:tabLst>
                          <a:tab pos="184785" algn="l"/>
                        </a:tabLst>
                      </a:pPr>
                      <a:r>
                        <a:rPr lang="fr-FR" sz="1200" spc="0" baseline="0" dirty="0">
                          <a:latin typeface="Arial"/>
                          <a:cs typeface="Arial"/>
                        </a:rPr>
                        <a:t>Encourager le dialogue entre élèves</a:t>
                      </a:r>
                    </a:p>
                    <a:p>
                      <a:pPr marL="259715" indent="-171450">
                        <a:lnSpc>
                          <a:spcPct val="100000"/>
                        </a:lnSpc>
                        <a:spcBef>
                          <a:spcPts val="915"/>
                        </a:spcBef>
                        <a:spcAft>
                          <a:spcPts val="700"/>
                        </a:spcAft>
                        <a:buFont typeface="Arial" panose="020B0604020202020204" pitchFamily="34" charset="0"/>
                        <a:buChar char="•"/>
                        <a:tabLst>
                          <a:tab pos="184785" algn="l"/>
                        </a:tabLst>
                      </a:pPr>
                      <a:r>
                        <a:rPr lang="fr-FR" sz="1200" spc="0" baseline="0" dirty="0">
                          <a:latin typeface="Arial"/>
                          <a:cs typeface="Arial"/>
                        </a:rPr>
                        <a:t>Offrir du temps de réflexion</a:t>
                      </a:r>
                    </a:p>
                    <a:p>
                      <a:pPr marL="259715" indent="-171450">
                        <a:lnSpc>
                          <a:spcPct val="100000"/>
                        </a:lnSpc>
                        <a:spcBef>
                          <a:spcPts val="915"/>
                        </a:spcBef>
                        <a:spcAft>
                          <a:spcPts val="700"/>
                        </a:spcAft>
                        <a:buFont typeface="Arial" panose="020B0604020202020204" pitchFamily="34" charset="0"/>
                        <a:buChar char="•"/>
                        <a:tabLst>
                          <a:tab pos="184785" algn="l"/>
                        </a:tabLst>
                      </a:pPr>
                      <a:r>
                        <a:rPr lang="fr-FR" sz="1200" spc="0" baseline="0" dirty="0">
                          <a:latin typeface="Arial"/>
                          <a:cs typeface="Arial"/>
                        </a:rPr>
                        <a:t>Proposer des pistes d’action ou d’investigation possibles</a:t>
                      </a:r>
                      <a:endParaRPr lang="fr-CA" sz="1200" spc="0" baseline="0" dirty="0">
                        <a:latin typeface="Arial"/>
                        <a:cs typeface="Arial"/>
                      </a:endParaRPr>
                    </a:p>
                  </a:txBody>
                  <a:tcPr marL="0" marR="0" marT="116205" marB="0">
                    <a:lnL w="6096">
                      <a:solidFill>
                        <a:srgbClr val="000080"/>
                      </a:solidFill>
                      <a:prstDash val="solid"/>
                    </a:lnL>
                    <a:lnR w="6096">
                      <a:solidFill>
                        <a:srgbClr val="000080"/>
                      </a:solidFill>
                      <a:prstDash val="solid"/>
                    </a:lnR>
                    <a:lnT w="6096">
                      <a:solidFill>
                        <a:srgbClr val="000080"/>
                      </a:solidFill>
                      <a:prstDash val="solid"/>
                    </a:lnT>
                    <a:lnB w="6095">
                      <a:solidFill>
                        <a:srgbClr val="000080"/>
                      </a:solidFill>
                      <a:prstDash val="solid"/>
                    </a:lnB>
                  </a:tcPr>
                </a:tc>
                <a:tc>
                  <a:txBody>
                    <a:bodyPr/>
                    <a:lstStyle/>
                    <a:p>
                      <a:pPr marL="88265">
                        <a:lnSpc>
                          <a:spcPct val="100000"/>
                        </a:lnSpc>
                        <a:spcBef>
                          <a:spcPts val="200"/>
                        </a:spcBef>
                        <a:spcAft>
                          <a:spcPts val="400"/>
                        </a:spcAft>
                      </a:pPr>
                      <a:r>
                        <a:rPr lang="fr-FR" sz="1150" b="1" spc="0" baseline="0" dirty="0">
                          <a:latin typeface="Arial"/>
                          <a:cs typeface="Arial"/>
                        </a:rPr>
                        <a:t>Mots clés possibles à repérer : </a:t>
                      </a:r>
                      <a:r>
                        <a:rPr lang="fr-FR" sz="1150" b="0" spc="0" baseline="0" dirty="0">
                          <a:latin typeface="Arial"/>
                          <a:cs typeface="Arial"/>
                        </a:rPr>
                        <a:t>«Que diriez-vous de», «se concentrer», «focaliser sur», «essayons», «pas de pression»</a:t>
                      </a:r>
                    </a:p>
                    <a:p>
                      <a:pPr marL="88265">
                        <a:lnSpc>
                          <a:spcPct val="100000"/>
                        </a:lnSpc>
                        <a:spcBef>
                          <a:spcPts val="200"/>
                        </a:spcBef>
                        <a:spcAft>
                          <a:spcPts val="400"/>
                        </a:spcAft>
                      </a:pPr>
                      <a:r>
                        <a:rPr lang="fr-FR" sz="1150" b="1" spc="0" baseline="0" dirty="0">
                          <a:latin typeface="Arial"/>
                          <a:cs typeface="Arial"/>
                        </a:rPr>
                        <a:t>Exemples : </a:t>
                      </a:r>
                      <a:r>
                        <a:rPr lang="fr-FR" sz="1150" b="0" spc="0" baseline="0" dirty="0">
                          <a:latin typeface="Arial"/>
                          <a:cs typeface="Arial"/>
                        </a:rPr>
                        <a:t>«Alors, pour répondre à la question, qu’avez-vous découvert? Est-ce que vous pensez à…?»</a:t>
                      </a:r>
                    </a:p>
                    <a:p>
                      <a:pPr marL="88265">
                        <a:lnSpc>
                          <a:spcPct val="100000"/>
                        </a:lnSpc>
                        <a:spcBef>
                          <a:spcPts val="200"/>
                        </a:spcBef>
                        <a:spcAft>
                          <a:spcPts val="400"/>
                        </a:spcAft>
                      </a:pPr>
                      <a:r>
                        <a:rPr lang="fr-FR" sz="1150" b="0" spc="0" baseline="0" dirty="0">
                          <a:latin typeface="Arial"/>
                          <a:cs typeface="Arial"/>
                        </a:rPr>
                        <a:t>«Ne vous inquiétez pas, essayez…»</a:t>
                      </a:r>
                    </a:p>
                    <a:p>
                      <a:pPr marL="88265">
                        <a:lnSpc>
                          <a:spcPct val="100000"/>
                        </a:lnSpc>
                        <a:spcBef>
                          <a:spcPts val="200"/>
                        </a:spcBef>
                        <a:spcAft>
                          <a:spcPts val="400"/>
                        </a:spcAft>
                      </a:pPr>
                      <a:r>
                        <a:rPr lang="fr-FR" sz="1150" b="0" spc="0" baseline="0" dirty="0">
                          <a:latin typeface="Arial"/>
                          <a:cs typeface="Arial"/>
                        </a:rPr>
                        <a:t>«Essayons plutôt d’</a:t>
                      </a:r>
                      <a:r>
                        <a:rPr lang="fr-FR" sz="1150" b="0" spc="0" baseline="0" dirty="0" err="1">
                          <a:latin typeface="Arial"/>
                          <a:cs typeface="Arial"/>
                        </a:rPr>
                        <a:t>additionner!»«Prenez</a:t>
                      </a:r>
                      <a:r>
                        <a:rPr lang="fr-FR" sz="1150" b="0" spc="0" baseline="0" dirty="0">
                          <a:latin typeface="Arial"/>
                          <a:cs typeface="Arial"/>
                        </a:rPr>
                        <a:t> votre temps et dites-moi quand vous aurez une idée»</a:t>
                      </a:r>
                    </a:p>
                    <a:p>
                      <a:pPr marL="88265">
                        <a:lnSpc>
                          <a:spcPct val="100000"/>
                        </a:lnSpc>
                        <a:spcBef>
                          <a:spcPts val="200"/>
                        </a:spcBef>
                        <a:spcAft>
                          <a:spcPts val="400"/>
                        </a:spcAft>
                      </a:pPr>
                      <a:r>
                        <a:rPr lang="fr-FR" sz="1150" b="0" spc="0" baseline="0" dirty="0">
                          <a:latin typeface="Arial"/>
                          <a:cs typeface="Arial"/>
                        </a:rPr>
                        <a:t>«Pourquoi ne pas expliquer à Kelly ce que nous faisons?»</a:t>
                      </a:r>
                    </a:p>
                    <a:p>
                      <a:pPr marL="88265">
                        <a:lnSpc>
                          <a:spcPct val="100000"/>
                        </a:lnSpc>
                        <a:spcBef>
                          <a:spcPts val="200"/>
                        </a:spcBef>
                        <a:spcAft>
                          <a:spcPts val="400"/>
                        </a:spcAft>
                      </a:pPr>
                      <a:r>
                        <a:rPr lang="fr-FR" sz="1150" b="0" spc="0" baseline="0" dirty="0">
                          <a:latin typeface="Arial"/>
                          <a:cs typeface="Arial"/>
                        </a:rPr>
                        <a:t>«En binômes, pouvez-vous discuter lequel de ces documents vous semble le plus fiable concernant la bataille?»</a:t>
                      </a:r>
                    </a:p>
                    <a:p>
                      <a:pPr marL="88265">
                        <a:lnSpc>
                          <a:spcPct val="100000"/>
                        </a:lnSpc>
                        <a:spcBef>
                          <a:spcPts val="200"/>
                        </a:spcBef>
                        <a:spcAft>
                          <a:spcPts val="400"/>
                        </a:spcAft>
                      </a:pPr>
                      <a:r>
                        <a:rPr lang="fr-FR" sz="1150" b="0" spc="0" baseline="0" dirty="0">
                          <a:latin typeface="Arial"/>
                          <a:cs typeface="Arial"/>
                        </a:rPr>
                        <a:t>«Que dirait Newton?»</a:t>
                      </a:r>
                      <a:endParaRPr sz="1150" spc="0" baseline="0" dirty="0">
                        <a:latin typeface="Arial"/>
                        <a:cs typeface="Arial"/>
                      </a:endParaRPr>
                    </a:p>
                  </a:txBody>
                  <a:tcPr marL="0" marR="0" marT="109855" marB="0">
                    <a:lnL w="6096">
                      <a:solidFill>
                        <a:srgbClr val="000080"/>
                      </a:solidFill>
                      <a:prstDash val="solid"/>
                    </a:lnL>
                    <a:lnR w="6096">
                      <a:solidFill>
                        <a:srgbClr val="000080"/>
                      </a:solidFill>
                      <a:prstDash val="solid"/>
                    </a:lnR>
                    <a:lnT w="6096">
                      <a:solidFill>
                        <a:srgbClr val="000080"/>
                      </a:solidFill>
                      <a:prstDash val="solid"/>
                    </a:lnT>
                    <a:lnB w="6095">
                      <a:solidFill>
                        <a:srgbClr val="000080"/>
                      </a:solidFill>
                      <a:prstDash val="solid"/>
                    </a:lnB>
                  </a:tcPr>
                </a:tc>
                <a:extLst>
                  <a:ext uri="{0D108BD9-81ED-4DB2-BD59-A6C34878D82A}">
                    <a16:rowId xmlns:a16="http://schemas.microsoft.com/office/drawing/2014/main" val="10002"/>
                  </a:ext>
                </a:extLst>
              </a:tr>
            </a:tbl>
          </a:graphicData>
        </a:graphic>
      </p:graphicFrame>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object 3"/>
          <p:cNvSpPr txBox="1">
            <a:spLocks noGrp="1"/>
          </p:cNvSpPr>
          <p:nvPr>
            <p:ph type="sldNum" sz="quarter" idx="7"/>
            <p:custDataLst>
              <p:tags r:id="rId1"/>
            </p:custDataLst>
          </p:nvPr>
        </p:nvSpPr>
        <p:spPr>
          <a:prstGeom prst="rect">
            <a:avLst/>
          </a:prstGeom>
        </p:spPr>
        <p:txBody>
          <a:bodyPr vert="horz" wrap="square" lIns="0" tIns="635" rIns="0" bIns="0" rtlCol="0">
            <a:spAutoFit/>
          </a:bodyPr>
          <a:lstStyle/>
          <a:p>
            <a:pPr marL="25400">
              <a:lnSpc>
                <a:spcPct val="100000"/>
              </a:lnSpc>
              <a:spcBef>
                <a:spcPts val="5"/>
              </a:spcBef>
            </a:pPr>
            <a:r>
              <a:rPr dirty="0"/>
              <a:t>37</a:t>
            </a:r>
          </a:p>
        </p:txBody>
      </p:sp>
      <p:graphicFrame>
        <p:nvGraphicFramePr>
          <p:cNvPr id="2" name="object 2"/>
          <p:cNvGraphicFramePr>
            <a:graphicFrameLocks noGrp="1"/>
          </p:cNvGraphicFramePr>
          <p:nvPr>
            <p:custDataLst>
              <p:tags r:id="rId2"/>
            </p:custDataLst>
            <p:extLst>
              <p:ext uri="{D42A27DB-BD31-4B8C-83A1-F6EECF244321}">
                <p14:modId xmlns:p14="http://schemas.microsoft.com/office/powerpoint/2010/main" val="1285027976"/>
              </p:ext>
            </p:extLst>
          </p:nvPr>
        </p:nvGraphicFramePr>
        <p:xfrm>
          <a:off x="423552" y="636912"/>
          <a:ext cx="9784078" cy="4305928"/>
        </p:xfrm>
        <a:graphic>
          <a:graphicData uri="http://schemas.openxmlformats.org/drawingml/2006/table">
            <a:tbl>
              <a:tblPr firstRow="1" bandRow="1">
                <a:tableStyleId>{2D5ABB26-0587-4C30-8999-92F81FD0307C}</a:tableStyleId>
              </a:tblPr>
              <a:tblGrid>
                <a:gridCol w="2484748">
                  <a:extLst>
                    <a:ext uri="{9D8B030D-6E8A-4147-A177-3AD203B41FA5}">
                      <a16:colId xmlns:a16="http://schemas.microsoft.com/office/drawing/2014/main" val="20000"/>
                    </a:ext>
                  </a:extLst>
                </a:gridCol>
                <a:gridCol w="3126620">
                  <a:extLst>
                    <a:ext uri="{9D8B030D-6E8A-4147-A177-3AD203B41FA5}">
                      <a16:colId xmlns:a16="http://schemas.microsoft.com/office/drawing/2014/main" val="20001"/>
                    </a:ext>
                  </a:extLst>
                </a:gridCol>
                <a:gridCol w="4172710">
                  <a:extLst>
                    <a:ext uri="{9D8B030D-6E8A-4147-A177-3AD203B41FA5}">
                      <a16:colId xmlns:a16="http://schemas.microsoft.com/office/drawing/2014/main" val="20002"/>
                    </a:ext>
                  </a:extLst>
                </a:gridCol>
              </a:tblGrid>
              <a:tr h="553713">
                <a:tc>
                  <a:txBody>
                    <a:bodyPr/>
                    <a:lstStyle/>
                    <a:p>
                      <a:pPr algn="ctr">
                        <a:lnSpc>
                          <a:spcPct val="107000"/>
                        </a:lnSpc>
                        <a:spcAft>
                          <a:spcPts val="800"/>
                        </a:spcAft>
                        <a:buNone/>
                      </a:pPr>
                      <a:r>
                        <a:rPr lang="fr-FR" sz="1200" b="1" kern="100" dirty="0">
                          <a:effectLst/>
                          <a:latin typeface="Aptos" panose="020B0004020202020204" pitchFamily="34" charset="0"/>
                          <a:ea typeface="Arial Unicode MS" panose="020B0604020202020204"/>
                          <a:cs typeface="Times New Roman" panose="02020603050405020304" pitchFamily="18" charset="0"/>
                        </a:rPr>
                        <a:t>CATÉGORIES DE CODAGE</a:t>
                      </a:r>
                      <a:endParaRPr lang="fr-FR" sz="1200" kern="100" dirty="0">
                        <a:effectLst/>
                        <a:latin typeface="Aptos" panose="020B0004020202020204" pitchFamily="34" charset="0"/>
                        <a:ea typeface="Arial Unicode MS" panose="020B0604020202020204"/>
                        <a:cs typeface="Times New Roman" panose="02020603050405020304" pitchFamily="18" charset="0"/>
                      </a:endParaRPr>
                    </a:p>
                  </a:txBody>
                  <a:tcPr marL="9525" marR="9525" marT="9525" marB="9525" anchor="ctr">
                    <a:lnL w="6095">
                      <a:solidFill>
                        <a:srgbClr val="000080"/>
                      </a:solidFill>
                      <a:prstDash val="solid"/>
                    </a:lnL>
                    <a:lnR w="6096">
                      <a:solidFill>
                        <a:srgbClr val="000080"/>
                      </a:solidFill>
                      <a:prstDash val="solid"/>
                    </a:lnR>
                    <a:lnT w="6096">
                      <a:solidFill>
                        <a:srgbClr val="000080"/>
                      </a:solidFill>
                      <a:prstDash val="solid"/>
                    </a:lnT>
                    <a:lnB w="6096">
                      <a:solidFill>
                        <a:srgbClr val="000080"/>
                      </a:solidFill>
                      <a:prstDash val="solid"/>
                    </a:lnB>
                  </a:tcPr>
                </a:tc>
                <a:tc>
                  <a:txBody>
                    <a:bodyPr/>
                    <a:lstStyle/>
                    <a:p>
                      <a:pPr algn="ctr">
                        <a:lnSpc>
                          <a:spcPct val="107000"/>
                        </a:lnSpc>
                        <a:spcAft>
                          <a:spcPts val="800"/>
                        </a:spcAft>
                        <a:buNone/>
                      </a:pPr>
                      <a:r>
                        <a:rPr lang="fr-FR" sz="1200" b="1" kern="100" dirty="0">
                          <a:effectLst/>
                          <a:latin typeface="Aptos" panose="020B0004020202020204" pitchFamily="34" charset="0"/>
                          <a:ea typeface="Arial Unicode MS" panose="020B0604020202020204"/>
                          <a:cs typeface="Times New Roman" panose="02020603050405020304" pitchFamily="18" charset="0"/>
                        </a:rPr>
                        <a:t>CONTRIBUTIONS ET STRATÉGIES</a:t>
                      </a:r>
                      <a:endParaRPr lang="fr-FR" sz="1200" kern="100" dirty="0">
                        <a:effectLst/>
                        <a:latin typeface="Aptos" panose="020B0004020202020204" pitchFamily="34" charset="0"/>
                        <a:ea typeface="Arial Unicode MS" panose="020B0604020202020204"/>
                        <a:cs typeface="Times New Roman" panose="02020603050405020304" pitchFamily="18" charset="0"/>
                      </a:endParaRPr>
                    </a:p>
                  </a:txBody>
                  <a:tcPr marL="9525" marR="9525" marT="9525" marB="9525" anchor="ctr">
                    <a:lnL w="6096">
                      <a:solidFill>
                        <a:srgbClr val="000080"/>
                      </a:solidFill>
                      <a:prstDash val="solid"/>
                    </a:lnL>
                    <a:lnR w="6096">
                      <a:solidFill>
                        <a:srgbClr val="000080"/>
                      </a:solidFill>
                      <a:prstDash val="solid"/>
                    </a:lnR>
                    <a:lnT w="6096">
                      <a:solidFill>
                        <a:srgbClr val="000080"/>
                      </a:solidFill>
                      <a:prstDash val="solid"/>
                    </a:lnT>
                    <a:lnB w="6096">
                      <a:solidFill>
                        <a:srgbClr val="000080"/>
                      </a:solidFill>
                      <a:prstDash val="solid"/>
                    </a:lnB>
                  </a:tcPr>
                </a:tc>
                <a:tc>
                  <a:txBody>
                    <a:bodyPr/>
                    <a:lstStyle/>
                    <a:p>
                      <a:pPr algn="ctr">
                        <a:lnSpc>
                          <a:spcPct val="107000"/>
                        </a:lnSpc>
                        <a:spcAft>
                          <a:spcPts val="800"/>
                        </a:spcAft>
                        <a:buNone/>
                      </a:pPr>
                      <a:r>
                        <a:rPr lang="fr-FR" sz="1200" b="1" kern="100" dirty="0">
                          <a:effectLst/>
                          <a:latin typeface="Aptos" panose="020B0004020202020204" pitchFamily="34" charset="0"/>
                          <a:ea typeface="Arial Unicode MS" panose="020B0604020202020204"/>
                          <a:cs typeface="Times New Roman" panose="02020603050405020304" pitchFamily="18" charset="0"/>
                        </a:rPr>
                        <a:t>QUE DIT-ON?</a:t>
                      </a:r>
                      <a:endParaRPr lang="fr-FR" sz="1200" kern="100" dirty="0">
                        <a:effectLst/>
                        <a:latin typeface="Aptos" panose="020B0004020202020204" pitchFamily="34" charset="0"/>
                        <a:ea typeface="Arial Unicode MS" panose="020B0604020202020204"/>
                        <a:cs typeface="Times New Roman" panose="02020603050405020304" pitchFamily="18" charset="0"/>
                      </a:endParaRPr>
                    </a:p>
                  </a:txBody>
                  <a:tcPr marL="9525" marR="9525" marT="9525" marB="9525" anchor="ctr">
                    <a:lnL w="6096">
                      <a:solidFill>
                        <a:srgbClr val="000080"/>
                      </a:solidFill>
                      <a:prstDash val="solid"/>
                    </a:lnL>
                    <a:lnR w="6096">
                      <a:solidFill>
                        <a:srgbClr val="000080"/>
                      </a:solidFill>
                      <a:prstDash val="solid"/>
                    </a:lnR>
                    <a:lnT w="6096">
                      <a:solidFill>
                        <a:srgbClr val="000080"/>
                      </a:solidFill>
                      <a:prstDash val="solid"/>
                    </a:lnT>
                    <a:lnB w="6096">
                      <a:solidFill>
                        <a:srgbClr val="000080"/>
                      </a:solidFill>
                      <a:prstDash val="solid"/>
                    </a:lnB>
                  </a:tcPr>
                </a:tc>
                <a:extLst>
                  <a:ext uri="{0D108BD9-81ED-4DB2-BD59-A6C34878D82A}">
                    <a16:rowId xmlns:a16="http://schemas.microsoft.com/office/drawing/2014/main" val="10000"/>
                  </a:ext>
                </a:extLst>
              </a:tr>
              <a:tr h="2506471">
                <a:tc>
                  <a:txBody>
                    <a:bodyPr/>
                    <a:lstStyle/>
                    <a:p>
                      <a:pPr marL="88265" algn="l">
                        <a:lnSpc>
                          <a:spcPct val="100000"/>
                        </a:lnSpc>
                        <a:spcBef>
                          <a:spcPts val="865"/>
                        </a:spcBef>
                      </a:pPr>
                      <a:r>
                        <a:rPr lang="fr-FR" sz="1200" b="1" spc="0" baseline="0" dirty="0">
                          <a:latin typeface="Arial" panose="020B0604020202020204" pitchFamily="34" charset="0"/>
                          <a:cs typeface="Arial" panose="020B0604020202020204" pitchFamily="34" charset="0"/>
                        </a:rPr>
                        <a:t>E — Exprimer ou inviter des idées</a:t>
                      </a:r>
                    </a:p>
                    <a:p>
                      <a:pPr marL="88265" algn="l">
                        <a:lnSpc>
                          <a:spcPct val="100000"/>
                        </a:lnSpc>
                        <a:spcBef>
                          <a:spcPts val="865"/>
                        </a:spcBef>
                      </a:pPr>
                      <a:r>
                        <a:rPr lang="fr-FR" sz="1200" b="0" i="1" spc="0" baseline="0" dirty="0">
                          <a:latin typeface="Arial" panose="020B0604020202020204" pitchFamily="34" charset="0"/>
                          <a:cs typeface="Arial" panose="020B0604020202020204" pitchFamily="34" charset="0"/>
                        </a:rPr>
                        <a:t>Offrir ou inviter des contributions pertinentes pour ouvrir la discussion, augmenter la participation, initier ou poursuivre un dialogue</a:t>
                      </a:r>
                    </a:p>
                    <a:p>
                      <a:pPr marL="88265" algn="l">
                        <a:lnSpc>
                          <a:spcPct val="100000"/>
                        </a:lnSpc>
                        <a:spcBef>
                          <a:spcPts val="865"/>
                        </a:spcBef>
                      </a:pPr>
                      <a:r>
                        <a:rPr lang="fr-FR" sz="1200" b="1" spc="0" baseline="0" dirty="0">
                          <a:latin typeface="Arial" panose="020B0604020202020204" pitchFamily="34" charset="0"/>
                          <a:cs typeface="Arial" panose="020B0604020202020204" pitchFamily="34" charset="0"/>
                        </a:rPr>
                        <a:t>(Cette catégorie générale regroupe les contributions et invitations — non couvertes par d’autres catégories — qui sont liées à l’activité d’apprentissage et qui engagent les élèves. Ces contributions ne sont pas intrinsèquement dialogiques, mais elles soutiennent le déroulement de la discussion.)</a:t>
                      </a:r>
                    </a:p>
                  </a:txBody>
                  <a:tcPr marL="0" marR="0" marT="109855" marB="0">
                    <a:lnL w="6095">
                      <a:solidFill>
                        <a:srgbClr val="000080"/>
                      </a:solidFill>
                      <a:prstDash val="solid"/>
                    </a:lnL>
                    <a:lnR w="6096">
                      <a:solidFill>
                        <a:srgbClr val="000080"/>
                      </a:solidFill>
                      <a:prstDash val="solid"/>
                    </a:lnR>
                    <a:lnT w="6096" cap="flat" cmpd="sng" algn="ctr">
                      <a:solidFill>
                        <a:srgbClr val="000080"/>
                      </a:solidFill>
                      <a:prstDash val="solid"/>
                      <a:round/>
                      <a:headEnd type="none" w="med" len="med"/>
                      <a:tailEnd type="none" w="med" len="med"/>
                    </a:lnT>
                    <a:lnB w="6096">
                      <a:solidFill>
                        <a:srgbClr val="000080"/>
                      </a:solidFill>
                      <a:prstDash val="solid"/>
                    </a:lnB>
                  </a:tcPr>
                </a:tc>
                <a:tc>
                  <a:txBody>
                    <a:bodyPr/>
                    <a:lstStyle/>
                    <a:p>
                      <a:pPr marL="108000" marR="96520" indent="0">
                        <a:lnSpc>
                          <a:spcPct val="100000"/>
                        </a:lnSpc>
                        <a:spcBef>
                          <a:spcPts val="200"/>
                        </a:spcBef>
                        <a:spcAft>
                          <a:spcPts val="400"/>
                        </a:spcAft>
                        <a:buFont typeface="Arial" panose="020B0604020202020204" pitchFamily="34" charset="0"/>
                        <a:buChar char="•"/>
                        <a:tabLst>
                          <a:tab pos="184785" algn="l"/>
                        </a:tabLst>
                      </a:pPr>
                      <a:r>
                        <a:rPr lang="fr-FR" sz="1200" spc="0" baseline="0" dirty="0">
                          <a:latin typeface="Arial" panose="020B0604020202020204" pitchFamily="34" charset="0"/>
                          <a:cs typeface="Arial" panose="020B0604020202020204" pitchFamily="34" charset="0"/>
                        </a:rPr>
                        <a:t> Inviter à exprimer des opinions, idées, croyances ou exemples sans faire référence ni s’appuyer sur des contributions précédentes, généralement par des questions ouvertes ou générales, ou en faisant intervenir davantage de personnes dans l’échange sans les inviter explicitement à développer, raisonner, coordonner ou contester.</a:t>
                      </a:r>
                    </a:p>
                    <a:p>
                      <a:pPr marL="108000" marR="96520" indent="0">
                        <a:lnSpc>
                          <a:spcPct val="100000"/>
                        </a:lnSpc>
                        <a:spcBef>
                          <a:spcPts val="200"/>
                        </a:spcBef>
                        <a:spcAft>
                          <a:spcPts val="400"/>
                        </a:spcAft>
                        <a:buFont typeface="Arial" panose="020B0604020202020204" pitchFamily="34" charset="0"/>
                        <a:buChar char="•"/>
                        <a:tabLst>
                          <a:tab pos="184785" algn="l"/>
                        </a:tabLst>
                      </a:pPr>
                      <a:r>
                        <a:rPr lang="fr-FR" sz="1200" spc="0" baseline="0" dirty="0">
                          <a:latin typeface="Arial" panose="020B0604020202020204" pitchFamily="34" charset="0"/>
                          <a:cs typeface="Arial" panose="020B0604020202020204" pitchFamily="34" charset="0"/>
                        </a:rPr>
                        <a:t> Faire une contribution pertinente, y compris des réponses courtes à des questions fermées; des comptes rendus en séance plénière; des idées développées sans lien explicite avec des contributions antérieures; exprimer un point de vue provocateur.</a:t>
                      </a:r>
                    </a:p>
                  </a:txBody>
                  <a:tcPr marL="0" marR="0" marT="111760" marB="0">
                    <a:lnL w="6096">
                      <a:solidFill>
                        <a:srgbClr val="000080"/>
                      </a:solidFill>
                      <a:prstDash val="solid"/>
                    </a:lnL>
                    <a:lnR w="6096">
                      <a:solidFill>
                        <a:srgbClr val="000080"/>
                      </a:solidFill>
                      <a:prstDash val="solid"/>
                    </a:lnR>
                    <a:lnT w="6096" cap="flat" cmpd="sng" algn="ctr">
                      <a:solidFill>
                        <a:srgbClr val="000080"/>
                      </a:solidFill>
                      <a:prstDash val="solid"/>
                      <a:round/>
                      <a:headEnd type="none" w="med" len="med"/>
                      <a:tailEnd type="none" w="med" len="med"/>
                    </a:lnT>
                    <a:lnB w="6096">
                      <a:solidFill>
                        <a:srgbClr val="000080"/>
                      </a:solidFill>
                      <a:prstDash val="solid"/>
                    </a:lnB>
                  </a:tcPr>
                </a:tc>
                <a:tc>
                  <a:txBody>
                    <a:bodyPr/>
                    <a:lstStyle/>
                    <a:p>
                      <a:pPr marL="88265">
                        <a:lnSpc>
                          <a:spcPct val="100000"/>
                        </a:lnSpc>
                        <a:spcBef>
                          <a:spcPts val="200"/>
                        </a:spcBef>
                        <a:spcAft>
                          <a:spcPts val="400"/>
                        </a:spcAft>
                      </a:pPr>
                      <a:r>
                        <a:rPr lang="fr-FR" sz="1150" b="1" spc="0" baseline="0" dirty="0">
                          <a:latin typeface="Arial" panose="020B0604020202020204" pitchFamily="34" charset="0"/>
                          <a:cs typeface="Arial" panose="020B0604020202020204" pitchFamily="34" charset="0"/>
                        </a:rPr>
                        <a:t>Mots clés possibles à repérer : </a:t>
                      </a:r>
                      <a:r>
                        <a:rPr lang="fr-FR" sz="1150" b="0" spc="0" baseline="0" dirty="0">
                          <a:latin typeface="Arial" panose="020B0604020202020204" pitchFamily="34" charset="0"/>
                          <a:cs typeface="Arial" panose="020B0604020202020204" pitchFamily="34" charset="0"/>
                        </a:rPr>
                        <a:t>«Que penses-tu de…?», «Dis-moi», «tes idées», «mon opinion est…», «tes idées»</a:t>
                      </a:r>
                    </a:p>
                    <a:p>
                      <a:pPr marL="88265">
                        <a:lnSpc>
                          <a:spcPct val="100000"/>
                        </a:lnSpc>
                        <a:spcBef>
                          <a:spcPts val="200"/>
                        </a:spcBef>
                        <a:spcAft>
                          <a:spcPts val="400"/>
                        </a:spcAft>
                      </a:pPr>
                      <a:r>
                        <a:rPr lang="fr-FR" sz="1150" b="1" spc="0" baseline="0" dirty="0">
                          <a:latin typeface="Arial" panose="020B0604020202020204" pitchFamily="34" charset="0"/>
                          <a:cs typeface="Arial" panose="020B0604020202020204" pitchFamily="34" charset="0"/>
                        </a:rPr>
                        <a:t>Exemples : </a:t>
                      </a:r>
                      <a:r>
                        <a:rPr lang="fr-FR" sz="1150" b="0" spc="0" baseline="0" dirty="0">
                          <a:latin typeface="Arial" panose="020B0604020202020204" pitchFamily="34" charset="0"/>
                          <a:cs typeface="Arial" panose="020B0604020202020204" pitchFamily="34" charset="0"/>
                        </a:rPr>
                        <a:t>«Que penses-tu, Maria?»</a:t>
                      </a:r>
                    </a:p>
                    <a:p>
                      <a:pPr marL="88265">
                        <a:lnSpc>
                          <a:spcPct val="100000"/>
                        </a:lnSpc>
                        <a:spcBef>
                          <a:spcPts val="200"/>
                        </a:spcBef>
                        <a:spcAft>
                          <a:spcPts val="400"/>
                        </a:spcAft>
                      </a:pPr>
                      <a:r>
                        <a:rPr lang="fr-FR" sz="1150" b="0" spc="0" baseline="0" dirty="0">
                          <a:latin typeface="Arial" panose="020B0604020202020204" pitchFamily="34" charset="0"/>
                          <a:cs typeface="Arial" panose="020B0604020202020204" pitchFamily="34" charset="0"/>
                        </a:rPr>
                        <a:t>«Je pense que nous avons besoin de beaucoup plus de contrôle des armes» </a:t>
                      </a:r>
                    </a:p>
                    <a:p>
                      <a:pPr marL="88265">
                        <a:lnSpc>
                          <a:spcPct val="100000"/>
                        </a:lnSpc>
                        <a:spcBef>
                          <a:spcPts val="200"/>
                        </a:spcBef>
                        <a:spcAft>
                          <a:spcPts val="400"/>
                        </a:spcAft>
                      </a:pPr>
                      <a:r>
                        <a:rPr lang="fr-FR" sz="1150" b="0" spc="0" baseline="0" dirty="0">
                          <a:latin typeface="Arial" panose="020B0604020202020204" pitchFamily="34" charset="0"/>
                          <a:cs typeface="Arial" panose="020B0604020202020204" pitchFamily="34" charset="0"/>
                        </a:rPr>
                        <a:t>«Qu’est-ce qui te semble vraiment important dans ce texte?»</a:t>
                      </a:r>
                    </a:p>
                    <a:p>
                      <a:pPr marL="88265">
                        <a:lnSpc>
                          <a:spcPct val="100000"/>
                        </a:lnSpc>
                        <a:spcBef>
                          <a:spcPts val="200"/>
                        </a:spcBef>
                        <a:spcAft>
                          <a:spcPts val="400"/>
                        </a:spcAft>
                      </a:pPr>
                      <a:r>
                        <a:rPr lang="fr-FR" sz="1150" b="0" spc="0" baseline="0" dirty="0">
                          <a:latin typeface="Arial" panose="020B0604020202020204" pitchFamily="34" charset="0"/>
                          <a:cs typeface="Arial" panose="020B0604020202020204" pitchFamily="34" charset="0"/>
                        </a:rPr>
                        <a:t>«Peux-tu identifier quelques mots clés et les souligner au tableau?»</a:t>
                      </a:r>
                    </a:p>
                    <a:p>
                      <a:pPr marL="88265">
                        <a:lnSpc>
                          <a:spcPct val="100000"/>
                        </a:lnSpc>
                        <a:spcBef>
                          <a:spcPts val="200"/>
                        </a:spcBef>
                        <a:spcAft>
                          <a:spcPts val="400"/>
                        </a:spcAft>
                      </a:pPr>
                      <a:r>
                        <a:rPr lang="fr-FR" sz="1150" b="0" spc="0" baseline="0" dirty="0">
                          <a:latin typeface="Arial" panose="020B0604020202020204" pitchFamily="34" charset="0"/>
                          <a:cs typeface="Arial" panose="020B0604020202020204" pitchFamily="34" charset="0"/>
                        </a:rPr>
                        <a:t>«Y a-t-il d’autres idées à ce sujet?»</a:t>
                      </a:r>
                    </a:p>
                    <a:p>
                      <a:pPr marL="88265">
                        <a:lnSpc>
                          <a:spcPct val="100000"/>
                        </a:lnSpc>
                        <a:spcBef>
                          <a:spcPts val="200"/>
                        </a:spcBef>
                        <a:spcAft>
                          <a:spcPts val="400"/>
                        </a:spcAft>
                      </a:pPr>
                      <a:r>
                        <a:rPr lang="fr-FR" sz="1150" b="0" spc="0" baseline="0" dirty="0">
                          <a:latin typeface="Arial" panose="020B0604020202020204" pitchFamily="34" charset="0"/>
                          <a:cs typeface="Arial" panose="020B0604020202020204" pitchFamily="34" charset="0"/>
                        </a:rPr>
                        <a:t>«Combien d’animaux à quatre pattes peux-tu nommer?»</a:t>
                      </a:r>
                    </a:p>
                    <a:p>
                      <a:pPr marL="88265">
                        <a:lnSpc>
                          <a:spcPct val="100000"/>
                        </a:lnSpc>
                        <a:spcBef>
                          <a:spcPts val="200"/>
                        </a:spcBef>
                        <a:spcAft>
                          <a:spcPts val="400"/>
                        </a:spcAft>
                      </a:pPr>
                      <a:r>
                        <a:rPr lang="fr-FR" sz="1150" b="0" spc="0" baseline="0" dirty="0">
                          <a:latin typeface="Arial" panose="020B0604020202020204" pitchFamily="34" charset="0"/>
                          <a:cs typeface="Arial" panose="020B0604020202020204" pitchFamily="34" charset="0"/>
                        </a:rPr>
                        <a:t>«Je pense que les chevaux sont les meilleurs animaux.»</a:t>
                      </a:r>
                    </a:p>
                    <a:p>
                      <a:pPr marL="88265">
                        <a:lnSpc>
                          <a:spcPct val="100000"/>
                        </a:lnSpc>
                        <a:spcBef>
                          <a:spcPts val="200"/>
                        </a:spcBef>
                        <a:spcAft>
                          <a:spcPts val="400"/>
                        </a:spcAft>
                      </a:pPr>
                      <a:r>
                        <a:rPr lang="fr-FR" sz="1150" b="0" spc="0" baseline="0" dirty="0">
                          <a:latin typeface="Arial" panose="020B0604020202020204" pitchFamily="34" charset="0"/>
                          <a:cs typeface="Arial" panose="020B0604020202020204" pitchFamily="34" charset="0"/>
                        </a:rPr>
                        <a:t>«Ce graphique semble montrer que la pauvreté et la santé sont liées»</a:t>
                      </a:r>
                    </a:p>
                    <a:p>
                      <a:pPr marL="88265">
                        <a:lnSpc>
                          <a:spcPct val="100000"/>
                        </a:lnSpc>
                        <a:spcBef>
                          <a:spcPts val="200"/>
                        </a:spcBef>
                        <a:spcAft>
                          <a:spcPts val="400"/>
                        </a:spcAft>
                      </a:pPr>
                      <a:r>
                        <a:rPr lang="fr-FR" sz="1150" b="0" spc="0" baseline="0" dirty="0">
                          <a:latin typeface="Arial" panose="020B0604020202020204" pitchFamily="34" charset="0"/>
                          <a:cs typeface="Arial" panose="020B0604020202020204" pitchFamily="34" charset="0"/>
                        </a:rPr>
                        <a:t>«Que sais-tu sur le fonctionnement de l’électricité?»</a:t>
                      </a:r>
                    </a:p>
                    <a:p>
                      <a:pPr marL="88265">
                        <a:lnSpc>
                          <a:spcPct val="100000"/>
                        </a:lnSpc>
                        <a:spcBef>
                          <a:spcPts val="200"/>
                        </a:spcBef>
                        <a:spcAft>
                          <a:spcPts val="400"/>
                        </a:spcAft>
                      </a:pPr>
                      <a:r>
                        <a:rPr lang="fr-FR" sz="1150" b="0" spc="0" baseline="0" dirty="0">
                          <a:latin typeface="Arial" panose="020B0604020202020204" pitchFamily="34" charset="0"/>
                          <a:cs typeface="Arial" panose="020B0604020202020204" pitchFamily="34" charset="0"/>
                        </a:rPr>
                        <a:t>«Faisons un remue-méninge…»</a:t>
                      </a:r>
                    </a:p>
                    <a:p>
                      <a:pPr marL="88265">
                        <a:lnSpc>
                          <a:spcPct val="100000"/>
                        </a:lnSpc>
                        <a:spcBef>
                          <a:spcPts val="200"/>
                        </a:spcBef>
                        <a:spcAft>
                          <a:spcPts val="400"/>
                        </a:spcAft>
                      </a:pPr>
                      <a:r>
                        <a:rPr lang="fr-FR" sz="1150" b="0" spc="0" baseline="0" dirty="0">
                          <a:latin typeface="Arial" panose="020B0604020202020204" pitchFamily="34" charset="0"/>
                          <a:cs typeface="Arial" panose="020B0604020202020204" pitchFamily="34" charset="0"/>
                        </a:rPr>
                        <a:t>«Ma mère a eu une décharge électrique l’autre jour!»</a:t>
                      </a:r>
                      <a:endParaRPr sz="1150" spc="0" baseline="0" dirty="0">
                        <a:latin typeface="Arial" panose="020B0604020202020204" pitchFamily="34" charset="0"/>
                        <a:cs typeface="Arial" panose="020B0604020202020204" pitchFamily="34" charset="0"/>
                      </a:endParaRPr>
                    </a:p>
                  </a:txBody>
                  <a:tcPr marL="0" marR="0" marT="109855" marB="0">
                    <a:lnL w="6096">
                      <a:solidFill>
                        <a:srgbClr val="000080"/>
                      </a:solidFill>
                      <a:prstDash val="solid"/>
                    </a:lnL>
                    <a:lnR w="6096">
                      <a:solidFill>
                        <a:srgbClr val="000080"/>
                      </a:solidFill>
                      <a:prstDash val="solid"/>
                    </a:lnR>
                    <a:lnT w="6096" cap="flat" cmpd="sng" algn="ctr">
                      <a:solidFill>
                        <a:srgbClr val="000080"/>
                      </a:solidFill>
                      <a:prstDash val="solid"/>
                      <a:round/>
                      <a:headEnd type="none" w="med" len="med"/>
                      <a:tailEnd type="none" w="med" len="med"/>
                    </a:lnT>
                    <a:lnB w="6096">
                      <a:solidFill>
                        <a:srgbClr val="000080"/>
                      </a:solidFill>
                      <a:prstDash val="solid"/>
                    </a:lnB>
                  </a:tcPr>
                </a:tc>
                <a:extLst>
                  <a:ext uri="{0D108BD9-81ED-4DB2-BD59-A6C34878D82A}">
                    <a16:rowId xmlns:a16="http://schemas.microsoft.com/office/drawing/2014/main" val="10001"/>
                  </a:ext>
                </a:extLst>
              </a:tr>
            </a:tbl>
          </a:graphicData>
        </a:graphic>
      </p:graphicFrame>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custDataLst>
              <p:tags r:id="rId1"/>
            </p:custDataLst>
          </p:nvPr>
        </p:nvSpPr>
        <p:spPr>
          <a:xfrm>
            <a:off x="619126" y="576580"/>
            <a:ext cx="9760585" cy="1005840"/>
          </a:xfrm>
          <a:custGeom>
            <a:avLst/>
            <a:gdLst/>
            <a:ahLst/>
            <a:cxnLst/>
            <a:rect l="l" t="t" r="r" b="b"/>
            <a:pathLst>
              <a:path w="9760585" h="1005840">
                <a:moveTo>
                  <a:pt x="0" y="0"/>
                </a:moveTo>
                <a:lnTo>
                  <a:pt x="9760430" y="0"/>
                </a:lnTo>
                <a:lnTo>
                  <a:pt x="9760430" y="1005707"/>
                </a:lnTo>
                <a:lnTo>
                  <a:pt x="0" y="1005707"/>
                </a:lnTo>
                <a:lnTo>
                  <a:pt x="0" y="0"/>
                </a:lnTo>
                <a:close/>
              </a:path>
            </a:pathLst>
          </a:custGeom>
          <a:ln w="31733">
            <a:solidFill>
              <a:srgbClr val="2791A6"/>
            </a:solidFill>
          </a:ln>
        </p:spPr>
        <p:txBody>
          <a:bodyPr wrap="square" lIns="0" tIns="0" rIns="0" bIns="0" rtlCol="0"/>
          <a:lstStyle/>
          <a:p>
            <a:endParaRPr/>
          </a:p>
        </p:txBody>
      </p:sp>
      <p:sp>
        <p:nvSpPr>
          <p:cNvPr id="3" name="object 3"/>
          <p:cNvSpPr txBox="1"/>
          <p:nvPr>
            <p:custDataLst>
              <p:tags r:id="rId2"/>
            </p:custDataLst>
          </p:nvPr>
        </p:nvSpPr>
        <p:spPr>
          <a:xfrm>
            <a:off x="706507" y="581025"/>
            <a:ext cx="9673204" cy="977896"/>
          </a:xfrm>
          <a:prstGeom prst="rect">
            <a:avLst/>
          </a:prstGeom>
        </p:spPr>
        <p:txBody>
          <a:bodyPr vert="horz" wrap="square" lIns="0" tIns="0" rIns="0" bIns="0" rtlCol="0">
            <a:spAutoFit/>
          </a:bodyPr>
          <a:lstStyle/>
          <a:p>
            <a:pPr marL="12700">
              <a:lnSpc>
                <a:spcPct val="100000"/>
              </a:lnSpc>
            </a:pPr>
            <a:r>
              <a:rPr lang="fr-FR" sz="1600" b="1" dirty="0">
                <a:latin typeface="Arial"/>
                <a:cs typeface="Arial"/>
              </a:rPr>
              <a:t>Section 2 : Observer et coder systématiquement le dialogue</a:t>
            </a:r>
            <a:endParaRPr sz="1600" dirty="0">
              <a:latin typeface="Arial"/>
              <a:cs typeface="Arial"/>
            </a:endParaRPr>
          </a:p>
          <a:p>
            <a:pPr marL="12700" marR="5080">
              <a:lnSpc>
                <a:spcPct val="121700"/>
              </a:lnSpc>
              <a:spcBef>
                <a:spcPts val="630"/>
              </a:spcBef>
            </a:pPr>
            <a:r>
              <a:rPr lang="fr-FR" sz="1200" dirty="0">
                <a:latin typeface="Arial Unicode MS"/>
                <a:cs typeface="Arial Unicode MS"/>
              </a:rPr>
              <a:t>Cette section aborde deux aspects importants de la réalisation de votre investigation : le type d’observations que vous ferez et le gabarit que vous utiliserez pour consigner vos observations. Ces fiches d’information sur l’observation fournissent des détails sur différents types d’observation.</a:t>
            </a:r>
            <a:endParaRPr sz="1200" dirty="0">
              <a:latin typeface="Arial Unicode MS"/>
              <a:cs typeface="Arial Unicode MS"/>
            </a:endParaRPr>
          </a:p>
        </p:txBody>
      </p:sp>
      <p:sp>
        <p:nvSpPr>
          <p:cNvPr id="4" name="object 4"/>
          <p:cNvSpPr/>
          <p:nvPr>
            <p:custDataLst>
              <p:tags r:id="rId3"/>
            </p:custDataLst>
          </p:nvPr>
        </p:nvSpPr>
        <p:spPr>
          <a:xfrm>
            <a:off x="633094" y="1635759"/>
            <a:ext cx="4685030" cy="5452350"/>
          </a:xfrm>
          <a:custGeom>
            <a:avLst/>
            <a:gdLst/>
            <a:ahLst/>
            <a:cxnLst/>
            <a:rect l="l" t="t" r="r" b="b"/>
            <a:pathLst>
              <a:path w="4685030" h="5613400">
                <a:moveTo>
                  <a:pt x="0" y="0"/>
                </a:moveTo>
                <a:lnTo>
                  <a:pt x="4684925" y="0"/>
                </a:lnTo>
                <a:lnTo>
                  <a:pt x="4684925" y="5612822"/>
                </a:lnTo>
                <a:lnTo>
                  <a:pt x="0" y="5612822"/>
                </a:lnTo>
                <a:lnTo>
                  <a:pt x="0" y="0"/>
                </a:lnTo>
                <a:close/>
              </a:path>
            </a:pathLst>
          </a:custGeom>
          <a:ln w="31733">
            <a:solidFill>
              <a:srgbClr val="2791A6"/>
            </a:solidFill>
          </a:ln>
        </p:spPr>
        <p:txBody>
          <a:bodyPr wrap="square" lIns="0" tIns="0" rIns="0" bIns="0" rtlCol="0"/>
          <a:lstStyle/>
          <a:p>
            <a:endParaRPr/>
          </a:p>
        </p:txBody>
      </p:sp>
      <p:sp>
        <p:nvSpPr>
          <p:cNvPr id="5" name="object 5"/>
          <p:cNvSpPr txBox="1"/>
          <p:nvPr>
            <p:custDataLst>
              <p:tags r:id="rId4"/>
            </p:custDataLst>
          </p:nvPr>
        </p:nvSpPr>
        <p:spPr>
          <a:xfrm>
            <a:off x="718699" y="1735716"/>
            <a:ext cx="4461510" cy="2600712"/>
          </a:xfrm>
          <a:prstGeom prst="rect">
            <a:avLst/>
          </a:prstGeom>
        </p:spPr>
        <p:txBody>
          <a:bodyPr vert="horz" wrap="square" lIns="0" tIns="0" rIns="0" bIns="0" rtlCol="0">
            <a:spAutoFit/>
          </a:bodyPr>
          <a:lstStyle/>
          <a:p>
            <a:pPr marL="12700">
              <a:lnSpc>
                <a:spcPct val="100000"/>
              </a:lnSpc>
              <a:spcBef>
                <a:spcPts val="200"/>
              </a:spcBef>
              <a:spcAft>
                <a:spcPts val="400"/>
              </a:spcAft>
            </a:pPr>
            <a:r>
              <a:rPr lang="fr-FR" sz="1200" b="1" dirty="0">
                <a:latin typeface="Arial"/>
                <a:cs typeface="Arial"/>
              </a:rPr>
              <a:t>Type d’observation : </a:t>
            </a:r>
            <a:r>
              <a:rPr lang="fr-FR" sz="1200" dirty="0">
                <a:latin typeface="Arial"/>
                <a:cs typeface="Arial"/>
              </a:rPr>
              <a:t>Codage en direct</a:t>
            </a:r>
          </a:p>
          <a:p>
            <a:pPr marL="12700">
              <a:lnSpc>
                <a:spcPct val="100000"/>
              </a:lnSpc>
              <a:spcBef>
                <a:spcPts val="200"/>
              </a:spcBef>
              <a:spcAft>
                <a:spcPts val="400"/>
              </a:spcAft>
            </a:pPr>
            <a:r>
              <a:rPr lang="fr-FR" sz="1200" b="1" dirty="0">
                <a:latin typeface="Arial"/>
                <a:cs typeface="Arial"/>
              </a:rPr>
              <a:t>Qu’est-ce que c’est? </a:t>
            </a:r>
            <a:r>
              <a:rPr lang="fr-FR" sz="1200" dirty="0">
                <a:latin typeface="Arial"/>
                <a:cs typeface="Arial"/>
              </a:rPr>
              <a:t>Vous pouvez coder en direct dans votre contexte d’apprentissage, par exemple en vous asseyant avec un groupe et en consignant leur dialogue sur un des gabarits de codage</a:t>
            </a:r>
            <a:r>
              <a:rPr lang="fr-FR" sz="1200" b="1" dirty="0">
                <a:latin typeface="Arial"/>
                <a:cs typeface="Arial"/>
              </a:rPr>
              <a:t>.</a:t>
            </a:r>
          </a:p>
          <a:p>
            <a:pPr marL="12700">
              <a:lnSpc>
                <a:spcPct val="100000"/>
              </a:lnSpc>
              <a:spcBef>
                <a:spcPts val="200"/>
              </a:spcBef>
              <a:spcAft>
                <a:spcPts val="400"/>
              </a:spcAft>
            </a:pPr>
            <a:r>
              <a:rPr lang="fr-FR" sz="1200" b="1" dirty="0">
                <a:latin typeface="Arial"/>
                <a:cs typeface="Arial"/>
              </a:rPr>
              <a:t>Quels sont les avantages?</a:t>
            </a:r>
          </a:p>
          <a:p>
            <a:pPr marL="184150" indent="-171450">
              <a:lnSpc>
                <a:spcPct val="100000"/>
              </a:lnSpc>
              <a:spcBef>
                <a:spcPts val="200"/>
              </a:spcBef>
              <a:spcAft>
                <a:spcPts val="400"/>
              </a:spcAft>
              <a:buFont typeface="Arial" panose="020B0604020202020204" pitchFamily="34" charset="0"/>
              <a:buChar char="•"/>
            </a:pPr>
            <a:r>
              <a:rPr lang="fr-FR" sz="1200" dirty="0">
                <a:latin typeface="Arial"/>
                <a:cs typeface="Arial"/>
              </a:rPr>
              <a:t>Vous pouvez observer comment le groupe interagit et percevoir des indices non verbaux comme le langage corporel</a:t>
            </a:r>
          </a:p>
          <a:p>
            <a:pPr marL="184150" indent="-171450">
              <a:lnSpc>
                <a:spcPct val="100000"/>
              </a:lnSpc>
              <a:spcBef>
                <a:spcPts val="200"/>
              </a:spcBef>
              <a:spcAft>
                <a:spcPts val="400"/>
              </a:spcAft>
              <a:buFont typeface="Arial" panose="020B0604020202020204" pitchFamily="34" charset="0"/>
              <a:buChar char="•"/>
            </a:pPr>
            <a:r>
              <a:rPr lang="fr-FR" sz="1200" dirty="0">
                <a:latin typeface="Arial"/>
                <a:cs typeface="Arial"/>
              </a:rPr>
              <a:t>C’est plus pratique et ne nécessite pas d’équipement spécial, ce qui permet de l’utiliser plus fréquemment</a:t>
            </a:r>
          </a:p>
          <a:p>
            <a:pPr marL="184150" indent="-171450">
              <a:lnSpc>
                <a:spcPct val="100000"/>
              </a:lnSpc>
              <a:spcBef>
                <a:spcPts val="200"/>
              </a:spcBef>
              <a:spcAft>
                <a:spcPts val="400"/>
              </a:spcAft>
              <a:buFont typeface="Arial" panose="020B0604020202020204" pitchFamily="34" charset="0"/>
              <a:buChar char="•"/>
            </a:pPr>
            <a:r>
              <a:rPr lang="fr-FR" sz="1200" dirty="0">
                <a:latin typeface="Arial"/>
                <a:cs typeface="Arial"/>
              </a:rPr>
              <a:t>Il est plus facile de saisir un comportement naturel puisque vous ne filmez pas les élèves</a:t>
            </a:r>
            <a:endParaRPr lang="fr-CA" sz="1200" dirty="0">
              <a:latin typeface="Arial"/>
              <a:cs typeface="Arial"/>
            </a:endParaRPr>
          </a:p>
        </p:txBody>
      </p:sp>
      <p:sp>
        <p:nvSpPr>
          <p:cNvPr id="6" name="object 6"/>
          <p:cNvSpPr txBox="1"/>
          <p:nvPr>
            <p:custDataLst>
              <p:tags r:id="rId5"/>
            </p:custDataLst>
          </p:nvPr>
        </p:nvSpPr>
        <p:spPr>
          <a:xfrm>
            <a:off x="718653" y="4359265"/>
            <a:ext cx="4466590" cy="1708160"/>
          </a:xfrm>
          <a:prstGeom prst="rect">
            <a:avLst/>
          </a:prstGeom>
        </p:spPr>
        <p:txBody>
          <a:bodyPr vert="horz" wrap="square" lIns="0" tIns="0" rIns="0" bIns="0" rtlCol="0">
            <a:spAutoFit/>
          </a:bodyPr>
          <a:lstStyle/>
          <a:p>
            <a:pPr marL="12700">
              <a:lnSpc>
                <a:spcPct val="100000"/>
              </a:lnSpc>
              <a:spcBef>
                <a:spcPts val="200"/>
              </a:spcBef>
              <a:spcAft>
                <a:spcPts val="400"/>
              </a:spcAft>
            </a:pPr>
            <a:r>
              <a:rPr lang="fr-FR" sz="1200" b="1" dirty="0">
                <a:latin typeface="Arial"/>
                <a:cs typeface="Arial"/>
              </a:rPr>
              <a:t>Quels sont les inconvénients ?</a:t>
            </a:r>
          </a:p>
          <a:p>
            <a:pPr marL="184150" indent="-171450">
              <a:lnSpc>
                <a:spcPct val="100000"/>
              </a:lnSpc>
              <a:spcBef>
                <a:spcPts val="200"/>
              </a:spcBef>
              <a:spcAft>
                <a:spcPts val="400"/>
              </a:spcAft>
              <a:buFont typeface="Arial" panose="020B0604020202020204" pitchFamily="34" charset="0"/>
              <a:buChar char="•"/>
            </a:pPr>
            <a:r>
              <a:rPr lang="fr-FR" sz="1200" dirty="0">
                <a:latin typeface="Arial"/>
                <a:cs typeface="Arial"/>
              </a:rPr>
              <a:t>Comme vous n’enregistrez pas le dialogue, si vous manquez quelque chose, vous ne pouvez pas revenir en arrière pour vérifier ce qui a été dit</a:t>
            </a:r>
          </a:p>
          <a:p>
            <a:pPr marL="184150" indent="-171450">
              <a:lnSpc>
                <a:spcPct val="100000"/>
              </a:lnSpc>
              <a:spcBef>
                <a:spcPts val="200"/>
              </a:spcBef>
              <a:spcAft>
                <a:spcPts val="400"/>
              </a:spcAft>
              <a:buFont typeface="Arial" panose="020B0604020202020204" pitchFamily="34" charset="0"/>
              <a:buChar char="•"/>
            </a:pPr>
            <a:r>
              <a:rPr lang="fr-FR" sz="1200" dirty="0">
                <a:latin typeface="Arial"/>
                <a:cs typeface="Arial"/>
              </a:rPr>
              <a:t>Cela peut être exigeant, car vous devez écouter, réfléchir et coder en même temps</a:t>
            </a:r>
          </a:p>
          <a:p>
            <a:pPr marL="184150" indent="-171450">
              <a:lnSpc>
                <a:spcPct val="100000"/>
              </a:lnSpc>
              <a:spcBef>
                <a:spcPts val="200"/>
              </a:spcBef>
              <a:spcAft>
                <a:spcPts val="400"/>
              </a:spcAft>
              <a:buFont typeface="Arial" panose="020B0604020202020204" pitchFamily="34" charset="0"/>
              <a:buChar char="•"/>
            </a:pPr>
            <a:r>
              <a:rPr lang="fr-FR" sz="1200" dirty="0">
                <a:latin typeface="Arial"/>
                <a:cs typeface="Arial"/>
              </a:rPr>
              <a:t>Votre attention doit se concentrer sur un ou deux codes seulement afin que cela reste gérable</a:t>
            </a:r>
            <a:endParaRPr sz="1200" dirty="0">
              <a:latin typeface="Arial Unicode MS"/>
              <a:cs typeface="Arial Unicode MS"/>
            </a:endParaRPr>
          </a:p>
        </p:txBody>
      </p:sp>
      <p:sp>
        <p:nvSpPr>
          <p:cNvPr id="7" name="object 7"/>
          <p:cNvSpPr txBox="1"/>
          <p:nvPr>
            <p:custDataLst>
              <p:tags r:id="rId6"/>
            </p:custDataLst>
          </p:nvPr>
        </p:nvSpPr>
        <p:spPr>
          <a:xfrm>
            <a:off x="718653" y="6098494"/>
            <a:ext cx="4556254" cy="654731"/>
          </a:xfrm>
          <a:prstGeom prst="rect">
            <a:avLst/>
          </a:prstGeom>
        </p:spPr>
        <p:txBody>
          <a:bodyPr vert="horz" wrap="square" lIns="0" tIns="0" rIns="0" bIns="0" rtlCol="0">
            <a:spAutoFit/>
          </a:bodyPr>
          <a:lstStyle/>
          <a:p>
            <a:pPr marL="12700" marR="5080">
              <a:lnSpc>
                <a:spcPct val="121700"/>
              </a:lnSpc>
            </a:pPr>
            <a:r>
              <a:rPr lang="fr-FR" sz="1200" b="1" dirty="0">
                <a:latin typeface="Arial"/>
                <a:cs typeface="Arial"/>
              </a:rPr>
              <a:t>Idéal pour :</a:t>
            </a:r>
            <a:r>
              <a:rPr lang="fr-FR" sz="1200" dirty="0">
                <a:latin typeface="Arial"/>
                <a:cs typeface="Arial"/>
              </a:rPr>
              <a:t>Capturer les dialogues lors du travail en équipe ; évaluer la participation ou le dialogue des élèves ; courtes périodes d’observation et/ou observations multiples.</a:t>
            </a:r>
            <a:endParaRPr sz="1200" dirty="0">
              <a:latin typeface="Arial Unicode MS"/>
              <a:cs typeface="Arial Unicode MS"/>
            </a:endParaRPr>
          </a:p>
        </p:txBody>
      </p:sp>
      <p:sp>
        <p:nvSpPr>
          <p:cNvPr id="8" name="object 8"/>
          <p:cNvSpPr txBox="1"/>
          <p:nvPr>
            <p:custDataLst>
              <p:tags r:id="rId7"/>
            </p:custDataLst>
          </p:nvPr>
        </p:nvSpPr>
        <p:spPr>
          <a:xfrm>
            <a:off x="718653" y="6797159"/>
            <a:ext cx="3561247" cy="184666"/>
          </a:xfrm>
          <a:prstGeom prst="rect">
            <a:avLst/>
          </a:prstGeom>
        </p:spPr>
        <p:txBody>
          <a:bodyPr vert="horz" wrap="square" lIns="0" tIns="0" rIns="0" bIns="0" rtlCol="0">
            <a:spAutoFit/>
          </a:bodyPr>
          <a:lstStyle/>
          <a:p>
            <a:pPr marL="12700">
              <a:lnSpc>
                <a:spcPct val="100000"/>
              </a:lnSpc>
            </a:pPr>
            <a:r>
              <a:rPr lang="fr-FR" sz="1200" b="1" dirty="0">
                <a:latin typeface="Arial"/>
                <a:cs typeface="Arial"/>
              </a:rPr>
              <a:t>Peut être utilisé avec les gabarits</a:t>
            </a:r>
            <a:r>
              <a:rPr sz="1200" b="1" dirty="0">
                <a:latin typeface="Arial"/>
                <a:cs typeface="Arial"/>
              </a:rPr>
              <a:t>: </a:t>
            </a:r>
            <a:r>
              <a:rPr sz="1200" dirty="0">
                <a:latin typeface="Arial Unicode MS"/>
                <a:cs typeface="Arial Unicode MS"/>
              </a:rPr>
              <a:t>2B; 2C; 2D</a:t>
            </a:r>
          </a:p>
        </p:txBody>
      </p:sp>
      <p:sp>
        <p:nvSpPr>
          <p:cNvPr id="9" name="object 9"/>
          <p:cNvSpPr/>
          <p:nvPr>
            <p:custDataLst>
              <p:tags r:id="rId8"/>
            </p:custDataLst>
          </p:nvPr>
        </p:nvSpPr>
        <p:spPr>
          <a:xfrm>
            <a:off x="5459731" y="1650367"/>
            <a:ext cx="4922520" cy="5437742"/>
          </a:xfrm>
          <a:custGeom>
            <a:avLst/>
            <a:gdLst/>
            <a:ahLst/>
            <a:cxnLst/>
            <a:rect l="l" t="t" r="r" b="b"/>
            <a:pathLst>
              <a:path w="4922520" h="5599430">
                <a:moveTo>
                  <a:pt x="0" y="0"/>
                </a:moveTo>
                <a:lnTo>
                  <a:pt x="4922294" y="0"/>
                </a:lnTo>
                <a:lnTo>
                  <a:pt x="4922294" y="5598859"/>
                </a:lnTo>
                <a:lnTo>
                  <a:pt x="0" y="5598859"/>
                </a:lnTo>
                <a:lnTo>
                  <a:pt x="0" y="0"/>
                </a:lnTo>
                <a:close/>
              </a:path>
            </a:pathLst>
          </a:custGeom>
          <a:ln w="31733">
            <a:solidFill>
              <a:srgbClr val="2791A6"/>
            </a:solidFill>
          </a:ln>
        </p:spPr>
        <p:txBody>
          <a:bodyPr wrap="square" lIns="0" tIns="0" rIns="0" bIns="0" rtlCol="0"/>
          <a:lstStyle/>
          <a:p>
            <a:endParaRPr dirty="0"/>
          </a:p>
        </p:txBody>
      </p:sp>
      <p:sp>
        <p:nvSpPr>
          <p:cNvPr id="10" name="object 10"/>
          <p:cNvSpPr txBox="1"/>
          <p:nvPr>
            <p:custDataLst>
              <p:tags r:id="rId9"/>
            </p:custDataLst>
          </p:nvPr>
        </p:nvSpPr>
        <p:spPr>
          <a:xfrm>
            <a:off x="5546732" y="1735716"/>
            <a:ext cx="4711065" cy="2862322"/>
          </a:xfrm>
          <a:prstGeom prst="rect">
            <a:avLst/>
          </a:prstGeom>
        </p:spPr>
        <p:txBody>
          <a:bodyPr vert="horz" wrap="square" lIns="0" tIns="0" rIns="0" bIns="0" rtlCol="0">
            <a:spAutoFit/>
          </a:bodyPr>
          <a:lstStyle/>
          <a:p>
            <a:pPr marL="12700" algn="just">
              <a:lnSpc>
                <a:spcPct val="100000"/>
              </a:lnSpc>
              <a:spcBef>
                <a:spcPts val="200"/>
              </a:spcBef>
              <a:spcAft>
                <a:spcPts val="400"/>
              </a:spcAft>
            </a:pPr>
            <a:r>
              <a:rPr lang="fr-FR" sz="1200" b="1" dirty="0">
                <a:latin typeface="Arial"/>
                <a:cs typeface="Arial"/>
              </a:rPr>
              <a:t>Type d’observation : </a:t>
            </a:r>
            <a:r>
              <a:rPr lang="fr-FR" sz="1200" dirty="0">
                <a:latin typeface="Arial"/>
                <a:cs typeface="Arial"/>
              </a:rPr>
              <a:t>Enregistrement audio avec transcription</a:t>
            </a:r>
          </a:p>
          <a:p>
            <a:pPr marL="12700" algn="just">
              <a:lnSpc>
                <a:spcPct val="100000"/>
              </a:lnSpc>
              <a:spcBef>
                <a:spcPts val="200"/>
              </a:spcBef>
              <a:spcAft>
                <a:spcPts val="400"/>
              </a:spcAft>
            </a:pPr>
            <a:r>
              <a:rPr lang="fr-FR" sz="1200" b="1" dirty="0">
                <a:latin typeface="Arial"/>
                <a:cs typeface="Arial"/>
              </a:rPr>
              <a:t>Qu’est-ce que c’est ? </a:t>
            </a:r>
            <a:r>
              <a:rPr lang="fr-FR" sz="1200" dirty="0">
                <a:latin typeface="Arial"/>
                <a:cs typeface="Arial"/>
              </a:rPr>
              <a:t>Vous enregistrez ce qui est dit dans votre contexte d’apprentissage (audio uniquement) puis, ultérieurement, vous transcrivez l’enregistrement pour pouvoir coder la transcription. Voir la Partie H pour un exemple de transcription codée.</a:t>
            </a:r>
          </a:p>
          <a:p>
            <a:pPr marL="12700" algn="just">
              <a:lnSpc>
                <a:spcPct val="100000"/>
              </a:lnSpc>
              <a:spcBef>
                <a:spcPts val="200"/>
              </a:spcBef>
              <a:spcAft>
                <a:spcPts val="400"/>
              </a:spcAft>
            </a:pPr>
            <a:r>
              <a:rPr lang="fr-FR" sz="1200" b="1" dirty="0">
                <a:latin typeface="Arial"/>
                <a:cs typeface="Arial"/>
              </a:rPr>
              <a:t>Quels sont les avantages ?</a:t>
            </a:r>
          </a:p>
          <a:p>
            <a:pPr marL="184150" indent="-171450" algn="just">
              <a:lnSpc>
                <a:spcPct val="100000"/>
              </a:lnSpc>
              <a:spcBef>
                <a:spcPts val="200"/>
              </a:spcBef>
              <a:spcAft>
                <a:spcPts val="400"/>
              </a:spcAft>
              <a:buFont typeface="Arial" panose="020B0604020202020204" pitchFamily="34" charset="0"/>
              <a:buChar char="•"/>
            </a:pPr>
            <a:r>
              <a:rPr lang="fr-FR" sz="1200" dirty="0">
                <a:latin typeface="Arial"/>
                <a:cs typeface="Arial"/>
              </a:rPr>
              <a:t>Vous pouvez coder de manière plus détaillée et précise</a:t>
            </a:r>
          </a:p>
          <a:p>
            <a:pPr marL="184150" indent="-171450" algn="just">
              <a:lnSpc>
                <a:spcPct val="100000"/>
              </a:lnSpc>
              <a:spcBef>
                <a:spcPts val="200"/>
              </a:spcBef>
              <a:spcAft>
                <a:spcPts val="400"/>
              </a:spcAft>
              <a:buFont typeface="Arial" panose="020B0604020202020204" pitchFamily="34" charset="0"/>
              <a:buChar char="•"/>
            </a:pPr>
            <a:r>
              <a:rPr lang="fr-FR" sz="1200" dirty="0">
                <a:latin typeface="Arial"/>
                <a:cs typeface="Arial"/>
              </a:rPr>
              <a:t>Vous pouvez faire davantage de liens entre les «tours de parole» du dialogue, car vous pouvez revenir à la transcription et à l’enregistrement</a:t>
            </a:r>
          </a:p>
          <a:p>
            <a:pPr marL="184150" indent="-171450" algn="just">
              <a:lnSpc>
                <a:spcPct val="100000"/>
              </a:lnSpc>
              <a:spcBef>
                <a:spcPts val="200"/>
              </a:spcBef>
              <a:spcAft>
                <a:spcPts val="400"/>
              </a:spcAft>
              <a:buFont typeface="Arial" panose="020B0604020202020204" pitchFamily="34" charset="0"/>
              <a:buChar char="•"/>
            </a:pPr>
            <a:r>
              <a:rPr lang="fr-FR" sz="1200" dirty="0">
                <a:latin typeface="Arial"/>
                <a:cs typeface="Arial"/>
              </a:rPr>
              <a:t>Cela vous laisse plus de temps pour réfléchir</a:t>
            </a:r>
          </a:p>
          <a:p>
            <a:pPr marL="184150" indent="-171450" algn="just">
              <a:lnSpc>
                <a:spcPct val="100000"/>
              </a:lnSpc>
              <a:spcBef>
                <a:spcPts val="200"/>
              </a:spcBef>
              <a:spcAft>
                <a:spcPts val="400"/>
              </a:spcAft>
              <a:buFont typeface="Arial" panose="020B0604020202020204" pitchFamily="34" charset="0"/>
              <a:buChar char="•"/>
            </a:pPr>
            <a:r>
              <a:rPr lang="fr-FR" sz="1200" dirty="0">
                <a:latin typeface="Arial"/>
                <a:cs typeface="Arial"/>
              </a:rPr>
              <a:t>C’est une méthode d’enregistrement plus discrète qu’avec une caméra vidéo</a:t>
            </a:r>
            <a:endParaRPr lang="en-US" sz="1200" dirty="0">
              <a:latin typeface="Arial Unicode MS"/>
              <a:cs typeface="Arial Unicode MS"/>
            </a:endParaRPr>
          </a:p>
        </p:txBody>
      </p:sp>
      <p:sp>
        <p:nvSpPr>
          <p:cNvPr id="12" name="object 12"/>
          <p:cNvSpPr txBox="1">
            <a:spLocks noGrp="1"/>
          </p:cNvSpPr>
          <p:nvPr>
            <p:ph type="sldNum" sz="quarter" idx="7"/>
            <p:custDataLst>
              <p:tags r:id="rId10"/>
            </p:custDataLst>
          </p:nvPr>
        </p:nvSpPr>
        <p:spPr>
          <a:prstGeom prst="rect">
            <a:avLst/>
          </a:prstGeom>
        </p:spPr>
        <p:txBody>
          <a:bodyPr vert="horz" wrap="square" lIns="0" tIns="635" rIns="0" bIns="0" rtlCol="0">
            <a:spAutoFit/>
          </a:bodyPr>
          <a:lstStyle/>
          <a:p>
            <a:pPr marL="25400">
              <a:lnSpc>
                <a:spcPct val="100000"/>
              </a:lnSpc>
              <a:spcBef>
                <a:spcPts val="5"/>
              </a:spcBef>
            </a:pPr>
            <a:r>
              <a:rPr dirty="0"/>
              <a:t>38</a:t>
            </a:r>
          </a:p>
        </p:txBody>
      </p:sp>
      <p:sp>
        <p:nvSpPr>
          <p:cNvPr id="11" name="object 11"/>
          <p:cNvSpPr txBox="1"/>
          <p:nvPr>
            <p:custDataLst>
              <p:tags r:id="rId11"/>
            </p:custDataLst>
          </p:nvPr>
        </p:nvSpPr>
        <p:spPr>
          <a:xfrm>
            <a:off x="5546687" y="4674245"/>
            <a:ext cx="4650740" cy="2231380"/>
          </a:xfrm>
          <a:prstGeom prst="rect">
            <a:avLst/>
          </a:prstGeom>
        </p:spPr>
        <p:txBody>
          <a:bodyPr vert="horz" wrap="square" lIns="0" tIns="0" rIns="0" bIns="0" rtlCol="0">
            <a:spAutoFit/>
          </a:bodyPr>
          <a:lstStyle/>
          <a:p>
            <a:pPr marL="12700">
              <a:lnSpc>
                <a:spcPct val="100000"/>
              </a:lnSpc>
              <a:spcBef>
                <a:spcPts val="200"/>
              </a:spcBef>
              <a:spcAft>
                <a:spcPts val="400"/>
              </a:spcAft>
            </a:pPr>
            <a:r>
              <a:rPr lang="fr-FR" sz="1200" b="1" dirty="0">
                <a:latin typeface="Arial"/>
                <a:cs typeface="Arial"/>
              </a:rPr>
              <a:t>Quels sont les inconvénients ?</a:t>
            </a:r>
          </a:p>
          <a:p>
            <a:pPr marL="184150" indent="-171450">
              <a:lnSpc>
                <a:spcPct val="100000"/>
              </a:lnSpc>
              <a:spcBef>
                <a:spcPts val="200"/>
              </a:spcBef>
              <a:spcAft>
                <a:spcPts val="400"/>
              </a:spcAft>
              <a:buFont typeface="Arial" panose="020B0604020202020204" pitchFamily="34" charset="0"/>
              <a:buChar char="•"/>
            </a:pPr>
            <a:r>
              <a:rPr lang="fr-FR" sz="1200" dirty="0">
                <a:latin typeface="Arial"/>
                <a:cs typeface="Arial"/>
              </a:rPr>
              <a:t>C’est plus chronophage car vous devez prendre le temps de transcrire l’enregistrement</a:t>
            </a:r>
          </a:p>
          <a:p>
            <a:pPr marL="184150" indent="-171450">
              <a:lnSpc>
                <a:spcPct val="100000"/>
              </a:lnSpc>
              <a:spcBef>
                <a:spcPts val="200"/>
              </a:spcBef>
              <a:spcAft>
                <a:spcPts val="400"/>
              </a:spcAft>
              <a:buFont typeface="Arial" panose="020B0604020202020204" pitchFamily="34" charset="0"/>
              <a:buChar char="•"/>
            </a:pPr>
            <a:r>
              <a:rPr lang="fr-FR" sz="1200" dirty="0">
                <a:latin typeface="Arial"/>
                <a:cs typeface="Arial"/>
              </a:rPr>
              <a:t>Vous n’avez pas d’observation visuelle, donc vous ne pouvez pas percevoir les aspects non verbaux du dialogue et de l’interaction</a:t>
            </a:r>
          </a:p>
          <a:p>
            <a:pPr marL="184150" indent="-171450">
              <a:lnSpc>
                <a:spcPct val="100000"/>
              </a:lnSpc>
              <a:spcBef>
                <a:spcPts val="200"/>
              </a:spcBef>
              <a:spcAft>
                <a:spcPts val="400"/>
              </a:spcAft>
              <a:buFont typeface="Arial" panose="020B0604020202020204" pitchFamily="34" charset="0"/>
              <a:buChar char="•"/>
            </a:pPr>
            <a:r>
              <a:rPr lang="fr-FR" sz="1200" dirty="0">
                <a:latin typeface="Arial"/>
                <a:cs typeface="Arial"/>
              </a:rPr>
              <a:t>Vous devez obtenir le consentement des tuteurs pour enregistrer, ce qui nécessite une planification préalable</a:t>
            </a:r>
          </a:p>
          <a:p>
            <a:pPr marL="12700">
              <a:lnSpc>
                <a:spcPct val="100000"/>
              </a:lnSpc>
              <a:spcBef>
                <a:spcPts val="200"/>
              </a:spcBef>
              <a:spcAft>
                <a:spcPts val="400"/>
              </a:spcAft>
            </a:pPr>
            <a:r>
              <a:rPr lang="fr-FR" sz="1200" b="1" dirty="0">
                <a:latin typeface="Arial"/>
                <a:cs typeface="Arial"/>
              </a:rPr>
              <a:t>Idéal : </a:t>
            </a:r>
            <a:r>
              <a:rPr lang="fr-FR" sz="1200" dirty="0">
                <a:latin typeface="Arial"/>
                <a:cs typeface="Arial"/>
              </a:rPr>
              <a:t>Si vous souhaitez examiner un épisode de dialogue plus en détail; si vous voulez analyser plusieurs codes en même temps</a:t>
            </a:r>
            <a:endParaRPr lang="fr-CA" sz="1200" b="1" dirty="0">
              <a:latin typeface="Arial"/>
              <a:cs typeface="Arial"/>
            </a:endParaRPr>
          </a:p>
          <a:p>
            <a:pPr marL="12700">
              <a:lnSpc>
                <a:spcPct val="100000"/>
              </a:lnSpc>
              <a:spcBef>
                <a:spcPts val="200"/>
              </a:spcBef>
              <a:spcAft>
                <a:spcPts val="400"/>
              </a:spcAft>
            </a:pPr>
            <a:r>
              <a:rPr lang="fr-FR" sz="1200" b="1" dirty="0">
                <a:latin typeface="Arial"/>
                <a:cs typeface="Arial"/>
              </a:rPr>
              <a:t>Peut être utilisé avec les gabarits :</a:t>
            </a:r>
            <a:r>
              <a:rPr sz="1200" b="1" dirty="0">
                <a:latin typeface="Arial"/>
                <a:cs typeface="Arial"/>
              </a:rPr>
              <a:t> </a:t>
            </a:r>
            <a:r>
              <a:rPr sz="1200" dirty="0">
                <a:latin typeface="Arial Unicode MS"/>
                <a:cs typeface="Arial Unicode MS"/>
              </a:rPr>
              <a:t>2A; 2C; 2E</a:t>
            </a: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custDataLst>
              <p:tags r:id="rId1"/>
            </p:custDataLst>
          </p:nvPr>
        </p:nvSpPr>
        <p:spPr>
          <a:xfrm>
            <a:off x="619126" y="637541"/>
            <a:ext cx="4726940" cy="6597015"/>
          </a:xfrm>
          <a:custGeom>
            <a:avLst/>
            <a:gdLst/>
            <a:ahLst/>
            <a:cxnLst/>
            <a:rect l="l" t="t" r="r" b="b"/>
            <a:pathLst>
              <a:path w="4726940" h="6597015">
                <a:moveTo>
                  <a:pt x="0" y="0"/>
                </a:moveTo>
                <a:lnTo>
                  <a:pt x="4726814" y="0"/>
                </a:lnTo>
                <a:lnTo>
                  <a:pt x="4726814" y="6596570"/>
                </a:lnTo>
                <a:lnTo>
                  <a:pt x="0" y="6596570"/>
                </a:lnTo>
                <a:lnTo>
                  <a:pt x="0" y="0"/>
                </a:lnTo>
                <a:close/>
              </a:path>
            </a:pathLst>
          </a:custGeom>
          <a:ln w="31733">
            <a:solidFill>
              <a:srgbClr val="2791A6"/>
            </a:solidFill>
          </a:ln>
        </p:spPr>
        <p:txBody>
          <a:bodyPr wrap="square" lIns="0" tIns="0" rIns="0" bIns="0" rtlCol="0"/>
          <a:lstStyle/>
          <a:p>
            <a:endParaRPr kern="0" dirty="0"/>
          </a:p>
        </p:txBody>
      </p:sp>
      <p:sp>
        <p:nvSpPr>
          <p:cNvPr id="3" name="object 3"/>
          <p:cNvSpPr txBox="1"/>
          <p:nvPr>
            <p:custDataLst>
              <p:tags r:id="rId2"/>
            </p:custDataLst>
          </p:nvPr>
        </p:nvSpPr>
        <p:spPr>
          <a:xfrm>
            <a:off x="706461" y="731400"/>
            <a:ext cx="4515485" cy="5846601"/>
          </a:xfrm>
          <a:prstGeom prst="rect">
            <a:avLst/>
          </a:prstGeom>
        </p:spPr>
        <p:txBody>
          <a:bodyPr vert="horz" wrap="square" lIns="0" tIns="0" rIns="0" bIns="0" rtlCol="0">
            <a:spAutoFit/>
          </a:bodyPr>
          <a:lstStyle/>
          <a:p>
            <a:pPr marL="12700">
              <a:lnSpc>
                <a:spcPct val="100000"/>
              </a:lnSpc>
              <a:spcBef>
                <a:spcPts val="200"/>
              </a:spcBef>
              <a:spcAft>
                <a:spcPts val="400"/>
              </a:spcAft>
            </a:pPr>
            <a:r>
              <a:rPr lang="fr-FR" sz="1200" b="1" kern="0" dirty="0">
                <a:latin typeface="Arial"/>
                <a:cs typeface="Arial"/>
              </a:rPr>
              <a:t>Type d’observation : Enregistrement vidéo avec transcription</a:t>
            </a:r>
            <a:endParaRPr sz="1200" b="1" kern="0" dirty="0">
              <a:latin typeface="Arial Unicode MS"/>
              <a:cs typeface="Arial Unicode MS"/>
            </a:endParaRPr>
          </a:p>
          <a:p>
            <a:pPr marL="12700" marR="271780">
              <a:lnSpc>
                <a:spcPct val="121700"/>
              </a:lnSpc>
              <a:spcBef>
                <a:spcPts val="200"/>
              </a:spcBef>
              <a:spcAft>
                <a:spcPts val="400"/>
              </a:spcAft>
            </a:pPr>
            <a:r>
              <a:rPr lang="fr-FR" sz="1200" b="1" kern="0" dirty="0">
                <a:latin typeface="Arial"/>
                <a:cs typeface="Arial"/>
              </a:rPr>
              <a:t>Qu’est-ce que c’est? </a:t>
            </a:r>
            <a:r>
              <a:rPr lang="fr-FR" sz="1200" kern="0" dirty="0">
                <a:latin typeface="Arial"/>
                <a:cs typeface="Arial"/>
              </a:rPr>
              <a:t>Vous enregistrez ce qui est dit dans votre contexte d’apprentissage, puis vous le transcrivez ultérieurement.</a:t>
            </a:r>
            <a:endParaRPr sz="1400" kern="0" dirty="0">
              <a:latin typeface="Times New Roman"/>
              <a:cs typeface="Times New Roman"/>
            </a:endParaRPr>
          </a:p>
          <a:p>
            <a:pPr marL="12700">
              <a:lnSpc>
                <a:spcPct val="100000"/>
              </a:lnSpc>
              <a:spcBef>
                <a:spcPts val="200"/>
              </a:spcBef>
              <a:spcAft>
                <a:spcPts val="400"/>
              </a:spcAft>
            </a:pPr>
            <a:r>
              <a:rPr lang="fr-FR" sz="1200" b="1" kern="0" dirty="0">
                <a:latin typeface="Arial"/>
                <a:cs typeface="Arial"/>
              </a:rPr>
              <a:t>Quels sont les avantages?</a:t>
            </a:r>
          </a:p>
          <a:p>
            <a:pPr marL="184150" indent="-171450">
              <a:lnSpc>
                <a:spcPct val="100000"/>
              </a:lnSpc>
              <a:spcBef>
                <a:spcPts val="200"/>
              </a:spcBef>
              <a:spcAft>
                <a:spcPts val="400"/>
              </a:spcAft>
              <a:buFont typeface="Arial" panose="020B0604020202020204" pitchFamily="34" charset="0"/>
              <a:buChar char="•"/>
            </a:pPr>
            <a:r>
              <a:rPr lang="fr-FR" sz="1200" kern="0" dirty="0">
                <a:latin typeface="Arial"/>
                <a:cs typeface="Arial"/>
              </a:rPr>
              <a:t>Vous pouvez coder avec un plus grand niveau de détail et plus de précision</a:t>
            </a:r>
          </a:p>
          <a:p>
            <a:pPr marL="184150" indent="-171450">
              <a:lnSpc>
                <a:spcPct val="100000"/>
              </a:lnSpc>
              <a:spcBef>
                <a:spcPts val="200"/>
              </a:spcBef>
              <a:spcAft>
                <a:spcPts val="400"/>
              </a:spcAft>
              <a:buFont typeface="Arial" panose="020B0604020202020204" pitchFamily="34" charset="0"/>
              <a:buChar char="•"/>
            </a:pPr>
            <a:r>
              <a:rPr lang="fr-FR" sz="1200" kern="0" dirty="0">
                <a:latin typeface="Arial"/>
                <a:cs typeface="Arial"/>
              </a:rPr>
              <a:t>Cela donne une représentation plus fidèle des événements en classe grâce aux données audio et visuelles</a:t>
            </a:r>
          </a:p>
          <a:p>
            <a:pPr marL="184150" indent="-171450">
              <a:lnSpc>
                <a:spcPct val="100000"/>
              </a:lnSpc>
              <a:spcBef>
                <a:spcPts val="200"/>
              </a:spcBef>
              <a:spcAft>
                <a:spcPts val="400"/>
              </a:spcAft>
              <a:buFont typeface="Arial" panose="020B0604020202020204" pitchFamily="34" charset="0"/>
              <a:buChar char="•"/>
            </a:pPr>
            <a:r>
              <a:rPr lang="fr-FR" sz="1200" kern="0" dirty="0">
                <a:latin typeface="Arial"/>
                <a:cs typeface="Arial"/>
              </a:rPr>
              <a:t>Vous pouvez faire des liens entre les «tours de parole» en revisitant les données</a:t>
            </a:r>
          </a:p>
          <a:p>
            <a:pPr marL="184150" indent="-171450">
              <a:lnSpc>
                <a:spcPct val="100000"/>
              </a:lnSpc>
              <a:spcBef>
                <a:spcPts val="200"/>
              </a:spcBef>
              <a:spcAft>
                <a:spcPts val="400"/>
              </a:spcAft>
              <a:buFont typeface="Arial" panose="020B0604020202020204" pitchFamily="34" charset="0"/>
              <a:buChar char="•"/>
            </a:pPr>
            <a:r>
              <a:rPr lang="fr-FR" sz="1200" kern="0" dirty="0">
                <a:latin typeface="Arial"/>
                <a:cs typeface="Arial"/>
              </a:rPr>
              <a:t>Vous pouvez enregistrer les interactions entre élèves ainsi que le dialogue non verbal</a:t>
            </a:r>
          </a:p>
          <a:p>
            <a:pPr marL="12700">
              <a:lnSpc>
                <a:spcPct val="100000"/>
              </a:lnSpc>
              <a:spcBef>
                <a:spcPts val="200"/>
              </a:spcBef>
              <a:spcAft>
                <a:spcPts val="400"/>
              </a:spcAft>
            </a:pPr>
            <a:r>
              <a:rPr lang="fr-FR" sz="1200" b="1" kern="0" dirty="0">
                <a:latin typeface="Arial"/>
                <a:cs typeface="Arial"/>
              </a:rPr>
              <a:t>Quels sont les inconvénients?</a:t>
            </a:r>
          </a:p>
          <a:p>
            <a:pPr marL="184150" indent="-171450">
              <a:lnSpc>
                <a:spcPct val="100000"/>
              </a:lnSpc>
              <a:spcBef>
                <a:spcPts val="200"/>
              </a:spcBef>
              <a:spcAft>
                <a:spcPts val="400"/>
              </a:spcAft>
              <a:buFont typeface="Arial" panose="020B0604020202020204" pitchFamily="34" charset="0"/>
              <a:buChar char="•"/>
            </a:pPr>
            <a:r>
              <a:rPr lang="fr-FR" sz="1200" kern="0" dirty="0">
                <a:latin typeface="Arial"/>
                <a:cs typeface="Arial"/>
              </a:rPr>
              <a:t>Les élèves peuvent mettre du temps à s’habituer à être filmés, et leur comportement peut être différent en présence d’une caméra</a:t>
            </a:r>
          </a:p>
          <a:p>
            <a:pPr marL="184150" indent="-171450">
              <a:lnSpc>
                <a:spcPct val="100000"/>
              </a:lnSpc>
              <a:spcBef>
                <a:spcPts val="200"/>
              </a:spcBef>
              <a:spcAft>
                <a:spcPts val="400"/>
              </a:spcAft>
              <a:buFont typeface="Arial" panose="020B0604020202020204" pitchFamily="34" charset="0"/>
              <a:buChar char="•"/>
            </a:pPr>
            <a:r>
              <a:rPr lang="fr-FR" sz="1200" kern="0" dirty="0">
                <a:latin typeface="Arial"/>
                <a:cs typeface="Arial"/>
              </a:rPr>
              <a:t>Vous devez obtenir le consentement des tuteurs, ce qui nécessite une planification préalable</a:t>
            </a:r>
          </a:p>
          <a:p>
            <a:pPr marL="184150" indent="-171450">
              <a:lnSpc>
                <a:spcPct val="100000"/>
              </a:lnSpc>
              <a:spcBef>
                <a:spcPts val="200"/>
              </a:spcBef>
              <a:spcAft>
                <a:spcPts val="400"/>
              </a:spcAft>
              <a:buFont typeface="Arial" panose="020B0604020202020204" pitchFamily="34" charset="0"/>
              <a:buChar char="•"/>
            </a:pPr>
            <a:r>
              <a:rPr lang="fr-FR" sz="1200" kern="0" dirty="0">
                <a:latin typeface="Arial"/>
                <a:cs typeface="Arial"/>
              </a:rPr>
              <a:t>La transcription est chronophage, il faut donc veiller à ce que la quantité de dialogue prévue à transcrire reste gérable</a:t>
            </a:r>
          </a:p>
          <a:p>
            <a:pPr marL="12700">
              <a:lnSpc>
                <a:spcPct val="100000"/>
              </a:lnSpc>
              <a:spcBef>
                <a:spcPts val="200"/>
              </a:spcBef>
              <a:spcAft>
                <a:spcPts val="400"/>
              </a:spcAft>
            </a:pPr>
            <a:r>
              <a:rPr lang="fr-FR" sz="1200" b="1" kern="0" dirty="0">
                <a:latin typeface="Arial"/>
                <a:cs typeface="Arial"/>
              </a:rPr>
              <a:t>Idéal : </a:t>
            </a:r>
            <a:r>
              <a:rPr lang="fr-FR" sz="1200" kern="0" dirty="0">
                <a:latin typeface="Arial"/>
                <a:cs typeface="Arial"/>
              </a:rPr>
              <a:t>Si vous souhaitez examiner un épisode plus long de dialogue en détail; si vous voulez analyser les interactions non verbales; si vous souhaitez coder plusieurs aspects en même temps</a:t>
            </a:r>
          </a:p>
          <a:p>
            <a:pPr marL="12700">
              <a:lnSpc>
                <a:spcPct val="100000"/>
              </a:lnSpc>
              <a:spcBef>
                <a:spcPts val="200"/>
              </a:spcBef>
              <a:spcAft>
                <a:spcPts val="400"/>
              </a:spcAft>
            </a:pPr>
            <a:r>
              <a:rPr lang="fr-FR" sz="1200" b="1" dirty="0">
                <a:latin typeface="Arial"/>
                <a:cs typeface="Arial"/>
              </a:rPr>
              <a:t>Peut être utilisé avec les gabarits </a:t>
            </a:r>
            <a:r>
              <a:rPr sz="1200" b="1" kern="0" dirty="0">
                <a:latin typeface="Arial"/>
                <a:cs typeface="Arial"/>
              </a:rPr>
              <a:t>: </a:t>
            </a:r>
            <a:r>
              <a:rPr sz="1200" kern="0" dirty="0">
                <a:latin typeface="Arial Unicode MS"/>
                <a:cs typeface="Arial Unicode MS"/>
              </a:rPr>
              <a:t>2A; 2C; 2E</a:t>
            </a:r>
          </a:p>
        </p:txBody>
      </p:sp>
      <p:sp>
        <p:nvSpPr>
          <p:cNvPr id="4" name="object 4"/>
          <p:cNvSpPr/>
          <p:nvPr>
            <p:custDataLst>
              <p:tags r:id="rId3"/>
            </p:custDataLst>
          </p:nvPr>
        </p:nvSpPr>
        <p:spPr>
          <a:xfrm>
            <a:off x="5572010" y="638690"/>
            <a:ext cx="4671689" cy="1857373"/>
          </a:xfrm>
          <a:prstGeom prst="rect">
            <a:avLst/>
          </a:prstGeom>
          <a:blipFill>
            <a:blip r:embed="rId8" cstate="print"/>
            <a:stretch>
              <a:fillRect/>
            </a:stretch>
          </a:blipFill>
        </p:spPr>
        <p:txBody>
          <a:bodyPr wrap="square" lIns="0" tIns="0" rIns="0" bIns="0" rtlCol="0"/>
          <a:lstStyle/>
          <a:p>
            <a:endParaRPr/>
          </a:p>
        </p:txBody>
      </p:sp>
      <p:sp>
        <p:nvSpPr>
          <p:cNvPr id="5" name="object 5"/>
          <p:cNvSpPr/>
          <p:nvPr>
            <p:custDataLst>
              <p:tags r:id="rId4"/>
            </p:custDataLst>
          </p:nvPr>
        </p:nvSpPr>
        <p:spPr>
          <a:xfrm>
            <a:off x="5570105" y="2703075"/>
            <a:ext cx="4675492" cy="2192653"/>
          </a:xfrm>
          <a:prstGeom prst="rect">
            <a:avLst/>
          </a:prstGeom>
          <a:blipFill>
            <a:blip r:embed="rId9" cstate="print"/>
            <a:stretch>
              <a:fillRect/>
            </a:stretch>
          </a:blipFill>
        </p:spPr>
        <p:txBody>
          <a:bodyPr wrap="square" lIns="0" tIns="0" rIns="0" bIns="0" rtlCol="0"/>
          <a:lstStyle/>
          <a:p>
            <a:endParaRPr/>
          </a:p>
        </p:txBody>
      </p:sp>
      <p:sp>
        <p:nvSpPr>
          <p:cNvPr id="6" name="object 6"/>
          <p:cNvSpPr/>
          <p:nvPr>
            <p:custDataLst>
              <p:tags r:id="rId5"/>
            </p:custDataLst>
          </p:nvPr>
        </p:nvSpPr>
        <p:spPr>
          <a:xfrm>
            <a:off x="5500255" y="5131315"/>
            <a:ext cx="4744707" cy="2138043"/>
          </a:xfrm>
          <a:prstGeom prst="rect">
            <a:avLst/>
          </a:prstGeom>
          <a:blipFill>
            <a:blip r:embed="rId10" cstate="print"/>
            <a:stretch>
              <a:fillRect/>
            </a:stretch>
          </a:blipFill>
        </p:spPr>
        <p:txBody>
          <a:bodyPr wrap="square" lIns="0" tIns="0" rIns="0" bIns="0" rtlCol="0"/>
          <a:lstStyle/>
          <a:p>
            <a:endParaRPr/>
          </a:p>
        </p:txBody>
      </p:sp>
      <p:sp>
        <p:nvSpPr>
          <p:cNvPr id="7" name="object 7"/>
          <p:cNvSpPr txBox="1">
            <a:spLocks noGrp="1"/>
          </p:cNvSpPr>
          <p:nvPr>
            <p:ph type="sldNum" sz="quarter" idx="7"/>
            <p:custDataLst>
              <p:tags r:id="rId6"/>
            </p:custDataLst>
          </p:nvPr>
        </p:nvSpPr>
        <p:spPr>
          <a:prstGeom prst="rect">
            <a:avLst/>
          </a:prstGeom>
        </p:spPr>
        <p:txBody>
          <a:bodyPr vert="horz" wrap="square" lIns="0" tIns="635" rIns="0" bIns="0" rtlCol="0">
            <a:spAutoFit/>
          </a:bodyPr>
          <a:lstStyle/>
          <a:p>
            <a:pPr marL="25400">
              <a:lnSpc>
                <a:spcPct val="100000"/>
              </a:lnSpc>
              <a:spcBef>
                <a:spcPts val="5"/>
              </a:spcBef>
            </a:pPr>
            <a:r>
              <a:rPr dirty="0"/>
              <a:t>39</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custDataLst>
              <p:tags r:id="rId1"/>
            </p:custDataLst>
          </p:nvPr>
        </p:nvSpPr>
        <p:spPr>
          <a:xfrm>
            <a:off x="621164" y="123825"/>
            <a:ext cx="9512935" cy="7690375"/>
          </a:xfrm>
          <a:prstGeom prst="rect">
            <a:avLst/>
          </a:prstGeom>
        </p:spPr>
        <p:txBody>
          <a:bodyPr vert="horz" wrap="square" lIns="0" tIns="0" rIns="0" bIns="0" rtlCol="0">
            <a:spAutoFit/>
          </a:bodyPr>
          <a:lstStyle/>
          <a:p>
            <a:pPr marL="332740" algn="ctr">
              <a:lnSpc>
                <a:spcPct val="100000"/>
              </a:lnSpc>
            </a:pPr>
            <a:r>
              <a:rPr lang="fr-CA" sz="1800" b="1" kern="0" dirty="0">
                <a:latin typeface="Arial"/>
                <a:cs typeface="Arial"/>
              </a:rPr>
              <a:t>Contenu de la trousse T-SEDA</a:t>
            </a:r>
            <a:endParaRPr sz="1800" kern="0" dirty="0">
              <a:latin typeface="Arial"/>
              <a:cs typeface="Arial"/>
            </a:endParaRPr>
          </a:p>
          <a:p>
            <a:pPr marL="12700" marR="5080">
              <a:lnSpc>
                <a:spcPct val="110200"/>
              </a:lnSpc>
            </a:pPr>
            <a:r>
              <a:rPr lang="fr-FR" sz="1400" dirty="0">
                <a:solidFill>
                  <a:srgbClr val="1F2023"/>
                </a:solidFill>
                <a:latin typeface="Arial"/>
                <a:cs typeface="Arial"/>
              </a:rPr>
              <a:t>Cette</a:t>
            </a:r>
            <a:r>
              <a:rPr lang="fr-FR" sz="1400" spc="30" dirty="0">
                <a:solidFill>
                  <a:srgbClr val="1F2023"/>
                </a:solidFill>
                <a:latin typeface="Arial"/>
                <a:cs typeface="Arial"/>
              </a:rPr>
              <a:t> </a:t>
            </a:r>
            <a:r>
              <a:rPr lang="fr-FR" sz="1400" dirty="0">
                <a:solidFill>
                  <a:srgbClr val="1F2023"/>
                </a:solidFill>
                <a:latin typeface="Arial"/>
                <a:cs typeface="Arial"/>
              </a:rPr>
              <a:t>trousse</a:t>
            </a:r>
            <a:r>
              <a:rPr lang="fr-FR" sz="1400" spc="30" dirty="0">
                <a:solidFill>
                  <a:srgbClr val="1F2023"/>
                </a:solidFill>
                <a:latin typeface="Arial"/>
                <a:cs typeface="Arial"/>
              </a:rPr>
              <a:t> </a:t>
            </a:r>
            <a:r>
              <a:rPr lang="fr-FR" sz="1400" dirty="0">
                <a:solidFill>
                  <a:srgbClr val="1F2023"/>
                </a:solidFill>
                <a:latin typeface="Arial"/>
                <a:cs typeface="Arial"/>
              </a:rPr>
              <a:t>contient</a:t>
            </a:r>
            <a:r>
              <a:rPr lang="fr-FR" sz="1400" spc="45" dirty="0">
                <a:solidFill>
                  <a:srgbClr val="1F2023"/>
                </a:solidFill>
                <a:latin typeface="Arial"/>
                <a:cs typeface="Arial"/>
              </a:rPr>
              <a:t> </a:t>
            </a:r>
            <a:r>
              <a:rPr lang="fr-FR" sz="1400" dirty="0">
                <a:solidFill>
                  <a:srgbClr val="1F2023"/>
                </a:solidFill>
                <a:latin typeface="Arial"/>
                <a:cs typeface="Arial"/>
              </a:rPr>
              <a:t>des</a:t>
            </a:r>
            <a:r>
              <a:rPr lang="fr-FR" sz="1400" spc="30" dirty="0">
                <a:solidFill>
                  <a:srgbClr val="1F2023"/>
                </a:solidFill>
                <a:latin typeface="Arial"/>
                <a:cs typeface="Arial"/>
              </a:rPr>
              <a:t> </a:t>
            </a:r>
            <a:r>
              <a:rPr lang="fr-FR" sz="1400" dirty="0">
                <a:solidFill>
                  <a:srgbClr val="1F2023"/>
                </a:solidFill>
                <a:latin typeface="Arial"/>
                <a:cs typeface="Arial"/>
              </a:rPr>
              <a:t>informations</a:t>
            </a:r>
            <a:r>
              <a:rPr lang="fr-FR" sz="1400" spc="15" dirty="0">
                <a:solidFill>
                  <a:srgbClr val="1F2023"/>
                </a:solidFill>
                <a:latin typeface="Arial"/>
                <a:cs typeface="Arial"/>
              </a:rPr>
              <a:t> </a:t>
            </a:r>
            <a:r>
              <a:rPr lang="fr-FR" sz="1400" dirty="0">
                <a:solidFill>
                  <a:srgbClr val="1F2023"/>
                </a:solidFill>
                <a:latin typeface="Arial"/>
                <a:cs typeface="Arial"/>
              </a:rPr>
              <a:t>et</a:t>
            </a:r>
            <a:r>
              <a:rPr lang="fr-FR" sz="1400" spc="35" dirty="0">
                <a:solidFill>
                  <a:srgbClr val="1F2023"/>
                </a:solidFill>
                <a:latin typeface="Arial"/>
                <a:cs typeface="Arial"/>
              </a:rPr>
              <a:t> </a:t>
            </a:r>
            <a:r>
              <a:rPr lang="fr-FR" sz="1400" dirty="0">
                <a:solidFill>
                  <a:srgbClr val="1F2023"/>
                </a:solidFill>
                <a:latin typeface="Arial"/>
                <a:cs typeface="Arial"/>
              </a:rPr>
              <a:t>des</a:t>
            </a:r>
            <a:r>
              <a:rPr lang="fr-FR" sz="1400" spc="30" dirty="0">
                <a:solidFill>
                  <a:srgbClr val="1F2023"/>
                </a:solidFill>
                <a:latin typeface="Arial"/>
                <a:cs typeface="Arial"/>
              </a:rPr>
              <a:t> </a:t>
            </a:r>
            <a:r>
              <a:rPr lang="fr-FR" sz="1400" dirty="0">
                <a:solidFill>
                  <a:srgbClr val="1F2023"/>
                </a:solidFill>
                <a:latin typeface="Arial"/>
                <a:cs typeface="Arial"/>
              </a:rPr>
              <a:t>ressources</a:t>
            </a:r>
            <a:r>
              <a:rPr lang="fr-FR" sz="1400" spc="75" dirty="0">
                <a:solidFill>
                  <a:srgbClr val="1F2023"/>
                </a:solidFill>
                <a:latin typeface="Arial"/>
                <a:cs typeface="Arial"/>
              </a:rPr>
              <a:t> </a:t>
            </a:r>
            <a:r>
              <a:rPr lang="fr-FR" sz="1400" dirty="0">
                <a:solidFill>
                  <a:srgbClr val="1F2023"/>
                </a:solidFill>
                <a:latin typeface="Arial"/>
                <a:cs typeface="Arial"/>
              </a:rPr>
              <a:t>permettant</a:t>
            </a:r>
            <a:r>
              <a:rPr lang="fr-FR" sz="1400" spc="25" dirty="0">
                <a:solidFill>
                  <a:srgbClr val="1F2023"/>
                </a:solidFill>
                <a:latin typeface="Arial"/>
                <a:cs typeface="Arial"/>
              </a:rPr>
              <a:t> </a:t>
            </a:r>
            <a:r>
              <a:rPr lang="fr-FR" sz="1400" dirty="0">
                <a:solidFill>
                  <a:srgbClr val="1F2023"/>
                </a:solidFill>
                <a:latin typeface="Arial"/>
                <a:cs typeface="Arial"/>
              </a:rPr>
              <a:t>aux</a:t>
            </a:r>
            <a:r>
              <a:rPr lang="fr-FR" sz="1400" spc="30" dirty="0">
                <a:solidFill>
                  <a:srgbClr val="1F2023"/>
                </a:solidFill>
                <a:latin typeface="Arial"/>
                <a:cs typeface="Arial"/>
              </a:rPr>
              <a:t> </a:t>
            </a:r>
            <a:r>
              <a:rPr lang="fr-FR" sz="1400" dirty="0">
                <a:solidFill>
                  <a:srgbClr val="1F2023"/>
                </a:solidFill>
                <a:latin typeface="Arial"/>
                <a:cs typeface="Arial"/>
              </a:rPr>
              <a:t>enseignants</a:t>
            </a:r>
            <a:r>
              <a:rPr lang="fr-FR" sz="1400" spc="35" dirty="0">
                <a:solidFill>
                  <a:srgbClr val="1F2023"/>
                </a:solidFill>
                <a:latin typeface="Arial"/>
                <a:cs typeface="Arial"/>
              </a:rPr>
              <a:t> </a:t>
            </a:r>
            <a:r>
              <a:rPr lang="fr-FR" sz="1400" dirty="0">
                <a:solidFill>
                  <a:srgbClr val="1F2023"/>
                </a:solidFill>
                <a:latin typeface="Arial"/>
                <a:cs typeface="Arial"/>
              </a:rPr>
              <a:t>de</a:t>
            </a:r>
            <a:r>
              <a:rPr lang="fr-FR" sz="1400" spc="25" dirty="0">
                <a:solidFill>
                  <a:srgbClr val="1F2023"/>
                </a:solidFill>
                <a:latin typeface="Arial"/>
                <a:cs typeface="Arial"/>
              </a:rPr>
              <a:t> </a:t>
            </a:r>
            <a:r>
              <a:rPr lang="fr-FR" sz="1400" dirty="0">
                <a:solidFill>
                  <a:srgbClr val="1F2023"/>
                </a:solidFill>
                <a:latin typeface="Arial"/>
                <a:cs typeface="Arial"/>
              </a:rPr>
              <a:t>mener</a:t>
            </a:r>
            <a:r>
              <a:rPr lang="fr-FR" sz="1400" spc="40" dirty="0">
                <a:solidFill>
                  <a:srgbClr val="1F2023"/>
                </a:solidFill>
                <a:latin typeface="Arial"/>
                <a:cs typeface="Arial"/>
              </a:rPr>
              <a:t> </a:t>
            </a:r>
            <a:r>
              <a:rPr lang="fr-FR" sz="1400" dirty="0">
                <a:solidFill>
                  <a:srgbClr val="1F2023"/>
                </a:solidFill>
                <a:latin typeface="Arial"/>
                <a:cs typeface="Arial"/>
              </a:rPr>
              <a:t>une</a:t>
            </a:r>
            <a:r>
              <a:rPr lang="fr-FR" sz="1400" spc="30" dirty="0">
                <a:solidFill>
                  <a:srgbClr val="1F2023"/>
                </a:solidFill>
                <a:latin typeface="Arial"/>
                <a:cs typeface="Arial"/>
              </a:rPr>
              <a:t> </a:t>
            </a:r>
            <a:r>
              <a:rPr lang="fr-FR" sz="1400" dirty="0">
                <a:solidFill>
                  <a:srgbClr val="1F2023"/>
                </a:solidFill>
                <a:latin typeface="Arial"/>
                <a:cs typeface="Arial"/>
              </a:rPr>
              <a:t>observation</a:t>
            </a:r>
            <a:r>
              <a:rPr lang="fr-FR" sz="1400" spc="30" dirty="0">
                <a:solidFill>
                  <a:srgbClr val="1F2023"/>
                </a:solidFill>
                <a:latin typeface="Arial"/>
                <a:cs typeface="Arial"/>
              </a:rPr>
              <a:t> </a:t>
            </a:r>
            <a:r>
              <a:rPr lang="fr-FR" sz="1400" dirty="0">
                <a:solidFill>
                  <a:srgbClr val="1F2023"/>
                </a:solidFill>
                <a:latin typeface="Arial"/>
                <a:cs typeface="Arial"/>
              </a:rPr>
              <a:t>structurée</a:t>
            </a:r>
            <a:r>
              <a:rPr lang="fr-FR" sz="1400" spc="25" dirty="0">
                <a:solidFill>
                  <a:srgbClr val="1F2023"/>
                </a:solidFill>
                <a:latin typeface="Arial"/>
                <a:cs typeface="Arial"/>
              </a:rPr>
              <a:t> </a:t>
            </a:r>
            <a:r>
              <a:rPr lang="fr-FR" sz="1400" spc="-25" dirty="0">
                <a:solidFill>
                  <a:srgbClr val="1F2023"/>
                </a:solidFill>
                <a:latin typeface="Arial"/>
                <a:cs typeface="Arial"/>
              </a:rPr>
              <a:t>et </a:t>
            </a:r>
            <a:r>
              <a:rPr lang="fr-FR" sz="1400" dirty="0">
                <a:solidFill>
                  <a:srgbClr val="1F2023"/>
                </a:solidFill>
                <a:latin typeface="Arial"/>
                <a:cs typeface="Arial"/>
              </a:rPr>
              <a:t>une</a:t>
            </a:r>
            <a:r>
              <a:rPr lang="fr-FR" sz="1400" spc="-15" dirty="0">
                <a:solidFill>
                  <a:srgbClr val="1F2023"/>
                </a:solidFill>
                <a:latin typeface="Arial"/>
                <a:cs typeface="Arial"/>
              </a:rPr>
              <a:t> </a:t>
            </a:r>
            <a:r>
              <a:rPr lang="fr-FR" sz="1400" dirty="0">
                <a:solidFill>
                  <a:srgbClr val="1F2023"/>
                </a:solidFill>
                <a:latin typeface="Arial"/>
                <a:cs typeface="Arial"/>
              </a:rPr>
              <a:t>analyse</a:t>
            </a:r>
            <a:r>
              <a:rPr lang="fr-FR" sz="1400" spc="-15" dirty="0">
                <a:solidFill>
                  <a:srgbClr val="1F2023"/>
                </a:solidFill>
                <a:latin typeface="Arial"/>
                <a:cs typeface="Arial"/>
              </a:rPr>
              <a:t> </a:t>
            </a:r>
            <a:r>
              <a:rPr lang="fr-FR" sz="1400" dirty="0">
                <a:solidFill>
                  <a:srgbClr val="1F2023"/>
                </a:solidFill>
                <a:latin typeface="Arial"/>
                <a:cs typeface="Arial"/>
              </a:rPr>
              <a:t>axée</a:t>
            </a:r>
            <a:r>
              <a:rPr lang="fr-FR" sz="1400" spc="-15" dirty="0">
                <a:solidFill>
                  <a:srgbClr val="1F2023"/>
                </a:solidFill>
                <a:latin typeface="Arial"/>
                <a:cs typeface="Arial"/>
              </a:rPr>
              <a:t> </a:t>
            </a:r>
            <a:r>
              <a:rPr lang="fr-FR" sz="1400" dirty="0">
                <a:solidFill>
                  <a:srgbClr val="1F2023"/>
                </a:solidFill>
                <a:latin typeface="Arial"/>
                <a:cs typeface="Arial"/>
              </a:rPr>
              <a:t>sur</a:t>
            </a:r>
            <a:r>
              <a:rPr lang="fr-FR" sz="1400" spc="-10" dirty="0">
                <a:solidFill>
                  <a:srgbClr val="1F2023"/>
                </a:solidFill>
                <a:latin typeface="Arial"/>
                <a:cs typeface="Arial"/>
              </a:rPr>
              <a:t> </a:t>
            </a:r>
            <a:r>
              <a:rPr lang="fr-FR" sz="1400" dirty="0">
                <a:solidFill>
                  <a:srgbClr val="1F2023"/>
                </a:solidFill>
                <a:latin typeface="Arial"/>
                <a:cs typeface="Arial"/>
              </a:rPr>
              <a:t>le</a:t>
            </a:r>
            <a:r>
              <a:rPr lang="fr-FR" sz="1400" spc="-15" dirty="0">
                <a:solidFill>
                  <a:srgbClr val="1F2023"/>
                </a:solidFill>
                <a:latin typeface="Arial"/>
                <a:cs typeface="Arial"/>
              </a:rPr>
              <a:t> </a:t>
            </a:r>
            <a:r>
              <a:rPr lang="fr-FR" sz="1400" dirty="0">
                <a:solidFill>
                  <a:srgbClr val="1F2023"/>
                </a:solidFill>
                <a:latin typeface="Arial"/>
                <a:cs typeface="Arial"/>
              </a:rPr>
              <a:t>dialogue</a:t>
            </a:r>
            <a:r>
              <a:rPr lang="fr-FR" sz="1400" spc="-15" dirty="0">
                <a:solidFill>
                  <a:srgbClr val="1F2023"/>
                </a:solidFill>
                <a:latin typeface="Arial"/>
                <a:cs typeface="Arial"/>
              </a:rPr>
              <a:t> </a:t>
            </a:r>
            <a:r>
              <a:rPr lang="fr-FR" sz="1400" dirty="0">
                <a:solidFill>
                  <a:srgbClr val="1F2023"/>
                </a:solidFill>
                <a:latin typeface="Arial"/>
                <a:cs typeface="Arial"/>
              </a:rPr>
              <a:t>dans</a:t>
            </a:r>
            <a:r>
              <a:rPr lang="fr-FR" sz="1400" spc="-15" dirty="0">
                <a:solidFill>
                  <a:srgbClr val="1F2023"/>
                </a:solidFill>
                <a:latin typeface="Arial"/>
                <a:cs typeface="Arial"/>
              </a:rPr>
              <a:t> </a:t>
            </a:r>
            <a:r>
              <a:rPr lang="fr-FR" sz="1400" dirty="0">
                <a:solidFill>
                  <a:srgbClr val="1F2023"/>
                </a:solidFill>
                <a:latin typeface="Arial"/>
                <a:cs typeface="Arial"/>
              </a:rPr>
              <a:t>leur</a:t>
            </a:r>
            <a:r>
              <a:rPr lang="fr-FR" sz="1400" spc="-10" dirty="0">
                <a:solidFill>
                  <a:srgbClr val="1F2023"/>
                </a:solidFill>
                <a:latin typeface="Arial"/>
                <a:cs typeface="Arial"/>
              </a:rPr>
              <a:t> pratique.</a:t>
            </a:r>
            <a:endParaRPr lang="fr-FR" sz="1400" dirty="0">
              <a:latin typeface="Arial"/>
              <a:cs typeface="Arial"/>
            </a:endParaRPr>
          </a:p>
          <a:p>
            <a:pPr marL="18415">
              <a:lnSpc>
                <a:spcPct val="100000"/>
              </a:lnSpc>
              <a:spcBef>
                <a:spcPts val="1420"/>
              </a:spcBef>
            </a:pPr>
            <a:r>
              <a:rPr sz="1800" b="1" kern="0" dirty="0">
                <a:solidFill>
                  <a:srgbClr val="2E6A7B"/>
                </a:solidFill>
                <a:latin typeface="Arial"/>
                <a:cs typeface="Arial"/>
              </a:rPr>
              <a:t>T-SEDA: </a:t>
            </a:r>
            <a:r>
              <a:rPr lang="fr-CA" sz="1800" b="1" kern="0" dirty="0">
                <a:solidFill>
                  <a:srgbClr val="2E6A7B"/>
                </a:solidFill>
                <a:latin typeface="Arial"/>
                <a:cs typeface="Arial"/>
              </a:rPr>
              <a:t>Guide de l’utilisateur</a:t>
            </a:r>
            <a:endParaRPr sz="1800" kern="0" dirty="0">
              <a:solidFill>
                <a:srgbClr val="2E6A7B"/>
              </a:solidFill>
              <a:latin typeface="Arial"/>
              <a:cs typeface="Arial"/>
            </a:endParaRPr>
          </a:p>
          <a:p>
            <a:pPr marL="18415" marR="5080">
              <a:lnSpc>
                <a:spcPct val="101400"/>
              </a:lnSpc>
              <a:spcBef>
                <a:spcPts val="10"/>
              </a:spcBef>
            </a:pPr>
            <a:r>
              <a:rPr lang="fr-FR" sz="1400" kern="0" dirty="0">
                <a:latin typeface="Arial"/>
                <a:cs typeface="Arial"/>
              </a:rPr>
              <a:t>Contient les informations sur le dialogue éducatif et vous guide étape par étape dans le processus d’investigation. Le guide présente le cycle réflexif, qui est au cœur de l’investigation en classe. Il contient également l’auto-évaluation pour vous permettre de réfléchir à votre pratique.</a:t>
            </a:r>
          </a:p>
          <a:p>
            <a:pPr marL="18415" marR="5080">
              <a:lnSpc>
                <a:spcPct val="101400"/>
              </a:lnSpc>
              <a:spcBef>
                <a:spcPts val="10"/>
              </a:spcBef>
            </a:pPr>
            <a:endParaRPr lang="en-US" sz="2100" kern="0" dirty="0">
              <a:latin typeface="Times New Roman"/>
              <a:cs typeface="Times New Roman"/>
            </a:endParaRPr>
          </a:p>
          <a:p>
            <a:pPr marL="18415">
              <a:lnSpc>
                <a:spcPct val="100000"/>
              </a:lnSpc>
            </a:pPr>
            <a:r>
              <a:rPr sz="1800" b="1" kern="0" dirty="0">
                <a:solidFill>
                  <a:srgbClr val="2E6A7B"/>
                </a:solidFill>
                <a:latin typeface="Arial"/>
                <a:cs typeface="Arial"/>
              </a:rPr>
              <a:t>T-SEDA: </a:t>
            </a:r>
            <a:r>
              <a:rPr lang="fr-CA" sz="1800" b="1" kern="0" dirty="0">
                <a:solidFill>
                  <a:srgbClr val="2E6A7B"/>
                </a:solidFill>
                <a:latin typeface="Arial"/>
                <a:cs typeface="Arial"/>
              </a:rPr>
              <a:t>Ressources disponibles</a:t>
            </a:r>
            <a:endParaRPr sz="1800" kern="0" dirty="0">
              <a:solidFill>
                <a:srgbClr val="2E6A7B"/>
              </a:solidFill>
              <a:latin typeface="Arial"/>
              <a:cs typeface="Arial"/>
            </a:endParaRPr>
          </a:p>
          <a:p>
            <a:pPr marL="18415" marR="445770">
              <a:lnSpc>
                <a:spcPct val="102800"/>
              </a:lnSpc>
              <a:spcBef>
                <a:spcPts val="515"/>
              </a:spcBef>
            </a:pPr>
            <a:r>
              <a:rPr sz="1400" b="1" u="sng" kern="0" dirty="0">
                <a:latin typeface="Arial"/>
                <a:cs typeface="Arial"/>
              </a:rPr>
              <a:t>SECTION 1:</a:t>
            </a:r>
            <a:r>
              <a:rPr sz="1400" b="1" kern="0" dirty="0">
                <a:latin typeface="Arial"/>
                <a:cs typeface="Arial"/>
              </a:rPr>
              <a:t> </a:t>
            </a:r>
            <a:r>
              <a:rPr lang="fr-CA" sz="1400" b="1" kern="0" dirty="0">
                <a:latin typeface="Arial"/>
                <a:cs typeface="Arial"/>
              </a:rPr>
              <a:t>Système de codage</a:t>
            </a:r>
            <a:r>
              <a:rPr lang="en-GB" sz="1400" b="1" kern="0" dirty="0">
                <a:latin typeface="Arial"/>
                <a:cs typeface="Arial"/>
              </a:rPr>
              <a:t>. </a:t>
            </a:r>
            <a:r>
              <a:rPr lang="fr-FR" sz="1400" kern="0" dirty="0">
                <a:latin typeface="Arial"/>
                <a:cs typeface="Arial"/>
              </a:rPr>
              <a:t>Une liste de catégories pour analyser le dialogue, illustrée par des exemples de ce qui peut être entendu, écrit ou tapé lorsque les élèves participent à un dialogue éducatif.</a:t>
            </a:r>
            <a:endParaRPr lang="en-GB" sz="1400" dirty="0">
              <a:highlight>
                <a:srgbClr val="FFFF00"/>
              </a:highlight>
              <a:latin typeface="Arial"/>
              <a:cs typeface="Arial"/>
            </a:endParaRPr>
          </a:p>
          <a:p>
            <a:pPr marL="18415" marR="445770">
              <a:lnSpc>
                <a:spcPct val="102800"/>
              </a:lnSpc>
              <a:spcBef>
                <a:spcPts val="515"/>
              </a:spcBef>
            </a:pPr>
            <a:r>
              <a:rPr lang="en-GB" sz="1400" i="1" dirty="0">
                <a:latin typeface="Arial Unicode MS"/>
                <a:cs typeface="Arial Unicode MS"/>
              </a:rPr>
              <a:t>Note. ‘Coder’ </a:t>
            </a:r>
            <a:r>
              <a:rPr lang="fr-FR" sz="1400" i="1" dirty="0">
                <a:latin typeface="Arial Unicode MS"/>
                <a:cs typeface="Arial Unicode MS"/>
              </a:rPr>
              <a:t>consiste à décomposer le dialogue en classe en unités significatives et à les classer dans des catégories</a:t>
            </a:r>
            <a:r>
              <a:rPr lang="en-GB" sz="1400" i="1" dirty="0">
                <a:latin typeface="Arial Unicode MS"/>
                <a:cs typeface="Arial Unicode MS"/>
              </a:rPr>
              <a:t> </a:t>
            </a:r>
          </a:p>
          <a:p>
            <a:pPr marL="18415" marR="445770">
              <a:lnSpc>
                <a:spcPct val="102800"/>
              </a:lnSpc>
              <a:spcBef>
                <a:spcPts val="515"/>
              </a:spcBef>
            </a:pPr>
            <a:r>
              <a:rPr sz="1400" b="1" u="sng" kern="0" dirty="0">
                <a:latin typeface="Arial"/>
                <a:cs typeface="Arial"/>
              </a:rPr>
              <a:t>SECTION 2:</a:t>
            </a:r>
            <a:r>
              <a:rPr sz="1400" b="1" kern="0" dirty="0">
                <a:latin typeface="Arial"/>
                <a:cs typeface="Arial"/>
              </a:rPr>
              <a:t> </a:t>
            </a:r>
            <a:r>
              <a:rPr lang="fr-CA" sz="1400" b="1" kern="0" dirty="0">
                <a:latin typeface="Arial"/>
                <a:cs typeface="Arial"/>
              </a:rPr>
              <a:t>Gabarit d’</a:t>
            </a:r>
            <a:r>
              <a:rPr sz="1400" b="1" kern="0" dirty="0" err="1">
                <a:latin typeface="Arial"/>
                <a:cs typeface="Arial"/>
              </a:rPr>
              <a:t>observ</a:t>
            </a:r>
            <a:r>
              <a:rPr lang="fr-CA" sz="1400" b="1" kern="0" dirty="0" err="1">
                <a:latin typeface="Arial"/>
                <a:cs typeface="Arial"/>
              </a:rPr>
              <a:t>ation</a:t>
            </a:r>
            <a:r>
              <a:rPr lang="fr-CA" sz="1400" b="1" kern="0" dirty="0">
                <a:latin typeface="Arial"/>
                <a:cs typeface="Arial"/>
              </a:rPr>
              <a:t> et de</a:t>
            </a:r>
            <a:r>
              <a:rPr sz="1400" b="1" kern="0" dirty="0">
                <a:latin typeface="Arial"/>
                <a:cs typeface="Arial"/>
              </a:rPr>
              <a:t> cod</a:t>
            </a:r>
            <a:r>
              <a:rPr lang="fr-CA" sz="1400" b="1" kern="0" dirty="0" err="1">
                <a:latin typeface="Arial"/>
                <a:cs typeface="Arial"/>
              </a:rPr>
              <a:t>age</a:t>
            </a:r>
            <a:r>
              <a:rPr sz="1400" b="1" kern="0" dirty="0">
                <a:latin typeface="Arial"/>
                <a:cs typeface="Arial"/>
              </a:rPr>
              <a:t> </a:t>
            </a:r>
            <a:r>
              <a:rPr lang="fr-CA" sz="1400" b="1" kern="0" dirty="0">
                <a:latin typeface="Arial"/>
                <a:cs typeface="Arial"/>
              </a:rPr>
              <a:t>du </a:t>
            </a:r>
            <a:r>
              <a:rPr sz="1400" b="1" kern="0" dirty="0">
                <a:latin typeface="Arial"/>
                <a:cs typeface="Arial"/>
              </a:rPr>
              <a:t>dialogue</a:t>
            </a:r>
            <a:r>
              <a:rPr lang="en-GB" sz="1400" b="1" kern="0" dirty="0">
                <a:latin typeface="Arial"/>
                <a:cs typeface="Arial"/>
              </a:rPr>
              <a:t>.</a:t>
            </a:r>
            <a:r>
              <a:rPr sz="1400" b="1" kern="0" dirty="0">
                <a:latin typeface="Arial"/>
                <a:cs typeface="Arial"/>
              </a:rPr>
              <a:t> </a:t>
            </a:r>
            <a:r>
              <a:rPr lang="fr-FR" sz="1400" kern="0" dirty="0">
                <a:latin typeface="Arial"/>
                <a:cs typeface="Arial"/>
              </a:rPr>
              <a:t>Échantillonnage temporel; listes de contrôle; échelles de notation</a:t>
            </a:r>
          </a:p>
          <a:p>
            <a:pPr>
              <a:lnSpc>
                <a:spcPct val="100000"/>
              </a:lnSpc>
              <a:spcBef>
                <a:spcPts val="10"/>
              </a:spcBef>
            </a:pPr>
            <a:endParaRPr sz="1550" kern="0" dirty="0">
              <a:latin typeface="Times New Roman"/>
              <a:cs typeface="Times New Roman"/>
            </a:endParaRPr>
          </a:p>
          <a:p>
            <a:pPr marL="12700">
              <a:lnSpc>
                <a:spcPct val="100000"/>
              </a:lnSpc>
              <a:spcBef>
                <a:spcPts val="5"/>
              </a:spcBef>
            </a:pPr>
            <a:r>
              <a:rPr sz="1800" b="1" kern="0" dirty="0">
                <a:solidFill>
                  <a:srgbClr val="1A616F"/>
                </a:solidFill>
                <a:latin typeface="Arial"/>
                <a:cs typeface="Arial"/>
              </a:rPr>
              <a:t>T-SEDA: </a:t>
            </a:r>
            <a:r>
              <a:rPr lang="fr-CA" sz="1800" b="1" kern="0" dirty="0">
                <a:solidFill>
                  <a:srgbClr val="1A616F"/>
                </a:solidFill>
                <a:latin typeface="Arial"/>
                <a:cs typeface="Arial"/>
              </a:rPr>
              <a:t>Ressources supplémentaires</a:t>
            </a:r>
            <a:endParaRPr lang="en-US" b="1" kern="0" dirty="0">
              <a:solidFill>
                <a:srgbClr val="1A616F"/>
              </a:solidFill>
              <a:latin typeface="Arial"/>
              <a:cs typeface="Arial"/>
            </a:endParaRPr>
          </a:p>
          <a:p>
            <a:pPr marL="12700">
              <a:lnSpc>
                <a:spcPct val="100000"/>
              </a:lnSpc>
              <a:spcBef>
                <a:spcPts val="5"/>
              </a:spcBef>
            </a:pPr>
            <a:r>
              <a:rPr lang="fr-CA" sz="1600" b="1" kern="0" dirty="0">
                <a:latin typeface="Arial"/>
                <a:cs typeface="Arial"/>
              </a:rPr>
              <a:t>Ces</a:t>
            </a:r>
            <a:r>
              <a:rPr sz="1600" b="1" kern="0" dirty="0">
                <a:latin typeface="Arial"/>
                <a:cs typeface="Arial"/>
              </a:rPr>
              <a:t> res</a:t>
            </a:r>
            <a:r>
              <a:rPr lang="fr-CA" sz="1600" b="1" kern="0" dirty="0">
                <a:latin typeface="Arial"/>
                <a:cs typeface="Arial"/>
              </a:rPr>
              <a:t>s</a:t>
            </a:r>
            <a:r>
              <a:rPr sz="1600" b="1" kern="0" dirty="0" err="1">
                <a:latin typeface="Arial"/>
                <a:cs typeface="Arial"/>
              </a:rPr>
              <a:t>ources</a:t>
            </a:r>
            <a:r>
              <a:rPr lang="fr-CA" sz="1600" b="1" kern="0" dirty="0">
                <a:latin typeface="Arial"/>
                <a:cs typeface="Arial"/>
              </a:rPr>
              <a:t> supplémentaire sont disponibles en ligne</a:t>
            </a:r>
            <a:r>
              <a:rPr sz="1600" b="1" kern="0" dirty="0">
                <a:latin typeface="Arial"/>
                <a:cs typeface="Arial"/>
              </a:rPr>
              <a:t> </a:t>
            </a:r>
            <a:r>
              <a:rPr sz="1600" b="1" u="sng" kern="0" dirty="0">
                <a:solidFill>
                  <a:srgbClr val="0000FF"/>
                </a:solidFill>
                <a:latin typeface="Arial"/>
                <a:cs typeface="Arial"/>
                <a:hlinkClick r:id="rId6"/>
              </a:rPr>
              <a:t>http://bit.ly/T-SEDA</a:t>
            </a:r>
            <a:endParaRPr sz="1600" kern="0" dirty="0">
              <a:latin typeface="Arial"/>
              <a:cs typeface="Arial"/>
            </a:endParaRPr>
          </a:p>
          <a:p>
            <a:pPr marL="61594">
              <a:lnSpc>
                <a:spcPct val="100000"/>
              </a:lnSpc>
              <a:spcBef>
                <a:spcPts val="1445"/>
              </a:spcBef>
            </a:pPr>
            <a:r>
              <a:rPr sz="1400" b="1" u="sng" kern="0" dirty="0">
                <a:latin typeface="Arial"/>
                <a:cs typeface="Arial"/>
              </a:rPr>
              <a:t>SECTION 3:</a:t>
            </a:r>
            <a:r>
              <a:rPr sz="1400" b="1" kern="0" dirty="0">
                <a:latin typeface="Arial"/>
                <a:cs typeface="Arial"/>
              </a:rPr>
              <a:t> </a:t>
            </a:r>
            <a:r>
              <a:rPr lang="fr-FR" sz="1400" b="1" kern="0" dirty="0">
                <a:latin typeface="Arial"/>
                <a:cs typeface="Arial"/>
              </a:rPr>
              <a:t>Aide technique pour enregistrer et transcrire les dialogues. </a:t>
            </a:r>
            <a:r>
              <a:rPr lang="en-GB" sz="1400" kern="0" dirty="0">
                <a:latin typeface="Arial"/>
                <a:cs typeface="Arial"/>
              </a:rPr>
              <a:t>(</a:t>
            </a:r>
            <a:r>
              <a:rPr lang="en-GB" sz="1400" kern="0" dirty="0" err="1">
                <a:latin typeface="Arial"/>
                <a:cs typeface="Arial"/>
              </a:rPr>
              <a:t>incluant</a:t>
            </a:r>
            <a:r>
              <a:rPr lang="en-GB" sz="1400" kern="0" dirty="0">
                <a:latin typeface="Arial"/>
                <a:cs typeface="Arial"/>
              </a:rPr>
              <a:t> </a:t>
            </a:r>
            <a:r>
              <a:rPr lang="en-GB" sz="1400" kern="0" dirty="0" err="1">
                <a:latin typeface="Arial"/>
                <a:cs typeface="Arial"/>
              </a:rPr>
              <a:t>certains</a:t>
            </a:r>
            <a:r>
              <a:rPr lang="en-GB" sz="1400" kern="0" dirty="0">
                <a:latin typeface="Arial"/>
                <a:cs typeface="Arial"/>
              </a:rPr>
              <a:t> </a:t>
            </a:r>
            <a:r>
              <a:rPr lang="en-GB" sz="1400" kern="0" dirty="0" err="1">
                <a:latin typeface="Arial"/>
                <a:cs typeface="Arial"/>
              </a:rPr>
              <a:t>outils</a:t>
            </a:r>
            <a:r>
              <a:rPr lang="en-GB" sz="1400" kern="0" dirty="0">
                <a:latin typeface="Arial"/>
                <a:cs typeface="Arial"/>
              </a:rPr>
              <a:t> de transcription </a:t>
            </a:r>
            <a:r>
              <a:rPr lang="en-GB" sz="1400" kern="0" dirty="0" err="1">
                <a:latin typeface="Arial"/>
                <a:cs typeface="Arial"/>
              </a:rPr>
              <a:t>automatique</a:t>
            </a:r>
            <a:r>
              <a:rPr lang="en-GB" sz="1400" kern="0" dirty="0">
                <a:latin typeface="Arial"/>
                <a:cs typeface="Arial"/>
              </a:rPr>
              <a:t>)</a:t>
            </a:r>
            <a:endParaRPr sz="1400" kern="0" dirty="0">
              <a:latin typeface="Arial"/>
              <a:cs typeface="Arial"/>
            </a:endParaRPr>
          </a:p>
          <a:p>
            <a:pPr marL="61594" marR="285750">
              <a:lnSpc>
                <a:spcPct val="102899"/>
              </a:lnSpc>
              <a:spcBef>
                <a:spcPts val="450"/>
              </a:spcBef>
            </a:pPr>
            <a:r>
              <a:rPr sz="1400" b="1" u="sng" kern="0" dirty="0">
                <a:latin typeface="Arial"/>
                <a:cs typeface="Arial"/>
              </a:rPr>
              <a:t>SECTION 4:</a:t>
            </a:r>
            <a:r>
              <a:rPr sz="1400" b="1" kern="0" dirty="0">
                <a:latin typeface="Arial"/>
                <a:cs typeface="Arial"/>
              </a:rPr>
              <a:t> </a:t>
            </a:r>
            <a:r>
              <a:rPr lang="fr-CA" sz="1400" b="1" kern="0" dirty="0">
                <a:latin typeface="Arial"/>
                <a:cs typeface="Arial"/>
              </a:rPr>
              <a:t>Études de cas</a:t>
            </a:r>
            <a:r>
              <a:rPr lang="en-US" sz="1400" b="1" kern="0" dirty="0">
                <a:latin typeface="Arial"/>
                <a:cs typeface="Arial"/>
              </a:rPr>
              <a:t>.</a:t>
            </a:r>
            <a:r>
              <a:rPr lang="en-US" sz="1400" kern="0" dirty="0">
                <a:latin typeface="Arial"/>
                <a:cs typeface="Arial"/>
              </a:rPr>
              <a:t> </a:t>
            </a:r>
            <a:r>
              <a:rPr lang="fr-FR" sz="1400" kern="0" dirty="0">
                <a:latin typeface="Arial"/>
                <a:cs typeface="Arial"/>
              </a:rPr>
              <a:t>Exemples de codages réalisés par des enseignants et interprétation de dialogues dans différents contextes. Sont inclus les résultats obtenus et les propositions d’extension du projet.</a:t>
            </a:r>
          </a:p>
          <a:p>
            <a:pPr marL="61594" marR="285750">
              <a:lnSpc>
                <a:spcPct val="102899"/>
              </a:lnSpc>
              <a:spcBef>
                <a:spcPts val="450"/>
              </a:spcBef>
            </a:pPr>
            <a:r>
              <a:rPr sz="1400" b="1" u="sng" kern="0" dirty="0">
                <a:latin typeface="Arial"/>
                <a:cs typeface="Arial"/>
              </a:rPr>
              <a:t>SECTION 5:</a:t>
            </a:r>
            <a:r>
              <a:rPr sz="1400" b="1" kern="0" dirty="0">
                <a:latin typeface="Arial"/>
                <a:cs typeface="Arial"/>
              </a:rPr>
              <a:t> </a:t>
            </a:r>
            <a:r>
              <a:rPr lang="fr-FR" sz="1400" b="1" kern="0" dirty="0">
                <a:latin typeface="Arial"/>
                <a:cs typeface="Arial"/>
              </a:rPr>
              <a:t>Idées pour mettre en place le dialogue dans vos classes</a:t>
            </a:r>
            <a:r>
              <a:rPr sz="1400" b="1" kern="0" dirty="0">
                <a:latin typeface="Arial"/>
                <a:cs typeface="Arial"/>
              </a:rPr>
              <a:t>. </a:t>
            </a:r>
            <a:r>
              <a:rPr lang="fr-FR" sz="1400" kern="0" dirty="0">
                <a:latin typeface="Arial"/>
                <a:cs typeface="Arial"/>
              </a:rPr>
              <a:t>Sont incluses des références à d’autres recherches sur le dialogue et des liens vers des ressources connexes.</a:t>
            </a:r>
            <a:endParaRPr lang="fr-CA" sz="1400" b="1" kern="0" dirty="0">
              <a:latin typeface="Arial"/>
              <a:cs typeface="Arial"/>
            </a:endParaRPr>
          </a:p>
          <a:p>
            <a:pPr marL="61594" marR="285750">
              <a:lnSpc>
                <a:spcPct val="102899"/>
              </a:lnSpc>
              <a:spcBef>
                <a:spcPts val="450"/>
              </a:spcBef>
            </a:pPr>
            <a:r>
              <a:rPr lang="fr-CA" sz="1400" b="1" u="sng" kern="0" dirty="0">
                <a:latin typeface="Arial"/>
                <a:cs typeface="Arial"/>
              </a:rPr>
              <a:t>GABARITS</a:t>
            </a:r>
            <a:r>
              <a:rPr sz="1400" b="1" u="sng" kern="0" dirty="0">
                <a:latin typeface="Arial"/>
                <a:cs typeface="Arial"/>
              </a:rPr>
              <a:t>:</a:t>
            </a:r>
            <a:r>
              <a:rPr sz="1400" b="1" kern="0" dirty="0">
                <a:latin typeface="Arial"/>
                <a:cs typeface="Arial"/>
              </a:rPr>
              <a:t>  </a:t>
            </a:r>
            <a:r>
              <a:rPr lang="fr-FR" sz="1400" b="1" kern="0" dirty="0">
                <a:latin typeface="Arial"/>
                <a:cs typeface="Arial"/>
              </a:rPr>
              <a:t>Cycle d’investigation réflexif, gabarits d’observation, outils de réflexion sur les pratiques, modèle de rapport d’investigation</a:t>
            </a:r>
          </a:p>
          <a:p>
            <a:pPr>
              <a:lnSpc>
                <a:spcPct val="100000"/>
              </a:lnSpc>
              <a:spcBef>
                <a:spcPts val="5"/>
              </a:spcBef>
            </a:pPr>
            <a:endParaRPr sz="1000" kern="0" dirty="0">
              <a:latin typeface="Times New Roman"/>
              <a:cs typeface="Times New Roman"/>
            </a:endParaRPr>
          </a:p>
          <a:p>
            <a:pPr marL="52705">
              <a:lnSpc>
                <a:spcPct val="100000"/>
              </a:lnSpc>
              <a:tabLst>
                <a:tab pos="9121775" algn="l"/>
              </a:tabLst>
            </a:pPr>
            <a:r>
              <a:rPr lang="fr-FR" sz="1400" b="1" kern="0" dirty="0">
                <a:latin typeface="Arial"/>
                <a:cs typeface="Arial"/>
              </a:rPr>
              <a:t>L'ensemble de la trousse est disponible en ligne, y compris des gabarits téléchargeables à imprimer ou modifier; recherchez l'icône      </a:t>
            </a:r>
            <a:r>
              <a:rPr sz="1400" b="1" kern="0" dirty="0">
                <a:latin typeface="Arial"/>
                <a:cs typeface="Arial"/>
              </a:rPr>
              <a:t>.</a:t>
            </a:r>
            <a:endParaRPr sz="1400" kern="0" dirty="0">
              <a:latin typeface="Arial"/>
              <a:cs typeface="Arial"/>
            </a:endParaRPr>
          </a:p>
        </p:txBody>
      </p:sp>
      <p:sp>
        <p:nvSpPr>
          <p:cNvPr id="3" name="object 3"/>
          <p:cNvSpPr/>
          <p:nvPr>
            <p:custDataLst>
              <p:tags r:id="rId2"/>
            </p:custDataLst>
          </p:nvPr>
        </p:nvSpPr>
        <p:spPr>
          <a:xfrm>
            <a:off x="3060700" y="7324726"/>
            <a:ext cx="190498" cy="190499"/>
          </a:xfrm>
          <a:prstGeom prst="rect">
            <a:avLst/>
          </a:prstGeom>
          <a:blipFill>
            <a:blip r:embed="rId7" cstate="print"/>
            <a:stretch>
              <a:fillRect/>
            </a:stretch>
          </a:blipFill>
        </p:spPr>
        <p:txBody>
          <a:bodyPr wrap="square" lIns="0" tIns="0" rIns="0" bIns="0" rtlCol="0"/>
          <a:lstStyle/>
          <a:p>
            <a:endParaRPr/>
          </a:p>
        </p:txBody>
      </p:sp>
      <p:sp>
        <p:nvSpPr>
          <p:cNvPr id="4" name="object 4"/>
          <p:cNvSpPr txBox="1"/>
          <p:nvPr>
            <p:custDataLst>
              <p:tags r:id="rId3"/>
            </p:custDataLst>
          </p:nvPr>
        </p:nvSpPr>
        <p:spPr>
          <a:xfrm>
            <a:off x="5285281" y="7088109"/>
            <a:ext cx="121920" cy="167640"/>
          </a:xfrm>
          <a:prstGeom prst="rect">
            <a:avLst/>
          </a:prstGeom>
        </p:spPr>
        <p:txBody>
          <a:bodyPr vert="horz" wrap="square" lIns="0" tIns="635" rIns="0" bIns="0" rtlCol="0">
            <a:spAutoFit/>
          </a:bodyPr>
          <a:lstStyle/>
          <a:p>
            <a:pPr marL="25400">
              <a:lnSpc>
                <a:spcPct val="100000"/>
              </a:lnSpc>
              <a:spcBef>
                <a:spcPts val="5"/>
              </a:spcBef>
            </a:pPr>
            <a:fld id="{81D60167-4931-47E6-BA6A-407CBD079E47}" type="slidenum">
              <a:rPr sz="1000" dirty="0">
                <a:latin typeface="Arial"/>
                <a:cs typeface="Arial"/>
              </a:rPr>
              <a:t>5</a:t>
            </a:fld>
            <a:endParaRPr sz="1000">
              <a:latin typeface="Arial"/>
              <a:cs typeface="Arial"/>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object 3"/>
          <p:cNvSpPr txBox="1"/>
          <p:nvPr>
            <p:custDataLst>
              <p:tags r:id="rId1"/>
            </p:custDataLst>
          </p:nvPr>
        </p:nvSpPr>
        <p:spPr>
          <a:xfrm>
            <a:off x="633094" y="637541"/>
            <a:ext cx="2491740" cy="5233549"/>
          </a:xfrm>
          <a:prstGeom prst="rect">
            <a:avLst/>
          </a:prstGeom>
          <a:ln w="31733">
            <a:solidFill>
              <a:srgbClr val="2791A6"/>
            </a:solidFill>
          </a:ln>
        </p:spPr>
        <p:txBody>
          <a:bodyPr vert="horz" wrap="square" lIns="0" tIns="41275" rIns="0" bIns="0" rtlCol="0">
            <a:spAutoFit/>
          </a:bodyPr>
          <a:lstStyle/>
          <a:p>
            <a:pPr marL="81915" marR="276860">
              <a:lnSpc>
                <a:spcPct val="120000"/>
              </a:lnSpc>
              <a:spcBef>
                <a:spcPts val="325"/>
              </a:spcBef>
            </a:pPr>
            <a:r>
              <a:rPr lang="fr-FR" sz="1200" b="1" kern="0" dirty="0">
                <a:latin typeface="Arial"/>
                <a:cs typeface="Arial"/>
              </a:rPr>
              <a:t>Quand utiliser les différents gabarits de codage et d’évaluation</a:t>
            </a:r>
          </a:p>
          <a:p>
            <a:pPr marL="81915" marR="276860">
              <a:lnSpc>
                <a:spcPct val="120000"/>
              </a:lnSpc>
              <a:spcBef>
                <a:spcPts val="325"/>
              </a:spcBef>
            </a:pPr>
            <a:r>
              <a:rPr lang="fr-FR" sz="1200" kern="0" dirty="0">
                <a:latin typeface="Arial"/>
                <a:cs typeface="Arial"/>
              </a:rPr>
              <a:t>Ce schéma montre à quel moment certains gabarits que vous trouverez dans les pages suivantes sont particulièrement utiles.</a:t>
            </a:r>
          </a:p>
          <a:p>
            <a:pPr marL="81915" marR="276860">
              <a:lnSpc>
                <a:spcPct val="120000"/>
              </a:lnSpc>
              <a:spcBef>
                <a:spcPts val="325"/>
              </a:spcBef>
            </a:pPr>
            <a:r>
              <a:rPr lang="fr-FR" sz="1200" kern="0" dirty="0">
                <a:latin typeface="Arial"/>
                <a:cs typeface="Arial"/>
              </a:rPr>
              <a:t>Certains outils conviennent mieux à l’enseignement en grand groupe, d’autres au travail en équipe. Vous pouvez également utiliser différents outils selon que vous souhaitez vous concentrer sur les tours de parole dans le dialogue ou sur des pratiques plus larges comme la participation et la culture du dialogue en classe.</a:t>
            </a:r>
          </a:p>
          <a:p>
            <a:pPr marL="81915" marR="276860">
              <a:lnSpc>
                <a:spcPct val="120000"/>
              </a:lnSpc>
              <a:spcBef>
                <a:spcPts val="325"/>
              </a:spcBef>
            </a:pPr>
            <a:r>
              <a:rPr lang="fr-FR" sz="1200" kern="0" dirty="0">
                <a:latin typeface="Arial"/>
                <a:cs typeface="Arial"/>
              </a:rPr>
              <a:t>Examiner ces gabarits peut vous aider à décider comment vous allez mener votre investigation.</a:t>
            </a:r>
            <a:endParaRPr sz="1200" kern="0" dirty="0">
              <a:latin typeface="Arial Unicode MS"/>
              <a:cs typeface="Arial Unicode MS"/>
            </a:endParaRPr>
          </a:p>
        </p:txBody>
      </p:sp>
      <p:sp>
        <p:nvSpPr>
          <p:cNvPr id="4" name="object 4"/>
          <p:cNvSpPr txBox="1"/>
          <p:nvPr>
            <p:custDataLst>
              <p:tags r:id="rId2"/>
            </p:custDataLst>
          </p:nvPr>
        </p:nvSpPr>
        <p:spPr>
          <a:xfrm>
            <a:off x="5262662" y="7088109"/>
            <a:ext cx="167005" cy="167640"/>
          </a:xfrm>
          <a:prstGeom prst="rect">
            <a:avLst/>
          </a:prstGeom>
        </p:spPr>
        <p:txBody>
          <a:bodyPr vert="horz" wrap="square" lIns="0" tIns="635" rIns="0" bIns="0" rtlCol="0">
            <a:spAutoFit/>
          </a:bodyPr>
          <a:lstStyle/>
          <a:p>
            <a:pPr marL="12700">
              <a:lnSpc>
                <a:spcPct val="100000"/>
              </a:lnSpc>
              <a:spcBef>
                <a:spcPts val="5"/>
              </a:spcBef>
            </a:pPr>
            <a:r>
              <a:rPr sz="1000" spc="-5" dirty="0">
                <a:latin typeface="Arial"/>
                <a:cs typeface="Arial"/>
              </a:rPr>
              <a:t>40</a:t>
            </a:r>
            <a:endParaRPr sz="1000">
              <a:latin typeface="Arial"/>
              <a:cs typeface="Arial"/>
            </a:endParaRPr>
          </a:p>
        </p:txBody>
      </p:sp>
      <p:grpSp>
        <p:nvGrpSpPr>
          <p:cNvPr id="5" name="Gruppieren 3">
            <a:extLst>
              <a:ext uri="{FF2B5EF4-FFF2-40B4-BE49-F238E27FC236}">
                <a16:creationId xmlns:a16="http://schemas.microsoft.com/office/drawing/2014/main" id="{D0AA7607-52CE-1149-A959-00F0762DF317}"/>
              </a:ext>
            </a:extLst>
          </p:cNvPr>
          <p:cNvGrpSpPr/>
          <p:nvPr>
            <p:custDataLst>
              <p:tags r:id="rId3"/>
            </p:custDataLst>
          </p:nvPr>
        </p:nvGrpSpPr>
        <p:grpSpPr>
          <a:xfrm>
            <a:off x="3517900" y="637541"/>
            <a:ext cx="6721768" cy="5731547"/>
            <a:chOff x="855126" y="-16106"/>
            <a:chExt cx="7663774" cy="6534780"/>
          </a:xfrm>
        </p:grpSpPr>
        <p:cxnSp>
          <p:nvCxnSpPr>
            <p:cNvPr id="6" name="Google Shape;534;g1ba22407d3d_0_207">
              <a:extLst>
                <a:ext uri="{FF2B5EF4-FFF2-40B4-BE49-F238E27FC236}">
                  <a16:creationId xmlns:a16="http://schemas.microsoft.com/office/drawing/2014/main" id="{ABB9937F-3B24-4C44-A78F-7856F46E8292}"/>
                </a:ext>
              </a:extLst>
            </p:cNvPr>
            <p:cNvCxnSpPr/>
            <p:nvPr/>
          </p:nvCxnSpPr>
          <p:spPr>
            <a:xfrm>
              <a:off x="4757856" y="883428"/>
              <a:ext cx="0" cy="4755264"/>
            </a:xfrm>
            <a:prstGeom prst="straightConnector1">
              <a:avLst/>
            </a:prstGeom>
            <a:noFill/>
            <a:ln w="9525" cap="flat" cmpd="sng">
              <a:solidFill>
                <a:schemeClr val="dk2"/>
              </a:solidFill>
              <a:prstDash val="solid"/>
              <a:round/>
              <a:headEnd type="none" w="med" len="med"/>
              <a:tailEnd type="triangle" w="med" len="med"/>
            </a:ln>
          </p:spPr>
        </p:cxnSp>
        <p:cxnSp>
          <p:nvCxnSpPr>
            <p:cNvPr id="7" name="Google Shape;535;g1ba22407d3d_0_207">
              <a:extLst>
                <a:ext uri="{FF2B5EF4-FFF2-40B4-BE49-F238E27FC236}">
                  <a16:creationId xmlns:a16="http://schemas.microsoft.com/office/drawing/2014/main" id="{F1577C57-2E04-8A4A-9583-2AA5D6E2F3CC}"/>
                </a:ext>
              </a:extLst>
            </p:cNvPr>
            <p:cNvCxnSpPr/>
            <p:nvPr/>
          </p:nvCxnSpPr>
          <p:spPr>
            <a:xfrm rot="10800000">
              <a:off x="4757856" y="883540"/>
              <a:ext cx="0" cy="4755264"/>
            </a:xfrm>
            <a:prstGeom prst="straightConnector1">
              <a:avLst/>
            </a:prstGeom>
            <a:noFill/>
            <a:ln w="9525" cap="flat" cmpd="sng">
              <a:solidFill>
                <a:schemeClr val="dk2"/>
              </a:solidFill>
              <a:prstDash val="solid"/>
              <a:round/>
              <a:headEnd type="none" w="med" len="med"/>
              <a:tailEnd type="triangle" w="med" len="med"/>
            </a:ln>
          </p:spPr>
        </p:cxnSp>
        <p:cxnSp>
          <p:nvCxnSpPr>
            <p:cNvPr id="8" name="Google Shape;536;g1ba22407d3d_0_207">
              <a:extLst>
                <a:ext uri="{FF2B5EF4-FFF2-40B4-BE49-F238E27FC236}">
                  <a16:creationId xmlns:a16="http://schemas.microsoft.com/office/drawing/2014/main" id="{288251D3-B12C-4049-989F-335A53BC6A2B}"/>
                </a:ext>
              </a:extLst>
            </p:cNvPr>
            <p:cNvCxnSpPr/>
            <p:nvPr/>
          </p:nvCxnSpPr>
          <p:spPr>
            <a:xfrm>
              <a:off x="2530481" y="3186431"/>
              <a:ext cx="4313199" cy="0"/>
            </a:xfrm>
            <a:prstGeom prst="straightConnector1">
              <a:avLst/>
            </a:prstGeom>
            <a:noFill/>
            <a:ln w="9525" cap="flat" cmpd="sng">
              <a:solidFill>
                <a:schemeClr val="dk2"/>
              </a:solidFill>
              <a:prstDash val="solid"/>
              <a:round/>
              <a:headEnd type="none" w="med" len="med"/>
              <a:tailEnd type="triangle" w="med" len="med"/>
            </a:ln>
          </p:spPr>
        </p:cxnSp>
        <p:cxnSp>
          <p:nvCxnSpPr>
            <p:cNvPr id="9" name="Google Shape;537;g1ba22407d3d_0_207">
              <a:extLst>
                <a:ext uri="{FF2B5EF4-FFF2-40B4-BE49-F238E27FC236}">
                  <a16:creationId xmlns:a16="http://schemas.microsoft.com/office/drawing/2014/main" id="{203E8101-7EAB-6B42-9600-AA7A1A7AA50D}"/>
                </a:ext>
              </a:extLst>
            </p:cNvPr>
            <p:cNvCxnSpPr/>
            <p:nvPr/>
          </p:nvCxnSpPr>
          <p:spPr>
            <a:xfrm rot="10800000">
              <a:off x="2530617" y="3186430"/>
              <a:ext cx="4312927" cy="0"/>
            </a:xfrm>
            <a:prstGeom prst="straightConnector1">
              <a:avLst/>
            </a:prstGeom>
            <a:noFill/>
            <a:ln w="9525" cap="flat" cmpd="sng">
              <a:solidFill>
                <a:schemeClr val="dk2"/>
              </a:solidFill>
              <a:prstDash val="solid"/>
              <a:round/>
              <a:headEnd type="none" w="med" len="med"/>
              <a:tailEnd type="triangle" w="med" len="med"/>
            </a:ln>
          </p:spPr>
        </p:cxnSp>
        <p:grpSp>
          <p:nvGrpSpPr>
            <p:cNvPr id="10" name="Gruppieren 18">
              <a:extLst>
                <a:ext uri="{FF2B5EF4-FFF2-40B4-BE49-F238E27FC236}">
                  <a16:creationId xmlns:a16="http://schemas.microsoft.com/office/drawing/2014/main" id="{5D5C3795-5593-6445-BAC6-0BE93A46EC68}"/>
                </a:ext>
              </a:extLst>
            </p:cNvPr>
            <p:cNvGrpSpPr/>
            <p:nvPr/>
          </p:nvGrpSpPr>
          <p:grpSpPr>
            <a:xfrm>
              <a:off x="2702833" y="1217215"/>
              <a:ext cx="1415130" cy="777798"/>
              <a:chOff x="2546235" y="3891458"/>
              <a:chExt cx="2239619" cy="1043691"/>
            </a:xfrm>
            <a:solidFill>
              <a:schemeClr val="accent3">
                <a:lumMod val="20000"/>
                <a:lumOff val="80000"/>
              </a:schemeClr>
            </a:solidFill>
          </p:grpSpPr>
          <p:sp>
            <p:nvSpPr>
              <p:cNvPr id="36" name="Abgerundetes Rechteck 19">
                <a:extLst>
                  <a:ext uri="{FF2B5EF4-FFF2-40B4-BE49-F238E27FC236}">
                    <a16:creationId xmlns:a16="http://schemas.microsoft.com/office/drawing/2014/main" id="{65BF5E93-2604-7D44-BBDE-9F8978F60AFD}"/>
                  </a:ext>
                </a:extLst>
              </p:cNvPr>
              <p:cNvSpPr/>
              <p:nvPr/>
            </p:nvSpPr>
            <p:spPr>
              <a:xfrm>
                <a:off x="2546235" y="3891458"/>
                <a:ext cx="2239619" cy="1043691"/>
              </a:xfrm>
              <a:prstGeom prst="roundRect">
                <a:avLst/>
              </a:prstGeom>
              <a:grpFill/>
            </p:spPr>
            <p:style>
              <a:lnRef idx="1">
                <a:schemeClr val="accent3"/>
              </a:lnRef>
              <a:fillRef idx="2">
                <a:schemeClr val="accent3"/>
              </a:fillRef>
              <a:effectRef idx="1">
                <a:schemeClr val="accent3"/>
              </a:effectRef>
              <a:fontRef idx="minor">
                <a:schemeClr val="dk1"/>
              </a:fontRef>
            </p:style>
            <p:txBody>
              <a:bodyPr/>
              <a:lstStyle/>
              <a:p>
                <a:endParaRPr lang="en-US"/>
              </a:p>
            </p:txBody>
          </p:sp>
          <p:sp>
            <p:nvSpPr>
              <p:cNvPr id="37" name="Abgerundetes Rechteck 4">
                <a:extLst>
                  <a:ext uri="{FF2B5EF4-FFF2-40B4-BE49-F238E27FC236}">
                    <a16:creationId xmlns:a16="http://schemas.microsoft.com/office/drawing/2014/main" id="{EABE84A2-731D-7E43-9A68-DA1FE5D66A68}"/>
                  </a:ext>
                </a:extLst>
              </p:cNvPr>
              <p:cNvSpPr txBox="1"/>
              <p:nvPr/>
            </p:nvSpPr>
            <p:spPr>
              <a:xfrm>
                <a:off x="2597184" y="3942407"/>
                <a:ext cx="2137721" cy="941793"/>
              </a:xfrm>
              <a:prstGeom prst="rect">
                <a:avLst/>
              </a:prstGeom>
              <a:grpFill/>
              <a:ln>
                <a:noFill/>
              </a:ln>
            </p:spPr>
            <p:style>
              <a:lnRef idx="1">
                <a:schemeClr val="accent3"/>
              </a:lnRef>
              <a:fillRef idx="2">
                <a:schemeClr val="accent3"/>
              </a:fillRef>
              <a:effectRef idx="1">
                <a:schemeClr val="accent3"/>
              </a:effectRef>
              <a:fontRef idx="minor">
                <a:schemeClr val="dk1"/>
              </a:fontRef>
            </p:style>
            <p:txBody>
              <a:bodyPr spcFirstLastPara="0" vert="horz" wrap="square" lIns="53467" tIns="53467" rIns="53467" bIns="53467" numCol="1" spcCol="1270" anchor="ctr" anchorCtr="0">
                <a:noAutofit/>
              </a:bodyPr>
              <a:lstStyle/>
              <a:p>
                <a:pPr algn="ctr" defTabSz="623794">
                  <a:lnSpc>
                    <a:spcPct val="90000"/>
                  </a:lnSpc>
                  <a:spcBef>
                    <a:spcPct val="0"/>
                  </a:spcBef>
                </a:pPr>
                <a:r>
                  <a:rPr lang="en-GB" sz="1053" b="1" dirty="0"/>
                  <a:t>2F)</a:t>
                </a:r>
                <a:r>
                  <a:rPr lang="en-GB" sz="1053" b="1" kern="1200" dirty="0"/>
                  <a:t> </a:t>
                </a:r>
                <a:r>
                  <a:rPr lang="en-GB" sz="1053" kern="1200" dirty="0"/>
                  <a:t>PARTICIPATION DES ÉLÈVES ET RÈGLES DE DISCUSSION</a:t>
                </a:r>
              </a:p>
            </p:txBody>
          </p:sp>
        </p:grpSp>
        <p:grpSp>
          <p:nvGrpSpPr>
            <p:cNvPr id="11" name="Gruppieren 33">
              <a:extLst>
                <a:ext uri="{FF2B5EF4-FFF2-40B4-BE49-F238E27FC236}">
                  <a16:creationId xmlns:a16="http://schemas.microsoft.com/office/drawing/2014/main" id="{53F0C57F-430B-0944-AC16-F006776C96F1}"/>
                </a:ext>
              </a:extLst>
            </p:cNvPr>
            <p:cNvGrpSpPr/>
            <p:nvPr/>
          </p:nvGrpSpPr>
          <p:grpSpPr>
            <a:xfrm>
              <a:off x="2702831" y="2147413"/>
              <a:ext cx="1447186" cy="777798"/>
              <a:chOff x="2546233" y="3891458"/>
              <a:chExt cx="2290352" cy="1043691"/>
            </a:xfrm>
            <a:solidFill>
              <a:schemeClr val="accent3">
                <a:lumMod val="20000"/>
                <a:lumOff val="80000"/>
              </a:schemeClr>
            </a:solidFill>
          </p:grpSpPr>
          <p:sp>
            <p:nvSpPr>
              <p:cNvPr id="34" name="Abgerundetes Rechteck 34">
                <a:extLst>
                  <a:ext uri="{FF2B5EF4-FFF2-40B4-BE49-F238E27FC236}">
                    <a16:creationId xmlns:a16="http://schemas.microsoft.com/office/drawing/2014/main" id="{CE7E010E-4DEE-6243-B082-A5F95C255288}"/>
                  </a:ext>
                </a:extLst>
              </p:cNvPr>
              <p:cNvSpPr/>
              <p:nvPr/>
            </p:nvSpPr>
            <p:spPr>
              <a:xfrm>
                <a:off x="2546235" y="3891458"/>
                <a:ext cx="2290350" cy="1043691"/>
              </a:xfrm>
              <a:prstGeom prst="roundRect">
                <a:avLst/>
              </a:prstGeom>
              <a:grpFill/>
            </p:spPr>
            <p:style>
              <a:lnRef idx="1">
                <a:schemeClr val="accent3"/>
              </a:lnRef>
              <a:fillRef idx="2">
                <a:schemeClr val="accent3"/>
              </a:fillRef>
              <a:effectRef idx="1">
                <a:schemeClr val="accent3"/>
              </a:effectRef>
              <a:fontRef idx="minor">
                <a:schemeClr val="dk1"/>
              </a:fontRef>
            </p:style>
            <p:txBody>
              <a:bodyPr/>
              <a:lstStyle/>
              <a:p>
                <a:endParaRPr lang="en-US"/>
              </a:p>
            </p:txBody>
          </p:sp>
          <p:sp>
            <p:nvSpPr>
              <p:cNvPr id="35" name="Abgerundetes Rechteck 4">
                <a:extLst>
                  <a:ext uri="{FF2B5EF4-FFF2-40B4-BE49-F238E27FC236}">
                    <a16:creationId xmlns:a16="http://schemas.microsoft.com/office/drawing/2014/main" id="{2541E5AD-9132-D94B-B8A9-E9B330123652}"/>
                  </a:ext>
                </a:extLst>
              </p:cNvPr>
              <p:cNvSpPr txBox="1"/>
              <p:nvPr/>
            </p:nvSpPr>
            <p:spPr>
              <a:xfrm>
                <a:off x="2546233" y="3942407"/>
                <a:ext cx="2290350" cy="941793"/>
              </a:xfrm>
              <a:prstGeom prst="rect">
                <a:avLst/>
              </a:prstGeom>
              <a:grpFill/>
              <a:ln>
                <a:noFill/>
              </a:ln>
            </p:spPr>
            <p:style>
              <a:lnRef idx="1">
                <a:schemeClr val="accent3"/>
              </a:lnRef>
              <a:fillRef idx="2">
                <a:schemeClr val="accent3"/>
              </a:fillRef>
              <a:effectRef idx="1">
                <a:schemeClr val="accent3"/>
              </a:effectRef>
              <a:fontRef idx="minor">
                <a:schemeClr val="dk1"/>
              </a:fontRef>
            </p:style>
            <p:txBody>
              <a:bodyPr spcFirstLastPara="0" vert="horz" wrap="square" lIns="53467" tIns="53467" rIns="53467" bIns="53467" numCol="1" spcCol="1270" anchor="ctr" anchorCtr="0">
                <a:noAutofit/>
              </a:bodyPr>
              <a:lstStyle/>
              <a:p>
                <a:pPr algn="ctr" defTabSz="623794">
                  <a:lnSpc>
                    <a:spcPct val="90000"/>
                  </a:lnSpc>
                  <a:spcBef>
                    <a:spcPct val="0"/>
                  </a:spcBef>
                </a:pPr>
                <a:r>
                  <a:rPr lang="en-GB" sz="1053" b="1" dirty="0"/>
                  <a:t>2H)</a:t>
                </a:r>
                <a:r>
                  <a:rPr lang="en-GB" sz="1053" b="1" kern="1200" dirty="0"/>
                  <a:t> </a:t>
                </a:r>
                <a:r>
                  <a:rPr lang="en-GB" sz="1053" dirty="0"/>
                  <a:t>QUESTIONNAIRE SUR L’ENSEIGNEMENT DIALOGIQUE</a:t>
                </a:r>
              </a:p>
            </p:txBody>
          </p:sp>
        </p:grpSp>
        <p:grpSp>
          <p:nvGrpSpPr>
            <p:cNvPr id="12" name="Gruppieren 36">
              <a:extLst>
                <a:ext uri="{FF2B5EF4-FFF2-40B4-BE49-F238E27FC236}">
                  <a16:creationId xmlns:a16="http://schemas.microsoft.com/office/drawing/2014/main" id="{4871BE8D-C98B-C44A-988C-1DFC20A7679C}"/>
                </a:ext>
              </a:extLst>
            </p:cNvPr>
            <p:cNvGrpSpPr/>
            <p:nvPr/>
          </p:nvGrpSpPr>
          <p:grpSpPr>
            <a:xfrm>
              <a:off x="2702833" y="3762442"/>
              <a:ext cx="1415130" cy="777798"/>
              <a:chOff x="2546235" y="3891458"/>
              <a:chExt cx="2239619" cy="1043691"/>
            </a:xfrm>
            <a:solidFill>
              <a:schemeClr val="accent3">
                <a:lumMod val="20000"/>
                <a:lumOff val="80000"/>
              </a:schemeClr>
            </a:solidFill>
          </p:grpSpPr>
          <p:sp>
            <p:nvSpPr>
              <p:cNvPr id="32" name="Abgerundetes Rechteck 37">
                <a:extLst>
                  <a:ext uri="{FF2B5EF4-FFF2-40B4-BE49-F238E27FC236}">
                    <a16:creationId xmlns:a16="http://schemas.microsoft.com/office/drawing/2014/main" id="{26516DD9-5D71-BB42-9F1F-10E8FBD72E88}"/>
                  </a:ext>
                </a:extLst>
              </p:cNvPr>
              <p:cNvSpPr/>
              <p:nvPr/>
            </p:nvSpPr>
            <p:spPr>
              <a:xfrm>
                <a:off x="2546235" y="3891458"/>
                <a:ext cx="2239619" cy="1043691"/>
              </a:xfrm>
              <a:prstGeom prst="roundRect">
                <a:avLst/>
              </a:prstGeom>
              <a:grpFill/>
            </p:spPr>
            <p:style>
              <a:lnRef idx="1">
                <a:schemeClr val="accent3"/>
              </a:lnRef>
              <a:fillRef idx="2">
                <a:schemeClr val="accent3"/>
              </a:fillRef>
              <a:effectRef idx="1">
                <a:schemeClr val="accent3"/>
              </a:effectRef>
              <a:fontRef idx="minor">
                <a:schemeClr val="dk1"/>
              </a:fontRef>
            </p:style>
            <p:txBody>
              <a:bodyPr/>
              <a:lstStyle/>
              <a:p>
                <a:endParaRPr lang="en-US"/>
              </a:p>
            </p:txBody>
          </p:sp>
          <p:sp>
            <p:nvSpPr>
              <p:cNvPr id="33" name="Abgerundetes Rechteck 4">
                <a:extLst>
                  <a:ext uri="{FF2B5EF4-FFF2-40B4-BE49-F238E27FC236}">
                    <a16:creationId xmlns:a16="http://schemas.microsoft.com/office/drawing/2014/main" id="{5921CCC3-5AFC-2543-89B3-09A141CDF167}"/>
                  </a:ext>
                </a:extLst>
              </p:cNvPr>
              <p:cNvSpPr txBox="1"/>
              <p:nvPr/>
            </p:nvSpPr>
            <p:spPr>
              <a:xfrm>
                <a:off x="2597184" y="3942407"/>
                <a:ext cx="2137721" cy="941793"/>
              </a:xfrm>
              <a:prstGeom prst="rect">
                <a:avLst/>
              </a:prstGeom>
              <a:grpFill/>
              <a:ln>
                <a:noFill/>
              </a:ln>
            </p:spPr>
            <p:style>
              <a:lnRef idx="1">
                <a:schemeClr val="accent3"/>
              </a:lnRef>
              <a:fillRef idx="2">
                <a:schemeClr val="accent3"/>
              </a:fillRef>
              <a:effectRef idx="1">
                <a:schemeClr val="accent3"/>
              </a:effectRef>
              <a:fontRef idx="minor">
                <a:schemeClr val="dk1"/>
              </a:fontRef>
            </p:style>
            <p:txBody>
              <a:bodyPr spcFirstLastPara="0" vert="horz" wrap="square" lIns="53467" tIns="53467" rIns="53467" bIns="53467" numCol="1" spcCol="1270" anchor="ctr" anchorCtr="0">
                <a:noAutofit/>
              </a:bodyPr>
              <a:lstStyle/>
              <a:p>
                <a:pPr algn="ctr" defTabSz="623794">
                  <a:lnSpc>
                    <a:spcPct val="90000"/>
                  </a:lnSpc>
                  <a:spcBef>
                    <a:spcPct val="0"/>
                  </a:spcBef>
                </a:pPr>
                <a:r>
                  <a:rPr lang="en-GB" sz="1053" b="1" dirty="0"/>
                  <a:t>2G) </a:t>
                </a:r>
                <a:r>
                  <a:rPr lang="en-GB" sz="1053" dirty="0"/>
                  <a:t>AUTOÉVALUATION DES ÉLÈVES</a:t>
                </a:r>
              </a:p>
            </p:txBody>
          </p:sp>
        </p:grpSp>
        <p:grpSp>
          <p:nvGrpSpPr>
            <p:cNvPr id="13" name="Gruppieren 39">
              <a:extLst>
                <a:ext uri="{FF2B5EF4-FFF2-40B4-BE49-F238E27FC236}">
                  <a16:creationId xmlns:a16="http://schemas.microsoft.com/office/drawing/2014/main" id="{5A53D25F-EFEA-CC43-8310-B59F0C361C09}"/>
                </a:ext>
              </a:extLst>
            </p:cNvPr>
            <p:cNvGrpSpPr/>
            <p:nvPr/>
          </p:nvGrpSpPr>
          <p:grpSpPr>
            <a:xfrm>
              <a:off x="4936253" y="3771650"/>
              <a:ext cx="1415131" cy="777798"/>
              <a:chOff x="2546233" y="3891458"/>
              <a:chExt cx="2239621" cy="1043691"/>
            </a:xfrm>
            <a:solidFill>
              <a:schemeClr val="accent3">
                <a:lumMod val="20000"/>
                <a:lumOff val="80000"/>
              </a:schemeClr>
            </a:solidFill>
          </p:grpSpPr>
          <p:sp>
            <p:nvSpPr>
              <p:cNvPr id="30" name="Abgerundetes Rechteck 40">
                <a:extLst>
                  <a:ext uri="{FF2B5EF4-FFF2-40B4-BE49-F238E27FC236}">
                    <a16:creationId xmlns:a16="http://schemas.microsoft.com/office/drawing/2014/main" id="{7FD60FAF-95BA-D840-85F7-E0ABFD7176E9}"/>
                  </a:ext>
                </a:extLst>
              </p:cNvPr>
              <p:cNvSpPr/>
              <p:nvPr/>
            </p:nvSpPr>
            <p:spPr>
              <a:xfrm>
                <a:off x="2546235" y="3891458"/>
                <a:ext cx="2239619" cy="1043691"/>
              </a:xfrm>
              <a:prstGeom prst="roundRect">
                <a:avLst/>
              </a:prstGeom>
              <a:grpFill/>
            </p:spPr>
            <p:style>
              <a:lnRef idx="1">
                <a:schemeClr val="accent3"/>
              </a:lnRef>
              <a:fillRef idx="2">
                <a:schemeClr val="accent3"/>
              </a:fillRef>
              <a:effectRef idx="1">
                <a:schemeClr val="accent3"/>
              </a:effectRef>
              <a:fontRef idx="minor">
                <a:schemeClr val="dk1"/>
              </a:fontRef>
            </p:style>
            <p:txBody>
              <a:bodyPr/>
              <a:lstStyle/>
              <a:p>
                <a:endParaRPr lang="en-US"/>
              </a:p>
            </p:txBody>
          </p:sp>
          <p:sp>
            <p:nvSpPr>
              <p:cNvPr id="31" name="Abgerundetes Rechteck 4">
                <a:extLst>
                  <a:ext uri="{FF2B5EF4-FFF2-40B4-BE49-F238E27FC236}">
                    <a16:creationId xmlns:a16="http://schemas.microsoft.com/office/drawing/2014/main" id="{6FEE1D90-BA76-7143-94BF-73794007B794}"/>
                  </a:ext>
                </a:extLst>
              </p:cNvPr>
              <p:cNvSpPr txBox="1"/>
              <p:nvPr/>
            </p:nvSpPr>
            <p:spPr>
              <a:xfrm>
                <a:off x="2546233" y="3942407"/>
                <a:ext cx="2188673" cy="941793"/>
              </a:xfrm>
              <a:prstGeom prst="rect">
                <a:avLst/>
              </a:prstGeom>
              <a:grpFill/>
              <a:ln>
                <a:noFill/>
              </a:ln>
            </p:spPr>
            <p:style>
              <a:lnRef idx="1">
                <a:schemeClr val="accent3"/>
              </a:lnRef>
              <a:fillRef idx="2">
                <a:schemeClr val="accent3"/>
              </a:fillRef>
              <a:effectRef idx="1">
                <a:schemeClr val="accent3"/>
              </a:effectRef>
              <a:fontRef idx="minor">
                <a:schemeClr val="dk1"/>
              </a:fontRef>
            </p:style>
            <p:txBody>
              <a:bodyPr spcFirstLastPara="0" vert="horz" wrap="square" lIns="53467" tIns="53467" rIns="53467" bIns="53467" numCol="1" spcCol="1270" anchor="ctr" anchorCtr="0">
                <a:noAutofit/>
              </a:bodyPr>
              <a:lstStyle/>
              <a:p>
                <a:pPr algn="ctr" defTabSz="623794">
                  <a:lnSpc>
                    <a:spcPct val="90000"/>
                  </a:lnSpc>
                  <a:spcBef>
                    <a:spcPct val="0"/>
                  </a:spcBef>
                </a:pPr>
                <a:r>
                  <a:rPr lang="en-GB" sz="1053" b="1" dirty="0"/>
                  <a:t>2B) </a:t>
                </a:r>
                <a:r>
                  <a:rPr lang="en-GB" sz="1053" dirty="0"/>
                  <a:t>ÉCHANTILLONNAGE TEMPOREL POUR LE TRAVAIL EN ÉQUIPE</a:t>
                </a:r>
              </a:p>
            </p:txBody>
          </p:sp>
        </p:grpSp>
        <p:grpSp>
          <p:nvGrpSpPr>
            <p:cNvPr id="14" name="Gruppieren 42">
              <a:extLst>
                <a:ext uri="{FF2B5EF4-FFF2-40B4-BE49-F238E27FC236}">
                  <a16:creationId xmlns:a16="http://schemas.microsoft.com/office/drawing/2014/main" id="{2C0823B1-D145-1B4E-B127-C8DB4DDB206D}"/>
                </a:ext>
              </a:extLst>
            </p:cNvPr>
            <p:cNvGrpSpPr/>
            <p:nvPr/>
          </p:nvGrpSpPr>
          <p:grpSpPr>
            <a:xfrm>
              <a:off x="6580902" y="3771650"/>
              <a:ext cx="1415130" cy="777798"/>
              <a:chOff x="2546235" y="3891458"/>
              <a:chExt cx="2239619" cy="1043691"/>
            </a:xfrm>
            <a:solidFill>
              <a:schemeClr val="accent3">
                <a:lumMod val="20000"/>
                <a:lumOff val="80000"/>
              </a:schemeClr>
            </a:solidFill>
          </p:grpSpPr>
          <p:sp>
            <p:nvSpPr>
              <p:cNvPr id="28" name="Abgerundetes Rechteck 43">
                <a:extLst>
                  <a:ext uri="{FF2B5EF4-FFF2-40B4-BE49-F238E27FC236}">
                    <a16:creationId xmlns:a16="http://schemas.microsoft.com/office/drawing/2014/main" id="{147C9A13-3D58-A344-A083-93D3002171A8}"/>
                  </a:ext>
                </a:extLst>
              </p:cNvPr>
              <p:cNvSpPr/>
              <p:nvPr/>
            </p:nvSpPr>
            <p:spPr>
              <a:xfrm>
                <a:off x="2546235" y="3891458"/>
                <a:ext cx="2239619" cy="1043691"/>
              </a:xfrm>
              <a:prstGeom prst="roundRect">
                <a:avLst/>
              </a:prstGeom>
              <a:grpFill/>
            </p:spPr>
            <p:style>
              <a:lnRef idx="1">
                <a:schemeClr val="accent3"/>
              </a:lnRef>
              <a:fillRef idx="2">
                <a:schemeClr val="accent3"/>
              </a:fillRef>
              <a:effectRef idx="1">
                <a:schemeClr val="accent3"/>
              </a:effectRef>
              <a:fontRef idx="minor">
                <a:schemeClr val="dk1"/>
              </a:fontRef>
            </p:style>
            <p:txBody>
              <a:bodyPr/>
              <a:lstStyle/>
              <a:p>
                <a:endParaRPr lang="en-US"/>
              </a:p>
            </p:txBody>
          </p:sp>
          <p:sp>
            <p:nvSpPr>
              <p:cNvPr id="29" name="Abgerundetes Rechteck 4">
                <a:extLst>
                  <a:ext uri="{FF2B5EF4-FFF2-40B4-BE49-F238E27FC236}">
                    <a16:creationId xmlns:a16="http://schemas.microsoft.com/office/drawing/2014/main" id="{71C00ABC-9885-AD48-8A50-C0077AACF854}"/>
                  </a:ext>
                </a:extLst>
              </p:cNvPr>
              <p:cNvSpPr txBox="1"/>
              <p:nvPr/>
            </p:nvSpPr>
            <p:spPr>
              <a:xfrm>
                <a:off x="2597184" y="3942407"/>
                <a:ext cx="2137721" cy="941793"/>
              </a:xfrm>
              <a:prstGeom prst="rect">
                <a:avLst/>
              </a:prstGeom>
              <a:grpFill/>
              <a:ln>
                <a:noFill/>
              </a:ln>
            </p:spPr>
            <p:style>
              <a:lnRef idx="1">
                <a:schemeClr val="accent3"/>
              </a:lnRef>
              <a:fillRef idx="2">
                <a:schemeClr val="accent3"/>
              </a:fillRef>
              <a:effectRef idx="1">
                <a:schemeClr val="accent3"/>
              </a:effectRef>
              <a:fontRef idx="minor">
                <a:schemeClr val="dk1"/>
              </a:fontRef>
            </p:style>
            <p:txBody>
              <a:bodyPr spcFirstLastPara="0" vert="horz" wrap="square" lIns="53467" tIns="53467" rIns="53467" bIns="53467" numCol="1" spcCol="1270" anchor="ctr" anchorCtr="0">
                <a:noAutofit/>
              </a:bodyPr>
              <a:lstStyle/>
              <a:p>
                <a:pPr algn="ctr" defTabSz="623794">
                  <a:lnSpc>
                    <a:spcPct val="90000"/>
                  </a:lnSpc>
                  <a:spcBef>
                    <a:spcPct val="0"/>
                  </a:spcBef>
                </a:pPr>
                <a:r>
                  <a:rPr lang="en-GB" sz="1053" b="1" dirty="0"/>
                  <a:t>2C) </a:t>
                </a:r>
                <a:r>
                  <a:rPr lang="en-GB" sz="1053" dirty="0"/>
                  <a:t>LISTE DE VÉRIFICATION POUR LES ÉLÈVES</a:t>
                </a:r>
              </a:p>
            </p:txBody>
          </p:sp>
        </p:grpSp>
        <p:grpSp>
          <p:nvGrpSpPr>
            <p:cNvPr id="15" name="Gruppieren 45">
              <a:extLst>
                <a:ext uri="{FF2B5EF4-FFF2-40B4-BE49-F238E27FC236}">
                  <a16:creationId xmlns:a16="http://schemas.microsoft.com/office/drawing/2014/main" id="{93B27DA1-FFCD-1A43-9506-4B983D04B52F}"/>
                </a:ext>
              </a:extLst>
            </p:cNvPr>
            <p:cNvGrpSpPr/>
            <p:nvPr/>
          </p:nvGrpSpPr>
          <p:grpSpPr>
            <a:xfrm>
              <a:off x="5766196" y="4705076"/>
              <a:ext cx="1415130" cy="777798"/>
              <a:chOff x="2546235" y="3891458"/>
              <a:chExt cx="2239619" cy="1043691"/>
            </a:xfrm>
            <a:solidFill>
              <a:schemeClr val="accent3">
                <a:lumMod val="20000"/>
                <a:lumOff val="80000"/>
              </a:schemeClr>
            </a:solidFill>
          </p:grpSpPr>
          <p:sp>
            <p:nvSpPr>
              <p:cNvPr id="26" name="Abgerundetes Rechteck 46">
                <a:extLst>
                  <a:ext uri="{FF2B5EF4-FFF2-40B4-BE49-F238E27FC236}">
                    <a16:creationId xmlns:a16="http://schemas.microsoft.com/office/drawing/2014/main" id="{74FC00A9-FAB5-6745-A11B-AFF6F09508E7}"/>
                  </a:ext>
                </a:extLst>
              </p:cNvPr>
              <p:cNvSpPr/>
              <p:nvPr/>
            </p:nvSpPr>
            <p:spPr>
              <a:xfrm>
                <a:off x="2546235" y="3891458"/>
                <a:ext cx="2239619" cy="1043691"/>
              </a:xfrm>
              <a:prstGeom prst="roundRect">
                <a:avLst/>
              </a:prstGeom>
              <a:grpFill/>
            </p:spPr>
            <p:style>
              <a:lnRef idx="1">
                <a:schemeClr val="accent3"/>
              </a:lnRef>
              <a:fillRef idx="2">
                <a:schemeClr val="accent3"/>
              </a:fillRef>
              <a:effectRef idx="1">
                <a:schemeClr val="accent3"/>
              </a:effectRef>
              <a:fontRef idx="minor">
                <a:schemeClr val="dk1"/>
              </a:fontRef>
            </p:style>
            <p:txBody>
              <a:bodyPr/>
              <a:lstStyle/>
              <a:p>
                <a:endParaRPr lang="en-US"/>
              </a:p>
            </p:txBody>
          </p:sp>
          <p:sp>
            <p:nvSpPr>
              <p:cNvPr id="27" name="Abgerundetes Rechteck 4">
                <a:extLst>
                  <a:ext uri="{FF2B5EF4-FFF2-40B4-BE49-F238E27FC236}">
                    <a16:creationId xmlns:a16="http://schemas.microsoft.com/office/drawing/2014/main" id="{FFB51B78-DB66-2647-8541-5A9EEA6537A0}"/>
                  </a:ext>
                </a:extLst>
              </p:cNvPr>
              <p:cNvSpPr txBox="1"/>
              <p:nvPr/>
            </p:nvSpPr>
            <p:spPr>
              <a:xfrm>
                <a:off x="2597184" y="3942407"/>
                <a:ext cx="2137721" cy="941793"/>
              </a:xfrm>
              <a:prstGeom prst="rect">
                <a:avLst/>
              </a:prstGeom>
              <a:grpFill/>
              <a:ln>
                <a:noFill/>
              </a:ln>
            </p:spPr>
            <p:style>
              <a:lnRef idx="1">
                <a:schemeClr val="accent3"/>
              </a:lnRef>
              <a:fillRef idx="2">
                <a:schemeClr val="accent3"/>
              </a:fillRef>
              <a:effectRef idx="1">
                <a:schemeClr val="accent3"/>
              </a:effectRef>
              <a:fontRef idx="minor">
                <a:schemeClr val="dk1"/>
              </a:fontRef>
            </p:style>
            <p:txBody>
              <a:bodyPr spcFirstLastPara="0" vert="horz" wrap="square" lIns="53467" tIns="53467" rIns="53467" bIns="53467" numCol="1" spcCol="1270" anchor="ctr" anchorCtr="0">
                <a:noAutofit/>
              </a:bodyPr>
              <a:lstStyle/>
              <a:p>
                <a:pPr algn="ctr" defTabSz="623794">
                  <a:lnSpc>
                    <a:spcPct val="90000"/>
                  </a:lnSpc>
                  <a:spcBef>
                    <a:spcPct val="0"/>
                  </a:spcBef>
                </a:pPr>
                <a:r>
                  <a:rPr lang="en-GB" sz="1053" b="1" dirty="0"/>
                  <a:t>2D)</a:t>
                </a:r>
                <a:r>
                  <a:rPr lang="en-GB" sz="1053" b="1" kern="1200" dirty="0"/>
                  <a:t> </a:t>
                </a:r>
                <a:r>
                  <a:rPr lang="en-GB" sz="1053" dirty="0"/>
                  <a:t>QUALITÉ DU TRAVAIL EN ÉQUIPE</a:t>
                </a:r>
              </a:p>
            </p:txBody>
          </p:sp>
        </p:grpSp>
        <p:grpSp>
          <p:nvGrpSpPr>
            <p:cNvPr id="16" name="Gruppieren 48">
              <a:extLst>
                <a:ext uri="{FF2B5EF4-FFF2-40B4-BE49-F238E27FC236}">
                  <a16:creationId xmlns:a16="http://schemas.microsoft.com/office/drawing/2014/main" id="{C1B5838F-2B8C-7344-A433-B44DB19DDF62}"/>
                </a:ext>
              </a:extLst>
            </p:cNvPr>
            <p:cNvGrpSpPr/>
            <p:nvPr/>
          </p:nvGrpSpPr>
          <p:grpSpPr>
            <a:xfrm>
              <a:off x="5326592" y="1217215"/>
              <a:ext cx="1415130" cy="777798"/>
              <a:chOff x="2546235" y="3891458"/>
              <a:chExt cx="2239619" cy="1043691"/>
            </a:xfrm>
            <a:solidFill>
              <a:schemeClr val="accent3">
                <a:lumMod val="20000"/>
                <a:lumOff val="80000"/>
              </a:schemeClr>
            </a:solidFill>
          </p:grpSpPr>
          <p:sp>
            <p:nvSpPr>
              <p:cNvPr id="24" name="Abgerundetes Rechteck 49">
                <a:extLst>
                  <a:ext uri="{FF2B5EF4-FFF2-40B4-BE49-F238E27FC236}">
                    <a16:creationId xmlns:a16="http://schemas.microsoft.com/office/drawing/2014/main" id="{DD977729-C8CD-D04E-B6D9-896382E936EB}"/>
                  </a:ext>
                </a:extLst>
              </p:cNvPr>
              <p:cNvSpPr/>
              <p:nvPr/>
            </p:nvSpPr>
            <p:spPr>
              <a:xfrm>
                <a:off x="2546235" y="3891458"/>
                <a:ext cx="2239619" cy="1043691"/>
              </a:xfrm>
              <a:prstGeom prst="roundRect">
                <a:avLst/>
              </a:prstGeom>
              <a:grpFill/>
            </p:spPr>
            <p:style>
              <a:lnRef idx="1">
                <a:schemeClr val="accent3"/>
              </a:lnRef>
              <a:fillRef idx="2">
                <a:schemeClr val="accent3"/>
              </a:fillRef>
              <a:effectRef idx="1">
                <a:schemeClr val="accent3"/>
              </a:effectRef>
              <a:fontRef idx="minor">
                <a:schemeClr val="dk1"/>
              </a:fontRef>
            </p:style>
            <p:txBody>
              <a:bodyPr/>
              <a:lstStyle/>
              <a:p>
                <a:endParaRPr lang="en-US"/>
              </a:p>
            </p:txBody>
          </p:sp>
          <p:sp>
            <p:nvSpPr>
              <p:cNvPr id="25" name="Abgerundetes Rechteck 4">
                <a:extLst>
                  <a:ext uri="{FF2B5EF4-FFF2-40B4-BE49-F238E27FC236}">
                    <a16:creationId xmlns:a16="http://schemas.microsoft.com/office/drawing/2014/main" id="{1ABD11CA-2AA7-E54B-B6F0-7D1E12C3EB31}"/>
                  </a:ext>
                </a:extLst>
              </p:cNvPr>
              <p:cNvSpPr txBox="1"/>
              <p:nvPr/>
            </p:nvSpPr>
            <p:spPr>
              <a:xfrm>
                <a:off x="2597184" y="3942407"/>
                <a:ext cx="2137721" cy="941793"/>
              </a:xfrm>
              <a:prstGeom prst="rect">
                <a:avLst/>
              </a:prstGeom>
              <a:grpFill/>
              <a:ln>
                <a:noFill/>
              </a:ln>
            </p:spPr>
            <p:style>
              <a:lnRef idx="1">
                <a:schemeClr val="accent3"/>
              </a:lnRef>
              <a:fillRef idx="2">
                <a:schemeClr val="accent3"/>
              </a:fillRef>
              <a:effectRef idx="1">
                <a:schemeClr val="accent3"/>
              </a:effectRef>
              <a:fontRef idx="minor">
                <a:schemeClr val="dk1"/>
              </a:fontRef>
            </p:style>
            <p:txBody>
              <a:bodyPr spcFirstLastPara="0" vert="horz" wrap="square" lIns="53467" tIns="53467" rIns="53467" bIns="53467" numCol="1" spcCol="1270" anchor="ctr" anchorCtr="0">
                <a:noAutofit/>
              </a:bodyPr>
              <a:lstStyle/>
              <a:p>
                <a:pPr algn="ctr" defTabSz="623794">
                  <a:lnSpc>
                    <a:spcPct val="90000"/>
                  </a:lnSpc>
                  <a:spcBef>
                    <a:spcPct val="0"/>
                  </a:spcBef>
                </a:pPr>
                <a:r>
                  <a:rPr lang="en-GB" sz="1053" b="1" dirty="0"/>
                  <a:t>2A) </a:t>
                </a:r>
                <a:r>
                  <a:rPr lang="en-GB" sz="1053" dirty="0"/>
                  <a:t>CODES DES TRANSCRIPTIONS AUDIO/VIDÉO</a:t>
                </a:r>
              </a:p>
            </p:txBody>
          </p:sp>
        </p:grpSp>
        <p:grpSp>
          <p:nvGrpSpPr>
            <p:cNvPr id="17" name="Gruppieren 51">
              <a:extLst>
                <a:ext uri="{FF2B5EF4-FFF2-40B4-BE49-F238E27FC236}">
                  <a16:creationId xmlns:a16="http://schemas.microsoft.com/office/drawing/2014/main" id="{DC2F19C2-E2E8-3A42-B18F-43E6C4094A4D}"/>
                </a:ext>
              </a:extLst>
            </p:cNvPr>
            <p:cNvGrpSpPr/>
            <p:nvPr/>
          </p:nvGrpSpPr>
          <p:grpSpPr>
            <a:xfrm>
              <a:off x="5321837" y="2147413"/>
              <a:ext cx="1415130" cy="777798"/>
              <a:chOff x="2546235" y="3891458"/>
              <a:chExt cx="2239619" cy="1043691"/>
            </a:xfrm>
            <a:solidFill>
              <a:schemeClr val="accent3">
                <a:lumMod val="20000"/>
                <a:lumOff val="80000"/>
              </a:schemeClr>
            </a:solidFill>
          </p:grpSpPr>
          <p:sp>
            <p:nvSpPr>
              <p:cNvPr id="22" name="Abgerundetes Rechteck 52">
                <a:extLst>
                  <a:ext uri="{FF2B5EF4-FFF2-40B4-BE49-F238E27FC236}">
                    <a16:creationId xmlns:a16="http://schemas.microsoft.com/office/drawing/2014/main" id="{CDCDE2F8-E9C4-0D4E-9BC1-99A5AF68F302}"/>
                  </a:ext>
                </a:extLst>
              </p:cNvPr>
              <p:cNvSpPr/>
              <p:nvPr/>
            </p:nvSpPr>
            <p:spPr>
              <a:xfrm>
                <a:off x="2546235" y="3891458"/>
                <a:ext cx="2239619" cy="1043691"/>
              </a:xfrm>
              <a:prstGeom prst="roundRect">
                <a:avLst/>
              </a:prstGeom>
              <a:grpFill/>
            </p:spPr>
            <p:style>
              <a:lnRef idx="1">
                <a:schemeClr val="accent3"/>
              </a:lnRef>
              <a:fillRef idx="2">
                <a:schemeClr val="accent3"/>
              </a:fillRef>
              <a:effectRef idx="1">
                <a:schemeClr val="accent3"/>
              </a:effectRef>
              <a:fontRef idx="minor">
                <a:schemeClr val="dk1"/>
              </a:fontRef>
            </p:style>
            <p:txBody>
              <a:bodyPr/>
              <a:lstStyle/>
              <a:p>
                <a:endParaRPr lang="en-US"/>
              </a:p>
            </p:txBody>
          </p:sp>
          <p:sp>
            <p:nvSpPr>
              <p:cNvPr id="23" name="Abgerundetes Rechteck 4">
                <a:extLst>
                  <a:ext uri="{FF2B5EF4-FFF2-40B4-BE49-F238E27FC236}">
                    <a16:creationId xmlns:a16="http://schemas.microsoft.com/office/drawing/2014/main" id="{09B3FB26-F893-064B-AF0B-C055EF48A9D6}"/>
                  </a:ext>
                </a:extLst>
              </p:cNvPr>
              <p:cNvSpPr txBox="1"/>
              <p:nvPr/>
            </p:nvSpPr>
            <p:spPr>
              <a:xfrm>
                <a:off x="2597184" y="3942407"/>
                <a:ext cx="2137721" cy="941793"/>
              </a:xfrm>
              <a:prstGeom prst="rect">
                <a:avLst/>
              </a:prstGeom>
              <a:grpFill/>
              <a:ln>
                <a:noFill/>
              </a:ln>
            </p:spPr>
            <p:style>
              <a:lnRef idx="1">
                <a:schemeClr val="accent3"/>
              </a:lnRef>
              <a:fillRef idx="2">
                <a:schemeClr val="accent3"/>
              </a:fillRef>
              <a:effectRef idx="1">
                <a:schemeClr val="accent3"/>
              </a:effectRef>
              <a:fontRef idx="minor">
                <a:schemeClr val="dk1"/>
              </a:fontRef>
            </p:style>
            <p:txBody>
              <a:bodyPr spcFirstLastPara="0" vert="horz" wrap="square" lIns="53467" tIns="53467" rIns="53467" bIns="53467" numCol="1" spcCol="1270" anchor="ctr" anchorCtr="0">
                <a:noAutofit/>
              </a:bodyPr>
              <a:lstStyle/>
              <a:p>
                <a:pPr algn="ctr" defTabSz="623794">
                  <a:lnSpc>
                    <a:spcPct val="90000"/>
                  </a:lnSpc>
                  <a:spcBef>
                    <a:spcPct val="0"/>
                  </a:spcBef>
                </a:pPr>
                <a:r>
                  <a:rPr lang="en-GB" sz="1053" b="1" dirty="0"/>
                  <a:t>2E) </a:t>
                </a:r>
                <a:r>
                  <a:rPr lang="fr-FR" sz="1100" dirty="0"/>
                  <a:t>APERÇU DE LA PARTICIPATION EN GRAND GROUPE</a:t>
                </a:r>
                <a:endParaRPr lang="en-GB" sz="1053" dirty="0"/>
              </a:p>
            </p:txBody>
          </p:sp>
        </p:grpSp>
        <p:sp>
          <p:nvSpPr>
            <p:cNvPr id="18" name="Ellipse 2">
              <a:extLst>
                <a:ext uri="{FF2B5EF4-FFF2-40B4-BE49-F238E27FC236}">
                  <a16:creationId xmlns:a16="http://schemas.microsoft.com/office/drawing/2014/main" id="{67780C8E-446F-A147-B3FD-B05144654944}"/>
                </a:ext>
              </a:extLst>
            </p:cNvPr>
            <p:cNvSpPr/>
            <p:nvPr/>
          </p:nvSpPr>
          <p:spPr>
            <a:xfrm>
              <a:off x="855126" y="2754456"/>
              <a:ext cx="1643163" cy="861566"/>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0201" tIns="40100" rIns="80201" bIns="40100" numCol="1" spcCol="0" rtlCol="0" fromWordArt="0" anchor="ctr" anchorCtr="0" forceAA="0" compatLnSpc="1">
              <a:prstTxWarp prst="textNoShape">
                <a:avLst/>
              </a:prstTxWarp>
              <a:noAutofit/>
            </a:bodyPr>
            <a:lstStyle/>
            <a:p>
              <a:pPr algn="ctr"/>
              <a:r>
                <a:rPr lang="de-DE" sz="1140" b="1" dirty="0">
                  <a:solidFill>
                    <a:schemeClr val="bg1"/>
                  </a:solidFill>
                  <a:cs typeface="Arial" panose="020B0604020202020204" pitchFamily="34" charset="0"/>
                </a:rPr>
                <a:t>PRATIQUES DIALOGIQUES PLUS LARGES</a:t>
              </a:r>
            </a:p>
          </p:txBody>
        </p:sp>
        <p:sp>
          <p:nvSpPr>
            <p:cNvPr id="19" name="Ellipse 67">
              <a:extLst>
                <a:ext uri="{FF2B5EF4-FFF2-40B4-BE49-F238E27FC236}">
                  <a16:creationId xmlns:a16="http://schemas.microsoft.com/office/drawing/2014/main" id="{E77C01C0-9BF2-BE41-9BF5-8BAEE394D69F}"/>
                </a:ext>
              </a:extLst>
            </p:cNvPr>
            <p:cNvSpPr/>
            <p:nvPr/>
          </p:nvSpPr>
          <p:spPr>
            <a:xfrm>
              <a:off x="6875737" y="2754456"/>
              <a:ext cx="1643163" cy="861566"/>
            </a:xfrm>
            <a:prstGeom prst="ellipse">
              <a:avLst/>
            </a:prstGeom>
            <a:solidFill>
              <a:schemeClr val="accent4"/>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0201" tIns="40100" rIns="80201" bIns="40100" numCol="1" spcCol="0" rtlCol="0" fromWordArt="0" anchor="ctr" anchorCtr="0" forceAA="0" compatLnSpc="1">
              <a:prstTxWarp prst="textNoShape">
                <a:avLst/>
              </a:prstTxWarp>
              <a:noAutofit/>
            </a:bodyPr>
            <a:lstStyle/>
            <a:p>
              <a:pPr algn="ctr"/>
              <a:r>
                <a:rPr lang="de-DE" sz="1140" b="1" dirty="0">
                  <a:solidFill>
                    <a:schemeClr val="bg1"/>
                  </a:solidFill>
                  <a:cs typeface="Arial" panose="020B0604020202020204" pitchFamily="34" charset="0"/>
                </a:rPr>
                <a:t>DIALOGUE PAR TOUR DE PAROLE</a:t>
              </a:r>
            </a:p>
          </p:txBody>
        </p:sp>
        <p:sp>
          <p:nvSpPr>
            <p:cNvPr id="20" name="Ellipse 68">
              <a:extLst>
                <a:ext uri="{FF2B5EF4-FFF2-40B4-BE49-F238E27FC236}">
                  <a16:creationId xmlns:a16="http://schemas.microsoft.com/office/drawing/2014/main" id="{68FD4605-97FF-0D41-8107-8C65E58F6068}"/>
                </a:ext>
              </a:extLst>
            </p:cNvPr>
            <p:cNvSpPr/>
            <p:nvPr/>
          </p:nvSpPr>
          <p:spPr>
            <a:xfrm>
              <a:off x="3809010" y="-16106"/>
              <a:ext cx="1911333" cy="861566"/>
            </a:xfrm>
            <a:prstGeom prst="ellipse">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0201" tIns="40100" rIns="80201" bIns="40100" numCol="1" spcCol="0" rtlCol="0" fromWordArt="0" anchor="ctr" anchorCtr="0" forceAA="0" compatLnSpc="1">
              <a:prstTxWarp prst="textNoShape">
                <a:avLst/>
              </a:prstTxWarp>
              <a:noAutofit/>
            </a:bodyPr>
            <a:lstStyle/>
            <a:p>
              <a:pPr algn="ctr"/>
              <a:r>
                <a:rPr lang="de-DE" sz="1140" b="1" dirty="0">
                  <a:solidFill>
                    <a:schemeClr val="bg1"/>
                  </a:solidFill>
                  <a:cs typeface="Arial" panose="020B0604020202020204" pitchFamily="34" charset="0"/>
                </a:rPr>
                <a:t>ENSEIGNEMENT EN GRAND GROUPE</a:t>
              </a:r>
            </a:p>
          </p:txBody>
        </p:sp>
        <p:sp>
          <p:nvSpPr>
            <p:cNvPr id="21" name="Ellipse 69">
              <a:extLst>
                <a:ext uri="{FF2B5EF4-FFF2-40B4-BE49-F238E27FC236}">
                  <a16:creationId xmlns:a16="http://schemas.microsoft.com/office/drawing/2014/main" id="{AE65EF76-4667-0348-9A63-46266A3562C5}"/>
                </a:ext>
              </a:extLst>
            </p:cNvPr>
            <p:cNvSpPr/>
            <p:nvPr/>
          </p:nvSpPr>
          <p:spPr>
            <a:xfrm>
              <a:off x="3933430" y="5657108"/>
              <a:ext cx="1643163" cy="861566"/>
            </a:xfrm>
            <a:prstGeom prst="ellipse">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0201" tIns="40100" rIns="80201" bIns="40100" numCol="1" spcCol="0" rtlCol="0" fromWordArt="0" anchor="ctr" anchorCtr="0" forceAA="0" compatLnSpc="1">
              <a:prstTxWarp prst="textNoShape">
                <a:avLst/>
              </a:prstTxWarp>
              <a:noAutofit/>
            </a:bodyPr>
            <a:lstStyle/>
            <a:p>
              <a:pPr algn="ctr"/>
              <a:r>
                <a:rPr lang="de-DE" sz="1053" b="1" dirty="0">
                  <a:solidFill>
                    <a:schemeClr val="bg1"/>
                  </a:solidFill>
                  <a:cs typeface="Arial" panose="020B0604020202020204" pitchFamily="34" charset="0"/>
                </a:rPr>
                <a:t>TRAVAIL EN ÉQUIPE</a:t>
              </a:r>
            </a:p>
          </p:txBody>
        </p:sp>
      </p:gr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object 2"/>
          <p:cNvGraphicFramePr>
            <a:graphicFrameLocks noGrp="1"/>
          </p:cNvGraphicFramePr>
          <p:nvPr>
            <p:custDataLst>
              <p:tags r:id="rId1"/>
            </p:custDataLst>
            <p:extLst>
              <p:ext uri="{D42A27DB-BD31-4B8C-83A1-F6EECF244321}">
                <p14:modId xmlns:p14="http://schemas.microsoft.com/office/powerpoint/2010/main" val="3828521017"/>
              </p:ext>
            </p:extLst>
          </p:nvPr>
        </p:nvGraphicFramePr>
        <p:xfrm>
          <a:off x="5068704" y="1597032"/>
          <a:ext cx="5205981" cy="3334765"/>
        </p:xfrm>
        <a:graphic>
          <a:graphicData uri="http://schemas.openxmlformats.org/drawingml/2006/table">
            <a:tbl>
              <a:tblPr firstRow="1" bandRow="1">
                <a:tableStyleId>{2D5ABB26-0587-4C30-8999-92F81FD0307C}</a:tableStyleId>
              </a:tblPr>
              <a:tblGrid>
                <a:gridCol w="591312">
                  <a:extLst>
                    <a:ext uri="{9D8B030D-6E8A-4147-A177-3AD203B41FA5}">
                      <a16:colId xmlns:a16="http://schemas.microsoft.com/office/drawing/2014/main" val="20000"/>
                    </a:ext>
                  </a:extLst>
                </a:gridCol>
                <a:gridCol w="1058284">
                  <a:extLst>
                    <a:ext uri="{9D8B030D-6E8A-4147-A177-3AD203B41FA5}">
                      <a16:colId xmlns:a16="http://schemas.microsoft.com/office/drawing/2014/main" val="20001"/>
                    </a:ext>
                  </a:extLst>
                </a:gridCol>
                <a:gridCol w="2667000">
                  <a:extLst>
                    <a:ext uri="{9D8B030D-6E8A-4147-A177-3AD203B41FA5}">
                      <a16:colId xmlns:a16="http://schemas.microsoft.com/office/drawing/2014/main" val="20002"/>
                    </a:ext>
                  </a:extLst>
                </a:gridCol>
                <a:gridCol w="889385">
                  <a:extLst>
                    <a:ext uri="{9D8B030D-6E8A-4147-A177-3AD203B41FA5}">
                      <a16:colId xmlns:a16="http://schemas.microsoft.com/office/drawing/2014/main" val="20003"/>
                    </a:ext>
                  </a:extLst>
                </a:gridCol>
              </a:tblGrid>
              <a:tr h="554735">
                <a:tc>
                  <a:txBody>
                    <a:bodyPr/>
                    <a:lstStyle/>
                    <a:p>
                      <a:pPr>
                        <a:lnSpc>
                          <a:spcPct val="100000"/>
                        </a:lnSpc>
                        <a:spcBef>
                          <a:spcPts val="50"/>
                        </a:spcBef>
                      </a:pPr>
                      <a:endParaRPr sz="1200" spc="0" baseline="0" dirty="0">
                        <a:latin typeface="Times New Roman"/>
                        <a:cs typeface="Times New Roman"/>
                      </a:endParaRPr>
                    </a:p>
                    <a:p>
                      <a:pPr marL="83820">
                        <a:lnSpc>
                          <a:spcPct val="100000"/>
                        </a:lnSpc>
                      </a:pPr>
                      <a:r>
                        <a:rPr sz="1200" b="1" spc="0" baseline="0" dirty="0">
                          <a:latin typeface="Arial"/>
                          <a:cs typeface="Arial"/>
                        </a:rPr>
                        <a:t>Li</a:t>
                      </a:r>
                      <a:r>
                        <a:rPr lang="fr-CA" sz="1200" b="1" spc="0" baseline="0" dirty="0">
                          <a:latin typeface="Arial"/>
                          <a:cs typeface="Arial"/>
                        </a:rPr>
                        <a:t>g</a:t>
                      </a:r>
                      <a:r>
                        <a:rPr sz="1200" b="1" spc="0" baseline="0" dirty="0">
                          <a:latin typeface="Arial"/>
                          <a:cs typeface="Arial"/>
                        </a:rPr>
                        <a:t>ne no</a:t>
                      </a:r>
                      <a:endParaRPr sz="1200" spc="0" baseline="0" dirty="0">
                        <a:latin typeface="Arial"/>
                        <a:cs typeface="Arial"/>
                      </a:endParaRPr>
                    </a:p>
                  </a:txBody>
                  <a:tcPr marL="0" marR="0" marT="635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marL="413384">
                        <a:lnSpc>
                          <a:spcPct val="100000"/>
                        </a:lnSpc>
                      </a:pPr>
                      <a:endParaRPr lang="en-GB" sz="1200" b="0" spc="0" baseline="0" dirty="0">
                        <a:latin typeface="Times New Roman"/>
                        <a:cs typeface="Times New Roman"/>
                      </a:endParaRPr>
                    </a:p>
                    <a:p>
                      <a:pPr marL="273050" indent="-41275">
                        <a:lnSpc>
                          <a:spcPct val="100000"/>
                        </a:lnSpc>
                        <a:tabLst/>
                      </a:pPr>
                      <a:r>
                        <a:rPr lang="fr-CA" sz="1200" b="1" spc="0" baseline="0" dirty="0">
                          <a:latin typeface="Arial"/>
                          <a:cs typeface="Arial"/>
                        </a:rPr>
                        <a:t>Orateur</a:t>
                      </a:r>
                      <a:endParaRPr sz="1200" spc="0" baseline="0" dirty="0">
                        <a:latin typeface="Arial"/>
                        <a:cs typeface="Arial"/>
                      </a:endParaRPr>
                    </a:p>
                  </a:txBody>
                  <a:tcPr marL="0" marR="0" marT="635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a:lnSpc>
                          <a:spcPct val="100000"/>
                        </a:lnSpc>
                        <a:spcBef>
                          <a:spcPts val="50"/>
                        </a:spcBef>
                      </a:pPr>
                      <a:endParaRPr sz="1200" spc="0" baseline="0" dirty="0">
                        <a:latin typeface="Times New Roman"/>
                        <a:cs typeface="Times New Roman"/>
                      </a:endParaRPr>
                    </a:p>
                    <a:p>
                      <a:pPr algn="ctr">
                        <a:lnSpc>
                          <a:spcPct val="100000"/>
                        </a:lnSpc>
                      </a:pPr>
                      <a:r>
                        <a:rPr lang="fr-CA" sz="1200" b="1" spc="0" baseline="0" dirty="0">
                          <a:latin typeface="Arial"/>
                          <a:cs typeface="Arial"/>
                        </a:rPr>
                        <a:t>Tour de parole</a:t>
                      </a:r>
                      <a:endParaRPr sz="1200" spc="0" baseline="0" dirty="0">
                        <a:latin typeface="Arial"/>
                        <a:cs typeface="Arial"/>
                      </a:endParaRPr>
                    </a:p>
                  </a:txBody>
                  <a:tcPr marL="0" marR="0" marT="635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marL="227329">
                        <a:lnSpc>
                          <a:spcPct val="100000"/>
                        </a:lnSpc>
                      </a:pPr>
                      <a:endParaRPr lang="en-GB" sz="1200" b="0" spc="0" baseline="0" dirty="0">
                        <a:latin typeface="Times New Roman"/>
                        <a:cs typeface="Times New Roman"/>
                      </a:endParaRPr>
                    </a:p>
                    <a:p>
                      <a:pPr marL="227329">
                        <a:lnSpc>
                          <a:spcPct val="100000"/>
                        </a:lnSpc>
                      </a:pPr>
                      <a:r>
                        <a:rPr sz="1200" b="1" spc="0" baseline="0" dirty="0">
                          <a:latin typeface="Arial"/>
                          <a:cs typeface="Arial"/>
                        </a:rPr>
                        <a:t>Code</a:t>
                      </a:r>
                      <a:r>
                        <a:rPr lang="en-GB" sz="1200" b="1" spc="0" baseline="0" dirty="0">
                          <a:latin typeface="Arial"/>
                          <a:cs typeface="Arial"/>
                        </a:rPr>
                        <a:t>(s)</a:t>
                      </a:r>
                      <a:endParaRPr sz="1200" spc="0" baseline="0" dirty="0">
                        <a:latin typeface="Arial"/>
                        <a:cs typeface="Arial"/>
                      </a:endParaRPr>
                    </a:p>
                  </a:txBody>
                  <a:tcPr marL="0" marR="0" marT="635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0"/>
                  </a:ext>
                </a:extLst>
              </a:tr>
              <a:tr h="554736">
                <a:tc>
                  <a:txBody>
                    <a:bodyPr/>
                    <a:lstStyle/>
                    <a:p>
                      <a:endParaRPr sz="100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dirty="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1"/>
                  </a:ext>
                </a:extLst>
              </a:tr>
              <a:tr h="557784">
                <a:tc>
                  <a:txBody>
                    <a:bodyPr/>
                    <a:lstStyle/>
                    <a:p>
                      <a:endParaRPr sz="100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dirty="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dirty="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2"/>
                  </a:ext>
                </a:extLst>
              </a:tr>
              <a:tr h="554736">
                <a:tc>
                  <a:txBody>
                    <a:bodyPr/>
                    <a:lstStyle/>
                    <a:p>
                      <a:endParaRPr sz="100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dirty="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3"/>
                  </a:ext>
                </a:extLst>
              </a:tr>
              <a:tr h="554736">
                <a:tc>
                  <a:txBody>
                    <a:bodyPr/>
                    <a:lstStyle/>
                    <a:p>
                      <a:endParaRPr sz="100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dirty="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4"/>
                  </a:ext>
                </a:extLst>
              </a:tr>
              <a:tr h="557783">
                <a:tc>
                  <a:txBody>
                    <a:bodyPr/>
                    <a:lstStyle/>
                    <a:p>
                      <a:endParaRPr sz="100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dirty="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5"/>
                  </a:ext>
                </a:extLst>
              </a:tr>
            </a:tbl>
          </a:graphicData>
        </a:graphic>
      </p:graphicFrame>
      <p:sp>
        <p:nvSpPr>
          <p:cNvPr id="3" name="object 3"/>
          <p:cNvSpPr txBox="1"/>
          <p:nvPr>
            <p:custDataLst>
              <p:tags r:id="rId2"/>
            </p:custDataLst>
          </p:nvPr>
        </p:nvSpPr>
        <p:spPr>
          <a:xfrm>
            <a:off x="356869" y="637541"/>
            <a:ext cx="4473575" cy="6240106"/>
          </a:xfrm>
          <a:prstGeom prst="rect">
            <a:avLst/>
          </a:prstGeom>
          <a:ln w="31733">
            <a:solidFill>
              <a:srgbClr val="2791A6"/>
            </a:solidFill>
          </a:ln>
        </p:spPr>
        <p:txBody>
          <a:bodyPr vert="horz" wrap="square" lIns="0" tIns="76835" rIns="0" bIns="0" rtlCol="0">
            <a:spAutoFit/>
          </a:bodyPr>
          <a:lstStyle/>
          <a:p>
            <a:pPr marL="81280">
              <a:lnSpc>
                <a:spcPct val="100000"/>
              </a:lnSpc>
              <a:spcBef>
                <a:spcPts val="605"/>
              </a:spcBef>
            </a:pPr>
            <a:r>
              <a:rPr sz="1400" b="1" kern="0" dirty="0">
                <a:latin typeface="Arial"/>
                <a:cs typeface="Arial"/>
              </a:rPr>
              <a:t>2A</a:t>
            </a:r>
            <a:r>
              <a:rPr lang="fr-FR" sz="1400" b="1" kern="0" dirty="0">
                <a:latin typeface="Arial"/>
                <a:cs typeface="Arial"/>
              </a:rPr>
              <a:t> :</a:t>
            </a:r>
            <a:r>
              <a:rPr sz="1400" b="1" kern="0" dirty="0">
                <a:latin typeface="Arial"/>
                <a:cs typeface="Arial"/>
              </a:rPr>
              <a:t> </a:t>
            </a:r>
            <a:r>
              <a:rPr lang="fr-FR" sz="1400" b="1" kern="0" dirty="0">
                <a:latin typeface="Arial"/>
                <a:cs typeface="Arial"/>
              </a:rPr>
              <a:t>Gabarit de codage d’une transcription audio/vidéo</a:t>
            </a:r>
            <a:endParaRPr sz="1400" kern="0" dirty="0">
              <a:latin typeface="Arial"/>
              <a:cs typeface="Arial"/>
            </a:endParaRPr>
          </a:p>
          <a:p>
            <a:pPr marL="81280" marR="544195">
              <a:lnSpc>
                <a:spcPct val="121700"/>
              </a:lnSpc>
              <a:spcBef>
                <a:spcPts val="630"/>
              </a:spcBef>
            </a:pPr>
            <a:r>
              <a:rPr lang="fr-FR" sz="1200" kern="0" dirty="0">
                <a:latin typeface="Arial Unicode MS"/>
                <a:cs typeface="Arial Unicode MS"/>
              </a:rPr>
              <a:t>Vous pouvez utiliser ce gabarit pour appliquer des codes T-SIDA aux tours de parole de chaque orateur.</a:t>
            </a:r>
          </a:p>
          <a:p>
            <a:pPr marL="81280">
              <a:lnSpc>
                <a:spcPct val="100000"/>
              </a:lnSpc>
              <a:spcBef>
                <a:spcPts val="885"/>
              </a:spcBef>
            </a:pPr>
            <a:r>
              <a:rPr lang="fr-FR" sz="1200" b="1" kern="0" dirty="0">
                <a:latin typeface="Arial"/>
                <a:cs typeface="Arial"/>
              </a:rPr>
              <a:t>Notes d’orientation :</a:t>
            </a:r>
          </a:p>
          <a:p>
            <a:pPr marL="252730" indent="-171450">
              <a:lnSpc>
                <a:spcPct val="100000"/>
              </a:lnSpc>
              <a:spcBef>
                <a:spcPts val="885"/>
              </a:spcBef>
              <a:buFont typeface="Arial" panose="020B0604020202020204" pitchFamily="34" charset="0"/>
              <a:buChar char="•"/>
            </a:pPr>
            <a:r>
              <a:rPr lang="fr-FR" sz="1200" kern="0" dirty="0">
                <a:latin typeface="Arial"/>
                <a:cs typeface="Arial"/>
              </a:rPr>
              <a:t>Créez votre transcription dans un tableau comme celui-ci, en ajoutant autant de lignes que nécessaire</a:t>
            </a:r>
          </a:p>
          <a:p>
            <a:pPr marL="252730" indent="-171450">
              <a:lnSpc>
                <a:spcPct val="100000"/>
              </a:lnSpc>
              <a:spcBef>
                <a:spcPts val="885"/>
              </a:spcBef>
              <a:buFont typeface="Arial" panose="020B0604020202020204" pitchFamily="34" charset="0"/>
              <a:buChar char="•"/>
            </a:pPr>
            <a:r>
              <a:rPr lang="fr-FR" sz="1200" kern="0" dirty="0">
                <a:latin typeface="Arial"/>
                <a:cs typeface="Arial"/>
              </a:rPr>
              <a:t>Numéroter les tours de parole permet de les identifier facilement</a:t>
            </a:r>
          </a:p>
          <a:p>
            <a:pPr marL="252730" indent="-171450">
              <a:lnSpc>
                <a:spcPct val="100000"/>
              </a:lnSpc>
              <a:spcBef>
                <a:spcPts val="885"/>
              </a:spcBef>
              <a:buFont typeface="Arial" panose="020B0604020202020204" pitchFamily="34" charset="0"/>
              <a:buChar char="•"/>
            </a:pPr>
            <a:r>
              <a:rPr lang="fr-FR" sz="1200" kern="0" dirty="0">
                <a:latin typeface="Arial"/>
                <a:cs typeface="Arial"/>
              </a:rPr>
              <a:t>Vous pouvez choisir un ou deux codes à repérer, ou utiliser plusieurs catégories, selon l’objectif de votre investigation</a:t>
            </a:r>
          </a:p>
          <a:p>
            <a:pPr marL="252730" indent="-171450">
              <a:lnSpc>
                <a:spcPct val="100000"/>
              </a:lnSpc>
              <a:spcBef>
                <a:spcPts val="885"/>
              </a:spcBef>
              <a:buFont typeface="Arial" panose="020B0604020202020204" pitchFamily="34" charset="0"/>
              <a:buChar char="•"/>
            </a:pPr>
            <a:r>
              <a:rPr lang="fr-FR" sz="1200" kern="0" dirty="0">
                <a:latin typeface="Arial"/>
                <a:cs typeface="Arial"/>
              </a:rPr>
              <a:t>Certains tours peuvent rester non codés si aucune catégorie ne s’applique</a:t>
            </a:r>
          </a:p>
          <a:p>
            <a:pPr marL="252730" indent="-171450">
              <a:lnSpc>
                <a:spcPct val="100000"/>
              </a:lnSpc>
              <a:spcBef>
                <a:spcPts val="885"/>
              </a:spcBef>
              <a:buFont typeface="Arial" panose="020B0604020202020204" pitchFamily="34" charset="0"/>
              <a:buChar char="•"/>
            </a:pPr>
            <a:r>
              <a:rPr lang="fr-FR" sz="1200" kern="0" dirty="0">
                <a:latin typeface="Arial"/>
                <a:cs typeface="Arial"/>
              </a:rPr>
              <a:t>À l’inverse, un même tour de parole peut recevoir plusieurs codes</a:t>
            </a:r>
          </a:p>
          <a:p>
            <a:pPr marL="252730" indent="-171450">
              <a:lnSpc>
                <a:spcPct val="100000"/>
              </a:lnSpc>
              <a:spcBef>
                <a:spcPts val="885"/>
              </a:spcBef>
              <a:buFont typeface="Arial" panose="020B0604020202020204" pitchFamily="34" charset="0"/>
              <a:buChar char="•"/>
            </a:pPr>
            <a:r>
              <a:rPr lang="fr-FR" sz="1200" kern="0" dirty="0">
                <a:latin typeface="Arial"/>
                <a:cs typeface="Arial"/>
              </a:rPr>
              <a:t>Vous pouvez aussi ajouter une colonne de commentaires à chaque ligne pour noter vos réflexions sur le déroulement du dialogue</a:t>
            </a:r>
          </a:p>
          <a:p>
            <a:pPr marL="81280">
              <a:lnSpc>
                <a:spcPct val="100000"/>
              </a:lnSpc>
              <a:spcBef>
                <a:spcPts val="885"/>
              </a:spcBef>
            </a:pPr>
            <a:endParaRPr lang="fr-CA" sz="1200" b="1" kern="0" dirty="0">
              <a:latin typeface="Arial"/>
              <a:cs typeface="Arial"/>
            </a:endParaRPr>
          </a:p>
          <a:p>
            <a:pPr>
              <a:lnSpc>
                <a:spcPct val="100000"/>
              </a:lnSpc>
            </a:pPr>
            <a:endParaRPr sz="1400" kern="0" dirty="0">
              <a:latin typeface="Times New Roman"/>
              <a:cs typeface="Times New Roman"/>
            </a:endParaRPr>
          </a:p>
          <a:p>
            <a:pPr>
              <a:lnSpc>
                <a:spcPct val="100000"/>
              </a:lnSpc>
              <a:spcBef>
                <a:spcPts val="15"/>
              </a:spcBef>
            </a:pPr>
            <a:endParaRPr sz="1150" kern="0" dirty="0">
              <a:latin typeface="Times New Roman"/>
              <a:cs typeface="Times New Roman"/>
            </a:endParaRPr>
          </a:p>
          <a:p>
            <a:pPr marL="80645" marR="177800" indent="378460">
              <a:lnSpc>
                <a:spcPct val="101699"/>
              </a:lnSpc>
              <a:spcBef>
                <a:spcPts val="5"/>
              </a:spcBef>
            </a:pPr>
            <a:r>
              <a:rPr lang="fr-FR" sz="1200" b="1" kern="0" dirty="0">
                <a:latin typeface="Arial"/>
                <a:cs typeface="Arial"/>
              </a:rPr>
              <a:t>Un gabarit de codage de transcription téléchargeable </a:t>
            </a:r>
            <a:r>
              <a:rPr lang="fr-FR" sz="1200" kern="0" dirty="0">
                <a:latin typeface="Arial"/>
                <a:cs typeface="Arial"/>
              </a:rPr>
              <a:t>est disponible sur </a:t>
            </a:r>
            <a:r>
              <a:rPr lang="fr-FR" sz="1200" kern="0" dirty="0">
                <a:latin typeface="Arial"/>
                <a:cs typeface="Arial"/>
                <a:hlinkClick r:id="rId6"/>
              </a:rPr>
              <a:t>notre site web</a:t>
            </a:r>
            <a:r>
              <a:rPr lang="fr-FR" sz="1200" kern="0" dirty="0">
                <a:latin typeface="Arial"/>
                <a:cs typeface="Arial"/>
              </a:rPr>
              <a:t>, et des </a:t>
            </a:r>
            <a:r>
              <a:rPr lang="fr-FR" sz="1200" b="1" kern="0" dirty="0">
                <a:latin typeface="Arial"/>
                <a:cs typeface="Arial"/>
              </a:rPr>
              <a:t>consignes pour la transcription </a:t>
            </a:r>
            <a:r>
              <a:rPr lang="fr-FR" sz="1200" kern="0" dirty="0">
                <a:latin typeface="Arial"/>
                <a:cs typeface="Arial"/>
              </a:rPr>
              <a:t>se trouvent dans le </a:t>
            </a:r>
            <a:r>
              <a:rPr lang="fr-FR" sz="1200" i="1" kern="0" dirty="0">
                <a:latin typeface="Arial"/>
                <a:cs typeface="Arial"/>
              </a:rPr>
              <a:t>Matériel supplémentaire</a:t>
            </a:r>
            <a:r>
              <a:rPr lang="fr-FR" sz="1200" kern="0" dirty="0">
                <a:latin typeface="Arial"/>
                <a:cs typeface="Arial"/>
              </a:rPr>
              <a:t>.</a:t>
            </a:r>
          </a:p>
          <a:p>
            <a:pPr marL="80645" marR="177800" indent="378460">
              <a:lnSpc>
                <a:spcPct val="101699"/>
              </a:lnSpc>
              <a:spcBef>
                <a:spcPts val="5"/>
              </a:spcBef>
            </a:pPr>
            <a:r>
              <a:rPr lang="fr-FR" sz="1200" kern="0" dirty="0">
                <a:latin typeface="Arial"/>
                <a:cs typeface="Arial"/>
              </a:rPr>
              <a:t>À la page suivante, vous pouvez voir un exemple de gabarit complété.</a:t>
            </a:r>
          </a:p>
        </p:txBody>
      </p:sp>
      <p:sp>
        <p:nvSpPr>
          <p:cNvPr id="4" name="object 4"/>
          <p:cNvSpPr/>
          <p:nvPr>
            <p:custDataLst>
              <p:tags r:id="rId3"/>
            </p:custDataLst>
          </p:nvPr>
        </p:nvSpPr>
        <p:spPr>
          <a:xfrm>
            <a:off x="469900" y="5686425"/>
            <a:ext cx="232403" cy="232403"/>
          </a:xfrm>
          <a:prstGeom prst="rect">
            <a:avLst/>
          </a:prstGeom>
          <a:blipFill>
            <a:blip r:embed="rId7" cstate="print"/>
            <a:stretch>
              <a:fillRect/>
            </a:stretch>
          </a:blipFill>
        </p:spPr>
        <p:txBody>
          <a:bodyPr wrap="square" lIns="0" tIns="0" rIns="0" bIns="0" rtlCol="0"/>
          <a:lstStyle/>
          <a:p>
            <a:endParaRPr/>
          </a:p>
        </p:txBody>
      </p:sp>
      <p:sp>
        <p:nvSpPr>
          <p:cNvPr id="5" name="object 5"/>
          <p:cNvSpPr txBox="1">
            <a:spLocks noGrp="1"/>
          </p:cNvSpPr>
          <p:nvPr>
            <p:ph type="sldNum" sz="quarter" idx="7"/>
            <p:custDataLst>
              <p:tags r:id="rId4"/>
            </p:custDataLst>
          </p:nvPr>
        </p:nvSpPr>
        <p:spPr>
          <a:prstGeom prst="rect">
            <a:avLst/>
          </a:prstGeom>
        </p:spPr>
        <p:txBody>
          <a:bodyPr vert="horz" wrap="square" lIns="0" tIns="635" rIns="0" bIns="0" rtlCol="0">
            <a:spAutoFit/>
          </a:bodyPr>
          <a:lstStyle/>
          <a:p>
            <a:pPr marL="25400">
              <a:lnSpc>
                <a:spcPct val="100000"/>
              </a:lnSpc>
              <a:spcBef>
                <a:spcPts val="5"/>
              </a:spcBef>
            </a:pPr>
            <a:r>
              <a:rPr dirty="0"/>
              <a:t>41</a:t>
            </a: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object 3"/>
          <p:cNvSpPr txBox="1"/>
          <p:nvPr>
            <p:custDataLst>
              <p:tags r:id="rId1"/>
            </p:custDataLst>
          </p:nvPr>
        </p:nvSpPr>
        <p:spPr>
          <a:xfrm>
            <a:off x="629284" y="845819"/>
            <a:ext cx="3041016" cy="3000245"/>
          </a:xfrm>
          <a:prstGeom prst="rect">
            <a:avLst/>
          </a:prstGeom>
          <a:ln w="31733">
            <a:solidFill>
              <a:srgbClr val="2791A6"/>
            </a:solidFill>
          </a:ln>
        </p:spPr>
        <p:txBody>
          <a:bodyPr vert="horz" wrap="square" lIns="0" tIns="38735" rIns="0" bIns="0" rtlCol="0">
            <a:spAutoFit/>
          </a:bodyPr>
          <a:lstStyle/>
          <a:p>
            <a:pPr marL="83185" marR="572770">
              <a:lnSpc>
                <a:spcPct val="120800"/>
              </a:lnSpc>
              <a:spcBef>
                <a:spcPts val="305"/>
              </a:spcBef>
            </a:pPr>
            <a:r>
              <a:rPr lang="fr-FR" sz="1200" b="1" kern="0" dirty="0">
                <a:latin typeface="Arial Unicode MS"/>
                <a:cs typeface="Arial Unicode MS"/>
              </a:rPr>
              <a:t>Voici un exemple d’extrait de transcription complété issu de l’investigation de Lucy dans une école primaire.</a:t>
            </a:r>
          </a:p>
          <a:p>
            <a:pPr marL="83185" marR="572770">
              <a:lnSpc>
                <a:spcPct val="120800"/>
              </a:lnSpc>
              <a:spcBef>
                <a:spcPts val="305"/>
              </a:spcBef>
            </a:pPr>
            <a:r>
              <a:rPr lang="fr-FR" sz="1200" kern="0" dirty="0">
                <a:latin typeface="Arial Unicode MS"/>
                <a:cs typeface="Arial Unicode MS"/>
              </a:rPr>
              <a:t>Comme vous pouvez le voir, elle a choisi de se concentrer sur trois codes : Développer (B), Mettre au défi/Contester (CH) et Inviter à développer (IB).</a:t>
            </a:r>
          </a:p>
          <a:p>
            <a:pPr marL="83185" marR="572770">
              <a:lnSpc>
                <a:spcPct val="120800"/>
              </a:lnSpc>
              <a:spcBef>
                <a:spcPts val="305"/>
              </a:spcBef>
            </a:pPr>
            <a:r>
              <a:rPr lang="fr-FR" sz="1200" kern="0" dirty="0">
                <a:latin typeface="Arial Unicode MS"/>
                <a:cs typeface="Arial Unicode MS"/>
              </a:rPr>
              <a:t>Elle a également ajouté une section de commentaires pour noter les points importants au cours du dialogue.</a:t>
            </a:r>
          </a:p>
        </p:txBody>
      </p:sp>
      <p:sp>
        <p:nvSpPr>
          <p:cNvPr id="4" name="object 4"/>
          <p:cNvSpPr txBox="1">
            <a:spLocks noGrp="1"/>
          </p:cNvSpPr>
          <p:nvPr>
            <p:ph type="sldNum" sz="quarter" idx="7"/>
            <p:custDataLst>
              <p:tags r:id="rId2"/>
            </p:custDataLst>
          </p:nvPr>
        </p:nvSpPr>
        <p:spPr>
          <a:prstGeom prst="rect">
            <a:avLst/>
          </a:prstGeom>
        </p:spPr>
        <p:txBody>
          <a:bodyPr vert="horz" wrap="square" lIns="0" tIns="635" rIns="0" bIns="0" rtlCol="0">
            <a:spAutoFit/>
          </a:bodyPr>
          <a:lstStyle/>
          <a:p>
            <a:pPr marL="25400">
              <a:lnSpc>
                <a:spcPct val="100000"/>
              </a:lnSpc>
              <a:spcBef>
                <a:spcPts val="5"/>
              </a:spcBef>
            </a:pPr>
            <a:r>
              <a:rPr dirty="0"/>
              <a:t>42</a:t>
            </a:r>
          </a:p>
        </p:txBody>
      </p:sp>
      <p:pic>
        <p:nvPicPr>
          <p:cNvPr id="2" name="object 5">
            <a:extLst>
              <a:ext uri="{FF2B5EF4-FFF2-40B4-BE49-F238E27FC236}">
                <a16:creationId xmlns:a16="http://schemas.microsoft.com/office/drawing/2014/main" id="{A962C36A-E821-37E1-0C68-7FA07251954E}"/>
              </a:ext>
            </a:extLst>
          </p:cNvPr>
          <p:cNvPicPr/>
          <p:nvPr>
            <p:custDataLst>
              <p:tags r:id="rId3"/>
            </p:custDataLst>
          </p:nvPr>
        </p:nvPicPr>
        <p:blipFill>
          <a:blip r:embed="rId5" cstate="print"/>
          <a:stretch>
            <a:fillRect/>
          </a:stretch>
        </p:blipFill>
        <p:spPr>
          <a:xfrm>
            <a:off x="4105909" y="363207"/>
            <a:ext cx="5991224" cy="6752577"/>
          </a:xfrm>
          <a:prstGeom prst="rect">
            <a:avLst/>
          </a:prstGeom>
        </p:spPr>
      </p:pic>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custDataLst>
              <p:tags r:id="rId1"/>
            </p:custDataLst>
          </p:nvPr>
        </p:nvSpPr>
        <p:spPr>
          <a:xfrm>
            <a:off x="297983" y="276226"/>
            <a:ext cx="4699000" cy="7046432"/>
          </a:xfrm>
          <a:custGeom>
            <a:avLst/>
            <a:gdLst/>
            <a:ahLst/>
            <a:cxnLst/>
            <a:rect l="l" t="t" r="r" b="b"/>
            <a:pathLst>
              <a:path w="4699000" h="6611620">
                <a:moveTo>
                  <a:pt x="0" y="0"/>
                </a:moveTo>
                <a:lnTo>
                  <a:pt x="4698888" y="0"/>
                </a:lnTo>
                <a:lnTo>
                  <a:pt x="4698888" y="6611167"/>
                </a:lnTo>
                <a:lnTo>
                  <a:pt x="0" y="6611167"/>
                </a:lnTo>
                <a:lnTo>
                  <a:pt x="0" y="0"/>
                </a:lnTo>
                <a:close/>
              </a:path>
            </a:pathLst>
          </a:custGeom>
          <a:ln w="31733">
            <a:solidFill>
              <a:srgbClr val="2791A6"/>
            </a:solidFill>
          </a:ln>
        </p:spPr>
        <p:txBody>
          <a:bodyPr wrap="square" lIns="0" tIns="0" rIns="0" bIns="0" rtlCol="0"/>
          <a:lstStyle/>
          <a:p>
            <a:endParaRPr kern="0" dirty="0"/>
          </a:p>
        </p:txBody>
      </p:sp>
      <p:sp>
        <p:nvSpPr>
          <p:cNvPr id="3" name="object 3"/>
          <p:cNvSpPr txBox="1"/>
          <p:nvPr>
            <p:custDataLst>
              <p:tags r:id="rId2"/>
            </p:custDataLst>
          </p:nvPr>
        </p:nvSpPr>
        <p:spPr>
          <a:xfrm>
            <a:off x="412669" y="528704"/>
            <a:ext cx="4490720" cy="5648406"/>
          </a:xfrm>
          <a:prstGeom prst="rect">
            <a:avLst/>
          </a:prstGeom>
        </p:spPr>
        <p:txBody>
          <a:bodyPr vert="horz" wrap="square" lIns="0" tIns="0" rIns="0" bIns="0" rtlCol="0">
            <a:spAutoFit/>
          </a:bodyPr>
          <a:lstStyle/>
          <a:p>
            <a:pPr marL="12700">
              <a:lnSpc>
                <a:spcPct val="100000"/>
              </a:lnSpc>
            </a:pPr>
            <a:r>
              <a:rPr sz="1400" b="1" kern="0" dirty="0">
                <a:latin typeface="Arial"/>
                <a:cs typeface="Arial"/>
              </a:rPr>
              <a:t>2B: </a:t>
            </a:r>
            <a:r>
              <a:rPr lang="fr-FR" sz="1400" b="1" kern="0" dirty="0">
                <a:latin typeface="Arial"/>
                <a:cs typeface="Arial"/>
              </a:rPr>
              <a:t>Codage par échantillonnage temporel pour le travail en équipe</a:t>
            </a:r>
            <a:endParaRPr sz="1400" kern="0" dirty="0">
              <a:latin typeface="Arial"/>
              <a:cs typeface="Arial"/>
            </a:endParaRPr>
          </a:p>
          <a:p>
            <a:pPr marL="12700" marR="86995">
              <a:lnSpc>
                <a:spcPct val="110000"/>
              </a:lnSpc>
              <a:spcBef>
                <a:spcPts val="645"/>
              </a:spcBef>
            </a:pPr>
            <a:r>
              <a:rPr lang="fr-FR" sz="1200" kern="0" dirty="0">
                <a:latin typeface="Arial Unicode MS"/>
                <a:cs typeface="Arial Unicode MS"/>
              </a:rPr>
              <a:t>Le « échantillonnage temporel » est une technique courante utilisée par les chercheurs. Cela signifie simplement observer des événements à intervalles réguliers pendant un épisode ou une leçon complète, plutôt que d’enregistrer en continu. Vous ne notez pas tout, mais cela vous donne une vue d’ensemble de ce qui se passe. Cela réduit aussi la charge du codage en direct, car vos fenêtres d’observation sont courtes.</a:t>
            </a:r>
          </a:p>
          <a:p>
            <a:pPr marL="12700" marR="86995">
              <a:lnSpc>
                <a:spcPct val="120800"/>
              </a:lnSpc>
              <a:spcBef>
                <a:spcPts val="645"/>
              </a:spcBef>
            </a:pPr>
            <a:r>
              <a:rPr lang="fr-FR" sz="1200" b="1" kern="0" dirty="0">
                <a:latin typeface="Arial Unicode MS"/>
                <a:cs typeface="Arial Unicode MS"/>
              </a:rPr>
              <a:t>Notes d’orientation </a:t>
            </a:r>
            <a:r>
              <a:rPr sz="1200" b="1" kern="0" dirty="0">
                <a:latin typeface="Arial Unicode MS"/>
                <a:cs typeface="Arial Unicode MS"/>
              </a:rPr>
              <a:t>:</a:t>
            </a:r>
            <a:endParaRPr lang="fr-CA" sz="1200" b="1" kern="0" dirty="0">
              <a:latin typeface="Arial Unicode MS"/>
              <a:cs typeface="Arial Unicode MS"/>
            </a:endParaRPr>
          </a:p>
          <a:p>
            <a:pPr marL="184150" marR="86995" indent="-171450">
              <a:lnSpc>
                <a:spcPct val="110000"/>
              </a:lnSpc>
              <a:spcBef>
                <a:spcPts val="645"/>
              </a:spcBef>
              <a:buFont typeface="Arial" panose="020B0604020202020204" pitchFamily="34" charset="0"/>
              <a:buChar char="•"/>
            </a:pPr>
            <a:r>
              <a:rPr lang="fr-FR" sz="1200" kern="0" dirty="0">
                <a:latin typeface="Arial Unicode MS"/>
                <a:cs typeface="Arial Unicode MS"/>
              </a:rPr>
              <a:t>Les observations comprennent une phase « active » et une phase de « repos ». Chaque phase active correspond à la fenêtre temporelle durant laquelle vous notez les codes que vous entendez.</a:t>
            </a:r>
          </a:p>
          <a:p>
            <a:pPr marL="184150" marR="86995" indent="-171450">
              <a:lnSpc>
                <a:spcPct val="110000"/>
              </a:lnSpc>
              <a:spcBef>
                <a:spcPts val="645"/>
              </a:spcBef>
              <a:buFont typeface="Arial" panose="020B0604020202020204" pitchFamily="34" charset="0"/>
              <a:buChar char="•"/>
            </a:pPr>
            <a:r>
              <a:rPr lang="fr-FR" sz="1200" kern="0" dirty="0">
                <a:latin typeface="Arial Unicode MS"/>
                <a:cs typeface="Arial Unicode MS"/>
              </a:rPr>
              <a:t>Vous pouvez décider de la durée de la fenêtre d’observation, mais elle doit être courte pour que l’observation ne soit pas trop exigeante (par exemple 1 minute : 40 secondes de codage + 20 secondes de repos).</a:t>
            </a:r>
          </a:p>
          <a:p>
            <a:pPr marL="184150" marR="86995" indent="-171450">
              <a:lnSpc>
                <a:spcPct val="110000"/>
              </a:lnSpc>
              <a:spcBef>
                <a:spcPts val="645"/>
              </a:spcBef>
              <a:buFont typeface="Arial" panose="020B0604020202020204" pitchFamily="34" charset="0"/>
              <a:buChar char="•"/>
            </a:pPr>
            <a:r>
              <a:rPr lang="fr-FR" sz="1200" kern="0" dirty="0">
                <a:latin typeface="Arial Unicode MS"/>
                <a:cs typeface="Arial Unicode MS"/>
              </a:rPr>
              <a:t>Cochez la case du code concerné si l’élève utilise ce code pendant la fenêtre d’observation.</a:t>
            </a:r>
          </a:p>
          <a:p>
            <a:pPr marL="184150" marR="86995" indent="-171450">
              <a:lnSpc>
                <a:spcPct val="110000"/>
              </a:lnSpc>
              <a:spcBef>
                <a:spcPts val="645"/>
              </a:spcBef>
              <a:buFont typeface="Arial" panose="020B0604020202020204" pitchFamily="34" charset="0"/>
              <a:buChar char="•"/>
            </a:pPr>
            <a:r>
              <a:rPr lang="fr-FR" sz="1200" kern="0" dirty="0">
                <a:latin typeface="Arial Unicode MS"/>
                <a:cs typeface="Arial Unicode MS"/>
              </a:rPr>
              <a:t>Au lieu de cocher, vous pouvez choisir de comptabiliser chaque utilisation du code par l’élève, mais sachez que c’est plus difficile à faire.</a:t>
            </a:r>
          </a:p>
          <a:p>
            <a:pPr marL="184150" marR="86995" indent="-171450">
              <a:lnSpc>
                <a:spcPct val="110000"/>
              </a:lnSpc>
              <a:spcBef>
                <a:spcPts val="645"/>
              </a:spcBef>
              <a:buFont typeface="Arial" panose="020B0604020202020204" pitchFamily="34" charset="0"/>
              <a:buChar char="•"/>
            </a:pPr>
            <a:r>
              <a:rPr lang="fr-FR" sz="1200" kern="0" dirty="0">
                <a:latin typeface="Arial Unicode MS"/>
                <a:cs typeface="Arial Unicode MS"/>
              </a:rPr>
              <a:t>Vous pouvez aussi filmer l’interaction en « sauvegarde » pour la revoir plus tard.</a:t>
            </a:r>
            <a:endParaRPr sz="1200" kern="0" dirty="0">
              <a:latin typeface="Arial Unicode MS"/>
              <a:cs typeface="Arial Unicode MS"/>
            </a:endParaRPr>
          </a:p>
        </p:txBody>
      </p:sp>
      <p:sp>
        <p:nvSpPr>
          <p:cNvPr id="4" name="object 4"/>
          <p:cNvSpPr txBox="1"/>
          <p:nvPr>
            <p:custDataLst>
              <p:tags r:id="rId3"/>
            </p:custDataLst>
          </p:nvPr>
        </p:nvSpPr>
        <p:spPr>
          <a:xfrm>
            <a:off x="438621" y="6374943"/>
            <a:ext cx="4288790" cy="741550"/>
          </a:xfrm>
          <a:prstGeom prst="rect">
            <a:avLst/>
          </a:prstGeom>
        </p:spPr>
        <p:txBody>
          <a:bodyPr vert="horz" wrap="square" lIns="0" tIns="0" rIns="0" bIns="0" rtlCol="0">
            <a:spAutoFit/>
          </a:bodyPr>
          <a:lstStyle/>
          <a:p>
            <a:pPr marL="12700" marR="5080" indent="379095">
              <a:lnSpc>
                <a:spcPct val="101699"/>
              </a:lnSpc>
            </a:pPr>
            <a:r>
              <a:rPr lang="fr-FR" sz="1200" b="1" kern="0" dirty="0">
                <a:latin typeface="Arial"/>
                <a:cs typeface="Arial"/>
              </a:rPr>
              <a:t>Un gabarit d’échantillonnage temporel téléchargeable </a:t>
            </a:r>
            <a:r>
              <a:rPr lang="fr-FR" sz="1200" kern="0" dirty="0">
                <a:latin typeface="Arial"/>
                <a:cs typeface="Arial"/>
              </a:rPr>
              <a:t>est disponible sur </a:t>
            </a:r>
            <a:r>
              <a:rPr lang="fr-FR" sz="1200" kern="0" dirty="0">
                <a:latin typeface="Arial"/>
                <a:cs typeface="Arial"/>
                <a:hlinkClick r:id="rId21"/>
              </a:rPr>
              <a:t>notre site web</a:t>
            </a:r>
            <a:r>
              <a:rPr lang="fr-FR" sz="1200" kern="0" dirty="0">
                <a:latin typeface="Arial"/>
                <a:cs typeface="Arial"/>
              </a:rPr>
              <a:t>.</a:t>
            </a:r>
          </a:p>
          <a:p>
            <a:pPr marL="12700" marR="5080" indent="379095">
              <a:lnSpc>
                <a:spcPct val="101699"/>
              </a:lnSpc>
            </a:pPr>
            <a:r>
              <a:rPr lang="fr-FR" sz="1200" kern="0" dirty="0">
                <a:latin typeface="Arial"/>
                <a:cs typeface="Arial"/>
              </a:rPr>
              <a:t>À la page suivante, vous pouvez voir un exemple de gabarit complété.</a:t>
            </a:r>
            <a:endParaRPr sz="1200" kern="0" dirty="0">
              <a:latin typeface="Arial Unicode MS"/>
              <a:cs typeface="Arial Unicode MS"/>
            </a:endParaRPr>
          </a:p>
        </p:txBody>
      </p:sp>
      <p:sp>
        <p:nvSpPr>
          <p:cNvPr id="5" name="object 5"/>
          <p:cNvSpPr/>
          <p:nvPr>
            <p:custDataLst>
              <p:tags r:id="rId4"/>
            </p:custDataLst>
          </p:nvPr>
        </p:nvSpPr>
        <p:spPr>
          <a:xfrm>
            <a:off x="5668748" y="1497203"/>
            <a:ext cx="2224180" cy="867410"/>
          </a:xfrm>
          <a:custGeom>
            <a:avLst/>
            <a:gdLst/>
            <a:ahLst/>
            <a:cxnLst/>
            <a:rect l="l" t="t" r="r" b="b"/>
            <a:pathLst>
              <a:path w="1891665" h="867410">
                <a:moveTo>
                  <a:pt x="1747088" y="0"/>
                </a:moveTo>
                <a:lnTo>
                  <a:pt x="144576" y="0"/>
                </a:lnTo>
                <a:lnTo>
                  <a:pt x="98875" y="7370"/>
                </a:lnTo>
                <a:lnTo>
                  <a:pt x="59187" y="27895"/>
                </a:lnTo>
                <a:lnTo>
                  <a:pt x="27892" y="59192"/>
                </a:lnTo>
                <a:lnTo>
                  <a:pt x="7369" y="98880"/>
                </a:lnTo>
                <a:lnTo>
                  <a:pt x="0" y="144576"/>
                </a:lnTo>
                <a:lnTo>
                  <a:pt x="0" y="722845"/>
                </a:lnTo>
                <a:lnTo>
                  <a:pt x="7369" y="768542"/>
                </a:lnTo>
                <a:lnTo>
                  <a:pt x="27892" y="808229"/>
                </a:lnTo>
                <a:lnTo>
                  <a:pt x="59187" y="839526"/>
                </a:lnTo>
                <a:lnTo>
                  <a:pt x="98875" y="860051"/>
                </a:lnTo>
                <a:lnTo>
                  <a:pt x="144576" y="867422"/>
                </a:lnTo>
                <a:lnTo>
                  <a:pt x="1747088" y="867422"/>
                </a:lnTo>
                <a:lnTo>
                  <a:pt x="1792784" y="860051"/>
                </a:lnTo>
                <a:lnTo>
                  <a:pt x="1832472" y="839526"/>
                </a:lnTo>
                <a:lnTo>
                  <a:pt x="1863769" y="808229"/>
                </a:lnTo>
                <a:lnTo>
                  <a:pt x="1884294" y="768542"/>
                </a:lnTo>
                <a:lnTo>
                  <a:pt x="1891664" y="722845"/>
                </a:lnTo>
                <a:lnTo>
                  <a:pt x="1891664" y="144576"/>
                </a:lnTo>
                <a:lnTo>
                  <a:pt x="1884294" y="98880"/>
                </a:lnTo>
                <a:lnTo>
                  <a:pt x="1863769" y="59192"/>
                </a:lnTo>
                <a:lnTo>
                  <a:pt x="1832472" y="27895"/>
                </a:lnTo>
                <a:lnTo>
                  <a:pt x="1792784" y="7370"/>
                </a:lnTo>
                <a:lnTo>
                  <a:pt x="1747088" y="0"/>
                </a:lnTo>
                <a:close/>
              </a:path>
            </a:pathLst>
          </a:custGeom>
          <a:solidFill>
            <a:srgbClr val="CCCCFF"/>
          </a:solidFill>
        </p:spPr>
        <p:txBody>
          <a:bodyPr wrap="square" lIns="0" tIns="0" rIns="0" bIns="0" rtlCol="0"/>
          <a:lstStyle/>
          <a:p>
            <a:endParaRPr dirty="0"/>
          </a:p>
        </p:txBody>
      </p:sp>
      <p:sp>
        <p:nvSpPr>
          <p:cNvPr id="6" name="object 6"/>
          <p:cNvSpPr txBox="1"/>
          <p:nvPr>
            <p:custDataLst>
              <p:tags r:id="rId5"/>
            </p:custDataLst>
          </p:nvPr>
        </p:nvSpPr>
        <p:spPr>
          <a:xfrm>
            <a:off x="5726863" y="1506540"/>
            <a:ext cx="2129166" cy="646972"/>
          </a:xfrm>
          <a:prstGeom prst="rect">
            <a:avLst/>
          </a:prstGeom>
        </p:spPr>
        <p:txBody>
          <a:bodyPr vert="horz" wrap="square" lIns="0" tIns="31115" rIns="0" bIns="0" rtlCol="0">
            <a:spAutoFit/>
          </a:bodyPr>
          <a:lstStyle/>
          <a:p>
            <a:pPr marL="12700" algn="just">
              <a:lnSpc>
                <a:spcPct val="100000"/>
              </a:lnSpc>
              <a:spcBef>
                <a:spcPts val="245"/>
              </a:spcBef>
            </a:pPr>
            <a:r>
              <a:rPr lang="fr-FR" sz="1000" dirty="0">
                <a:latin typeface="Arial"/>
                <a:cs typeface="Arial"/>
              </a:rPr>
              <a:t>Décidez de la durée de vos fenêtres d’observation, par exemple, observez pendant 1 minute, reposez-vous pendant 1 minute, et ainsi de suite.</a:t>
            </a:r>
            <a:endParaRPr sz="1000" dirty="0">
              <a:latin typeface="Arial"/>
              <a:cs typeface="Arial"/>
            </a:endParaRPr>
          </a:p>
        </p:txBody>
      </p:sp>
      <p:sp>
        <p:nvSpPr>
          <p:cNvPr id="10" name="object 10"/>
          <p:cNvSpPr/>
          <p:nvPr>
            <p:custDataLst>
              <p:tags r:id="rId6"/>
            </p:custDataLst>
          </p:nvPr>
        </p:nvSpPr>
        <p:spPr>
          <a:xfrm>
            <a:off x="8386987" y="1536584"/>
            <a:ext cx="1973551" cy="866775"/>
          </a:xfrm>
          <a:custGeom>
            <a:avLst/>
            <a:gdLst/>
            <a:ahLst/>
            <a:cxnLst/>
            <a:rect l="l" t="t" r="r" b="b"/>
            <a:pathLst>
              <a:path w="1891665" h="866775">
                <a:moveTo>
                  <a:pt x="1747202" y="0"/>
                </a:moveTo>
                <a:lnTo>
                  <a:pt x="144462" y="0"/>
                </a:lnTo>
                <a:lnTo>
                  <a:pt x="98802" y="7365"/>
                </a:lnTo>
                <a:lnTo>
                  <a:pt x="59146" y="27873"/>
                </a:lnTo>
                <a:lnTo>
                  <a:pt x="27873" y="59146"/>
                </a:lnTo>
                <a:lnTo>
                  <a:pt x="7365" y="98802"/>
                </a:lnTo>
                <a:lnTo>
                  <a:pt x="0" y="144462"/>
                </a:lnTo>
                <a:lnTo>
                  <a:pt x="0" y="722312"/>
                </a:lnTo>
                <a:lnTo>
                  <a:pt x="7365" y="767972"/>
                </a:lnTo>
                <a:lnTo>
                  <a:pt x="27873" y="807628"/>
                </a:lnTo>
                <a:lnTo>
                  <a:pt x="59146" y="838901"/>
                </a:lnTo>
                <a:lnTo>
                  <a:pt x="98802" y="859409"/>
                </a:lnTo>
                <a:lnTo>
                  <a:pt x="144462" y="866775"/>
                </a:lnTo>
                <a:lnTo>
                  <a:pt x="1747202" y="866775"/>
                </a:lnTo>
                <a:lnTo>
                  <a:pt x="1792862" y="859409"/>
                </a:lnTo>
                <a:lnTo>
                  <a:pt x="1832518" y="838901"/>
                </a:lnTo>
                <a:lnTo>
                  <a:pt x="1863791" y="807628"/>
                </a:lnTo>
                <a:lnTo>
                  <a:pt x="1884299" y="767972"/>
                </a:lnTo>
                <a:lnTo>
                  <a:pt x="1891664" y="722312"/>
                </a:lnTo>
                <a:lnTo>
                  <a:pt x="1891664" y="144462"/>
                </a:lnTo>
                <a:lnTo>
                  <a:pt x="1884299" y="98802"/>
                </a:lnTo>
                <a:lnTo>
                  <a:pt x="1863791" y="59146"/>
                </a:lnTo>
                <a:lnTo>
                  <a:pt x="1832518" y="27873"/>
                </a:lnTo>
                <a:lnTo>
                  <a:pt x="1792862" y="7365"/>
                </a:lnTo>
                <a:lnTo>
                  <a:pt x="1747202" y="0"/>
                </a:lnTo>
                <a:close/>
              </a:path>
            </a:pathLst>
          </a:custGeom>
          <a:solidFill>
            <a:srgbClr val="CCCCFF"/>
          </a:solidFill>
        </p:spPr>
        <p:txBody>
          <a:bodyPr wrap="square" lIns="0" tIns="0" rIns="0" bIns="0" rtlCol="0"/>
          <a:lstStyle/>
          <a:p>
            <a:endParaRPr/>
          </a:p>
        </p:txBody>
      </p:sp>
      <p:sp>
        <p:nvSpPr>
          <p:cNvPr id="11" name="object 11"/>
          <p:cNvSpPr txBox="1"/>
          <p:nvPr>
            <p:custDataLst>
              <p:tags r:id="rId7"/>
            </p:custDataLst>
          </p:nvPr>
        </p:nvSpPr>
        <p:spPr>
          <a:xfrm>
            <a:off x="8491028" y="1566150"/>
            <a:ext cx="1891663" cy="800860"/>
          </a:xfrm>
          <a:prstGeom prst="rect">
            <a:avLst/>
          </a:prstGeom>
        </p:spPr>
        <p:txBody>
          <a:bodyPr vert="horz" wrap="square" lIns="0" tIns="31115" rIns="0" bIns="0" rtlCol="0">
            <a:spAutoFit/>
          </a:bodyPr>
          <a:lstStyle/>
          <a:p>
            <a:pPr marL="12700">
              <a:lnSpc>
                <a:spcPct val="100000"/>
              </a:lnSpc>
              <a:spcBef>
                <a:spcPts val="245"/>
              </a:spcBef>
            </a:pPr>
            <a:r>
              <a:rPr lang="fr-FR" sz="1000" dirty="0">
                <a:latin typeface="Arial"/>
                <a:cs typeface="Arial"/>
              </a:rPr>
              <a:t>Inscrivez le nom de chaque élève, en ajoutant autant de colonnes que nécessaire. Il est idéal d’observer 3 à 6 élèves en équipe.</a:t>
            </a:r>
            <a:endParaRPr sz="1000" dirty="0">
              <a:latin typeface="Arial"/>
              <a:cs typeface="Arial"/>
            </a:endParaRPr>
          </a:p>
        </p:txBody>
      </p:sp>
      <p:graphicFrame>
        <p:nvGraphicFramePr>
          <p:cNvPr id="13" name="object 13"/>
          <p:cNvGraphicFramePr>
            <a:graphicFrameLocks noGrp="1"/>
          </p:cNvGraphicFramePr>
          <p:nvPr>
            <p:custDataLst>
              <p:tags r:id="rId8"/>
            </p:custDataLst>
            <p:extLst>
              <p:ext uri="{D42A27DB-BD31-4B8C-83A1-F6EECF244321}">
                <p14:modId xmlns:p14="http://schemas.microsoft.com/office/powerpoint/2010/main" val="287778503"/>
              </p:ext>
            </p:extLst>
          </p:nvPr>
        </p:nvGraphicFramePr>
        <p:xfrm>
          <a:off x="5384222" y="2659460"/>
          <a:ext cx="5026310" cy="3605780"/>
        </p:xfrm>
        <a:graphic>
          <a:graphicData uri="http://schemas.openxmlformats.org/drawingml/2006/table">
            <a:tbl>
              <a:tblPr firstRow="1" bandRow="1">
                <a:tableStyleId>{2D5ABB26-0587-4C30-8999-92F81FD0307C}</a:tableStyleId>
              </a:tblPr>
              <a:tblGrid>
                <a:gridCol w="953078">
                  <a:extLst>
                    <a:ext uri="{9D8B030D-6E8A-4147-A177-3AD203B41FA5}">
                      <a16:colId xmlns:a16="http://schemas.microsoft.com/office/drawing/2014/main" val="20000"/>
                    </a:ext>
                  </a:extLst>
                </a:gridCol>
                <a:gridCol w="1143000">
                  <a:extLst>
                    <a:ext uri="{9D8B030D-6E8A-4147-A177-3AD203B41FA5}">
                      <a16:colId xmlns:a16="http://schemas.microsoft.com/office/drawing/2014/main" val="20001"/>
                    </a:ext>
                  </a:extLst>
                </a:gridCol>
                <a:gridCol w="732558">
                  <a:extLst>
                    <a:ext uri="{9D8B030D-6E8A-4147-A177-3AD203B41FA5}">
                      <a16:colId xmlns:a16="http://schemas.microsoft.com/office/drawing/2014/main" val="20002"/>
                    </a:ext>
                  </a:extLst>
                </a:gridCol>
                <a:gridCol w="732558">
                  <a:extLst>
                    <a:ext uri="{9D8B030D-6E8A-4147-A177-3AD203B41FA5}">
                      <a16:colId xmlns:a16="http://schemas.microsoft.com/office/drawing/2014/main" val="20003"/>
                    </a:ext>
                  </a:extLst>
                </a:gridCol>
                <a:gridCol w="732558">
                  <a:extLst>
                    <a:ext uri="{9D8B030D-6E8A-4147-A177-3AD203B41FA5}">
                      <a16:colId xmlns:a16="http://schemas.microsoft.com/office/drawing/2014/main" val="20004"/>
                    </a:ext>
                  </a:extLst>
                </a:gridCol>
                <a:gridCol w="732558">
                  <a:extLst>
                    <a:ext uri="{9D8B030D-6E8A-4147-A177-3AD203B41FA5}">
                      <a16:colId xmlns:a16="http://schemas.microsoft.com/office/drawing/2014/main" val="20005"/>
                    </a:ext>
                  </a:extLst>
                </a:gridCol>
              </a:tblGrid>
              <a:tr h="600456">
                <a:tc>
                  <a:txBody>
                    <a:bodyPr/>
                    <a:lstStyle/>
                    <a:p>
                      <a:pPr>
                        <a:lnSpc>
                          <a:spcPct val="100000"/>
                        </a:lnSpc>
                        <a:spcBef>
                          <a:spcPts val="15"/>
                        </a:spcBef>
                      </a:pPr>
                      <a:endParaRPr sz="1100" spc="0" baseline="0" dirty="0">
                        <a:latin typeface="Times New Roman"/>
                        <a:cs typeface="Times New Roman"/>
                      </a:endParaRPr>
                    </a:p>
                    <a:p>
                      <a:pPr marL="61594">
                        <a:lnSpc>
                          <a:spcPct val="100000"/>
                        </a:lnSpc>
                      </a:pPr>
                      <a:r>
                        <a:rPr lang="fr-CA" sz="1000" b="1" spc="0" baseline="0" dirty="0">
                          <a:latin typeface="Arial"/>
                          <a:cs typeface="Arial"/>
                        </a:rPr>
                        <a:t>Fenêtre d’observation</a:t>
                      </a:r>
                      <a:endParaRPr sz="1000" spc="0" baseline="0" dirty="0">
                        <a:latin typeface="Arial"/>
                        <a:cs typeface="Arial"/>
                      </a:endParaRPr>
                    </a:p>
                  </a:txBody>
                  <a:tcPr marL="0" marR="0" marT="1905"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marL="139700" marR="233679" indent="-11113">
                        <a:lnSpc>
                          <a:spcPct val="120000"/>
                        </a:lnSpc>
                        <a:spcBef>
                          <a:spcPts val="320"/>
                        </a:spcBef>
                        <a:tabLst/>
                      </a:pPr>
                      <a:r>
                        <a:rPr lang="fr-CA" sz="1000" b="1" spc="0" baseline="0" dirty="0">
                          <a:latin typeface="Arial"/>
                          <a:cs typeface="Arial"/>
                        </a:rPr>
                        <a:t>Présence de l’enseignant</a:t>
                      </a:r>
                      <a:endParaRPr sz="1000" spc="0" baseline="0" dirty="0">
                        <a:latin typeface="Arial"/>
                        <a:cs typeface="Arial"/>
                      </a:endParaRPr>
                    </a:p>
                  </a:txBody>
                  <a:tcPr marL="0" marR="0" marT="4064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gridSpan="2">
                  <a:txBody>
                    <a:bodyPr/>
                    <a:lstStyle/>
                    <a:p>
                      <a:pPr marL="4445" algn="ctr">
                        <a:lnSpc>
                          <a:spcPct val="100000"/>
                        </a:lnSpc>
                        <a:spcBef>
                          <a:spcPts val="245"/>
                        </a:spcBef>
                      </a:pPr>
                      <a:r>
                        <a:rPr lang="fr-CA" sz="1000" b="1" spc="0" baseline="0" dirty="0">
                          <a:latin typeface="Arial"/>
                          <a:cs typeface="Arial"/>
                        </a:rPr>
                        <a:t>Élève</a:t>
                      </a:r>
                      <a:r>
                        <a:rPr sz="1000" b="1" spc="0" baseline="0" dirty="0">
                          <a:latin typeface="Arial"/>
                          <a:cs typeface="Arial"/>
                        </a:rPr>
                        <a:t> 1:</a:t>
                      </a:r>
                      <a:endParaRPr sz="1000" spc="0" baseline="0" dirty="0">
                        <a:latin typeface="Arial"/>
                        <a:cs typeface="Arial"/>
                      </a:endParaRPr>
                    </a:p>
                    <a:p>
                      <a:pPr marL="5080" algn="ctr">
                        <a:lnSpc>
                          <a:spcPct val="100000"/>
                        </a:lnSpc>
                        <a:spcBef>
                          <a:spcPts val="860"/>
                        </a:spcBef>
                      </a:pPr>
                      <a:r>
                        <a:rPr sz="1000" b="1" spc="0" baseline="0" dirty="0">
                          <a:latin typeface="Arial"/>
                          <a:cs typeface="Arial"/>
                        </a:rPr>
                        <a:t>[</a:t>
                      </a:r>
                      <a:r>
                        <a:rPr lang="fr-CA" sz="1000" b="1" spc="0" baseline="0" dirty="0">
                          <a:latin typeface="Arial"/>
                          <a:cs typeface="Arial"/>
                        </a:rPr>
                        <a:t>nom</a:t>
                      </a:r>
                      <a:r>
                        <a:rPr sz="1000" b="1" spc="0" baseline="0" dirty="0">
                          <a:latin typeface="Arial"/>
                          <a:cs typeface="Arial"/>
                        </a:rPr>
                        <a:t>]</a:t>
                      </a:r>
                      <a:endParaRPr sz="1000" spc="0" baseline="0" dirty="0">
                        <a:latin typeface="Arial"/>
                        <a:cs typeface="Arial"/>
                      </a:endParaRPr>
                    </a:p>
                  </a:txBody>
                  <a:tcPr marL="0" marR="0" marT="31115"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hMerge="1">
                  <a:txBody>
                    <a:bodyPr/>
                    <a:lstStyle/>
                    <a:p>
                      <a:endParaRPr/>
                    </a:p>
                  </a:txBody>
                  <a:tcPr marL="0" marR="0" marT="0" marB="0"/>
                </a:tc>
                <a:tc gridSpan="2">
                  <a:txBody>
                    <a:bodyPr/>
                    <a:lstStyle/>
                    <a:p>
                      <a:pPr algn="ctr">
                        <a:lnSpc>
                          <a:spcPct val="100000"/>
                        </a:lnSpc>
                        <a:spcBef>
                          <a:spcPts val="245"/>
                        </a:spcBef>
                      </a:pPr>
                      <a:r>
                        <a:rPr lang="fr-CA" sz="1000" b="1" spc="0" baseline="0" dirty="0">
                          <a:latin typeface="Arial"/>
                          <a:cs typeface="Arial"/>
                        </a:rPr>
                        <a:t>Élève</a:t>
                      </a:r>
                      <a:r>
                        <a:rPr sz="1000" b="1" spc="0" baseline="0" dirty="0">
                          <a:latin typeface="Arial"/>
                          <a:cs typeface="Arial"/>
                        </a:rPr>
                        <a:t> 2:</a:t>
                      </a:r>
                      <a:endParaRPr sz="1000" spc="0" baseline="0" dirty="0">
                        <a:latin typeface="Arial"/>
                        <a:cs typeface="Arial"/>
                      </a:endParaRPr>
                    </a:p>
                    <a:p>
                      <a:pPr algn="ctr">
                        <a:lnSpc>
                          <a:spcPct val="100000"/>
                        </a:lnSpc>
                        <a:spcBef>
                          <a:spcPts val="860"/>
                        </a:spcBef>
                      </a:pPr>
                      <a:r>
                        <a:rPr sz="1000" b="1" spc="0" baseline="0" dirty="0">
                          <a:latin typeface="Arial"/>
                          <a:cs typeface="Arial"/>
                        </a:rPr>
                        <a:t>[</a:t>
                      </a:r>
                      <a:r>
                        <a:rPr lang="fr-CA" sz="1000" b="1" spc="0" baseline="0" dirty="0">
                          <a:latin typeface="Arial"/>
                          <a:cs typeface="Arial"/>
                        </a:rPr>
                        <a:t>nom</a:t>
                      </a:r>
                      <a:r>
                        <a:rPr sz="1000" b="1" spc="0" baseline="0" dirty="0">
                          <a:latin typeface="Arial"/>
                          <a:cs typeface="Arial"/>
                        </a:rPr>
                        <a:t>]</a:t>
                      </a:r>
                      <a:endParaRPr sz="1000" spc="0" baseline="0" dirty="0">
                        <a:latin typeface="Arial"/>
                        <a:cs typeface="Arial"/>
                      </a:endParaRPr>
                    </a:p>
                  </a:txBody>
                  <a:tcPr marL="0" marR="0" marT="31115"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hMerge="1">
                  <a:txBody>
                    <a:bodyPr/>
                    <a:lstStyle/>
                    <a:p>
                      <a:endParaRPr/>
                    </a:p>
                  </a:txBody>
                  <a:tcPr marL="0" marR="0" marT="0" marB="0"/>
                </a:tc>
                <a:extLst>
                  <a:ext uri="{0D108BD9-81ED-4DB2-BD59-A6C34878D82A}">
                    <a16:rowId xmlns:a16="http://schemas.microsoft.com/office/drawing/2014/main" val="10000"/>
                  </a:ext>
                </a:extLst>
              </a:tr>
              <a:tr h="487679">
                <a:tc>
                  <a:txBody>
                    <a:bodyPr/>
                    <a:lstStyle/>
                    <a:p>
                      <a:endParaRPr sz="1000" spc="0" baseline="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spc="0" baseline="0" dirty="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marL="3175" algn="ctr">
                        <a:lnSpc>
                          <a:spcPct val="100000"/>
                        </a:lnSpc>
                        <a:spcBef>
                          <a:spcPts val="825"/>
                        </a:spcBef>
                      </a:pPr>
                      <a:r>
                        <a:rPr sz="1000" b="1" spc="0" baseline="0" dirty="0">
                          <a:latin typeface="Arial"/>
                          <a:cs typeface="Arial"/>
                        </a:rPr>
                        <a:t>CH</a:t>
                      </a:r>
                      <a:endParaRPr sz="1000" spc="0" baseline="0" dirty="0">
                        <a:latin typeface="Arial"/>
                        <a:cs typeface="Arial"/>
                      </a:endParaRPr>
                    </a:p>
                  </a:txBody>
                  <a:tcPr marL="0" marR="0" marT="104775"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marL="1270" algn="ctr">
                        <a:lnSpc>
                          <a:spcPct val="100000"/>
                        </a:lnSpc>
                        <a:spcBef>
                          <a:spcPts val="825"/>
                        </a:spcBef>
                      </a:pPr>
                      <a:r>
                        <a:rPr sz="1000" b="1" spc="0" baseline="0" dirty="0">
                          <a:latin typeface="Arial"/>
                          <a:cs typeface="Arial"/>
                        </a:rPr>
                        <a:t>B</a:t>
                      </a:r>
                      <a:endParaRPr sz="1000" spc="0" baseline="0">
                        <a:latin typeface="Arial"/>
                        <a:cs typeface="Arial"/>
                      </a:endParaRPr>
                    </a:p>
                  </a:txBody>
                  <a:tcPr marL="0" marR="0" marT="104775"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algn="ctr">
                        <a:lnSpc>
                          <a:spcPct val="100000"/>
                        </a:lnSpc>
                        <a:spcBef>
                          <a:spcPts val="825"/>
                        </a:spcBef>
                      </a:pPr>
                      <a:r>
                        <a:rPr sz="1000" b="1" spc="0" baseline="0" dirty="0">
                          <a:latin typeface="Arial"/>
                          <a:cs typeface="Arial"/>
                        </a:rPr>
                        <a:t>CH</a:t>
                      </a:r>
                      <a:endParaRPr sz="1000" spc="0" baseline="0">
                        <a:latin typeface="Arial"/>
                        <a:cs typeface="Arial"/>
                      </a:endParaRPr>
                    </a:p>
                  </a:txBody>
                  <a:tcPr marL="0" marR="0" marT="104775"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algn="ctr">
                        <a:lnSpc>
                          <a:spcPct val="100000"/>
                        </a:lnSpc>
                        <a:spcBef>
                          <a:spcPts val="825"/>
                        </a:spcBef>
                      </a:pPr>
                      <a:r>
                        <a:rPr sz="1000" b="1" dirty="0">
                          <a:latin typeface="Arial"/>
                          <a:cs typeface="Arial"/>
                        </a:rPr>
                        <a:t>B</a:t>
                      </a:r>
                      <a:endParaRPr sz="1000">
                        <a:latin typeface="Arial"/>
                        <a:cs typeface="Arial"/>
                      </a:endParaRPr>
                    </a:p>
                  </a:txBody>
                  <a:tcPr marL="0" marR="0" marT="104775"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1"/>
                  </a:ext>
                </a:extLst>
              </a:tr>
              <a:tr h="420624">
                <a:tc>
                  <a:txBody>
                    <a:bodyPr/>
                    <a:lstStyle/>
                    <a:p>
                      <a:pPr marL="33020" algn="ctr">
                        <a:lnSpc>
                          <a:spcPct val="100000"/>
                        </a:lnSpc>
                        <a:spcBef>
                          <a:spcPts val="245"/>
                        </a:spcBef>
                      </a:pPr>
                      <a:r>
                        <a:rPr sz="1000" spc="0" baseline="0" dirty="0">
                          <a:latin typeface="Arial"/>
                          <a:cs typeface="Arial"/>
                        </a:rPr>
                        <a:t>1</a:t>
                      </a:r>
                      <a:endParaRPr sz="1000" spc="0" baseline="0">
                        <a:latin typeface="Arial"/>
                        <a:cs typeface="Arial"/>
                      </a:endParaRPr>
                    </a:p>
                  </a:txBody>
                  <a:tcPr marL="0" marR="0" marT="31115"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spc="0" baseline="0" dirty="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spc="0" baseline="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spc="0" baseline="0" dirty="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spc="0" baseline="0" dirty="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2"/>
                  </a:ext>
                </a:extLst>
              </a:tr>
              <a:tr h="417575">
                <a:tc>
                  <a:txBody>
                    <a:bodyPr/>
                    <a:lstStyle/>
                    <a:p>
                      <a:pPr marL="33020" algn="ctr">
                        <a:lnSpc>
                          <a:spcPct val="100000"/>
                        </a:lnSpc>
                        <a:spcBef>
                          <a:spcPts val="245"/>
                        </a:spcBef>
                      </a:pPr>
                      <a:r>
                        <a:rPr sz="1000" spc="0" baseline="0" dirty="0">
                          <a:latin typeface="Arial"/>
                          <a:cs typeface="Arial"/>
                        </a:rPr>
                        <a:t>2</a:t>
                      </a:r>
                    </a:p>
                  </a:txBody>
                  <a:tcPr marL="0" marR="0" marT="31115"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spc="0" baseline="0" dirty="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spc="0" baseline="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spc="0" baseline="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spc="0" baseline="0" dirty="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dirty="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3"/>
                  </a:ext>
                </a:extLst>
              </a:tr>
              <a:tr h="420624">
                <a:tc>
                  <a:txBody>
                    <a:bodyPr/>
                    <a:lstStyle/>
                    <a:p>
                      <a:pPr marL="33020" algn="ctr">
                        <a:lnSpc>
                          <a:spcPct val="100000"/>
                        </a:lnSpc>
                        <a:spcBef>
                          <a:spcPts val="245"/>
                        </a:spcBef>
                      </a:pPr>
                      <a:r>
                        <a:rPr sz="1000" spc="0" baseline="0" dirty="0">
                          <a:latin typeface="Arial"/>
                          <a:cs typeface="Arial"/>
                        </a:rPr>
                        <a:t>3</a:t>
                      </a:r>
                    </a:p>
                  </a:txBody>
                  <a:tcPr marL="0" marR="0" marT="31115"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spc="0" baseline="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spc="0" baseline="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spc="0" baseline="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spc="0" baseline="0" dirty="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dirty="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4"/>
                  </a:ext>
                </a:extLst>
              </a:tr>
              <a:tr h="420624">
                <a:tc>
                  <a:txBody>
                    <a:bodyPr/>
                    <a:lstStyle/>
                    <a:p>
                      <a:endParaRPr sz="1000" spc="0" baseline="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spc="0" baseline="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spc="0" baseline="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spc="0" baseline="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spc="0" baseline="0" dirty="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dirty="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5"/>
                  </a:ext>
                </a:extLst>
              </a:tr>
              <a:tr h="417575">
                <a:tc>
                  <a:txBody>
                    <a:bodyPr/>
                    <a:lstStyle/>
                    <a:p>
                      <a:endParaRPr sz="100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dirty="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6"/>
                  </a:ext>
                </a:extLst>
              </a:tr>
              <a:tr h="420623">
                <a:tc>
                  <a:txBody>
                    <a:bodyPr/>
                    <a:lstStyle/>
                    <a:p>
                      <a:pPr>
                        <a:lnSpc>
                          <a:spcPct val="100000"/>
                        </a:lnSpc>
                        <a:spcBef>
                          <a:spcPts val="15"/>
                        </a:spcBef>
                      </a:pPr>
                      <a:endParaRPr sz="1350" dirty="0">
                        <a:latin typeface="Times New Roman"/>
                        <a:cs typeface="Times New Roman"/>
                      </a:endParaRPr>
                    </a:p>
                    <a:p>
                      <a:pPr marL="368300">
                        <a:lnSpc>
                          <a:spcPct val="100000"/>
                        </a:lnSpc>
                      </a:pPr>
                      <a:endParaRPr sz="1000" dirty="0">
                        <a:latin typeface="Arial"/>
                        <a:cs typeface="Arial"/>
                      </a:endParaRPr>
                    </a:p>
                  </a:txBody>
                  <a:tcPr marL="0" marR="0" marT="1905"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a:lnSpc>
                          <a:spcPct val="100000"/>
                        </a:lnSpc>
                      </a:pPr>
                      <a:r>
                        <a:rPr sz="1000" spc="-200" dirty="0">
                          <a:latin typeface="Arial"/>
                          <a:cs typeface="Arial"/>
                        </a:rPr>
                        <a:t> </a:t>
                      </a:r>
                      <a:endParaRPr sz="1000" dirty="0">
                        <a:latin typeface="Arial"/>
                        <a:cs typeface="Arial"/>
                      </a:endParaRPr>
                    </a:p>
                  </a:txBody>
                  <a:tcPr marL="0" marR="0" marT="1905"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a:lnSpc>
                          <a:spcPct val="100000"/>
                        </a:lnSpc>
                        <a:spcBef>
                          <a:spcPts val="15"/>
                        </a:spcBef>
                      </a:pPr>
                      <a:endParaRPr sz="1350" dirty="0">
                        <a:latin typeface="Times New Roman"/>
                        <a:cs typeface="Times New Roman"/>
                      </a:endParaRPr>
                    </a:p>
                  </a:txBody>
                  <a:tcPr marL="0" marR="0" marT="1905"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dirty="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dirty="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7"/>
                  </a:ext>
                </a:extLst>
              </a:tr>
            </a:tbl>
          </a:graphicData>
        </a:graphic>
      </p:graphicFrame>
      <p:sp>
        <p:nvSpPr>
          <p:cNvPr id="17" name="object 17"/>
          <p:cNvSpPr/>
          <p:nvPr>
            <p:custDataLst>
              <p:tags r:id="rId9"/>
            </p:custDataLst>
          </p:nvPr>
        </p:nvSpPr>
        <p:spPr>
          <a:xfrm>
            <a:off x="6343159" y="5245061"/>
            <a:ext cx="908541" cy="908023"/>
          </a:xfrm>
          <a:prstGeom prst="rect">
            <a:avLst/>
          </a:prstGeom>
          <a:blipFill>
            <a:blip r:embed="rId22" cstate="print"/>
            <a:stretch>
              <a:fillRect/>
            </a:stretch>
          </a:blipFill>
        </p:spPr>
        <p:txBody>
          <a:bodyPr wrap="square" lIns="0" tIns="0" rIns="0" bIns="0" rtlCol="0"/>
          <a:lstStyle/>
          <a:p>
            <a:endParaRPr/>
          </a:p>
        </p:txBody>
      </p:sp>
      <p:sp>
        <p:nvSpPr>
          <p:cNvPr id="22" name="object 22"/>
          <p:cNvSpPr/>
          <p:nvPr>
            <p:custDataLst>
              <p:tags r:id="rId10"/>
            </p:custDataLst>
          </p:nvPr>
        </p:nvSpPr>
        <p:spPr>
          <a:xfrm>
            <a:off x="9626310" y="2194743"/>
            <a:ext cx="860422" cy="929434"/>
          </a:xfrm>
          <a:prstGeom prst="rect">
            <a:avLst/>
          </a:prstGeom>
          <a:blipFill>
            <a:blip r:embed="rId23" cstate="print"/>
            <a:stretch>
              <a:fillRect/>
            </a:stretch>
          </a:blipFill>
        </p:spPr>
        <p:txBody>
          <a:bodyPr wrap="square" lIns="0" tIns="0" rIns="0" bIns="0" rtlCol="0"/>
          <a:lstStyle/>
          <a:p>
            <a:endParaRPr dirty="0"/>
          </a:p>
        </p:txBody>
      </p:sp>
      <p:sp>
        <p:nvSpPr>
          <p:cNvPr id="27" name="object 27"/>
          <p:cNvSpPr/>
          <p:nvPr>
            <p:custDataLst>
              <p:tags r:id="rId11"/>
            </p:custDataLst>
          </p:nvPr>
        </p:nvSpPr>
        <p:spPr>
          <a:xfrm>
            <a:off x="5384221" y="1917503"/>
            <a:ext cx="981697" cy="984030"/>
          </a:xfrm>
          <a:prstGeom prst="rect">
            <a:avLst/>
          </a:prstGeom>
          <a:blipFill>
            <a:blip r:embed="rId24" cstate="print"/>
            <a:stretch>
              <a:fillRect/>
            </a:stretch>
          </a:blipFill>
        </p:spPr>
        <p:txBody>
          <a:bodyPr wrap="square" lIns="0" tIns="0" rIns="0" bIns="0" rtlCol="0"/>
          <a:lstStyle/>
          <a:p>
            <a:endParaRPr/>
          </a:p>
        </p:txBody>
      </p:sp>
      <p:sp>
        <p:nvSpPr>
          <p:cNvPr id="29" name="object 29"/>
          <p:cNvSpPr/>
          <p:nvPr>
            <p:custDataLst>
              <p:tags r:id="rId12"/>
            </p:custDataLst>
          </p:nvPr>
        </p:nvSpPr>
        <p:spPr>
          <a:xfrm>
            <a:off x="6205875" y="5864896"/>
            <a:ext cx="585571" cy="592603"/>
          </a:xfrm>
          <a:prstGeom prst="rect">
            <a:avLst/>
          </a:prstGeom>
          <a:blipFill>
            <a:blip r:embed="rId25" cstate="print"/>
            <a:stretch>
              <a:fillRect/>
            </a:stretch>
          </a:blipFill>
        </p:spPr>
        <p:txBody>
          <a:bodyPr wrap="square" lIns="0" tIns="0" rIns="0" bIns="0" rtlCol="0"/>
          <a:lstStyle/>
          <a:p>
            <a:endParaRPr/>
          </a:p>
        </p:txBody>
      </p:sp>
      <p:sp>
        <p:nvSpPr>
          <p:cNvPr id="32" name="object 32"/>
          <p:cNvSpPr/>
          <p:nvPr>
            <p:custDataLst>
              <p:tags r:id="rId13"/>
            </p:custDataLst>
          </p:nvPr>
        </p:nvSpPr>
        <p:spPr>
          <a:xfrm>
            <a:off x="8729412" y="4843038"/>
            <a:ext cx="1058885" cy="1059813"/>
          </a:xfrm>
          <a:prstGeom prst="rect">
            <a:avLst/>
          </a:prstGeom>
          <a:blipFill>
            <a:blip r:embed="rId26" cstate="print"/>
            <a:stretch>
              <a:fillRect/>
            </a:stretch>
          </a:blipFill>
        </p:spPr>
        <p:txBody>
          <a:bodyPr wrap="square" lIns="0" tIns="0" rIns="0" bIns="0" rtlCol="0"/>
          <a:lstStyle/>
          <a:p>
            <a:endParaRPr/>
          </a:p>
        </p:txBody>
      </p:sp>
      <p:sp>
        <p:nvSpPr>
          <p:cNvPr id="35" name="object 35"/>
          <p:cNvSpPr/>
          <p:nvPr>
            <p:custDataLst>
              <p:tags r:id="rId14"/>
            </p:custDataLst>
          </p:nvPr>
        </p:nvSpPr>
        <p:spPr>
          <a:xfrm>
            <a:off x="438620" y="6373806"/>
            <a:ext cx="233040" cy="232407"/>
          </a:xfrm>
          <a:prstGeom prst="rect">
            <a:avLst/>
          </a:prstGeom>
          <a:blipFill>
            <a:blip r:embed="rId27" cstate="print"/>
            <a:stretch>
              <a:fillRect/>
            </a:stretch>
          </a:blipFill>
        </p:spPr>
        <p:txBody>
          <a:bodyPr wrap="square" lIns="0" tIns="0" rIns="0" bIns="0" rtlCol="0"/>
          <a:lstStyle/>
          <a:p>
            <a:endParaRPr/>
          </a:p>
        </p:txBody>
      </p:sp>
      <p:sp>
        <p:nvSpPr>
          <p:cNvPr id="12" name="object 12"/>
          <p:cNvSpPr/>
          <p:nvPr>
            <p:custDataLst>
              <p:tags r:id="rId15"/>
            </p:custDataLst>
          </p:nvPr>
        </p:nvSpPr>
        <p:spPr>
          <a:xfrm>
            <a:off x="5815103" y="5878308"/>
            <a:ext cx="1891664" cy="867410"/>
          </a:xfrm>
          <a:custGeom>
            <a:avLst/>
            <a:gdLst/>
            <a:ahLst/>
            <a:cxnLst/>
            <a:rect l="l" t="t" r="r" b="b"/>
            <a:pathLst>
              <a:path w="1891665" h="867409">
                <a:moveTo>
                  <a:pt x="1747088" y="0"/>
                </a:moveTo>
                <a:lnTo>
                  <a:pt x="144576" y="0"/>
                </a:lnTo>
                <a:lnTo>
                  <a:pt x="98880" y="7369"/>
                </a:lnTo>
                <a:lnTo>
                  <a:pt x="59192" y="27891"/>
                </a:lnTo>
                <a:lnTo>
                  <a:pt x="27895" y="59184"/>
                </a:lnTo>
                <a:lnTo>
                  <a:pt x="7370" y="98868"/>
                </a:lnTo>
                <a:lnTo>
                  <a:pt x="0" y="144564"/>
                </a:lnTo>
                <a:lnTo>
                  <a:pt x="0" y="722833"/>
                </a:lnTo>
                <a:lnTo>
                  <a:pt x="7370" y="768528"/>
                </a:lnTo>
                <a:lnTo>
                  <a:pt x="27895" y="808212"/>
                </a:lnTo>
                <a:lnTo>
                  <a:pt x="59192" y="839506"/>
                </a:lnTo>
                <a:lnTo>
                  <a:pt x="98880" y="860027"/>
                </a:lnTo>
                <a:lnTo>
                  <a:pt x="144576" y="867397"/>
                </a:lnTo>
                <a:lnTo>
                  <a:pt x="1747088" y="867397"/>
                </a:lnTo>
                <a:lnTo>
                  <a:pt x="1792784" y="860027"/>
                </a:lnTo>
                <a:lnTo>
                  <a:pt x="1832472" y="839506"/>
                </a:lnTo>
                <a:lnTo>
                  <a:pt x="1863769" y="808212"/>
                </a:lnTo>
                <a:lnTo>
                  <a:pt x="1884294" y="768528"/>
                </a:lnTo>
                <a:lnTo>
                  <a:pt x="1891664" y="722833"/>
                </a:lnTo>
                <a:lnTo>
                  <a:pt x="1891664" y="144564"/>
                </a:lnTo>
                <a:lnTo>
                  <a:pt x="1884294" y="98868"/>
                </a:lnTo>
                <a:lnTo>
                  <a:pt x="1863769" y="59184"/>
                </a:lnTo>
                <a:lnTo>
                  <a:pt x="1832472" y="27891"/>
                </a:lnTo>
                <a:lnTo>
                  <a:pt x="1792784" y="7369"/>
                </a:lnTo>
                <a:lnTo>
                  <a:pt x="1747088" y="0"/>
                </a:lnTo>
                <a:close/>
              </a:path>
            </a:pathLst>
          </a:custGeom>
          <a:solidFill>
            <a:srgbClr val="CCCCFF"/>
          </a:solidFill>
        </p:spPr>
        <p:txBody>
          <a:bodyPr wrap="square" lIns="0" tIns="0" rIns="0" bIns="0" rtlCol="0"/>
          <a:lstStyle/>
          <a:p>
            <a:endParaRPr/>
          </a:p>
        </p:txBody>
      </p:sp>
      <p:sp>
        <p:nvSpPr>
          <p:cNvPr id="36" name="object 36"/>
          <p:cNvSpPr txBox="1">
            <a:spLocks noGrp="1"/>
          </p:cNvSpPr>
          <p:nvPr>
            <p:ph type="sldNum" sz="quarter" idx="7"/>
            <p:custDataLst>
              <p:tags r:id="rId16"/>
            </p:custDataLst>
          </p:nvPr>
        </p:nvSpPr>
        <p:spPr>
          <a:xfrm>
            <a:off x="5249962" y="7155017"/>
            <a:ext cx="192404" cy="167640"/>
          </a:xfrm>
          <a:prstGeom prst="rect">
            <a:avLst/>
          </a:prstGeom>
        </p:spPr>
        <p:txBody>
          <a:bodyPr vert="horz" wrap="square" lIns="0" tIns="635" rIns="0" bIns="0" rtlCol="0">
            <a:spAutoFit/>
          </a:bodyPr>
          <a:lstStyle/>
          <a:p>
            <a:pPr marL="25400">
              <a:lnSpc>
                <a:spcPct val="100000"/>
              </a:lnSpc>
              <a:spcBef>
                <a:spcPts val="5"/>
              </a:spcBef>
            </a:pPr>
            <a:r>
              <a:rPr dirty="0"/>
              <a:t>43</a:t>
            </a:r>
          </a:p>
        </p:txBody>
      </p:sp>
      <p:sp>
        <p:nvSpPr>
          <p:cNvPr id="14" name="object 14"/>
          <p:cNvSpPr txBox="1"/>
          <p:nvPr>
            <p:custDataLst>
              <p:tags r:id="rId17"/>
            </p:custDataLst>
          </p:nvPr>
        </p:nvSpPr>
        <p:spPr>
          <a:xfrm>
            <a:off x="5870303" y="5915025"/>
            <a:ext cx="1805204" cy="727443"/>
          </a:xfrm>
          <a:prstGeom prst="rect">
            <a:avLst/>
          </a:prstGeom>
        </p:spPr>
        <p:txBody>
          <a:bodyPr vert="horz" wrap="square" lIns="0" tIns="0" rIns="0" bIns="0" rtlCol="0">
            <a:spAutoFit/>
          </a:bodyPr>
          <a:lstStyle/>
          <a:p>
            <a:pPr marL="12700" marR="5080">
              <a:lnSpc>
                <a:spcPct val="121000"/>
              </a:lnSpc>
            </a:pPr>
            <a:r>
              <a:rPr lang="fr-FR" sz="1000" dirty="0">
                <a:latin typeface="Arial"/>
                <a:cs typeface="Arial"/>
              </a:rPr>
              <a:t>Si un enseignant ou un assistant pédagogique interagit avec les élèves pendant ce temps, cochez cette case.</a:t>
            </a:r>
            <a:endParaRPr sz="1000" dirty="0">
              <a:latin typeface="Arial"/>
              <a:cs typeface="Arial"/>
            </a:endParaRPr>
          </a:p>
        </p:txBody>
      </p:sp>
      <p:sp>
        <p:nvSpPr>
          <p:cNvPr id="7" name="object 7"/>
          <p:cNvSpPr/>
          <p:nvPr>
            <p:custDataLst>
              <p:tags r:id="rId18"/>
            </p:custDataLst>
          </p:nvPr>
        </p:nvSpPr>
        <p:spPr>
          <a:xfrm>
            <a:off x="8318501" y="5693129"/>
            <a:ext cx="2236472" cy="866775"/>
          </a:xfrm>
          <a:custGeom>
            <a:avLst/>
            <a:gdLst/>
            <a:ahLst/>
            <a:cxnLst/>
            <a:rect l="l" t="t" r="r" b="b"/>
            <a:pathLst>
              <a:path w="1891665" h="866775">
                <a:moveTo>
                  <a:pt x="1747202" y="0"/>
                </a:moveTo>
                <a:lnTo>
                  <a:pt x="144462" y="0"/>
                </a:lnTo>
                <a:lnTo>
                  <a:pt x="98802" y="7365"/>
                </a:lnTo>
                <a:lnTo>
                  <a:pt x="59146" y="27873"/>
                </a:lnTo>
                <a:lnTo>
                  <a:pt x="27873" y="59146"/>
                </a:lnTo>
                <a:lnTo>
                  <a:pt x="7365" y="98802"/>
                </a:lnTo>
                <a:lnTo>
                  <a:pt x="0" y="144462"/>
                </a:lnTo>
                <a:lnTo>
                  <a:pt x="0" y="722312"/>
                </a:lnTo>
                <a:lnTo>
                  <a:pt x="7365" y="767972"/>
                </a:lnTo>
                <a:lnTo>
                  <a:pt x="27873" y="807628"/>
                </a:lnTo>
                <a:lnTo>
                  <a:pt x="59146" y="838901"/>
                </a:lnTo>
                <a:lnTo>
                  <a:pt x="98802" y="859409"/>
                </a:lnTo>
                <a:lnTo>
                  <a:pt x="144462" y="866774"/>
                </a:lnTo>
                <a:lnTo>
                  <a:pt x="1747202" y="866774"/>
                </a:lnTo>
                <a:lnTo>
                  <a:pt x="1792862" y="859409"/>
                </a:lnTo>
                <a:lnTo>
                  <a:pt x="1832518" y="838901"/>
                </a:lnTo>
                <a:lnTo>
                  <a:pt x="1863791" y="807628"/>
                </a:lnTo>
                <a:lnTo>
                  <a:pt x="1884299" y="767972"/>
                </a:lnTo>
                <a:lnTo>
                  <a:pt x="1891664" y="722312"/>
                </a:lnTo>
                <a:lnTo>
                  <a:pt x="1891664" y="144462"/>
                </a:lnTo>
                <a:lnTo>
                  <a:pt x="1884299" y="98802"/>
                </a:lnTo>
                <a:lnTo>
                  <a:pt x="1863791" y="59146"/>
                </a:lnTo>
                <a:lnTo>
                  <a:pt x="1832518" y="27873"/>
                </a:lnTo>
                <a:lnTo>
                  <a:pt x="1792862" y="7365"/>
                </a:lnTo>
                <a:lnTo>
                  <a:pt x="1747202" y="0"/>
                </a:lnTo>
                <a:close/>
              </a:path>
            </a:pathLst>
          </a:custGeom>
          <a:solidFill>
            <a:srgbClr val="CCCCFF"/>
          </a:solidFill>
        </p:spPr>
        <p:txBody>
          <a:bodyPr wrap="square" lIns="0" tIns="0" rIns="0" bIns="0" rtlCol="0"/>
          <a:lstStyle/>
          <a:p>
            <a:endParaRPr/>
          </a:p>
        </p:txBody>
      </p:sp>
      <p:sp>
        <p:nvSpPr>
          <p:cNvPr id="9" name="object 9"/>
          <p:cNvSpPr txBox="1"/>
          <p:nvPr>
            <p:custDataLst>
              <p:tags r:id="rId19"/>
            </p:custDataLst>
          </p:nvPr>
        </p:nvSpPr>
        <p:spPr>
          <a:xfrm>
            <a:off x="8318500" y="5762567"/>
            <a:ext cx="2160828" cy="727443"/>
          </a:xfrm>
          <a:prstGeom prst="rect">
            <a:avLst/>
          </a:prstGeom>
        </p:spPr>
        <p:txBody>
          <a:bodyPr vert="horz" wrap="square" lIns="0" tIns="0" rIns="0" bIns="0" rtlCol="0">
            <a:spAutoFit/>
          </a:bodyPr>
          <a:lstStyle/>
          <a:p>
            <a:pPr marL="12700" marR="5080">
              <a:lnSpc>
                <a:spcPct val="121000"/>
              </a:lnSpc>
            </a:pPr>
            <a:r>
              <a:rPr lang="fr-FR" sz="1000" spc="-45" dirty="0">
                <a:latin typeface="Arial"/>
                <a:cs typeface="Arial"/>
              </a:rPr>
              <a:t>Décidez sur quels codes vous souhaitez vous concentrer : CH et B sont donnés en exemples, mais vous pouvez utiliser un ou deux codes quelconques.</a:t>
            </a:r>
            <a:endParaRPr sz="1000" dirty="0">
              <a:latin typeface="Arial"/>
              <a:cs typeface="Arial"/>
            </a:endParaRP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custDataLst>
              <p:tags r:id="rId1"/>
            </p:custDataLst>
          </p:nvPr>
        </p:nvSpPr>
        <p:spPr>
          <a:xfrm>
            <a:off x="629284" y="627380"/>
            <a:ext cx="5555616" cy="1700850"/>
          </a:xfrm>
          <a:prstGeom prst="rect">
            <a:avLst/>
          </a:prstGeom>
          <a:ln w="31733">
            <a:solidFill>
              <a:srgbClr val="2791A6"/>
            </a:solidFill>
          </a:ln>
        </p:spPr>
        <p:txBody>
          <a:bodyPr vert="horz" wrap="square" lIns="0" tIns="74930" rIns="0" bIns="0" rtlCol="0">
            <a:spAutoFit/>
          </a:bodyPr>
          <a:lstStyle/>
          <a:p>
            <a:pPr marL="83185">
              <a:lnSpc>
                <a:spcPct val="100000"/>
              </a:lnSpc>
              <a:spcBef>
                <a:spcPts val="590"/>
              </a:spcBef>
            </a:pPr>
            <a:r>
              <a:rPr lang="fr-FR" sz="1400" b="1" dirty="0">
                <a:latin typeface="Arial"/>
                <a:cs typeface="Arial"/>
              </a:rPr>
              <a:t>Exemple de gabarit d’échantillonnage temporel complété</a:t>
            </a:r>
            <a:endParaRPr sz="1400" dirty="0">
              <a:latin typeface="Arial"/>
              <a:cs typeface="Arial"/>
            </a:endParaRPr>
          </a:p>
          <a:p>
            <a:pPr marL="83185" marR="135255">
              <a:lnSpc>
                <a:spcPct val="120700"/>
              </a:lnSpc>
              <a:spcBef>
                <a:spcPts val="670"/>
              </a:spcBef>
            </a:pPr>
            <a:r>
              <a:rPr lang="fr-FR" sz="1200" dirty="0">
                <a:latin typeface="Arial Unicode MS"/>
                <a:cs typeface="Arial Unicode MS"/>
              </a:rPr>
              <a:t>Cet enseignant, </a:t>
            </a:r>
            <a:r>
              <a:rPr lang="fr-FR" sz="1200" dirty="0" err="1">
                <a:latin typeface="Arial Unicode MS"/>
                <a:cs typeface="Arial Unicode MS"/>
              </a:rPr>
              <a:t>Huseyin</a:t>
            </a:r>
            <a:r>
              <a:rPr lang="fr-FR" sz="1200" dirty="0">
                <a:latin typeface="Arial Unicode MS"/>
                <a:cs typeface="Arial Unicode MS"/>
              </a:rPr>
              <a:t>, a observé et codé en direct un travail d’équipe comprenant quatre élèves. Il recherchait les codes Rendre le raisonnement explicite (R) et Inviter à raisonner (IR). Il a observé pendant une minute à la fois, puis a pris une pause de 30 secondes, notant chaque fois qu’il entendait des exemples de R et IR. Il a également consigné quelques notes brèves sur des aspects du dialogue qui lui semblaient importants.</a:t>
            </a:r>
          </a:p>
        </p:txBody>
      </p:sp>
      <p:sp>
        <p:nvSpPr>
          <p:cNvPr id="4" name="object 4"/>
          <p:cNvSpPr txBox="1">
            <a:spLocks noGrp="1"/>
          </p:cNvSpPr>
          <p:nvPr>
            <p:ph type="sldNum" sz="quarter" idx="7"/>
            <p:custDataLst>
              <p:tags r:id="rId2"/>
            </p:custDataLst>
          </p:nvPr>
        </p:nvSpPr>
        <p:spPr>
          <a:prstGeom prst="rect">
            <a:avLst/>
          </a:prstGeom>
        </p:spPr>
        <p:txBody>
          <a:bodyPr vert="horz" wrap="square" lIns="0" tIns="635" rIns="0" bIns="0" rtlCol="0">
            <a:spAutoFit/>
          </a:bodyPr>
          <a:lstStyle/>
          <a:p>
            <a:pPr marL="25400">
              <a:lnSpc>
                <a:spcPct val="100000"/>
              </a:lnSpc>
              <a:spcBef>
                <a:spcPts val="5"/>
              </a:spcBef>
            </a:pPr>
            <a:r>
              <a:rPr dirty="0"/>
              <a:t>44</a:t>
            </a:r>
          </a:p>
        </p:txBody>
      </p:sp>
      <p:pic>
        <p:nvPicPr>
          <p:cNvPr id="3" name="object 8">
            <a:extLst>
              <a:ext uri="{FF2B5EF4-FFF2-40B4-BE49-F238E27FC236}">
                <a16:creationId xmlns:a16="http://schemas.microsoft.com/office/drawing/2014/main" id="{876D2DDF-B7DB-1BA0-EE70-75E6AECADFFB}"/>
              </a:ext>
            </a:extLst>
          </p:cNvPr>
          <p:cNvPicPr/>
          <p:nvPr>
            <p:custDataLst>
              <p:tags r:id="rId3"/>
            </p:custDataLst>
          </p:nvPr>
        </p:nvPicPr>
        <p:blipFill>
          <a:blip r:embed="rId5" cstate="print"/>
          <a:stretch>
            <a:fillRect/>
          </a:stretch>
        </p:blipFill>
        <p:spPr>
          <a:xfrm>
            <a:off x="629284" y="2562225"/>
            <a:ext cx="8406969" cy="4195649"/>
          </a:xfrm>
          <a:prstGeom prst="rect">
            <a:avLst/>
          </a:prstGeom>
        </p:spPr>
      </p:pic>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 name="object 13"/>
          <p:cNvSpPr/>
          <p:nvPr>
            <p:custDataLst>
              <p:tags r:id="rId1"/>
            </p:custDataLst>
          </p:nvPr>
        </p:nvSpPr>
        <p:spPr>
          <a:xfrm>
            <a:off x="10360031" y="3038736"/>
            <a:ext cx="6350" cy="0"/>
          </a:xfrm>
          <a:custGeom>
            <a:avLst/>
            <a:gdLst/>
            <a:ahLst/>
            <a:cxnLst/>
            <a:rect l="l" t="t" r="r" b="b"/>
            <a:pathLst>
              <a:path w="6350">
                <a:moveTo>
                  <a:pt x="0" y="0"/>
                </a:moveTo>
                <a:lnTo>
                  <a:pt x="6096" y="0"/>
                </a:lnTo>
              </a:path>
            </a:pathLst>
          </a:custGeom>
          <a:ln w="6096">
            <a:solidFill>
              <a:srgbClr val="000000"/>
            </a:solidFill>
          </a:ln>
        </p:spPr>
        <p:txBody>
          <a:bodyPr wrap="square" lIns="0" tIns="0" rIns="0" bIns="0" rtlCol="0"/>
          <a:lstStyle/>
          <a:p>
            <a:endParaRPr/>
          </a:p>
        </p:txBody>
      </p:sp>
      <p:sp>
        <p:nvSpPr>
          <p:cNvPr id="39" name="object 39"/>
          <p:cNvSpPr/>
          <p:nvPr>
            <p:custDataLst>
              <p:tags r:id="rId2"/>
            </p:custDataLst>
          </p:nvPr>
        </p:nvSpPr>
        <p:spPr>
          <a:xfrm>
            <a:off x="486409" y="200024"/>
            <a:ext cx="4653280" cy="6172201"/>
          </a:xfrm>
          <a:custGeom>
            <a:avLst/>
            <a:gdLst/>
            <a:ahLst/>
            <a:cxnLst/>
            <a:rect l="l" t="t" r="r" b="b"/>
            <a:pathLst>
              <a:path w="4653280" h="6085840">
                <a:moveTo>
                  <a:pt x="0" y="0"/>
                </a:moveTo>
                <a:lnTo>
                  <a:pt x="4653191" y="0"/>
                </a:lnTo>
                <a:lnTo>
                  <a:pt x="4653191" y="6085655"/>
                </a:lnTo>
                <a:lnTo>
                  <a:pt x="0" y="6085655"/>
                </a:lnTo>
                <a:lnTo>
                  <a:pt x="0" y="0"/>
                </a:lnTo>
                <a:close/>
              </a:path>
            </a:pathLst>
          </a:custGeom>
          <a:ln w="31733">
            <a:solidFill>
              <a:srgbClr val="2791A6"/>
            </a:solidFill>
          </a:ln>
        </p:spPr>
        <p:txBody>
          <a:bodyPr wrap="square" lIns="0" tIns="0" rIns="0" bIns="0" rtlCol="0"/>
          <a:lstStyle/>
          <a:p>
            <a:endParaRPr/>
          </a:p>
        </p:txBody>
      </p:sp>
      <p:sp>
        <p:nvSpPr>
          <p:cNvPr id="40" name="object 40"/>
          <p:cNvSpPr txBox="1"/>
          <p:nvPr>
            <p:custDataLst>
              <p:tags r:id="rId3"/>
            </p:custDataLst>
          </p:nvPr>
        </p:nvSpPr>
        <p:spPr>
          <a:xfrm>
            <a:off x="572395" y="291233"/>
            <a:ext cx="4460875" cy="5509200"/>
          </a:xfrm>
          <a:prstGeom prst="rect">
            <a:avLst/>
          </a:prstGeom>
        </p:spPr>
        <p:txBody>
          <a:bodyPr vert="horz" wrap="square" lIns="0" tIns="0" rIns="0" bIns="0" rtlCol="0">
            <a:spAutoFit/>
          </a:bodyPr>
          <a:lstStyle/>
          <a:p>
            <a:pPr marL="12700">
              <a:lnSpc>
                <a:spcPct val="100000"/>
              </a:lnSpc>
            </a:pPr>
            <a:r>
              <a:rPr lang="en-US" sz="1400" b="1" dirty="0">
                <a:latin typeface="Arial"/>
                <a:cs typeface="Arial"/>
              </a:rPr>
              <a:t>2C : </a:t>
            </a:r>
            <a:r>
              <a:rPr lang="en-US" sz="1400" b="1" dirty="0" err="1">
                <a:latin typeface="Arial"/>
                <a:cs typeface="Arial"/>
              </a:rPr>
              <a:t>Liste</a:t>
            </a:r>
            <a:r>
              <a:rPr lang="en-US" sz="1400" b="1" dirty="0">
                <a:latin typeface="Arial"/>
                <a:cs typeface="Arial"/>
              </a:rPr>
              <a:t> de </a:t>
            </a:r>
            <a:r>
              <a:rPr lang="en-US" sz="1400" b="1" dirty="0" err="1">
                <a:latin typeface="Arial"/>
                <a:cs typeface="Arial"/>
              </a:rPr>
              <a:t>vérification</a:t>
            </a:r>
            <a:r>
              <a:rPr lang="en-US" sz="1400" b="1" dirty="0">
                <a:latin typeface="Arial"/>
                <a:cs typeface="Arial"/>
              </a:rPr>
              <a:t> pour les </a:t>
            </a:r>
            <a:r>
              <a:rPr lang="en-US" sz="1400" b="1" dirty="0" err="1">
                <a:latin typeface="Arial"/>
                <a:cs typeface="Arial"/>
              </a:rPr>
              <a:t>élèves</a:t>
            </a:r>
            <a:r>
              <a:rPr lang="en-US" sz="1400" b="1" dirty="0">
                <a:latin typeface="Arial"/>
                <a:cs typeface="Arial"/>
              </a:rPr>
              <a:t> </a:t>
            </a:r>
            <a:r>
              <a:rPr lang="en-US" sz="1400" b="1" dirty="0" err="1">
                <a:latin typeface="Arial"/>
                <a:cs typeface="Arial"/>
              </a:rPr>
              <a:t>individuels</a:t>
            </a:r>
            <a:r>
              <a:rPr lang="en-US" sz="1400" b="1" dirty="0">
                <a:latin typeface="Arial"/>
                <a:cs typeface="Arial"/>
              </a:rPr>
              <a:t> (travail en équipe)</a:t>
            </a:r>
          </a:p>
          <a:p>
            <a:pPr marL="12700">
              <a:lnSpc>
                <a:spcPct val="100000"/>
              </a:lnSpc>
            </a:pPr>
            <a:r>
              <a:rPr lang="fr-FR" sz="1200" dirty="0">
                <a:latin typeface="Arial Unicode MS"/>
                <a:cs typeface="Arial Unicode MS"/>
              </a:rPr>
              <a:t>Cette liste de vérification peut être utilisée de deux manières. Premièrement, elle peut servir de résumé à la liste 2B : vous pouvez y consigner les résultats des élèves de plusieurs équipes, en ajoutant une évaluation globale de la participation.</a:t>
            </a:r>
          </a:p>
          <a:p>
            <a:pPr marL="12700">
              <a:lnSpc>
                <a:spcPct val="100000"/>
              </a:lnSpc>
            </a:pPr>
            <a:endParaRPr lang="fr-FR" sz="1200" dirty="0">
              <a:latin typeface="Arial Unicode MS"/>
              <a:cs typeface="Arial Unicode MS"/>
            </a:endParaRPr>
          </a:p>
          <a:p>
            <a:pPr marL="12700">
              <a:lnSpc>
                <a:spcPct val="100000"/>
              </a:lnSpc>
            </a:pPr>
            <a:r>
              <a:rPr lang="fr-FR" sz="1200" dirty="0">
                <a:latin typeface="Arial Unicode MS"/>
                <a:cs typeface="Arial Unicode MS"/>
              </a:rPr>
              <a:t>Deuxièmement, si vous ne pouvez pas réaliser un échantillonnage temporel, vous pouvez utiliser cette liste à la place : observez le dialogue et cochez les cases correspondant aux catégories qui vous intéressent lorsque vous les entendez. Là encore, vous pouvez attribuer individuellement, à chaque élève, une note globale.</a:t>
            </a:r>
          </a:p>
          <a:p>
            <a:pPr marL="12700">
              <a:lnSpc>
                <a:spcPct val="100000"/>
              </a:lnSpc>
            </a:pPr>
            <a:endParaRPr lang="fr-FR" sz="1200" dirty="0">
              <a:latin typeface="Arial Unicode MS"/>
              <a:cs typeface="Arial Unicode MS"/>
            </a:endParaRPr>
          </a:p>
          <a:p>
            <a:pPr marL="12700">
              <a:lnSpc>
                <a:spcPct val="100000"/>
              </a:lnSpc>
            </a:pPr>
            <a:r>
              <a:rPr lang="fr-FR" sz="1200" dirty="0">
                <a:latin typeface="Arial Unicode MS"/>
                <a:cs typeface="Arial Unicode MS"/>
              </a:rPr>
              <a:t>Ce type de liste ne peut pas tout capturer, mais ce n’est pas son objectif. Cependant, c’est une manière gérable de porter une attention plus soutenue au dialogue des élèves et d’identifier des tendances dans le temps. </a:t>
            </a:r>
            <a:endParaRPr lang="en-US" sz="1200" dirty="0">
              <a:latin typeface="Arial Unicode MS"/>
              <a:cs typeface="Arial Unicode MS"/>
            </a:endParaRPr>
          </a:p>
          <a:p>
            <a:pPr marL="12700">
              <a:lnSpc>
                <a:spcPct val="100000"/>
              </a:lnSpc>
              <a:spcBef>
                <a:spcPts val="885"/>
              </a:spcBef>
            </a:pPr>
            <a:r>
              <a:rPr lang="fr-FR" sz="1200" b="1" dirty="0">
                <a:latin typeface="Arial"/>
                <a:cs typeface="Arial"/>
              </a:rPr>
              <a:t>Notes d’orientation :</a:t>
            </a:r>
          </a:p>
          <a:p>
            <a:pPr marL="184150" indent="-171450">
              <a:lnSpc>
                <a:spcPct val="100000"/>
              </a:lnSpc>
              <a:spcBef>
                <a:spcPts val="885"/>
              </a:spcBef>
              <a:buFont typeface="Arial" panose="020B0604020202020204" pitchFamily="34" charset="0"/>
              <a:buChar char="•"/>
            </a:pPr>
            <a:r>
              <a:rPr lang="fr-FR" sz="1200" dirty="0">
                <a:latin typeface="Arial"/>
                <a:cs typeface="Arial"/>
              </a:rPr>
              <a:t>Vous pouvez choisir une ou deux catégories qui vous intéressent</a:t>
            </a:r>
          </a:p>
          <a:p>
            <a:pPr marL="184150" indent="-171450">
              <a:lnSpc>
                <a:spcPct val="100000"/>
              </a:lnSpc>
              <a:spcBef>
                <a:spcPts val="885"/>
              </a:spcBef>
              <a:buFont typeface="Arial" panose="020B0604020202020204" pitchFamily="34" charset="0"/>
              <a:buChar char="•"/>
            </a:pPr>
            <a:r>
              <a:rPr lang="fr-FR" sz="1200" dirty="0">
                <a:latin typeface="Arial"/>
                <a:cs typeface="Arial"/>
              </a:rPr>
              <a:t>Cochez les cases des codes si vous entendez ces codes dans le dialogue d’un élève à n’importe quel moment de ses interventions</a:t>
            </a:r>
          </a:p>
          <a:p>
            <a:pPr marL="184150" indent="-171450">
              <a:lnSpc>
                <a:spcPct val="100000"/>
              </a:lnSpc>
              <a:spcBef>
                <a:spcPts val="885"/>
              </a:spcBef>
              <a:buFont typeface="Arial" panose="020B0604020202020204" pitchFamily="34" charset="0"/>
              <a:buChar char="•"/>
            </a:pPr>
            <a:r>
              <a:rPr lang="fr-FR" sz="1200" dirty="0">
                <a:latin typeface="Arial"/>
                <a:cs typeface="Arial"/>
              </a:rPr>
              <a:t>Si un élève participe beaucoup à la discussion, il recevra une note globale de (3), une participation moyenne correspondra à (2) et une faible participation à (1)</a:t>
            </a:r>
            <a:endParaRPr lang="en-US" sz="1200" dirty="0">
              <a:latin typeface="Arial Unicode MS"/>
              <a:cs typeface="Arial Unicode MS"/>
            </a:endParaRPr>
          </a:p>
        </p:txBody>
      </p:sp>
      <p:sp>
        <p:nvSpPr>
          <p:cNvPr id="41" name="object 41"/>
          <p:cNvSpPr/>
          <p:nvPr>
            <p:custDataLst>
              <p:tags r:id="rId4"/>
            </p:custDataLst>
          </p:nvPr>
        </p:nvSpPr>
        <p:spPr>
          <a:xfrm>
            <a:off x="567466" y="5867405"/>
            <a:ext cx="276220" cy="276220"/>
          </a:xfrm>
          <a:prstGeom prst="rect">
            <a:avLst/>
          </a:prstGeom>
          <a:blipFill>
            <a:blip r:embed="rId19" cstate="print"/>
            <a:stretch>
              <a:fillRect/>
            </a:stretch>
          </a:blipFill>
        </p:spPr>
        <p:txBody>
          <a:bodyPr wrap="square" lIns="0" tIns="0" rIns="0" bIns="0" rtlCol="0"/>
          <a:lstStyle/>
          <a:p>
            <a:endParaRPr/>
          </a:p>
        </p:txBody>
      </p:sp>
      <p:sp>
        <p:nvSpPr>
          <p:cNvPr id="47" name="object 47"/>
          <p:cNvSpPr txBox="1"/>
          <p:nvPr>
            <p:custDataLst>
              <p:tags r:id="rId5"/>
            </p:custDataLst>
          </p:nvPr>
        </p:nvSpPr>
        <p:spPr>
          <a:xfrm>
            <a:off x="878716" y="5912240"/>
            <a:ext cx="4154554" cy="184666"/>
          </a:xfrm>
          <a:prstGeom prst="rect">
            <a:avLst/>
          </a:prstGeom>
        </p:spPr>
        <p:txBody>
          <a:bodyPr vert="horz" wrap="square" lIns="0" tIns="0" rIns="0" bIns="0" rtlCol="0">
            <a:spAutoFit/>
          </a:bodyPr>
          <a:lstStyle/>
          <a:p>
            <a:pPr marL="12700">
              <a:spcBef>
                <a:spcPts val="640"/>
              </a:spcBef>
            </a:pPr>
            <a:r>
              <a:rPr lang="fr-FR" sz="1200" b="1" kern="0" dirty="0">
                <a:latin typeface="Arial"/>
                <a:cs typeface="Arial"/>
              </a:rPr>
              <a:t>Un gabarit téléchargeable </a:t>
            </a:r>
            <a:r>
              <a:rPr lang="fr-FR" sz="1200" kern="0" dirty="0">
                <a:latin typeface="Arial"/>
                <a:cs typeface="Arial"/>
              </a:rPr>
              <a:t>est disponible sur </a:t>
            </a:r>
            <a:r>
              <a:rPr lang="fr-FR" sz="1200" kern="0" dirty="0">
                <a:latin typeface="Arial"/>
                <a:cs typeface="Arial"/>
                <a:hlinkClick r:id="rId20"/>
              </a:rPr>
              <a:t>notre site web</a:t>
            </a:r>
            <a:r>
              <a:rPr lang="fr-FR" sz="1200" kern="0" dirty="0">
                <a:latin typeface="Arial"/>
                <a:cs typeface="Arial"/>
              </a:rPr>
              <a:t>.</a:t>
            </a:r>
          </a:p>
        </p:txBody>
      </p:sp>
      <p:sp>
        <p:nvSpPr>
          <p:cNvPr id="52" name="object 52"/>
          <p:cNvSpPr/>
          <p:nvPr>
            <p:custDataLst>
              <p:tags r:id="rId6"/>
            </p:custDataLst>
          </p:nvPr>
        </p:nvSpPr>
        <p:spPr>
          <a:xfrm>
            <a:off x="6670249" y="1216513"/>
            <a:ext cx="585571" cy="592613"/>
          </a:xfrm>
          <a:prstGeom prst="rect">
            <a:avLst/>
          </a:prstGeom>
          <a:blipFill>
            <a:blip r:embed="rId21" cstate="print"/>
            <a:stretch>
              <a:fillRect/>
            </a:stretch>
          </a:blipFill>
        </p:spPr>
        <p:txBody>
          <a:bodyPr wrap="square" lIns="0" tIns="0" rIns="0" bIns="0" rtlCol="0"/>
          <a:lstStyle/>
          <a:p>
            <a:endParaRPr/>
          </a:p>
        </p:txBody>
      </p:sp>
      <p:sp>
        <p:nvSpPr>
          <p:cNvPr id="63" name="object 63"/>
          <p:cNvSpPr txBox="1">
            <a:spLocks noGrp="1"/>
          </p:cNvSpPr>
          <p:nvPr>
            <p:ph type="sldNum" sz="quarter" idx="7"/>
            <p:custDataLst>
              <p:tags r:id="rId7"/>
            </p:custDataLst>
          </p:nvPr>
        </p:nvSpPr>
        <p:spPr>
          <a:prstGeom prst="rect">
            <a:avLst/>
          </a:prstGeom>
        </p:spPr>
        <p:txBody>
          <a:bodyPr vert="horz" wrap="square" lIns="0" tIns="635" rIns="0" bIns="0" rtlCol="0">
            <a:spAutoFit/>
          </a:bodyPr>
          <a:lstStyle/>
          <a:p>
            <a:pPr marL="25400">
              <a:lnSpc>
                <a:spcPct val="100000"/>
              </a:lnSpc>
              <a:spcBef>
                <a:spcPts val="5"/>
              </a:spcBef>
            </a:pPr>
            <a:r>
              <a:rPr dirty="0"/>
              <a:t>45</a:t>
            </a:r>
          </a:p>
        </p:txBody>
      </p:sp>
      <p:graphicFrame>
        <p:nvGraphicFramePr>
          <p:cNvPr id="48" name="object 2">
            <a:extLst>
              <a:ext uri="{FF2B5EF4-FFF2-40B4-BE49-F238E27FC236}">
                <a16:creationId xmlns:a16="http://schemas.microsoft.com/office/drawing/2014/main" id="{E696423C-E15E-7FF9-4EAD-0F4162B1A06D}"/>
              </a:ext>
            </a:extLst>
          </p:cNvPr>
          <p:cNvGraphicFramePr>
            <a:graphicFrameLocks noGrp="1"/>
          </p:cNvGraphicFramePr>
          <p:nvPr>
            <p:custDataLst>
              <p:tags r:id="rId8"/>
            </p:custDataLst>
          </p:nvPr>
        </p:nvGraphicFramePr>
        <p:xfrm>
          <a:off x="5500751" y="1816735"/>
          <a:ext cx="4729480" cy="2260600"/>
        </p:xfrm>
        <a:graphic>
          <a:graphicData uri="http://schemas.openxmlformats.org/drawingml/2006/table">
            <a:tbl>
              <a:tblPr firstRow="1" bandRow="1">
                <a:tableStyleId>{2D5ABB26-0587-4C30-8999-92F81FD0307C}</a:tableStyleId>
              </a:tblPr>
              <a:tblGrid>
                <a:gridCol w="1699260">
                  <a:extLst>
                    <a:ext uri="{9D8B030D-6E8A-4147-A177-3AD203B41FA5}">
                      <a16:colId xmlns:a16="http://schemas.microsoft.com/office/drawing/2014/main" val="20000"/>
                    </a:ext>
                  </a:extLst>
                </a:gridCol>
                <a:gridCol w="867410">
                  <a:extLst>
                    <a:ext uri="{9D8B030D-6E8A-4147-A177-3AD203B41FA5}">
                      <a16:colId xmlns:a16="http://schemas.microsoft.com/office/drawing/2014/main" val="20001"/>
                    </a:ext>
                  </a:extLst>
                </a:gridCol>
                <a:gridCol w="812800">
                  <a:extLst>
                    <a:ext uri="{9D8B030D-6E8A-4147-A177-3AD203B41FA5}">
                      <a16:colId xmlns:a16="http://schemas.microsoft.com/office/drawing/2014/main" val="20002"/>
                    </a:ext>
                  </a:extLst>
                </a:gridCol>
                <a:gridCol w="1350010">
                  <a:extLst>
                    <a:ext uri="{9D8B030D-6E8A-4147-A177-3AD203B41FA5}">
                      <a16:colId xmlns:a16="http://schemas.microsoft.com/office/drawing/2014/main" val="20003"/>
                    </a:ext>
                  </a:extLst>
                </a:gridCol>
              </a:tblGrid>
              <a:tr h="615950">
                <a:tc>
                  <a:txBody>
                    <a:bodyPr/>
                    <a:lstStyle/>
                    <a:p>
                      <a:pPr marL="260350">
                        <a:lnSpc>
                          <a:spcPct val="100000"/>
                        </a:lnSpc>
                        <a:spcBef>
                          <a:spcPts val="1250"/>
                        </a:spcBef>
                      </a:pPr>
                      <a:r>
                        <a:rPr sz="1200" b="1" dirty="0">
                          <a:latin typeface="Times New Roman"/>
                          <a:cs typeface="Times New Roman"/>
                        </a:rPr>
                        <a:t>Nom</a:t>
                      </a:r>
                      <a:r>
                        <a:rPr sz="1200" b="1" spc="-10" dirty="0">
                          <a:latin typeface="Times New Roman"/>
                          <a:cs typeface="Times New Roman"/>
                        </a:rPr>
                        <a:t> </a:t>
                      </a:r>
                      <a:r>
                        <a:rPr sz="1200" b="1" dirty="0">
                          <a:latin typeface="Times New Roman"/>
                          <a:cs typeface="Times New Roman"/>
                        </a:rPr>
                        <a:t>de</a:t>
                      </a:r>
                      <a:r>
                        <a:rPr sz="1200" b="1" spc="-15" dirty="0">
                          <a:latin typeface="Times New Roman"/>
                          <a:cs typeface="Times New Roman"/>
                        </a:rPr>
                        <a:t> </a:t>
                      </a:r>
                      <a:r>
                        <a:rPr sz="1200" b="1" spc="-10" dirty="0">
                          <a:latin typeface="Times New Roman"/>
                          <a:cs typeface="Times New Roman"/>
                        </a:rPr>
                        <a:t>l’étudiant</a:t>
                      </a:r>
                      <a:endParaRPr sz="1200" dirty="0">
                        <a:latin typeface="Times New Roman"/>
                        <a:cs typeface="Times New Roman"/>
                      </a:endParaRPr>
                    </a:p>
                  </a:txBody>
                  <a:tcPr marL="0" marR="0" marT="15875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marL="4445" algn="ctr">
                        <a:lnSpc>
                          <a:spcPct val="100000"/>
                        </a:lnSpc>
                        <a:spcBef>
                          <a:spcPts val="1250"/>
                        </a:spcBef>
                      </a:pPr>
                      <a:r>
                        <a:rPr sz="1200" b="1" spc="-25" dirty="0">
                          <a:latin typeface="Times New Roman"/>
                          <a:cs typeface="Times New Roman"/>
                        </a:rPr>
                        <a:t>CH</a:t>
                      </a:r>
                      <a:endParaRPr sz="1200">
                        <a:latin typeface="Times New Roman"/>
                        <a:cs typeface="Times New Roman"/>
                      </a:endParaRPr>
                    </a:p>
                  </a:txBody>
                  <a:tcPr marL="0" marR="0" marT="15875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gn="ctr">
                        <a:lnSpc>
                          <a:spcPct val="100000"/>
                        </a:lnSpc>
                        <a:spcBef>
                          <a:spcPts val="1250"/>
                        </a:spcBef>
                      </a:pPr>
                      <a:r>
                        <a:rPr sz="1200" b="1" spc="-50" dirty="0">
                          <a:latin typeface="Times New Roman"/>
                          <a:cs typeface="Times New Roman"/>
                        </a:rPr>
                        <a:t>B</a:t>
                      </a:r>
                      <a:endParaRPr sz="1200">
                        <a:latin typeface="Times New Roman"/>
                        <a:cs typeface="Times New Roman"/>
                      </a:endParaRPr>
                    </a:p>
                  </a:txBody>
                  <a:tcPr marL="0" marR="0" marT="15875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marL="250825" marR="247650" indent="177800">
                        <a:lnSpc>
                          <a:spcPct val="114599"/>
                        </a:lnSpc>
                        <a:spcBef>
                          <a:spcPts val="215"/>
                        </a:spcBef>
                      </a:pPr>
                      <a:r>
                        <a:rPr sz="1200" b="1" dirty="0">
                          <a:latin typeface="Times New Roman"/>
                          <a:cs typeface="Times New Roman"/>
                        </a:rPr>
                        <a:t>Note</a:t>
                      </a:r>
                      <a:r>
                        <a:rPr sz="1200" b="1" spc="-25" dirty="0">
                          <a:latin typeface="Times New Roman"/>
                          <a:cs typeface="Times New Roman"/>
                        </a:rPr>
                        <a:t> de </a:t>
                      </a:r>
                      <a:r>
                        <a:rPr sz="1200" b="1" spc="-10" dirty="0">
                          <a:latin typeface="Times New Roman"/>
                          <a:cs typeface="Times New Roman"/>
                        </a:rPr>
                        <a:t>participation</a:t>
                      </a:r>
                      <a:endParaRPr sz="1200">
                        <a:latin typeface="Times New Roman"/>
                        <a:cs typeface="Times New Roman"/>
                      </a:endParaRPr>
                    </a:p>
                  </a:txBody>
                  <a:tcPr marL="0" marR="0" marT="27305"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extLst>
                  <a:ext uri="{0D108BD9-81ED-4DB2-BD59-A6C34878D82A}">
                    <a16:rowId xmlns:a16="http://schemas.microsoft.com/office/drawing/2014/main" val="10000"/>
                  </a:ext>
                </a:extLst>
              </a:tr>
              <a:tr h="409575">
                <a:tc>
                  <a:txBody>
                    <a:bodyPr/>
                    <a:lstStyle/>
                    <a:p>
                      <a:pPr>
                        <a:lnSpc>
                          <a:spcPct val="100000"/>
                        </a:lnSpc>
                      </a:pPr>
                      <a:endParaRPr sz="120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nSpc>
                          <a:spcPct val="100000"/>
                        </a:lnSpc>
                      </a:pPr>
                      <a:endParaRPr sz="120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nSpc>
                          <a:spcPct val="100000"/>
                        </a:lnSpc>
                      </a:pPr>
                      <a:endParaRPr sz="120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nSpc>
                          <a:spcPct val="100000"/>
                        </a:lnSpc>
                      </a:pPr>
                      <a:endParaRPr sz="1200" dirty="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extLst>
                  <a:ext uri="{0D108BD9-81ED-4DB2-BD59-A6C34878D82A}">
                    <a16:rowId xmlns:a16="http://schemas.microsoft.com/office/drawing/2014/main" val="10001"/>
                  </a:ext>
                </a:extLst>
              </a:tr>
              <a:tr h="412750">
                <a:tc>
                  <a:txBody>
                    <a:bodyPr/>
                    <a:lstStyle/>
                    <a:p>
                      <a:pPr>
                        <a:lnSpc>
                          <a:spcPct val="100000"/>
                        </a:lnSpc>
                      </a:pPr>
                      <a:endParaRPr sz="120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nSpc>
                          <a:spcPct val="100000"/>
                        </a:lnSpc>
                      </a:pPr>
                      <a:endParaRPr sz="120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nSpc>
                          <a:spcPct val="100000"/>
                        </a:lnSpc>
                      </a:pPr>
                      <a:endParaRPr sz="120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nSpc>
                          <a:spcPct val="100000"/>
                        </a:lnSpc>
                      </a:pPr>
                      <a:endParaRPr sz="120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extLst>
                  <a:ext uri="{0D108BD9-81ED-4DB2-BD59-A6C34878D82A}">
                    <a16:rowId xmlns:a16="http://schemas.microsoft.com/office/drawing/2014/main" val="10002"/>
                  </a:ext>
                </a:extLst>
              </a:tr>
              <a:tr h="409575">
                <a:tc>
                  <a:txBody>
                    <a:bodyPr/>
                    <a:lstStyle/>
                    <a:p>
                      <a:pPr>
                        <a:lnSpc>
                          <a:spcPct val="100000"/>
                        </a:lnSpc>
                      </a:pPr>
                      <a:endParaRPr sz="120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nSpc>
                          <a:spcPct val="100000"/>
                        </a:lnSpc>
                      </a:pPr>
                      <a:endParaRPr sz="120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nSpc>
                          <a:spcPct val="100000"/>
                        </a:lnSpc>
                      </a:pPr>
                      <a:endParaRPr sz="120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nSpc>
                          <a:spcPct val="100000"/>
                        </a:lnSpc>
                      </a:pPr>
                      <a:endParaRPr sz="120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extLst>
                  <a:ext uri="{0D108BD9-81ED-4DB2-BD59-A6C34878D82A}">
                    <a16:rowId xmlns:a16="http://schemas.microsoft.com/office/drawing/2014/main" val="10003"/>
                  </a:ext>
                </a:extLst>
              </a:tr>
              <a:tr h="412750">
                <a:tc>
                  <a:txBody>
                    <a:bodyPr/>
                    <a:lstStyle/>
                    <a:p>
                      <a:pPr>
                        <a:lnSpc>
                          <a:spcPct val="100000"/>
                        </a:lnSpc>
                      </a:pPr>
                      <a:endParaRPr sz="120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nSpc>
                          <a:spcPct val="100000"/>
                        </a:lnSpc>
                      </a:pPr>
                      <a:endParaRPr sz="120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nSpc>
                          <a:spcPct val="100000"/>
                        </a:lnSpc>
                      </a:pPr>
                      <a:endParaRPr sz="120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nSpc>
                          <a:spcPct val="100000"/>
                        </a:lnSpc>
                      </a:pPr>
                      <a:endParaRPr sz="1200" dirty="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extLst>
                  <a:ext uri="{0D108BD9-81ED-4DB2-BD59-A6C34878D82A}">
                    <a16:rowId xmlns:a16="http://schemas.microsoft.com/office/drawing/2014/main" val="10004"/>
                  </a:ext>
                </a:extLst>
              </a:tr>
            </a:tbl>
          </a:graphicData>
        </a:graphic>
      </p:graphicFrame>
      <p:sp>
        <p:nvSpPr>
          <p:cNvPr id="49" name="object 6">
            <a:extLst>
              <a:ext uri="{FF2B5EF4-FFF2-40B4-BE49-F238E27FC236}">
                <a16:creationId xmlns:a16="http://schemas.microsoft.com/office/drawing/2014/main" id="{8F9BE3B4-F5E7-858A-17CF-9ADF88F0B232}"/>
              </a:ext>
            </a:extLst>
          </p:cNvPr>
          <p:cNvSpPr/>
          <p:nvPr>
            <p:custDataLst>
              <p:tags r:id="rId9"/>
            </p:custDataLst>
          </p:nvPr>
        </p:nvSpPr>
        <p:spPr>
          <a:xfrm>
            <a:off x="6108700" y="581025"/>
            <a:ext cx="2115185" cy="697865"/>
          </a:xfrm>
          <a:custGeom>
            <a:avLst/>
            <a:gdLst/>
            <a:ahLst/>
            <a:cxnLst/>
            <a:rect l="l" t="t" r="r" b="b"/>
            <a:pathLst>
              <a:path w="2115184" h="697865">
                <a:moveTo>
                  <a:pt x="1998599" y="0"/>
                </a:moveTo>
                <a:lnTo>
                  <a:pt x="116204" y="0"/>
                </a:lnTo>
                <a:lnTo>
                  <a:pt x="70991" y="9138"/>
                </a:lnTo>
                <a:lnTo>
                  <a:pt x="34051" y="34051"/>
                </a:lnTo>
                <a:lnTo>
                  <a:pt x="9138" y="70991"/>
                </a:lnTo>
                <a:lnTo>
                  <a:pt x="0" y="116204"/>
                </a:lnTo>
                <a:lnTo>
                  <a:pt x="0" y="581405"/>
                </a:lnTo>
                <a:lnTo>
                  <a:pt x="9138" y="626619"/>
                </a:lnTo>
                <a:lnTo>
                  <a:pt x="34051" y="663559"/>
                </a:lnTo>
                <a:lnTo>
                  <a:pt x="70991" y="688472"/>
                </a:lnTo>
                <a:lnTo>
                  <a:pt x="116204" y="697610"/>
                </a:lnTo>
                <a:lnTo>
                  <a:pt x="1998599" y="697610"/>
                </a:lnTo>
                <a:lnTo>
                  <a:pt x="2043886" y="688472"/>
                </a:lnTo>
                <a:lnTo>
                  <a:pt x="2080863" y="663559"/>
                </a:lnTo>
                <a:lnTo>
                  <a:pt x="2105790" y="626619"/>
                </a:lnTo>
                <a:lnTo>
                  <a:pt x="2114930" y="581405"/>
                </a:lnTo>
                <a:lnTo>
                  <a:pt x="2114930" y="116204"/>
                </a:lnTo>
                <a:lnTo>
                  <a:pt x="2105790" y="70991"/>
                </a:lnTo>
                <a:lnTo>
                  <a:pt x="2080863" y="34051"/>
                </a:lnTo>
                <a:lnTo>
                  <a:pt x="2043886" y="9138"/>
                </a:lnTo>
                <a:lnTo>
                  <a:pt x="1998599" y="0"/>
                </a:lnTo>
                <a:close/>
              </a:path>
            </a:pathLst>
          </a:custGeom>
          <a:solidFill>
            <a:srgbClr val="CCCCFF"/>
          </a:solidFill>
        </p:spPr>
        <p:txBody>
          <a:bodyPr wrap="square" lIns="0" tIns="0" rIns="0" bIns="0" rtlCol="0"/>
          <a:lstStyle/>
          <a:p>
            <a:endParaRPr/>
          </a:p>
        </p:txBody>
      </p:sp>
      <p:sp>
        <p:nvSpPr>
          <p:cNvPr id="51" name="object 7">
            <a:extLst>
              <a:ext uri="{FF2B5EF4-FFF2-40B4-BE49-F238E27FC236}">
                <a16:creationId xmlns:a16="http://schemas.microsoft.com/office/drawing/2014/main" id="{BE665851-C0B5-DA7A-B984-E7701CE4AD5E}"/>
              </a:ext>
            </a:extLst>
          </p:cNvPr>
          <p:cNvSpPr txBox="1"/>
          <p:nvPr>
            <p:custDataLst>
              <p:tags r:id="rId10"/>
            </p:custDataLst>
          </p:nvPr>
        </p:nvSpPr>
        <p:spPr>
          <a:xfrm>
            <a:off x="6168135" y="630492"/>
            <a:ext cx="1972945" cy="558800"/>
          </a:xfrm>
          <a:prstGeom prst="rect">
            <a:avLst/>
          </a:prstGeom>
        </p:spPr>
        <p:txBody>
          <a:bodyPr vert="horz" wrap="square" lIns="0" tIns="20955" rIns="0" bIns="0" rtlCol="0">
            <a:spAutoFit/>
          </a:bodyPr>
          <a:lstStyle/>
          <a:p>
            <a:pPr marL="12700" marR="5080">
              <a:lnSpc>
                <a:spcPct val="95600"/>
              </a:lnSpc>
              <a:spcBef>
                <a:spcPts val="165"/>
              </a:spcBef>
            </a:pPr>
            <a:r>
              <a:rPr sz="1200" dirty="0">
                <a:latin typeface="Times New Roman"/>
                <a:cs typeface="Times New Roman"/>
              </a:rPr>
              <a:t>Ajoutez</a:t>
            </a:r>
            <a:r>
              <a:rPr sz="1200" spc="-40" dirty="0">
                <a:latin typeface="Times New Roman"/>
                <a:cs typeface="Times New Roman"/>
              </a:rPr>
              <a:t> </a:t>
            </a:r>
            <a:r>
              <a:rPr sz="1200" dirty="0">
                <a:latin typeface="Times New Roman"/>
                <a:cs typeface="Times New Roman"/>
              </a:rPr>
              <a:t>autant</a:t>
            </a:r>
            <a:r>
              <a:rPr sz="1200" spc="-40" dirty="0">
                <a:latin typeface="Times New Roman"/>
                <a:cs typeface="Times New Roman"/>
              </a:rPr>
              <a:t> </a:t>
            </a:r>
            <a:r>
              <a:rPr sz="1200" dirty="0">
                <a:latin typeface="Times New Roman"/>
                <a:cs typeface="Times New Roman"/>
              </a:rPr>
              <a:t>de</a:t>
            </a:r>
            <a:r>
              <a:rPr sz="1200" spc="-40" dirty="0">
                <a:latin typeface="Times New Roman"/>
                <a:cs typeface="Times New Roman"/>
              </a:rPr>
              <a:t> </a:t>
            </a:r>
            <a:r>
              <a:rPr sz="1200" dirty="0">
                <a:latin typeface="Times New Roman"/>
                <a:cs typeface="Times New Roman"/>
              </a:rPr>
              <a:t>lignes</a:t>
            </a:r>
            <a:r>
              <a:rPr sz="1200" spc="-20" dirty="0">
                <a:latin typeface="Times New Roman"/>
                <a:cs typeface="Times New Roman"/>
              </a:rPr>
              <a:t> </a:t>
            </a:r>
            <a:r>
              <a:rPr sz="1200" spc="-25" dirty="0">
                <a:latin typeface="Times New Roman"/>
                <a:cs typeface="Times New Roman"/>
              </a:rPr>
              <a:t>que </a:t>
            </a:r>
            <a:r>
              <a:rPr sz="1200" spc="-10" dirty="0">
                <a:latin typeface="Times New Roman"/>
                <a:cs typeface="Times New Roman"/>
              </a:rPr>
              <a:t>nécessaire</a:t>
            </a:r>
            <a:r>
              <a:rPr sz="1200" spc="-30" dirty="0">
                <a:latin typeface="Times New Roman"/>
                <a:cs typeface="Times New Roman"/>
              </a:rPr>
              <a:t> </a:t>
            </a:r>
            <a:r>
              <a:rPr sz="1200" dirty="0">
                <a:latin typeface="Times New Roman"/>
                <a:cs typeface="Times New Roman"/>
              </a:rPr>
              <a:t>pour</a:t>
            </a:r>
            <a:r>
              <a:rPr sz="1200" spc="5" dirty="0">
                <a:latin typeface="Times New Roman"/>
                <a:cs typeface="Times New Roman"/>
              </a:rPr>
              <a:t> </a:t>
            </a:r>
            <a:r>
              <a:rPr sz="1200" dirty="0">
                <a:latin typeface="Times New Roman"/>
                <a:cs typeface="Times New Roman"/>
              </a:rPr>
              <a:t>les</a:t>
            </a:r>
            <a:r>
              <a:rPr sz="1200" spc="-10" dirty="0">
                <a:latin typeface="Times New Roman"/>
                <a:cs typeface="Times New Roman"/>
              </a:rPr>
              <a:t> </a:t>
            </a:r>
            <a:r>
              <a:rPr sz="1200" dirty="0">
                <a:latin typeface="Times New Roman"/>
                <a:cs typeface="Times New Roman"/>
              </a:rPr>
              <a:t>noms</a:t>
            </a:r>
            <a:r>
              <a:rPr sz="1200" spc="-10" dirty="0">
                <a:latin typeface="Times New Roman"/>
                <a:cs typeface="Times New Roman"/>
              </a:rPr>
              <a:t> </a:t>
            </a:r>
            <a:r>
              <a:rPr sz="1200" dirty="0">
                <a:latin typeface="Times New Roman"/>
                <a:cs typeface="Times New Roman"/>
              </a:rPr>
              <a:t>de</a:t>
            </a:r>
            <a:r>
              <a:rPr sz="1200" spc="-30" dirty="0">
                <a:latin typeface="Times New Roman"/>
                <a:cs typeface="Times New Roman"/>
              </a:rPr>
              <a:t> </a:t>
            </a:r>
            <a:r>
              <a:rPr sz="1200" spc="-25" dirty="0">
                <a:latin typeface="Times New Roman"/>
                <a:cs typeface="Times New Roman"/>
              </a:rPr>
              <a:t>vos </a:t>
            </a:r>
            <a:r>
              <a:rPr sz="1200" spc="-10" dirty="0">
                <a:latin typeface="Times New Roman"/>
                <a:cs typeface="Times New Roman"/>
              </a:rPr>
              <a:t>élèves</a:t>
            </a:r>
            <a:endParaRPr sz="1200" dirty="0">
              <a:latin typeface="Times New Roman"/>
              <a:cs typeface="Times New Roman"/>
            </a:endParaRPr>
          </a:p>
        </p:txBody>
      </p:sp>
      <p:pic>
        <p:nvPicPr>
          <p:cNvPr id="53" name="object 8">
            <a:extLst>
              <a:ext uri="{FF2B5EF4-FFF2-40B4-BE49-F238E27FC236}">
                <a16:creationId xmlns:a16="http://schemas.microsoft.com/office/drawing/2014/main" id="{90484255-073C-9B36-8FC7-4DB28FF5352A}"/>
              </a:ext>
            </a:extLst>
          </p:cNvPr>
          <p:cNvPicPr/>
          <p:nvPr>
            <p:custDataLst>
              <p:tags r:id="rId11"/>
            </p:custDataLst>
          </p:nvPr>
        </p:nvPicPr>
        <p:blipFill>
          <a:blip r:embed="rId22" cstate="print"/>
          <a:stretch>
            <a:fillRect/>
          </a:stretch>
        </p:blipFill>
        <p:spPr>
          <a:xfrm>
            <a:off x="5467146" y="886866"/>
            <a:ext cx="1310297" cy="1308709"/>
          </a:xfrm>
          <a:prstGeom prst="rect">
            <a:avLst/>
          </a:prstGeom>
        </p:spPr>
      </p:pic>
      <p:sp>
        <p:nvSpPr>
          <p:cNvPr id="54" name="object 9">
            <a:extLst>
              <a:ext uri="{FF2B5EF4-FFF2-40B4-BE49-F238E27FC236}">
                <a16:creationId xmlns:a16="http://schemas.microsoft.com/office/drawing/2014/main" id="{9B39FD42-E8BC-67D1-6F51-700540B64ED9}"/>
              </a:ext>
            </a:extLst>
          </p:cNvPr>
          <p:cNvSpPr/>
          <p:nvPr>
            <p:custDataLst>
              <p:tags r:id="rId12"/>
            </p:custDataLst>
          </p:nvPr>
        </p:nvSpPr>
        <p:spPr>
          <a:xfrm>
            <a:off x="8313419" y="520700"/>
            <a:ext cx="2115185" cy="969644"/>
          </a:xfrm>
          <a:custGeom>
            <a:avLst/>
            <a:gdLst/>
            <a:ahLst/>
            <a:cxnLst/>
            <a:rect l="l" t="t" r="r" b="b"/>
            <a:pathLst>
              <a:path w="2115184" h="969644">
                <a:moveTo>
                  <a:pt x="1953513" y="0"/>
                </a:moveTo>
                <a:lnTo>
                  <a:pt x="161671" y="0"/>
                </a:lnTo>
                <a:lnTo>
                  <a:pt x="118695" y="5774"/>
                </a:lnTo>
                <a:lnTo>
                  <a:pt x="80075" y="22069"/>
                </a:lnTo>
                <a:lnTo>
                  <a:pt x="47355" y="47339"/>
                </a:lnTo>
                <a:lnTo>
                  <a:pt x="22074" y="80038"/>
                </a:lnTo>
                <a:lnTo>
                  <a:pt x="5775" y="118621"/>
                </a:lnTo>
                <a:lnTo>
                  <a:pt x="0" y="161544"/>
                </a:lnTo>
                <a:lnTo>
                  <a:pt x="0" y="808101"/>
                </a:lnTo>
                <a:lnTo>
                  <a:pt x="5775" y="851067"/>
                </a:lnTo>
                <a:lnTo>
                  <a:pt x="22074" y="889663"/>
                </a:lnTo>
                <a:lnTo>
                  <a:pt x="47355" y="922353"/>
                </a:lnTo>
                <a:lnTo>
                  <a:pt x="80075" y="947603"/>
                </a:lnTo>
                <a:lnTo>
                  <a:pt x="118695" y="963878"/>
                </a:lnTo>
                <a:lnTo>
                  <a:pt x="161671" y="969645"/>
                </a:lnTo>
                <a:lnTo>
                  <a:pt x="1953513" y="969645"/>
                </a:lnTo>
                <a:lnTo>
                  <a:pt x="1996489" y="963878"/>
                </a:lnTo>
                <a:lnTo>
                  <a:pt x="2035109" y="947603"/>
                </a:lnTo>
                <a:lnTo>
                  <a:pt x="2067829" y="922353"/>
                </a:lnTo>
                <a:lnTo>
                  <a:pt x="2093110" y="889663"/>
                </a:lnTo>
                <a:lnTo>
                  <a:pt x="2109409" y="851067"/>
                </a:lnTo>
                <a:lnTo>
                  <a:pt x="2115184" y="808101"/>
                </a:lnTo>
                <a:lnTo>
                  <a:pt x="2115184" y="161544"/>
                </a:lnTo>
                <a:lnTo>
                  <a:pt x="2109409" y="118621"/>
                </a:lnTo>
                <a:lnTo>
                  <a:pt x="2093110" y="80038"/>
                </a:lnTo>
                <a:lnTo>
                  <a:pt x="2067829" y="47339"/>
                </a:lnTo>
                <a:lnTo>
                  <a:pt x="2035109" y="22069"/>
                </a:lnTo>
                <a:lnTo>
                  <a:pt x="1996489" y="5774"/>
                </a:lnTo>
                <a:lnTo>
                  <a:pt x="1953513" y="0"/>
                </a:lnTo>
                <a:close/>
              </a:path>
            </a:pathLst>
          </a:custGeom>
          <a:solidFill>
            <a:srgbClr val="CCCCFF"/>
          </a:solidFill>
        </p:spPr>
        <p:txBody>
          <a:bodyPr wrap="square" lIns="0" tIns="0" rIns="0" bIns="0" rtlCol="0"/>
          <a:lstStyle/>
          <a:p>
            <a:endParaRPr/>
          </a:p>
        </p:txBody>
      </p:sp>
      <p:sp>
        <p:nvSpPr>
          <p:cNvPr id="56" name="object 10">
            <a:extLst>
              <a:ext uri="{FF2B5EF4-FFF2-40B4-BE49-F238E27FC236}">
                <a16:creationId xmlns:a16="http://schemas.microsoft.com/office/drawing/2014/main" id="{54D2A3A3-37B5-AD0F-58B1-E6BEFBFD6CDA}"/>
              </a:ext>
            </a:extLst>
          </p:cNvPr>
          <p:cNvSpPr txBox="1"/>
          <p:nvPr>
            <p:custDataLst>
              <p:tags r:id="rId13"/>
            </p:custDataLst>
          </p:nvPr>
        </p:nvSpPr>
        <p:spPr>
          <a:xfrm>
            <a:off x="8387715" y="630492"/>
            <a:ext cx="2040889" cy="711413"/>
          </a:xfrm>
          <a:prstGeom prst="rect">
            <a:avLst/>
          </a:prstGeom>
        </p:spPr>
        <p:txBody>
          <a:bodyPr vert="horz" wrap="square" lIns="0" tIns="12700" rIns="0" bIns="0" rtlCol="0">
            <a:spAutoFit/>
          </a:bodyPr>
          <a:lstStyle/>
          <a:p>
            <a:pPr marL="12700">
              <a:lnSpc>
                <a:spcPts val="1300"/>
              </a:lnSpc>
            </a:pPr>
            <a:r>
              <a:rPr sz="1200" dirty="0">
                <a:latin typeface="Times New Roman"/>
                <a:cs typeface="Times New Roman"/>
              </a:rPr>
              <a:t>Vous</a:t>
            </a:r>
            <a:r>
              <a:rPr sz="1200" spc="-25" dirty="0">
                <a:latin typeface="Times New Roman"/>
                <a:cs typeface="Times New Roman"/>
              </a:rPr>
              <a:t> </a:t>
            </a:r>
            <a:r>
              <a:rPr sz="1200" dirty="0">
                <a:latin typeface="Times New Roman"/>
                <a:cs typeface="Times New Roman"/>
              </a:rPr>
              <a:t>pouvez</a:t>
            </a:r>
            <a:r>
              <a:rPr sz="1200" spc="-40" dirty="0">
                <a:latin typeface="Times New Roman"/>
                <a:cs typeface="Times New Roman"/>
              </a:rPr>
              <a:t> </a:t>
            </a:r>
            <a:r>
              <a:rPr sz="1200" dirty="0">
                <a:latin typeface="Times New Roman"/>
                <a:cs typeface="Times New Roman"/>
              </a:rPr>
              <a:t>attribuer</a:t>
            </a:r>
            <a:r>
              <a:rPr sz="1200" spc="-25" dirty="0">
                <a:latin typeface="Times New Roman"/>
                <a:cs typeface="Times New Roman"/>
              </a:rPr>
              <a:t> </a:t>
            </a:r>
            <a:r>
              <a:rPr sz="1200" dirty="0">
                <a:latin typeface="Times New Roman"/>
                <a:cs typeface="Times New Roman"/>
              </a:rPr>
              <a:t>à</a:t>
            </a:r>
            <a:r>
              <a:rPr sz="1200" spc="-40" dirty="0">
                <a:latin typeface="Times New Roman"/>
                <a:cs typeface="Times New Roman"/>
              </a:rPr>
              <a:t> </a:t>
            </a:r>
            <a:r>
              <a:rPr sz="1200" spc="-10" dirty="0">
                <a:latin typeface="Times New Roman"/>
                <a:cs typeface="Times New Roman"/>
              </a:rPr>
              <a:t>chaque</a:t>
            </a:r>
            <a:endParaRPr sz="1200" dirty="0">
              <a:latin typeface="Times New Roman"/>
              <a:cs typeface="Times New Roman"/>
            </a:endParaRPr>
          </a:p>
          <a:p>
            <a:pPr marL="12700" marR="80645">
              <a:lnSpc>
                <a:spcPct val="95600"/>
              </a:lnSpc>
              <a:spcBef>
                <a:spcPts val="40"/>
              </a:spcBef>
            </a:pPr>
            <a:r>
              <a:rPr sz="1200" dirty="0">
                <a:latin typeface="Times New Roman"/>
                <a:cs typeface="Times New Roman"/>
              </a:rPr>
              <a:t>étudiant</a:t>
            </a:r>
            <a:r>
              <a:rPr sz="1200" spc="-40" dirty="0">
                <a:latin typeface="Times New Roman"/>
                <a:cs typeface="Times New Roman"/>
              </a:rPr>
              <a:t> </a:t>
            </a:r>
            <a:r>
              <a:rPr sz="1200" dirty="0">
                <a:latin typeface="Times New Roman"/>
                <a:cs typeface="Times New Roman"/>
              </a:rPr>
              <a:t>une</a:t>
            </a:r>
            <a:r>
              <a:rPr sz="1200" spc="-40" dirty="0">
                <a:latin typeface="Times New Roman"/>
                <a:cs typeface="Times New Roman"/>
              </a:rPr>
              <a:t> </a:t>
            </a:r>
            <a:r>
              <a:rPr sz="1200" dirty="0">
                <a:latin typeface="Times New Roman"/>
                <a:cs typeface="Times New Roman"/>
              </a:rPr>
              <a:t>note</a:t>
            </a:r>
            <a:r>
              <a:rPr sz="1200" spc="-35" dirty="0">
                <a:latin typeface="Times New Roman"/>
                <a:cs typeface="Times New Roman"/>
              </a:rPr>
              <a:t> </a:t>
            </a:r>
            <a:r>
              <a:rPr sz="1200" spc="-25" dirty="0">
                <a:latin typeface="Times New Roman"/>
                <a:cs typeface="Times New Roman"/>
              </a:rPr>
              <a:t>de </a:t>
            </a:r>
            <a:r>
              <a:rPr sz="1200" spc="-10" dirty="0">
                <a:latin typeface="Times New Roman"/>
                <a:cs typeface="Times New Roman"/>
              </a:rPr>
              <a:t>participation</a:t>
            </a:r>
            <a:r>
              <a:rPr sz="1200" spc="-15" dirty="0">
                <a:latin typeface="Times New Roman"/>
                <a:cs typeface="Times New Roman"/>
              </a:rPr>
              <a:t> </a:t>
            </a:r>
            <a:r>
              <a:rPr sz="1200" dirty="0">
                <a:latin typeface="Times New Roman"/>
                <a:cs typeface="Times New Roman"/>
              </a:rPr>
              <a:t>globale</a:t>
            </a:r>
            <a:r>
              <a:rPr sz="1200" spc="-20" dirty="0">
                <a:latin typeface="Times New Roman"/>
                <a:cs typeface="Times New Roman"/>
              </a:rPr>
              <a:t> </a:t>
            </a:r>
            <a:r>
              <a:rPr sz="1200" spc="-10" dirty="0">
                <a:latin typeface="Times New Roman"/>
                <a:cs typeface="Times New Roman"/>
              </a:rPr>
              <a:t>comprise </a:t>
            </a:r>
            <a:r>
              <a:rPr sz="1200" dirty="0">
                <a:latin typeface="Times New Roman"/>
                <a:cs typeface="Times New Roman"/>
              </a:rPr>
              <a:t>entre</a:t>
            </a:r>
            <a:r>
              <a:rPr sz="1200" spc="-30" dirty="0">
                <a:latin typeface="Times New Roman"/>
                <a:cs typeface="Times New Roman"/>
              </a:rPr>
              <a:t> </a:t>
            </a:r>
            <a:r>
              <a:rPr sz="1200" dirty="0">
                <a:latin typeface="Times New Roman"/>
                <a:cs typeface="Times New Roman"/>
              </a:rPr>
              <a:t>1</a:t>
            </a:r>
            <a:r>
              <a:rPr sz="1200" spc="-20" dirty="0">
                <a:latin typeface="Times New Roman"/>
                <a:cs typeface="Times New Roman"/>
              </a:rPr>
              <a:t> </a:t>
            </a:r>
            <a:r>
              <a:rPr sz="1200" dirty="0">
                <a:latin typeface="Times New Roman"/>
                <a:cs typeface="Times New Roman"/>
              </a:rPr>
              <a:t>(faible)</a:t>
            </a:r>
            <a:r>
              <a:rPr sz="1200" spc="-20" dirty="0">
                <a:latin typeface="Times New Roman"/>
                <a:cs typeface="Times New Roman"/>
              </a:rPr>
              <a:t> </a:t>
            </a:r>
            <a:r>
              <a:rPr sz="1200" dirty="0">
                <a:latin typeface="Times New Roman"/>
                <a:cs typeface="Times New Roman"/>
              </a:rPr>
              <a:t>et</a:t>
            </a:r>
            <a:r>
              <a:rPr sz="1200" spc="-30" dirty="0">
                <a:latin typeface="Times New Roman"/>
                <a:cs typeface="Times New Roman"/>
              </a:rPr>
              <a:t> </a:t>
            </a:r>
            <a:r>
              <a:rPr sz="1200" dirty="0">
                <a:latin typeface="Times New Roman"/>
                <a:cs typeface="Times New Roman"/>
              </a:rPr>
              <a:t>3</a:t>
            </a:r>
            <a:r>
              <a:rPr sz="1200" spc="-20" dirty="0">
                <a:latin typeface="Times New Roman"/>
                <a:cs typeface="Times New Roman"/>
              </a:rPr>
              <a:t> </a:t>
            </a:r>
            <a:r>
              <a:rPr sz="1200" spc="-10" dirty="0">
                <a:latin typeface="Times New Roman"/>
                <a:cs typeface="Times New Roman"/>
              </a:rPr>
              <a:t>(élevé)</a:t>
            </a:r>
            <a:endParaRPr sz="1200" dirty="0">
              <a:latin typeface="Times New Roman"/>
              <a:cs typeface="Times New Roman"/>
            </a:endParaRPr>
          </a:p>
        </p:txBody>
      </p:sp>
      <p:pic>
        <p:nvPicPr>
          <p:cNvPr id="57" name="object 11">
            <a:extLst>
              <a:ext uri="{FF2B5EF4-FFF2-40B4-BE49-F238E27FC236}">
                <a16:creationId xmlns:a16="http://schemas.microsoft.com/office/drawing/2014/main" id="{41BA5B6C-7092-997E-7900-18E113CD7452}"/>
              </a:ext>
            </a:extLst>
          </p:cNvPr>
          <p:cNvPicPr/>
          <p:nvPr>
            <p:custDataLst>
              <p:tags r:id="rId14"/>
            </p:custDataLst>
          </p:nvPr>
        </p:nvPicPr>
        <p:blipFill>
          <a:blip r:embed="rId23" cstate="print"/>
          <a:stretch>
            <a:fillRect/>
          </a:stretch>
        </p:blipFill>
        <p:spPr>
          <a:xfrm>
            <a:off x="9212453" y="1204747"/>
            <a:ext cx="981582" cy="983970"/>
          </a:xfrm>
          <a:prstGeom prst="rect">
            <a:avLst/>
          </a:prstGeom>
        </p:spPr>
      </p:pic>
      <p:sp>
        <p:nvSpPr>
          <p:cNvPr id="58" name="object 12">
            <a:extLst>
              <a:ext uri="{FF2B5EF4-FFF2-40B4-BE49-F238E27FC236}">
                <a16:creationId xmlns:a16="http://schemas.microsoft.com/office/drawing/2014/main" id="{68751F03-9983-68A7-EA88-B78D49F204C9}"/>
              </a:ext>
            </a:extLst>
          </p:cNvPr>
          <p:cNvSpPr/>
          <p:nvPr>
            <p:custDataLst>
              <p:tags r:id="rId15"/>
            </p:custDataLst>
          </p:nvPr>
        </p:nvSpPr>
        <p:spPr>
          <a:xfrm>
            <a:off x="6625590" y="4500879"/>
            <a:ext cx="2115185" cy="861060"/>
          </a:xfrm>
          <a:custGeom>
            <a:avLst/>
            <a:gdLst/>
            <a:ahLst/>
            <a:cxnLst/>
            <a:rect l="l" t="t" r="r" b="b"/>
            <a:pathLst>
              <a:path w="2115184" h="861060">
                <a:moveTo>
                  <a:pt x="1971675" y="0"/>
                </a:moveTo>
                <a:lnTo>
                  <a:pt x="143509" y="0"/>
                </a:lnTo>
                <a:lnTo>
                  <a:pt x="98153" y="7317"/>
                </a:lnTo>
                <a:lnTo>
                  <a:pt x="58759" y="27692"/>
                </a:lnTo>
                <a:lnTo>
                  <a:pt x="27692" y="58759"/>
                </a:lnTo>
                <a:lnTo>
                  <a:pt x="7317" y="98153"/>
                </a:lnTo>
                <a:lnTo>
                  <a:pt x="0" y="143510"/>
                </a:lnTo>
                <a:lnTo>
                  <a:pt x="0" y="717550"/>
                </a:lnTo>
                <a:lnTo>
                  <a:pt x="7317" y="762906"/>
                </a:lnTo>
                <a:lnTo>
                  <a:pt x="27692" y="802300"/>
                </a:lnTo>
                <a:lnTo>
                  <a:pt x="58759" y="833367"/>
                </a:lnTo>
                <a:lnTo>
                  <a:pt x="98153" y="853742"/>
                </a:lnTo>
                <a:lnTo>
                  <a:pt x="143509" y="861060"/>
                </a:lnTo>
                <a:lnTo>
                  <a:pt x="1971675" y="861060"/>
                </a:lnTo>
                <a:lnTo>
                  <a:pt x="2017031" y="853742"/>
                </a:lnTo>
                <a:lnTo>
                  <a:pt x="2056425" y="833367"/>
                </a:lnTo>
                <a:lnTo>
                  <a:pt x="2087492" y="802300"/>
                </a:lnTo>
                <a:lnTo>
                  <a:pt x="2107867" y="762906"/>
                </a:lnTo>
                <a:lnTo>
                  <a:pt x="2115184" y="717550"/>
                </a:lnTo>
                <a:lnTo>
                  <a:pt x="2115184" y="143510"/>
                </a:lnTo>
                <a:lnTo>
                  <a:pt x="2107867" y="98153"/>
                </a:lnTo>
                <a:lnTo>
                  <a:pt x="2087492" y="58759"/>
                </a:lnTo>
                <a:lnTo>
                  <a:pt x="2056425" y="27692"/>
                </a:lnTo>
                <a:lnTo>
                  <a:pt x="2017031" y="7317"/>
                </a:lnTo>
                <a:lnTo>
                  <a:pt x="1971675" y="0"/>
                </a:lnTo>
                <a:close/>
              </a:path>
            </a:pathLst>
          </a:custGeom>
          <a:solidFill>
            <a:srgbClr val="CCCCFF"/>
          </a:solidFill>
        </p:spPr>
        <p:txBody>
          <a:bodyPr wrap="square" lIns="0" tIns="0" rIns="0" bIns="0" rtlCol="0"/>
          <a:lstStyle/>
          <a:p>
            <a:endParaRPr/>
          </a:p>
        </p:txBody>
      </p:sp>
      <p:sp>
        <p:nvSpPr>
          <p:cNvPr id="59" name="object 13">
            <a:extLst>
              <a:ext uri="{FF2B5EF4-FFF2-40B4-BE49-F238E27FC236}">
                <a16:creationId xmlns:a16="http://schemas.microsoft.com/office/drawing/2014/main" id="{C3AA53C3-3CF5-8210-CA02-0F5015DF2B84}"/>
              </a:ext>
            </a:extLst>
          </p:cNvPr>
          <p:cNvSpPr txBox="1"/>
          <p:nvPr>
            <p:custDataLst>
              <p:tags r:id="rId16"/>
            </p:custDataLst>
          </p:nvPr>
        </p:nvSpPr>
        <p:spPr>
          <a:xfrm>
            <a:off x="6694805" y="4558029"/>
            <a:ext cx="2045970" cy="735965"/>
          </a:xfrm>
          <a:prstGeom prst="rect">
            <a:avLst/>
          </a:prstGeom>
        </p:spPr>
        <p:txBody>
          <a:bodyPr vert="horz" wrap="square" lIns="0" tIns="19685" rIns="0" bIns="0" rtlCol="0">
            <a:spAutoFit/>
          </a:bodyPr>
          <a:lstStyle/>
          <a:p>
            <a:pPr marL="12700" marR="5080">
              <a:lnSpc>
                <a:spcPct val="96100"/>
              </a:lnSpc>
              <a:spcBef>
                <a:spcPts val="155"/>
              </a:spcBef>
            </a:pPr>
            <a:r>
              <a:rPr sz="1200" dirty="0">
                <a:latin typeface="Times New Roman"/>
                <a:cs typeface="Times New Roman"/>
              </a:rPr>
              <a:t>Ajoutez</a:t>
            </a:r>
            <a:r>
              <a:rPr sz="1200" spc="-30" dirty="0">
                <a:latin typeface="Times New Roman"/>
                <a:cs typeface="Times New Roman"/>
              </a:rPr>
              <a:t> </a:t>
            </a:r>
            <a:r>
              <a:rPr sz="1200" dirty="0">
                <a:latin typeface="Times New Roman"/>
                <a:cs typeface="Times New Roman"/>
              </a:rPr>
              <a:t>les</a:t>
            </a:r>
            <a:r>
              <a:rPr sz="1200" spc="-10" dirty="0">
                <a:latin typeface="Times New Roman"/>
                <a:cs typeface="Times New Roman"/>
              </a:rPr>
              <a:t> catégories </a:t>
            </a:r>
            <a:r>
              <a:rPr sz="1200" spc="-25" dirty="0">
                <a:latin typeface="Times New Roman"/>
                <a:cs typeface="Times New Roman"/>
              </a:rPr>
              <a:t>de </a:t>
            </a:r>
            <a:r>
              <a:rPr sz="1200" spc="-10" dirty="0">
                <a:latin typeface="Times New Roman"/>
                <a:cs typeface="Times New Roman"/>
              </a:rPr>
              <a:t>dialogue</a:t>
            </a:r>
            <a:r>
              <a:rPr sz="1200" spc="-25" dirty="0">
                <a:latin typeface="Times New Roman"/>
                <a:cs typeface="Times New Roman"/>
              </a:rPr>
              <a:t> </a:t>
            </a:r>
            <a:r>
              <a:rPr sz="1200" dirty="0">
                <a:latin typeface="Times New Roman"/>
                <a:cs typeface="Times New Roman"/>
              </a:rPr>
              <a:t>dans</a:t>
            </a:r>
            <a:r>
              <a:rPr sz="1200" spc="-5" dirty="0">
                <a:latin typeface="Times New Roman"/>
                <a:cs typeface="Times New Roman"/>
              </a:rPr>
              <a:t> </a:t>
            </a:r>
            <a:r>
              <a:rPr sz="1200" dirty="0">
                <a:latin typeface="Times New Roman"/>
                <a:cs typeface="Times New Roman"/>
              </a:rPr>
              <a:t>les</a:t>
            </a:r>
            <a:r>
              <a:rPr sz="1200" spc="-10" dirty="0">
                <a:latin typeface="Times New Roman"/>
                <a:cs typeface="Times New Roman"/>
              </a:rPr>
              <a:t> </a:t>
            </a:r>
            <a:r>
              <a:rPr sz="1200" dirty="0">
                <a:latin typeface="Times New Roman"/>
                <a:cs typeface="Times New Roman"/>
              </a:rPr>
              <a:t>sections</a:t>
            </a:r>
            <a:r>
              <a:rPr sz="1200" spc="-10" dirty="0">
                <a:latin typeface="Times New Roman"/>
                <a:cs typeface="Times New Roman"/>
              </a:rPr>
              <a:t> </a:t>
            </a:r>
            <a:r>
              <a:rPr sz="1200" spc="-25" dirty="0">
                <a:latin typeface="Times New Roman"/>
                <a:cs typeface="Times New Roman"/>
              </a:rPr>
              <a:t>du </a:t>
            </a:r>
            <a:r>
              <a:rPr sz="1200" dirty="0">
                <a:latin typeface="Times New Roman"/>
                <a:cs typeface="Times New Roman"/>
              </a:rPr>
              <a:t>milieu,</a:t>
            </a:r>
            <a:r>
              <a:rPr sz="1200" spc="-25" dirty="0">
                <a:latin typeface="Times New Roman"/>
                <a:cs typeface="Times New Roman"/>
              </a:rPr>
              <a:t> </a:t>
            </a:r>
            <a:r>
              <a:rPr sz="1200" dirty="0">
                <a:latin typeface="Times New Roman"/>
                <a:cs typeface="Times New Roman"/>
              </a:rPr>
              <a:t>en</a:t>
            </a:r>
            <a:r>
              <a:rPr sz="1200" spc="-25" dirty="0">
                <a:latin typeface="Times New Roman"/>
                <a:cs typeface="Times New Roman"/>
              </a:rPr>
              <a:t> </a:t>
            </a:r>
            <a:r>
              <a:rPr sz="1200" dirty="0">
                <a:latin typeface="Times New Roman"/>
                <a:cs typeface="Times New Roman"/>
              </a:rPr>
              <a:t>cochant</a:t>
            </a:r>
            <a:r>
              <a:rPr sz="1200" spc="-35" dirty="0">
                <a:latin typeface="Times New Roman"/>
                <a:cs typeface="Times New Roman"/>
              </a:rPr>
              <a:t> </a:t>
            </a:r>
            <a:r>
              <a:rPr sz="1200" dirty="0">
                <a:latin typeface="Times New Roman"/>
                <a:cs typeface="Times New Roman"/>
              </a:rPr>
              <a:t>si</a:t>
            </a:r>
            <a:r>
              <a:rPr sz="1200" spc="-30" dirty="0">
                <a:latin typeface="Times New Roman"/>
                <a:cs typeface="Times New Roman"/>
              </a:rPr>
              <a:t> </a:t>
            </a:r>
            <a:r>
              <a:rPr sz="1200" dirty="0">
                <a:latin typeface="Times New Roman"/>
                <a:cs typeface="Times New Roman"/>
              </a:rPr>
              <a:t>vous</a:t>
            </a:r>
            <a:r>
              <a:rPr sz="1200" spc="-20" dirty="0">
                <a:latin typeface="Times New Roman"/>
                <a:cs typeface="Times New Roman"/>
              </a:rPr>
              <a:t> </a:t>
            </a:r>
            <a:r>
              <a:rPr sz="1200" spc="-25" dirty="0">
                <a:latin typeface="Times New Roman"/>
                <a:cs typeface="Times New Roman"/>
              </a:rPr>
              <a:t>les </a:t>
            </a:r>
            <a:r>
              <a:rPr sz="1200" spc="-10" dirty="0">
                <a:latin typeface="Times New Roman"/>
                <a:cs typeface="Times New Roman"/>
              </a:rPr>
              <a:t>entendez.</a:t>
            </a:r>
            <a:endParaRPr sz="1200" dirty="0">
              <a:latin typeface="Times New Roman"/>
              <a:cs typeface="Times New Roman"/>
            </a:endParaRPr>
          </a:p>
        </p:txBody>
      </p:sp>
      <p:pic>
        <p:nvPicPr>
          <p:cNvPr id="61" name="object 14">
            <a:extLst>
              <a:ext uri="{FF2B5EF4-FFF2-40B4-BE49-F238E27FC236}">
                <a16:creationId xmlns:a16="http://schemas.microsoft.com/office/drawing/2014/main" id="{8980A073-B348-E6DA-D6B6-C3C3D7B5D50E}"/>
              </a:ext>
            </a:extLst>
          </p:cNvPr>
          <p:cNvPicPr/>
          <p:nvPr>
            <p:custDataLst>
              <p:tags r:id="rId17"/>
            </p:custDataLst>
          </p:nvPr>
        </p:nvPicPr>
        <p:blipFill>
          <a:blip r:embed="rId24" cstate="print"/>
          <a:stretch>
            <a:fillRect/>
          </a:stretch>
        </p:blipFill>
        <p:spPr>
          <a:xfrm>
            <a:off x="7315898" y="3854196"/>
            <a:ext cx="808164" cy="973073"/>
          </a:xfrm>
          <a:prstGeom prst="rect">
            <a:avLst/>
          </a:prstGeom>
        </p:spPr>
      </p:pic>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object 2"/>
          <p:cNvGraphicFramePr>
            <a:graphicFrameLocks noGrp="1"/>
          </p:cNvGraphicFramePr>
          <p:nvPr>
            <p:custDataLst>
              <p:tags r:id="rId1"/>
            </p:custDataLst>
            <p:extLst>
              <p:ext uri="{D42A27DB-BD31-4B8C-83A1-F6EECF244321}">
                <p14:modId xmlns:p14="http://schemas.microsoft.com/office/powerpoint/2010/main" val="4021529321"/>
              </p:ext>
            </p:extLst>
          </p:nvPr>
        </p:nvGraphicFramePr>
        <p:xfrm>
          <a:off x="5672208" y="1929264"/>
          <a:ext cx="4626861" cy="2237232"/>
        </p:xfrm>
        <a:graphic>
          <a:graphicData uri="http://schemas.openxmlformats.org/drawingml/2006/table">
            <a:tbl>
              <a:tblPr firstRow="1" bandRow="1">
                <a:tableStyleId>{2D5ABB26-0587-4C30-8999-92F81FD0307C}</a:tableStyleId>
              </a:tblPr>
              <a:tblGrid>
                <a:gridCol w="1021080">
                  <a:extLst>
                    <a:ext uri="{9D8B030D-6E8A-4147-A177-3AD203B41FA5}">
                      <a16:colId xmlns:a16="http://schemas.microsoft.com/office/drawing/2014/main" val="20000"/>
                    </a:ext>
                  </a:extLst>
                </a:gridCol>
                <a:gridCol w="1225295">
                  <a:extLst>
                    <a:ext uri="{9D8B030D-6E8A-4147-A177-3AD203B41FA5}">
                      <a16:colId xmlns:a16="http://schemas.microsoft.com/office/drawing/2014/main" val="20001"/>
                    </a:ext>
                  </a:extLst>
                </a:gridCol>
                <a:gridCol w="2380486">
                  <a:extLst>
                    <a:ext uri="{9D8B030D-6E8A-4147-A177-3AD203B41FA5}">
                      <a16:colId xmlns:a16="http://schemas.microsoft.com/office/drawing/2014/main" val="20002"/>
                    </a:ext>
                  </a:extLst>
                </a:gridCol>
              </a:tblGrid>
              <a:tr h="746760">
                <a:tc>
                  <a:txBody>
                    <a:bodyPr/>
                    <a:lstStyle/>
                    <a:p>
                      <a:pPr marL="238125" marR="226695" indent="9525">
                        <a:lnSpc>
                          <a:spcPct val="112999"/>
                        </a:lnSpc>
                        <a:spcBef>
                          <a:spcPts val="760"/>
                        </a:spcBef>
                      </a:pPr>
                      <a:r>
                        <a:rPr sz="1200" b="1" dirty="0">
                          <a:latin typeface="Times New Roman"/>
                          <a:cs typeface="Times New Roman"/>
                        </a:rPr>
                        <a:t>Code</a:t>
                      </a:r>
                      <a:r>
                        <a:rPr sz="1200" b="1" spc="-10" dirty="0">
                          <a:latin typeface="Times New Roman"/>
                          <a:cs typeface="Times New Roman"/>
                        </a:rPr>
                        <a:t> </a:t>
                      </a:r>
                      <a:r>
                        <a:rPr sz="1200" b="1" spc="-25" dirty="0">
                          <a:latin typeface="Times New Roman"/>
                          <a:cs typeface="Times New Roman"/>
                        </a:rPr>
                        <a:t>de </a:t>
                      </a:r>
                      <a:r>
                        <a:rPr sz="1200" b="1" spc="-10" dirty="0">
                          <a:latin typeface="Times New Roman"/>
                          <a:cs typeface="Times New Roman"/>
                        </a:rPr>
                        <a:t>dialogue</a:t>
                      </a:r>
                      <a:endParaRPr sz="1200" dirty="0">
                        <a:latin typeface="Times New Roman"/>
                        <a:cs typeface="Times New Roman"/>
                      </a:endParaRPr>
                    </a:p>
                  </a:txBody>
                  <a:tcPr marL="0" marR="0" marT="9652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a:lnSpc>
                          <a:spcPct val="100000"/>
                        </a:lnSpc>
                        <a:spcBef>
                          <a:spcPts val="395"/>
                        </a:spcBef>
                      </a:pPr>
                      <a:endParaRPr sz="1200" dirty="0">
                        <a:latin typeface="Times New Roman"/>
                        <a:cs typeface="Times New Roman"/>
                      </a:endParaRPr>
                    </a:p>
                    <a:p>
                      <a:pPr marL="155575">
                        <a:lnSpc>
                          <a:spcPct val="100000"/>
                        </a:lnSpc>
                      </a:pPr>
                      <a:r>
                        <a:rPr sz="1200" b="1" dirty="0">
                          <a:latin typeface="Times New Roman"/>
                          <a:cs typeface="Times New Roman"/>
                        </a:rPr>
                        <a:t>Notation</a:t>
                      </a:r>
                      <a:r>
                        <a:rPr sz="1200" b="1" spc="-5" dirty="0">
                          <a:latin typeface="Times New Roman"/>
                          <a:cs typeface="Times New Roman"/>
                        </a:rPr>
                        <a:t> </a:t>
                      </a:r>
                      <a:r>
                        <a:rPr sz="1200" b="1" spc="-10" dirty="0">
                          <a:latin typeface="Times New Roman"/>
                          <a:cs typeface="Times New Roman"/>
                        </a:rPr>
                        <a:t>(1-</a:t>
                      </a:r>
                      <a:r>
                        <a:rPr sz="1200" b="1" spc="-35" dirty="0">
                          <a:latin typeface="Times New Roman"/>
                          <a:cs typeface="Times New Roman"/>
                        </a:rPr>
                        <a:t>3)</a:t>
                      </a:r>
                      <a:endParaRPr sz="1200" dirty="0">
                        <a:latin typeface="Times New Roman"/>
                        <a:cs typeface="Times New Roman"/>
                      </a:endParaRPr>
                    </a:p>
                  </a:txBody>
                  <a:tcPr marL="0" marR="0" marT="50165"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a:lnSpc>
                          <a:spcPct val="100000"/>
                        </a:lnSpc>
                        <a:spcBef>
                          <a:spcPts val="395"/>
                        </a:spcBef>
                      </a:pPr>
                      <a:endParaRPr sz="1200">
                        <a:latin typeface="Times New Roman"/>
                        <a:cs typeface="Times New Roman"/>
                      </a:endParaRPr>
                    </a:p>
                    <a:p>
                      <a:pPr marL="822325">
                        <a:lnSpc>
                          <a:spcPct val="100000"/>
                        </a:lnSpc>
                      </a:pPr>
                      <a:r>
                        <a:rPr sz="1200" b="1" spc="-10" dirty="0">
                          <a:latin typeface="Times New Roman"/>
                          <a:cs typeface="Times New Roman"/>
                        </a:rPr>
                        <a:t>Commentaires</a:t>
                      </a:r>
                      <a:endParaRPr sz="1200">
                        <a:latin typeface="Times New Roman"/>
                        <a:cs typeface="Times New Roman"/>
                      </a:endParaRPr>
                    </a:p>
                  </a:txBody>
                  <a:tcPr marL="0" marR="0" marT="50165"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0"/>
                  </a:ext>
                </a:extLst>
              </a:tr>
              <a:tr h="746760">
                <a:tc>
                  <a:txBody>
                    <a:bodyPr/>
                    <a:lstStyle/>
                    <a:p>
                      <a:pPr>
                        <a:lnSpc>
                          <a:spcPct val="100000"/>
                        </a:lnSpc>
                        <a:spcBef>
                          <a:spcPts val="395"/>
                        </a:spcBef>
                      </a:pPr>
                      <a:endParaRPr sz="1200">
                        <a:latin typeface="Times New Roman"/>
                        <a:cs typeface="Times New Roman"/>
                      </a:endParaRPr>
                    </a:p>
                    <a:p>
                      <a:pPr marL="5715" algn="ctr">
                        <a:lnSpc>
                          <a:spcPct val="100000"/>
                        </a:lnSpc>
                      </a:pPr>
                      <a:r>
                        <a:rPr sz="1200" b="1" spc="-25" dirty="0">
                          <a:latin typeface="Times New Roman"/>
                          <a:cs typeface="Times New Roman"/>
                        </a:rPr>
                        <a:t>CA</a:t>
                      </a:r>
                      <a:endParaRPr sz="1200">
                        <a:latin typeface="Times New Roman"/>
                        <a:cs typeface="Times New Roman"/>
                      </a:endParaRPr>
                    </a:p>
                  </a:txBody>
                  <a:tcPr marL="0" marR="0" marT="50165"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a:lnSpc>
                          <a:spcPct val="100000"/>
                        </a:lnSpc>
                      </a:pPr>
                      <a:endParaRPr sz="1200" dirty="0">
                        <a:latin typeface="Times New Roman"/>
                        <a:cs typeface="Times New Roman"/>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a:lnSpc>
                          <a:spcPct val="100000"/>
                        </a:lnSpc>
                      </a:pPr>
                      <a:endParaRPr sz="1200" dirty="0">
                        <a:latin typeface="Times New Roman"/>
                        <a:cs typeface="Times New Roman"/>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1"/>
                  </a:ext>
                </a:extLst>
              </a:tr>
              <a:tr h="743712">
                <a:tc>
                  <a:txBody>
                    <a:bodyPr/>
                    <a:lstStyle/>
                    <a:p>
                      <a:pPr>
                        <a:lnSpc>
                          <a:spcPct val="100000"/>
                        </a:lnSpc>
                        <a:spcBef>
                          <a:spcPts val="395"/>
                        </a:spcBef>
                      </a:pPr>
                      <a:endParaRPr sz="1200">
                        <a:latin typeface="Times New Roman"/>
                        <a:cs typeface="Times New Roman"/>
                      </a:endParaRPr>
                    </a:p>
                    <a:p>
                      <a:pPr marL="1905" algn="ctr">
                        <a:lnSpc>
                          <a:spcPct val="100000"/>
                        </a:lnSpc>
                      </a:pPr>
                      <a:r>
                        <a:rPr sz="1200" b="1" spc="-50" dirty="0">
                          <a:latin typeface="Times New Roman"/>
                          <a:cs typeface="Times New Roman"/>
                        </a:rPr>
                        <a:t>C</a:t>
                      </a:r>
                      <a:endParaRPr sz="1200">
                        <a:latin typeface="Times New Roman"/>
                        <a:cs typeface="Times New Roman"/>
                      </a:endParaRPr>
                    </a:p>
                  </a:txBody>
                  <a:tcPr marL="0" marR="0" marT="50165"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a:lnSpc>
                          <a:spcPct val="100000"/>
                        </a:lnSpc>
                      </a:pPr>
                      <a:endParaRPr sz="1200">
                        <a:latin typeface="Times New Roman"/>
                        <a:cs typeface="Times New Roman"/>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a:lnSpc>
                          <a:spcPct val="100000"/>
                        </a:lnSpc>
                      </a:pPr>
                      <a:endParaRPr sz="1200" dirty="0">
                        <a:latin typeface="Times New Roman"/>
                        <a:cs typeface="Times New Roman"/>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2"/>
                  </a:ext>
                </a:extLst>
              </a:tr>
            </a:tbl>
          </a:graphicData>
        </a:graphic>
      </p:graphicFrame>
      <p:sp>
        <p:nvSpPr>
          <p:cNvPr id="3" name="object 3"/>
          <p:cNvSpPr/>
          <p:nvPr>
            <p:custDataLst>
              <p:tags r:id="rId2"/>
            </p:custDataLst>
          </p:nvPr>
        </p:nvSpPr>
        <p:spPr>
          <a:xfrm>
            <a:off x="433705" y="352425"/>
            <a:ext cx="4653280" cy="6400800"/>
          </a:xfrm>
          <a:custGeom>
            <a:avLst/>
            <a:gdLst/>
            <a:ahLst/>
            <a:cxnLst/>
            <a:rect l="l" t="t" r="r" b="b"/>
            <a:pathLst>
              <a:path w="4653280" h="5281295">
                <a:moveTo>
                  <a:pt x="0" y="0"/>
                </a:moveTo>
                <a:lnTo>
                  <a:pt x="4653191" y="0"/>
                </a:lnTo>
                <a:lnTo>
                  <a:pt x="4653191" y="5280886"/>
                </a:lnTo>
                <a:lnTo>
                  <a:pt x="0" y="5280886"/>
                </a:lnTo>
                <a:lnTo>
                  <a:pt x="0" y="0"/>
                </a:lnTo>
                <a:close/>
              </a:path>
            </a:pathLst>
          </a:custGeom>
          <a:ln w="31733">
            <a:solidFill>
              <a:srgbClr val="1F497D"/>
            </a:solidFill>
          </a:ln>
        </p:spPr>
        <p:txBody>
          <a:bodyPr wrap="square" lIns="0" tIns="0" rIns="0" bIns="0" rtlCol="0"/>
          <a:lstStyle/>
          <a:p>
            <a:endParaRPr/>
          </a:p>
        </p:txBody>
      </p:sp>
      <p:sp>
        <p:nvSpPr>
          <p:cNvPr id="4" name="object 4"/>
          <p:cNvSpPr txBox="1"/>
          <p:nvPr>
            <p:custDataLst>
              <p:tags r:id="rId3"/>
            </p:custDataLst>
          </p:nvPr>
        </p:nvSpPr>
        <p:spPr>
          <a:xfrm>
            <a:off x="520580" y="443633"/>
            <a:ext cx="4459605" cy="5564408"/>
          </a:xfrm>
          <a:prstGeom prst="rect">
            <a:avLst/>
          </a:prstGeom>
        </p:spPr>
        <p:txBody>
          <a:bodyPr vert="horz" wrap="square" lIns="0" tIns="0" rIns="0" bIns="0" rtlCol="0">
            <a:spAutoFit/>
          </a:bodyPr>
          <a:lstStyle/>
          <a:p>
            <a:pPr marL="12700">
              <a:lnSpc>
                <a:spcPct val="100000"/>
              </a:lnSpc>
            </a:pPr>
            <a:r>
              <a:rPr lang="fr-FR" sz="1400" b="1" dirty="0">
                <a:latin typeface="Arial"/>
                <a:cs typeface="Arial"/>
              </a:rPr>
              <a:t>2D : Évaluation du dialogue d’équipe à l’aide des codes</a:t>
            </a:r>
            <a:endParaRPr lang="en-GB" sz="1400" b="1" dirty="0">
              <a:latin typeface="Arial"/>
              <a:cs typeface="Arial"/>
            </a:endParaRPr>
          </a:p>
          <a:p>
            <a:pPr marL="82800">
              <a:lnSpc>
                <a:spcPct val="121000"/>
              </a:lnSpc>
              <a:spcBef>
                <a:spcPts val="580"/>
              </a:spcBef>
            </a:pPr>
            <a:r>
              <a:rPr lang="fr-FR" sz="1200" dirty="0">
                <a:latin typeface="Arial Unicode MS"/>
                <a:cs typeface="Arial Unicode MS"/>
              </a:rPr>
              <a:t>Cet outil d’évaluation du dialogue de groupe diffère légèrement des gabarits 2B et 2C puisqu’il ne porte pas sur les contributions individuelles des élèves, mais sur le groupe dans son ensemble. Vous pouvez sélectionner différentes catégories de dialogue sur lesquelles vous concentrer — ici, Coordination des idées et accord (CA) et Connecter (C).</a:t>
            </a:r>
          </a:p>
          <a:p>
            <a:pPr marL="82800">
              <a:lnSpc>
                <a:spcPct val="121000"/>
              </a:lnSpc>
              <a:spcBef>
                <a:spcPts val="580"/>
              </a:spcBef>
            </a:pPr>
            <a:r>
              <a:rPr lang="fr-FR" sz="1200" b="1" dirty="0">
                <a:latin typeface="Arial"/>
                <a:cs typeface="Arial"/>
              </a:rPr>
              <a:t>Notes d’orientation :</a:t>
            </a:r>
          </a:p>
          <a:p>
            <a:pPr marL="254250" indent="-171450">
              <a:lnSpc>
                <a:spcPct val="121000"/>
              </a:lnSpc>
              <a:spcBef>
                <a:spcPts val="580"/>
              </a:spcBef>
              <a:buFont typeface="Arial" panose="020B0604020202020204" pitchFamily="34" charset="0"/>
              <a:buChar char="•"/>
            </a:pPr>
            <a:r>
              <a:rPr lang="fr-FR" sz="1200" dirty="0">
                <a:latin typeface="Arial"/>
                <a:cs typeface="Arial"/>
              </a:rPr>
              <a:t>Utilisez une échelle de trois points pour évaluer la fréquence de chaque catégorie de dialogue dans l’ensemble de la conversation : 1 = faible, 2 = moyen, 3 = élevé. Cette échelle n’est pas absolue, elle dépend de votre jugement quant à ce qui est habituel dans votre contexte.</a:t>
            </a:r>
          </a:p>
          <a:p>
            <a:pPr marL="254250" indent="-171450">
              <a:lnSpc>
                <a:spcPct val="121000"/>
              </a:lnSpc>
              <a:spcBef>
                <a:spcPts val="580"/>
              </a:spcBef>
              <a:buFont typeface="Arial" panose="020B0604020202020204" pitchFamily="34" charset="0"/>
              <a:buChar char="•"/>
            </a:pPr>
            <a:r>
              <a:rPr lang="fr-FR" sz="1200" dirty="0">
                <a:latin typeface="Arial"/>
                <a:cs typeface="Arial"/>
              </a:rPr>
              <a:t>Utilisez la colonne «Commentaires» pour ajouter toute information pertinente relative à la note, par exemple si les résultats sont typiques ou s’ils montrent des progrès.</a:t>
            </a:r>
          </a:p>
          <a:p>
            <a:pPr marL="254250" indent="-171450">
              <a:lnSpc>
                <a:spcPct val="121000"/>
              </a:lnSpc>
              <a:spcBef>
                <a:spcPts val="580"/>
              </a:spcBef>
              <a:buFont typeface="Arial" panose="020B0604020202020204" pitchFamily="34" charset="0"/>
              <a:buChar char="•"/>
            </a:pPr>
            <a:r>
              <a:rPr lang="fr-FR" sz="1200" dirty="0">
                <a:latin typeface="Arial"/>
                <a:cs typeface="Arial"/>
              </a:rPr>
              <a:t>Vous pouvez répéter cette évaluation pour observer si les groupes modifient leurs tendances ou types de dialogue au fil du temps.</a:t>
            </a:r>
          </a:p>
          <a:p>
            <a:pPr marL="254250" indent="-171450">
              <a:lnSpc>
                <a:spcPct val="121000"/>
              </a:lnSpc>
              <a:spcBef>
                <a:spcPts val="580"/>
              </a:spcBef>
              <a:buFont typeface="Arial" panose="020B0604020202020204" pitchFamily="34" charset="0"/>
              <a:buChar char="•"/>
            </a:pPr>
            <a:r>
              <a:rPr lang="fr-FR" sz="1200" dirty="0">
                <a:latin typeface="Arial"/>
                <a:cs typeface="Arial"/>
              </a:rPr>
              <a:t>Vous pouvez ensuite utiliser un autre outil pour approfondir l’exploration de manière plus systématique (par exemple 2B ou 2C).</a:t>
            </a:r>
          </a:p>
        </p:txBody>
      </p:sp>
      <p:sp>
        <p:nvSpPr>
          <p:cNvPr id="5" name="object 5"/>
          <p:cNvSpPr txBox="1"/>
          <p:nvPr>
            <p:custDataLst>
              <p:tags r:id="rId4"/>
            </p:custDataLst>
          </p:nvPr>
        </p:nvSpPr>
        <p:spPr>
          <a:xfrm>
            <a:off x="856207" y="6370380"/>
            <a:ext cx="4230778" cy="184666"/>
          </a:xfrm>
          <a:prstGeom prst="rect">
            <a:avLst/>
          </a:prstGeom>
        </p:spPr>
        <p:txBody>
          <a:bodyPr vert="horz" wrap="square" lIns="0" tIns="0" rIns="0" bIns="0" rtlCol="0">
            <a:spAutoFit/>
          </a:bodyPr>
          <a:lstStyle/>
          <a:p>
            <a:pPr marL="12700">
              <a:spcBef>
                <a:spcPts val="640"/>
              </a:spcBef>
            </a:pPr>
            <a:r>
              <a:rPr lang="fr-FR" sz="1200" b="1" kern="0" dirty="0">
                <a:latin typeface="Arial"/>
                <a:cs typeface="Arial"/>
              </a:rPr>
              <a:t>Un gabarit téléchargeable </a:t>
            </a:r>
            <a:r>
              <a:rPr lang="fr-FR" sz="1200" kern="0" dirty="0">
                <a:latin typeface="Arial"/>
                <a:cs typeface="Arial"/>
              </a:rPr>
              <a:t>est disponible sur </a:t>
            </a:r>
            <a:r>
              <a:rPr lang="fr-FR" sz="1200" kern="0" dirty="0">
                <a:latin typeface="Arial"/>
                <a:cs typeface="Arial"/>
                <a:hlinkClick r:id="rId8"/>
              </a:rPr>
              <a:t>notre site web</a:t>
            </a:r>
            <a:r>
              <a:rPr lang="fr-FR" sz="1200" kern="0" dirty="0">
                <a:latin typeface="Arial"/>
                <a:cs typeface="Arial"/>
              </a:rPr>
              <a:t>.</a:t>
            </a:r>
          </a:p>
        </p:txBody>
      </p:sp>
      <p:sp>
        <p:nvSpPr>
          <p:cNvPr id="6" name="object 6"/>
          <p:cNvSpPr/>
          <p:nvPr>
            <p:custDataLst>
              <p:tags r:id="rId5"/>
            </p:custDataLst>
          </p:nvPr>
        </p:nvSpPr>
        <p:spPr>
          <a:xfrm>
            <a:off x="506847" y="6324602"/>
            <a:ext cx="276218" cy="276223"/>
          </a:xfrm>
          <a:prstGeom prst="rect">
            <a:avLst/>
          </a:prstGeom>
          <a:blipFill>
            <a:blip r:embed="rId9" cstate="print"/>
            <a:stretch>
              <a:fillRect/>
            </a:stretch>
          </a:blipFill>
        </p:spPr>
        <p:txBody>
          <a:bodyPr wrap="square" lIns="0" tIns="0" rIns="0" bIns="0" rtlCol="0"/>
          <a:lstStyle/>
          <a:p>
            <a:endParaRPr/>
          </a:p>
        </p:txBody>
      </p:sp>
      <p:sp>
        <p:nvSpPr>
          <p:cNvPr id="7" name="object 7"/>
          <p:cNvSpPr txBox="1">
            <a:spLocks noGrp="1"/>
          </p:cNvSpPr>
          <p:nvPr>
            <p:ph type="sldNum" sz="quarter" idx="7"/>
            <p:custDataLst>
              <p:tags r:id="rId6"/>
            </p:custDataLst>
          </p:nvPr>
        </p:nvSpPr>
        <p:spPr>
          <a:prstGeom prst="rect">
            <a:avLst/>
          </a:prstGeom>
        </p:spPr>
        <p:txBody>
          <a:bodyPr vert="horz" wrap="square" lIns="0" tIns="635" rIns="0" bIns="0" rtlCol="0">
            <a:spAutoFit/>
          </a:bodyPr>
          <a:lstStyle/>
          <a:p>
            <a:pPr marL="25400">
              <a:lnSpc>
                <a:spcPct val="100000"/>
              </a:lnSpc>
              <a:spcBef>
                <a:spcPts val="5"/>
              </a:spcBef>
            </a:pPr>
            <a:r>
              <a:rPr dirty="0"/>
              <a:t>46</a:t>
            </a: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object 2"/>
          <p:cNvGraphicFramePr>
            <a:graphicFrameLocks noGrp="1"/>
          </p:cNvGraphicFramePr>
          <p:nvPr>
            <p:custDataLst>
              <p:tags r:id="rId1"/>
            </p:custDataLst>
            <p:extLst>
              <p:ext uri="{D42A27DB-BD31-4B8C-83A1-F6EECF244321}">
                <p14:modId xmlns:p14="http://schemas.microsoft.com/office/powerpoint/2010/main" val="1028732248"/>
              </p:ext>
            </p:extLst>
          </p:nvPr>
        </p:nvGraphicFramePr>
        <p:xfrm>
          <a:off x="423552" y="4400171"/>
          <a:ext cx="9777980" cy="2429254"/>
        </p:xfrm>
        <a:graphic>
          <a:graphicData uri="http://schemas.openxmlformats.org/drawingml/2006/table">
            <a:tbl>
              <a:tblPr firstRow="1" bandRow="1">
                <a:tableStyleId>{2D5ABB26-0587-4C30-8999-92F81FD0307C}</a:tableStyleId>
              </a:tblPr>
              <a:tblGrid>
                <a:gridCol w="2087879">
                  <a:extLst>
                    <a:ext uri="{9D8B030D-6E8A-4147-A177-3AD203B41FA5}">
                      <a16:colId xmlns:a16="http://schemas.microsoft.com/office/drawing/2014/main" val="20000"/>
                    </a:ext>
                  </a:extLst>
                </a:gridCol>
                <a:gridCol w="1237488">
                  <a:extLst>
                    <a:ext uri="{9D8B030D-6E8A-4147-A177-3AD203B41FA5}">
                      <a16:colId xmlns:a16="http://schemas.microsoft.com/office/drawing/2014/main" val="20001"/>
                    </a:ext>
                  </a:extLst>
                </a:gridCol>
                <a:gridCol w="1603248">
                  <a:extLst>
                    <a:ext uri="{9D8B030D-6E8A-4147-A177-3AD203B41FA5}">
                      <a16:colId xmlns:a16="http://schemas.microsoft.com/office/drawing/2014/main" val="20002"/>
                    </a:ext>
                  </a:extLst>
                </a:gridCol>
                <a:gridCol w="2014727">
                  <a:extLst>
                    <a:ext uri="{9D8B030D-6E8A-4147-A177-3AD203B41FA5}">
                      <a16:colId xmlns:a16="http://schemas.microsoft.com/office/drawing/2014/main" val="20003"/>
                    </a:ext>
                  </a:extLst>
                </a:gridCol>
                <a:gridCol w="2834638">
                  <a:extLst>
                    <a:ext uri="{9D8B030D-6E8A-4147-A177-3AD203B41FA5}">
                      <a16:colId xmlns:a16="http://schemas.microsoft.com/office/drawing/2014/main" val="20004"/>
                    </a:ext>
                  </a:extLst>
                </a:gridCol>
              </a:tblGrid>
              <a:tr h="783336">
                <a:tc>
                  <a:txBody>
                    <a:bodyPr/>
                    <a:lstStyle/>
                    <a:p>
                      <a:pPr>
                        <a:lnSpc>
                          <a:spcPct val="100000"/>
                        </a:lnSpc>
                        <a:spcBef>
                          <a:spcPts val="545"/>
                        </a:spcBef>
                      </a:pPr>
                      <a:endParaRPr sz="1200" dirty="0">
                        <a:latin typeface="Times New Roman"/>
                        <a:cs typeface="Times New Roman"/>
                      </a:endParaRPr>
                    </a:p>
                    <a:p>
                      <a:pPr marL="514350">
                        <a:lnSpc>
                          <a:spcPct val="100000"/>
                        </a:lnSpc>
                      </a:pPr>
                      <a:r>
                        <a:rPr sz="1200" b="1" dirty="0">
                          <a:latin typeface="Arial"/>
                          <a:cs typeface="Arial"/>
                        </a:rPr>
                        <a:t>Type</a:t>
                      </a:r>
                      <a:r>
                        <a:rPr sz="1200" b="1" spc="-35" dirty="0">
                          <a:latin typeface="Arial"/>
                          <a:cs typeface="Arial"/>
                        </a:rPr>
                        <a:t> </a:t>
                      </a:r>
                      <a:r>
                        <a:rPr sz="1200" b="1" spc="-10" dirty="0">
                          <a:latin typeface="Arial"/>
                          <a:cs typeface="Arial"/>
                        </a:rPr>
                        <a:t>d’activité</a:t>
                      </a:r>
                      <a:endParaRPr sz="1200" dirty="0">
                        <a:latin typeface="Arial"/>
                        <a:cs typeface="Arial"/>
                      </a:endParaRPr>
                    </a:p>
                  </a:txBody>
                  <a:tcPr marL="0" marR="0" marT="69215" marB="0">
                    <a:lnL w="6095">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a:lnSpc>
                          <a:spcPct val="100000"/>
                        </a:lnSpc>
                        <a:spcBef>
                          <a:spcPts val="545"/>
                        </a:spcBef>
                      </a:pPr>
                      <a:endParaRPr sz="1200" dirty="0">
                        <a:latin typeface="Times New Roman"/>
                        <a:cs typeface="Times New Roman"/>
                      </a:endParaRPr>
                    </a:p>
                    <a:p>
                      <a:pPr marL="3810" algn="ctr">
                        <a:lnSpc>
                          <a:spcPct val="100000"/>
                        </a:lnSpc>
                      </a:pPr>
                      <a:r>
                        <a:rPr sz="1200" b="1" spc="-10" dirty="0">
                          <a:latin typeface="Arial"/>
                          <a:cs typeface="Arial"/>
                        </a:rPr>
                        <a:t>Catégorie</a:t>
                      </a:r>
                      <a:endParaRPr sz="1200" dirty="0">
                        <a:latin typeface="Arial"/>
                        <a:cs typeface="Arial"/>
                      </a:endParaRPr>
                    </a:p>
                  </a:txBody>
                  <a:tcPr marL="0" marR="0" marT="69215"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marL="107314" marR="100965" indent="-1270" algn="ctr">
                        <a:lnSpc>
                          <a:spcPct val="113700"/>
                        </a:lnSpc>
                        <a:spcBef>
                          <a:spcPts val="80"/>
                        </a:spcBef>
                      </a:pPr>
                      <a:r>
                        <a:rPr sz="1200" b="1" spc="-10" dirty="0">
                          <a:latin typeface="Arial"/>
                          <a:cs typeface="Arial"/>
                        </a:rPr>
                        <a:t>Fréquence d’observation</a:t>
                      </a:r>
                      <a:r>
                        <a:rPr sz="1200" b="1" dirty="0">
                          <a:latin typeface="Arial"/>
                          <a:cs typeface="Arial"/>
                        </a:rPr>
                        <a:t> de</a:t>
                      </a:r>
                      <a:r>
                        <a:rPr sz="1200" b="1" spc="35" dirty="0">
                          <a:latin typeface="Arial"/>
                          <a:cs typeface="Arial"/>
                        </a:rPr>
                        <a:t> </a:t>
                      </a:r>
                      <a:r>
                        <a:rPr sz="1200" b="1" spc="-25" dirty="0">
                          <a:latin typeface="Arial"/>
                          <a:cs typeface="Arial"/>
                        </a:rPr>
                        <a:t>la </a:t>
                      </a:r>
                      <a:r>
                        <a:rPr sz="1200" b="1" spc="-10" dirty="0">
                          <a:latin typeface="Arial"/>
                          <a:cs typeface="Arial"/>
                        </a:rPr>
                        <a:t>catégorie</a:t>
                      </a:r>
                      <a:endParaRPr sz="1200" dirty="0">
                        <a:latin typeface="Arial"/>
                        <a:cs typeface="Arial"/>
                      </a:endParaRPr>
                    </a:p>
                  </a:txBody>
                  <a:tcPr marL="0" marR="0" marT="1016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marL="177800" marR="170180" algn="ctr">
                        <a:lnSpc>
                          <a:spcPct val="113700"/>
                        </a:lnSpc>
                        <a:spcBef>
                          <a:spcPts val="80"/>
                        </a:spcBef>
                      </a:pPr>
                      <a:r>
                        <a:rPr sz="1200" b="1" dirty="0">
                          <a:latin typeface="Arial"/>
                          <a:cs typeface="Arial"/>
                        </a:rPr>
                        <a:t>Nombre</a:t>
                      </a:r>
                      <a:r>
                        <a:rPr sz="1200" b="1" spc="-30" dirty="0">
                          <a:latin typeface="Arial"/>
                          <a:cs typeface="Arial"/>
                        </a:rPr>
                        <a:t> </a:t>
                      </a:r>
                      <a:r>
                        <a:rPr sz="1200" b="1" dirty="0">
                          <a:latin typeface="Arial"/>
                          <a:cs typeface="Arial"/>
                        </a:rPr>
                        <a:t>d’élèves</a:t>
                      </a:r>
                      <a:r>
                        <a:rPr sz="1200" b="1" spc="-25" dirty="0">
                          <a:latin typeface="Arial"/>
                          <a:cs typeface="Arial"/>
                        </a:rPr>
                        <a:t> </a:t>
                      </a:r>
                      <a:r>
                        <a:rPr sz="1200" b="1" spc="-20" dirty="0">
                          <a:latin typeface="Arial"/>
                          <a:cs typeface="Arial"/>
                        </a:rPr>
                        <a:t>ayant </a:t>
                      </a:r>
                      <a:r>
                        <a:rPr sz="1200" b="1" spc="-10" dirty="0">
                          <a:latin typeface="Arial"/>
                          <a:cs typeface="Arial"/>
                        </a:rPr>
                        <a:t>contribué</a:t>
                      </a:r>
                      <a:r>
                        <a:rPr sz="1200" b="1" spc="-20" dirty="0">
                          <a:latin typeface="Arial"/>
                          <a:cs typeface="Arial"/>
                        </a:rPr>
                        <a:t> </a:t>
                      </a:r>
                      <a:r>
                        <a:rPr sz="1200" b="1" dirty="0">
                          <a:latin typeface="Arial"/>
                          <a:cs typeface="Arial"/>
                        </a:rPr>
                        <a:t>dans</a:t>
                      </a:r>
                      <a:r>
                        <a:rPr sz="1200" b="1" spc="-15" dirty="0">
                          <a:latin typeface="Arial"/>
                          <a:cs typeface="Arial"/>
                        </a:rPr>
                        <a:t> </a:t>
                      </a:r>
                      <a:r>
                        <a:rPr sz="1200" b="1" spc="-10" dirty="0">
                          <a:latin typeface="Arial"/>
                          <a:cs typeface="Arial"/>
                        </a:rPr>
                        <a:t>cette catégorie</a:t>
                      </a:r>
                      <a:endParaRPr sz="1200" dirty="0">
                        <a:latin typeface="Arial"/>
                        <a:cs typeface="Arial"/>
                      </a:endParaRPr>
                    </a:p>
                  </a:txBody>
                  <a:tcPr marL="0" marR="0" marT="1016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marL="942975" marR="99060" indent="-838835">
                        <a:lnSpc>
                          <a:spcPct val="112799"/>
                        </a:lnSpc>
                        <a:spcBef>
                          <a:spcPts val="915"/>
                        </a:spcBef>
                      </a:pPr>
                      <a:r>
                        <a:rPr sz="1200" b="1" dirty="0">
                          <a:latin typeface="Arial"/>
                          <a:cs typeface="Arial"/>
                        </a:rPr>
                        <a:t>Les </a:t>
                      </a:r>
                      <a:r>
                        <a:rPr sz="1200" b="1" spc="-10" dirty="0">
                          <a:latin typeface="Arial"/>
                          <a:cs typeface="Arial"/>
                        </a:rPr>
                        <a:t>contributions</a:t>
                      </a:r>
                      <a:r>
                        <a:rPr sz="1200" b="1" spc="5" dirty="0">
                          <a:latin typeface="Arial"/>
                          <a:cs typeface="Arial"/>
                        </a:rPr>
                        <a:t> </a:t>
                      </a:r>
                      <a:r>
                        <a:rPr sz="1200" b="1" spc="-10" dirty="0">
                          <a:latin typeface="Arial"/>
                          <a:cs typeface="Arial"/>
                        </a:rPr>
                        <a:t>sont-</a:t>
                      </a:r>
                      <a:r>
                        <a:rPr sz="1200" b="1" dirty="0">
                          <a:latin typeface="Arial"/>
                          <a:cs typeface="Arial"/>
                        </a:rPr>
                        <a:t>elles</a:t>
                      </a:r>
                      <a:r>
                        <a:rPr sz="1200" b="1" spc="5" dirty="0">
                          <a:latin typeface="Arial"/>
                          <a:cs typeface="Arial"/>
                        </a:rPr>
                        <a:t> </a:t>
                      </a:r>
                      <a:r>
                        <a:rPr sz="1200" b="1" spc="-10" dirty="0">
                          <a:latin typeface="Arial"/>
                          <a:cs typeface="Arial"/>
                        </a:rPr>
                        <a:t>courtes </a:t>
                      </a:r>
                      <a:r>
                        <a:rPr sz="1200" b="1" dirty="0">
                          <a:latin typeface="Arial"/>
                          <a:cs typeface="Arial"/>
                        </a:rPr>
                        <a:t>ou</a:t>
                      </a:r>
                      <a:r>
                        <a:rPr sz="1200" b="1" spc="-50" dirty="0">
                          <a:latin typeface="Arial"/>
                          <a:cs typeface="Arial"/>
                        </a:rPr>
                        <a:t> </a:t>
                      </a:r>
                      <a:r>
                        <a:rPr sz="1200" b="1" dirty="0">
                          <a:latin typeface="Arial"/>
                          <a:cs typeface="Arial"/>
                        </a:rPr>
                        <a:t>longues</a:t>
                      </a:r>
                      <a:r>
                        <a:rPr sz="1200" b="1" spc="-25" dirty="0">
                          <a:latin typeface="Arial"/>
                          <a:cs typeface="Arial"/>
                        </a:rPr>
                        <a:t> </a:t>
                      </a:r>
                      <a:r>
                        <a:rPr sz="1200" b="1" spc="-50" dirty="0">
                          <a:latin typeface="Arial"/>
                          <a:cs typeface="Arial"/>
                        </a:rPr>
                        <a:t>?</a:t>
                      </a:r>
                      <a:endParaRPr sz="1200" dirty="0">
                        <a:latin typeface="Arial"/>
                        <a:cs typeface="Arial"/>
                      </a:endParaRPr>
                    </a:p>
                  </a:txBody>
                  <a:tcPr marL="0" marR="0" marT="116205"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0"/>
                  </a:ext>
                </a:extLst>
              </a:tr>
              <a:tr h="411479">
                <a:tc>
                  <a:txBody>
                    <a:bodyPr/>
                    <a:lstStyle/>
                    <a:p>
                      <a:pPr marL="38100">
                        <a:lnSpc>
                          <a:spcPct val="100000"/>
                        </a:lnSpc>
                        <a:spcBef>
                          <a:spcPts val="450"/>
                        </a:spcBef>
                      </a:pPr>
                      <a:r>
                        <a:rPr sz="1200" spc="-25" dirty="0">
                          <a:latin typeface="Arial"/>
                          <a:cs typeface="Arial"/>
                        </a:rPr>
                        <a:t>1)</a:t>
                      </a:r>
                      <a:endParaRPr sz="1200">
                        <a:latin typeface="Arial"/>
                        <a:cs typeface="Arial"/>
                      </a:endParaRPr>
                    </a:p>
                  </a:txBody>
                  <a:tcPr marL="0" marR="0" marT="57150" marB="0">
                    <a:lnL w="6095">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algn="ctr">
                        <a:lnSpc>
                          <a:spcPct val="100000"/>
                        </a:lnSpc>
                        <a:spcBef>
                          <a:spcPts val="450"/>
                        </a:spcBef>
                      </a:pPr>
                      <a:r>
                        <a:rPr sz="1200" spc="-50" dirty="0">
                          <a:latin typeface="Arial"/>
                          <a:cs typeface="Arial"/>
                        </a:rPr>
                        <a:t>B</a:t>
                      </a:r>
                      <a:endParaRPr sz="1200">
                        <a:latin typeface="Arial"/>
                        <a:cs typeface="Arial"/>
                      </a:endParaRPr>
                    </a:p>
                  </a:txBody>
                  <a:tcPr marL="0" marR="0" marT="5715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a:lnSpc>
                          <a:spcPct val="100000"/>
                        </a:lnSpc>
                      </a:pPr>
                      <a:endParaRPr sz="1200">
                        <a:latin typeface="Times New Roman"/>
                        <a:cs typeface="Times New Roman"/>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a:lnSpc>
                          <a:spcPct val="100000"/>
                        </a:lnSpc>
                      </a:pPr>
                      <a:endParaRPr sz="1200">
                        <a:latin typeface="Times New Roman"/>
                        <a:cs typeface="Times New Roman"/>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a:lnSpc>
                          <a:spcPct val="100000"/>
                        </a:lnSpc>
                      </a:pPr>
                      <a:endParaRPr sz="1200" dirty="0">
                        <a:latin typeface="Times New Roman"/>
                        <a:cs typeface="Times New Roman"/>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1"/>
                  </a:ext>
                </a:extLst>
              </a:tr>
              <a:tr h="411480">
                <a:tc>
                  <a:txBody>
                    <a:bodyPr/>
                    <a:lstStyle/>
                    <a:p>
                      <a:pPr>
                        <a:lnSpc>
                          <a:spcPct val="100000"/>
                        </a:lnSpc>
                      </a:pPr>
                      <a:endParaRPr sz="1200">
                        <a:latin typeface="Times New Roman"/>
                        <a:cs typeface="Times New Roman"/>
                      </a:endParaRPr>
                    </a:p>
                  </a:txBody>
                  <a:tcPr marL="0" marR="0" marT="0" marB="0">
                    <a:lnL w="6095">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marL="6350" algn="ctr">
                        <a:lnSpc>
                          <a:spcPct val="100000"/>
                        </a:lnSpc>
                        <a:spcBef>
                          <a:spcPts val="445"/>
                        </a:spcBef>
                      </a:pPr>
                      <a:r>
                        <a:rPr sz="1200" spc="-25" dirty="0">
                          <a:latin typeface="Arial"/>
                          <a:cs typeface="Arial"/>
                        </a:rPr>
                        <a:t>CH</a:t>
                      </a:r>
                      <a:endParaRPr sz="1200">
                        <a:latin typeface="Arial"/>
                        <a:cs typeface="Arial"/>
                      </a:endParaRPr>
                    </a:p>
                  </a:txBody>
                  <a:tcPr marL="0" marR="0" marT="56515"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a:lnSpc>
                          <a:spcPct val="100000"/>
                        </a:lnSpc>
                      </a:pPr>
                      <a:endParaRPr sz="1200">
                        <a:latin typeface="Times New Roman"/>
                        <a:cs typeface="Times New Roman"/>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a:lnSpc>
                          <a:spcPct val="100000"/>
                        </a:lnSpc>
                      </a:pPr>
                      <a:endParaRPr sz="1200" dirty="0">
                        <a:latin typeface="Times New Roman"/>
                        <a:cs typeface="Times New Roman"/>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a:lnSpc>
                          <a:spcPct val="100000"/>
                        </a:lnSpc>
                      </a:pPr>
                      <a:endParaRPr sz="1200" dirty="0">
                        <a:latin typeface="Times New Roman"/>
                        <a:cs typeface="Times New Roman"/>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2"/>
                  </a:ext>
                </a:extLst>
              </a:tr>
              <a:tr h="411480">
                <a:tc>
                  <a:txBody>
                    <a:bodyPr/>
                    <a:lstStyle/>
                    <a:p>
                      <a:pPr marL="38100">
                        <a:lnSpc>
                          <a:spcPct val="100000"/>
                        </a:lnSpc>
                        <a:spcBef>
                          <a:spcPts val="450"/>
                        </a:spcBef>
                      </a:pPr>
                      <a:r>
                        <a:rPr sz="1200" spc="-25" dirty="0">
                          <a:latin typeface="Arial"/>
                          <a:cs typeface="Arial"/>
                        </a:rPr>
                        <a:t>2)</a:t>
                      </a:r>
                      <a:endParaRPr sz="1200">
                        <a:latin typeface="Arial"/>
                        <a:cs typeface="Arial"/>
                      </a:endParaRPr>
                    </a:p>
                  </a:txBody>
                  <a:tcPr marL="0" marR="0" marT="57150" marB="0">
                    <a:lnL w="6095">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algn="ctr">
                        <a:lnSpc>
                          <a:spcPct val="100000"/>
                        </a:lnSpc>
                        <a:spcBef>
                          <a:spcPts val="450"/>
                        </a:spcBef>
                      </a:pPr>
                      <a:r>
                        <a:rPr sz="1200" spc="-50" dirty="0">
                          <a:latin typeface="Arial"/>
                          <a:cs typeface="Arial"/>
                        </a:rPr>
                        <a:t>B</a:t>
                      </a:r>
                      <a:endParaRPr sz="1200">
                        <a:latin typeface="Arial"/>
                        <a:cs typeface="Arial"/>
                      </a:endParaRPr>
                    </a:p>
                  </a:txBody>
                  <a:tcPr marL="0" marR="0" marT="5715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a:lnSpc>
                          <a:spcPct val="100000"/>
                        </a:lnSpc>
                      </a:pPr>
                      <a:endParaRPr sz="1200">
                        <a:latin typeface="Times New Roman"/>
                        <a:cs typeface="Times New Roman"/>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a:lnSpc>
                          <a:spcPct val="100000"/>
                        </a:lnSpc>
                      </a:pPr>
                      <a:endParaRPr sz="1200">
                        <a:latin typeface="Times New Roman"/>
                        <a:cs typeface="Times New Roman"/>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a:lnSpc>
                          <a:spcPct val="100000"/>
                        </a:lnSpc>
                      </a:pPr>
                      <a:endParaRPr sz="1200" dirty="0">
                        <a:latin typeface="Times New Roman"/>
                        <a:cs typeface="Times New Roman"/>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3"/>
                  </a:ext>
                </a:extLst>
              </a:tr>
              <a:tr h="411479">
                <a:tc>
                  <a:txBody>
                    <a:bodyPr/>
                    <a:lstStyle/>
                    <a:p>
                      <a:pPr>
                        <a:lnSpc>
                          <a:spcPct val="100000"/>
                        </a:lnSpc>
                      </a:pPr>
                      <a:endParaRPr sz="1200">
                        <a:latin typeface="Times New Roman"/>
                        <a:cs typeface="Times New Roman"/>
                      </a:endParaRPr>
                    </a:p>
                  </a:txBody>
                  <a:tcPr marL="0" marR="0" marT="0" marB="0">
                    <a:lnL w="6095">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marL="6350" algn="ctr">
                        <a:lnSpc>
                          <a:spcPct val="100000"/>
                        </a:lnSpc>
                        <a:spcBef>
                          <a:spcPts val="450"/>
                        </a:spcBef>
                      </a:pPr>
                      <a:r>
                        <a:rPr sz="1200" spc="-25" dirty="0">
                          <a:latin typeface="Arial"/>
                          <a:cs typeface="Arial"/>
                        </a:rPr>
                        <a:t>CH</a:t>
                      </a:r>
                      <a:endParaRPr sz="1200">
                        <a:latin typeface="Arial"/>
                        <a:cs typeface="Arial"/>
                      </a:endParaRPr>
                    </a:p>
                  </a:txBody>
                  <a:tcPr marL="0" marR="0" marT="5715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a:lnSpc>
                          <a:spcPct val="100000"/>
                        </a:lnSpc>
                      </a:pPr>
                      <a:endParaRPr sz="1200">
                        <a:latin typeface="Times New Roman"/>
                        <a:cs typeface="Times New Roman"/>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a:lnSpc>
                          <a:spcPct val="100000"/>
                        </a:lnSpc>
                      </a:pPr>
                      <a:endParaRPr sz="1200">
                        <a:latin typeface="Times New Roman"/>
                        <a:cs typeface="Times New Roman"/>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a:lnSpc>
                          <a:spcPct val="100000"/>
                        </a:lnSpc>
                      </a:pPr>
                      <a:endParaRPr sz="1200" dirty="0">
                        <a:latin typeface="Times New Roman"/>
                        <a:cs typeface="Times New Roman"/>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4"/>
                  </a:ext>
                </a:extLst>
              </a:tr>
            </a:tbl>
          </a:graphicData>
        </a:graphic>
      </p:graphicFrame>
      <p:sp>
        <p:nvSpPr>
          <p:cNvPr id="3" name="object 3"/>
          <p:cNvSpPr txBox="1"/>
          <p:nvPr>
            <p:custDataLst>
              <p:tags r:id="rId2"/>
            </p:custDataLst>
          </p:nvPr>
        </p:nvSpPr>
        <p:spPr>
          <a:xfrm>
            <a:off x="423552" y="173021"/>
            <a:ext cx="5532748" cy="3981283"/>
          </a:xfrm>
          <a:prstGeom prst="rect">
            <a:avLst/>
          </a:prstGeom>
          <a:ln w="31733">
            <a:solidFill>
              <a:srgbClr val="2791A6"/>
            </a:solidFill>
          </a:ln>
        </p:spPr>
        <p:txBody>
          <a:bodyPr vert="horz" wrap="square" lIns="0" tIns="74930" rIns="0" bIns="0" rtlCol="0">
            <a:spAutoFit/>
          </a:bodyPr>
          <a:lstStyle/>
          <a:p>
            <a:pPr marL="83185">
              <a:lnSpc>
                <a:spcPct val="100000"/>
              </a:lnSpc>
              <a:spcBef>
                <a:spcPts val="590"/>
              </a:spcBef>
            </a:pPr>
            <a:r>
              <a:rPr lang="fr-FR" sz="1400" b="1" dirty="0">
                <a:latin typeface="Arial"/>
                <a:cs typeface="Arial"/>
              </a:rPr>
              <a:t>2E : Échelle d’évaluation de la participation de toute la classe</a:t>
            </a:r>
            <a:endParaRPr sz="1400" dirty="0">
              <a:latin typeface="Arial"/>
              <a:cs typeface="Arial"/>
            </a:endParaRPr>
          </a:p>
          <a:p>
            <a:pPr marL="83185" marR="95250">
              <a:lnSpc>
                <a:spcPct val="120700"/>
              </a:lnSpc>
              <a:spcBef>
                <a:spcPts val="670"/>
              </a:spcBef>
            </a:pPr>
            <a:r>
              <a:rPr lang="fr-FR" sz="1200" dirty="0">
                <a:latin typeface="Arial Unicode MS"/>
                <a:cs typeface="Arial Unicode MS"/>
              </a:rPr>
              <a:t>Cette échelle d’évaluation pour la classe entière est une extension de la matrice 2D qui se concentre sur le dialogue impliquant l’ensemble de la classe. Elle vous permettra de mieux comprendre comment les élèves participent au dialogue. Vous pouvez porter attention à différents aspects de la participation des élèves, comme la durée de leurs interventions et la fréquence de leur participation. Vous pouvez réaliser ces observations lors de différents types d’activités impliquant toute la classe afin de construire une image plus globale du dialogue dans votre contexte d’apprentissage.</a:t>
            </a:r>
            <a:r>
              <a:rPr sz="1200" dirty="0">
                <a:latin typeface="Arial Unicode MS"/>
                <a:cs typeface="Arial Unicode MS"/>
              </a:rPr>
              <a:t> </a:t>
            </a:r>
            <a:endParaRPr lang="fr-CA" sz="1200" dirty="0">
              <a:latin typeface="Arial Unicode MS"/>
              <a:cs typeface="Arial Unicode MS"/>
            </a:endParaRPr>
          </a:p>
          <a:p>
            <a:pPr marL="83185" marR="95250">
              <a:lnSpc>
                <a:spcPct val="120700"/>
              </a:lnSpc>
              <a:spcBef>
                <a:spcPts val="670"/>
              </a:spcBef>
            </a:pPr>
            <a:r>
              <a:rPr lang="fr-FR" sz="1200" b="1" dirty="0">
                <a:latin typeface="Arial Unicode MS"/>
                <a:cs typeface="Arial Unicode MS"/>
              </a:rPr>
              <a:t>Notes d’orientation </a:t>
            </a:r>
            <a:r>
              <a:rPr lang="fr-FR" sz="1200" dirty="0">
                <a:latin typeface="Arial Unicode MS"/>
                <a:cs typeface="Arial Unicode MS"/>
              </a:rPr>
              <a:t>:</a:t>
            </a:r>
          </a:p>
          <a:p>
            <a:pPr marL="254635" marR="95250" indent="-171450">
              <a:lnSpc>
                <a:spcPct val="120700"/>
              </a:lnSpc>
              <a:spcBef>
                <a:spcPts val="670"/>
              </a:spcBef>
              <a:buFont typeface="Arial" panose="020B0604020202020204" pitchFamily="34" charset="0"/>
              <a:buChar char="•"/>
            </a:pPr>
            <a:r>
              <a:rPr lang="fr-FR" sz="1200" dirty="0">
                <a:latin typeface="Arial Unicode MS"/>
                <a:cs typeface="Arial Unicode MS"/>
              </a:rPr>
              <a:t>Choisissez une ou deux catégories sur lesquelles vous souhaitez vous concentrer pour votre investigation.</a:t>
            </a:r>
          </a:p>
          <a:p>
            <a:pPr marL="254635" marR="95250" indent="-171450">
              <a:lnSpc>
                <a:spcPct val="120700"/>
              </a:lnSpc>
              <a:spcBef>
                <a:spcPts val="670"/>
              </a:spcBef>
              <a:buFont typeface="Arial" panose="020B0604020202020204" pitchFamily="34" charset="0"/>
              <a:buChar char="•"/>
            </a:pPr>
            <a:r>
              <a:rPr lang="fr-FR" sz="1200" dirty="0">
                <a:latin typeface="Arial Unicode MS"/>
                <a:cs typeface="Arial Unicode MS"/>
              </a:rPr>
              <a:t>Décidez des types d’activités ou des moments de la leçon sur lesquels vous souhaitez focaliser vos observations, comme les introductions de cours, les discussions en grand groupe ou les moments de conclusion/séances plénières.</a:t>
            </a:r>
            <a:endParaRPr sz="1200" dirty="0">
              <a:latin typeface="Arial Unicode MS"/>
              <a:cs typeface="Arial Unicode MS"/>
            </a:endParaRPr>
          </a:p>
        </p:txBody>
      </p:sp>
      <p:sp>
        <p:nvSpPr>
          <p:cNvPr id="4" name="object 4"/>
          <p:cNvSpPr txBox="1"/>
          <p:nvPr>
            <p:custDataLst>
              <p:tags r:id="rId3"/>
            </p:custDataLst>
          </p:nvPr>
        </p:nvSpPr>
        <p:spPr>
          <a:xfrm>
            <a:off x="6184900" y="653222"/>
            <a:ext cx="3998318" cy="2411879"/>
          </a:xfrm>
          <a:prstGeom prst="rect">
            <a:avLst/>
          </a:prstGeom>
          <a:ln w="31733">
            <a:solidFill>
              <a:srgbClr val="2791A6"/>
            </a:solidFill>
          </a:ln>
        </p:spPr>
        <p:txBody>
          <a:bodyPr vert="horz" wrap="square" lIns="0" tIns="75565" rIns="0" bIns="0" rtlCol="0">
            <a:spAutoFit/>
          </a:bodyPr>
          <a:lstStyle/>
          <a:p>
            <a:pPr marL="107950" indent="-95250">
              <a:lnSpc>
                <a:spcPct val="100000"/>
              </a:lnSpc>
              <a:spcBef>
                <a:spcPts val="100"/>
              </a:spcBef>
              <a:buChar char="•"/>
              <a:tabLst>
                <a:tab pos="107950" algn="l"/>
              </a:tabLst>
            </a:pPr>
            <a:r>
              <a:rPr lang="fr-FR" sz="1200" dirty="0">
                <a:latin typeface="Arial"/>
                <a:cs typeface="Arial"/>
              </a:rPr>
              <a:t>Utilisez</a:t>
            </a:r>
            <a:r>
              <a:rPr lang="fr-FR" sz="1200" spc="-20" dirty="0">
                <a:latin typeface="Arial"/>
                <a:cs typeface="Arial"/>
              </a:rPr>
              <a:t> </a:t>
            </a:r>
            <a:r>
              <a:rPr lang="fr-FR" sz="1200" dirty="0">
                <a:latin typeface="Arial"/>
                <a:cs typeface="Arial"/>
              </a:rPr>
              <a:t>l'échelle</a:t>
            </a:r>
            <a:r>
              <a:rPr lang="fr-FR" sz="1200" spc="-15" dirty="0">
                <a:latin typeface="Arial"/>
                <a:cs typeface="Arial"/>
              </a:rPr>
              <a:t> </a:t>
            </a:r>
            <a:r>
              <a:rPr lang="fr-FR" sz="1200" dirty="0">
                <a:latin typeface="Arial"/>
                <a:cs typeface="Arial"/>
              </a:rPr>
              <a:t>de</a:t>
            </a:r>
            <a:r>
              <a:rPr lang="fr-FR" sz="1200" spc="-15" dirty="0">
                <a:latin typeface="Arial"/>
                <a:cs typeface="Arial"/>
              </a:rPr>
              <a:t> </a:t>
            </a:r>
            <a:r>
              <a:rPr lang="fr-FR" sz="1200" dirty="0">
                <a:latin typeface="Arial"/>
                <a:cs typeface="Arial"/>
              </a:rPr>
              <a:t>notation</a:t>
            </a:r>
            <a:r>
              <a:rPr lang="fr-FR" sz="1200" spc="-10" dirty="0">
                <a:latin typeface="Arial"/>
                <a:cs typeface="Arial"/>
              </a:rPr>
              <a:t> suivante:</a:t>
            </a:r>
            <a:endParaRPr lang="fr-FR" sz="1200" dirty="0">
              <a:latin typeface="Arial"/>
              <a:cs typeface="Arial"/>
            </a:endParaRPr>
          </a:p>
          <a:p>
            <a:pPr marL="514350" marR="5080" lvl="1" indent="-44450">
              <a:lnSpc>
                <a:spcPct val="110600"/>
              </a:lnSpc>
              <a:spcBef>
                <a:spcPts val="110"/>
              </a:spcBef>
            </a:pPr>
            <a:r>
              <a:rPr lang="fr-FR" sz="1200" dirty="0">
                <a:latin typeface="Arial"/>
                <a:cs typeface="Arial"/>
              </a:rPr>
              <a:t>5</a:t>
            </a:r>
            <a:r>
              <a:rPr lang="fr-FR" sz="1200" spc="-10" dirty="0">
                <a:latin typeface="Arial"/>
                <a:cs typeface="Arial"/>
              </a:rPr>
              <a:t> </a:t>
            </a:r>
            <a:r>
              <a:rPr lang="fr-FR" sz="1200" dirty="0">
                <a:latin typeface="Arial"/>
                <a:cs typeface="Arial"/>
              </a:rPr>
              <a:t>=</a:t>
            </a:r>
            <a:r>
              <a:rPr lang="fr-FR" sz="1200" spc="5" dirty="0">
                <a:latin typeface="Arial"/>
                <a:cs typeface="Arial"/>
              </a:rPr>
              <a:t> </a:t>
            </a:r>
            <a:r>
              <a:rPr lang="fr-FR" sz="1200" dirty="0">
                <a:latin typeface="Arial"/>
                <a:cs typeface="Arial"/>
              </a:rPr>
              <a:t>tout</a:t>
            </a:r>
            <a:r>
              <a:rPr lang="fr-FR" sz="1200" spc="-20" dirty="0">
                <a:latin typeface="Arial"/>
                <a:cs typeface="Arial"/>
              </a:rPr>
              <a:t> </a:t>
            </a:r>
            <a:r>
              <a:rPr lang="fr-FR" sz="1200" dirty="0">
                <a:latin typeface="Arial"/>
                <a:cs typeface="Arial"/>
              </a:rPr>
              <a:t>le</a:t>
            </a:r>
            <a:r>
              <a:rPr lang="fr-FR" sz="1200" spc="-10" dirty="0">
                <a:latin typeface="Arial"/>
                <a:cs typeface="Arial"/>
              </a:rPr>
              <a:t> </a:t>
            </a:r>
            <a:r>
              <a:rPr lang="fr-FR" sz="1200" dirty="0">
                <a:latin typeface="Arial"/>
                <a:cs typeface="Arial"/>
              </a:rPr>
              <a:t>temps</a:t>
            </a:r>
            <a:r>
              <a:rPr lang="fr-FR" sz="1200" spc="-10" dirty="0">
                <a:latin typeface="Arial"/>
                <a:cs typeface="Arial"/>
              </a:rPr>
              <a:t> </a:t>
            </a:r>
            <a:r>
              <a:rPr lang="fr-FR" sz="1200" dirty="0">
                <a:latin typeface="Arial"/>
                <a:cs typeface="Arial"/>
              </a:rPr>
              <a:t>/ autant</a:t>
            </a:r>
            <a:r>
              <a:rPr lang="fr-FR" sz="1200" spc="-20" dirty="0">
                <a:latin typeface="Arial"/>
                <a:cs typeface="Arial"/>
              </a:rPr>
              <a:t> </a:t>
            </a:r>
            <a:r>
              <a:rPr lang="fr-FR" sz="1200" dirty="0">
                <a:latin typeface="Arial"/>
                <a:cs typeface="Arial"/>
              </a:rPr>
              <a:t>d'élèves</a:t>
            </a:r>
            <a:r>
              <a:rPr lang="fr-FR" sz="1200" spc="-15" dirty="0">
                <a:latin typeface="Arial"/>
                <a:cs typeface="Arial"/>
              </a:rPr>
              <a:t> </a:t>
            </a:r>
            <a:r>
              <a:rPr lang="fr-FR" sz="1200" dirty="0">
                <a:latin typeface="Arial"/>
                <a:cs typeface="Arial"/>
              </a:rPr>
              <a:t>que</a:t>
            </a:r>
            <a:r>
              <a:rPr lang="fr-FR" sz="1200" spc="-5" dirty="0">
                <a:latin typeface="Arial"/>
                <a:cs typeface="Arial"/>
              </a:rPr>
              <a:t> </a:t>
            </a:r>
            <a:r>
              <a:rPr lang="fr-FR" sz="1200" spc="-10" dirty="0">
                <a:latin typeface="Arial"/>
                <a:cs typeface="Arial"/>
              </a:rPr>
              <a:t>possible</a:t>
            </a:r>
          </a:p>
          <a:p>
            <a:pPr marL="514350" marR="5080" lvl="1" indent="-44450">
              <a:lnSpc>
                <a:spcPct val="110600"/>
              </a:lnSpc>
              <a:spcBef>
                <a:spcPts val="110"/>
              </a:spcBef>
            </a:pPr>
            <a:r>
              <a:rPr lang="fr-FR" sz="1200" dirty="0">
                <a:latin typeface="Arial"/>
                <a:cs typeface="Arial"/>
              </a:rPr>
              <a:t>4</a:t>
            </a:r>
            <a:r>
              <a:rPr lang="fr-FR" sz="1200" spc="-5" dirty="0">
                <a:latin typeface="Arial"/>
                <a:cs typeface="Arial"/>
              </a:rPr>
              <a:t> </a:t>
            </a:r>
            <a:r>
              <a:rPr lang="fr-FR" sz="1200" dirty="0">
                <a:latin typeface="Arial"/>
                <a:cs typeface="Arial"/>
              </a:rPr>
              <a:t>=</a:t>
            </a:r>
            <a:r>
              <a:rPr lang="fr-FR" sz="1200" spc="-5" dirty="0">
                <a:latin typeface="Arial"/>
                <a:cs typeface="Arial"/>
              </a:rPr>
              <a:t> </a:t>
            </a:r>
            <a:r>
              <a:rPr lang="fr-FR" sz="1200" dirty="0">
                <a:latin typeface="Arial"/>
                <a:cs typeface="Arial"/>
              </a:rPr>
              <a:t>la</a:t>
            </a:r>
            <a:r>
              <a:rPr lang="fr-FR" sz="1200" spc="-5" dirty="0">
                <a:latin typeface="Arial"/>
                <a:cs typeface="Arial"/>
              </a:rPr>
              <a:t> </a:t>
            </a:r>
            <a:r>
              <a:rPr lang="fr-FR" sz="1200" dirty="0">
                <a:latin typeface="Arial"/>
                <a:cs typeface="Arial"/>
              </a:rPr>
              <a:t>plupart</a:t>
            </a:r>
            <a:r>
              <a:rPr lang="fr-FR" sz="1200" spc="-15" dirty="0">
                <a:latin typeface="Arial"/>
                <a:cs typeface="Arial"/>
              </a:rPr>
              <a:t> </a:t>
            </a:r>
            <a:r>
              <a:rPr lang="fr-FR" sz="1200" dirty="0">
                <a:latin typeface="Arial"/>
                <a:cs typeface="Arial"/>
              </a:rPr>
              <a:t>du</a:t>
            </a:r>
            <a:r>
              <a:rPr lang="fr-FR" sz="1200" spc="-5" dirty="0">
                <a:latin typeface="Arial"/>
                <a:cs typeface="Arial"/>
              </a:rPr>
              <a:t> </a:t>
            </a:r>
            <a:r>
              <a:rPr lang="fr-FR" sz="1200" dirty="0">
                <a:latin typeface="Arial"/>
                <a:cs typeface="Arial"/>
              </a:rPr>
              <a:t>temps</a:t>
            </a:r>
            <a:r>
              <a:rPr lang="fr-FR" sz="1200" spc="-5" dirty="0">
                <a:latin typeface="Arial"/>
                <a:cs typeface="Arial"/>
              </a:rPr>
              <a:t> </a:t>
            </a:r>
            <a:r>
              <a:rPr lang="fr-FR" sz="1200" dirty="0">
                <a:latin typeface="Arial"/>
                <a:cs typeface="Arial"/>
              </a:rPr>
              <a:t>/</a:t>
            </a:r>
            <a:r>
              <a:rPr lang="fr-FR" sz="1200" spc="-20" dirty="0">
                <a:latin typeface="Arial"/>
                <a:cs typeface="Arial"/>
              </a:rPr>
              <a:t> </a:t>
            </a:r>
            <a:r>
              <a:rPr lang="fr-FR" sz="1200" dirty="0">
                <a:latin typeface="Arial"/>
                <a:cs typeface="Arial"/>
              </a:rPr>
              <a:t>la plupart</a:t>
            </a:r>
            <a:r>
              <a:rPr lang="fr-FR" sz="1200" spc="-20" dirty="0">
                <a:latin typeface="Arial"/>
                <a:cs typeface="Arial"/>
              </a:rPr>
              <a:t> </a:t>
            </a:r>
            <a:r>
              <a:rPr lang="fr-FR" sz="1200" dirty="0">
                <a:latin typeface="Arial"/>
                <a:cs typeface="Arial"/>
              </a:rPr>
              <a:t>des</a:t>
            </a:r>
            <a:r>
              <a:rPr lang="fr-FR" sz="1200" spc="-5" dirty="0">
                <a:latin typeface="Arial"/>
                <a:cs typeface="Arial"/>
              </a:rPr>
              <a:t> </a:t>
            </a:r>
            <a:r>
              <a:rPr lang="fr-FR" sz="1200" spc="-10" dirty="0">
                <a:latin typeface="Arial"/>
                <a:cs typeface="Arial"/>
              </a:rPr>
              <a:t>élèves</a:t>
            </a:r>
          </a:p>
          <a:p>
            <a:pPr marL="514350" marR="5080" lvl="1" indent="-44450">
              <a:lnSpc>
                <a:spcPct val="110600"/>
              </a:lnSpc>
              <a:spcBef>
                <a:spcPts val="110"/>
              </a:spcBef>
            </a:pPr>
            <a:r>
              <a:rPr lang="fr-FR" sz="1200" dirty="0">
                <a:latin typeface="Arial"/>
                <a:cs typeface="Arial"/>
              </a:rPr>
              <a:t>3</a:t>
            </a:r>
            <a:r>
              <a:rPr lang="fr-FR" sz="1200" spc="-5" dirty="0">
                <a:latin typeface="Arial"/>
                <a:cs typeface="Arial"/>
              </a:rPr>
              <a:t> </a:t>
            </a:r>
            <a:r>
              <a:rPr lang="fr-FR" sz="1200" dirty="0">
                <a:latin typeface="Arial"/>
                <a:cs typeface="Arial"/>
              </a:rPr>
              <a:t>=</a:t>
            </a:r>
            <a:r>
              <a:rPr lang="fr-FR" sz="1200" spc="-10" dirty="0">
                <a:latin typeface="Arial"/>
                <a:cs typeface="Arial"/>
              </a:rPr>
              <a:t> </a:t>
            </a:r>
            <a:r>
              <a:rPr lang="fr-FR" sz="1200" dirty="0">
                <a:latin typeface="Arial"/>
                <a:cs typeface="Arial"/>
              </a:rPr>
              <a:t>une</a:t>
            </a:r>
            <a:r>
              <a:rPr lang="fr-FR" sz="1200" spc="-5" dirty="0">
                <a:latin typeface="Arial"/>
                <a:cs typeface="Arial"/>
              </a:rPr>
              <a:t> </a:t>
            </a:r>
            <a:r>
              <a:rPr lang="fr-FR" sz="1200" dirty="0">
                <a:latin typeface="Arial"/>
                <a:cs typeface="Arial"/>
              </a:rPr>
              <a:t>partie</a:t>
            </a:r>
            <a:r>
              <a:rPr lang="fr-FR" sz="1200" spc="-5" dirty="0">
                <a:latin typeface="Arial"/>
                <a:cs typeface="Arial"/>
              </a:rPr>
              <a:t> </a:t>
            </a:r>
            <a:r>
              <a:rPr lang="fr-FR" sz="1200" dirty="0">
                <a:latin typeface="Arial"/>
                <a:cs typeface="Arial"/>
              </a:rPr>
              <a:t>du</a:t>
            </a:r>
            <a:r>
              <a:rPr lang="fr-FR" sz="1200" spc="-5" dirty="0">
                <a:latin typeface="Arial"/>
                <a:cs typeface="Arial"/>
              </a:rPr>
              <a:t> </a:t>
            </a:r>
            <a:r>
              <a:rPr lang="fr-FR" sz="1200" dirty="0">
                <a:latin typeface="Arial"/>
                <a:cs typeface="Arial"/>
              </a:rPr>
              <a:t>temps</a:t>
            </a:r>
            <a:r>
              <a:rPr lang="fr-FR" sz="1200" spc="-10" dirty="0">
                <a:latin typeface="Arial"/>
                <a:cs typeface="Arial"/>
              </a:rPr>
              <a:t> </a:t>
            </a:r>
            <a:r>
              <a:rPr lang="fr-FR" sz="1200" dirty="0">
                <a:latin typeface="Arial"/>
                <a:cs typeface="Arial"/>
              </a:rPr>
              <a:t>/</a:t>
            </a:r>
            <a:r>
              <a:rPr lang="fr-FR" sz="1200" spc="-15" dirty="0">
                <a:latin typeface="Arial"/>
                <a:cs typeface="Arial"/>
              </a:rPr>
              <a:t> </a:t>
            </a:r>
            <a:r>
              <a:rPr lang="fr-FR" sz="1200" dirty="0">
                <a:latin typeface="Arial"/>
                <a:cs typeface="Arial"/>
              </a:rPr>
              <a:t>certains</a:t>
            </a:r>
            <a:r>
              <a:rPr lang="fr-FR" sz="1200" spc="-10" dirty="0">
                <a:latin typeface="Arial"/>
                <a:cs typeface="Arial"/>
              </a:rPr>
              <a:t> </a:t>
            </a:r>
            <a:r>
              <a:rPr lang="fr-FR" sz="1200" dirty="0">
                <a:latin typeface="Arial"/>
                <a:cs typeface="Arial"/>
              </a:rPr>
              <a:t>des</a:t>
            </a:r>
            <a:r>
              <a:rPr lang="fr-FR" sz="1200" spc="-10" dirty="0">
                <a:latin typeface="Arial"/>
                <a:cs typeface="Arial"/>
              </a:rPr>
              <a:t> élèves</a:t>
            </a:r>
          </a:p>
          <a:p>
            <a:pPr marL="514350" marR="5080" lvl="1" indent="-44450">
              <a:lnSpc>
                <a:spcPct val="110600"/>
              </a:lnSpc>
              <a:spcBef>
                <a:spcPts val="110"/>
              </a:spcBef>
            </a:pPr>
            <a:r>
              <a:rPr lang="fr-FR" sz="1200" dirty="0">
                <a:latin typeface="Arial"/>
                <a:cs typeface="Arial"/>
              </a:rPr>
              <a:t>2</a:t>
            </a:r>
            <a:r>
              <a:rPr lang="fr-FR" sz="1200" spc="-10" dirty="0">
                <a:latin typeface="Arial"/>
                <a:cs typeface="Arial"/>
              </a:rPr>
              <a:t> </a:t>
            </a:r>
            <a:r>
              <a:rPr lang="fr-FR" sz="1200" dirty="0">
                <a:latin typeface="Arial"/>
                <a:cs typeface="Arial"/>
              </a:rPr>
              <a:t>=</a:t>
            </a:r>
            <a:r>
              <a:rPr lang="fr-FR" sz="1200" spc="-10" dirty="0">
                <a:latin typeface="Arial"/>
                <a:cs typeface="Arial"/>
              </a:rPr>
              <a:t> </a:t>
            </a:r>
            <a:r>
              <a:rPr lang="fr-FR" sz="1200" dirty="0">
                <a:latin typeface="Arial"/>
                <a:cs typeface="Arial"/>
              </a:rPr>
              <a:t>occasionnellement</a:t>
            </a:r>
            <a:r>
              <a:rPr lang="fr-FR" sz="1200" spc="-20" dirty="0">
                <a:latin typeface="Arial"/>
                <a:cs typeface="Arial"/>
              </a:rPr>
              <a:t> </a:t>
            </a:r>
            <a:r>
              <a:rPr lang="fr-FR" sz="1200" dirty="0">
                <a:latin typeface="Arial"/>
                <a:cs typeface="Arial"/>
              </a:rPr>
              <a:t>/</a:t>
            </a:r>
            <a:r>
              <a:rPr lang="fr-FR" sz="1200" spc="-20" dirty="0">
                <a:latin typeface="Arial"/>
                <a:cs typeface="Arial"/>
              </a:rPr>
              <a:t> </a:t>
            </a:r>
            <a:r>
              <a:rPr lang="fr-FR" sz="1200" dirty="0">
                <a:latin typeface="Arial"/>
                <a:cs typeface="Arial"/>
              </a:rPr>
              <a:t>quelques</a:t>
            </a:r>
            <a:r>
              <a:rPr lang="fr-FR" sz="1200" spc="-15" dirty="0">
                <a:latin typeface="Arial"/>
                <a:cs typeface="Arial"/>
              </a:rPr>
              <a:t> </a:t>
            </a:r>
            <a:r>
              <a:rPr lang="fr-FR" sz="1200" spc="-10" dirty="0">
                <a:latin typeface="Arial"/>
                <a:cs typeface="Arial"/>
              </a:rPr>
              <a:t>élèves</a:t>
            </a:r>
          </a:p>
          <a:p>
            <a:pPr marL="514350" marR="5080" lvl="1" indent="-44450">
              <a:lnSpc>
                <a:spcPct val="110600"/>
              </a:lnSpc>
              <a:spcBef>
                <a:spcPts val="110"/>
              </a:spcBef>
            </a:pPr>
            <a:r>
              <a:rPr lang="fr-FR" sz="1200" dirty="0">
                <a:latin typeface="Arial"/>
                <a:cs typeface="Arial"/>
              </a:rPr>
              <a:t>1 =</a:t>
            </a:r>
            <a:r>
              <a:rPr lang="fr-FR" sz="1200" spc="-5" dirty="0">
                <a:latin typeface="Arial"/>
                <a:cs typeface="Arial"/>
              </a:rPr>
              <a:t> </a:t>
            </a:r>
            <a:r>
              <a:rPr lang="fr-FR" sz="1200" dirty="0">
                <a:latin typeface="Arial"/>
                <a:cs typeface="Arial"/>
              </a:rPr>
              <a:t>jamais</a:t>
            </a:r>
            <a:r>
              <a:rPr lang="fr-FR" sz="1200" spc="-5" dirty="0">
                <a:latin typeface="Arial"/>
                <a:cs typeface="Arial"/>
              </a:rPr>
              <a:t> </a:t>
            </a:r>
            <a:r>
              <a:rPr lang="fr-FR" sz="1200" dirty="0">
                <a:latin typeface="Arial"/>
                <a:cs typeface="Arial"/>
              </a:rPr>
              <a:t>/</a:t>
            </a:r>
            <a:r>
              <a:rPr lang="fr-FR" sz="1200" spc="-15" dirty="0">
                <a:latin typeface="Arial"/>
                <a:cs typeface="Arial"/>
              </a:rPr>
              <a:t> </a:t>
            </a:r>
            <a:r>
              <a:rPr lang="fr-FR" sz="1200" dirty="0">
                <a:latin typeface="Arial"/>
                <a:cs typeface="Arial"/>
              </a:rPr>
              <a:t>aucun des</a:t>
            </a:r>
            <a:r>
              <a:rPr lang="fr-FR" sz="1200" spc="-5" dirty="0">
                <a:latin typeface="Arial"/>
                <a:cs typeface="Arial"/>
              </a:rPr>
              <a:t> </a:t>
            </a:r>
            <a:r>
              <a:rPr lang="fr-FR" sz="1200" spc="-10" dirty="0">
                <a:latin typeface="Arial"/>
                <a:cs typeface="Arial"/>
              </a:rPr>
              <a:t>élèves</a:t>
            </a:r>
            <a:endParaRPr lang="fr-FR" sz="1200" dirty="0">
              <a:latin typeface="Arial"/>
              <a:cs typeface="Arial"/>
            </a:endParaRPr>
          </a:p>
          <a:p>
            <a:pPr>
              <a:lnSpc>
                <a:spcPct val="100000"/>
              </a:lnSpc>
              <a:spcBef>
                <a:spcPts val="25"/>
              </a:spcBef>
            </a:pPr>
            <a:endParaRPr sz="1600" dirty="0">
              <a:latin typeface="Times New Roman"/>
              <a:cs typeface="Times New Roman"/>
            </a:endParaRPr>
          </a:p>
          <a:p>
            <a:pPr marL="394970"/>
            <a:r>
              <a:rPr lang="en-GB" sz="1200" b="1" dirty="0">
                <a:latin typeface="Arial"/>
                <a:cs typeface="Arial"/>
              </a:rPr>
              <a:t> </a:t>
            </a:r>
            <a:r>
              <a:rPr lang="fr-FR" sz="1200" b="1" kern="0" dirty="0">
                <a:latin typeface="Arial"/>
                <a:cs typeface="Arial"/>
              </a:rPr>
              <a:t>Un gabarit téléchargeable </a:t>
            </a:r>
            <a:r>
              <a:rPr lang="fr-FR" sz="1200" kern="0" dirty="0">
                <a:latin typeface="Arial"/>
                <a:cs typeface="Arial"/>
              </a:rPr>
              <a:t>est disponible sur </a:t>
            </a:r>
            <a:r>
              <a:rPr lang="fr-FR" sz="1200" kern="0" dirty="0">
                <a:latin typeface="Arial"/>
                <a:cs typeface="Arial"/>
                <a:hlinkClick r:id="rId7"/>
              </a:rPr>
              <a:t>notre site web</a:t>
            </a:r>
            <a:r>
              <a:rPr lang="fr-FR" sz="1200" kern="0" dirty="0">
                <a:latin typeface="Arial"/>
                <a:cs typeface="Arial"/>
              </a:rPr>
              <a:t>.</a:t>
            </a:r>
          </a:p>
          <a:p>
            <a:pPr marL="394970">
              <a:lnSpc>
                <a:spcPct val="100000"/>
              </a:lnSpc>
            </a:pPr>
            <a:endParaRPr lang="en-US" sz="1200" dirty="0">
              <a:latin typeface="Arial Unicode MS"/>
              <a:cs typeface="Arial Unicode MS"/>
            </a:endParaRPr>
          </a:p>
          <a:p>
            <a:pPr marL="394970">
              <a:lnSpc>
                <a:spcPct val="100000"/>
              </a:lnSpc>
            </a:pPr>
            <a:endParaRPr sz="1200" dirty="0">
              <a:latin typeface="Arial"/>
              <a:cs typeface="Arial"/>
            </a:endParaRPr>
          </a:p>
        </p:txBody>
      </p:sp>
      <p:sp>
        <p:nvSpPr>
          <p:cNvPr id="5" name="object 5"/>
          <p:cNvSpPr/>
          <p:nvPr>
            <p:custDataLst>
              <p:tags r:id="rId4"/>
            </p:custDataLst>
          </p:nvPr>
        </p:nvSpPr>
        <p:spPr>
          <a:xfrm>
            <a:off x="6261100" y="2257425"/>
            <a:ext cx="276218" cy="276223"/>
          </a:xfrm>
          <a:prstGeom prst="rect">
            <a:avLst/>
          </a:prstGeom>
          <a:blipFill>
            <a:blip r:embed="rId8" cstate="print"/>
            <a:stretch>
              <a:fillRect/>
            </a:stretch>
          </a:blipFill>
        </p:spPr>
        <p:txBody>
          <a:bodyPr wrap="square" lIns="0" tIns="0" rIns="0" bIns="0" rtlCol="0"/>
          <a:lstStyle/>
          <a:p>
            <a:endParaRPr/>
          </a:p>
        </p:txBody>
      </p:sp>
      <p:sp>
        <p:nvSpPr>
          <p:cNvPr id="6" name="object 6"/>
          <p:cNvSpPr txBox="1">
            <a:spLocks noGrp="1"/>
          </p:cNvSpPr>
          <p:nvPr>
            <p:ph type="sldNum" sz="quarter" idx="7"/>
            <p:custDataLst>
              <p:tags r:id="rId5"/>
            </p:custDataLst>
          </p:nvPr>
        </p:nvSpPr>
        <p:spPr>
          <a:prstGeom prst="rect">
            <a:avLst/>
          </a:prstGeom>
        </p:spPr>
        <p:txBody>
          <a:bodyPr vert="horz" wrap="square" lIns="0" tIns="635" rIns="0" bIns="0" rtlCol="0">
            <a:spAutoFit/>
          </a:bodyPr>
          <a:lstStyle/>
          <a:p>
            <a:pPr marL="25400">
              <a:lnSpc>
                <a:spcPct val="100000"/>
              </a:lnSpc>
              <a:spcBef>
                <a:spcPts val="5"/>
              </a:spcBef>
            </a:pPr>
            <a:r>
              <a:rPr dirty="0"/>
              <a:t>47</a:t>
            </a: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object 3">
            <a:extLst>
              <a:ext uri="{FF2B5EF4-FFF2-40B4-BE49-F238E27FC236}">
                <a16:creationId xmlns:a16="http://schemas.microsoft.com/office/drawing/2014/main" id="{13F84B71-6666-1049-93B6-9276DA8BF600}"/>
              </a:ext>
            </a:extLst>
          </p:cNvPr>
          <p:cNvSpPr txBox="1"/>
          <p:nvPr>
            <p:custDataLst>
              <p:tags r:id="rId1"/>
            </p:custDataLst>
          </p:nvPr>
        </p:nvSpPr>
        <p:spPr>
          <a:xfrm>
            <a:off x="417533" y="352425"/>
            <a:ext cx="4852967" cy="1763944"/>
          </a:xfrm>
          <a:prstGeom prst="rect">
            <a:avLst/>
          </a:prstGeom>
          <a:ln w="31733">
            <a:solidFill>
              <a:srgbClr val="2791A6"/>
            </a:solidFill>
          </a:ln>
        </p:spPr>
        <p:txBody>
          <a:bodyPr vert="horz" wrap="square" lIns="0" tIns="74295" rIns="0" bIns="0" rtlCol="0">
            <a:spAutoFit/>
          </a:bodyPr>
          <a:lstStyle/>
          <a:p>
            <a:pPr marL="82550">
              <a:lnSpc>
                <a:spcPct val="100000"/>
              </a:lnSpc>
              <a:spcBef>
                <a:spcPts val="585"/>
              </a:spcBef>
            </a:pPr>
            <a:r>
              <a:rPr lang="fr-FR" sz="1400" b="1" dirty="0">
                <a:latin typeface="Arial"/>
                <a:cs typeface="Arial"/>
              </a:rPr>
              <a:t>2F : Échelle d’évaluation de la participation des élèves et des règles de conversation</a:t>
            </a:r>
            <a:endParaRPr sz="1400" dirty="0">
              <a:latin typeface="Arial"/>
              <a:cs typeface="Arial"/>
            </a:endParaRPr>
          </a:p>
          <a:p>
            <a:pPr marL="82550" marR="154305">
              <a:lnSpc>
                <a:spcPct val="120800"/>
              </a:lnSpc>
              <a:spcBef>
                <a:spcPts val="665"/>
              </a:spcBef>
            </a:pPr>
            <a:r>
              <a:rPr lang="fr-FR" sz="1200" dirty="0">
                <a:latin typeface="Arial Unicode MS"/>
                <a:cs typeface="Arial Unicode MS"/>
              </a:rPr>
              <a:t>C’est un autre outil qui vous permet de mesurer la participation des élèves. Il permet également d’évaluer dans quelle mesure les règles de conversation sont respectées.</a:t>
            </a:r>
          </a:p>
          <a:p>
            <a:pPr marL="82550" marR="154305">
              <a:lnSpc>
                <a:spcPct val="120800"/>
              </a:lnSpc>
              <a:spcBef>
                <a:spcPts val="665"/>
              </a:spcBef>
            </a:pPr>
            <a:endParaRPr lang="fr-FR" sz="1200" dirty="0">
              <a:latin typeface="Arial Unicode MS"/>
              <a:cs typeface="Arial Unicode MS"/>
            </a:endParaRPr>
          </a:p>
          <a:p>
            <a:pPr marL="394970"/>
            <a:r>
              <a:rPr lang="fr-FR" sz="1200" b="1" dirty="0">
                <a:latin typeface="Arial"/>
                <a:cs typeface="Arial"/>
              </a:rPr>
              <a:t>     </a:t>
            </a:r>
            <a:r>
              <a:rPr lang="en-GB" sz="1200" b="1" dirty="0">
                <a:latin typeface="Arial"/>
                <a:cs typeface="Arial"/>
              </a:rPr>
              <a:t> </a:t>
            </a:r>
            <a:r>
              <a:rPr lang="fr-FR" sz="1200" b="1" kern="0" dirty="0">
                <a:latin typeface="Arial"/>
                <a:cs typeface="Arial"/>
              </a:rPr>
              <a:t>Un gabarit téléchargeable </a:t>
            </a:r>
            <a:r>
              <a:rPr lang="fr-FR" sz="1200" kern="0" dirty="0">
                <a:latin typeface="Arial"/>
                <a:cs typeface="Arial"/>
              </a:rPr>
              <a:t>est disponible sur </a:t>
            </a:r>
            <a:r>
              <a:rPr lang="fr-FR" sz="1200" kern="0" dirty="0">
                <a:latin typeface="Arial"/>
                <a:cs typeface="Arial"/>
                <a:hlinkClick r:id="rId8"/>
              </a:rPr>
              <a:t>notre site web</a:t>
            </a:r>
            <a:r>
              <a:rPr lang="fr-FR" sz="1200" kern="0" dirty="0">
                <a:latin typeface="Arial"/>
                <a:cs typeface="Arial"/>
              </a:rPr>
              <a:t>.</a:t>
            </a:r>
          </a:p>
        </p:txBody>
      </p:sp>
      <p:graphicFrame>
        <p:nvGraphicFramePr>
          <p:cNvPr id="2" name="object 2"/>
          <p:cNvGraphicFramePr>
            <a:graphicFrameLocks noGrp="1"/>
          </p:cNvGraphicFramePr>
          <p:nvPr>
            <p:custDataLst>
              <p:tags r:id="rId2"/>
            </p:custDataLst>
            <p:extLst>
              <p:ext uri="{D42A27DB-BD31-4B8C-83A1-F6EECF244321}">
                <p14:modId xmlns:p14="http://schemas.microsoft.com/office/powerpoint/2010/main" val="908605871"/>
              </p:ext>
            </p:extLst>
          </p:nvPr>
        </p:nvGraphicFramePr>
        <p:xfrm>
          <a:off x="309941" y="2257425"/>
          <a:ext cx="9880041" cy="5193841"/>
        </p:xfrm>
        <a:graphic>
          <a:graphicData uri="http://schemas.openxmlformats.org/drawingml/2006/table">
            <a:tbl>
              <a:tblPr firstRow="1" bandRow="1">
                <a:tableStyleId>{2D5ABB26-0587-4C30-8999-92F81FD0307C}</a:tableStyleId>
              </a:tblPr>
              <a:tblGrid>
                <a:gridCol w="1315163">
                  <a:extLst>
                    <a:ext uri="{9D8B030D-6E8A-4147-A177-3AD203B41FA5}">
                      <a16:colId xmlns:a16="http://schemas.microsoft.com/office/drawing/2014/main" val="20000"/>
                    </a:ext>
                  </a:extLst>
                </a:gridCol>
                <a:gridCol w="2590800">
                  <a:extLst>
                    <a:ext uri="{9D8B030D-6E8A-4147-A177-3AD203B41FA5}">
                      <a16:colId xmlns:a16="http://schemas.microsoft.com/office/drawing/2014/main" val="20001"/>
                    </a:ext>
                  </a:extLst>
                </a:gridCol>
                <a:gridCol w="2682240">
                  <a:extLst>
                    <a:ext uri="{9D8B030D-6E8A-4147-A177-3AD203B41FA5}">
                      <a16:colId xmlns:a16="http://schemas.microsoft.com/office/drawing/2014/main" val="20002"/>
                    </a:ext>
                  </a:extLst>
                </a:gridCol>
                <a:gridCol w="3291838">
                  <a:extLst>
                    <a:ext uri="{9D8B030D-6E8A-4147-A177-3AD203B41FA5}">
                      <a16:colId xmlns:a16="http://schemas.microsoft.com/office/drawing/2014/main" val="20003"/>
                    </a:ext>
                  </a:extLst>
                </a:gridCol>
              </a:tblGrid>
              <a:tr h="389714">
                <a:tc>
                  <a:txBody>
                    <a:bodyPr/>
                    <a:lstStyle/>
                    <a:p>
                      <a:pPr algn="ctr">
                        <a:lnSpc>
                          <a:spcPct val="100000"/>
                        </a:lnSpc>
                        <a:spcBef>
                          <a:spcPts val="400"/>
                        </a:spcBef>
                      </a:pPr>
                      <a:r>
                        <a:rPr sz="1200" b="1" spc="0" baseline="0" dirty="0">
                          <a:latin typeface="Arial Unicode MS"/>
                          <a:cs typeface="Arial Unicode MS"/>
                        </a:rPr>
                        <a:t>Dimension</a:t>
                      </a:r>
                    </a:p>
                  </a:txBody>
                  <a:tcPr marL="0" marR="0" marT="36195" marB="0">
                    <a:lnL w="6095">
                      <a:solidFill>
                        <a:srgbClr val="000000"/>
                      </a:solidFill>
                      <a:prstDash val="solid"/>
                    </a:lnL>
                    <a:lnR w="6096">
                      <a:solidFill>
                        <a:srgbClr val="000000"/>
                      </a:solidFill>
                      <a:prstDash val="solid"/>
                    </a:lnR>
                    <a:lnT w="6096">
                      <a:solidFill>
                        <a:srgbClr val="000000"/>
                      </a:solidFill>
                      <a:prstDash val="solid"/>
                    </a:lnT>
                    <a:lnB w="6096" cap="flat" cmpd="sng" algn="ctr">
                      <a:solidFill>
                        <a:srgbClr val="000000"/>
                      </a:solidFill>
                      <a:prstDash val="solid"/>
                      <a:round/>
                      <a:headEnd type="none" w="med" len="med"/>
                      <a:tailEnd type="none" w="med" len="med"/>
                    </a:lnB>
                  </a:tcPr>
                </a:tc>
                <a:tc>
                  <a:txBody>
                    <a:bodyPr/>
                    <a:lstStyle/>
                    <a:p>
                      <a:pPr marL="851535">
                        <a:lnSpc>
                          <a:spcPct val="100000"/>
                        </a:lnSpc>
                        <a:spcBef>
                          <a:spcPts val="400"/>
                        </a:spcBef>
                      </a:pPr>
                      <a:r>
                        <a:rPr sz="1200" b="1" spc="0" baseline="0" dirty="0">
                          <a:latin typeface="Arial Unicode MS"/>
                          <a:cs typeface="Arial Unicode MS"/>
                        </a:rPr>
                        <a:t>0</a:t>
                      </a:r>
                      <a:r>
                        <a:rPr lang="fr-FR" sz="1200" b="1" spc="0" baseline="0" dirty="0">
                          <a:latin typeface="Arial Unicode MS"/>
                          <a:cs typeface="Arial Unicode MS"/>
                        </a:rPr>
                        <a:t> :</a:t>
                      </a:r>
                      <a:r>
                        <a:rPr sz="1200" b="1" spc="0" baseline="0" dirty="0">
                          <a:latin typeface="Arial Unicode MS"/>
                          <a:cs typeface="Arial Unicode MS"/>
                        </a:rPr>
                        <a:t> No</a:t>
                      </a:r>
                      <a:r>
                        <a:rPr lang="fr-CA" sz="1200" b="1" spc="0" baseline="0" dirty="0">
                          <a:latin typeface="Arial Unicode MS"/>
                          <a:cs typeface="Arial Unicode MS"/>
                        </a:rPr>
                        <a:t>n</a:t>
                      </a:r>
                      <a:r>
                        <a:rPr sz="1200" b="1" spc="0" baseline="0" dirty="0">
                          <a:latin typeface="Arial Unicode MS"/>
                          <a:cs typeface="Arial Unicode MS"/>
                        </a:rPr>
                        <a:t> </a:t>
                      </a:r>
                      <a:r>
                        <a:rPr lang="fr-CA" sz="1200" b="1" spc="0" baseline="0" dirty="0">
                          <a:latin typeface="Arial Unicode MS"/>
                          <a:cs typeface="Arial Unicode MS"/>
                        </a:rPr>
                        <a:t>évident</a:t>
                      </a:r>
                      <a:endParaRPr sz="1200" b="1" spc="0" baseline="0" dirty="0">
                        <a:latin typeface="Arial Unicode MS"/>
                        <a:cs typeface="Arial Unicode MS"/>
                      </a:endParaRPr>
                    </a:p>
                  </a:txBody>
                  <a:tcPr marL="0" marR="0" marT="36195" marB="0">
                    <a:lnL w="6096">
                      <a:solidFill>
                        <a:srgbClr val="000000"/>
                      </a:solidFill>
                      <a:prstDash val="solid"/>
                    </a:lnL>
                    <a:lnR w="6096">
                      <a:solidFill>
                        <a:srgbClr val="000000"/>
                      </a:solidFill>
                      <a:prstDash val="solid"/>
                    </a:lnR>
                    <a:lnT w="6096">
                      <a:solidFill>
                        <a:srgbClr val="000000"/>
                      </a:solidFill>
                      <a:prstDash val="solid"/>
                    </a:lnT>
                    <a:lnB w="6096" cap="flat" cmpd="sng" algn="ctr">
                      <a:solidFill>
                        <a:srgbClr val="000000"/>
                      </a:solidFill>
                      <a:prstDash val="solid"/>
                      <a:round/>
                      <a:headEnd type="none" w="med" len="med"/>
                      <a:tailEnd type="none" w="med" len="med"/>
                    </a:lnB>
                  </a:tcPr>
                </a:tc>
                <a:tc>
                  <a:txBody>
                    <a:bodyPr/>
                    <a:lstStyle/>
                    <a:p>
                      <a:pPr algn="ctr">
                        <a:lnSpc>
                          <a:spcPct val="100000"/>
                        </a:lnSpc>
                        <a:spcBef>
                          <a:spcPts val="400"/>
                        </a:spcBef>
                      </a:pPr>
                      <a:r>
                        <a:rPr sz="1200" b="1" spc="0" baseline="0" dirty="0">
                          <a:latin typeface="Arial Unicode MS"/>
                          <a:cs typeface="Arial Unicode MS"/>
                        </a:rPr>
                        <a:t>1</a:t>
                      </a:r>
                      <a:r>
                        <a:rPr lang="fr-FR" sz="1200" b="1" spc="0" baseline="0" dirty="0">
                          <a:latin typeface="Arial Unicode MS"/>
                          <a:cs typeface="Arial Unicode MS"/>
                        </a:rPr>
                        <a:t> :</a:t>
                      </a:r>
                      <a:r>
                        <a:rPr sz="1200" b="1" spc="0" baseline="0" dirty="0">
                          <a:latin typeface="Arial Unicode MS"/>
                          <a:cs typeface="Arial Unicode MS"/>
                        </a:rPr>
                        <a:t> </a:t>
                      </a:r>
                      <a:r>
                        <a:rPr lang="fr-CA" sz="1200" b="1" spc="0" baseline="0" dirty="0">
                          <a:latin typeface="Arial Unicode MS"/>
                          <a:cs typeface="Arial Unicode MS"/>
                        </a:rPr>
                        <a:t>Mené par l’enseignant</a:t>
                      </a:r>
                      <a:endParaRPr sz="1200" b="1" spc="0" baseline="0" dirty="0">
                        <a:latin typeface="Arial Unicode MS"/>
                        <a:cs typeface="Arial Unicode MS"/>
                      </a:endParaRPr>
                    </a:p>
                  </a:txBody>
                  <a:tcPr marL="0" marR="0" marT="36195" marB="0">
                    <a:lnL w="6096">
                      <a:solidFill>
                        <a:srgbClr val="000000"/>
                      </a:solidFill>
                      <a:prstDash val="solid"/>
                    </a:lnL>
                    <a:lnR w="6096">
                      <a:solidFill>
                        <a:srgbClr val="000000"/>
                      </a:solidFill>
                      <a:prstDash val="solid"/>
                    </a:lnR>
                    <a:lnT w="6096">
                      <a:solidFill>
                        <a:srgbClr val="000000"/>
                      </a:solidFill>
                      <a:prstDash val="solid"/>
                    </a:lnT>
                    <a:lnB w="6096" cap="flat" cmpd="sng" algn="ctr">
                      <a:solidFill>
                        <a:srgbClr val="000000"/>
                      </a:solidFill>
                      <a:prstDash val="solid"/>
                      <a:round/>
                      <a:headEnd type="none" w="med" len="med"/>
                      <a:tailEnd type="none" w="med" len="med"/>
                    </a:lnB>
                  </a:tcPr>
                </a:tc>
                <a:tc>
                  <a:txBody>
                    <a:bodyPr/>
                    <a:lstStyle/>
                    <a:p>
                      <a:pPr marL="384810" algn="ctr">
                        <a:lnSpc>
                          <a:spcPct val="100000"/>
                        </a:lnSpc>
                        <a:spcBef>
                          <a:spcPts val="400"/>
                        </a:spcBef>
                      </a:pPr>
                      <a:r>
                        <a:rPr sz="1200" b="1" spc="0" baseline="0" dirty="0">
                          <a:latin typeface="Arial Unicode MS"/>
                          <a:cs typeface="Arial Unicode MS"/>
                        </a:rPr>
                        <a:t>2</a:t>
                      </a:r>
                      <a:r>
                        <a:rPr lang="fr-FR" sz="1200" b="1" spc="0" baseline="0" dirty="0">
                          <a:latin typeface="Arial Unicode MS"/>
                          <a:cs typeface="Arial Unicode MS"/>
                        </a:rPr>
                        <a:t> :</a:t>
                      </a:r>
                      <a:r>
                        <a:rPr sz="1200" b="1" spc="0" baseline="0" dirty="0">
                          <a:latin typeface="Arial Unicode MS"/>
                          <a:cs typeface="Arial Unicode MS"/>
                        </a:rPr>
                        <a:t> </a:t>
                      </a:r>
                      <a:r>
                        <a:rPr lang="fr-CA" sz="1200" b="1" spc="0" baseline="0" dirty="0">
                          <a:latin typeface="Arial Unicode MS"/>
                          <a:cs typeface="Arial Unicode MS"/>
                        </a:rPr>
                        <a:t>Mené par l’enseignant avec implication des élèves</a:t>
                      </a:r>
                      <a:endParaRPr sz="1200" b="1" spc="0" baseline="0" dirty="0">
                        <a:latin typeface="Arial Unicode MS"/>
                        <a:cs typeface="Arial Unicode MS"/>
                      </a:endParaRPr>
                    </a:p>
                  </a:txBody>
                  <a:tcPr marL="0" marR="0" marT="36195" marB="0">
                    <a:lnL w="6096">
                      <a:solidFill>
                        <a:srgbClr val="000000"/>
                      </a:solidFill>
                      <a:prstDash val="solid"/>
                    </a:lnL>
                    <a:lnR w="6096">
                      <a:solidFill>
                        <a:srgbClr val="000000"/>
                      </a:solidFill>
                      <a:prstDash val="solid"/>
                    </a:lnR>
                    <a:lnT w="6096">
                      <a:solidFill>
                        <a:srgbClr val="000000"/>
                      </a:solidFill>
                      <a:prstDash val="solid"/>
                    </a:lnT>
                    <a:lnB w="6096"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2566635">
                <a:tc>
                  <a:txBody>
                    <a:bodyPr/>
                    <a:lstStyle/>
                    <a:p>
                      <a:pPr>
                        <a:lnSpc>
                          <a:spcPct val="100000"/>
                        </a:lnSpc>
                      </a:pPr>
                      <a:endParaRPr sz="1400" b="1" spc="0" baseline="0" dirty="0">
                        <a:latin typeface="Times New Roman"/>
                        <a:cs typeface="Times New Roman"/>
                      </a:endParaRPr>
                    </a:p>
                    <a:p>
                      <a:pPr>
                        <a:lnSpc>
                          <a:spcPct val="100000"/>
                        </a:lnSpc>
                      </a:pPr>
                      <a:endParaRPr sz="1400" b="1" spc="0" baseline="0" dirty="0">
                        <a:latin typeface="Times New Roman"/>
                        <a:cs typeface="Times New Roman"/>
                      </a:endParaRPr>
                    </a:p>
                    <a:p>
                      <a:pPr>
                        <a:lnSpc>
                          <a:spcPct val="100000"/>
                        </a:lnSpc>
                      </a:pPr>
                      <a:endParaRPr sz="1400" b="1" spc="0" baseline="0" dirty="0">
                        <a:latin typeface="Times New Roman"/>
                        <a:cs typeface="Times New Roman"/>
                      </a:endParaRPr>
                    </a:p>
                    <a:p>
                      <a:pPr>
                        <a:lnSpc>
                          <a:spcPct val="100000"/>
                        </a:lnSpc>
                        <a:spcBef>
                          <a:spcPts val="35"/>
                        </a:spcBef>
                      </a:pPr>
                      <a:endParaRPr sz="1550" b="1" spc="0" baseline="0" dirty="0">
                        <a:latin typeface="Times New Roman"/>
                        <a:cs typeface="Times New Roman"/>
                      </a:endParaRPr>
                    </a:p>
                    <a:p>
                      <a:pPr marL="139700" marR="201930" indent="-30163">
                        <a:lnSpc>
                          <a:spcPct val="120000"/>
                        </a:lnSpc>
                        <a:tabLst/>
                      </a:pPr>
                      <a:r>
                        <a:rPr lang="en-GB" sz="1200" b="1" spc="0" baseline="0" dirty="0">
                          <a:latin typeface="Arial Unicode MS"/>
                          <a:cs typeface="Arial Unicode MS"/>
                        </a:rPr>
                        <a:t>  </a:t>
                      </a:r>
                      <a:r>
                        <a:rPr lang="fr-CA" sz="1200" b="1" spc="0" baseline="0" dirty="0">
                          <a:latin typeface="Arial Unicode MS"/>
                          <a:cs typeface="Arial Unicode MS"/>
                        </a:rPr>
                        <a:t>Participation des élèves</a:t>
                      </a:r>
                      <a:endParaRPr sz="1200" b="1" spc="0" baseline="0" dirty="0">
                        <a:latin typeface="Arial Unicode MS"/>
                        <a:cs typeface="Arial Unicode MS"/>
                      </a:endParaRPr>
                    </a:p>
                  </a:txBody>
                  <a:tcPr marL="0" marR="0" marT="0" marB="0">
                    <a:lnL w="6095">
                      <a:solidFill>
                        <a:srgbClr val="000000"/>
                      </a:solidFill>
                      <a:prstDash val="solid"/>
                    </a:lnL>
                    <a:lnR w="6096">
                      <a:solidFill>
                        <a:srgbClr val="000000"/>
                      </a:solidFill>
                      <a:prstDash val="solid"/>
                    </a:lnR>
                    <a:lnT w="6096">
                      <a:solidFill>
                        <a:srgbClr val="000000"/>
                      </a:solidFill>
                      <a:prstDash val="solid"/>
                    </a:lnT>
                    <a:lnB w="6096" cap="flat" cmpd="sng" algn="ctr">
                      <a:solidFill>
                        <a:srgbClr val="000000"/>
                      </a:solidFill>
                      <a:prstDash val="solid"/>
                      <a:round/>
                      <a:headEnd type="none" w="med" len="med"/>
                      <a:tailEnd type="none" w="med" len="med"/>
                    </a:lnB>
                  </a:tcPr>
                </a:tc>
                <a:tc>
                  <a:txBody>
                    <a:bodyPr/>
                    <a:lstStyle/>
                    <a:p>
                      <a:pPr>
                        <a:lnSpc>
                          <a:spcPct val="100000"/>
                        </a:lnSpc>
                        <a:spcBef>
                          <a:spcPts val="35"/>
                        </a:spcBef>
                      </a:pPr>
                      <a:endParaRPr sz="2050" spc="0" baseline="0" dirty="0">
                        <a:latin typeface="Times New Roman"/>
                        <a:cs typeface="Times New Roman"/>
                      </a:endParaRPr>
                    </a:p>
                    <a:p>
                      <a:pPr marL="33020" marR="471170">
                        <a:lnSpc>
                          <a:spcPct val="102200"/>
                        </a:lnSpc>
                      </a:pPr>
                      <a:r>
                        <a:rPr lang="fr-FR" sz="1200" spc="0" baseline="0" dirty="0">
                          <a:latin typeface="Arial Unicode MS"/>
                          <a:cs typeface="Arial Unicode MS"/>
                        </a:rPr>
                        <a:t>Les échanges publics en grand groupe ou en travail de groupe consistent en un questionnement de l’enseignant et des interventions succinctes des élèves</a:t>
                      </a:r>
                    </a:p>
                    <a:p>
                      <a:pPr marL="33020" marR="471170">
                        <a:lnSpc>
                          <a:spcPct val="102200"/>
                        </a:lnSpc>
                      </a:pPr>
                      <a:r>
                        <a:rPr lang="fr-CA" sz="1200" spc="0" baseline="0" dirty="0">
                          <a:latin typeface="Arial Unicode MS"/>
                          <a:cs typeface="Arial Unicode MS"/>
                        </a:rPr>
                        <a:t>ou</a:t>
                      </a:r>
                      <a:endParaRPr sz="1200" spc="0" baseline="0" dirty="0">
                        <a:latin typeface="Arial Unicode MS"/>
                        <a:cs typeface="Arial Unicode MS"/>
                      </a:endParaRPr>
                    </a:p>
                    <a:p>
                      <a:pPr marL="33020" marR="262255">
                        <a:lnSpc>
                          <a:spcPct val="101699"/>
                        </a:lnSpc>
                        <a:spcBef>
                          <a:spcPts val="980"/>
                        </a:spcBef>
                      </a:pPr>
                      <a:r>
                        <a:rPr lang="fr-FR" sz="1200" spc="0" baseline="0" dirty="0">
                          <a:latin typeface="Arial Unicode MS"/>
                          <a:cs typeface="Arial Unicode MS"/>
                        </a:rPr>
                        <a:t>Les élèves n’ont pas d’occasions de discuter publiquement de leurs idées</a:t>
                      </a:r>
                      <a:endParaRPr sz="1200" spc="0" baseline="0" dirty="0">
                        <a:latin typeface="Arial Unicode MS"/>
                        <a:cs typeface="Arial Unicode MS"/>
                      </a:endParaRPr>
                    </a:p>
                  </a:txBody>
                  <a:tcPr marL="0" marR="0" marT="4445" marB="0">
                    <a:lnL w="6096">
                      <a:solidFill>
                        <a:srgbClr val="000000"/>
                      </a:solidFill>
                      <a:prstDash val="solid"/>
                    </a:lnL>
                    <a:lnR w="6096">
                      <a:solidFill>
                        <a:srgbClr val="000000"/>
                      </a:solidFill>
                      <a:prstDash val="solid"/>
                    </a:lnR>
                    <a:lnT w="6096">
                      <a:solidFill>
                        <a:srgbClr val="000000"/>
                      </a:solidFill>
                      <a:prstDash val="solid"/>
                    </a:lnT>
                    <a:lnB w="6096" cap="flat" cmpd="sng" algn="ctr">
                      <a:solidFill>
                        <a:srgbClr val="000000"/>
                      </a:solidFill>
                      <a:prstDash val="solid"/>
                      <a:round/>
                      <a:headEnd type="none" w="med" len="med"/>
                      <a:tailEnd type="none" w="med" len="med"/>
                    </a:lnB>
                  </a:tcPr>
                </a:tc>
                <a:tc>
                  <a:txBody>
                    <a:bodyPr/>
                    <a:lstStyle/>
                    <a:p>
                      <a:pPr>
                        <a:lnSpc>
                          <a:spcPct val="100000"/>
                        </a:lnSpc>
                      </a:pPr>
                      <a:endParaRPr sz="1400" spc="0" baseline="0" dirty="0">
                        <a:latin typeface="Times New Roman"/>
                        <a:cs typeface="Times New Roman"/>
                      </a:endParaRPr>
                    </a:p>
                    <a:p>
                      <a:pPr>
                        <a:lnSpc>
                          <a:spcPct val="100000"/>
                        </a:lnSpc>
                      </a:pPr>
                      <a:endParaRPr sz="1400" spc="0" baseline="0" dirty="0">
                        <a:latin typeface="Times New Roman"/>
                        <a:cs typeface="Times New Roman"/>
                      </a:endParaRPr>
                    </a:p>
                    <a:p>
                      <a:pPr>
                        <a:lnSpc>
                          <a:spcPct val="100000"/>
                        </a:lnSpc>
                      </a:pPr>
                      <a:endParaRPr sz="1400" spc="0" baseline="0" dirty="0">
                        <a:latin typeface="Times New Roman"/>
                        <a:cs typeface="Times New Roman"/>
                      </a:endParaRPr>
                    </a:p>
                    <a:p>
                      <a:pPr marL="33020" marR="92075">
                        <a:lnSpc>
                          <a:spcPct val="101699"/>
                        </a:lnSpc>
                        <a:spcBef>
                          <a:spcPts val="880"/>
                        </a:spcBef>
                      </a:pPr>
                      <a:r>
                        <a:rPr lang="fr-FR" sz="1200" spc="0" baseline="0" dirty="0">
                          <a:latin typeface="Arial Unicode MS"/>
                          <a:cs typeface="Arial Unicode MS"/>
                        </a:rPr>
                        <a:t>Les élèves expriment longuement leurs idées en grand groupe et en travail de groupe, mais </a:t>
                      </a:r>
                      <a:r>
                        <a:rPr lang="fr-FR" sz="1200" b="1" spc="0" baseline="0" dirty="0">
                          <a:latin typeface="Arial Unicode MS"/>
                          <a:cs typeface="Arial Unicode MS"/>
                        </a:rPr>
                        <a:t>ne s’engagent pas </a:t>
                      </a:r>
                      <a:r>
                        <a:rPr lang="fr-FR" sz="1200" spc="0" baseline="0" dirty="0">
                          <a:latin typeface="Arial Unicode MS"/>
                          <a:cs typeface="Arial Unicode MS"/>
                        </a:rPr>
                        <a:t>avec les idées des autres</a:t>
                      </a:r>
                      <a:endParaRPr sz="1200" spc="0" baseline="0" dirty="0">
                        <a:latin typeface="Arial Unicode MS"/>
                        <a:cs typeface="Arial Unicode MS"/>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cap="flat" cmpd="sng" algn="ctr">
                      <a:solidFill>
                        <a:srgbClr val="000000"/>
                      </a:solidFill>
                      <a:prstDash val="solid"/>
                      <a:round/>
                      <a:headEnd type="none" w="med" len="med"/>
                      <a:tailEnd type="none" w="med" len="med"/>
                    </a:lnB>
                  </a:tcPr>
                </a:tc>
                <a:tc>
                  <a:txBody>
                    <a:bodyPr/>
                    <a:lstStyle/>
                    <a:p>
                      <a:pPr marL="33020" marR="287655">
                        <a:lnSpc>
                          <a:spcPct val="103299"/>
                        </a:lnSpc>
                        <a:spcBef>
                          <a:spcPts val="384"/>
                        </a:spcBef>
                      </a:pPr>
                      <a:r>
                        <a:rPr lang="fr-FR" sz="1200" spc="0" baseline="0" dirty="0">
                          <a:latin typeface="Arial Unicode MS"/>
                          <a:cs typeface="Arial Unicode MS"/>
                        </a:rPr>
                        <a:t>Plusieurs élèves expriment longuement leurs idées en grand groupe et en travail de groupe</a:t>
                      </a:r>
                    </a:p>
                    <a:p>
                      <a:pPr marL="33020" marR="287655">
                        <a:lnSpc>
                          <a:spcPct val="103299"/>
                        </a:lnSpc>
                        <a:spcBef>
                          <a:spcPts val="384"/>
                        </a:spcBef>
                      </a:pPr>
                      <a:r>
                        <a:rPr lang="fr-FR" sz="1200" b="1" spc="0" baseline="0" dirty="0">
                          <a:latin typeface="Arial"/>
                          <a:cs typeface="Arial"/>
                        </a:rPr>
                        <a:t>ET</a:t>
                      </a:r>
                      <a:endParaRPr sz="1200" b="1" spc="0" baseline="0" dirty="0">
                        <a:latin typeface="Arial"/>
                        <a:cs typeface="Arial"/>
                      </a:endParaRPr>
                    </a:p>
                    <a:p>
                      <a:pPr marL="33020" marR="78740">
                        <a:lnSpc>
                          <a:spcPct val="101699"/>
                        </a:lnSpc>
                        <a:spcBef>
                          <a:spcPts val="1000"/>
                        </a:spcBef>
                      </a:pPr>
                      <a:r>
                        <a:rPr lang="fr-FR" sz="1200" spc="0" baseline="0" dirty="0">
                          <a:latin typeface="Arial Unicode MS"/>
                          <a:cs typeface="Arial Unicode MS"/>
                        </a:rPr>
                        <a:t>Ce faisant, ils </a:t>
                      </a:r>
                      <a:r>
                        <a:rPr lang="fr-FR" sz="1200" b="1" spc="0" baseline="0" dirty="0">
                          <a:latin typeface="Arial Unicode MS"/>
                          <a:cs typeface="Arial Unicode MS"/>
                        </a:rPr>
                        <a:t>interagissent avec les idées des autres</a:t>
                      </a:r>
                      <a:r>
                        <a:rPr lang="fr-FR" sz="1200" spc="0" baseline="0" dirty="0">
                          <a:latin typeface="Arial Unicode MS"/>
                          <a:cs typeface="Arial Unicode MS"/>
                        </a:rPr>
                        <a:t>, par exemple en faisant référence à leurs contributions, en les contestant ou en s’en appuyant (ex. : «C’est un peu comme ce que </a:t>
                      </a:r>
                      <a:r>
                        <a:rPr lang="fr-FR" sz="1200" spc="0" baseline="0" dirty="0" err="1">
                          <a:latin typeface="Arial Unicode MS"/>
                          <a:cs typeface="Arial Unicode MS"/>
                        </a:rPr>
                        <a:t>Shootle</a:t>
                      </a:r>
                      <a:r>
                        <a:rPr lang="fr-FR" sz="1200" spc="0" baseline="0" dirty="0">
                          <a:latin typeface="Arial Unicode MS"/>
                          <a:cs typeface="Arial Unicode MS"/>
                        </a:rPr>
                        <a:t> a dit, mais…», «Sam a eu une super idée, regarde [démontre]»). Cela inclut la participation spontanée ou sollicitée par l’enseignant</a:t>
                      </a:r>
                      <a:endParaRPr lang="en-US" sz="1200" spc="0" baseline="0" dirty="0">
                        <a:latin typeface="Arial Unicode MS"/>
                        <a:cs typeface="Arial Unicode MS"/>
                      </a:endParaRPr>
                    </a:p>
                  </a:txBody>
                  <a:tcPr marL="0" marR="0" marT="48894" marB="0">
                    <a:lnL w="6096">
                      <a:solidFill>
                        <a:srgbClr val="000000"/>
                      </a:solidFill>
                      <a:prstDash val="solid"/>
                    </a:lnL>
                    <a:lnR w="6096">
                      <a:solidFill>
                        <a:srgbClr val="000000"/>
                      </a:solidFill>
                      <a:prstDash val="solid"/>
                    </a:lnR>
                    <a:lnT w="6096">
                      <a:solidFill>
                        <a:srgbClr val="000000"/>
                      </a:solidFill>
                      <a:prstDash val="solid"/>
                    </a:lnT>
                    <a:lnB w="6096"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2225251">
                <a:tc>
                  <a:txBody>
                    <a:bodyPr/>
                    <a:lstStyle/>
                    <a:p>
                      <a:pPr algn="ctr">
                        <a:lnSpc>
                          <a:spcPct val="115000"/>
                        </a:lnSpc>
                        <a:spcBef>
                          <a:spcPts val="200"/>
                        </a:spcBef>
                        <a:spcAft>
                          <a:spcPts val="1000"/>
                        </a:spcAft>
                      </a:pPr>
                      <a:r>
                        <a:rPr lang="en-GB" sz="1200" b="1" dirty="0" err="1">
                          <a:solidFill>
                            <a:srgbClr val="000000"/>
                          </a:solidFill>
                          <a:effectLst/>
                          <a:latin typeface="Arial Unicode MS" panose="020B0604020202020204" pitchFamily="34" charset="-128"/>
                          <a:ea typeface="Arial Unicode MS" panose="020B0604020202020204" pitchFamily="34" charset="-128"/>
                          <a:cs typeface="Arial Unicode MS" panose="020B0604020202020204" pitchFamily="34" charset="-128"/>
                        </a:rPr>
                        <a:t>Règles</a:t>
                      </a:r>
                      <a:r>
                        <a:rPr lang="en-GB" sz="1200" b="1" dirty="0">
                          <a:solidFill>
                            <a:srgbClr val="000000"/>
                          </a:solidFill>
                          <a:effectLst/>
                          <a:latin typeface="Arial Unicode MS" panose="020B0604020202020204" pitchFamily="34" charset="-128"/>
                          <a:ea typeface="Arial Unicode MS" panose="020B0604020202020204" pitchFamily="34" charset="-128"/>
                          <a:cs typeface="Arial Unicode MS" panose="020B0604020202020204" pitchFamily="34" charset="-128"/>
                        </a:rPr>
                        <a:t> de </a:t>
                      </a:r>
                      <a:r>
                        <a:rPr lang="en-GB" sz="1200" b="1" dirty="0" err="1">
                          <a:solidFill>
                            <a:srgbClr val="000000"/>
                          </a:solidFill>
                          <a:effectLst/>
                          <a:latin typeface="Arial Unicode MS" panose="020B0604020202020204" pitchFamily="34" charset="-128"/>
                          <a:ea typeface="Arial Unicode MS" panose="020B0604020202020204" pitchFamily="34" charset="-128"/>
                          <a:cs typeface="Arial Unicode MS" panose="020B0604020202020204" pitchFamily="34" charset="-128"/>
                        </a:rPr>
                        <a:t>fonctionnement</a:t>
                      </a:r>
                      <a:endParaRPr lang="en-GB" sz="1200" b="1" dirty="0">
                        <a:effectLst/>
                        <a:latin typeface="Arial Unicode MS" panose="020B0604020202020204" pitchFamily="34" charset="-128"/>
                        <a:ea typeface="Arial Unicode MS" panose="020B0604020202020204" pitchFamily="34" charset="-128"/>
                        <a:cs typeface="Arial Unicode MS" panose="020B0604020202020204" pitchFamily="34" charset="-128"/>
                      </a:endParaRPr>
                    </a:p>
                  </a:txBody>
                  <a:tcPr marL="68580" marR="68580" marT="0" marB="0" anchor="ctr">
                    <a:lnL w="6095">
                      <a:solidFill>
                        <a:srgbClr val="000000"/>
                      </a:solidFill>
                      <a:prstDash val="solid"/>
                    </a:lnL>
                    <a:lnR w="6096">
                      <a:solidFill>
                        <a:srgbClr val="000000"/>
                      </a:solidFill>
                      <a:prstDash val="solid"/>
                    </a:lnR>
                    <a:lnT w="6096" cap="flat" cmpd="sng" algn="ctr">
                      <a:solidFill>
                        <a:srgbClr val="000000"/>
                      </a:solidFill>
                      <a:prstDash val="solid"/>
                      <a:round/>
                      <a:headEnd type="none" w="med" len="med"/>
                      <a:tailEnd type="none" w="med" len="med"/>
                    </a:lnT>
                    <a:lnB w="6095">
                      <a:solidFill>
                        <a:srgbClr val="000000"/>
                      </a:solidFill>
                      <a:prstDash val="solid"/>
                    </a:lnB>
                  </a:tcPr>
                </a:tc>
                <a:tc>
                  <a:txBody>
                    <a:bodyPr/>
                    <a:lstStyle/>
                    <a:p>
                      <a:pPr algn="l">
                        <a:lnSpc>
                          <a:spcPct val="115000"/>
                        </a:lnSpc>
                        <a:spcBef>
                          <a:spcPts val="200"/>
                        </a:spcBef>
                        <a:spcAft>
                          <a:spcPts val="1000"/>
                        </a:spcAft>
                      </a:pPr>
                      <a:r>
                        <a:rPr lang="fr-FR" sz="1200" dirty="0">
                          <a:solidFill>
                            <a:srgbClr val="000000"/>
                          </a:solidFill>
                          <a:effectLst/>
                          <a:latin typeface="Arial" panose="020B0604020202020204" pitchFamily="34" charset="0"/>
                          <a:ea typeface="Calibri" panose="020F0502020204030204" pitchFamily="34" charset="0"/>
                          <a:cs typeface="Arial" panose="020B0604020202020204" pitchFamily="34" charset="0"/>
                        </a:rPr>
                        <a:t>Aucune emphase explicite n’est mise sur les règles de dialogue ou les pratiques dialogiques ne sont pas apparentes</a:t>
                      </a:r>
                      <a:endParaRPr lang="en-GB" sz="1200" dirty="0">
                        <a:effectLst/>
                        <a:latin typeface="Arial" panose="020B0604020202020204" pitchFamily="34" charset="0"/>
                        <a:ea typeface="Arial" panose="020B0604020202020204" pitchFamily="34" charset="0"/>
                        <a:cs typeface="Arial" panose="020B0604020202020204" pitchFamily="34" charset="0"/>
                      </a:endParaRPr>
                    </a:p>
                  </a:txBody>
                  <a:tcPr marL="68580" marR="68580" marT="0" marB="0" anchor="ctr">
                    <a:lnL w="6096">
                      <a:solidFill>
                        <a:srgbClr val="000000"/>
                      </a:solidFill>
                      <a:prstDash val="solid"/>
                    </a:lnL>
                    <a:lnR w="6096">
                      <a:solidFill>
                        <a:srgbClr val="000000"/>
                      </a:solidFill>
                      <a:prstDash val="solid"/>
                    </a:lnR>
                    <a:lnT w="6096" cap="flat" cmpd="sng" algn="ctr">
                      <a:solidFill>
                        <a:srgbClr val="000000"/>
                      </a:solidFill>
                      <a:prstDash val="solid"/>
                      <a:round/>
                      <a:headEnd type="none" w="med" len="med"/>
                      <a:tailEnd type="none" w="med" len="med"/>
                    </a:lnT>
                    <a:lnB w="6095">
                      <a:solidFill>
                        <a:srgbClr val="000000"/>
                      </a:solidFill>
                      <a:prstDash val="solid"/>
                    </a:lnB>
                  </a:tcPr>
                </a:tc>
                <a:tc>
                  <a:txBody>
                    <a:bodyPr/>
                    <a:lstStyle/>
                    <a:p>
                      <a:pPr algn="l">
                        <a:lnSpc>
                          <a:spcPct val="115000"/>
                        </a:lnSpc>
                        <a:spcBef>
                          <a:spcPts val="200"/>
                        </a:spcBef>
                        <a:spcAft>
                          <a:spcPts val="1000"/>
                        </a:spcAft>
                      </a:pPr>
                      <a:r>
                        <a:rPr lang="fr-FR" sz="1200" dirty="0">
                          <a:solidFill>
                            <a:srgbClr val="000000"/>
                          </a:solidFill>
                          <a:effectLst/>
                          <a:latin typeface="Arial" panose="020B0604020202020204" pitchFamily="34" charset="0"/>
                          <a:ea typeface="Calibri" panose="020F0502020204030204" pitchFamily="34" charset="0"/>
                          <a:cs typeface="Arial" panose="020B0604020202020204" pitchFamily="34" charset="0"/>
                        </a:rPr>
                        <a:t>L’enseignant introduit, modélise ou rappelle aux élèves les pratiques dialogiques ciblées, par ex. les règles à suivre, la prise de parole inclusive</a:t>
                      </a:r>
                      <a:endParaRPr lang="en-GB" sz="1200" dirty="0">
                        <a:effectLst/>
                        <a:latin typeface="Arial" panose="020B0604020202020204" pitchFamily="34" charset="0"/>
                        <a:ea typeface="Arial" panose="020B0604020202020204" pitchFamily="34" charset="0"/>
                        <a:cs typeface="Arial" panose="020B0604020202020204" pitchFamily="34" charset="0"/>
                      </a:endParaRPr>
                    </a:p>
                  </a:txBody>
                  <a:tcPr marL="68580" marR="68580" marT="0" marB="0" anchor="ctr">
                    <a:lnL w="6096">
                      <a:solidFill>
                        <a:srgbClr val="000000"/>
                      </a:solidFill>
                      <a:prstDash val="solid"/>
                    </a:lnL>
                    <a:lnR w="6096">
                      <a:solidFill>
                        <a:srgbClr val="000000"/>
                      </a:solidFill>
                      <a:prstDash val="solid"/>
                    </a:lnR>
                    <a:lnT w="6096" cap="flat" cmpd="sng" algn="ctr">
                      <a:solidFill>
                        <a:srgbClr val="000000"/>
                      </a:solidFill>
                      <a:prstDash val="solid"/>
                      <a:round/>
                      <a:headEnd type="none" w="med" len="med"/>
                      <a:tailEnd type="none" w="med" len="med"/>
                    </a:lnT>
                    <a:lnB w="6095">
                      <a:solidFill>
                        <a:srgbClr val="000000"/>
                      </a:solidFill>
                      <a:prstDash val="solid"/>
                    </a:lnB>
                  </a:tcPr>
                </a:tc>
                <a:tc>
                  <a:txBody>
                    <a:bodyPr/>
                    <a:lstStyle/>
                    <a:p>
                      <a:pPr algn="l">
                        <a:lnSpc>
                          <a:spcPct val="115000"/>
                        </a:lnSpc>
                        <a:spcBef>
                          <a:spcPts val="200"/>
                        </a:spcBef>
                        <a:spcAft>
                          <a:spcPts val="1000"/>
                        </a:spcAft>
                      </a:pPr>
                      <a:r>
                        <a:rPr lang="fr-FR" sz="1200" dirty="0">
                          <a:solidFill>
                            <a:srgbClr val="000000"/>
                          </a:solidFill>
                          <a:effectLst/>
                          <a:latin typeface="Arial" panose="020B0604020202020204" pitchFamily="34" charset="0"/>
                          <a:ea typeface="Calibri" panose="020F0502020204030204" pitchFamily="34" charset="0"/>
                          <a:cs typeface="Arial" panose="020B0604020202020204" pitchFamily="34" charset="0"/>
                        </a:rPr>
                        <a:t>L’enseignant et les élèves, ou les élèves eux-mêmes, négocient les pratiques dialogiques ciblées, par ex. les règles, éventuellement accompagnées de rappels ou de modélisation</a:t>
                      </a:r>
                    </a:p>
                    <a:p>
                      <a:pPr algn="l">
                        <a:lnSpc>
                          <a:spcPct val="115000"/>
                        </a:lnSpc>
                        <a:spcBef>
                          <a:spcPts val="200"/>
                        </a:spcBef>
                        <a:spcAft>
                          <a:spcPts val="1000"/>
                        </a:spcAft>
                      </a:pPr>
                      <a:r>
                        <a:rPr lang="fr-FR" sz="1200" dirty="0">
                          <a:solidFill>
                            <a:srgbClr val="000000"/>
                          </a:solidFill>
                          <a:effectLst/>
                          <a:latin typeface="Arial" panose="020B0604020202020204" pitchFamily="34" charset="0"/>
                          <a:ea typeface="Calibri" panose="020F0502020204030204" pitchFamily="34" charset="0"/>
                          <a:cs typeface="Arial" panose="020B0604020202020204" pitchFamily="34" charset="0"/>
                        </a:rPr>
                        <a:t>Cela peut aussi inclure la responsabilité donnée ou prise par les élèves pour gérer le dialogue, ainsi que leur participation à l’évaluation de l’efficacité des pratiques dialogiques</a:t>
                      </a:r>
                    </a:p>
                  </a:txBody>
                  <a:tcPr marL="68580" marR="68580" marT="0" marB="0" anchor="ctr">
                    <a:lnL w="6096">
                      <a:solidFill>
                        <a:srgbClr val="000000"/>
                      </a:solidFill>
                      <a:prstDash val="solid"/>
                    </a:lnL>
                    <a:lnR w="6096">
                      <a:solidFill>
                        <a:srgbClr val="000000"/>
                      </a:solidFill>
                      <a:prstDash val="solid"/>
                    </a:lnR>
                    <a:lnT w="6096" cap="flat" cmpd="sng" algn="ctr">
                      <a:solidFill>
                        <a:srgbClr val="000000"/>
                      </a:solidFill>
                      <a:prstDash val="solid"/>
                      <a:round/>
                      <a:headEnd type="none" w="med" len="med"/>
                      <a:tailEnd type="none" w="med" len="med"/>
                    </a:lnT>
                    <a:lnB w="6095">
                      <a:solidFill>
                        <a:srgbClr val="000000"/>
                      </a:solidFill>
                      <a:prstDash val="solid"/>
                    </a:lnB>
                  </a:tcPr>
                </a:tc>
                <a:extLst>
                  <a:ext uri="{0D108BD9-81ED-4DB2-BD59-A6C34878D82A}">
                    <a16:rowId xmlns:a16="http://schemas.microsoft.com/office/drawing/2014/main" val="10002"/>
                  </a:ext>
                </a:extLst>
              </a:tr>
            </a:tbl>
          </a:graphicData>
        </a:graphic>
      </p:graphicFrame>
      <p:sp>
        <p:nvSpPr>
          <p:cNvPr id="4" name="object 4"/>
          <p:cNvSpPr/>
          <p:nvPr>
            <p:custDataLst>
              <p:tags r:id="rId3"/>
            </p:custDataLst>
          </p:nvPr>
        </p:nvSpPr>
        <p:spPr>
          <a:xfrm>
            <a:off x="698500" y="1840148"/>
            <a:ext cx="276220" cy="276221"/>
          </a:xfrm>
          <a:prstGeom prst="rect">
            <a:avLst/>
          </a:prstGeom>
          <a:blipFill>
            <a:blip r:embed="rId9" cstate="print"/>
            <a:stretch>
              <a:fillRect/>
            </a:stretch>
          </a:blipFill>
        </p:spPr>
        <p:txBody>
          <a:bodyPr wrap="square" lIns="0" tIns="0" rIns="0" bIns="0" rtlCol="0"/>
          <a:lstStyle/>
          <a:p>
            <a:endParaRPr/>
          </a:p>
        </p:txBody>
      </p:sp>
      <p:sp>
        <p:nvSpPr>
          <p:cNvPr id="5" name="object 5"/>
          <p:cNvSpPr txBox="1"/>
          <p:nvPr>
            <p:custDataLst>
              <p:tags r:id="rId4"/>
            </p:custDataLst>
          </p:nvPr>
        </p:nvSpPr>
        <p:spPr>
          <a:xfrm>
            <a:off x="5426596" y="353784"/>
            <a:ext cx="4956863" cy="1785745"/>
          </a:xfrm>
          <a:prstGeom prst="rect">
            <a:avLst/>
          </a:prstGeom>
          <a:ln w="31733">
            <a:solidFill>
              <a:srgbClr val="2791A6"/>
            </a:solidFill>
          </a:ln>
        </p:spPr>
        <p:txBody>
          <a:bodyPr vert="horz" wrap="square" lIns="0" tIns="76835" rIns="0" bIns="0" rtlCol="0">
            <a:spAutoFit/>
          </a:bodyPr>
          <a:lstStyle/>
          <a:p>
            <a:pPr marL="83820">
              <a:lnSpc>
                <a:spcPct val="100000"/>
              </a:lnSpc>
              <a:spcBef>
                <a:spcPts val="605"/>
              </a:spcBef>
            </a:pPr>
            <a:r>
              <a:rPr lang="fr-FR" sz="1200" b="1" dirty="0">
                <a:latin typeface="Arial"/>
                <a:cs typeface="Arial"/>
              </a:rPr>
              <a:t>Notes d’orientation :</a:t>
            </a:r>
          </a:p>
          <a:p>
            <a:pPr marL="255270" indent="-171450">
              <a:lnSpc>
                <a:spcPct val="100000"/>
              </a:lnSpc>
              <a:spcBef>
                <a:spcPts val="605"/>
              </a:spcBef>
              <a:buFont typeface="Arial" panose="020B0604020202020204" pitchFamily="34" charset="0"/>
              <a:buChar char="•"/>
            </a:pPr>
            <a:r>
              <a:rPr lang="fr-FR" sz="1200" dirty="0">
                <a:latin typeface="Arial"/>
                <a:cs typeface="Arial"/>
              </a:rPr>
              <a:t>Cet outil peut être utilisé pour des leçons complètes ou pour différentes activités.</a:t>
            </a:r>
          </a:p>
          <a:p>
            <a:pPr marL="255270" indent="-171450">
              <a:lnSpc>
                <a:spcPct val="100000"/>
              </a:lnSpc>
              <a:spcBef>
                <a:spcPts val="605"/>
              </a:spcBef>
              <a:buFont typeface="Arial" panose="020B0604020202020204" pitchFamily="34" charset="0"/>
              <a:buChar char="•"/>
            </a:pPr>
            <a:r>
              <a:rPr lang="fr-FR" sz="1200" dirty="0">
                <a:latin typeface="Arial"/>
                <a:cs typeface="Arial"/>
              </a:rPr>
              <a:t>Vous pouvez l’appliquer dans votre propre classe ou lorsque vous observez un ou une collègue.</a:t>
            </a:r>
          </a:p>
          <a:p>
            <a:pPr marL="255270" indent="-171450">
              <a:lnSpc>
                <a:spcPct val="100000"/>
              </a:lnSpc>
              <a:spcBef>
                <a:spcPts val="605"/>
              </a:spcBef>
              <a:buFont typeface="Arial" panose="020B0604020202020204" pitchFamily="34" charset="0"/>
              <a:buChar char="•"/>
            </a:pPr>
            <a:r>
              <a:rPr lang="fr-FR" sz="1200" dirty="0">
                <a:latin typeface="Arial"/>
                <a:cs typeface="Arial"/>
              </a:rPr>
              <a:t>Lisez attentivement les descriptions de chaque catégorie et choisissez celle qui correspond le mieux à la leçon que vous venez d’observer.</a:t>
            </a:r>
            <a:endParaRPr lang="en-US" sz="1200" dirty="0">
              <a:latin typeface="Arial Unicode MS"/>
              <a:cs typeface="Arial Unicode MS"/>
            </a:endParaRPr>
          </a:p>
        </p:txBody>
      </p:sp>
      <p:sp>
        <p:nvSpPr>
          <p:cNvPr id="6" name="object 6"/>
          <p:cNvSpPr txBox="1">
            <a:spLocks noGrp="1"/>
          </p:cNvSpPr>
          <p:nvPr>
            <p:ph type="sldNum" sz="quarter" idx="7"/>
            <p:custDataLst>
              <p:tags r:id="rId5"/>
            </p:custDataLst>
          </p:nvPr>
        </p:nvSpPr>
        <p:spPr>
          <a:xfrm>
            <a:off x="5249962" y="7088109"/>
            <a:ext cx="192404" cy="154529"/>
          </a:xfrm>
          <a:prstGeom prst="rect">
            <a:avLst/>
          </a:prstGeom>
        </p:spPr>
        <p:txBody>
          <a:bodyPr vert="horz" wrap="square" lIns="0" tIns="635" rIns="0" bIns="0" rtlCol="0">
            <a:spAutoFit/>
          </a:bodyPr>
          <a:lstStyle/>
          <a:p>
            <a:pPr marL="25400">
              <a:lnSpc>
                <a:spcPct val="100000"/>
              </a:lnSpc>
              <a:spcBef>
                <a:spcPts val="5"/>
              </a:spcBef>
            </a:pPr>
            <a:r>
              <a:rPr dirty="0"/>
              <a:t>48</a:t>
            </a: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custDataLst>
              <p:tags r:id="rId1"/>
            </p:custDataLst>
          </p:nvPr>
        </p:nvSpPr>
        <p:spPr>
          <a:xfrm>
            <a:off x="423552" y="123825"/>
            <a:ext cx="4680585" cy="2619690"/>
          </a:xfrm>
          <a:prstGeom prst="rect">
            <a:avLst/>
          </a:prstGeom>
          <a:ln w="31733">
            <a:solidFill>
              <a:srgbClr val="1F497D"/>
            </a:solidFill>
          </a:ln>
        </p:spPr>
        <p:txBody>
          <a:bodyPr vert="horz" wrap="square" lIns="0" tIns="29209" rIns="0" bIns="0" rtlCol="0">
            <a:spAutoFit/>
          </a:bodyPr>
          <a:lstStyle/>
          <a:p>
            <a:pPr marL="83820" marR="95250" algn="just">
              <a:lnSpc>
                <a:spcPct val="120800"/>
              </a:lnSpc>
            </a:pPr>
            <a:r>
              <a:rPr lang="fr-FR" sz="1600" b="1" dirty="0">
                <a:latin typeface="Arial"/>
                <a:cs typeface="Arial"/>
              </a:rPr>
              <a:t>2G: Auto-évaluation des élèves lors du travail d'équipe</a:t>
            </a:r>
            <a:endParaRPr lang="en-GB" sz="800" b="1" dirty="0">
              <a:latin typeface="Arial"/>
              <a:cs typeface="Arial"/>
            </a:endParaRPr>
          </a:p>
          <a:p>
            <a:pPr marL="83820" marR="95250" algn="just">
              <a:lnSpc>
                <a:spcPct val="110000"/>
              </a:lnSpc>
            </a:pPr>
            <a:r>
              <a:rPr lang="fr-FR" sz="1200" dirty="0">
                <a:latin typeface="Arial Unicode MS"/>
                <a:cs typeface="Arial Unicode MS"/>
              </a:rPr>
              <a:t>Ce gabarit permet à une équipe d’élèves d’évaluer leur propre dialogue. Cela peut les aider à mieux comprendre leur propre participation au dialogue, et répéter cette auto-évaluation peut les aider à rendre le travail en équipe plus efficace au fil du temps. Cela peut aussi vous aider à comprendre ce que les élèves pensent de leur propre dialogue. Vous pourriez constater que vos perceptions de leur dialogue et de leur travail en équipe diffèrent des leurs.</a:t>
            </a:r>
            <a:endParaRPr sz="1000" dirty="0">
              <a:latin typeface="Times New Roman"/>
              <a:cs typeface="Times New Roman"/>
            </a:endParaRPr>
          </a:p>
          <a:p>
            <a:pPr marL="394970"/>
            <a:r>
              <a:rPr lang="fr-FR" sz="1200" b="1" kern="0" dirty="0">
                <a:latin typeface="Arial"/>
                <a:cs typeface="Arial"/>
              </a:rPr>
              <a:t>Un gabarit téléchargeable </a:t>
            </a:r>
            <a:r>
              <a:rPr lang="fr-FR" sz="1200" kern="0" dirty="0">
                <a:latin typeface="Arial"/>
                <a:cs typeface="Arial"/>
              </a:rPr>
              <a:t>est disponible sur </a:t>
            </a:r>
            <a:r>
              <a:rPr lang="fr-FR" sz="1200" kern="0" dirty="0">
                <a:latin typeface="Arial"/>
                <a:cs typeface="Arial"/>
                <a:hlinkClick r:id="rId6"/>
              </a:rPr>
              <a:t>notre site web</a:t>
            </a:r>
            <a:r>
              <a:rPr lang="fr-FR" sz="1200" kern="0" dirty="0">
                <a:latin typeface="Arial"/>
                <a:cs typeface="Arial"/>
              </a:rPr>
              <a:t>.</a:t>
            </a:r>
          </a:p>
          <a:p>
            <a:pPr marL="394970"/>
            <a:endParaRPr lang="fr-FR" sz="1200" kern="0" dirty="0">
              <a:latin typeface="Arial"/>
              <a:cs typeface="Arial"/>
            </a:endParaRPr>
          </a:p>
        </p:txBody>
      </p:sp>
      <p:sp>
        <p:nvSpPr>
          <p:cNvPr id="3" name="object 3"/>
          <p:cNvSpPr txBox="1"/>
          <p:nvPr>
            <p:custDataLst>
              <p:tags r:id="rId2"/>
            </p:custDataLst>
          </p:nvPr>
        </p:nvSpPr>
        <p:spPr>
          <a:xfrm>
            <a:off x="5427979" y="134892"/>
            <a:ext cx="4625975" cy="2339102"/>
          </a:xfrm>
          <a:prstGeom prst="rect">
            <a:avLst/>
          </a:prstGeom>
          <a:ln w="31733">
            <a:solidFill>
              <a:srgbClr val="1F497D"/>
            </a:solidFill>
          </a:ln>
        </p:spPr>
        <p:txBody>
          <a:bodyPr vert="horz" wrap="square" lIns="0" tIns="76200" rIns="0" bIns="0" rtlCol="0">
            <a:spAutoFit/>
          </a:bodyPr>
          <a:lstStyle/>
          <a:p>
            <a:pPr marL="81915">
              <a:lnSpc>
                <a:spcPct val="100000"/>
              </a:lnSpc>
              <a:spcBef>
                <a:spcPts val="600"/>
              </a:spcBef>
            </a:pPr>
            <a:r>
              <a:rPr lang="fr-FR" sz="1200" b="1" dirty="0">
                <a:latin typeface="Arial"/>
                <a:cs typeface="Arial"/>
              </a:rPr>
              <a:t>Notes d’orientation :</a:t>
            </a:r>
          </a:p>
          <a:p>
            <a:pPr marL="253365" indent="-171450">
              <a:lnSpc>
                <a:spcPct val="100000"/>
              </a:lnSpc>
              <a:spcBef>
                <a:spcPts val="600"/>
              </a:spcBef>
              <a:buFont typeface="Arial" panose="020B0604020202020204" pitchFamily="34" charset="0"/>
              <a:buChar char="•"/>
            </a:pPr>
            <a:r>
              <a:rPr lang="fr-FR" sz="1200" dirty="0">
                <a:latin typeface="Arial"/>
                <a:cs typeface="Arial"/>
              </a:rPr>
              <a:t>L’échelle de notation est : 1 = Faux ; 2 = Partiellement vrai ; 3 = Vrai.</a:t>
            </a:r>
          </a:p>
          <a:p>
            <a:pPr marL="253365" indent="-171450">
              <a:lnSpc>
                <a:spcPct val="100000"/>
              </a:lnSpc>
              <a:spcBef>
                <a:spcPts val="600"/>
              </a:spcBef>
              <a:buFont typeface="Arial" panose="020B0604020202020204" pitchFamily="34" charset="0"/>
              <a:buChar char="•"/>
            </a:pPr>
            <a:r>
              <a:rPr lang="fr-FR" sz="1200" dirty="0">
                <a:latin typeface="Arial"/>
                <a:cs typeface="Arial"/>
              </a:rPr>
              <a:t>Les apprenants peuvent remplir un formulaire par équipe ou un formulaire chacun. Cela peut être une activité intéressante, car les membres d’une même équipe peuvent avoir des perceptions très différentes, ce qui peut favoriser une bonne discussion.</a:t>
            </a:r>
          </a:p>
          <a:p>
            <a:pPr marL="253365" indent="-171450">
              <a:lnSpc>
                <a:spcPct val="100000"/>
              </a:lnSpc>
              <a:spcBef>
                <a:spcPts val="600"/>
              </a:spcBef>
              <a:buFont typeface="Arial" panose="020B0604020202020204" pitchFamily="34" charset="0"/>
              <a:buChar char="•"/>
            </a:pPr>
            <a:r>
              <a:rPr lang="fr-FR" sz="1200" dirty="0">
                <a:latin typeface="Arial"/>
                <a:cs typeface="Arial"/>
              </a:rPr>
              <a:t>Cet exemple est destiné à l’auto-évaluation des apprenants de tout âge, y compris les adultes. Dans les gabarits téléchargeables, une version destinée aux observateurs adultes est également disponible.</a:t>
            </a:r>
            <a:r>
              <a:rPr sz="1200" dirty="0">
                <a:latin typeface="Arial"/>
                <a:cs typeface="Arial"/>
              </a:rPr>
              <a:t> </a:t>
            </a:r>
            <a:endParaRPr sz="1200" dirty="0">
              <a:latin typeface="Arial Unicode MS"/>
              <a:cs typeface="Arial Unicode MS"/>
            </a:endParaRPr>
          </a:p>
        </p:txBody>
      </p:sp>
      <p:graphicFrame>
        <p:nvGraphicFramePr>
          <p:cNvPr id="4" name="object 4"/>
          <p:cNvGraphicFramePr>
            <a:graphicFrameLocks noGrp="1"/>
          </p:cNvGraphicFramePr>
          <p:nvPr>
            <p:custDataLst>
              <p:tags r:id="rId3"/>
            </p:custDataLst>
            <p:extLst>
              <p:ext uri="{D42A27DB-BD31-4B8C-83A1-F6EECF244321}">
                <p14:modId xmlns:p14="http://schemas.microsoft.com/office/powerpoint/2010/main" val="1882595089"/>
              </p:ext>
            </p:extLst>
          </p:nvPr>
        </p:nvGraphicFramePr>
        <p:xfrm>
          <a:off x="423552" y="2867025"/>
          <a:ext cx="9777982" cy="4545384"/>
        </p:xfrm>
        <a:graphic>
          <a:graphicData uri="http://schemas.openxmlformats.org/drawingml/2006/table">
            <a:tbl>
              <a:tblPr firstRow="1" bandRow="1">
                <a:tableStyleId>{2D5ABB26-0587-4C30-8999-92F81FD0307C}</a:tableStyleId>
              </a:tblPr>
              <a:tblGrid>
                <a:gridCol w="7833358">
                  <a:extLst>
                    <a:ext uri="{9D8B030D-6E8A-4147-A177-3AD203B41FA5}">
                      <a16:colId xmlns:a16="http://schemas.microsoft.com/office/drawing/2014/main" val="20000"/>
                    </a:ext>
                  </a:extLst>
                </a:gridCol>
                <a:gridCol w="1944624">
                  <a:extLst>
                    <a:ext uri="{9D8B030D-6E8A-4147-A177-3AD203B41FA5}">
                      <a16:colId xmlns:a16="http://schemas.microsoft.com/office/drawing/2014/main" val="20001"/>
                    </a:ext>
                  </a:extLst>
                </a:gridCol>
              </a:tblGrid>
              <a:tr h="407734">
                <a:tc>
                  <a:txBody>
                    <a:bodyPr/>
                    <a:lstStyle/>
                    <a:p>
                      <a:pPr marL="33020">
                        <a:lnSpc>
                          <a:spcPct val="100000"/>
                        </a:lnSpc>
                        <a:spcBef>
                          <a:spcPts val="229"/>
                        </a:spcBef>
                      </a:pPr>
                      <a:r>
                        <a:rPr sz="1400" b="1" spc="0" baseline="0" dirty="0">
                          <a:latin typeface="Arial"/>
                          <a:cs typeface="Arial"/>
                        </a:rPr>
                        <a:t>Crit</a:t>
                      </a:r>
                      <a:r>
                        <a:rPr lang="fr-CA" sz="1400" b="1" spc="0" baseline="0" dirty="0">
                          <a:latin typeface="Arial"/>
                          <a:cs typeface="Arial"/>
                        </a:rPr>
                        <a:t>ère</a:t>
                      </a:r>
                      <a:endParaRPr sz="1400" spc="0" baseline="0" dirty="0">
                        <a:latin typeface="Arial"/>
                        <a:cs typeface="Arial"/>
                      </a:endParaRPr>
                    </a:p>
                  </a:txBody>
                  <a:tcPr marL="0" marR="0" marT="29209" marB="0">
                    <a:lnL w="6095">
                      <a:solidFill>
                        <a:srgbClr val="000000"/>
                      </a:solidFill>
                      <a:prstDash val="solid"/>
                    </a:lnL>
                    <a:lnR w="6096">
                      <a:solidFill>
                        <a:srgbClr val="000000"/>
                      </a:solidFill>
                      <a:prstDash val="solid"/>
                    </a:lnR>
                    <a:lnT w="6096">
                      <a:solidFill>
                        <a:srgbClr val="000000"/>
                      </a:solidFill>
                      <a:prstDash val="solid"/>
                    </a:lnT>
                    <a:lnB w="6096" cap="flat" cmpd="sng" algn="ctr">
                      <a:solidFill>
                        <a:srgbClr val="000000"/>
                      </a:solidFill>
                      <a:prstDash val="solid"/>
                      <a:round/>
                      <a:headEnd type="none" w="med" len="med"/>
                      <a:tailEnd type="none" w="med" len="med"/>
                    </a:lnB>
                  </a:tcPr>
                </a:tc>
                <a:tc>
                  <a:txBody>
                    <a:bodyPr/>
                    <a:lstStyle/>
                    <a:p>
                      <a:pPr algn="ctr">
                        <a:lnSpc>
                          <a:spcPct val="100000"/>
                        </a:lnSpc>
                        <a:spcBef>
                          <a:spcPts val="229"/>
                        </a:spcBef>
                      </a:pPr>
                      <a:r>
                        <a:rPr lang="fr-CA" sz="1400" b="1" spc="0" baseline="0" dirty="0">
                          <a:latin typeface="Arial"/>
                          <a:cs typeface="Arial"/>
                        </a:rPr>
                        <a:t>Évaluation</a:t>
                      </a:r>
                      <a:endParaRPr sz="1400" spc="0" baseline="0" dirty="0">
                        <a:latin typeface="Arial"/>
                        <a:cs typeface="Arial"/>
                      </a:endParaRPr>
                    </a:p>
                  </a:txBody>
                  <a:tcPr marL="0" marR="0" marT="29209"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0"/>
                  </a:ext>
                </a:extLst>
              </a:tr>
              <a:tr h="407733">
                <a:tc>
                  <a:txBody>
                    <a:bodyPr/>
                    <a:lstStyle/>
                    <a:p>
                      <a:pPr marL="38100">
                        <a:lnSpc>
                          <a:spcPct val="100000"/>
                        </a:lnSpc>
                        <a:spcBef>
                          <a:spcPts val="825"/>
                        </a:spcBef>
                      </a:pPr>
                      <a:r>
                        <a:rPr sz="1200" b="1" dirty="0">
                          <a:latin typeface="Arial" panose="020B0604020202020204" pitchFamily="34" charset="0"/>
                          <a:cs typeface="Arial" panose="020B0604020202020204" pitchFamily="34" charset="0"/>
                        </a:rPr>
                        <a:t>G1</a:t>
                      </a:r>
                      <a:r>
                        <a:rPr sz="1200" b="1" spc="-10" dirty="0">
                          <a:latin typeface="Arial" panose="020B0604020202020204" pitchFamily="34" charset="0"/>
                          <a:cs typeface="Arial" panose="020B0604020202020204" pitchFamily="34" charset="0"/>
                        </a:rPr>
                        <a:t> </a:t>
                      </a:r>
                      <a:r>
                        <a:rPr lang="fr-FR" sz="1200" b="1" dirty="0">
                          <a:latin typeface="Arial" panose="020B0604020202020204" pitchFamily="34" charset="0"/>
                          <a:cs typeface="Arial" panose="020B0604020202020204" pitchFamily="34" charset="0"/>
                        </a:rPr>
                        <a:t>—</a:t>
                      </a:r>
                      <a:r>
                        <a:rPr sz="1200" b="1" spc="285" dirty="0">
                          <a:latin typeface="Arial" panose="020B0604020202020204" pitchFamily="34" charset="0"/>
                          <a:cs typeface="Arial" panose="020B0604020202020204" pitchFamily="34" charset="0"/>
                        </a:rPr>
                        <a:t> </a:t>
                      </a:r>
                      <a:r>
                        <a:rPr sz="1200" b="1" dirty="0">
                          <a:latin typeface="Arial" panose="020B0604020202020204" pitchFamily="34" charset="0"/>
                          <a:cs typeface="Arial" panose="020B0604020202020204" pitchFamily="34" charset="0"/>
                        </a:rPr>
                        <a:t>Chaque</a:t>
                      </a:r>
                      <a:r>
                        <a:rPr sz="1200" b="1" spc="-15" dirty="0">
                          <a:latin typeface="Arial" panose="020B0604020202020204" pitchFamily="34" charset="0"/>
                          <a:cs typeface="Arial" panose="020B0604020202020204" pitchFamily="34" charset="0"/>
                        </a:rPr>
                        <a:t> </a:t>
                      </a:r>
                      <a:r>
                        <a:rPr sz="1200" b="1" dirty="0" err="1">
                          <a:latin typeface="Arial" panose="020B0604020202020204" pitchFamily="34" charset="0"/>
                          <a:cs typeface="Arial" panose="020B0604020202020204" pitchFamily="34" charset="0"/>
                        </a:rPr>
                        <a:t>membre</a:t>
                      </a:r>
                      <a:r>
                        <a:rPr sz="1200" b="1" spc="-20" dirty="0">
                          <a:latin typeface="Arial" panose="020B0604020202020204" pitchFamily="34" charset="0"/>
                          <a:cs typeface="Arial" panose="020B0604020202020204" pitchFamily="34" charset="0"/>
                        </a:rPr>
                        <a:t> </a:t>
                      </a:r>
                      <a:r>
                        <a:rPr sz="1200" b="1" dirty="0">
                          <a:latin typeface="Arial" panose="020B0604020202020204" pitchFamily="34" charset="0"/>
                          <a:cs typeface="Arial" panose="020B0604020202020204" pitchFamily="34" charset="0"/>
                        </a:rPr>
                        <a:t>d</a:t>
                      </a:r>
                      <a:r>
                        <a:rPr lang="fr-CA" sz="1200" b="1" dirty="0">
                          <a:latin typeface="Arial" panose="020B0604020202020204" pitchFamily="34" charset="0"/>
                          <a:cs typeface="Arial" panose="020B0604020202020204" pitchFamily="34" charset="0"/>
                        </a:rPr>
                        <a:t>e l’équipe </a:t>
                      </a:r>
                      <a:r>
                        <a:rPr sz="1200" b="1" dirty="0">
                          <a:latin typeface="Arial" panose="020B0604020202020204" pitchFamily="34" charset="0"/>
                          <a:cs typeface="Arial" panose="020B0604020202020204" pitchFamily="34" charset="0"/>
                        </a:rPr>
                        <a:t>a</a:t>
                      </a:r>
                      <a:r>
                        <a:rPr sz="1200" b="1" spc="-5" dirty="0">
                          <a:latin typeface="Arial" panose="020B0604020202020204" pitchFamily="34" charset="0"/>
                          <a:cs typeface="Arial" panose="020B0604020202020204" pitchFamily="34" charset="0"/>
                        </a:rPr>
                        <a:t> </a:t>
                      </a:r>
                      <a:r>
                        <a:rPr sz="1200" b="1" spc="-10" dirty="0">
                          <a:latin typeface="Arial" panose="020B0604020202020204" pitchFamily="34" charset="0"/>
                          <a:cs typeface="Arial" panose="020B0604020202020204" pitchFamily="34" charset="0"/>
                        </a:rPr>
                        <a:t>participé</a:t>
                      </a:r>
                      <a:endParaRPr sz="1200" dirty="0">
                        <a:latin typeface="Arial" panose="020B0604020202020204" pitchFamily="34" charset="0"/>
                        <a:cs typeface="Arial" panose="020B0604020202020204" pitchFamily="34" charset="0"/>
                      </a:endParaRPr>
                    </a:p>
                  </a:txBody>
                  <a:tcPr marL="0" marR="0" marT="104775" marB="0">
                    <a:lnL w="6095">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200">
                        <a:latin typeface="Arial"/>
                        <a:cs typeface="Arial"/>
                      </a:endParaRPr>
                    </a:p>
                  </a:txBody>
                  <a:tcPr marL="0" marR="0" marT="0" marB="0">
                    <a:lnL w="6096" cap="flat" cmpd="sng" algn="ctr">
                      <a:solidFill>
                        <a:srgbClr val="000000"/>
                      </a:solidFill>
                      <a:prstDash val="solid"/>
                      <a:round/>
                      <a:headEnd type="none" w="med" len="med"/>
                      <a:tailEnd type="none" w="med" len="me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1"/>
                  </a:ext>
                </a:extLst>
              </a:tr>
              <a:tr h="407733">
                <a:tc>
                  <a:txBody>
                    <a:bodyPr/>
                    <a:lstStyle/>
                    <a:p>
                      <a:pPr marL="38100">
                        <a:lnSpc>
                          <a:spcPct val="100000"/>
                        </a:lnSpc>
                        <a:spcBef>
                          <a:spcPts val="825"/>
                        </a:spcBef>
                      </a:pPr>
                      <a:r>
                        <a:rPr sz="1200" b="1" dirty="0">
                          <a:latin typeface="Arial" panose="020B0604020202020204" pitchFamily="34" charset="0"/>
                          <a:cs typeface="Arial" panose="020B0604020202020204" pitchFamily="34" charset="0"/>
                        </a:rPr>
                        <a:t>G2</a:t>
                      </a:r>
                      <a:r>
                        <a:rPr sz="1200" b="1" spc="-10" dirty="0">
                          <a:latin typeface="Arial" panose="020B0604020202020204" pitchFamily="34" charset="0"/>
                          <a:cs typeface="Arial" panose="020B0604020202020204" pitchFamily="34" charset="0"/>
                        </a:rPr>
                        <a:t> </a:t>
                      </a:r>
                      <a:r>
                        <a:rPr lang="fr-FR" sz="1200" b="1" dirty="0">
                          <a:latin typeface="Arial" panose="020B0604020202020204" pitchFamily="34" charset="0"/>
                          <a:cs typeface="Arial" panose="020B0604020202020204" pitchFamily="34" charset="0"/>
                        </a:rPr>
                        <a:t>—</a:t>
                      </a:r>
                      <a:r>
                        <a:rPr sz="1200" b="1" spc="280" dirty="0">
                          <a:latin typeface="Arial" panose="020B0604020202020204" pitchFamily="34" charset="0"/>
                          <a:cs typeface="Arial" panose="020B0604020202020204" pitchFamily="34" charset="0"/>
                        </a:rPr>
                        <a:t> </a:t>
                      </a:r>
                      <a:r>
                        <a:rPr sz="1200" b="1" dirty="0">
                          <a:latin typeface="Arial" panose="020B0604020202020204" pitchFamily="34" charset="0"/>
                          <a:cs typeface="Arial" panose="020B0604020202020204" pitchFamily="34" charset="0"/>
                        </a:rPr>
                        <a:t>Nous</a:t>
                      </a:r>
                      <a:r>
                        <a:rPr sz="1200" b="1" spc="-5" dirty="0">
                          <a:latin typeface="Arial" panose="020B0604020202020204" pitchFamily="34" charset="0"/>
                          <a:cs typeface="Arial" panose="020B0604020202020204" pitchFamily="34" charset="0"/>
                        </a:rPr>
                        <a:t> </a:t>
                      </a:r>
                      <a:r>
                        <a:rPr sz="1200" b="1" dirty="0">
                          <a:latin typeface="Arial" panose="020B0604020202020204" pitchFamily="34" charset="0"/>
                          <a:cs typeface="Arial" panose="020B0604020202020204" pitchFamily="34" charset="0"/>
                        </a:rPr>
                        <a:t>avons</a:t>
                      </a:r>
                      <a:r>
                        <a:rPr sz="1200" b="1" spc="-5" dirty="0">
                          <a:latin typeface="Arial" panose="020B0604020202020204" pitchFamily="34" charset="0"/>
                          <a:cs typeface="Arial" panose="020B0604020202020204" pitchFamily="34" charset="0"/>
                        </a:rPr>
                        <a:t> </a:t>
                      </a:r>
                      <a:r>
                        <a:rPr sz="1200" b="1" spc="-10" dirty="0">
                          <a:latin typeface="Arial" panose="020B0604020202020204" pitchFamily="34" charset="0"/>
                          <a:cs typeface="Arial" panose="020B0604020202020204" pitchFamily="34" charset="0"/>
                        </a:rPr>
                        <a:t>travaillé</a:t>
                      </a:r>
                      <a:r>
                        <a:rPr sz="1200" b="1" spc="-15" dirty="0">
                          <a:latin typeface="Arial" panose="020B0604020202020204" pitchFamily="34" charset="0"/>
                          <a:cs typeface="Arial" panose="020B0604020202020204" pitchFamily="34" charset="0"/>
                        </a:rPr>
                        <a:t> </a:t>
                      </a:r>
                      <a:r>
                        <a:rPr sz="1200" b="1" dirty="0" err="1">
                          <a:latin typeface="Arial" panose="020B0604020202020204" pitchFamily="34" charset="0"/>
                          <a:cs typeface="Arial" panose="020B0604020202020204" pitchFamily="34" charset="0"/>
                        </a:rPr>
                        <a:t>comme</a:t>
                      </a:r>
                      <a:r>
                        <a:rPr sz="1200" b="1" spc="-20" dirty="0">
                          <a:latin typeface="Arial" panose="020B0604020202020204" pitchFamily="34" charset="0"/>
                          <a:cs typeface="Arial" panose="020B0604020202020204" pitchFamily="34" charset="0"/>
                        </a:rPr>
                        <a:t> </a:t>
                      </a:r>
                      <a:r>
                        <a:rPr sz="1200" b="1" dirty="0">
                          <a:latin typeface="Arial" panose="020B0604020202020204" pitchFamily="34" charset="0"/>
                          <a:cs typeface="Arial" panose="020B0604020202020204" pitchFamily="34" charset="0"/>
                        </a:rPr>
                        <a:t>un</a:t>
                      </a:r>
                      <a:r>
                        <a:rPr lang="fr-CA" sz="1200" b="1" spc="-5" dirty="0">
                          <a:latin typeface="Arial" panose="020B0604020202020204" pitchFamily="34" charset="0"/>
                          <a:cs typeface="Arial" panose="020B0604020202020204" pitchFamily="34" charset="0"/>
                        </a:rPr>
                        <a:t>e </a:t>
                      </a:r>
                      <a:r>
                        <a:rPr sz="1200" b="1" dirty="0">
                          <a:latin typeface="Arial" panose="020B0604020202020204" pitchFamily="34" charset="0"/>
                          <a:cs typeface="Arial" panose="020B0604020202020204" pitchFamily="34" charset="0"/>
                        </a:rPr>
                        <a:t>seul</a:t>
                      </a:r>
                      <a:r>
                        <a:rPr lang="fr-CA" sz="1200" b="1" dirty="0">
                          <a:latin typeface="Arial" panose="020B0604020202020204" pitchFamily="34" charset="0"/>
                          <a:cs typeface="Arial" panose="020B0604020202020204" pitchFamily="34" charset="0"/>
                        </a:rPr>
                        <a:t>e</a:t>
                      </a:r>
                      <a:r>
                        <a:rPr sz="1200" b="1" spc="-20" dirty="0">
                          <a:latin typeface="Arial" panose="020B0604020202020204" pitchFamily="34" charset="0"/>
                          <a:cs typeface="Arial" panose="020B0604020202020204" pitchFamily="34" charset="0"/>
                        </a:rPr>
                        <a:t> </a:t>
                      </a:r>
                      <a:r>
                        <a:rPr lang="fr-CA" sz="1200" b="1" dirty="0">
                          <a:latin typeface="Arial" panose="020B0604020202020204" pitchFamily="34" charset="0"/>
                          <a:cs typeface="Arial" panose="020B0604020202020204" pitchFamily="34" charset="0"/>
                        </a:rPr>
                        <a:t>équipe</a:t>
                      </a:r>
                      <a:r>
                        <a:rPr sz="1200" b="1" spc="-15" dirty="0">
                          <a:latin typeface="Arial" panose="020B0604020202020204" pitchFamily="34" charset="0"/>
                          <a:cs typeface="Arial" panose="020B0604020202020204" pitchFamily="34" charset="0"/>
                        </a:rPr>
                        <a:t> </a:t>
                      </a:r>
                      <a:r>
                        <a:rPr sz="1200" b="1" dirty="0">
                          <a:latin typeface="Arial" panose="020B0604020202020204" pitchFamily="34" charset="0"/>
                          <a:cs typeface="Arial" panose="020B0604020202020204" pitchFamily="34" charset="0"/>
                        </a:rPr>
                        <a:t>et</a:t>
                      </a:r>
                      <a:r>
                        <a:rPr sz="1200" b="1" spc="-10" dirty="0">
                          <a:latin typeface="Arial" panose="020B0604020202020204" pitchFamily="34" charset="0"/>
                          <a:cs typeface="Arial" panose="020B0604020202020204" pitchFamily="34" charset="0"/>
                        </a:rPr>
                        <a:t> </a:t>
                      </a:r>
                      <a:r>
                        <a:rPr sz="1200" b="1" dirty="0">
                          <a:latin typeface="Arial" panose="020B0604020202020204" pitchFamily="34" charset="0"/>
                          <a:cs typeface="Arial" panose="020B0604020202020204" pitchFamily="34" charset="0"/>
                        </a:rPr>
                        <a:t>ne</a:t>
                      </a:r>
                      <a:r>
                        <a:rPr sz="1200" b="1" spc="-20" dirty="0">
                          <a:latin typeface="Arial" panose="020B0604020202020204" pitchFamily="34" charset="0"/>
                          <a:cs typeface="Arial" panose="020B0604020202020204" pitchFamily="34" charset="0"/>
                        </a:rPr>
                        <a:t> </a:t>
                      </a:r>
                      <a:r>
                        <a:rPr sz="1200" b="1" dirty="0">
                          <a:latin typeface="Arial" panose="020B0604020202020204" pitchFamily="34" charset="0"/>
                          <a:cs typeface="Arial" panose="020B0604020202020204" pitchFamily="34" charset="0"/>
                        </a:rPr>
                        <a:t>nous</a:t>
                      </a:r>
                      <a:r>
                        <a:rPr sz="1200" b="1" spc="-5" dirty="0">
                          <a:latin typeface="Arial" panose="020B0604020202020204" pitchFamily="34" charset="0"/>
                          <a:cs typeface="Arial" panose="020B0604020202020204" pitchFamily="34" charset="0"/>
                        </a:rPr>
                        <a:t> </a:t>
                      </a:r>
                      <a:r>
                        <a:rPr sz="1200" b="1" dirty="0">
                          <a:latin typeface="Arial" panose="020B0604020202020204" pitchFamily="34" charset="0"/>
                          <a:cs typeface="Arial" panose="020B0604020202020204" pitchFamily="34" charset="0"/>
                        </a:rPr>
                        <a:t>sommes pas</a:t>
                      </a:r>
                      <a:r>
                        <a:rPr sz="1200" b="1" spc="20" dirty="0">
                          <a:latin typeface="Arial" panose="020B0604020202020204" pitchFamily="34" charset="0"/>
                          <a:cs typeface="Arial" panose="020B0604020202020204" pitchFamily="34" charset="0"/>
                        </a:rPr>
                        <a:t> </a:t>
                      </a:r>
                      <a:r>
                        <a:rPr sz="1200" b="1" dirty="0">
                          <a:latin typeface="Arial" panose="020B0604020202020204" pitchFamily="34" charset="0"/>
                          <a:cs typeface="Arial" panose="020B0604020202020204" pitchFamily="34" charset="0"/>
                        </a:rPr>
                        <a:t>scindés</a:t>
                      </a:r>
                      <a:r>
                        <a:rPr sz="1200" b="1" spc="-5" dirty="0">
                          <a:latin typeface="Arial" panose="020B0604020202020204" pitchFamily="34" charset="0"/>
                          <a:cs typeface="Arial" panose="020B0604020202020204" pitchFamily="34" charset="0"/>
                        </a:rPr>
                        <a:t> </a:t>
                      </a:r>
                      <a:r>
                        <a:rPr sz="1200" b="1" dirty="0">
                          <a:latin typeface="Arial" panose="020B0604020202020204" pitchFamily="34" charset="0"/>
                          <a:cs typeface="Arial" panose="020B0604020202020204" pitchFamily="34" charset="0"/>
                        </a:rPr>
                        <a:t>en</a:t>
                      </a:r>
                      <a:r>
                        <a:rPr sz="1200" b="1" spc="-5" dirty="0">
                          <a:latin typeface="Arial" panose="020B0604020202020204" pitchFamily="34" charset="0"/>
                          <a:cs typeface="Arial" panose="020B0604020202020204" pitchFamily="34" charset="0"/>
                        </a:rPr>
                        <a:t> </a:t>
                      </a:r>
                      <a:r>
                        <a:rPr sz="1200" b="1" spc="-10" dirty="0">
                          <a:latin typeface="Arial" panose="020B0604020202020204" pitchFamily="34" charset="0"/>
                          <a:cs typeface="Arial" panose="020B0604020202020204" pitchFamily="34" charset="0"/>
                        </a:rPr>
                        <a:t>sous-</a:t>
                      </a:r>
                      <a:r>
                        <a:rPr lang="fr-CA" sz="1200" b="1" spc="-10" dirty="0">
                          <a:latin typeface="Arial" panose="020B0604020202020204" pitchFamily="34" charset="0"/>
                          <a:cs typeface="Arial" panose="020B0604020202020204" pitchFamily="34" charset="0"/>
                        </a:rPr>
                        <a:t>équipe</a:t>
                      </a:r>
                      <a:endParaRPr sz="1200" dirty="0">
                        <a:latin typeface="Arial" panose="020B0604020202020204" pitchFamily="34" charset="0"/>
                        <a:cs typeface="Arial" panose="020B0604020202020204" pitchFamily="34" charset="0"/>
                      </a:endParaRPr>
                    </a:p>
                  </a:txBody>
                  <a:tcPr marL="0" marR="0" marT="104775" marB="0">
                    <a:lnL w="6095">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200" dirty="0">
                        <a:latin typeface="Arial"/>
                        <a:cs typeface="Arial"/>
                      </a:endParaRPr>
                    </a:p>
                  </a:txBody>
                  <a:tcPr marL="0" marR="0" marT="0" marB="0">
                    <a:lnL w="6096" cap="flat" cmpd="sng" algn="ctr">
                      <a:solidFill>
                        <a:srgbClr val="000000"/>
                      </a:solidFill>
                      <a:prstDash val="solid"/>
                      <a:round/>
                      <a:headEnd type="none" w="med" len="med"/>
                      <a:tailEnd type="none" w="med" len="me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2"/>
                  </a:ext>
                </a:extLst>
              </a:tr>
              <a:tr h="407734">
                <a:tc>
                  <a:txBody>
                    <a:bodyPr/>
                    <a:lstStyle/>
                    <a:p>
                      <a:pPr marL="38100">
                        <a:lnSpc>
                          <a:spcPct val="100000"/>
                        </a:lnSpc>
                        <a:spcBef>
                          <a:spcPts val="825"/>
                        </a:spcBef>
                      </a:pPr>
                      <a:r>
                        <a:rPr sz="1200" b="1" dirty="0">
                          <a:latin typeface="Arial" panose="020B0604020202020204" pitchFamily="34" charset="0"/>
                          <a:cs typeface="Arial" panose="020B0604020202020204" pitchFamily="34" charset="0"/>
                        </a:rPr>
                        <a:t>G3</a:t>
                      </a:r>
                      <a:r>
                        <a:rPr sz="1200" b="1" spc="-15" dirty="0">
                          <a:latin typeface="Arial" panose="020B0604020202020204" pitchFamily="34" charset="0"/>
                          <a:cs typeface="Arial" panose="020B0604020202020204" pitchFamily="34" charset="0"/>
                        </a:rPr>
                        <a:t> </a:t>
                      </a:r>
                      <a:r>
                        <a:rPr lang="fr-FR" sz="1200" b="1" dirty="0">
                          <a:latin typeface="Arial" panose="020B0604020202020204" pitchFamily="34" charset="0"/>
                          <a:cs typeface="Arial" panose="020B0604020202020204" pitchFamily="34" charset="0"/>
                        </a:rPr>
                        <a:t>—</a:t>
                      </a:r>
                      <a:r>
                        <a:rPr sz="1200" b="1" spc="280" dirty="0">
                          <a:latin typeface="Arial" panose="020B0604020202020204" pitchFamily="34" charset="0"/>
                          <a:cs typeface="Arial" panose="020B0604020202020204" pitchFamily="34" charset="0"/>
                        </a:rPr>
                        <a:t> </a:t>
                      </a:r>
                      <a:r>
                        <a:rPr sz="1200" b="1" dirty="0">
                          <a:latin typeface="Arial" panose="020B0604020202020204" pitchFamily="34" charset="0"/>
                          <a:cs typeface="Arial" panose="020B0604020202020204" pitchFamily="34" charset="0"/>
                        </a:rPr>
                        <a:t>Toutes</a:t>
                      </a:r>
                      <a:r>
                        <a:rPr sz="1200" b="1" spc="-5" dirty="0">
                          <a:latin typeface="Arial" panose="020B0604020202020204" pitchFamily="34" charset="0"/>
                          <a:cs typeface="Arial" panose="020B0604020202020204" pitchFamily="34" charset="0"/>
                        </a:rPr>
                        <a:t> </a:t>
                      </a:r>
                      <a:r>
                        <a:rPr sz="1200" b="1" dirty="0">
                          <a:latin typeface="Arial" panose="020B0604020202020204" pitchFamily="34" charset="0"/>
                          <a:cs typeface="Arial" panose="020B0604020202020204" pitchFamily="34" charset="0"/>
                        </a:rPr>
                        <a:t>ou</a:t>
                      </a:r>
                      <a:r>
                        <a:rPr sz="1200" b="1" spc="-10" dirty="0">
                          <a:latin typeface="Arial" panose="020B0604020202020204" pitchFamily="34" charset="0"/>
                          <a:cs typeface="Arial" panose="020B0604020202020204" pitchFamily="34" charset="0"/>
                        </a:rPr>
                        <a:t> </a:t>
                      </a:r>
                      <a:r>
                        <a:rPr sz="1200" b="1" dirty="0">
                          <a:latin typeface="Arial" panose="020B0604020202020204" pitchFamily="34" charset="0"/>
                          <a:cs typeface="Arial" panose="020B0604020202020204" pitchFamily="34" charset="0"/>
                        </a:rPr>
                        <a:t>presque</a:t>
                      </a:r>
                      <a:r>
                        <a:rPr sz="1200" b="1" spc="-20" dirty="0">
                          <a:latin typeface="Arial" panose="020B0604020202020204" pitchFamily="34" charset="0"/>
                          <a:cs typeface="Arial" panose="020B0604020202020204" pitchFamily="34" charset="0"/>
                        </a:rPr>
                        <a:t> </a:t>
                      </a:r>
                      <a:r>
                        <a:rPr sz="1200" b="1" dirty="0">
                          <a:latin typeface="Arial" panose="020B0604020202020204" pitchFamily="34" charset="0"/>
                          <a:cs typeface="Arial" panose="020B0604020202020204" pitchFamily="34" charset="0"/>
                        </a:rPr>
                        <a:t>toutes</a:t>
                      </a:r>
                      <a:r>
                        <a:rPr sz="1200" b="1" spc="5" dirty="0">
                          <a:latin typeface="Arial" panose="020B0604020202020204" pitchFamily="34" charset="0"/>
                          <a:cs typeface="Arial" panose="020B0604020202020204" pitchFamily="34" charset="0"/>
                        </a:rPr>
                        <a:t> </a:t>
                      </a:r>
                      <a:r>
                        <a:rPr sz="1200" b="1" dirty="0">
                          <a:latin typeface="Arial" panose="020B0604020202020204" pitchFamily="34" charset="0"/>
                          <a:cs typeface="Arial" panose="020B0604020202020204" pitchFamily="34" charset="0"/>
                        </a:rPr>
                        <a:t>nos</a:t>
                      </a:r>
                      <a:r>
                        <a:rPr sz="1200" b="1" spc="-5" dirty="0">
                          <a:latin typeface="Arial" panose="020B0604020202020204" pitchFamily="34" charset="0"/>
                          <a:cs typeface="Arial" panose="020B0604020202020204" pitchFamily="34" charset="0"/>
                        </a:rPr>
                        <a:t> </a:t>
                      </a:r>
                      <a:r>
                        <a:rPr sz="1200" b="1" dirty="0">
                          <a:latin typeface="Arial" panose="020B0604020202020204" pitchFamily="34" charset="0"/>
                          <a:cs typeface="Arial" panose="020B0604020202020204" pitchFamily="34" charset="0"/>
                        </a:rPr>
                        <a:t>discussions</a:t>
                      </a:r>
                      <a:r>
                        <a:rPr sz="1200" b="1" spc="-10" dirty="0">
                          <a:latin typeface="Arial" panose="020B0604020202020204" pitchFamily="34" charset="0"/>
                          <a:cs typeface="Arial" panose="020B0604020202020204" pitchFamily="34" charset="0"/>
                        </a:rPr>
                        <a:t> concernaient </a:t>
                      </a:r>
                      <a:r>
                        <a:rPr sz="1200" b="1" dirty="0">
                          <a:latin typeface="Arial" panose="020B0604020202020204" pitchFamily="34" charset="0"/>
                          <a:cs typeface="Arial" panose="020B0604020202020204" pitchFamily="34" charset="0"/>
                        </a:rPr>
                        <a:t>le</a:t>
                      </a:r>
                      <a:r>
                        <a:rPr sz="1200" b="1" spc="-20" dirty="0">
                          <a:latin typeface="Arial" panose="020B0604020202020204" pitchFamily="34" charset="0"/>
                          <a:cs typeface="Arial" panose="020B0604020202020204" pitchFamily="34" charset="0"/>
                        </a:rPr>
                        <a:t> </a:t>
                      </a:r>
                      <a:r>
                        <a:rPr sz="1200" b="1" dirty="0">
                          <a:latin typeface="Arial" panose="020B0604020202020204" pitchFamily="34" charset="0"/>
                          <a:cs typeface="Arial" panose="020B0604020202020204" pitchFamily="34" charset="0"/>
                        </a:rPr>
                        <a:t>sujet</a:t>
                      </a:r>
                      <a:r>
                        <a:rPr sz="1200" b="1" spc="-10" dirty="0">
                          <a:latin typeface="Arial" panose="020B0604020202020204" pitchFamily="34" charset="0"/>
                          <a:cs typeface="Arial" panose="020B0604020202020204" pitchFamily="34" charset="0"/>
                        </a:rPr>
                        <a:t> </a:t>
                      </a:r>
                      <a:r>
                        <a:rPr sz="1200" b="1" dirty="0">
                          <a:latin typeface="Arial" panose="020B0604020202020204" pitchFamily="34" charset="0"/>
                          <a:cs typeface="Arial" panose="020B0604020202020204" pitchFamily="34" charset="0"/>
                        </a:rPr>
                        <a:t>de</a:t>
                      </a:r>
                      <a:r>
                        <a:rPr sz="1200" b="1" spc="-20" dirty="0">
                          <a:latin typeface="Arial" panose="020B0604020202020204" pitchFamily="34" charset="0"/>
                          <a:cs typeface="Arial" panose="020B0604020202020204" pitchFamily="34" charset="0"/>
                        </a:rPr>
                        <a:t> </a:t>
                      </a:r>
                      <a:r>
                        <a:rPr sz="1200" b="1" spc="-10" dirty="0">
                          <a:latin typeface="Arial" panose="020B0604020202020204" pitchFamily="34" charset="0"/>
                          <a:cs typeface="Arial" panose="020B0604020202020204" pitchFamily="34" charset="0"/>
                        </a:rPr>
                        <a:t>l’activité</a:t>
                      </a:r>
                      <a:endParaRPr sz="1200" dirty="0">
                        <a:latin typeface="Arial" panose="020B0604020202020204" pitchFamily="34" charset="0"/>
                        <a:cs typeface="Arial" panose="020B0604020202020204" pitchFamily="34" charset="0"/>
                      </a:endParaRPr>
                    </a:p>
                  </a:txBody>
                  <a:tcPr marL="0" marR="0" marT="104775" marB="0">
                    <a:lnL w="6095">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200">
                        <a:latin typeface="Arial"/>
                        <a:cs typeface="Arial"/>
                      </a:endParaRPr>
                    </a:p>
                  </a:txBody>
                  <a:tcPr marL="0" marR="0" marT="0" marB="0">
                    <a:lnL w="6096" cap="flat" cmpd="sng" algn="ctr">
                      <a:solidFill>
                        <a:srgbClr val="000000"/>
                      </a:solidFill>
                      <a:prstDash val="solid"/>
                      <a:round/>
                      <a:headEnd type="none" w="med" len="med"/>
                      <a:tailEnd type="none" w="med" len="me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3"/>
                  </a:ext>
                </a:extLst>
              </a:tr>
              <a:tr h="407733">
                <a:tc>
                  <a:txBody>
                    <a:bodyPr/>
                    <a:lstStyle/>
                    <a:p>
                      <a:pPr marL="38100">
                        <a:lnSpc>
                          <a:spcPct val="100000"/>
                        </a:lnSpc>
                        <a:spcBef>
                          <a:spcPts val="825"/>
                        </a:spcBef>
                      </a:pPr>
                      <a:r>
                        <a:rPr sz="1200" b="1" dirty="0">
                          <a:latin typeface="Arial" panose="020B0604020202020204" pitchFamily="34" charset="0"/>
                          <a:cs typeface="Arial" panose="020B0604020202020204" pitchFamily="34" charset="0"/>
                        </a:rPr>
                        <a:t>G4</a:t>
                      </a:r>
                      <a:r>
                        <a:rPr sz="1200" b="1" spc="-15" dirty="0">
                          <a:latin typeface="Arial" panose="020B0604020202020204" pitchFamily="34" charset="0"/>
                          <a:cs typeface="Arial" panose="020B0604020202020204" pitchFamily="34" charset="0"/>
                        </a:rPr>
                        <a:t> </a:t>
                      </a:r>
                      <a:r>
                        <a:rPr lang="fr-FR" sz="1200" b="1" dirty="0">
                          <a:latin typeface="Arial" panose="020B0604020202020204" pitchFamily="34" charset="0"/>
                          <a:cs typeface="Arial" panose="020B0604020202020204" pitchFamily="34" charset="0"/>
                        </a:rPr>
                        <a:t>—</a:t>
                      </a:r>
                      <a:r>
                        <a:rPr sz="1200" b="1" spc="275" dirty="0">
                          <a:latin typeface="Arial" panose="020B0604020202020204" pitchFamily="34" charset="0"/>
                          <a:cs typeface="Arial" panose="020B0604020202020204" pitchFamily="34" charset="0"/>
                        </a:rPr>
                        <a:t> </a:t>
                      </a:r>
                      <a:r>
                        <a:rPr sz="1200" b="1" dirty="0">
                          <a:latin typeface="Arial" panose="020B0604020202020204" pitchFamily="34" charset="0"/>
                          <a:cs typeface="Arial" panose="020B0604020202020204" pitchFamily="34" charset="0"/>
                        </a:rPr>
                        <a:t>Nous</a:t>
                      </a:r>
                      <a:r>
                        <a:rPr sz="1200" b="1" spc="-10" dirty="0">
                          <a:latin typeface="Arial" panose="020B0604020202020204" pitchFamily="34" charset="0"/>
                          <a:cs typeface="Arial" panose="020B0604020202020204" pitchFamily="34" charset="0"/>
                        </a:rPr>
                        <a:t> </a:t>
                      </a:r>
                      <a:r>
                        <a:rPr sz="1200" b="1" dirty="0">
                          <a:latin typeface="Arial" panose="020B0604020202020204" pitchFamily="34" charset="0"/>
                          <a:cs typeface="Arial" panose="020B0604020202020204" pitchFamily="34" charset="0"/>
                        </a:rPr>
                        <a:t>avons</a:t>
                      </a:r>
                      <a:r>
                        <a:rPr sz="1200" b="1" spc="-35" dirty="0">
                          <a:latin typeface="Arial" panose="020B0604020202020204" pitchFamily="34" charset="0"/>
                          <a:cs typeface="Arial" panose="020B0604020202020204" pitchFamily="34" charset="0"/>
                        </a:rPr>
                        <a:t> </a:t>
                      </a:r>
                      <a:r>
                        <a:rPr sz="1200" b="1" dirty="0">
                          <a:latin typeface="Arial" panose="020B0604020202020204" pitchFamily="34" charset="0"/>
                          <a:cs typeface="Arial" panose="020B0604020202020204" pitchFamily="34" charset="0"/>
                        </a:rPr>
                        <a:t>partagé</a:t>
                      </a:r>
                      <a:r>
                        <a:rPr sz="1200" b="1" spc="-20" dirty="0">
                          <a:latin typeface="Arial" panose="020B0604020202020204" pitchFamily="34" charset="0"/>
                          <a:cs typeface="Arial" panose="020B0604020202020204" pitchFamily="34" charset="0"/>
                        </a:rPr>
                        <a:t> </a:t>
                      </a:r>
                      <a:r>
                        <a:rPr sz="1200" b="1" dirty="0">
                          <a:latin typeface="Arial" panose="020B0604020202020204" pitchFamily="34" charset="0"/>
                          <a:cs typeface="Arial" panose="020B0604020202020204" pitchFamily="34" charset="0"/>
                        </a:rPr>
                        <a:t>nos</a:t>
                      </a:r>
                      <a:r>
                        <a:rPr sz="1200" b="1" spc="-10" dirty="0">
                          <a:latin typeface="Arial" panose="020B0604020202020204" pitchFamily="34" charset="0"/>
                          <a:cs typeface="Arial" panose="020B0604020202020204" pitchFamily="34" charset="0"/>
                        </a:rPr>
                        <a:t> </a:t>
                      </a:r>
                      <a:r>
                        <a:rPr sz="1200" b="1" dirty="0">
                          <a:latin typeface="Arial" panose="020B0604020202020204" pitchFamily="34" charset="0"/>
                          <a:cs typeface="Arial" panose="020B0604020202020204" pitchFamily="34" charset="0"/>
                        </a:rPr>
                        <a:t>idées</a:t>
                      </a:r>
                      <a:r>
                        <a:rPr sz="1200" b="1" spc="-10" dirty="0">
                          <a:latin typeface="Arial" panose="020B0604020202020204" pitchFamily="34" charset="0"/>
                          <a:cs typeface="Arial" panose="020B0604020202020204" pitchFamily="34" charset="0"/>
                        </a:rPr>
                        <a:t> </a:t>
                      </a:r>
                      <a:r>
                        <a:rPr sz="1200" b="1" dirty="0">
                          <a:latin typeface="Arial" panose="020B0604020202020204" pitchFamily="34" charset="0"/>
                          <a:cs typeface="Arial" panose="020B0604020202020204" pitchFamily="34" charset="0"/>
                        </a:rPr>
                        <a:t>et</a:t>
                      </a:r>
                      <a:r>
                        <a:rPr sz="1200" b="1" spc="-10" dirty="0">
                          <a:latin typeface="Arial" panose="020B0604020202020204" pitchFamily="34" charset="0"/>
                          <a:cs typeface="Arial" panose="020B0604020202020204" pitchFamily="34" charset="0"/>
                        </a:rPr>
                        <a:t> </a:t>
                      </a:r>
                      <a:r>
                        <a:rPr sz="1200" b="1" dirty="0">
                          <a:latin typeface="Arial" panose="020B0604020202020204" pitchFamily="34" charset="0"/>
                          <a:cs typeface="Arial" panose="020B0604020202020204" pitchFamily="34" charset="0"/>
                        </a:rPr>
                        <a:t>bâti</a:t>
                      </a:r>
                      <a:r>
                        <a:rPr sz="1200" b="1" spc="-25" dirty="0">
                          <a:latin typeface="Arial" panose="020B0604020202020204" pitchFamily="34" charset="0"/>
                          <a:cs typeface="Arial" panose="020B0604020202020204" pitchFamily="34" charset="0"/>
                        </a:rPr>
                        <a:t> </a:t>
                      </a:r>
                      <a:r>
                        <a:rPr sz="1200" b="1" dirty="0">
                          <a:latin typeface="Arial" panose="020B0604020202020204" pitchFamily="34" charset="0"/>
                          <a:cs typeface="Arial" panose="020B0604020202020204" pitchFamily="34" charset="0"/>
                        </a:rPr>
                        <a:t>sur</a:t>
                      </a:r>
                      <a:r>
                        <a:rPr sz="1200" b="1" spc="-20" dirty="0">
                          <a:latin typeface="Arial" panose="020B0604020202020204" pitchFamily="34" charset="0"/>
                          <a:cs typeface="Arial" panose="020B0604020202020204" pitchFamily="34" charset="0"/>
                        </a:rPr>
                        <a:t> </a:t>
                      </a:r>
                      <a:r>
                        <a:rPr sz="1200" b="1" dirty="0">
                          <a:latin typeface="Arial" panose="020B0604020202020204" pitchFamily="34" charset="0"/>
                          <a:cs typeface="Arial" panose="020B0604020202020204" pitchFamily="34" charset="0"/>
                        </a:rPr>
                        <a:t>celles</a:t>
                      </a:r>
                      <a:r>
                        <a:rPr sz="1200" b="1" spc="-10" dirty="0">
                          <a:latin typeface="Arial" panose="020B0604020202020204" pitchFamily="34" charset="0"/>
                          <a:cs typeface="Arial" panose="020B0604020202020204" pitchFamily="34" charset="0"/>
                        </a:rPr>
                        <a:t> </a:t>
                      </a:r>
                      <a:r>
                        <a:rPr sz="1200" b="1" dirty="0">
                          <a:latin typeface="Arial" panose="020B0604020202020204" pitchFamily="34" charset="0"/>
                          <a:cs typeface="Arial" panose="020B0604020202020204" pitchFamily="34" charset="0"/>
                        </a:rPr>
                        <a:t>des</a:t>
                      </a:r>
                      <a:r>
                        <a:rPr sz="1200" b="1" spc="-10" dirty="0">
                          <a:latin typeface="Arial" panose="020B0604020202020204" pitchFamily="34" charset="0"/>
                          <a:cs typeface="Arial" panose="020B0604020202020204" pitchFamily="34" charset="0"/>
                        </a:rPr>
                        <a:t> autres</a:t>
                      </a:r>
                      <a:endParaRPr sz="1200" dirty="0">
                        <a:latin typeface="Arial" panose="020B0604020202020204" pitchFamily="34" charset="0"/>
                        <a:cs typeface="Arial" panose="020B0604020202020204" pitchFamily="34" charset="0"/>
                      </a:endParaRPr>
                    </a:p>
                  </a:txBody>
                  <a:tcPr marL="0" marR="0" marT="104775" marB="0">
                    <a:lnL w="6095">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200">
                        <a:latin typeface="Arial"/>
                        <a:cs typeface="Arial"/>
                      </a:endParaRPr>
                    </a:p>
                  </a:txBody>
                  <a:tcPr marL="0" marR="0" marT="0" marB="0">
                    <a:lnL w="6096" cap="flat" cmpd="sng" algn="ctr">
                      <a:solidFill>
                        <a:srgbClr val="000000"/>
                      </a:solidFill>
                      <a:prstDash val="solid"/>
                      <a:round/>
                      <a:headEnd type="none" w="med" len="med"/>
                      <a:tailEnd type="none" w="med" len="me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4"/>
                  </a:ext>
                </a:extLst>
              </a:tr>
              <a:tr h="407733">
                <a:tc>
                  <a:txBody>
                    <a:bodyPr/>
                    <a:lstStyle/>
                    <a:p>
                      <a:pPr marL="38100">
                        <a:lnSpc>
                          <a:spcPct val="100000"/>
                        </a:lnSpc>
                        <a:spcBef>
                          <a:spcPts val="825"/>
                        </a:spcBef>
                      </a:pPr>
                      <a:r>
                        <a:rPr sz="1200" b="1" dirty="0">
                          <a:latin typeface="Arial" panose="020B0604020202020204" pitchFamily="34" charset="0"/>
                          <a:cs typeface="Arial" panose="020B0604020202020204" pitchFamily="34" charset="0"/>
                        </a:rPr>
                        <a:t>G5</a:t>
                      </a:r>
                      <a:r>
                        <a:rPr sz="1200" b="1" spc="-15" dirty="0">
                          <a:latin typeface="Arial" panose="020B0604020202020204" pitchFamily="34" charset="0"/>
                          <a:cs typeface="Arial" panose="020B0604020202020204" pitchFamily="34" charset="0"/>
                        </a:rPr>
                        <a:t> </a:t>
                      </a:r>
                      <a:r>
                        <a:rPr lang="fr-FR" sz="1200" b="1" dirty="0">
                          <a:latin typeface="Arial" panose="020B0604020202020204" pitchFamily="34" charset="0"/>
                          <a:cs typeface="Arial" panose="020B0604020202020204" pitchFamily="34" charset="0"/>
                        </a:rPr>
                        <a:t>—</a:t>
                      </a:r>
                      <a:r>
                        <a:rPr sz="1200" b="1" spc="-10" dirty="0">
                          <a:latin typeface="Arial" panose="020B0604020202020204" pitchFamily="34" charset="0"/>
                          <a:cs typeface="Arial" panose="020B0604020202020204" pitchFamily="34" charset="0"/>
                        </a:rPr>
                        <a:t> </a:t>
                      </a:r>
                      <a:r>
                        <a:rPr sz="1200" b="1" dirty="0">
                          <a:latin typeface="Arial" panose="020B0604020202020204" pitchFamily="34" charset="0"/>
                          <a:cs typeface="Arial" panose="020B0604020202020204" pitchFamily="34" charset="0"/>
                        </a:rPr>
                        <a:t>Nous</a:t>
                      </a:r>
                      <a:r>
                        <a:rPr sz="1200" b="1" spc="-5" dirty="0">
                          <a:latin typeface="Arial" panose="020B0604020202020204" pitchFamily="34" charset="0"/>
                          <a:cs typeface="Arial" panose="020B0604020202020204" pitchFamily="34" charset="0"/>
                        </a:rPr>
                        <a:t> </a:t>
                      </a:r>
                      <a:r>
                        <a:rPr sz="1200" b="1" dirty="0">
                          <a:latin typeface="Arial" panose="020B0604020202020204" pitchFamily="34" charset="0"/>
                          <a:cs typeface="Arial" panose="020B0604020202020204" pitchFamily="34" charset="0"/>
                        </a:rPr>
                        <a:t>avons</a:t>
                      </a:r>
                      <a:r>
                        <a:rPr sz="1200" b="1" spc="-5" dirty="0">
                          <a:latin typeface="Arial" panose="020B0604020202020204" pitchFamily="34" charset="0"/>
                          <a:cs typeface="Arial" panose="020B0604020202020204" pitchFamily="34" charset="0"/>
                        </a:rPr>
                        <a:t> </a:t>
                      </a:r>
                      <a:r>
                        <a:rPr sz="1200" b="1" dirty="0">
                          <a:latin typeface="Arial" panose="020B0604020202020204" pitchFamily="34" charset="0"/>
                          <a:cs typeface="Arial" panose="020B0604020202020204" pitchFamily="34" charset="0"/>
                        </a:rPr>
                        <a:t>écouté</a:t>
                      </a:r>
                      <a:r>
                        <a:rPr sz="1200" b="1" spc="-20" dirty="0">
                          <a:latin typeface="Arial" panose="020B0604020202020204" pitchFamily="34" charset="0"/>
                          <a:cs typeface="Arial" panose="020B0604020202020204" pitchFamily="34" charset="0"/>
                        </a:rPr>
                        <a:t> </a:t>
                      </a:r>
                      <a:r>
                        <a:rPr sz="1200" b="1" spc="-10" dirty="0">
                          <a:latin typeface="Arial" panose="020B0604020202020204" pitchFamily="34" charset="0"/>
                          <a:cs typeface="Arial" panose="020B0604020202020204" pitchFamily="34" charset="0"/>
                        </a:rPr>
                        <a:t>attentivement </a:t>
                      </a:r>
                      <a:r>
                        <a:rPr sz="1200" b="1" dirty="0">
                          <a:latin typeface="Arial" panose="020B0604020202020204" pitchFamily="34" charset="0"/>
                          <a:cs typeface="Arial" panose="020B0604020202020204" pitchFamily="34" charset="0"/>
                        </a:rPr>
                        <a:t>les</a:t>
                      </a:r>
                      <a:r>
                        <a:rPr sz="1200" b="1" spc="-5" dirty="0">
                          <a:latin typeface="Arial" panose="020B0604020202020204" pitchFamily="34" charset="0"/>
                          <a:cs typeface="Arial" panose="020B0604020202020204" pitchFamily="34" charset="0"/>
                        </a:rPr>
                        <a:t> </a:t>
                      </a:r>
                      <a:r>
                        <a:rPr sz="1200" b="1" dirty="0">
                          <a:latin typeface="Arial" panose="020B0604020202020204" pitchFamily="34" charset="0"/>
                          <a:cs typeface="Arial" panose="020B0604020202020204" pitchFamily="34" charset="0"/>
                        </a:rPr>
                        <a:t>idées</a:t>
                      </a:r>
                      <a:r>
                        <a:rPr sz="1200" b="1" spc="-5" dirty="0">
                          <a:latin typeface="Arial" panose="020B0604020202020204" pitchFamily="34" charset="0"/>
                          <a:cs typeface="Arial" panose="020B0604020202020204" pitchFamily="34" charset="0"/>
                        </a:rPr>
                        <a:t> </a:t>
                      </a:r>
                      <a:r>
                        <a:rPr sz="1200" b="1" dirty="0">
                          <a:latin typeface="Arial" panose="020B0604020202020204" pitchFamily="34" charset="0"/>
                          <a:cs typeface="Arial" panose="020B0604020202020204" pitchFamily="34" charset="0"/>
                        </a:rPr>
                        <a:t>de</a:t>
                      </a:r>
                      <a:r>
                        <a:rPr sz="1200" b="1" spc="5" dirty="0">
                          <a:latin typeface="Arial" panose="020B0604020202020204" pitchFamily="34" charset="0"/>
                          <a:cs typeface="Arial" panose="020B0604020202020204" pitchFamily="34" charset="0"/>
                        </a:rPr>
                        <a:t> </a:t>
                      </a:r>
                      <a:r>
                        <a:rPr sz="1200" b="1" dirty="0">
                          <a:latin typeface="Arial" panose="020B0604020202020204" pitchFamily="34" charset="0"/>
                          <a:cs typeface="Arial" panose="020B0604020202020204" pitchFamily="34" charset="0"/>
                        </a:rPr>
                        <a:t>chacun</a:t>
                      </a:r>
                      <a:r>
                        <a:rPr sz="1200" b="1" spc="-5" dirty="0">
                          <a:latin typeface="Arial" panose="020B0604020202020204" pitchFamily="34" charset="0"/>
                          <a:cs typeface="Arial" panose="020B0604020202020204" pitchFamily="34" charset="0"/>
                        </a:rPr>
                        <a:t> </a:t>
                      </a:r>
                      <a:r>
                        <a:rPr sz="1200" b="1" dirty="0">
                          <a:latin typeface="Arial" panose="020B0604020202020204" pitchFamily="34" charset="0"/>
                          <a:cs typeface="Arial" panose="020B0604020202020204" pitchFamily="34" charset="0"/>
                        </a:rPr>
                        <a:t>et</a:t>
                      </a:r>
                      <a:r>
                        <a:rPr sz="1200" b="1" spc="-10" dirty="0">
                          <a:latin typeface="Arial" panose="020B0604020202020204" pitchFamily="34" charset="0"/>
                          <a:cs typeface="Arial" panose="020B0604020202020204" pitchFamily="34" charset="0"/>
                        </a:rPr>
                        <a:t> </a:t>
                      </a:r>
                      <a:r>
                        <a:rPr sz="1200" b="1" dirty="0">
                          <a:latin typeface="Arial" panose="020B0604020202020204" pitchFamily="34" charset="0"/>
                          <a:cs typeface="Arial" panose="020B0604020202020204" pitchFamily="34" charset="0"/>
                        </a:rPr>
                        <a:t>en</a:t>
                      </a:r>
                      <a:r>
                        <a:rPr sz="1200" b="1" spc="-5" dirty="0">
                          <a:latin typeface="Arial" panose="020B0604020202020204" pitchFamily="34" charset="0"/>
                          <a:cs typeface="Arial" panose="020B0604020202020204" pitchFamily="34" charset="0"/>
                        </a:rPr>
                        <a:t> </a:t>
                      </a:r>
                      <a:r>
                        <a:rPr sz="1200" b="1" dirty="0">
                          <a:latin typeface="Arial" panose="020B0604020202020204" pitchFamily="34" charset="0"/>
                          <a:cs typeface="Arial" panose="020B0604020202020204" pitchFamily="34" charset="0"/>
                        </a:rPr>
                        <a:t>avons</a:t>
                      </a:r>
                      <a:r>
                        <a:rPr sz="1200" b="1" spc="-5" dirty="0">
                          <a:latin typeface="Arial" panose="020B0604020202020204" pitchFamily="34" charset="0"/>
                          <a:cs typeface="Arial" panose="020B0604020202020204" pitchFamily="34" charset="0"/>
                        </a:rPr>
                        <a:t> </a:t>
                      </a:r>
                      <a:r>
                        <a:rPr sz="1200" b="1" dirty="0">
                          <a:latin typeface="Arial" panose="020B0604020202020204" pitchFamily="34" charset="0"/>
                          <a:cs typeface="Arial" panose="020B0604020202020204" pitchFamily="34" charset="0"/>
                        </a:rPr>
                        <a:t>tenu</a:t>
                      </a:r>
                      <a:r>
                        <a:rPr sz="1200" b="1" spc="-5" dirty="0">
                          <a:latin typeface="Arial" panose="020B0604020202020204" pitchFamily="34" charset="0"/>
                          <a:cs typeface="Arial" panose="020B0604020202020204" pitchFamily="34" charset="0"/>
                        </a:rPr>
                        <a:t> </a:t>
                      </a:r>
                      <a:r>
                        <a:rPr sz="1200" b="1" spc="-10" dirty="0">
                          <a:latin typeface="Arial" panose="020B0604020202020204" pitchFamily="34" charset="0"/>
                          <a:cs typeface="Arial" panose="020B0604020202020204" pitchFamily="34" charset="0"/>
                        </a:rPr>
                        <a:t>compte</a:t>
                      </a:r>
                      <a:endParaRPr sz="1200" dirty="0">
                        <a:latin typeface="Arial" panose="020B0604020202020204" pitchFamily="34" charset="0"/>
                        <a:cs typeface="Arial" panose="020B0604020202020204" pitchFamily="34" charset="0"/>
                      </a:endParaRPr>
                    </a:p>
                  </a:txBody>
                  <a:tcPr marL="0" marR="0" marT="104775" marB="0">
                    <a:lnL w="6095">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200">
                        <a:latin typeface="Arial"/>
                        <a:cs typeface="Arial"/>
                      </a:endParaRPr>
                    </a:p>
                  </a:txBody>
                  <a:tcPr marL="0" marR="0" marT="0" marB="0">
                    <a:lnL w="6096" cap="flat" cmpd="sng" algn="ctr">
                      <a:solidFill>
                        <a:srgbClr val="000000"/>
                      </a:solidFill>
                      <a:prstDash val="solid"/>
                      <a:round/>
                      <a:headEnd type="none" w="med" len="med"/>
                      <a:tailEnd type="none" w="med" len="me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5"/>
                  </a:ext>
                </a:extLst>
              </a:tr>
              <a:tr h="407734">
                <a:tc>
                  <a:txBody>
                    <a:bodyPr/>
                    <a:lstStyle/>
                    <a:p>
                      <a:pPr marL="38100">
                        <a:lnSpc>
                          <a:spcPct val="100000"/>
                        </a:lnSpc>
                        <a:spcBef>
                          <a:spcPts val="819"/>
                        </a:spcBef>
                      </a:pPr>
                      <a:r>
                        <a:rPr sz="1200" b="1" dirty="0">
                          <a:latin typeface="Arial" panose="020B0604020202020204" pitchFamily="34" charset="0"/>
                          <a:cs typeface="Arial" panose="020B0604020202020204" pitchFamily="34" charset="0"/>
                        </a:rPr>
                        <a:t>G6</a:t>
                      </a:r>
                      <a:r>
                        <a:rPr sz="1200" b="1" spc="-10" dirty="0">
                          <a:latin typeface="Arial" panose="020B0604020202020204" pitchFamily="34" charset="0"/>
                          <a:cs typeface="Arial" panose="020B0604020202020204" pitchFamily="34" charset="0"/>
                        </a:rPr>
                        <a:t> </a:t>
                      </a:r>
                      <a:r>
                        <a:rPr lang="fr-FR" sz="1200" b="1" dirty="0">
                          <a:latin typeface="Arial" panose="020B0604020202020204" pitchFamily="34" charset="0"/>
                          <a:cs typeface="Arial" panose="020B0604020202020204" pitchFamily="34" charset="0"/>
                        </a:rPr>
                        <a:t>—</a:t>
                      </a:r>
                      <a:r>
                        <a:rPr sz="1200" b="1" spc="-5" dirty="0">
                          <a:latin typeface="Arial" panose="020B0604020202020204" pitchFamily="34" charset="0"/>
                          <a:cs typeface="Arial" panose="020B0604020202020204" pitchFamily="34" charset="0"/>
                        </a:rPr>
                        <a:t> </a:t>
                      </a:r>
                      <a:r>
                        <a:rPr sz="1200" b="1" dirty="0">
                          <a:latin typeface="Arial" panose="020B0604020202020204" pitchFamily="34" charset="0"/>
                          <a:cs typeface="Arial" panose="020B0604020202020204" pitchFamily="34" charset="0"/>
                        </a:rPr>
                        <a:t>Nous avons eu</a:t>
                      </a:r>
                      <a:r>
                        <a:rPr sz="1200" b="1" spc="-25" dirty="0">
                          <a:latin typeface="Arial" panose="020B0604020202020204" pitchFamily="34" charset="0"/>
                          <a:cs typeface="Arial" panose="020B0604020202020204" pitchFamily="34" charset="0"/>
                        </a:rPr>
                        <a:t> </a:t>
                      </a:r>
                      <a:r>
                        <a:rPr sz="1200" b="1" dirty="0">
                          <a:latin typeface="Arial" panose="020B0604020202020204" pitchFamily="34" charset="0"/>
                          <a:cs typeface="Arial" panose="020B0604020202020204" pitchFamily="34" charset="0"/>
                        </a:rPr>
                        <a:t>du</a:t>
                      </a:r>
                      <a:r>
                        <a:rPr sz="1200" b="1" spc="-5" dirty="0">
                          <a:latin typeface="Arial" panose="020B0604020202020204" pitchFamily="34" charset="0"/>
                          <a:cs typeface="Arial" panose="020B0604020202020204" pitchFamily="34" charset="0"/>
                        </a:rPr>
                        <a:t> </a:t>
                      </a:r>
                      <a:r>
                        <a:rPr sz="1200" b="1" dirty="0">
                          <a:latin typeface="Arial" panose="020B0604020202020204" pitchFamily="34" charset="0"/>
                          <a:cs typeface="Arial" panose="020B0604020202020204" pitchFamily="34" charset="0"/>
                        </a:rPr>
                        <a:t>plaisir</a:t>
                      </a:r>
                      <a:r>
                        <a:rPr sz="1200" b="1" spc="-15" dirty="0">
                          <a:latin typeface="Arial" panose="020B0604020202020204" pitchFamily="34" charset="0"/>
                          <a:cs typeface="Arial" panose="020B0604020202020204" pitchFamily="34" charset="0"/>
                        </a:rPr>
                        <a:t> </a:t>
                      </a:r>
                      <a:r>
                        <a:rPr sz="1200" b="1" dirty="0">
                          <a:latin typeface="Arial" panose="020B0604020202020204" pitchFamily="34" charset="0"/>
                          <a:cs typeface="Arial" panose="020B0604020202020204" pitchFamily="34" charset="0"/>
                        </a:rPr>
                        <a:t>à</a:t>
                      </a:r>
                      <a:r>
                        <a:rPr sz="1200" b="1" spc="-5" dirty="0">
                          <a:latin typeface="Arial" panose="020B0604020202020204" pitchFamily="34" charset="0"/>
                          <a:cs typeface="Arial" panose="020B0604020202020204" pitchFamily="34" charset="0"/>
                        </a:rPr>
                        <a:t> </a:t>
                      </a:r>
                      <a:r>
                        <a:rPr sz="1200" b="1" spc="-10" dirty="0">
                          <a:latin typeface="Arial" panose="020B0604020202020204" pitchFamily="34" charset="0"/>
                          <a:cs typeface="Arial" panose="020B0604020202020204" pitchFamily="34" charset="0"/>
                        </a:rPr>
                        <a:t>travailler</a:t>
                      </a:r>
                      <a:r>
                        <a:rPr sz="1200" b="1" spc="-15" dirty="0">
                          <a:latin typeface="Arial" panose="020B0604020202020204" pitchFamily="34" charset="0"/>
                          <a:cs typeface="Arial" panose="020B0604020202020204" pitchFamily="34" charset="0"/>
                        </a:rPr>
                        <a:t> </a:t>
                      </a:r>
                      <a:r>
                        <a:rPr sz="1200" b="1" dirty="0">
                          <a:latin typeface="Arial" panose="020B0604020202020204" pitchFamily="34" charset="0"/>
                          <a:cs typeface="Arial" panose="020B0604020202020204" pitchFamily="34" charset="0"/>
                        </a:rPr>
                        <a:t>en </a:t>
                      </a:r>
                      <a:r>
                        <a:rPr sz="1200" b="1" spc="-10" dirty="0">
                          <a:latin typeface="Arial" panose="020B0604020202020204" pitchFamily="34" charset="0"/>
                          <a:cs typeface="Arial" panose="020B0604020202020204" pitchFamily="34" charset="0"/>
                        </a:rPr>
                        <a:t>groupe</a:t>
                      </a:r>
                      <a:endParaRPr sz="1200" dirty="0">
                        <a:latin typeface="Arial" panose="020B0604020202020204" pitchFamily="34" charset="0"/>
                        <a:cs typeface="Arial" panose="020B0604020202020204" pitchFamily="34" charset="0"/>
                      </a:endParaRPr>
                    </a:p>
                  </a:txBody>
                  <a:tcPr marL="0" marR="0" marT="104139" marB="0">
                    <a:lnL w="6095">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200">
                        <a:latin typeface="Arial"/>
                        <a:cs typeface="Arial"/>
                      </a:endParaRPr>
                    </a:p>
                  </a:txBody>
                  <a:tcPr marL="0" marR="0" marT="0" marB="0">
                    <a:lnL w="6096" cap="flat" cmpd="sng" algn="ctr">
                      <a:solidFill>
                        <a:srgbClr val="000000"/>
                      </a:solidFill>
                      <a:prstDash val="solid"/>
                      <a:round/>
                      <a:headEnd type="none" w="med" len="med"/>
                      <a:tailEnd type="none" w="med" len="me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6"/>
                  </a:ext>
                </a:extLst>
              </a:tr>
              <a:tr h="407734">
                <a:tc>
                  <a:txBody>
                    <a:bodyPr/>
                    <a:lstStyle/>
                    <a:p>
                      <a:pPr marL="38100">
                        <a:lnSpc>
                          <a:spcPct val="100000"/>
                        </a:lnSpc>
                        <a:spcBef>
                          <a:spcPts val="825"/>
                        </a:spcBef>
                      </a:pPr>
                      <a:r>
                        <a:rPr sz="1200" b="1" dirty="0">
                          <a:latin typeface="Arial" panose="020B0604020202020204" pitchFamily="34" charset="0"/>
                          <a:cs typeface="Arial" panose="020B0604020202020204" pitchFamily="34" charset="0"/>
                        </a:rPr>
                        <a:t>G7</a:t>
                      </a:r>
                      <a:r>
                        <a:rPr sz="1200" b="1" spc="-20" dirty="0">
                          <a:latin typeface="Arial" panose="020B0604020202020204" pitchFamily="34" charset="0"/>
                          <a:cs typeface="Arial" panose="020B0604020202020204" pitchFamily="34" charset="0"/>
                        </a:rPr>
                        <a:t> </a:t>
                      </a:r>
                      <a:r>
                        <a:rPr lang="fr-FR" sz="1200" b="1" dirty="0">
                          <a:latin typeface="Arial" panose="020B0604020202020204" pitchFamily="34" charset="0"/>
                          <a:cs typeface="Arial" panose="020B0604020202020204" pitchFamily="34" charset="0"/>
                        </a:rPr>
                        <a:t>—</a:t>
                      </a:r>
                      <a:r>
                        <a:rPr sz="1200" b="1" spc="-20" dirty="0">
                          <a:latin typeface="Arial" panose="020B0604020202020204" pitchFamily="34" charset="0"/>
                          <a:cs typeface="Arial" panose="020B0604020202020204" pitchFamily="34" charset="0"/>
                        </a:rPr>
                        <a:t> </a:t>
                      </a:r>
                      <a:r>
                        <a:rPr sz="1200" b="1" dirty="0">
                          <a:latin typeface="Arial" panose="020B0604020202020204" pitchFamily="34" charset="0"/>
                          <a:cs typeface="Arial" panose="020B0604020202020204" pitchFamily="34" charset="0"/>
                        </a:rPr>
                        <a:t>Quand</a:t>
                      </a:r>
                      <a:r>
                        <a:rPr sz="1200" b="1" spc="-10" dirty="0">
                          <a:latin typeface="Arial" panose="020B0604020202020204" pitchFamily="34" charset="0"/>
                          <a:cs typeface="Arial" panose="020B0604020202020204" pitchFamily="34" charset="0"/>
                        </a:rPr>
                        <a:t> </a:t>
                      </a:r>
                      <a:r>
                        <a:rPr sz="1200" b="1" dirty="0">
                          <a:latin typeface="Arial" panose="020B0604020202020204" pitchFamily="34" charset="0"/>
                          <a:cs typeface="Arial" panose="020B0604020202020204" pitchFamily="34" charset="0"/>
                        </a:rPr>
                        <a:t>nous</a:t>
                      </a:r>
                      <a:r>
                        <a:rPr sz="1200" b="1" spc="-15" dirty="0">
                          <a:latin typeface="Arial" panose="020B0604020202020204" pitchFamily="34" charset="0"/>
                          <a:cs typeface="Arial" panose="020B0604020202020204" pitchFamily="34" charset="0"/>
                        </a:rPr>
                        <a:t> </a:t>
                      </a:r>
                      <a:r>
                        <a:rPr sz="1200" b="1" dirty="0">
                          <a:latin typeface="Arial" panose="020B0604020202020204" pitchFamily="34" charset="0"/>
                          <a:cs typeface="Arial" panose="020B0604020202020204" pitchFamily="34" charset="0"/>
                        </a:rPr>
                        <a:t>avons</a:t>
                      </a:r>
                      <a:r>
                        <a:rPr sz="1200" b="1" spc="-10" dirty="0">
                          <a:latin typeface="Arial" panose="020B0604020202020204" pitchFamily="34" charset="0"/>
                          <a:cs typeface="Arial" panose="020B0604020202020204" pitchFamily="34" charset="0"/>
                        </a:rPr>
                        <a:t> </a:t>
                      </a:r>
                      <a:r>
                        <a:rPr sz="1200" b="1" dirty="0">
                          <a:latin typeface="Arial" panose="020B0604020202020204" pitchFamily="34" charset="0"/>
                          <a:cs typeface="Arial" panose="020B0604020202020204" pitchFamily="34" charset="0"/>
                        </a:rPr>
                        <a:t>fait</a:t>
                      </a:r>
                      <a:r>
                        <a:rPr sz="1200" b="1" spc="-20" dirty="0">
                          <a:latin typeface="Arial" panose="020B0604020202020204" pitchFamily="34" charset="0"/>
                          <a:cs typeface="Arial" panose="020B0604020202020204" pitchFamily="34" charset="0"/>
                        </a:rPr>
                        <a:t> </a:t>
                      </a:r>
                      <a:r>
                        <a:rPr sz="1200" b="1" dirty="0">
                          <a:latin typeface="Arial" panose="020B0604020202020204" pitchFamily="34" charset="0"/>
                          <a:cs typeface="Arial" panose="020B0604020202020204" pitchFamily="34" charset="0"/>
                        </a:rPr>
                        <a:t>des</a:t>
                      </a:r>
                      <a:r>
                        <a:rPr sz="1200" b="1" spc="-10" dirty="0">
                          <a:latin typeface="Arial" panose="020B0604020202020204" pitchFamily="34" charset="0"/>
                          <a:cs typeface="Arial" panose="020B0604020202020204" pitchFamily="34" charset="0"/>
                        </a:rPr>
                        <a:t> </a:t>
                      </a:r>
                      <a:r>
                        <a:rPr sz="1200" b="1" dirty="0">
                          <a:latin typeface="Arial" panose="020B0604020202020204" pitchFamily="34" charset="0"/>
                          <a:cs typeface="Arial" panose="020B0604020202020204" pitchFamily="34" charset="0"/>
                        </a:rPr>
                        <a:t>suggestions,</a:t>
                      </a:r>
                      <a:r>
                        <a:rPr sz="1200" b="1" spc="-20" dirty="0">
                          <a:latin typeface="Arial" panose="020B0604020202020204" pitchFamily="34" charset="0"/>
                          <a:cs typeface="Arial" panose="020B0604020202020204" pitchFamily="34" charset="0"/>
                        </a:rPr>
                        <a:t> </a:t>
                      </a:r>
                      <a:r>
                        <a:rPr sz="1200" b="1" dirty="0">
                          <a:latin typeface="Arial" panose="020B0604020202020204" pitchFamily="34" charset="0"/>
                          <a:cs typeface="Arial" panose="020B0604020202020204" pitchFamily="34" charset="0"/>
                        </a:rPr>
                        <a:t>étions</a:t>
                      </a:r>
                      <a:r>
                        <a:rPr sz="1200" b="1" spc="-15" dirty="0">
                          <a:latin typeface="Arial" panose="020B0604020202020204" pitchFamily="34" charset="0"/>
                          <a:cs typeface="Arial" panose="020B0604020202020204" pitchFamily="34" charset="0"/>
                        </a:rPr>
                        <a:t> </a:t>
                      </a:r>
                      <a:r>
                        <a:rPr sz="1200" b="1" dirty="0">
                          <a:latin typeface="Arial" panose="020B0604020202020204" pitchFamily="34" charset="0"/>
                          <a:cs typeface="Arial" panose="020B0604020202020204" pitchFamily="34" charset="0"/>
                        </a:rPr>
                        <a:t>en</a:t>
                      </a:r>
                      <a:r>
                        <a:rPr sz="1200" b="1" spc="-10" dirty="0">
                          <a:latin typeface="Arial" panose="020B0604020202020204" pitchFamily="34" charset="0"/>
                          <a:cs typeface="Arial" panose="020B0604020202020204" pitchFamily="34" charset="0"/>
                        </a:rPr>
                        <a:t> </a:t>
                      </a:r>
                      <a:r>
                        <a:rPr sz="1200" b="1" dirty="0">
                          <a:latin typeface="Arial" panose="020B0604020202020204" pitchFamily="34" charset="0"/>
                          <a:cs typeface="Arial" panose="020B0604020202020204" pitchFamily="34" charset="0"/>
                        </a:rPr>
                        <a:t>accord</a:t>
                      </a:r>
                      <a:r>
                        <a:rPr sz="1200" b="1" spc="-15" dirty="0">
                          <a:latin typeface="Arial" panose="020B0604020202020204" pitchFamily="34" charset="0"/>
                          <a:cs typeface="Arial" panose="020B0604020202020204" pitchFamily="34" charset="0"/>
                        </a:rPr>
                        <a:t> </a:t>
                      </a:r>
                      <a:r>
                        <a:rPr sz="1200" b="1" dirty="0">
                          <a:latin typeface="Arial" panose="020B0604020202020204" pitchFamily="34" charset="0"/>
                          <a:cs typeface="Arial" panose="020B0604020202020204" pitchFamily="34" charset="0"/>
                        </a:rPr>
                        <a:t>ou</a:t>
                      </a:r>
                      <a:r>
                        <a:rPr sz="1200" b="1" spc="-10" dirty="0">
                          <a:latin typeface="Arial" panose="020B0604020202020204" pitchFamily="34" charset="0"/>
                          <a:cs typeface="Arial" panose="020B0604020202020204" pitchFamily="34" charset="0"/>
                        </a:rPr>
                        <a:t> </a:t>
                      </a:r>
                      <a:r>
                        <a:rPr sz="1200" b="1" dirty="0">
                          <a:latin typeface="Arial" panose="020B0604020202020204" pitchFamily="34" charset="0"/>
                          <a:cs typeface="Arial" panose="020B0604020202020204" pitchFamily="34" charset="0"/>
                        </a:rPr>
                        <a:t>désaccord</a:t>
                      </a:r>
                      <a:r>
                        <a:rPr sz="1200" b="1" spc="-15" dirty="0">
                          <a:latin typeface="Arial" panose="020B0604020202020204" pitchFamily="34" charset="0"/>
                          <a:cs typeface="Arial" panose="020B0604020202020204" pitchFamily="34" charset="0"/>
                        </a:rPr>
                        <a:t> </a:t>
                      </a:r>
                      <a:r>
                        <a:rPr sz="1200" b="1" dirty="0">
                          <a:latin typeface="Arial" panose="020B0604020202020204" pitchFamily="34" charset="0"/>
                          <a:cs typeface="Arial" panose="020B0604020202020204" pitchFamily="34" charset="0"/>
                        </a:rPr>
                        <a:t>avec</a:t>
                      </a:r>
                      <a:r>
                        <a:rPr sz="1200" b="1" spc="-25" dirty="0">
                          <a:latin typeface="Arial" panose="020B0604020202020204" pitchFamily="34" charset="0"/>
                          <a:cs typeface="Arial" panose="020B0604020202020204" pitchFamily="34" charset="0"/>
                        </a:rPr>
                        <a:t> </a:t>
                      </a:r>
                      <a:r>
                        <a:rPr sz="1200" b="1" dirty="0">
                          <a:latin typeface="Arial" panose="020B0604020202020204" pitchFamily="34" charset="0"/>
                          <a:cs typeface="Arial" panose="020B0604020202020204" pitchFamily="34" charset="0"/>
                        </a:rPr>
                        <a:t>les</a:t>
                      </a:r>
                      <a:r>
                        <a:rPr sz="1200" b="1" spc="-15" dirty="0">
                          <a:latin typeface="Arial" panose="020B0604020202020204" pitchFamily="34" charset="0"/>
                          <a:cs typeface="Arial" panose="020B0604020202020204" pitchFamily="34" charset="0"/>
                        </a:rPr>
                        <a:t> </a:t>
                      </a:r>
                      <a:r>
                        <a:rPr sz="1200" b="1" dirty="0">
                          <a:latin typeface="Arial" panose="020B0604020202020204" pitchFamily="34" charset="0"/>
                          <a:cs typeface="Arial" panose="020B0604020202020204" pitchFamily="34" charset="0"/>
                        </a:rPr>
                        <a:t>autres,</a:t>
                      </a:r>
                      <a:r>
                        <a:rPr sz="1200" b="1" spc="-15" dirty="0">
                          <a:latin typeface="Arial" panose="020B0604020202020204" pitchFamily="34" charset="0"/>
                          <a:cs typeface="Arial" panose="020B0604020202020204" pitchFamily="34" charset="0"/>
                        </a:rPr>
                        <a:t> </a:t>
                      </a:r>
                      <a:r>
                        <a:rPr sz="1200" b="1" dirty="0">
                          <a:latin typeface="Arial" panose="020B0604020202020204" pitchFamily="34" charset="0"/>
                          <a:cs typeface="Arial" panose="020B0604020202020204" pitchFamily="34" charset="0"/>
                        </a:rPr>
                        <a:t>nous</a:t>
                      </a:r>
                      <a:r>
                        <a:rPr sz="1200" b="1" spc="-15" dirty="0">
                          <a:latin typeface="Arial" panose="020B0604020202020204" pitchFamily="34" charset="0"/>
                          <a:cs typeface="Arial" panose="020B0604020202020204" pitchFamily="34" charset="0"/>
                        </a:rPr>
                        <a:t> </a:t>
                      </a:r>
                      <a:r>
                        <a:rPr sz="1200" b="1" dirty="0">
                          <a:latin typeface="Arial" panose="020B0604020202020204" pitchFamily="34" charset="0"/>
                          <a:cs typeface="Arial" panose="020B0604020202020204" pitchFamily="34" charset="0"/>
                        </a:rPr>
                        <a:t>avons</a:t>
                      </a:r>
                      <a:r>
                        <a:rPr sz="1200" b="1" spc="-15" dirty="0">
                          <a:latin typeface="Arial" panose="020B0604020202020204" pitchFamily="34" charset="0"/>
                          <a:cs typeface="Arial" panose="020B0604020202020204" pitchFamily="34" charset="0"/>
                        </a:rPr>
                        <a:t> </a:t>
                      </a:r>
                      <a:r>
                        <a:rPr sz="1200" b="1" dirty="0">
                          <a:latin typeface="Arial" panose="020B0604020202020204" pitchFamily="34" charset="0"/>
                          <a:cs typeface="Arial" panose="020B0604020202020204" pitchFamily="34" charset="0"/>
                        </a:rPr>
                        <a:t>donné</a:t>
                      </a:r>
                      <a:r>
                        <a:rPr sz="1200" b="1" spc="-25" dirty="0">
                          <a:latin typeface="Arial" panose="020B0604020202020204" pitchFamily="34" charset="0"/>
                          <a:cs typeface="Arial" panose="020B0604020202020204" pitchFamily="34" charset="0"/>
                        </a:rPr>
                        <a:t> </a:t>
                      </a:r>
                      <a:r>
                        <a:rPr sz="1200" b="1" dirty="0">
                          <a:latin typeface="Arial" panose="020B0604020202020204" pitchFamily="34" charset="0"/>
                          <a:cs typeface="Arial" panose="020B0604020202020204" pitchFamily="34" charset="0"/>
                        </a:rPr>
                        <a:t>des</a:t>
                      </a:r>
                      <a:r>
                        <a:rPr sz="1200" b="1" spc="-15" dirty="0">
                          <a:latin typeface="Arial" panose="020B0604020202020204" pitchFamily="34" charset="0"/>
                          <a:cs typeface="Arial" panose="020B0604020202020204" pitchFamily="34" charset="0"/>
                        </a:rPr>
                        <a:t> </a:t>
                      </a:r>
                      <a:r>
                        <a:rPr sz="1200" b="1" spc="-10" dirty="0">
                          <a:latin typeface="Arial" panose="020B0604020202020204" pitchFamily="34" charset="0"/>
                          <a:cs typeface="Arial" panose="020B0604020202020204" pitchFamily="34" charset="0"/>
                        </a:rPr>
                        <a:t>raisons</a:t>
                      </a:r>
                      <a:endParaRPr sz="1200" dirty="0">
                        <a:latin typeface="Arial" panose="020B0604020202020204" pitchFamily="34" charset="0"/>
                        <a:cs typeface="Arial" panose="020B0604020202020204" pitchFamily="34" charset="0"/>
                      </a:endParaRPr>
                    </a:p>
                  </a:txBody>
                  <a:tcPr marL="0" marR="0" marT="104775" marB="0">
                    <a:lnL w="6095">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200" dirty="0">
                        <a:latin typeface="Arial"/>
                        <a:cs typeface="Arial"/>
                      </a:endParaRPr>
                    </a:p>
                  </a:txBody>
                  <a:tcPr marL="0" marR="0" marT="0" marB="0">
                    <a:lnL w="6096" cap="flat" cmpd="sng" algn="ctr">
                      <a:solidFill>
                        <a:srgbClr val="000000"/>
                      </a:solidFill>
                      <a:prstDash val="solid"/>
                      <a:round/>
                      <a:headEnd type="none" w="med" len="med"/>
                      <a:tailEnd type="none" w="med" len="me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7"/>
                  </a:ext>
                </a:extLst>
              </a:tr>
              <a:tr h="407733">
                <a:tc>
                  <a:txBody>
                    <a:bodyPr/>
                    <a:lstStyle/>
                    <a:p>
                      <a:pPr marL="38100">
                        <a:lnSpc>
                          <a:spcPct val="100000"/>
                        </a:lnSpc>
                        <a:spcBef>
                          <a:spcPts val="825"/>
                        </a:spcBef>
                      </a:pPr>
                      <a:r>
                        <a:rPr sz="1200" b="1" dirty="0">
                          <a:latin typeface="Arial" panose="020B0604020202020204" pitchFamily="34" charset="0"/>
                          <a:cs typeface="Arial" panose="020B0604020202020204" pitchFamily="34" charset="0"/>
                        </a:rPr>
                        <a:t>G8</a:t>
                      </a:r>
                      <a:r>
                        <a:rPr sz="1200" b="1" spc="-20" dirty="0">
                          <a:latin typeface="Arial" panose="020B0604020202020204" pitchFamily="34" charset="0"/>
                          <a:cs typeface="Arial" panose="020B0604020202020204" pitchFamily="34" charset="0"/>
                        </a:rPr>
                        <a:t> </a:t>
                      </a:r>
                      <a:r>
                        <a:rPr lang="fr-FR" sz="1200" b="1" dirty="0">
                          <a:latin typeface="Arial" panose="020B0604020202020204" pitchFamily="34" charset="0"/>
                          <a:cs typeface="Arial" panose="020B0604020202020204" pitchFamily="34" charset="0"/>
                        </a:rPr>
                        <a:t>—</a:t>
                      </a:r>
                      <a:r>
                        <a:rPr sz="1200" b="1" spc="-20" dirty="0">
                          <a:latin typeface="Arial" panose="020B0604020202020204" pitchFamily="34" charset="0"/>
                          <a:cs typeface="Arial" panose="020B0604020202020204" pitchFamily="34" charset="0"/>
                        </a:rPr>
                        <a:t> </a:t>
                      </a:r>
                      <a:r>
                        <a:rPr sz="1200" b="1" dirty="0">
                          <a:latin typeface="Arial" panose="020B0604020202020204" pitchFamily="34" charset="0"/>
                          <a:cs typeface="Arial" panose="020B0604020202020204" pitchFamily="34" charset="0"/>
                        </a:rPr>
                        <a:t>Nous</a:t>
                      </a:r>
                      <a:r>
                        <a:rPr sz="1200" b="1" spc="-10" dirty="0">
                          <a:latin typeface="Arial" panose="020B0604020202020204" pitchFamily="34" charset="0"/>
                          <a:cs typeface="Arial" panose="020B0604020202020204" pitchFamily="34" charset="0"/>
                        </a:rPr>
                        <a:t> </a:t>
                      </a:r>
                      <a:r>
                        <a:rPr sz="1200" b="1" dirty="0">
                          <a:latin typeface="Arial" panose="020B0604020202020204" pitchFamily="34" charset="0"/>
                          <a:cs typeface="Arial" panose="020B0604020202020204" pitchFamily="34" charset="0"/>
                        </a:rPr>
                        <a:t>avons</a:t>
                      </a:r>
                      <a:r>
                        <a:rPr sz="1200" b="1" spc="-10" dirty="0">
                          <a:latin typeface="Arial" panose="020B0604020202020204" pitchFamily="34" charset="0"/>
                          <a:cs typeface="Arial" panose="020B0604020202020204" pitchFamily="34" charset="0"/>
                        </a:rPr>
                        <a:t> </a:t>
                      </a:r>
                      <a:r>
                        <a:rPr sz="1200" b="1" dirty="0">
                          <a:latin typeface="Arial" panose="020B0604020202020204" pitchFamily="34" charset="0"/>
                          <a:cs typeface="Arial" panose="020B0604020202020204" pitchFamily="34" charset="0"/>
                        </a:rPr>
                        <a:t>mis</a:t>
                      </a:r>
                      <a:r>
                        <a:rPr sz="1200" b="1" spc="-15" dirty="0">
                          <a:latin typeface="Arial" panose="020B0604020202020204" pitchFamily="34" charset="0"/>
                          <a:cs typeface="Arial" panose="020B0604020202020204" pitchFamily="34" charset="0"/>
                        </a:rPr>
                        <a:t> </a:t>
                      </a:r>
                      <a:r>
                        <a:rPr sz="1200" b="1" dirty="0">
                          <a:latin typeface="Arial" panose="020B0604020202020204" pitchFamily="34" charset="0"/>
                          <a:cs typeface="Arial" panose="020B0604020202020204" pitchFamily="34" charset="0"/>
                        </a:rPr>
                        <a:t>au</a:t>
                      </a:r>
                      <a:r>
                        <a:rPr sz="1200" b="1" spc="-15" dirty="0">
                          <a:latin typeface="Arial" panose="020B0604020202020204" pitchFamily="34" charset="0"/>
                          <a:cs typeface="Arial" panose="020B0604020202020204" pitchFamily="34" charset="0"/>
                        </a:rPr>
                        <a:t> </a:t>
                      </a:r>
                      <a:r>
                        <a:rPr sz="1200" b="1" dirty="0">
                          <a:latin typeface="Arial" panose="020B0604020202020204" pitchFamily="34" charset="0"/>
                          <a:cs typeface="Arial" panose="020B0604020202020204" pitchFamily="34" charset="0"/>
                        </a:rPr>
                        <a:t>défi</a:t>
                      </a:r>
                      <a:r>
                        <a:rPr sz="1200" b="1" spc="-20" dirty="0">
                          <a:latin typeface="Arial" panose="020B0604020202020204" pitchFamily="34" charset="0"/>
                          <a:cs typeface="Arial" panose="020B0604020202020204" pitchFamily="34" charset="0"/>
                        </a:rPr>
                        <a:t> </a:t>
                      </a:r>
                      <a:r>
                        <a:rPr sz="1200" b="1" dirty="0">
                          <a:latin typeface="Arial" panose="020B0604020202020204" pitchFamily="34" charset="0"/>
                          <a:cs typeface="Arial" panose="020B0604020202020204" pitchFamily="34" charset="0"/>
                        </a:rPr>
                        <a:t>ou</a:t>
                      </a:r>
                      <a:r>
                        <a:rPr sz="1200" b="1" spc="-15" dirty="0">
                          <a:latin typeface="Arial" panose="020B0604020202020204" pitchFamily="34" charset="0"/>
                          <a:cs typeface="Arial" panose="020B0604020202020204" pitchFamily="34" charset="0"/>
                        </a:rPr>
                        <a:t> </a:t>
                      </a:r>
                      <a:r>
                        <a:rPr sz="1200" b="1" dirty="0">
                          <a:latin typeface="Arial" panose="020B0604020202020204" pitchFamily="34" charset="0"/>
                          <a:cs typeface="Arial" panose="020B0604020202020204" pitchFamily="34" charset="0"/>
                        </a:rPr>
                        <a:t>commenté</a:t>
                      </a:r>
                      <a:r>
                        <a:rPr sz="1200" b="1" spc="-30" dirty="0">
                          <a:latin typeface="Arial" panose="020B0604020202020204" pitchFamily="34" charset="0"/>
                          <a:cs typeface="Arial" panose="020B0604020202020204" pitchFamily="34" charset="0"/>
                        </a:rPr>
                        <a:t> </a:t>
                      </a:r>
                      <a:r>
                        <a:rPr sz="1200" b="1" dirty="0">
                          <a:latin typeface="Arial" panose="020B0604020202020204" pitchFamily="34" charset="0"/>
                          <a:cs typeface="Arial" panose="020B0604020202020204" pitchFamily="34" charset="0"/>
                        </a:rPr>
                        <a:t>les</a:t>
                      </a:r>
                      <a:r>
                        <a:rPr sz="1200" b="1" spc="-10" dirty="0">
                          <a:latin typeface="Arial" panose="020B0604020202020204" pitchFamily="34" charset="0"/>
                          <a:cs typeface="Arial" panose="020B0604020202020204" pitchFamily="34" charset="0"/>
                        </a:rPr>
                        <a:t> </a:t>
                      </a:r>
                      <a:r>
                        <a:rPr sz="1200" b="1" dirty="0">
                          <a:latin typeface="Arial" panose="020B0604020202020204" pitchFamily="34" charset="0"/>
                          <a:cs typeface="Arial" panose="020B0604020202020204" pitchFamily="34" charset="0"/>
                        </a:rPr>
                        <a:t>idées</a:t>
                      </a:r>
                      <a:r>
                        <a:rPr sz="1200" b="1" spc="-15" dirty="0">
                          <a:latin typeface="Arial" panose="020B0604020202020204" pitchFamily="34" charset="0"/>
                          <a:cs typeface="Arial" panose="020B0604020202020204" pitchFamily="34" charset="0"/>
                        </a:rPr>
                        <a:t> </a:t>
                      </a:r>
                      <a:r>
                        <a:rPr sz="1200" b="1" dirty="0">
                          <a:latin typeface="Arial" panose="020B0604020202020204" pitchFamily="34" charset="0"/>
                          <a:cs typeface="Arial" panose="020B0604020202020204" pitchFamily="34" charset="0"/>
                        </a:rPr>
                        <a:t>des</a:t>
                      </a:r>
                      <a:r>
                        <a:rPr sz="1200" b="1" spc="-15" dirty="0">
                          <a:latin typeface="Arial" panose="020B0604020202020204" pitchFamily="34" charset="0"/>
                          <a:cs typeface="Arial" panose="020B0604020202020204" pitchFamily="34" charset="0"/>
                        </a:rPr>
                        <a:t> </a:t>
                      </a:r>
                      <a:r>
                        <a:rPr sz="1200" b="1" dirty="0">
                          <a:latin typeface="Arial" panose="020B0604020202020204" pitchFamily="34" charset="0"/>
                          <a:cs typeface="Arial" panose="020B0604020202020204" pitchFamily="34" charset="0"/>
                        </a:rPr>
                        <a:t>autres</a:t>
                      </a:r>
                      <a:r>
                        <a:rPr sz="1200" b="1" spc="-10" dirty="0">
                          <a:latin typeface="Arial" panose="020B0604020202020204" pitchFamily="34" charset="0"/>
                          <a:cs typeface="Arial" panose="020B0604020202020204" pitchFamily="34" charset="0"/>
                        </a:rPr>
                        <a:t> </a:t>
                      </a:r>
                      <a:r>
                        <a:rPr sz="1200" b="1" dirty="0">
                          <a:latin typeface="Arial" panose="020B0604020202020204" pitchFamily="34" charset="0"/>
                          <a:cs typeface="Arial" panose="020B0604020202020204" pitchFamily="34" charset="0"/>
                        </a:rPr>
                        <a:t>de</a:t>
                      </a:r>
                      <a:r>
                        <a:rPr sz="1200" b="1" spc="-30" dirty="0">
                          <a:latin typeface="Arial" panose="020B0604020202020204" pitchFamily="34" charset="0"/>
                          <a:cs typeface="Arial" panose="020B0604020202020204" pitchFamily="34" charset="0"/>
                        </a:rPr>
                        <a:t> </a:t>
                      </a:r>
                      <a:r>
                        <a:rPr sz="1200" b="1" dirty="0">
                          <a:latin typeface="Arial" panose="020B0604020202020204" pitchFamily="34" charset="0"/>
                          <a:cs typeface="Arial" panose="020B0604020202020204" pitchFamily="34" charset="0"/>
                        </a:rPr>
                        <a:t>manière</a:t>
                      </a:r>
                      <a:r>
                        <a:rPr sz="1200" b="1" spc="-25" dirty="0">
                          <a:latin typeface="Arial" panose="020B0604020202020204" pitchFamily="34" charset="0"/>
                          <a:cs typeface="Arial" panose="020B0604020202020204" pitchFamily="34" charset="0"/>
                        </a:rPr>
                        <a:t> </a:t>
                      </a:r>
                      <a:r>
                        <a:rPr sz="1200" b="1" spc="-10" dirty="0">
                          <a:latin typeface="Arial" panose="020B0604020202020204" pitchFamily="34" charset="0"/>
                          <a:cs typeface="Arial" panose="020B0604020202020204" pitchFamily="34" charset="0"/>
                        </a:rPr>
                        <a:t>respectueuse</a:t>
                      </a:r>
                      <a:endParaRPr sz="1200" dirty="0">
                        <a:latin typeface="Arial" panose="020B0604020202020204" pitchFamily="34" charset="0"/>
                        <a:cs typeface="Arial" panose="020B0604020202020204" pitchFamily="34" charset="0"/>
                      </a:endParaRPr>
                    </a:p>
                  </a:txBody>
                  <a:tcPr marL="0" marR="0" marT="104775" marB="0">
                    <a:lnL w="6095">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200" dirty="0">
                        <a:latin typeface="Arial"/>
                        <a:cs typeface="Arial"/>
                      </a:endParaRPr>
                    </a:p>
                  </a:txBody>
                  <a:tcPr marL="0" marR="0" marT="0" marB="0">
                    <a:lnL w="6096" cap="flat" cmpd="sng" algn="ctr">
                      <a:solidFill>
                        <a:srgbClr val="000000"/>
                      </a:solidFill>
                      <a:prstDash val="solid"/>
                      <a:round/>
                      <a:headEnd type="none" w="med" len="med"/>
                      <a:tailEnd type="none" w="med" len="me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8"/>
                  </a:ext>
                </a:extLst>
              </a:tr>
              <a:tr h="407734">
                <a:tc>
                  <a:txBody>
                    <a:bodyPr/>
                    <a:lstStyle/>
                    <a:p>
                      <a:pPr marL="38100">
                        <a:lnSpc>
                          <a:spcPct val="100000"/>
                        </a:lnSpc>
                        <a:spcBef>
                          <a:spcPts val="825"/>
                        </a:spcBef>
                      </a:pPr>
                      <a:r>
                        <a:rPr sz="1200" b="1" dirty="0">
                          <a:latin typeface="Arial" panose="020B0604020202020204" pitchFamily="34" charset="0"/>
                          <a:cs typeface="Arial" panose="020B0604020202020204" pitchFamily="34" charset="0"/>
                        </a:rPr>
                        <a:t>G9</a:t>
                      </a:r>
                      <a:r>
                        <a:rPr sz="1200" b="1" spc="-20" dirty="0">
                          <a:latin typeface="Arial" panose="020B0604020202020204" pitchFamily="34" charset="0"/>
                          <a:cs typeface="Arial" panose="020B0604020202020204" pitchFamily="34" charset="0"/>
                        </a:rPr>
                        <a:t> </a:t>
                      </a:r>
                      <a:r>
                        <a:rPr lang="fr-FR" sz="1200" b="1" dirty="0">
                          <a:latin typeface="Arial" panose="020B0604020202020204" pitchFamily="34" charset="0"/>
                          <a:cs typeface="Arial" panose="020B0604020202020204" pitchFamily="34" charset="0"/>
                        </a:rPr>
                        <a:t>—</a:t>
                      </a:r>
                      <a:r>
                        <a:rPr sz="1200" b="1" spc="-15" dirty="0">
                          <a:latin typeface="Arial" panose="020B0604020202020204" pitchFamily="34" charset="0"/>
                          <a:cs typeface="Arial" panose="020B0604020202020204" pitchFamily="34" charset="0"/>
                        </a:rPr>
                        <a:t> </a:t>
                      </a:r>
                      <a:r>
                        <a:rPr sz="1200" b="1" dirty="0">
                          <a:latin typeface="Arial" panose="020B0604020202020204" pitchFamily="34" charset="0"/>
                          <a:cs typeface="Arial" panose="020B0604020202020204" pitchFamily="34" charset="0"/>
                        </a:rPr>
                        <a:t>Nous</a:t>
                      </a:r>
                      <a:r>
                        <a:rPr sz="1200" b="1" spc="-15" dirty="0">
                          <a:latin typeface="Arial" panose="020B0604020202020204" pitchFamily="34" charset="0"/>
                          <a:cs typeface="Arial" panose="020B0604020202020204" pitchFamily="34" charset="0"/>
                        </a:rPr>
                        <a:t> </a:t>
                      </a:r>
                      <a:r>
                        <a:rPr sz="1200" b="1" dirty="0">
                          <a:latin typeface="Arial" panose="020B0604020202020204" pitchFamily="34" charset="0"/>
                          <a:cs typeface="Arial" panose="020B0604020202020204" pitchFamily="34" charset="0"/>
                        </a:rPr>
                        <a:t>avons</a:t>
                      </a:r>
                      <a:r>
                        <a:rPr sz="1200" b="1" spc="-10" dirty="0">
                          <a:latin typeface="Arial" panose="020B0604020202020204" pitchFamily="34" charset="0"/>
                          <a:cs typeface="Arial" panose="020B0604020202020204" pitchFamily="34" charset="0"/>
                        </a:rPr>
                        <a:t> </a:t>
                      </a:r>
                      <a:r>
                        <a:rPr sz="1200" b="1" dirty="0">
                          <a:latin typeface="Arial" panose="020B0604020202020204" pitchFamily="34" charset="0"/>
                          <a:cs typeface="Arial" panose="020B0604020202020204" pitchFamily="34" charset="0"/>
                        </a:rPr>
                        <a:t>essayé</a:t>
                      </a:r>
                      <a:r>
                        <a:rPr sz="1200" b="1" spc="-30" dirty="0">
                          <a:latin typeface="Arial" panose="020B0604020202020204" pitchFamily="34" charset="0"/>
                          <a:cs typeface="Arial" panose="020B0604020202020204" pitchFamily="34" charset="0"/>
                        </a:rPr>
                        <a:t> </a:t>
                      </a:r>
                      <a:r>
                        <a:rPr sz="1200" b="1" dirty="0">
                          <a:latin typeface="Arial" panose="020B0604020202020204" pitchFamily="34" charset="0"/>
                          <a:cs typeface="Arial" panose="020B0604020202020204" pitchFamily="34" charset="0"/>
                        </a:rPr>
                        <a:t>d’atteindre</a:t>
                      </a:r>
                      <a:r>
                        <a:rPr sz="1200" b="1" spc="-25" dirty="0">
                          <a:latin typeface="Arial" panose="020B0604020202020204" pitchFamily="34" charset="0"/>
                          <a:cs typeface="Arial" panose="020B0604020202020204" pitchFamily="34" charset="0"/>
                        </a:rPr>
                        <a:t> </a:t>
                      </a:r>
                      <a:r>
                        <a:rPr sz="1200" b="1" dirty="0">
                          <a:latin typeface="Arial" panose="020B0604020202020204" pitchFamily="34" charset="0"/>
                          <a:cs typeface="Arial" panose="020B0604020202020204" pitchFamily="34" charset="0"/>
                        </a:rPr>
                        <a:t>un</a:t>
                      </a:r>
                      <a:r>
                        <a:rPr sz="1200" b="1" spc="-15" dirty="0">
                          <a:latin typeface="Arial" panose="020B0604020202020204" pitchFamily="34" charset="0"/>
                          <a:cs typeface="Arial" panose="020B0604020202020204" pitchFamily="34" charset="0"/>
                        </a:rPr>
                        <a:t> </a:t>
                      </a:r>
                      <a:r>
                        <a:rPr sz="1200" b="1" dirty="0">
                          <a:latin typeface="Arial" panose="020B0604020202020204" pitchFamily="34" charset="0"/>
                          <a:cs typeface="Arial" panose="020B0604020202020204" pitchFamily="34" charset="0"/>
                        </a:rPr>
                        <a:t>consensus</a:t>
                      </a:r>
                      <a:r>
                        <a:rPr sz="1200" b="1" spc="-35" dirty="0">
                          <a:latin typeface="Arial" panose="020B0604020202020204" pitchFamily="34" charset="0"/>
                          <a:cs typeface="Arial" panose="020B0604020202020204" pitchFamily="34" charset="0"/>
                        </a:rPr>
                        <a:t> </a:t>
                      </a:r>
                      <a:r>
                        <a:rPr sz="1200" b="1" dirty="0">
                          <a:latin typeface="Arial" panose="020B0604020202020204" pitchFamily="34" charset="0"/>
                          <a:cs typeface="Arial" panose="020B0604020202020204" pitchFamily="34" charset="0"/>
                        </a:rPr>
                        <a:t>ou</a:t>
                      </a:r>
                      <a:r>
                        <a:rPr sz="1200" b="1" spc="-10" dirty="0">
                          <a:latin typeface="Arial" panose="020B0604020202020204" pitchFamily="34" charset="0"/>
                          <a:cs typeface="Arial" panose="020B0604020202020204" pitchFamily="34" charset="0"/>
                        </a:rPr>
                        <a:t> </a:t>
                      </a:r>
                      <a:r>
                        <a:rPr sz="1200" b="1" dirty="0">
                          <a:latin typeface="Arial" panose="020B0604020202020204" pitchFamily="34" charset="0"/>
                          <a:cs typeface="Arial" panose="020B0604020202020204" pitchFamily="34" charset="0"/>
                        </a:rPr>
                        <a:t>un</a:t>
                      </a:r>
                      <a:r>
                        <a:rPr sz="1200" b="1" spc="-15" dirty="0">
                          <a:latin typeface="Arial" panose="020B0604020202020204" pitchFamily="34" charset="0"/>
                          <a:cs typeface="Arial" panose="020B0604020202020204" pitchFamily="34" charset="0"/>
                        </a:rPr>
                        <a:t> </a:t>
                      </a:r>
                      <a:r>
                        <a:rPr sz="1200" b="1" dirty="0">
                          <a:latin typeface="Arial" panose="020B0604020202020204" pitchFamily="34" charset="0"/>
                          <a:cs typeface="Arial" panose="020B0604020202020204" pitchFamily="34" charset="0"/>
                        </a:rPr>
                        <a:t>compromise si</a:t>
                      </a:r>
                      <a:r>
                        <a:rPr sz="1200" b="1" spc="-25" dirty="0">
                          <a:latin typeface="Arial" panose="020B0604020202020204" pitchFamily="34" charset="0"/>
                          <a:cs typeface="Arial" panose="020B0604020202020204" pitchFamily="34" charset="0"/>
                        </a:rPr>
                        <a:t> </a:t>
                      </a:r>
                      <a:r>
                        <a:rPr sz="1200" b="1" dirty="0">
                          <a:latin typeface="Arial" panose="020B0604020202020204" pitchFamily="34" charset="0"/>
                          <a:cs typeface="Arial" panose="020B0604020202020204" pitchFamily="34" charset="0"/>
                        </a:rPr>
                        <a:t>nous</a:t>
                      </a:r>
                      <a:r>
                        <a:rPr sz="1200" b="1" spc="-15" dirty="0">
                          <a:latin typeface="Arial" panose="020B0604020202020204" pitchFamily="34" charset="0"/>
                          <a:cs typeface="Arial" panose="020B0604020202020204" pitchFamily="34" charset="0"/>
                        </a:rPr>
                        <a:t> </a:t>
                      </a:r>
                      <a:r>
                        <a:rPr sz="1200" b="1" dirty="0">
                          <a:latin typeface="Arial" panose="020B0604020202020204" pitchFamily="34" charset="0"/>
                          <a:cs typeface="Arial" panose="020B0604020202020204" pitchFamily="34" charset="0"/>
                        </a:rPr>
                        <a:t>étions</a:t>
                      </a:r>
                      <a:r>
                        <a:rPr sz="1200" b="1" spc="-10" dirty="0">
                          <a:latin typeface="Arial" panose="020B0604020202020204" pitchFamily="34" charset="0"/>
                          <a:cs typeface="Arial" panose="020B0604020202020204" pitchFamily="34" charset="0"/>
                        </a:rPr>
                        <a:t> </a:t>
                      </a:r>
                      <a:r>
                        <a:rPr sz="1200" b="1" dirty="0">
                          <a:latin typeface="Arial" panose="020B0604020202020204" pitchFamily="34" charset="0"/>
                          <a:cs typeface="Arial" panose="020B0604020202020204" pitchFamily="34" charset="0"/>
                        </a:rPr>
                        <a:t>en</a:t>
                      </a:r>
                      <a:r>
                        <a:rPr sz="1200" b="1" spc="-35" dirty="0">
                          <a:latin typeface="Arial" panose="020B0604020202020204" pitchFamily="34" charset="0"/>
                          <a:cs typeface="Arial" panose="020B0604020202020204" pitchFamily="34" charset="0"/>
                        </a:rPr>
                        <a:t> </a:t>
                      </a:r>
                      <a:r>
                        <a:rPr sz="1200" b="1" spc="-10" dirty="0">
                          <a:latin typeface="Arial" panose="020B0604020202020204" pitchFamily="34" charset="0"/>
                          <a:cs typeface="Arial" panose="020B0604020202020204" pitchFamily="34" charset="0"/>
                        </a:rPr>
                        <a:t>désaccord</a:t>
                      </a:r>
                      <a:endParaRPr sz="1200" dirty="0">
                        <a:latin typeface="Arial" panose="020B0604020202020204" pitchFamily="34" charset="0"/>
                        <a:cs typeface="Arial" panose="020B0604020202020204" pitchFamily="34" charset="0"/>
                      </a:endParaRPr>
                    </a:p>
                  </a:txBody>
                  <a:tcPr marL="0" marR="0" marT="104775" marB="0">
                    <a:lnL w="6095">
                      <a:solidFill>
                        <a:srgbClr val="000000"/>
                      </a:solidFill>
                      <a:prstDash val="solid"/>
                    </a:lnL>
                    <a:lnR w="6096">
                      <a:solidFill>
                        <a:srgbClr val="000000"/>
                      </a:solidFill>
                      <a:prstDash val="solid"/>
                    </a:lnR>
                    <a:lnT w="6096">
                      <a:solidFill>
                        <a:srgbClr val="000000"/>
                      </a:solidFill>
                      <a:prstDash val="solid"/>
                    </a:lnT>
                    <a:lnB w="6095">
                      <a:solidFill>
                        <a:srgbClr val="000000"/>
                      </a:solidFill>
                      <a:prstDash val="solid"/>
                    </a:lnB>
                  </a:tcPr>
                </a:tc>
                <a:tc>
                  <a:txBody>
                    <a:bodyPr/>
                    <a:lstStyle/>
                    <a:p>
                      <a:endParaRPr sz="1200" dirty="0">
                        <a:latin typeface="Arial"/>
                        <a:cs typeface="Arial"/>
                      </a:endParaRPr>
                    </a:p>
                  </a:txBody>
                  <a:tcPr marL="0" marR="0" marT="0" marB="0">
                    <a:lnL w="6096" cap="flat" cmpd="sng" algn="ctr">
                      <a:solidFill>
                        <a:srgbClr val="000000"/>
                      </a:solidFill>
                      <a:prstDash val="solid"/>
                      <a:round/>
                      <a:headEnd type="none" w="med" len="med"/>
                      <a:tailEnd type="none" w="med" len="med"/>
                    </a:lnL>
                    <a:lnR w="6096">
                      <a:solidFill>
                        <a:srgbClr val="000000"/>
                      </a:solidFill>
                      <a:prstDash val="solid"/>
                    </a:lnR>
                    <a:lnT w="6096">
                      <a:solidFill>
                        <a:srgbClr val="000000"/>
                      </a:solidFill>
                      <a:prstDash val="solid"/>
                    </a:lnT>
                    <a:lnB w="6095">
                      <a:solidFill>
                        <a:srgbClr val="000000"/>
                      </a:solidFill>
                      <a:prstDash val="solid"/>
                    </a:lnB>
                  </a:tcPr>
                </a:tc>
                <a:extLst>
                  <a:ext uri="{0D108BD9-81ED-4DB2-BD59-A6C34878D82A}">
                    <a16:rowId xmlns:a16="http://schemas.microsoft.com/office/drawing/2014/main" val="10009"/>
                  </a:ext>
                </a:extLst>
              </a:tr>
              <a:tr h="405248">
                <a:tc>
                  <a:txBody>
                    <a:bodyPr/>
                    <a:lstStyle/>
                    <a:p>
                      <a:pPr marL="38100">
                        <a:lnSpc>
                          <a:spcPct val="100000"/>
                        </a:lnSpc>
                        <a:spcBef>
                          <a:spcPts val="825"/>
                        </a:spcBef>
                      </a:pPr>
                      <a:r>
                        <a:rPr sz="1200" b="1" dirty="0">
                          <a:latin typeface="Arial" panose="020B0604020202020204" pitchFamily="34" charset="0"/>
                          <a:cs typeface="Arial" panose="020B0604020202020204" pitchFamily="34" charset="0"/>
                        </a:rPr>
                        <a:t>G10</a:t>
                      </a:r>
                      <a:r>
                        <a:rPr sz="1200" b="1" spc="-25" dirty="0">
                          <a:latin typeface="Arial" panose="020B0604020202020204" pitchFamily="34" charset="0"/>
                          <a:cs typeface="Arial" panose="020B0604020202020204" pitchFamily="34" charset="0"/>
                        </a:rPr>
                        <a:t> </a:t>
                      </a:r>
                      <a:r>
                        <a:rPr lang="fr-FR" sz="1200" b="1" dirty="0">
                          <a:latin typeface="Arial" panose="020B0604020202020204" pitchFamily="34" charset="0"/>
                          <a:cs typeface="Arial" panose="020B0604020202020204" pitchFamily="34" charset="0"/>
                        </a:rPr>
                        <a:t>—</a:t>
                      </a:r>
                      <a:r>
                        <a:rPr sz="1200" b="1" spc="-20" dirty="0">
                          <a:latin typeface="Arial" panose="020B0604020202020204" pitchFamily="34" charset="0"/>
                          <a:cs typeface="Arial" panose="020B0604020202020204" pitchFamily="34" charset="0"/>
                        </a:rPr>
                        <a:t> </a:t>
                      </a:r>
                      <a:r>
                        <a:rPr sz="1200" b="1" dirty="0">
                          <a:latin typeface="Arial" panose="020B0604020202020204" pitchFamily="34" charset="0"/>
                          <a:cs typeface="Arial" panose="020B0604020202020204" pitchFamily="34" charset="0"/>
                        </a:rPr>
                        <a:t>Nos</a:t>
                      </a:r>
                      <a:r>
                        <a:rPr sz="1200" b="1" spc="-20" dirty="0">
                          <a:latin typeface="Arial" panose="020B0604020202020204" pitchFamily="34" charset="0"/>
                          <a:cs typeface="Arial" panose="020B0604020202020204" pitchFamily="34" charset="0"/>
                        </a:rPr>
                        <a:t> </a:t>
                      </a:r>
                      <a:r>
                        <a:rPr sz="1200" b="1" dirty="0">
                          <a:latin typeface="Arial" panose="020B0604020202020204" pitchFamily="34" charset="0"/>
                          <a:cs typeface="Arial" panose="020B0604020202020204" pitchFamily="34" charset="0"/>
                        </a:rPr>
                        <a:t>discussions</a:t>
                      </a:r>
                      <a:r>
                        <a:rPr sz="1200" b="1" spc="-15" dirty="0">
                          <a:latin typeface="Arial" panose="020B0604020202020204" pitchFamily="34" charset="0"/>
                          <a:cs typeface="Arial" panose="020B0604020202020204" pitchFamily="34" charset="0"/>
                        </a:rPr>
                        <a:t> </a:t>
                      </a:r>
                      <a:r>
                        <a:rPr sz="1200" b="1" dirty="0">
                          <a:latin typeface="Arial" panose="020B0604020202020204" pitchFamily="34" charset="0"/>
                          <a:cs typeface="Arial" panose="020B0604020202020204" pitchFamily="34" charset="0"/>
                        </a:rPr>
                        <a:t>et</a:t>
                      </a:r>
                      <a:r>
                        <a:rPr sz="1200" b="1" spc="-25" dirty="0">
                          <a:latin typeface="Arial" panose="020B0604020202020204" pitchFamily="34" charset="0"/>
                          <a:cs typeface="Arial" panose="020B0604020202020204" pitchFamily="34" charset="0"/>
                        </a:rPr>
                        <a:t> </a:t>
                      </a:r>
                      <a:r>
                        <a:rPr sz="1200" b="1" dirty="0">
                          <a:latin typeface="Arial" panose="020B0604020202020204" pitchFamily="34" charset="0"/>
                          <a:cs typeface="Arial" panose="020B0604020202020204" pitchFamily="34" charset="0"/>
                        </a:rPr>
                        <a:t>désaccords</a:t>
                      </a:r>
                      <a:r>
                        <a:rPr sz="1200" b="1" spc="-15" dirty="0">
                          <a:latin typeface="Arial" panose="020B0604020202020204" pitchFamily="34" charset="0"/>
                          <a:cs typeface="Arial" panose="020B0604020202020204" pitchFamily="34" charset="0"/>
                        </a:rPr>
                        <a:t> </a:t>
                      </a:r>
                      <a:r>
                        <a:rPr sz="1200" b="1" dirty="0">
                          <a:latin typeface="Arial" panose="020B0604020202020204" pitchFamily="34" charset="0"/>
                          <a:cs typeface="Arial" panose="020B0604020202020204" pitchFamily="34" charset="0"/>
                        </a:rPr>
                        <a:t>nous</a:t>
                      </a:r>
                      <a:r>
                        <a:rPr sz="1200" b="1" spc="-20" dirty="0">
                          <a:latin typeface="Arial" panose="020B0604020202020204" pitchFamily="34" charset="0"/>
                          <a:cs typeface="Arial" panose="020B0604020202020204" pitchFamily="34" charset="0"/>
                        </a:rPr>
                        <a:t> </a:t>
                      </a:r>
                      <a:r>
                        <a:rPr sz="1200" b="1" dirty="0">
                          <a:latin typeface="Arial" panose="020B0604020202020204" pitchFamily="34" charset="0"/>
                          <a:cs typeface="Arial" panose="020B0604020202020204" pitchFamily="34" charset="0"/>
                        </a:rPr>
                        <a:t>ont</a:t>
                      </a:r>
                      <a:r>
                        <a:rPr sz="1200" b="1" spc="-20" dirty="0">
                          <a:latin typeface="Arial" panose="020B0604020202020204" pitchFamily="34" charset="0"/>
                          <a:cs typeface="Arial" panose="020B0604020202020204" pitchFamily="34" charset="0"/>
                        </a:rPr>
                        <a:t> </a:t>
                      </a:r>
                      <a:r>
                        <a:rPr sz="1200" b="1" dirty="0">
                          <a:latin typeface="Arial" panose="020B0604020202020204" pitchFamily="34" charset="0"/>
                          <a:cs typeface="Arial" panose="020B0604020202020204" pitchFamily="34" charset="0"/>
                        </a:rPr>
                        <a:t>permis</a:t>
                      </a:r>
                      <a:r>
                        <a:rPr sz="1200" b="1" spc="-15" dirty="0">
                          <a:latin typeface="Arial" panose="020B0604020202020204" pitchFamily="34" charset="0"/>
                          <a:cs typeface="Arial" panose="020B0604020202020204" pitchFamily="34" charset="0"/>
                        </a:rPr>
                        <a:t> </a:t>
                      </a:r>
                      <a:r>
                        <a:rPr sz="1200" b="1" dirty="0">
                          <a:latin typeface="Arial" panose="020B0604020202020204" pitchFamily="34" charset="0"/>
                          <a:cs typeface="Arial" panose="020B0604020202020204" pitchFamily="34" charset="0"/>
                        </a:rPr>
                        <a:t>d’apprendre</a:t>
                      </a:r>
                      <a:r>
                        <a:rPr sz="1200" b="1" spc="-35" dirty="0">
                          <a:latin typeface="Arial" panose="020B0604020202020204" pitchFamily="34" charset="0"/>
                          <a:cs typeface="Arial" panose="020B0604020202020204" pitchFamily="34" charset="0"/>
                        </a:rPr>
                        <a:t> </a:t>
                      </a:r>
                      <a:r>
                        <a:rPr sz="1200" b="1" dirty="0">
                          <a:latin typeface="Arial" panose="020B0604020202020204" pitchFamily="34" charset="0"/>
                          <a:cs typeface="Arial" panose="020B0604020202020204" pitchFamily="34" charset="0"/>
                        </a:rPr>
                        <a:t>les</a:t>
                      </a:r>
                      <a:r>
                        <a:rPr sz="1200" b="1" spc="-15" dirty="0">
                          <a:latin typeface="Arial" panose="020B0604020202020204" pitchFamily="34" charset="0"/>
                          <a:cs typeface="Arial" panose="020B0604020202020204" pitchFamily="34" charset="0"/>
                        </a:rPr>
                        <a:t> </a:t>
                      </a:r>
                      <a:r>
                        <a:rPr sz="1200" b="1" dirty="0">
                          <a:latin typeface="Arial" panose="020B0604020202020204" pitchFamily="34" charset="0"/>
                          <a:cs typeface="Arial" panose="020B0604020202020204" pitchFamily="34" charset="0"/>
                        </a:rPr>
                        <a:t>uns</a:t>
                      </a:r>
                      <a:r>
                        <a:rPr sz="1200" b="1" spc="-20" dirty="0">
                          <a:latin typeface="Arial" panose="020B0604020202020204" pitchFamily="34" charset="0"/>
                          <a:cs typeface="Arial" panose="020B0604020202020204" pitchFamily="34" charset="0"/>
                        </a:rPr>
                        <a:t> </a:t>
                      </a:r>
                      <a:r>
                        <a:rPr sz="1200" b="1" dirty="0">
                          <a:latin typeface="Arial" panose="020B0604020202020204" pitchFamily="34" charset="0"/>
                          <a:cs typeface="Arial" panose="020B0604020202020204" pitchFamily="34" charset="0"/>
                        </a:rPr>
                        <a:t>des</a:t>
                      </a:r>
                      <a:r>
                        <a:rPr sz="1200" b="1" spc="-15" dirty="0">
                          <a:latin typeface="Arial" panose="020B0604020202020204" pitchFamily="34" charset="0"/>
                          <a:cs typeface="Arial" panose="020B0604020202020204" pitchFamily="34" charset="0"/>
                        </a:rPr>
                        <a:t> </a:t>
                      </a:r>
                      <a:r>
                        <a:rPr sz="1200" b="1" spc="-10" dirty="0">
                          <a:latin typeface="Arial" panose="020B0604020202020204" pitchFamily="34" charset="0"/>
                          <a:cs typeface="Arial" panose="020B0604020202020204" pitchFamily="34" charset="0"/>
                        </a:rPr>
                        <a:t>autres</a:t>
                      </a:r>
                      <a:endParaRPr sz="1200" dirty="0">
                        <a:latin typeface="Arial" panose="020B0604020202020204" pitchFamily="34" charset="0"/>
                        <a:cs typeface="Arial" panose="020B0604020202020204" pitchFamily="34" charset="0"/>
                      </a:endParaRPr>
                    </a:p>
                  </a:txBody>
                  <a:tcPr marL="0" marR="0" marT="104775" marB="0">
                    <a:lnL w="6095">
                      <a:solidFill>
                        <a:srgbClr val="000000"/>
                      </a:solidFill>
                      <a:prstDash val="solid"/>
                    </a:lnL>
                    <a:lnR w="6096">
                      <a:solidFill>
                        <a:srgbClr val="000000"/>
                      </a:solidFill>
                      <a:prstDash val="solid"/>
                    </a:lnR>
                    <a:lnT w="6095">
                      <a:solidFill>
                        <a:srgbClr val="000000"/>
                      </a:solidFill>
                      <a:prstDash val="solid"/>
                    </a:lnT>
                    <a:lnB w="1079">
                      <a:solidFill>
                        <a:srgbClr val="000000"/>
                      </a:solidFill>
                      <a:prstDash val="solid"/>
                    </a:lnB>
                  </a:tcPr>
                </a:tc>
                <a:tc>
                  <a:txBody>
                    <a:bodyPr/>
                    <a:lstStyle/>
                    <a:p>
                      <a:endParaRPr sz="1200" dirty="0">
                        <a:latin typeface="Arial"/>
                        <a:cs typeface="Arial"/>
                      </a:endParaRPr>
                    </a:p>
                  </a:txBody>
                  <a:tcPr marL="0" marR="0" marT="0" marB="0">
                    <a:lnL w="6096" cap="flat" cmpd="sng" algn="ctr">
                      <a:solidFill>
                        <a:srgbClr val="000000"/>
                      </a:solidFill>
                      <a:prstDash val="solid"/>
                      <a:round/>
                      <a:headEnd type="none" w="med" len="med"/>
                      <a:tailEnd type="none" w="med" len="med"/>
                    </a:lnL>
                    <a:lnR w="6096">
                      <a:solidFill>
                        <a:srgbClr val="000000"/>
                      </a:solidFill>
                      <a:prstDash val="solid"/>
                    </a:lnR>
                    <a:lnT w="6095">
                      <a:solidFill>
                        <a:srgbClr val="000000"/>
                      </a:solidFill>
                      <a:prstDash val="solid"/>
                    </a:lnT>
                    <a:lnB w="1079">
                      <a:solidFill>
                        <a:srgbClr val="000000"/>
                      </a:solidFill>
                      <a:prstDash val="solid"/>
                    </a:lnB>
                  </a:tcPr>
                </a:tc>
                <a:extLst>
                  <a:ext uri="{0D108BD9-81ED-4DB2-BD59-A6C34878D82A}">
                    <a16:rowId xmlns:a16="http://schemas.microsoft.com/office/drawing/2014/main" val="10010"/>
                  </a:ext>
                </a:extLst>
              </a:tr>
            </a:tbl>
          </a:graphicData>
        </a:graphic>
      </p:graphicFrame>
      <p:sp>
        <p:nvSpPr>
          <p:cNvPr id="5" name="object 5"/>
          <p:cNvSpPr/>
          <p:nvPr>
            <p:custDataLst>
              <p:tags r:id="rId4"/>
            </p:custDataLst>
          </p:nvPr>
        </p:nvSpPr>
        <p:spPr>
          <a:xfrm>
            <a:off x="491866" y="2409825"/>
            <a:ext cx="276220" cy="276221"/>
          </a:xfrm>
          <a:prstGeom prst="rect">
            <a:avLst/>
          </a:prstGeom>
          <a:blipFill>
            <a:blip r:embed="rId7" cstate="print"/>
            <a:stretch>
              <a:fillRect/>
            </a:stretch>
          </a:blipFill>
        </p:spPr>
        <p:txBody>
          <a:bodyPr wrap="square" lIns="0" tIns="0" rIns="0" bIns="0" rtlCol="0"/>
          <a:lstStyle/>
          <a:p>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2"/>
          <p:cNvGraphicFramePr>
            <a:graphicFrameLocks noGrp="1"/>
          </p:cNvGraphicFramePr>
          <p:nvPr>
            <p:custDataLst>
              <p:tags r:id="rId1"/>
            </p:custDataLst>
            <p:extLst>
              <p:ext uri="{D42A27DB-BD31-4B8C-83A1-F6EECF244321}">
                <p14:modId xmlns:p14="http://schemas.microsoft.com/office/powerpoint/2010/main" val="1636075627"/>
              </p:ext>
            </p:extLst>
          </p:nvPr>
        </p:nvGraphicFramePr>
        <p:xfrm>
          <a:off x="2857823" y="1780921"/>
          <a:ext cx="4672584" cy="5542279"/>
        </p:xfrm>
        <a:graphic>
          <a:graphicData uri="http://schemas.openxmlformats.org/drawingml/2006/table">
            <a:tbl>
              <a:tblPr firstRow="1" bandRow="1">
                <a:tableStyleId>{2D5ABB26-0587-4C30-8999-92F81FD0307C}</a:tableStyleId>
              </a:tblPr>
              <a:tblGrid>
                <a:gridCol w="4672584">
                  <a:extLst>
                    <a:ext uri="{9D8B030D-6E8A-4147-A177-3AD203B41FA5}">
                      <a16:colId xmlns:a16="http://schemas.microsoft.com/office/drawing/2014/main" val="20000"/>
                    </a:ext>
                  </a:extLst>
                </a:gridCol>
              </a:tblGrid>
              <a:tr h="566927">
                <a:tc>
                  <a:txBody>
                    <a:bodyPr/>
                    <a:lstStyle/>
                    <a:p>
                      <a:pPr marL="88265">
                        <a:lnSpc>
                          <a:spcPct val="100000"/>
                        </a:lnSpc>
                        <a:spcBef>
                          <a:spcPts val="670"/>
                        </a:spcBef>
                      </a:pPr>
                      <a:r>
                        <a:rPr sz="1400" spc="-55" dirty="0">
                          <a:latin typeface="+mj-lt"/>
                          <a:cs typeface="Arial Unicode MS"/>
                        </a:rPr>
                        <a:t>Video </a:t>
                      </a:r>
                      <a:r>
                        <a:rPr sz="1400" spc="-40" dirty="0">
                          <a:latin typeface="+mj-lt"/>
                          <a:cs typeface="Arial Unicode MS"/>
                        </a:rPr>
                        <a:t>1: </a:t>
                      </a:r>
                      <a:r>
                        <a:rPr lang="fr-CA" sz="1400" spc="-35" dirty="0">
                          <a:latin typeface="+mj-lt"/>
                          <a:cs typeface="Arial Unicode MS"/>
                        </a:rPr>
                        <a:t>Qu’est-ce que le dialogue éducatif</a:t>
                      </a:r>
                      <a:r>
                        <a:rPr sz="1400" spc="-60" dirty="0">
                          <a:latin typeface="+mj-lt"/>
                          <a:cs typeface="Arial Unicode MS"/>
                        </a:rPr>
                        <a:t>?</a:t>
                      </a:r>
                      <a:endParaRPr sz="1400" dirty="0">
                        <a:latin typeface="+mj-lt"/>
                        <a:cs typeface="Arial Unicode MS"/>
                      </a:endParaRPr>
                    </a:p>
                  </a:txBody>
                  <a:tcPr marL="0" marR="0" marT="85090" marB="0">
                    <a:lnL w="6096">
                      <a:solidFill>
                        <a:srgbClr val="1F497D"/>
                      </a:solidFill>
                      <a:prstDash val="solid"/>
                    </a:lnL>
                    <a:lnR w="6096">
                      <a:solidFill>
                        <a:srgbClr val="1F497D"/>
                      </a:solidFill>
                      <a:prstDash val="solid"/>
                    </a:lnR>
                    <a:lnT w="6096">
                      <a:solidFill>
                        <a:srgbClr val="1F497D"/>
                      </a:solidFill>
                      <a:prstDash val="solid"/>
                    </a:lnT>
                    <a:lnB w="6096">
                      <a:solidFill>
                        <a:srgbClr val="1F497D"/>
                      </a:solidFill>
                      <a:prstDash val="solid"/>
                    </a:lnB>
                  </a:tcPr>
                </a:tc>
                <a:extLst>
                  <a:ext uri="{0D108BD9-81ED-4DB2-BD59-A6C34878D82A}">
                    <a16:rowId xmlns:a16="http://schemas.microsoft.com/office/drawing/2014/main" val="10000"/>
                  </a:ext>
                </a:extLst>
              </a:tr>
              <a:tr h="563880">
                <a:tc>
                  <a:txBody>
                    <a:bodyPr/>
                    <a:lstStyle/>
                    <a:p>
                      <a:pPr marL="88265">
                        <a:lnSpc>
                          <a:spcPct val="100000"/>
                        </a:lnSpc>
                        <a:spcBef>
                          <a:spcPts val="670"/>
                        </a:spcBef>
                      </a:pPr>
                      <a:r>
                        <a:rPr sz="1400" spc="-55" dirty="0">
                          <a:latin typeface="+mj-lt"/>
                          <a:cs typeface="Arial Unicode MS"/>
                        </a:rPr>
                        <a:t>Video </a:t>
                      </a:r>
                      <a:r>
                        <a:rPr sz="1400" spc="-40" dirty="0">
                          <a:latin typeface="+mj-lt"/>
                          <a:cs typeface="Arial Unicode MS"/>
                        </a:rPr>
                        <a:t>2: </a:t>
                      </a:r>
                      <a:r>
                        <a:rPr lang="fr-FR" sz="1400" b="0" i="0" u="none" strike="noStrike" dirty="0">
                          <a:solidFill>
                            <a:schemeClr val="tx1"/>
                          </a:solidFill>
                          <a:effectLst/>
                          <a:latin typeface="+mj-lt"/>
                          <a:ea typeface="+mn-ea"/>
                          <a:cs typeface="Arial" panose="020B0604020202020204" pitchFamily="34" charset="0"/>
                        </a:rPr>
                        <a:t>Comment le dialogue entre l’enseignant et les élèves peut-il soutenir les apprentissages ?</a:t>
                      </a:r>
                      <a:endParaRPr sz="1400" dirty="0">
                        <a:latin typeface="+mj-lt"/>
                        <a:cs typeface="Arial" panose="020B0604020202020204" pitchFamily="34" charset="0"/>
                      </a:endParaRPr>
                    </a:p>
                  </a:txBody>
                  <a:tcPr marL="0" marR="0" marT="85090" marB="0">
                    <a:lnL w="6096">
                      <a:solidFill>
                        <a:srgbClr val="1F497D"/>
                      </a:solidFill>
                      <a:prstDash val="solid"/>
                    </a:lnL>
                    <a:lnR w="6096">
                      <a:solidFill>
                        <a:srgbClr val="1F497D"/>
                      </a:solidFill>
                      <a:prstDash val="solid"/>
                    </a:lnR>
                    <a:lnT w="6096">
                      <a:solidFill>
                        <a:srgbClr val="1F497D"/>
                      </a:solidFill>
                      <a:prstDash val="solid"/>
                    </a:lnT>
                    <a:lnB w="6096">
                      <a:solidFill>
                        <a:srgbClr val="1F497D"/>
                      </a:solidFill>
                      <a:prstDash val="solid"/>
                    </a:lnB>
                  </a:tcPr>
                </a:tc>
                <a:extLst>
                  <a:ext uri="{0D108BD9-81ED-4DB2-BD59-A6C34878D82A}">
                    <a16:rowId xmlns:a16="http://schemas.microsoft.com/office/drawing/2014/main" val="10001"/>
                  </a:ext>
                </a:extLst>
              </a:tr>
              <a:tr h="563879">
                <a:tc>
                  <a:txBody>
                    <a:bodyPr/>
                    <a:lstStyle/>
                    <a:p>
                      <a:pPr marL="88265">
                        <a:lnSpc>
                          <a:spcPct val="100000"/>
                        </a:lnSpc>
                        <a:spcBef>
                          <a:spcPts val="670"/>
                        </a:spcBef>
                      </a:pPr>
                      <a:r>
                        <a:rPr sz="1400" spc="-55" dirty="0">
                          <a:latin typeface="+mj-lt"/>
                          <a:cs typeface="Arial Unicode MS"/>
                        </a:rPr>
                        <a:t>Video </a:t>
                      </a:r>
                      <a:r>
                        <a:rPr sz="1400" spc="-40" dirty="0">
                          <a:latin typeface="+mj-lt"/>
                          <a:cs typeface="Arial Unicode MS"/>
                        </a:rPr>
                        <a:t>3: </a:t>
                      </a:r>
                      <a:r>
                        <a:rPr lang="fr-FR" sz="1400" spc="-50" dirty="0">
                          <a:latin typeface="+mj-lt"/>
                          <a:cs typeface="Arial Unicode MS"/>
                        </a:rPr>
                        <a:t>Conseil pratique pour un dialogue efficace : les règles de fonctionnement</a:t>
                      </a:r>
                      <a:endParaRPr sz="1400" dirty="0">
                        <a:latin typeface="+mj-lt"/>
                        <a:cs typeface="Arial Unicode MS"/>
                      </a:endParaRPr>
                    </a:p>
                  </a:txBody>
                  <a:tcPr marL="0" marR="0" marT="85090" marB="0">
                    <a:lnL w="6096">
                      <a:solidFill>
                        <a:srgbClr val="1F497D"/>
                      </a:solidFill>
                      <a:prstDash val="solid"/>
                    </a:lnL>
                    <a:lnR w="6096">
                      <a:solidFill>
                        <a:srgbClr val="1F497D"/>
                      </a:solidFill>
                      <a:prstDash val="solid"/>
                    </a:lnR>
                    <a:lnT w="6096">
                      <a:solidFill>
                        <a:srgbClr val="1F497D"/>
                      </a:solidFill>
                      <a:prstDash val="solid"/>
                    </a:lnT>
                    <a:lnB w="6096">
                      <a:solidFill>
                        <a:srgbClr val="1F497D"/>
                      </a:solidFill>
                      <a:prstDash val="solid"/>
                    </a:lnB>
                  </a:tcPr>
                </a:tc>
                <a:extLst>
                  <a:ext uri="{0D108BD9-81ED-4DB2-BD59-A6C34878D82A}">
                    <a16:rowId xmlns:a16="http://schemas.microsoft.com/office/drawing/2014/main" val="10002"/>
                  </a:ext>
                </a:extLst>
              </a:tr>
              <a:tr h="563879">
                <a:tc>
                  <a:txBody>
                    <a:bodyPr/>
                    <a:lstStyle/>
                    <a:p>
                      <a:pPr marL="88265">
                        <a:lnSpc>
                          <a:spcPct val="100000"/>
                        </a:lnSpc>
                        <a:spcBef>
                          <a:spcPts val="670"/>
                        </a:spcBef>
                      </a:pPr>
                      <a:r>
                        <a:rPr sz="1400" spc="-55" dirty="0">
                          <a:latin typeface="+mj-lt"/>
                          <a:cs typeface="Arial Unicode MS"/>
                        </a:rPr>
                        <a:t>Video </a:t>
                      </a:r>
                      <a:r>
                        <a:rPr sz="1400" spc="-40" dirty="0">
                          <a:latin typeface="+mj-lt"/>
                          <a:cs typeface="Arial Unicode MS"/>
                        </a:rPr>
                        <a:t>4: </a:t>
                      </a:r>
                      <a:r>
                        <a:rPr lang="fr-FR" sz="1400" spc="-50" dirty="0">
                          <a:latin typeface="+mj-lt"/>
                          <a:cs typeface="Arial Unicode MS"/>
                        </a:rPr>
                        <a:t>Conseil pratique pour un dialogue efficace : les points de discussion</a:t>
                      </a:r>
                      <a:endParaRPr sz="1400" dirty="0">
                        <a:latin typeface="+mj-lt"/>
                        <a:cs typeface="Arial Unicode MS"/>
                      </a:endParaRPr>
                    </a:p>
                  </a:txBody>
                  <a:tcPr marL="0" marR="0" marT="85090" marB="0">
                    <a:lnL w="6096">
                      <a:solidFill>
                        <a:srgbClr val="1F497D"/>
                      </a:solidFill>
                      <a:prstDash val="solid"/>
                    </a:lnL>
                    <a:lnR w="6096">
                      <a:solidFill>
                        <a:srgbClr val="1F497D"/>
                      </a:solidFill>
                      <a:prstDash val="solid"/>
                    </a:lnR>
                    <a:lnT w="6096">
                      <a:solidFill>
                        <a:srgbClr val="1F497D"/>
                      </a:solidFill>
                      <a:prstDash val="solid"/>
                    </a:lnT>
                    <a:lnB w="6096">
                      <a:solidFill>
                        <a:srgbClr val="1F497D"/>
                      </a:solidFill>
                      <a:prstDash val="solid"/>
                    </a:lnB>
                  </a:tcPr>
                </a:tc>
                <a:extLst>
                  <a:ext uri="{0D108BD9-81ED-4DB2-BD59-A6C34878D82A}">
                    <a16:rowId xmlns:a16="http://schemas.microsoft.com/office/drawing/2014/main" val="10003"/>
                  </a:ext>
                </a:extLst>
              </a:tr>
              <a:tr h="566927">
                <a:tc>
                  <a:txBody>
                    <a:bodyPr/>
                    <a:lstStyle/>
                    <a:p>
                      <a:pPr marL="88265">
                        <a:lnSpc>
                          <a:spcPct val="100000"/>
                        </a:lnSpc>
                        <a:spcBef>
                          <a:spcPts val="670"/>
                        </a:spcBef>
                      </a:pPr>
                      <a:r>
                        <a:rPr lang="en-GB" sz="1400" b="0" i="0" u="none" strike="noStrike" cap="none" spc="-65" dirty="0">
                          <a:solidFill>
                            <a:srgbClr val="0000FF"/>
                          </a:solidFill>
                          <a:latin typeface="+mj-lt"/>
                          <a:ea typeface="Calibri"/>
                          <a:cs typeface="Arial" panose="020B0604020202020204" pitchFamily="34" charset="0"/>
                          <a:sym typeface="Arial"/>
                          <a:hlinkClick r:id="rId7">
                            <a:extLst>
                              <a:ext uri="{A12FA001-AC4F-418D-AE19-62706E023703}">
                                <ahyp:hlinkClr xmlns:ahyp="http://schemas.microsoft.com/office/drawing/2018/hyperlinkcolor" val="tx"/>
                              </a:ext>
                            </a:extLst>
                          </a:hlinkClick>
                        </a:rPr>
                        <a:t>free short course D101</a:t>
                      </a:r>
                      <a:r>
                        <a:rPr sz="1400" spc="-40" dirty="0">
                          <a:latin typeface="+mj-lt"/>
                          <a:cs typeface="Arial Unicode MS"/>
                        </a:rPr>
                        <a:t>: </a:t>
                      </a:r>
                      <a:r>
                        <a:rPr lang="fr-FR" sz="1400" spc="-90" dirty="0">
                          <a:latin typeface="+mj-lt"/>
                          <a:cs typeface="Arial Unicode MS"/>
                        </a:rPr>
                        <a:t>Le guide de bienvenue de la trousse T-SEDA</a:t>
                      </a:r>
                      <a:endParaRPr sz="1400" dirty="0">
                        <a:latin typeface="+mj-lt"/>
                        <a:cs typeface="Arial Unicode MS"/>
                      </a:endParaRPr>
                    </a:p>
                  </a:txBody>
                  <a:tcPr marL="0" marR="0" marT="85090" marB="0">
                    <a:lnL w="6096">
                      <a:solidFill>
                        <a:srgbClr val="1F497D"/>
                      </a:solidFill>
                      <a:prstDash val="solid"/>
                    </a:lnL>
                    <a:lnR w="6096">
                      <a:solidFill>
                        <a:srgbClr val="1F497D"/>
                      </a:solidFill>
                      <a:prstDash val="solid"/>
                    </a:lnR>
                    <a:lnT w="6096">
                      <a:solidFill>
                        <a:srgbClr val="1F497D"/>
                      </a:solidFill>
                      <a:prstDash val="solid"/>
                    </a:lnT>
                    <a:lnB w="6096">
                      <a:solidFill>
                        <a:srgbClr val="1F497D"/>
                      </a:solidFill>
                      <a:prstDash val="solid"/>
                    </a:lnB>
                  </a:tcPr>
                </a:tc>
                <a:extLst>
                  <a:ext uri="{0D108BD9-81ED-4DB2-BD59-A6C34878D82A}">
                    <a16:rowId xmlns:a16="http://schemas.microsoft.com/office/drawing/2014/main" val="10004"/>
                  </a:ext>
                </a:extLst>
              </a:tr>
              <a:tr h="733566">
                <a:tc>
                  <a:txBody>
                    <a:bodyPr/>
                    <a:lstStyle/>
                    <a:p>
                      <a:pPr marL="88265">
                        <a:lnSpc>
                          <a:spcPct val="100000"/>
                        </a:lnSpc>
                        <a:spcBef>
                          <a:spcPts val="670"/>
                        </a:spcBef>
                      </a:pPr>
                      <a:r>
                        <a:rPr sz="1400" spc="-55" dirty="0">
                          <a:latin typeface="+mj-lt"/>
                          <a:cs typeface="Arial Unicode MS"/>
                        </a:rPr>
                        <a:t>Video </a:t>
                      </a:r>
                      <a:r>
                        <a:rPr sz="1400" spc="-40" dirty="0">
                          <a:latin typeface="+mj-lt"/>
                          <a:cs typeface="Arial Unicode MS"/>
                        </a:rPr>
                        <a:t>6: </a:t>
                      </a:r>
                      <a:r>
                        <a:rPr lang="fr-FR" sz="1400" spc="-55" dirty="0">
                          <a:latin typeface="+mj-lt"/>
                          <a:cs typeface="Arial Unicode MS"/>
                        </a:rPr>
                        <a:t>Compléter votre auto-évaluation</a:t>
                      </a:r>
                    </a:p>
                    <a:p>
                      <a:pPr marL="88265" marR="0" lvl="0" indent="0" algn="just" defTabSz="914400" rtl="0" eaLnBrk="1" fontAlgn="auto" latinLnBrk="0" hangingPunct="1">
                        <a:lnSpc>
                          <a:spcPct val="100000"/>
                        </a:lnSpc>
                        <a:spcBef>
                          <a:spcPts val="670"/>
                        </a:spcBef>
                        <a:spcAft>
                          <a:spcPts val="0"/>
                        </a:spcAft>
                        <a:buClrTx/>
                        <a:buSzTx/>
                        <a:buFontTx/>
                        <a:buNone/>
                        <a:tabLst/>
                        <a:defRPr/>
                      </a:pPr>
                      <a:r>
                        <a:rPr lang="en-GB" sz="1400" b="0" i="0" u="none" strike="noStrike" cap="none" spc="-65" dirty="0">
                          <a:solidFill>
                            <a:schemeClr val="tx1"/>
                          </a:solidFill>
                          <a:latin typeface="+mj-lt"/>
                          <a:ea typeface="Calibri"/>
                          <a:cs typeface="Arial" panose="020B0604020202020204" pitchFamily="34" charset="0"/>
                          <a:sym typeface="Arial"/>
                        </a:rPr>
                        <a:t>See  also our </a:t>
                      </a:r>
                      <a:r>
                        <a:rPr lang="en-GB" sz="1400" b="0" i="0" u="none" strike="noStrike" cap="none" spc="-65" dirty="0">
                          <a:solidFill>
                            <a:schemeClr val="tx1"/>
                          </a:solidFill>
                          <a:latin typeface="+mj-lt"/>
                          <a:ea typeface="Calibri"/>
                          <a:cs typeface="Arial" panose="020B0604020202020204" pitchFamily="34" charset="0"/>
                          <a:sym typeface="Arial"/>
                          <a:hlinkClick r:id="rId8"/>
                        </a:rPr>
                        <a:t>free short course D102</a:t>
                      </a:r>
                      <a:endParaRPr lang="en-GB" sz="1400" b="0" i="0" u="none" strike="noStrike" cap="none" spc="-65" dirty="0">
                        <a:solidFill>
                          <a:schemeClr val="tx1"/>
                        </a:solidFill>
                        <a:latin typeface="+mj-lt"/>
                        <a:ea typeface="Calibri"/>
                        <a:cs typeface="Arial" panose="020B0604020202020204" pitchFamily="34" charset="0"/>
                        <a:sym typeface="Arial"/>
                      </a:endParaRPr>
                    </a:p>
                  </a:txBody>
                  <a:tcPr marL="0" marR="0" marT="85090" marB="0">
                    <a:lnL w="6096">
                      <a:solidFill>
                        <a:srgbClr val="1F497D"/>
                      </a:solidFill>
                      <a:prstDash val="solid"/>
                    </a:lnL>
                    <a:lnR w="6096">
                      <a:solidFill>
                        <a:srgbClr val="1F497D"/>
                      </a:solidFill>
                      <a:prstDash val="solid"/>
                    </a:lnR>
                    <a:lnT w="6096">
                      <a:solidFill>
                        <a:srgbClr val="1F497D"/>
                      </a:solidFill>
                      <a:prstDash val="solid"/>
                    </a:lnT>
                    <a:lnB w="6096">
                      <a:solidFill>
                        <a:srgbClr val="1F497D"/>
                      </a:solidFill>
                      <a:prstDash val="solid"/>
                    </a:lnB>
                  </a:tcPr>
                </a:tc>
                <a:extLst>
                  <a:ext uri="{0D108BD9-81ED-4DB2-BD59-A6C34878D82A}">
                    <a16:rowId xmlns:a16="http://schemas.microsoft.com/office/drawing/2014/main" val="10005"/>
                  </a:ext>
                </a:extLst>
              </a:tr>
              <a:tr h="762000">
                <a:tc>
                  <a:txBody>
                    <a:bodyPr/>
                    <a:lstStyle/>
                    <a:p>
                      <a:pPr marL="88265">
                        <a:lnSpc>
                          <a:spcPct val="100000"/>
                        </a:lnSpc>
                        <a:spcBef>
                          <a:spcPts val="670"/>
                        </a:spcBef>
                      </a:pPr>
                      <a:r>
                        <a:rPr sz="1400" spc="-55" dirty="0">
                          <a:latin typeface="+mj-lt"/>
                          <a:cs typeface="Arial Unicode MS"/>
                        </a:rPr>
                        <a:t>Video </a:t>
                      </a:r>
                      <a:r>
                        <a:rPr sz="1400" spc="-40" dirty="0">
                          <a:latin typeface="+mj-lt"/>
                          <a:cs typeface="Arial Unicode MS"/>
                        </a:rPr>
                        <a:t>7: </a:t>
                      </a:r>
                      <a:r>
                        <a:rPr lang="fr-FR" sz="1400" spc="-55" dirty="0">
                          <a:latin typeface="+mj-lt"/>
                          <a:cs typeface="Arial Unicode MS"/>
                        </a:rPr>
                        <a:t>Compléter votre cycle d’investigation réflexif</a:t>
                      </a:r>
                    </a:p>
                    <a:p>
                      <a:pPr marL="88265" marR="0" lvl="0" indent="0" defTabSz="914400" eaLnBrk="1" fontAlgn="auto" latinLnBrk="0" hangingPunct="1">
                        <a:lnSpc>
                          <a:spcPct val="100000"/>
                        </a:lnSpc>
                        <a:spcBef>
                          <a:spcPts val="670"/>
                        </a:spcBef>
                        <a:spcAft>
                          <a:spcPts val="0"/>
                        </a:spcAft>
                        <a:buClrTx/>
                        <a:buSzTx/>
                        <a:buFontTx/>
                        <a:buNone/>
                        <a:tabLst/>
                        <a:defRPr/>
                      </a:pPr>
                      <a:r>
                        <a:rPr lang="en-GB" sz="1400" spc="-65" dirty="0">
                          <a:solidFill>
                            <a:schemeClr val="tx1"/>
                          </a:solidFill>
                          <a:latin typeface="+mj-lt"/>
                          <a:ea typeface="+mn-ea"/>
                          <a:cs typeface="Arial" panose="020B0604020202020204" pitchFamily="34" charset="0"/>
                        </a:rPr>
                        <a:t>See also our </a:t>
                      </a:r>
                      <a:r>
                        <a:rPr lang="en-GB" sz="1400" spc="-65" dirty="0">
                          <a:solidFill>
                            <a:schemeClr val="tx1"/>
                          </a:solidFill>
                          <a:latin typeface="+mj-lt"/>
                          <a:ea typeface="+mn-ea"/>
                          <a:cs typeface="Arial" panose="020B0604020202020204" pitchFamily="34" charset="0"/>
                          <a:hlinkClick r:id="rId9"/>
                        </a:rPr>
                        <a:t>free short course D103 </a:t>
                      </a:r>
                      <a:endParaRPr lang="en-GB" sz="1400" dirty="0">
                        <a:solidFill>
                          <a:schemeClr val="tx1"/>
                        </a:solidFill>
                        <a:latin typeface="+mj-lt"/>
                        <a:ea typeface="+mn-ea"/>
                        <a:cs typeface="Arial" panose="020B0604020202020204" pitchFamily="34" charset="0"/>
                      </a:endParaRPr>
                    </a:p>
                  </a:txBody>
                  <a:tcPr marL="0" marR="0" marT="85090" marB="0">
                    <a:lnL w="6096">
                      <a:solidFill>
                        <a:srgbClr val="1F497D"/>
                      </a:solidFill>
                      <a:prstDash val="solid"/>
                    </a:lnL>
                    <a:lnR w="6096">
                      <a:solidFill>
                        <a:srgbClr val="1F497D"/>
                      </a:solidFill>
                      <a:prstDash val="solid"/>
                    </a:lnR>
                    <a:lnT w="6096">
                      <a:solidFill>
                        <a:srgbClr val="1F497D"/>
                      </a:solidFill>
                      <a:prstDash val="solid"/>
                    </a:lnT>
                    <a:lnB w="6096">
                      <a:solidFill>
                        <a:srgbClr val="1F497D"/>
                      </a:solidFill>
                      <a:prstDash val="solid"/>
                    </a:lnB>
                  </a:tcPr>
                </a:tc>
                <a:extLst>
                  <a:ext uri="{0D108BD9-81ED-4DB2-BD59-A6C34878D82A}">
                    <a16:rowId xmlns:a16="http://schemas.microsoft.com/office/drawing/2014/main" val="10006"/>
                  </a:ext>
                </a:extLst>
              </a:tr>
              <a:tr h="651246">
                <a:tc>
                  <a:txBody>
                    <a:bodyPr/>
                    <a:lstStyle/>
                    <a:p>
                      <a:pPr marL="88265">
                        <a:lnSpc>
                          <a:spcPct val="100000"/>
                        </a:lnSpc>
                        <a:spcBef>
                          <a:spcPts val="670"/>
                        </a:spcBef>
                      </a:pPr>
                      <a:r>
                        <a:rPr lang="en-GB" sz="1400" dirty="0">
                          <a:latin typeface="+mj-lt"/>
                          <a:cs typeface="Arial" panose="020B0604020202020204" pitchFamily="34" charset="0"/>
                        </a:rPr>
                        <a:t>See our </a:t>
                      </a:r>
                      <a:r>
                        <a:rPr lang="en-GB" sz="1400" dirty="0">
                          <a:latin typeface="+mj-lt"/>
                          <a:cs typeface="Arial" panose="020B0604020202020204" pitchFamily="34" charset="0"/>
                          <a:hlinkClick r:id="rId10"/>
                        </a:rPr>
                        <a:t>free short course</a:t>
                      </a:r>
                      <a:r>
                        <a:rPr lang="en-GB" sz="1400" dirty="0">
                          <a:latin typeface="+mj-lt"/>
                          <a:cs typeface="Arial" panose="020B0604020202020204" pitchFamily="34" charset="0"/>
                        </a:rPr>
                        <a:t> </a:t>
                      </a:r>
                      <a:r>
                        <a:rPr lang="en-GB" sz="1400" dirty="0">
                          <a:latin typeface="+mj-lt"/>
                          <a:cs typeface="Arial" panose="020B0604020202020204" pitchFamily="34" charset="0"/>
                          <a:hlinkClick r:id="rId10"/>
                        </a:rPr>
                        <a:t>E100</a:t>
                      </a:r>
                      <a:r>
                        <a:rPr sz="1400" spc="-40" dirty="0">
                          <a:latin typeface="+mj-lt"/>
                          <a:cs typeface="Arial Unicode MS"/>
                        </a:rPr>
                        <a:t>: </a:t>
                      </a:r>
                      <a:r>
                        <a:rPr lang="fr-FR" sz="1400" spc="-75" dirty="0">
                          <a:latin typeface="+mj-lt"/>
                          <a:cs typeface="Arial Unicode MS"/>
                        </a:rPr>
                        <a:t>Les éléments éthiques à considérer lors de votre investigation</a:t>
                      </a:r>
                      <a:endParaRPr sz="1400" dirty="0">
                        <a:latin typeface="+mj-lt"/>
                        <a:cs typeface="Arial Unicode MS"/>
                      </a:endParaRPr>
                    </a:p>
                  </a:txBody>
                  <a:tcPr marL="0" marR="0" marT="85090" marB="0">
                    <a:lnL w="6096">
                      <a:solidFill>
                        <a:srgbClr val="1F497D"/>
                      </a:solidFill>
                      <a:prstDash val="solid"/>
                    </a:lnL>
                    <a:lnR w="6096">
                      <a:solidFill>
                        <a:srgbClr val="1F497D"/>
                      </a:solidFill>
                      <a:prstDash val="solid"/>
                    </a:lnR>
                    <a:lnT w="6096">
                      <a:solidFill>
                        <a:srgbClr val="1F497D"/>
                      </a:solidFill>
                      <a:prstDash val="solid"/>
                    </a:lnT>
                    <a:lnB w="6096">
                      <a:solidFill>
                        <a:srgbClr val="1F497D"/>
                      </a:solidFill>
                      <a:prstDash val="solid"/>
                    </a:lnB>
                  </a:tcPr>
                </a:tc>
                <a:extLst>
                  <a:ext uri="{0D108BD9-81ED-4DB2-BD59-A6C34878D82A}">
                    <a16:rowId xmlns:a16="http://schemas.microsoft.com/office/drawing/2014/main" val="10007"/>
                  </a:ext>
                </a:extLst>
              </a:tr>
              <a:tr h="569975">
                <a:tc>
                  <a:txBody>
                    <a:bodyPr/>
                    <a:lstStyle/>
                    <a:p>
                      <a:pPr marL="88265">
                        <a:lnSpc>
                          <a:spcPct val="100000"/>
                        </a:lnSpc>
                        <a:spcBef>
                          <a:spcPts val="670"/>
                        </a:spcBef>
                      </a:pPr>
                      <a:r>
                        <a:rPr sz="1400" spc="-55" dirty="0">
                          <a:latin typeface="+mj-lt"/>
                          <a:cs typeface="Arial Unicode MS"/>
                        </a:rPr>
                        <a:t>Video </a:t>
                      </a:r>
                      <a:r>
                        <a:rPr sz="1400" spc="-40" dirty="0">
                          <a:latin typeface="+mj-lt"/>
                          <a:cs typeface="Arial Unicode MS"/>
                        </a:rPr>
                        <a:t>9: </a:t>
                      </a:r>
                      <a:r>
                        <a:rPr lang="fr-FR" sz="1400" spc="-90" dirty="0">
                          <a:latin typeface="+mj-lt"/>
                          <a:cs typeface="Arial Unicode MS"/>
                        </a:rPr>
                        <a:t>L’impact du projet T-SEDA</a:t>
                      </a:r>
                      <a:endParaRPr sz="1400" dirty="0">
                        <a:latin typeface="+mj-lt"/>
                        <a:cs typeface="Arial Unicode MS"/>
                      </a:endParaRPr>
                    </a:p>
                  </a:txBody>
                  <a:tcPr marL="0" marR="0" marT="85090" marB="0">
                    <a:lnL w="6096">
                      <a:solidFill>
                        <a:srgbClr val="1F497D"/>
                      </a:solidFill>
                      <a:prstDash val="solid"/>
                    </a:lnL>
                    <a:lnR w="6096">
                      <a:solidFill>
                        <a:srgbClr val="1F497D"/>
                      </a:solidFill>
                      <a:prstDash val="solid"/>
                    </a:lnR>
                    <a:lnT w="6096">
                      <a:solidFill>
                        <a:srgbClr val="1F497D"/>
                      </a:solidFill>
                      <a:prstDash val="solid"/>
                    </a:lnT>
                    <a:lnB w="6095">
                      <a:solidFill>
                        <a:srgbClr val="1F497D"/>
                      </a:solidFill>
                      <a:prstDash val="solid"/>
                    </a:lnB>
                  </a:tcPr>
                </a:tc>
                <a:extLst>
                  <a:ext uri="{0D108BD9-81ED-4DB2-BD59-A6C34878D82A}">
                    <a16:rowId xmlns:a16="http://schemas.microsoft.com/office/drawing/2014/main" val="10008"/>
                  </a:ext>
                </a:extLst>
              </a:tr>
            </a:tbl>
          </a:graphicData>
        </a:graphic>
      </p:graphicFrame>
      <p:sp>
        <p:nvSpPr>
          <p:cNvPr id="3" name="object 3"/>
          <p:cNvSpPr txBox="1"/>
          <p:nvPr>
            <p:custDataLst>
              <p:tags r:id="rId2"/>
            </p:custDataLst>
          </p:nvPr>
        </p:nvSpPr>
        <p:spPr>
          <a:xfrm>
            <a:off x="331603" y="742576"/>
            <a:ext cx="9725025" cy="815608"/>
          </a:xfrm>
          <a:prstGeom prst="rect">
            <a:avLst/>
          </a:prstGeom>
        </p:spPr>
        <p:txBody>
          <a:bodyPr vert="horz" wrap="square" lIns="0" tIns="0" rIns="0" bIns="0" rtlCol="0">
            <a:spAutoFit/>
          </a:bodyPr>
          <a:lstStyle/>
          <a:p>
            <a:pPr marL="375920" algn="ctr">
              <a:lnSpc>
                <a:spcPct val="100000"/>
              </a:lnSpc>
            </a:pPr>
            <a:r>
              <a:rPr lang="fr-FR" sz="1400" b="1" dirty="0">
                <a:latin typeface="Arial"/>
                <a:cs typeface="Arial"/>
              </a:rPr>
              <a:t>Les guides vidéo T-SEDA (en anglais)</a:t>
            </a:r>
          </a:p>
          <a:p>
            <a:pPr marL="12700">
              <a:spcBef>
                <a:spcPts val="910"/>
              </a:spcBef>
              <a:tabLst>
                <a:tab pos="1386840" algn="l"/>
              </a:tabLst>
            </a:pPr>
            <a:endParaRPr lang="fr-CA" sz="1200" dirty="0">
              <a:latin typeface="Arial Unicode MS"/>
              <a:cs typeface="Arial Unicode MS"/>
            </a:endParaRPr>
          </a:p>
          <a:p>
            <a:pPr marL="12700">
              <a:spcBef>
                <a:spcPts val="910"/>
              </a:spcBef>
              <a:tabLst>
                <a:tab pos="1386840" algn="l"/>
              </a:tabLst>
            </a:pPr>
            <a:r>
              <a:rPr lang="fr-CA" sz="1200" dirty="0">
                <a:latin typeface="Arial Unicode MS"/>
                <a:cs typeface="Arial Unicode MS"/>
              </a:rPr>
              <a:t>Cherchez le symbole</a:t>
            </a:r>
            <a:r>
              <a:rPr lang="en-US" sz="1200" dirty="0">
                <a:latin typeface="Arial Unicode MS"/>
                <a:cs typeface="Arial Unicode MS"/>
              </a:rPr>
              <a:t>	 </a:t>
            </a:r>
            <a:r>
              <a:rPr lang="fr-FR" sz="1200" dirty="0">
                <a:latin typeface="Arial Unicode MS"/>
                <a:cs typeface="Arial Unicode MS"/>
              </a:rPr>
              <a:t>tout du long</a:t>
            </a:r>
            <a:r>
              <a:rPr sz="1200" dirty="0">
                <a:latin typeface="Arial Unicode MS"/>
                <a:cs typeface="Arial Unicode MS"/>
              </a:rPr>
              <a:t>.</a:t>
            </a:r>
            <a:r>
              <a:rPr lang="en-GB" sz="1200" dirty="0">
                <a:latin typeface="Arial Unicode MS"/>
                <a:cs typeface="Arial Unicode MS"/>
              </a:rPr>
              <a:t> Les </a:t>
            </a:r>
            <a:r>
              <a:rPr lang="en-GB" sz="1200" dirty="0" err="1">
                <a:latin typeface="Arial Unicode MS"/>
                <a:cs typeface="Arial Unicode MS"/>
              </a:rPr>
              <a:t>vidéos</a:t>
            </a:r>
            <a:r>
              <a:rPr lang="en-GB" sz="1200" dirty="0">
                <a:latin typeface="Arial Unicode MS"/>
                <a:cs typeface="Arial Unicode MS"/>
              </a:rPr>
              <a:t> </a:t>
            </a:r>
            <a:r>
              <a:rPr lang="en-GB" sz="1200" dirty="0" err="1">
                <a:latin typeface="Arial Unicode MS"/>
                <a:cs typeface="Arial Unicode MS"/>
              </a:rPr>
              <a:t>sont</a:t>
            </a:r>
            <a:r>
              <a:rPr lang="en-GB" sz="1200" dirty="0">
                <a:latin typeface="Arial Unicode MS"/>
                <a:cs typeface="Arial Unicode MS"/>
              </a:rPr>
              <a:t> </a:t>
            </a:r>
            <a:r>
              <a:rPr lang="en-GB" sz="1200" dirty="0" err="1">
                <a:latin typeface="Arial Unicode MS"/>
                <a:cs typeface="Arial Unicode MS"/>
              </a:rPr>
              <a:t>disponibles</a:t>
            </a:r>
            <a:r>
              <a:rPr lang="en-GB" sz="1200" dirty="0">
                <a:latin typeface="Arial Unicode MS"/>
                <a:cs typeface="Arial Unicode MS"/>
              </a:rPr>
              <a:t> </a:t>
            </a:r>
            <a:r>
              <a:rPr lang="en-GB" sz="1200" dirty="0" err="1">
                <a:latin typeface="Arial Unicode MS"/>
                <a:cs typeface="Arial Unicode MS"/>
              </a:rPr>
              <a:t>ici</a:t>
            </a:r>
            <a:r>
              <a:rPr lang="en-GB" sz="1200" spc="-15" dirty="0">
                <a:latin typeface="Arial Unicode MS"/>
                <a:cs typeface="Arial Unicode MS"/>
              </a:rPr>
              <a:t>:</a:t>
            </a:r>
            <a:r>
              <a:rPr lang="en-GB" sz="1200" spc="140" dirty="0">
                <a:latin typeface="Arial Unicode MS"/>
                <a:cs typeface="Arial Unicode MS"/>
              </a:rPr>
              <a:t> </a:t>
            </a:r>
            <a:r>
              <a:rPr lang="en-GB" sz="1200" spc="-15" dirty="0">
                <a:latin typeface="Arial Unicode MS"/>
                <a:cs typeface="Arial Unicode MS"/>
                <a:hlinkClick r:id="rId11"/>
              </a:rPr>
              <a:t>https://vimeo.com</a:t>
            </a:r>
            <a:r>
              <a:rPr lang="en-GB" sz="1200" spc="-15">
                <a:latin typeface="Arial Unicode MS"/>
                <a:cs typeface="Arial Unicode MS"/>
                <a:hlinkClick r:id="rId11"/>
              </a:rPr>
              <a:t>/showcase/12093372</a:t>
            </a:r>
            <a:r>
              <a:rPr lang="en-GB" sz="1200" spc="-15">
                <a:latin typeface="Arial Unicode MS"/>
                <a:cs typeface="Arial Unicode MS"/>
              </a:rPr>
              <a:t> </a:t>
            </a:r>
            <a:endParaRPr lang="en-GB" sz="1200" dirty="0">
              <a:latin typeface="Arial Unicode MS"/>
              <a:cs typeface="Arial Unicode MS"/>
            </a:endParaRPr>
          </a:p>
        </p:txBody>
      </p:sp>
      <p:sp>
        <p:nvSpPr>
          <p:cNvPr id="4" name="object 4"/>
          <p:cNvSpPr/>
          <p:nvPr>
            <p:custDataLst>
              <p:tags r:id="rId3"/>
            </p:custDataLst>
          </p:nvPr>
        </p:nvSpPr>
        <p:spPr>
          <a:xfrm>
            <a:off x="1765300" y="1244495"/>
            <a:ext cx="346703" cy="346704"/>
          </a:xfrm>
          <a:prstGeom prst="rect">
            <a:avLst/>
          </a:prstGeom>
          <a:blipFill>
            <a:blip r:embed="rId12" cstate="print"/>
            <a:stretch>
              <a:fillRect/>
            </a:stretch>
          </a:blipFill>
        </p:spPr>
        <p:txBody>
          <a:bodyPr wrap="square" lIns="0" tIns="0" rIns="0" bIns="0" rtlCol="0"/>
          <a:lstStyle/>
          <a:p>
            <a:endParaRPr/>
          </a:p>
        </p:txBody>
      </p:sp>
      <p:sp>
        <p:nvSpPr>
          <p:cNvPr id="6" name="object 6"/>
          <p:cNvSpPr txBox="1"/>
          <p:nvPr>
            <p:custDataLst>
              <p:tags r:id="rId4"/>
            </p:custDataLst>
          </p:nvPr>
        </p:nvSpPr>
        <p:spPr>
          <a:xfrm>
            <a:off x="5285281" y="7088109"/>
            <a:ext cx="121920" cy="154529"/>
          </a:xfrm>
          <a:prstGeom prst="rect">
            <a:avLst/>
          </a:prstGeom>
        </p:spPr>
        <p:txBody>
          <a:bodyPr vert="horz" wrap="square" lIns="0" tIns="635" rIns="0" bIns="0" rtlCol="0">
            <a:spAutoFit/>
          </a:bodyPr>
          <a:lstStyle/>
          <a:p>
            <a:pPr marL="25400">
              <a:lnSpc>
                <a:spcPct val="100000"/>
              </a:lnSpc>
              <a:spcBef>
                <a:spcPts val="5"/>
              </a:spcBef>
            </a:pPr>
            <a:fld id="{81D60167-4931-47E6-BA6A-407CBD079E47}" type="slidenum">
              <a:rPr sz="1000" dirty="0">
                <a:latin typeface="Arial"/>
                <a:cs typeface="Arial"/>
              </a:rPr>
              <a:t>6</a:t>
            </a:fld>
            <a:endParaRPr sz="1000">
              <a:latin typeface="Arial"/>
              <a:cs typeface="Arial"/>
            </a:endParaRP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custDataLst>
              <p:tags r:id="rId1"/>
            </p:custDataLst>
          </p:nvPr>
        </p:nvSpPr>
        <p:spPr>
          <a:xfrm>
            <a:off x="151010" y="36710"/>
            <a:ext cx="5086350" cy="1524000"/>
          </a:xfrm>
          <a:custGeom>
            <a:avLst/>
            <a:gdLst/>
            <a:ahLst/>
            <a:cxnLst/>
            <a:rect l="l" t="t" r="r" b="b"/>
            <a:pathLst>
              <a:path w="5086350" h="1524000">
                <a:moveTo>
                  <a:pt x="0" y="0"/>
                </a:moveTo>
                <a:lnTo>
                  <a:pt x="5086350" y="0"/>
                </a:lnTo>
                <a:lnTo>
                  <a:pt x="5086350" y="1524000"/>
                </a:lnTo>
                <a:lnTo>
                  <a:pt x="0" y="1524000"/>
                </a:lnTo>
                <a:lnTo>
                  <a:pt x="0" y="0"/>
                </a:lnTo>
                <a:close/>
              </a:path>
            </a:pathLst>
          </a:custGeom>
          <a:solidFill>
            <a:srgbClr val="FFFFFF"/>
          </a:solidFill>
        </p:spPr>
        <p:txBody>
          <a:bodyPr wrap="square" lIns="0" tIns="0" rIns="0" bIns="0" rtlCol="0"/>
          <a:lstStyle/>
          <a:p>
            <a:endParaRPr/>
          </a:p>
        </p:txBody>
      </p:sp>
      <p:graphicFrame>
        <p:nvGraphicFramePr>
          <p:cNvPr id="3" name="object 3"/>
          <p:cNvGraphicFramePr>
            <a:graphicFrameLocks noGrp="1"/>
          </p:cNvGraphicFramePr>
          <p:nvPr>
            <p:custDataLst>
              <p:tags r:id="rId2"/>
            </p:custDataLst>
            <p:extLst>
              <p:ext uri="{D42A27DB-BD31-4B8C-83A1-F6EECF244321}">
                <p14:modId xmlns:p14="http://schemas.microsoft.com/office/powerpoint/2010/main" val="2851836677"/>
              </p:ext>
            </p:extLst>
          </p:nvPr>
        </p:nvGraphicFramePr>
        <p:xfrm>
          <a:off x="147962" y="215582"/>
          <a:ext cx="10304136" cy="7296894"/>
        </p:xfrm>
        <a:graphic>
          <a:graphicData uri="http://schemas.openxmlformats.org/drawingml/2006/table">
            <a:tbl>
              <a:tblPr firstRow="1" bandRow="1">
                <a:tableStyleId>{2D5ABB26-0587-4C30-8999-92F81FD0307C}</a:tableStyleId>
              </a:tblPr>
              <a:tblGrid>
                <a:gridCol w="233558">
                  <a:extLst>
                    <a:ext uri="{9D8B030D-6E8A-4147-A177-3AD203B41FA5}">
                      <a16:colId xmlns:a16="http://schemas.microsoft.com/office/drawing/2014/main" val="20000"/>
                    </a:ext>
                  </a:extLst>
                </a:gridCol>
                <a:gridCol w="4786313">
                  <a:extLst>
                    <a:ext uri="{9D8B030D-6E8A-4147-A177-3AD203B41FA5}">
                      <a16:colId xmlns:a16="http://schemas.microsoft.com/office/drawing/2014/main" val="20001"/>
                    </a:ext>
                  </a:extLst>
                </a:gridCol>
                <a:gridCol w="368329">
                  <a:extLst>
                    <a:ext uri="{9D8B030D-6E8A-4147-A177-3AD203B41FA5}">
                      <a16:colId xmlns:a16="http://schemas.microsoft.com/office/drawing/2014/main" val="20002"/>
                    </a:ext>
                  </a:extLst>
                </a:gridCol>
                <a:gridCol w="453623">
                  <a:extLst>
                    <a:ext uri="{9D8B030D-6E8A-4147-A177-3AD203B41FA5}">
                      <a16:colId xmlns:a16="http://schemas.microsoft.com/office/drawing/2014/main" val="20003"/>
                    </a:ext>
                  </a:extLst>
                </a:gridCol>
                <a:gridCol w="541466">
                  <a:extLst>
                    <a:ext uri="{9D8B030D-6E8A-4147-A177-3AD203B41FA5}">
                      <a16:colId xmlns:a16="http://schemas.microsoft.com/office/drawing/2014/main" val="20004"/>
                    </a:ext>
                  </a:extLst>
                </a:gridCol>
                <a:gridCol w="499117">
                  <a:extLst>
                    <a:ext uri="{9D8B030D-6E8A-4147-A177-3AD203B41FA5}">
                      <a16:colId xmlns:a16="http://schemas.microsoft.com/office/drawing/2014/main" val="20005"/>
                    </a:ext>
                  </a:extLst>
                </a:gridCol>
                <a:gridCol w="477942">
                  <a:extLst>
                    <a:ext uri="{9D8B030D-6E8A-4147-A177-3AD203B41FA5}">
                      <a16:colId xmlns:a16="http://schemas.microsoft.com/office/drawing/2014/main" val="20006"/>
                    </a:ext>
                  </a:extLst>
                </a:gridCol>
                <a:gridCol w="535415">
                  <a:extLst>
                    <a:ext uri="{9D8B030D-6E8A-4147-A177-3AD203B41FA5}">
                      <a16:colId xmlns:a16="http://schemas.microsoft.com/office/drawing/2014/main" val="20007"/>
                    </a:ext>
                  </a:extLst>
                </a:gridCol>
                <a:gridCol w="535417">
                  <a:extLst>
                    <a:ext uri="{9D8B030D-6E8A-4147-A177-3AD203B41FA5}">
                      <a16:colId xmlns:a16="http://schemas.microsoft.com/office/drawing/2014/main" val="20008"/>
                    </a:ext>
                  </a:extLst>
                </a:gridCol>
                <a:gridCol w="523315">
                  <a:extLst>
                    <a:ext uri="{9D8B030D-6E8A-4147-A177-3AD203B41FA5}">
                      <a16:colId xmlns:a16="http://schemas.microsoft.com/office/drawing/2014/main" val="20009"/>
                    </a:ext>
                  </a:extLst>
                </a:gridCol>
                <a:gridCol w="1349641">
                  <a:extLst>
                    <a:ext uri="{9D8B030D-6E8A-4147-A177-3AD203B41FA5}">
                      <a16:colId xmlns:a16="http://schemas.microsoft.com/office/drawing/2014/main" val="20010"/>
                    </a:ext>
                  </a:extLst>
                </a:gridCol>
              </a:tblGrid>
              <a:tr h="1642931">
                <a:tc gridSpan="2">
                  <a:txBody>
                    <a:bodyPr/>
                    <a:lstStyle/>
                    <a:p>
                      <a:pPr marL="81915">
                        <a:lnSpc>
                          <a:spcPct val="100000"/>
                        </a:lnSpc>
                        <a:spcBef>
                          <a:spcPts val="565"/>
                        </a:spcBef>
                      </a:pPr>
                      <a:r>
                        <a:rPr lang="fr-FR" sz="1400" b="1" spc="0" baseline="0">
                          <a:latin typeface="Arial"/>
                          <a:cs typeface="Arial"/>
                        </a:rPr>
                        <a:t>2H </a:t>
                      </a:r>
                      <a:r>
                        <a:rPr lang="fr-FR" sz="1400" b="1" spc="0" baseline="0" dirty="0">
                          <a:latin typeface="Arial"/>
                          <a:cs typeface="Arial"/>
                        </a:rPr>
                        <a:t>: Questionnaire sur l’enseignement dialogique : Auto-évaluation de la pratique</a:t>
                      </a:r>
                      <a:endParaRPr sz="1400" spc="0" baseline="0" dirty="0">
                        <a:latin typeface="Arial"/>
                        <a:cs typeface="Arial"/>
                      </a:endParaRPr>
                    </a:p>
                    <a:p>
                      <a:pPr marL="81915" marR="97155">
                        <a:lnSpc>
                          <a:spcPct val="121700"/>
                        </a:lnSpc>
                        <a:spcBef>
                          <a:spcPts val="630"/>
                        </a:spcBef>
                      </a:pPr>
                      <a:r>
                        <a:rPr lang="fr-FR" sz="1150" spc="0" baseline="0" dirty="0">
                          <a:latin typeface="Arial Unicode MS"/>
                          <a:cs typeface="Arial Unicode MS"/>
                        </a:rPr>
                        <a:t>Ce gabarit vous permet d’évaluer votre propre pratique. Vous pouvez le réaliser à différents moments de votre investigation afin de repérer l’évolution de votre pratique.</a:t>
                      </a:r>
                    </a:p>
                    <a:p>
                      <a:pPr marL="81915" marR="97155">
                        <a:lnSpc>
                          <a:spcPct val="121700"/>
                        </a:lnSpc>
                        <a:spcBef>
                          <a:spcPts val="630"/>
                        </a:spcBef>
                      </a:pPr>
                      <a:r>
                        <a:rPr lang="fr-FR" sz="1150" spc="0" baseline="0" dirty="0">
                          <a:latin typeface="Arial Unicode MS"/>
                          <a:cs typeface="Arial Unicode MS"/>
                        </a:rPr>
                        <a:t>       Des gabarits téléchargeables sont disponibles sur notre </a:t>
                      </a:r>
                      <a:r>
                        <a:rPr lang="fr-FR" sz="1150" spc="0" baseline="0" dirty="0">
                          <a:latin typeface="Arial Unicode MS"/>
                          <a:cs typeface="Arial Unicode MS"/>
                          <a:hlinkClick r:id="rId6"/>
                        </a:rPr>
                        <a:t>site web</a:t>
                      </a:r>
                      <a:r>
                        <a:rPr lang="fr-FR" sz="1150" spc="0" baseline="0" dirty="0">
                          <a:latin typeface="Arial Unicode MS"/>
                          <a:cs typeface="Arial Unicode MS"/>
                        </a:rPr>
                        <a:t>.</a:t>
                      </a:r>
                      <a:endParaRPr sz="1150" spc="0" baseline="0" dirty="0">
                        <a:latin typeface="Arial"/>
                        <a:cs typeface="Arial"/>
                      </a:endParaRPr>
                    </a:p>
                  </a:txBody>
                  <a:tcPr marL="0" marR="0" marT="71755" marB="0">
                    <a:lnL w="31733">
                      <a:solidFill>
                        <a:srgbClr val="2791A6"/>
                      </a:solidFill>
                      <a:prstDash val="solid"/>
                    </a:lnL>
                    <a:lnR w="31733">
                      <a:solidFill>
                        <a:srgbClr val="2791A6"/>
                      </a:solidFill>
                      <a:prstDash val="solid"/>
                    </a:lnR>
                    <a:lnT w="31733">
                      <a:solidFill>
                        <a:srgbClr val="2791A6"/>
                      </a:solidFill>
                      <a:prstDash val="solid"/>
                    </a:lnT>
                    <a:lnB w="31733">
                      <a:solidFill>
                        <a:srgbClr val="2791A6"/>
                      </a:solidFill>
                      <a:prstDash val="solid"/>
                    </a:lnB>
                  </a:tcPr>
                </a:tc>
                <a:tc hMerge="1">
                  <a:txBody>
                    <a:bodyPr/>
                    <a:lstStyle/>
                    <a:p>
                      <a:endParaRPr/>
                    </a:p>
                  </a:txBody>
                  <a:tcPr marL="0" marR="0" marT="0" marB="0"/>
                </a:tc>
                <a:tc>
                  <a:txBody>
                    <a:bodyPr/>
                    <a:lstStyle/>
                    <a:p>
                      <a:endParaRPr sz="1200" dirty="0">
                        <a:latin typeface="Arial"/>
                        <a:cs typeface="Arial"/>
                      </a:endParaRPr>
                    </a:p>
                  </a:txBody>
                  <a:tcPr marL="0" marR="0" marT="0" marB="0">
                    <a:lnL w="31733">
                      <a:solidFill>
                        <a:srgbClr val="2791A6"/>
                      </a:solidFill>
                      <a:prstDash val="solid"/>
                    </a:lnL>
                    <a:lnR w="31733">
                      <a:solidFill>
                        <a:srgbClr val="2791A6"/>
                      </a:solidFill>
                      <a:prstDash val="solid"/>
                    </a:lnR>
                    <a:lnB w="12192">
                      <a:solidFill>
                        <a:srgbClr val="000000"/>
                      </a:solidFill>
                      <a:prstDash val="solid"/>
                    </a:lnB>
                  </a:tcPr>
                </a:tc>
                <a:tc gridSpan="8">
                  <a:txBody>
                    <a:bodyPr/>
                    <a:lstStyle/>
                    <a:p>
                      <a:pPr marL="81280">
                        <a:lnSpc>
                          <a:spcPct val="100000"/>
                        </a:lnSpc>
                        <a:spcBef>
                          <a:spcPts val="645"/>
                        </a:spcBef>
                      </a:pPr>
                      <a:r>
                        <a:rPr lang="fr-FR" sz="1150" b="1" spc="0" baseline="0" dirty="0">
                          <a:latin typeface="Arial"/>
                          <a:cs typeface="Arial"/>
                        </a:rPr>
                        <a:t>Notes:</a:t>
                      </a:r>
                    </a:p>
                    <a:p>
                      <a:pPr marL="81280">
                        <a:lnSpc>
                          <a:spcPct val="100000"/>
                        </a:lnSpc>
                        <a:spcBef>
                          <a:spcPts val="645"/>
                        </a:spcBef>
                      </a:pPr>
                      <a:r>
                        <a:rPr lang="fr-FR" sz="1150" b="1" spc="0" baseline="0" dirty="0">
                          <a:latin typeface="Arial"/>
                          <a:cs typeface="Arial"/>
                        </a:rPr>
                        <a:t>Il y a trois sections </a:t>
                      </a:r>
                      <a:r>
                        <a:rPr lang="fr-FR" sz="1150" b="0" spc="0" baseline="0" dirty="0">
                          <a:latin typeface="Arial"/>
                          <a:cs typeface="Arial"/>
                        </a:rPr>
                        <a:t>: créer une </a:t>
                      </a:r>
                      <a:r>
                        <a:rPr lang="fr-FR" sz="1150" b="1" spc="0" baseline="0" dirty="0">
                          <a:latin typeface="Arial"/>
                          <a:cs typeface="Arial"/>
                        </a:rPr>
                        <a:t>ouverture au dialogue </a:t>
                      </a:r>
                      <a:r>
                        <a:rPr lang="fr-FR" sz="1150" b="0" spc="0" baseline="0" dirty="0">
                          <a:latin typeface="Arial"/>
                          <a:cs typeface="Arial"/>
                        </a:rPr>
                        <a:t>(A — items 1 à 5), inviter </a:t>
                      </a:r>
                      <a:r>
                        <a:rPr lang="fr-FR" sz="1150" b="1" spc="0" baseline="0" dirty="0">
                          <a:latin typeface="Arial"/>
                          <a:cs typeface="Arial"/>
                        </a:rPr>
                        <a:t>les contributions des élèves </a:t>
                      </a:r>
                      <a:r>
                        <a:rPr lang="fr-FR" sz="1150" b="0" spc="0" baseline="0" dirty="0">
                          <a:latin typeface="Arial"/>
                          <a:cs typeface="Arial"/>
                        </a:rPr>
                        <a:t>(B — items 6 à 9) et encourager la </a:t>
                      </a:r>
                      <a:r>
                        <a:rPr lang="fr-FR" sz="1150" b="1" spc="0" baseline="0" dirty="0">
                          <a:latin typeface="Arial"/>
                          <a:cs typeface="Arial"/>
                        </a:rPr>
                        <a:t>participation dialogique </a:t>
                      </a:r>
                      <a:r>
                        <a:rPr lang="fr-FR" sz="1150" b="0" spc="0" baseline="0" dirty="0">
                          <a:latin typeface="Arial"/>
                          <a:cs typeface="Arial"/>
                        </a:rPr>
                        <a:t>(C — items 10 à 18, à la page suivante).</a:t>
                      </a:r>
                    </a:p>
                    <a:p>
                      <a:pPr marL="81280">
                        <a:lnSpc>
                          <a:spcPct val="100000"/>
                        </a:lnSpc>
                        <a:spcBef>
                          <a:spcPts val="645"/>
                        </a:spcBef>
                      </a:pPr>
                      <a:r>
                        <a:rPr lang="fr-FR" sz="1150" b="0" spc="0" baseline="0" dirty="0">
                          <a:latin typeface="Arial"/>
                          <a:cs typeface="Arial"/>
                        </a:rPr>
                        <a:t>Pour chaque rubrique, cochez la case la plus pertinente et attribuez-vous une note (sur l’échelle de 1 à 6).</a:t>
                      </a:r>
                      <a:endParaRPr sz="1150" spc="0" baseline="0" dirty="0">
                        <a:latin typeface="Arial Unicode MS"/>
                        <a:cs typeface="Arial Unicode MS"/>
                      </a:endParaRPr>
                    </a:p>
                  </a:txBody>
                  <a:tcPr marL="0" marR="0" marT="81915" marB="0">
                    <a:lnL w="31733">
                      <a:solidFill>
                        <a:srgbClr val="2791A6"/>
                      </a:solidFill>
                      <a:prstDash val="solid"/>
                    </a:lnL>
                    <a:lnR w="31733">
                      <a:solidFill>
                        <a:srgbClr val="2791A6"/>
                      </a:solidFill>
                      <a:prstDash val="solid"/>
                    </a:lnR>
                    <a:lnT w="31733">
                      <a:solidFill>
                        <a:srgbClr val="2791A6"/>
                      </a:solidFill>
                      <a:prstDash val="solid"/>
                    </a:lnT>
                    <a:lnB w="31733">
                      <a:solidFill>
                        <a:srgbClr val="2791A6"/>
                      </a:solidFill>
                      <a:prstDash val="solid"/>
                    </a:lnB>
                  </a:tcPr>
                </a:tc>
                <a:tc hMerge="1">
                  <a:txBody>
                    <a:bodyPr/>
                    <a:lstStyle/>
                    <a:p>
                      <a:endParaRPr/>
                    </a:p>
                  </a:txBody>
                  <a:tcPr marL="0" marR="0" marT="0" marB="0"/>
                </a:tc>
                <a:tc hMerge="1">
                  <a:txBody>
                    <a:bodyPr/>
                    <a:lstStyle/>
                    <a:p>
                      <a:endParaRPr/>
                    </a:p>
                  </a:txBody>
                  <a:tcPr marL="0" marR="0" marT="0" marB="0">
                    <a:lnL w="31733" cap="flat" cmpd="sng" algn="ctr">
                      <a:solidFill>
                        <a:srgbClr val="2791A6"/>
                      </a:solidFill>
                      <a:prstDash val="solid"/>
                      <a:round/>
                      <a:headEnd type="none" w="med" len="med"/>
                      <a:tailEnd type="none" w="med" len="med"/>
                    </a:lnL>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lnL w="31733" cap="flat" cmpd="sng" algn="ctr">
                      <a:solidFill>
                        <a:srgbClr val="2791A6"/>
                      </a:solidFill>
                      <a:prstDash val="solid"/>
                      <a:round/>
                      <a:headEnd type="none" w="med" len="med"/>
                      <a:tailEnd type="none" w="med" len="med"/>
                    </a:lnL>
                  </a:tcPr>
                </a:tc>
                <a:extLst>
                  <a:ext uri="{0D108BD9-81ED-4DB2-BD59-A6C34878D82A}">
                    <a16:rowId xmlns:a16="http://schemas.microsoft.com/office/drawing/2014/main" val="10000"/>
                  </a:ext>
                </a:extLst>
              </a:tr>
              <a:tr h="723899">
                <a:tc rowSpan="14">
                  <a:txBody>
                    <a:bodyPr/>
                    <a:lstStyle/>
                    <a:p>
                      <a:endParaRPr sz="1200" dirty="0">
                        <a:latin typeface="Arial Unicode MS"/>
                        <a:cs typeface="Arial Unicode MS"/>
                      </a:endParaRPr>
                    </a:p>
                  </a:txBody>
                  <a:tcPr marL="0" marR="0" marT="0" marB="0">
                    <a:lnR w="12192">
                      <a:solidFill>
                        <a:srgbClr val="000000"/>
                      </a:solidFill>
                      <a:prstDash val="solid"/>
                    </a:lnR>
                    <a:lnT w="31733">
                      <a:solidFill>
                        <a:srgbClr val="2791A6"/>
                      </a:solidFill>
                      <a:prstDash val="solid"/>
                    </a:lnT>
                  </a:tcPr>
                </a:tc>
                <a:tc gridSpan="3">
                  <a:txBody>
                    <a:bodyPr/>
                    <a:lstStyle/>
                    <a:p>
                      <a:pPr marL="90488" marR="123189" indent="0">
                        <a:lnSpc>
                          <a:spcPts val="1250"/>
                        </a:lnSpc>
                        <a:spcBef>
                          <a:spcPts val="615"/>
                        </a:spcBef>
                        <a:tabLst/>
                      </a:pPr>
                      <a:r>
                        <a:rPr lang="fr-FR" sz="1100" dirty="0">
                          <a:latin typeface="Arial"/>
                          <a:cs typeface="Arial"/>
                        </a:rPr>
                        <a:t>Considérez</a:t>
                      </a:r>
                      <a:r>
                        <a:rPr lang="fr-FR" sz="1100" spc="-40" dirty="0">
                          <a:latin typeface="Arial"/>
                          <a:cs typeface="Arial"/>
                        </a:rPr>
                        <a:t> </a:t>
                      </a:r>
                      <a:r>
                        <a:rPr lang="fr-FR" sz="1100" dirty="0">
                          <a:latin typeface="Arial"/>
                          <a:cs typeface="Arial"/>
                        </a:rPr>
                        <a:t>les</a:t>
                      </a:r>
                      <a:r>
                        <a:rPr lang="fr-FR" sz="1100" spc="-35" dirty="0">
                          <a:latin typeface="Arial"/>
                          <a:cs typeface="Arial"/>
                        </a:rPr>
                        <a:t> </a:t>
                      </a:r>
                      <a:r>
                        <a:rPr lang="fr-FR" sz="1100" dirty="0">
                          <a:latin typeface="Arial"/>
                          <a:cs typeface="Arial"/>
                        </a:rPr>
                        <a:t>affirmations</a:t>
                      </a:r>
                      <a:r>
                        <a:rPr lang="fr-FR" sz="1100" spc="-35" dirty="0">
                          <a:latin typeface="Arial"/>
                          <a:cs typeface="Arial"/>
                        </a:rPr>
                        <a:t> </a:t>
                      </a:r>
                      <a:r>
                        <a:rPr lang="fr-FR" sz="1100" spc="-10" dirty="0">
                          <a:latin typeface="Arial"/>
                          <a:cs typeface="Arial"/>
                        </a:rPr>
                        <a:t>suivantes</a:t>
                      </a:r>
                      <a:r>
                        <a:rPr lang="fr-FR" sz="1100" spc="-55" dirty="0">
                          <a:latin typeface="Arial"/>
                          <a:cs typeface="Arial"/>
                        </a:rPr>
                        <a:t> </a:t>
                      </a:r>
                      <a:r>
                        <a:rPr lang="fr-FR" sz="1100" dirty="0">
                          <a:latin typeface="Arial"/>
                          <a:cs typeface="Arial"/>
                        </a:rPr>
                        <a:t>en</a:t>
                      </a:r>
                      <a:r>
                        <a:rPr lang="fr-FR" sz="1100" spc="-25" dirty="0">
                          <a:latin typeface="Arial"/>
                          <a:cs typeface="Arial"/>
                        </a:rPr>
                        <a:t> </a:t>
                      </a:r>
                      <a:r>
                        <a:rPr lang="fr-FR" sz="1100" dirty="0">
                          <a:latin typeface="Arial"/>
                          <a:cs typeface="Arial"/>
                        </a:rPr>
                        <a:t>ce</a:t>
                      </a:r>
                      <a:r>
                        <a:rPr lang="fr-FR" sz="1100" spc="-20" dirty="0">
                          <a:latin typeface="Arial"/>
                          <a:cs typeface="Arial"/>
                        </a:rPr>
                        <a:t> </a:t>
                      </a:r>
                      <a:r>
                        <a:rPr lang="fr-FR" sz="1100" dirty="0">
                          <a:latin typeface="Arial"/>
                          <a:cs typeface="Arial"/>
                        </a:rPr>
                        <a:t>qui</a:t>
                      </a:r>
                      <a:r>
                        <a:rPr lang="fr-FR" sz="1100" spc="-30" dirty="0">
                          <a:latin typeface="Arial"/>
                          <a:cs typeface="Arial"/>
                        </a:rPr>
                        <a:t> </a:t>
                      </a:r>
                      <a:r>
                        <a:rPr lang="fr-FR" sz="1100" dirty="0">
                          <a:latin typeface="Arial"/>
                          <a:cs typeface="Arial"/>
                        </a:rPr>
                        <a:t>concerne</a:t>
                      </a:r>
                      <a:r>
                        <a:rPr lang="fr-FR" sz="1100" spc="-25" dirty="0">
                          <a:latin typeface="Arial"/>
                          <a:cs typeface="Arial"/>
                        </a:rPr>
                        <a:t> </a:t>
                      </a:r>
                      <a:r>
                        <a:rPr lang="fr-FR" sz="1100" dirty="0">
                          <a:latin typeface="Arial"/>
                          <a:cs typeface="Arial"/>
                        </a:rPr>
                        <a:t>votre</a:t>
                      </a:r>
                      <a:r>
                        <a:rPr lang="fr-FR" sz="1100" spc="-20" dirty="0">
                          <a:latin typeface="Arial"/>
                          <a:cs typeface="Arial"/>
                        </a:rPr>
                        <a:t> </a:t>
                      </a:r>
                      <a:r>
                        <a:rPr lang="fr-FR" sz="1100" dirty="0">
                          <a:latin typeface="Arial"/>
                          <a:cs typeface="Arial"/>
                        </a:rPr>
                        <a:t>pratique</a:t>
                      </a:r>
                      <a:r>
                        <a:rPr lang="fr-FR" sz="1100" spc="-20" dirty="0">
                          <a:latin typeface="Arial"/>
                          <a:cs typeface="Arial"/>
                        </a:rPr>
                        <a:t> </a:t>
                      </a:r>
                      <a:r>
                        <a:rPr lang="fr-FR" sz="1100" dirty="0">
                          <a:latin typeface="Arial"/>
                          <a:cs typeface="Arial"/>
                        </a:rPr>
                        <a:t>et</a:t>
                      </a:r>
                      <a:r>
                        <a:rPr lang="fr-FR" sz="1100" spc="-40" dirty="0">
                          <a:latin typeface="Arial"/>
                          <a:cs typeface="Arial"/>
                        </a:rPr>
                        <a:t> </a:t>
                      </a:r>
                      <a:r>
                        <a:rPr lang="fr-FR" sz="1100" spc="-10" dirty="0">
                          <a:latin typeface="Arial"/>
                          <a:cs typeface="Arial"/>
                        </a:rPr>
                        <a:t>indiquez</a:t>
                      </a:r>
                      <a:r>
                        <a:rPr lang="fr-FR" sz="1100" spc="-35" dirty="0">
                          <a:latin typeface="Arial"/>
                          <a:cs typeface="Arial"/>
                        </a:rPr>
                        <a:t> </a:t>
                      </a:r>
                      <a:r>
                        <a:rPr lang="fr-FR" sz="1100" dirty="0">
                          <a:latin typeface="Arial"/>
                          <a:cs typeface="Arial"/>
                        </a:rPr>
                        <a:t>votre</a:t>
                      </a:r>
                      <a:r>
                        <a:rPr lang="fr-FR" sz="1100" spc="-25" dirty="0">
                          <a:latin typeface="Arial"/>
                          <a:cs typeface="Arial"/>
                        </a:rPr>
                        <a:t> </a:t>
                      </a:r>
                      <a:r>
                        <a:rPr lang="fr-FR" sz="1100" spc="-10" dirty="0">
                          <a:latin typeface="Arial"/>
                          <a:cs typeface="Arial"/>
                        </a:rPr>
                        <a:t>niveau </a:t>
                      </a:r>
                      <a:r>
                        <a:rPr lang="fr-FR" sz="1100" dirty="0">
                          <a:latin typeface="Arial"/>
                          <a:cs typeface="Arial"/>
                        </a:rPr>
                        <a:t>d’accord</a:t>
                      </a:r>
                      <a:r>
                        <a:rPr lang="fr-FR" sz="1100" spc="-5" dirty="0">
                          <a:latin typeface="Arial"/>
                          <a:cs typeface="Arial"/>
                        </a:rPr>
                        <a:t> </a:t>
                      </a:r>
                      <a:r>
                        <a:rPr lang="fr-FR" sz="1100" dirty="0">
                          <a:latin typeface="Arial"/>
                          <a:cs typeface="Arial"/>
                        </a:rPr>
                        <a:t>de</a:t>
                      </a:r>
                      <a:r>
                        <a:rPr lang="fr-FR" sz="1100" spc="-5" dirty="0">
                          <a:latin typeface="Arial"/>
                          <a:cs typeface="Arial"/>
                        </a:rPr>
                        <a:t> </a:t>
                      </a:r>
                      <a:r>
                        <a:rPr lang="fr-FR" sz="1100" dirty="0">
                          <a:latin typeface="Arial"/>
                          <a:cs typeface="Arial"/>
                        </a:rPr>
                        <a:t>(1)</a:t>
                      </a:r>
                      <a:r>
                        <a:rPr lang="fr-FR" sz="1100" spc="-5" dirty="0">
                          <a:latin typeface="Arial"/>
                          <a:cs typeface="Arial"/>
                        </a:rPr>
                        <a:t> </a:t>
                      </a:r>
                      <a:r>
                        <a:rPr lang="fr-FR" sz="1100" dirty="0">
                          <a:latin typeface="Arial"/>
                          <a:cs typeface="Arial"/>
                        </a:rPr>
                        <a:t>«</a:t>
                      </a:r>
                      <a:r>
                        <a:rPr lang="fr-FR" sz="1100" spc="-10" dirty="0">
                          <a:latin typeface="Arial"/>
                          <a:cs typeface="Arial"/>
                        </a:rPr>
                        <a:t>complètement</a:t>
                      </a:r>
                      <a:r>
                        <a:rPr lang="fr-FR" sz="1100" spc="-20" dirty="0">
                          <a:latin typeface="Arial"/>
                          <a:cs typeface="Arial"/>
                        </a:rPr>
                        <a:t> </a:t>
                      </a:r>
                      <a:r>
                        <a:rPr lang="fr-FR" sz="1100" dirty="0">
                          <a:latin typeface="Arial"/>
                          <a:cs typeface="Arial"/>
                        </a:rPr>
                        <a:t>en</a:t>
                      </a:r>
                      <a:r>
                        <a:rPr lang="fr-FR" sz="1100" spc="-25" dirty="0">
                          <a:latin typeface="Arial"/>
                          <a:cs typeface="Arial"/>
                        </a:rPr>
                        <a:t> </a:t>
                      </a:r>
                      <a:r>
                        <a:rPr lang="fr-FR" sz="1100" dirty="0">
                          <a:latin typeface="Arial"/>
                          <a:cs typeface="Arial"/>
                        </a:rPr>
                        <a:t>désaccord</a:t>
                      </a:r>
                      <a:r>
                        <a:rPr lang="fr-FR" sz="1100" spc="-5" dirty="0">
                          <a:latin typeface="Arial"/>
                          <a:cs typeface="Arial"/>
                        </a:rPr>
                        <a:t>»</a:t>
                      </a:r>
                      <a:r>
                        <a:rPr lang="fr-FR" sz="1100" spc="-30" dirty="0">
                          <a:latin typeface="Arial"/>
                          <a:cs typeface="Arial"/>
                        </a:rPr>
                        <a:t> </a:t>
                      </a:r>
                      <a:r>
                        <a:rPr lang="fr-FR" sz="1100" dirty="0">
                          <a:latin typeface="Arial"/>
                          <a:cs typeface="Arial"/>
                        </a:rPr>
                        <a:t>à</a:t>
                      </a:r>
                      <a:r>
                        <a:rPr lang="fr-FR" sz="1100" spc="-5" dirty="0">
                          <a:latin typeface="Arial"/>
                          <a:cs typeface="Arial"/>
                        </a:rPr>
                        <a:t> </a:t>
                      </a:r>
                      <a:r>
                        <a:rPr lang="fr-FR" sz="1100" dirty="0">
                          <a:latin typeface="Arial"/>
                          <a:cs typeface="Arial"/>
                        </a:rPr>
                        <a:t>(6)</a:t>
                      </a:r>
                      <a:r>
                        <a:rPr lang="fr-FR" sz="1100" spc="-30" dirty="0">
                          <a:latin typeface="Arial"/>
                          <a:cs typeface="Arial"/>
                        </a:rPr>
                        <a:t> </a:t>
                      </a:r>
                      <a:r>
                        <a:rPr lang="fr-FR" sz="1100" dirty="0">
                          <a:latin typeface="Arial"/>
                          <a:cs typeface="Arial"/>
                        </a:rPr>
                        <a:t>«</a:t>
                      </a:r>
                      <a:r>
                        <a:rPr lang="fr-FR" sz="1100" spc="-10" dirty="0">
                          <a:latin typeface="Arial"/>
                          <a:cs typeface="Arial"/>
                        </a:rPr>
                        <a:t>complètement</a:t>
                      </a:r>
                      <a:r>
                        <a:rPr lang="fr-FR" sz="1100" spc="-20" dirty="0">
                          <a:latin typeface="Arial"/>
                          <a:cs typeface="Arial"/>
                        </a:rPr>
                        <a:t> </a:t>
                      </a:r>
                      <a:r>
                        <a:rPr lang="fr-FR" sz="1100" dirty="0">
                          <a:latin typeface="Arial"/>
                          <a:cs typeface="Arial"/>
                        </a:rPr>
                        <a:t>d’accord</a:t>
                      </a:r>
                      <a:r>
                        <a:rPr lang="fr-FR" sz="1100" spc="-30" dirty="0">
                          <a:latin typeface="Arial"/>
                          <a:cs typeface="Arial"/>
                        </a:rPr>
                        <a:t>»</a:t>
                      </a:r>
                      <a:r>
                        <a:rPr lang="fr-FR" sz="1100" spc="-25" dirty="0">
                          <a:latin typeface="Arial"/>
                          <a:cs typeface="Arial"/>
                        </a:rPr>
                        <a:t>.</a:t>
                      </a:r>
                    </a:p>
                    <a:p>
                      <a:pPr marL="90488" indent="0">
                        <a:lnSpc>
                          <a:spcPts val="1200"/>
                        </a:lnSpc>
                        <a:tabLst/>
                      </a:pPr>
                      <a:r>
                        <a:rPr lang="fr-FR" sz="1100" dirty="0">
                          <a:latin typeface="Arial"/>
                          <a:cs typeface="Arial"/>
                        </a:rPr>
                        <a:t>Dans</a:t>
                      </a:r>
                      <a:r>
                        <a:rPr lang="fr-FR" sz="1100" spc="-5" dirty="0">
                          <a:latin typeface="Arial"/>
                          <a:cs typeface="Arial"/>
                        </a:rPr>
                        <a:t> </a:t>
                      </a:r>
                      <a:r>
                        <a:rPr lang="fr-FR" sz="1100" dirty="0">
                          <a:latin typeface="Arial"/>
                          <a:cs typeface="Arial"/>
                        </a:rPr>
                        <a:t>mon</a:t>
                      </a:r>
                      <a:r>
                        <a:rPr lang="fr-FR" sz="1100" spc="-10" dirty="0">
                          <a:latin typeface="Arial"/>
                          <a:cs typeface="Arial"/>
                        </a:rPr>
                        <a:t> enseignement,</a:t>
                      </a:r>
                      <a:r>
                        <a:rPr lang="fr-FR" sz="1100" spc="-5" dirty="0">
                          <a:latin typeface="Arial"/>
                          <a:cs typeface="Arial"/>
                        </a:rPr>
                        <a:t> </a:t>
                      </a:r>
                      <a:r>
                        <a:rPr lang="fr-FR" sz="1100" spc="-10" dirty="0">
                          <a:latin typeface="Arial"/>
                          <a:cs typeface="Arial"/>
                        </a:rPr>
                        <a:t>je…</a:t>
                      </a:r>
                      <a:endParaRPr lang="fr-FR" sz="1100" dirty="0">
                        <a:latin typeface="Arial"/>
                        <a:cs typeface="Arial"/>
                      </a:endParaRPr>
                    </a:p>
                  </a:txBody>
                  <a:tcPr marL="0" marR="0" marT="22225" marB="0">
                    <a:lnL w="12192">
                      <a:solidFill>
                        <a:srgbClr val="000000"/>
                      </a:solidFill>
                      <a:prstDash val="solid"/>
                    </a:lnL>
                    <a:lnR w="12192">
                      <a:solidFill>
                        <a:srgbClr val="000000"/>
                      </a:solidFill>
                      <a:prstDash val="solid"/>
                    </a:lnR>
                    <a:lnT w="31733">
                      <a:solidFill>
                        <a:srgbClr val="2791A6"/>
                      </a:solidFill>
                      <a:prstDash val="solid"/>
                    </a:lnT>
                    <a:lnB w="12192">
                      <a:solidFill>
                        <a:srgbClr val="000000"/>
                      </a:solidFill>
                      <a:prstDash val="solid"/>
                    </a:lnB>
                  </a:tcPr>
                </a:tc>
                <a:tc hMerge="1">
                  <a:txBody>
                    <a:bodyPr/>
                    <a:lstStyle/>
                    <a:p>
                      <a:endParaRPr/>
                    </a:p>
                  </a:txBody>
                  <a:tcPr marL="0" marR="0" marT="0" marB="0"/>
                </a:tc>
                <a:tc hMerge="1">
                  <a:txBody>
                    <a:bodyPr/>
                    <a:lstStyle/>
                    <a:p>
                      <a:endParaRPr/>
                    </a:p>
                  </a:txBody>
                  <a:tcPr marL="0" marR="0" marT="0" marB="0"/>
                </a:tc>
                <a:tc>
                  <a:txBody>
                    <a:bodyPr/>
                    <a:lstStyle/>
                    <a:p>
                      <a:pPr marL="54610">
                        <a:lnSpc>
                          <a:spcPct val="100000"/>
                        </a:lnSpc>
                        <a:spcBef>
                          <a:spcPts val="445"/>
                        </a:spcBef>
                      </a:pPr>
                      <a:r>
                        <a:rPr sz="1000" spc="0" baseline="0" dirty="0">
                          <a:latin typeface="Arial"/>
                          <a:cs typeface="Arial"/>
                        </a:rPr>
                        <a:t>(1)</a:t>
                      </a:r>
                    </a:p>
                    <a:p>
                      <a:pPr marL="53975" marR="118110" indent="0">
                        <a:lnSpc>
                          <a:spcPct val="123300"/>
                        </a:lnSpc>
                        <a:spcBef>
                          <a:spcPts val="690"/>
                        </a:spcBef>
                        <a:tabLst/>
                      </a:pPr>
                      <a:r>
                        <a:rPr lang="fr-FR" sz="550" spc="0" baseline="0" dirty="0">
                          <a:latin typeface="Arial"/>
                          <a:cs typeface="Arial"/>
                        </a:rPr>
                        <a:t>Complètement en désaccord</a:t>
                      </a:r>
                    </a:p>
                  </a:txBody>
                  <a:tcPr marL="0" marR="0" marT="56515" marB="0">
                    <a:lnL w="12192">
                      <a:solidFill>
                        <a:srgbClr val="000000"/>
                      </a:solidFill>
                      <a:prstDash val="solid"/>
                    </a:lnL>
                    <a:lnR w="12192">
                      <a:solidFill>
                        <a:srgbClr val="000000"/>
                      </a:solidFill>
                      <a:prstDash val="solid"/>
                    </a:lnR>
                    <a:lnT w="31733">
                      <a:solidFill>
                        <a:srgbClr val="2791A6"/>
                      </a:solidFill>
                      <a:prstDash val="solid"/>
                    </a:lnT>
                    <a:lnB w="12192">
                      <a:solidFill>
                        <a:srgbClr val="000000"/>
                      </a:solidFill>
                      <a:prstDash val="solid"/>
                    </a:lnB>
                  </a:tcPr>
                </a:tc>
                <a:tc>
                  <a:txBody>
                    <a:bodyPr/>
                    <a:lstStyle/>
                    <a:p>
                      <a:pPr marL="57785">
                        <a:lnSpc>
                          <a:spcPct val="100000"/>
                        </a:lnSpc>
                        <a:spcBef>
                          <a:spcPts val="445"/>
                        </a:spcBef>
                      </a:pPr>
                      <a:r>
                        <a:rPr sz="1000" spc="0" baseline="0" dirty="0">
                          <a:latin typeface="Arial"/>
                          <a:cs typeface="Arial"/>
                        </a:rPr>
                        <a:t>(2)</a:t>
                      </a:r>
                    </a:p>
                  </a:txBody>
                  <a:tcPr marL="0" marR="0" marT="56515" marB="0">
                    <a:lnL w="12192" cap="flat" cmpd="sng" algn="ctr">
                      <a:solidFill>
                        <a:srgbClr val="000000"/>
                      </a:solidFill>
                      <a:prstDash val="solid"/>
                      <a:round/>
                      <a:headEnd type="none" w="med" len="med"/>
                      <a:tailEnd type="none" w="med" len="med"/>
                    </a:lnL>
                    <a:lnR w="12192">
                      <a:solidFill>
                        <a:srgbClr val="000000"/>
                      </a:solidFill>
                      <a:prstDash val="solid"/>
                    </a:lnR>
                    <a:lnB w="12192" cap="flat" cmpd="sng" algn="ctr">
                      <a:solidFill>
                        <a:srgbClr val="000000"/>
                      </a:solidFill>
                      <a:prstDash val="solid"/>
                      <a:round/>
                      <a:headEnd type="none" w="med" len="med"/>
                      <a:tailEnd type="none" w="med" len="med"/>
                    </a:lnB>
                  </a:tcPr>
                </a:tc>
                <a:tc>
                  <a:txBody>
                    <a:bodyPr/>
                    <a:lstStyle/>
                    <a:p>
                      <a:pPr marL="54610">
                        <a:lnSpc>
                          <a:spcPct val="100000"/>
                        </a:lnSpc>
                        <a:spcBef>
                          <a:spcPts val="445"/>
                        </a:spcBef>
                      </a:pPr>
                      <a:r>
                        <a:rPr sz="1000" spc="0" baseline="0" dirty="0">
                          <a:latin typeface="Arial"/>
                          <a:cs typeface="Arial"/>
                        </a:rPr>
                        <a:t>(3)</a:t>
                      </a:r>
                    </a:p>
                  </a:txBody>
                  <a:tcPr marL="0" marR="0" marT="56515" marB="0">
                    <a:lnL w="12192">
                      <a:solidFill>
                        <a:srgbClr val="000000"/>
                      </a:solidFill>
                      <a:prstDash val="solid"/>
                    </a:lnL>
                    <a:lnR w="12192">
                      <a:solidFill>
                        <a:srgbClr val="000000"/>
                      </a:solidFill>
                      <a:prstDash val="solid"/>
                    </a:lnR>
                    <a:lnT w="31733">
                      <a:solidFill>
                        <a:srgbClr val="2791A6"/>
                      </a:solidFill>
                      <a:prstDash val="solid"/>
                    </a:lnT>
                    <a:lnB w="12192">
                      <a:solidFill>
                        <a:srgbClr val="000000"/>
                      </a:solidFill>
                      <a:prstDash val="solid"/>
                    </a:lnB>
                  </a:tcPr>
                </a:tc>
                <a:tc>
                  <a:txBody>
                    <a:bodyPr/>
                    <a:lstStyle/>
                    <a:p>
                      <a:pPr marL="57785">
                        <a:lnSpc>
                          <a:spcPct val="100000"/>
                        </a:lnSpc>
                        <a:spcBef>
                          <a:spcPts val="445"/>
                        </a:spcBef>
                      </a:pPr>
                      <a:r>
                        <a:rPr sz="1000" spc="0" baseline="0" dirty="0">
                          <a:latin typeface="Arial"/>
                          <a:cs typeface="Arial"/>
                        </a:rPr>
                        <a:t>(4)</a:t>
                      </a:r>
                      <a:endParaRPr sz="1000" spc="0" baseline="0">
                        <a:latin typeface="Arial"/>
                        <a:cs typeface="Arial"/>
                      </a:endParaRPr>
                    </a:p>
                  </a:txBody>
                  <a:tcPr marL="0" marR="0" marT="56515" marB="0">
                    <a:lnL w="12192">
                      <a:solidFill>
                        <a:srgbClr val="000000"/>
                      </a:solidFill>
                      <a:prstDash val="solid"/>
                    </a:lnL>
                    <a:lnR w="12192">
                      <a:solidFill>
                        <a:srgbClr val="000000"/>
                      </a:solidFill>
                      <a:prstDash val="solid"/>
                    </a:lnR>
                    <a:lnT w="31733">
                      <a:solidFill>
                        <a:srgbClr val="2791A6"/>
                      </a:solidFill>
                      <a:prstDash val="solid"/>
                    </a:lnT>
                    <a:lnB w="12192">
                      <a:solidFill>
                        <a:srgbClr val="000000"/>
                      </a:solidFill>
                      <a:prstDash val="solid"/>
                    </a:lnB>
                  </a:tcPr>
                </a:tc>
                <a:tc>
                  <a:txBody>
                    <a:bodyPr/>
                    <a:lstStyle/>
                    <a:p>
                      <a:pPr marL="57785">
                        <a:lnSpc>
                          <a:spcPct val="100000"/>
                        </a:lnSpc>
                        <a:spcBef>
                          <a:spcPts val="445"/>
                        </a:spcBef>
                      </a:pPr>
                      <a:r>
                        <a:rPr sz="1000" spc="0" baseline="0" dirty="0">
                          <a:latin typeface="Arial"/>
                          <a:cs typeface="Arial"/>
                        </a:rPr>
                        <a:t>(5)</a:t>
                      </a:r>
                    </a:p>
                  </a:txBody>
                  <a:tcPr marL="0" marR="0" marT="56515" marB="0">
                    <a:lnL w="12192">
                      <a:solidFill>
                        <a:srgbClr val="000000"/>
                      </a:solidFill>
                      <a:prstDash val="solid"/>
                    </a:lnL>
                    <a:lnR w="12192">
                      <a:solidFill>
                        <a:srgbClr val="000000"/>
                      </a:solidFill>
                      <a:prstDash val="solid"/>
                    </a:lnR>
                    <a:lnT w="31733">
                      <a:solidFill>
                        <a:srgbClr val="2791A6"/>
                      </a:solidFill>
                      <a:prstDash val="solid"/>
                    </a:lnT>
                    <a:lnB w="12192">
                      <a:solidFill>
                        <a:srgbClr val="000000"/>
                      </a:solidFill>
                      <a:prstDash val="solid"/>
                    </a:lnB>
                  </a:tcPr>
                </a:tc>
                <a:tc>
                  <a:txBody>
                    <a:bodyPr/>
                    <a:lstStyle/>
                    <a:p>
                      <a:pPr marL="57785">
                        <a:lnSpc>
                          <a:spcPct val="100000"/>
                        </a:lnSpc>
                        <a:spcBef>
                          <a:spcPts val="445"/>
                        </a:spcBef>
                      </a:pPr>
                      <a:r>
                        <a:rPr lang="fr-FR" sz="1000" spc="0" baseline="0" dirty="0">
                          <a:latin typeface="Arial"/>
                          <a:cs typeface="Arial"/>
                        </a:rPr>
                        <a:t>(6)</a:t>
                      </a:r>
                    </a:p>
                    <a:p>
                      <a:pPr marL="57785" marR="97155">
                        <a:lnSpc>
                          <a:spcPct val="123300"/>
                        </a:lnSpc>
                        <a:spcBef>
                          <a:spcPts val="690"/>
                        </a:spcBef>
                      </a:pPr>
                      <a:r>
                        <a:rPr lang="fr-FR" sz="550" spc="0" baseline="0" dirty="0">
                          <a:latin typeface="Arial"/>
                          <a:cs typeface="Arial"/>
                        </a:rPr>
                        <a:t>Complètement en accord</a:t>
                      </a:r>
                    </a:p>
                  </a:txBody>
                  <a:tcPr marL="0" marR="0" marT="56515" marB="0">
                    <a:lnL w="12192">
                      <a:solidFill>
                        <a:srgbClr val="000000"/>
                      </a:solidFill>
                      <a:prstDash val="solid"/>
                    </a:lnL>
                    <a:lnR w="12192">
                      <a:solidFill>
                        <a:srgbClr val="000000"/>
                      </a:solidFill>
                      <a:prstDash val="solid"/>
                    </a:lnR>
                    <a:lnT w="31733">
                      <a:solidFill>
                        <a:srgbClr val="2791A6"/>
                      </a:solidFill>
                      <a:prstDash val="solid"/>
                    </a:lnT>
                    <a:lnB w="12192">
                      <a:solidFill>
                        <a:srgbClr val="000000"/>
                      </a:solidFill>
                      <a:prstDash val="solid"/>
                    </a:lnB>
                  </a:tcPr>
                </a:tc>
                <a:tc rowSpan="14">
                  <a:txBody>
                    <a:bodyPr/>
                    <a:lstStyle/>
                    <a:p>
                      <a:endParaRPr sz="600" dirty="0">
                        <a:latin typeface="Arial"/>
                        <a:cs typeface="Arial"/>
                      </a:endParaRPr>
                    </a:p>
                  </a:txBody>
                  <a:tcPr marL="0" marR="0" marT="0" marB="0">
                    <a:lnL w="12192" cap="flat" cmpd="sng" algn="ctr">
                      <a:solidFill>
                        <a:srgbClr val="000000"/>
                      </a:solidFill>
                      <a:prstDash val="solid"/>
                      <a:round/>
                      <a:headEnd type="none" w="med" len="med"/>
                      <a:tailEnd type="none" w="med" len="med"/>
                    </a:lnL>
                  </a:tcPr>
                </a:tc>
                <a:extLst>
                  <a:ext uri="{0D108BD9-81ED-4DB2-BD59-A6C34878D82A}">
                    <a16:rowId xmlns:a16="http://schemas.microsoft.com/office/drawing/2014/main" val="10001"/>
                  </a:ext>
                </a:extLst>
              </a:tr>
              <a:tr h="414731">
                <a:tc vMerge="1">
                  <a:txBody>
                    <a:bodyPr/>
                    <a:lstStyle/>
                    <a:p>
                      <a:endParaRPr/>
                    </a:p>
                  </a:txBody>
                  <a:tcPr marL="0" marR="0" marT="0" marB="0">
                    <a:lnR w="12192">
                      <a:solidFill>
                        <a:srgbClr val="000000"/>
                      </a:solidFill>
                      <a:prstDash val="solid"/>
                    </a:lnR>
                    <a:lnT w="31733">
                      <a:solidFill>
                        <a:srgbClr val="2791A6"/>
                      </a:solidFill>
                      <a:prstDash val="solid"/>
                    </a:lnT>
                  </a:tcPr>
                </a:tc>
                <a:tc gridSpan="9">
                  <a:txBody>
                    <a:bodyPr/>
                    <a:lstStyle/>
                    <a:p>
                      <a:pPr marL="3963035">
                        <a:lnSpc>
                          <a:spcPct val="100000"/>
                        </a:lnSpc>
                        <a:spcBef>
                          <a:spcPts val="459"/>
                        </a:spcBef>
                      </a:pPr>
                      <a:r>
                        <a:rPr sz="1000" spc="0" baseline="0" dirty="0">
                          <a:latin typeface="Arial"/>
                          <a:cs typeface="Arial"/>
                        </a:rPr>
                        <a:t>A. </a:t>
                      </a:r>
                      <a:r>
                        <a:rPr lang="fr-FR" sz="1000" dirty="0">
                          <a:latin typeface="Arial"/>
                          <a:cs typeface="Arial"/>
                        </a:rPr>
                        <a:t>Créer</a:t>
                      </a:r>
                      <a:r>
                        <a:rPr lang="fr-FR" sz="1000" spc="-15" dirty="0">
                          <a:latin typeface="Arial"/>
                          <a:cs typeface="Arial"/>
                        </a:rPr>
                        <a:t> </a:t>
                      </a:r>
                      <a:r>
                        <a:rPr lang="fr-FR" sz="1000" dirty="0">
                          <a:latin typeface="Arial"/>
                          <a:cs typeface="Arial"/>
                        </a:rPr>
                        <a:t>une</a:t>
                      </a:r>
                      <a:r>
                        <a:rPr lang="fr-FR" sz="1000" spc="-10" dirty="0">
                          <a:latin typeface="Arial"/>
                          <a:cs typeface="Arial"/>
                        </a:rPr>
                        <a:t> </a:t>
                      </a:r>
                      <a:r>
                        <a:rPr lang="fr-FR" sz="1000" dirty="0">
                          <a:latin typeface="Arial"/>
                          <a:cs typeface="Arial"/>
                        </a:rPr>
                        <a:t>ouverture</a:t>
                      </a:r>
                      <a:r>
                        <a:rPr lang="fr-FR" sz="1000" spc="-35" dirty="0">
                          <a:latin typeface="Arial"/>
                          <a:cs typeface="Arial"/>
                        </a:rPr>
                        <a:t> </a:t>
                      </a:r>
                      <a:r>
                        <a:rPr lang="fr-FR" sz="1000" dirty="0">
                          <a:latin typeface="Arial"/>
                          <a:cs typeface="Arial"/>
                        </a:rPr>
                        <a:t>au</a:t>
                      </a:r>
                      <a:r>
                        <a:rPr lang="fr-FR" sz="1000" spc="-35" dirty="0">
                          <a:latin typeface="Arial"/>
                          <a:cs typeface="Arial"/>
                        </a:rPr>
                        <a:t> </a:t>
                      </a:r>
                      <a:r>
                        <a:rPr lang="fr-FR" sz="1000" spc="-10" dirty="0">
                          <a:latin typeface="Arial"/>
                          <a:cs typeface="Arial"/>
                        </a:rPr>
                        <a:t>dialogue</a:t>
                      </a:r>
                      <a:endParaRPr sz="1000" spc="0" baseline="0" dirty="0">
                        <a:latin typeface="Arial"/>
                        <a:cs typeface="Arial"/>
                      </a:endParaRPr>
                    </a:p>
                  </a:txBody>
                  <a:tcPr marL="0" marR="0" marT="58419" marB="0">
                    <a:lnL w="12192">
                      <a:solidFill>
                        <a:srgbClr val="000000"/>
                      </a:solidFill>
                      <a:prstDash val="solid"/>
                    </a:lnL>
                    <a:lnR w="12192">
                      <a:solidFill>
                        <a:srgbClr val="000000"/>
                      </a:solidFill>
                      <a:prstDash val="solid"/>
                    </a:lnR>
                    <a:lnT w="12192">
                      <a:solidFill>
                        <a:srgbClr val="000000"/>
                      </a:solidFill>
                      <a:prstDash val="solid"/>
                    </a:lnT>
                    <a:lnB w="12192" cap="flat" cmpd="sng" algn="ctr">
                      <a:solidFill>
                        <a:srgbClr val="000000"/>
                      </a:solidFill>
                      <a:prstDash val="solid"/>
                      <a:round/>
                      <a:headEnd type="none" w="med" len="med"/>
                      <a:tailEnd type="none" w="med" len="med"/>
                    </a:lnB>
                    <a:solidFill>
                      <a:srgbClr val="D9D9D9"/>
                    </a:solidFill>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lnL w="12192" cap="flat" cmpd="sng" algn="ctr">
                      <a:solidFill>
                        <a:srgbClr val="000000"/>
                      </a:solidFill>
                      <a:prstDash val="solid"/>
                      <a:round/>
                      <a:headEnd type="none" w="med" len="med"/>
                      <a:tailEnd type="none" w="med" len="med"/>
                    </a:lnL>
                    <a:lnT w="12192" cap="flat" cmpd="sng" algn="ctr">
                      <a:solidFill>
                        <a:srgbClr val="000000"/>
                      </a:solidFill>
                      <a:prstDash val="solid"/>
                      <a:round/>
                      <a:headEnd type="none" w="med" len="med"/>
                      <a:tailEnd type="none" w="med" len="med"/>
                    </a:lnT>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vMerge="1">
                  <a:txBody>
                    <a:bodyPr/>
                    <a:lstStyle/>
                    <a:p>
                      <a:endParaRPr/>
                    </a:p>
                  </a:txBody>
                  <a:tcPr marL="0" marR="0" marT="0" marB="0">
                    <a:lnL w="12192">
                      <a:solidFill>
                        <a:srgbClr val="000000"/>
                      </a:solidFill>
                      <a:prstDash val="solid"/>
                    </a:lnL>
                    <a:lnT w="31733">
                      <a:solidFill>
                        <a:srgbClr val="2791A6"/>
                      </a:solidFill>
                      <a:prstDash val="solid"/>
                    </a:lnT>
                  </a:tcPr>
                </a:tc>
                <a:extLst>
                  <a:ext uri="{0D108BD9-81ED-4DB2-BD59-A6C34878D82A}">
                    <a16:rowId xmlns:a16="http://schemas.microsoft.com/office/drawing/2014/main" val="10002"/>
                  </a:ext>
                </a:extLst>
              </a:tr>
              <a:tr h="246037">
                <a:tc vMerge="1">
                  <a:txBody>
                    <a:bodyPr/>
                    <a:lstStyle/>
                    <a:p>
                      <a:endParaRPr/>
                    </a:p>
                  </a:txBody>
                  <a:tcPr marL="0" marR="0" marT="0" marB="0">
                    <a:lnR w="12192">
                      <a:solidFill>
                        <a:srgbClr val="000000"/>
                      </a:solidFill>
                      <a:prstDash val="solid"/>
                    </a:lnR>
                    <a:lnT w="31733">
                      <a:solidFill>
                        <a:srgbClr val="2791A6"/>
                      </a:solidFill>
                      <a:prstDash val="solid"/>
                    </a:lnT>
                  </a:tcPr>
                </a:tc>
                <a:tc gridSpan="3">
                  <a:txBody>
                    <a:bodyPr/>
                    <a:lstStyle/>
                    <a:p>
                      <a:pPr marL="90488" indent="0">
                        <a:lnSpc>
                          <a:spcPct val="100000"/>
                        </a:lnSpc>
                        <a:spcBef>
                          <a:spcPts val="450"/>
                        </a:spcBef>
                        <a:tabLst/>
                      </a:pPr>
                      <a:r>
                        <a:rPr sz="1100" dirty="0">
                          <a:latin typeface="Arial"/>
                          <a:cs typeface="Arial"/>
                        </a:rPr>
                        <a:t>j</a:t>
                      </a:r>
                      <a:r>
                        <a:rPr lang="fr-FR" sz="1100" dirty="0">
                          <a:latin typeface="Arial"/>
                          <a:cs typeface="Arial"/>
                        </a:rPr>
                        <a:t>’</a:t>
                      </a:r>
                      <a:r>
                        <a:rPr sz="1100" dirty="0" err="1">
                          <a:latin typeface="Arial"/>
                          <a:cs typeface="Arial"/>
                        </a:rPr>
                        <a:t>intègre</a:t>
                      </a:r>
                      <a:r>
                        <a:rPr sz="1100" spc="-10" dirty="0">
                          <a:latin typeface="Arial"/>
                          <a:cs typeface="Arial"/>
                        </a:rPr>
                        <a:t> </a:t>
                      </a:r>
                      <a:r>
                        <a:rPr sz="1100" dirty="0">
                          <a:latin typeface="Arial"/>
                          <a:cs typeface="Arial"/>
                        </a:rPr>
                        <a:t>des</a:t>
                      </a:r>
                      <a:r>
                        <a:rPr sz="1100" spc="-10" dirty="0">
                          <a:latin typeface="Arial"/>
                          <a:cs typeface="Arial"/>
                        </a:rPr>
                        <a:t> conversations constructives</a:t>
                      </a:r>
                      <a:r>
                        <a:rPr sz="1100" spc="-35" dirty="0">
                          <a:latin typeface="Arial"/>
                          <a:cs typeface="Arial"/>
                        </a:rPr>
                        <a:t> </a:t>
                      </a:r>
                      <a:r>
                        <a:rPr sz="1100" dirty="0">
                          <a:latin typeface="Arial"/>
                          <a:cs typeface="Arial"/>
                        </a:rPr>
                        <a:t>à</a:t>
                      </a:r>
                      <a:r>
                        <a:rPr sz="1100" spc="5" dirty="0">
                          <a:latin typeface="Arial"/>
                          <a:cs typeface="Arial"/>
                        </a:rPr>
                        <a:t> </a:t>
                      </a:r>
                      <a:r>
                        <a:rPr sz="1100" dirty="0">
                          <a:latin typeface="Arial"/>
                          <a:cs typeface="Arial"/>
                        </a:rPr>
                        <a:t>mes</a:t>
                      </a:r>
                      <a:r>
                        <a:rPr sz="1100" spc="-10" dirty="0">
                          <a:latin typeface="Arial"/>
                          <a:cs typeface="Arial"/>
                        </a:rPr>
                        <a:t> </a:t>
                      </a:r>
                      <a:r>
                        <a:rPr sz="1100" dirty="0">
                          <a:latin typeface="Arial"/>
                          <a:cs typeface="Arial"/>
                        </a:rPr>
                        <a:t>cours</a:t>
                      </a:r>
                      <a:r>
                        <a:rPr sz="1100" spc="-10" dirty="0">
                          <a:latin typeface="Arial"/>
                          <a:cs typeface="Arial"/>
                        </a:rPr>
                        <a:t> </a:t>
                      </a:r>
                      <a:r>
                        <a:rPr sz="1100" dirty="0">
                          <a:latin typeface="Arial"/>
                          <a:cs typeface="Arial"/>
                        </a:rPr>
                        <a:t>en</a:t>
                      </a:r>
                      <a:r>
                        <a:rPr sz="1100" spc="5" dirty="0">
                          <a:latin typeface="Arial"/>
                          <a:cs typeface="Arial"/>
                        </a:rPr>
                        <a:t> </a:t>
                      </a:r>
                      <a:r>
                        <a:rPr sz="1100" dirty="0">
                          <a:latin typeface="Arial"/>
                          <a:cs typeface="Arial"/>
                        </a:rPr>
                        <a:t>les</a:t>
                      </a:r>
                      <a:r>
                        <a:rPr sz="1100" spc="-35" dirty="0">
                          <a:latin typeface="Arial"/>
                          <a:cs typeface="Arial"/>
                        </a:rPr>
                        <a:t> </a:t>
                      </a:r>
                      <a:r>
                        <a:rPr sz="1100" spc="-10" dirty="0">
                          <a:latin typeface="Arial"/>
                          <a:cs typeface="Arial"/>
                        </a:rPr>
                        <a:t>planifiant.</a:t>
                      </a:r>
                      <a:endParaRPr sz="1100" dirty="0">
                        <a:latin typeface="Arial"/>
                        <a:cs typeface="Arial"/>
                      </a:endParaRPr>
                    </a:p>
                  </a:txBody>
                  <a:tcPr marL="0" marR="0" marT="5715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hMerge="1">
                  <a:txBody>
                    <a:bodyPr/>
                    <a:lstStyle/>
                    <a:p>
                      <a:endParaRPr/>
                    </a:p>
                  </a:txBody>
                  <a:tcPr marL="0" marR="0" marT="0" marB="0"/>
                </a:tc>
                <a:tc hMerge="1">
                  <a:txBody>
                    <a:bodyPr/>
                    <a:lstStyle/>
                    <a:p>
                      <a:endParaRPr/>
                    </a:p>
                  </a:txBody>
                  <a:tcPr marL="0" marR="0" marT="0" marB="0"/>
                </a:tc>
                <a:tc>
                  <a:txBody>
                    <a:bodyPr/>
                    <a:lstStyle/>
                    <a:p>
                      <a:endParaRPr sz="1000" spc="0" baseline="0" dirty="0">
                        <a:latin typeface="Arial"/>
                        <a:cs typeface="Arial"/>
                      </a:endParaRPr>
                    </a:p>
                  </a:txBody>
                  <a:tcPr marL="0" marR="0" marT="0" marB="0">
                    <a:lnL w="12192" cap="flat" cmpd="sng" algn="ctr">
                      <a:solidFill>
                        <a:srgbClr val="000000"/>
                      </a:solidFill>
                      <a:prstDash val="solid"/>
                      <a:round/>
                      <a:headEnd type="none" w="med" len="med"/>
                      <a:tailEnd type="none" w="med" len="me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dirty="0">
                        <a:latin typeface="Arial"/>
                        <a:cs typeface="Arial"/>
                      </a:endParaRPr>
                    </a:p>
                  </a:txBody>
                  <a:tcPr marL="0" marR="0" marT="0" marB="0">
                    <a:lnL w="12192" cap="flat" cmpd="sng" algn="ctr">
                      <a:solidFill>
                        <a:srgbClr val="000000"/>
                      </a:solidFill>
                      <a:prstDash val="solid"/>
                      <a:round/>
                      <a:headEnd type="none" w="med" len="med"/>
                      <a:tailEnd type="none" w="med" len="med"/>
                    </a:lnL>
                    <a:lnR w="12192">
                      <a:solidFill>
                        <a:srgbClr val="000000"/>
                      </a:solidFill>
                      <a:prstDash val="solid"/>
                    </a:lnR>
                    <a:lnB w="12192" cap="flat" cmpd="sng" algn="ctr">
                      <a:solidFill>
                        <a:srgbClr val="000000"/>
                      </a:solidFill>
                      <a:prstDash val="solid"/>
                      <a:round/>
                      <a:headEnd type="none" w="med" len="med"/>
                      <a:tailEnd type="none" w="med" len="me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dirty="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vMerge="1">
                  <a:txBody>
                    <a:bodyPr/>
                    <a:lstStyle/>
                    <a:p>
                      <a:endParaRPr/>
                    </a:p>
                  </a:txBody>
                  <a:tcPr marL="0" marR="0" marT="0" marB="0">
                    <a:lnL w="12192">
                      <a:solidFill>
                        <a:srgbClr val="000000"/>
                      </a:solidFill>
                      <a:prstDash val="solid"/>
                    </a:lnL>
                    <a:lnT w="31733">
                      <a:solidFill>
                        <a:srgbClr val="2791A6"/>
                      </a:solidFill>
                      <a:prstDash val="solid"/>
                    </a:lnT>
                  </a:tcPr>
                </a:tc>
                <a:extLst>
                  <a:ext uri="{0D108BD9-81ED-4DB2-BD59-A6C34878D82A}">
                    <a16:rowId xmlns:a16="http://schemas.microsoft.com/office/drawing/2014/main" val="10003"/>
                  </a:ext>
                </a:extLst>
              </a:tr>
              <a:tr h="414731">
                <a:tc vMerge="1">
                  <a:txBody>
                    <a:bodyPr/>
                    <a:lstStyle/>
                    <a:p>
                      <a:endParaRPr/>
                    </a:p>
                  </a:txBody>
                  <a:tcPr marL="0" marR="0" marT="0" marB="0">
                    <a:lnR w="12192">
                      <a:solidFill>
                        <a:srgbClr val="000000"/>
                      </a:solidFill>
                      <a:prstDash val="solid"/>
                    </a:lnR>
                    <a:lnT w="31733">
                      <a:solidFill>
                        <a:srgbClr val="2791A6"/>
                      </a:solidFill>
                      <a:prstDash val="solid"/>
                    </a:lnT>
                  </a:tcPr>
                </a:tc>
                <a:tc gridSpan="3">
                  <a:txBody>
                    <a:bodyPr/>
                    <a:lstStyle/>
                    <a:p>
                      <a:pPr marL="90488" marR="307340" indent="0">
                        <a:lnSpc>
                          <a:spcPts val="1280"/>
                        </a:lnSpc>
                        <a:spcBef>
                          <a:spcPts val="439"/>
                        </a:spcBef>
                        <a:tabLst/>
                      </a:pPr>
                      <a:r>
                        <a:rPr sz="1100" dirty="0">
                          <a:latin typeface="Arial"/>
                          <a:cs typeface="Arial"/>
                        </a:rPr>
                        <a:t>j</a:t>
                      </a:r>
                      <a:r>
                        <a:rPr lang="fr-FR" sz="1100" dirty="0">
                          <a:latin typeface="Arial"/>
                          <a:cs typeface="Arial"/>
                        </a:rPr>
                        <a:t>’</a:t>
                      </a:r>
                      <a:r>
                        <a:rPr sz="1100" dirty="0" err="1">
                          <a:latin typeface="Arial"/>
                          <a:cs typeface="Arial"/>
                        </a:rPr>
                        <a:t>offre</a:t>
                      </a:r>
                      <a:r>
                        <a:rPr sz="1100" spc="-10" dirty="0">
                          <a:latin typeface="Arial"/>
                          <a:cs typeface="Arial"/>
                        </a:rPr>
                        <a:t> </a:t>
                      </a:r>
                      <a:r>
                        <a:rPr sz="1100" dirty="0">
                          <a:latin typeface="Arial"/>
                          <a:cs typeface="Arial"/>
                        </a:rPr>
                        <a:t>du</a:t>
                      </a:r>
                      <a:r>
                        <a:rPr sz="1100" spc="-15" dirty="0">
                          <a:latin typeface="Arial"/>
                          <a:cs typeface="Arial"/>
                        </a:rPr>
                        <a:t> </a:t>
                      </a:r>
                      <a:r>
                        <a:rPr sz="1100" dirty="0">
                          <a:latin typeface="Arial"/>
                          <a:cs typeface="Arial"/>
                        </a:rPr>
                        <a:t>temps</a:t>
                      </a:r>
                      <a:r>
                        <a:rPr sz="1100" spc="-30" dirty="0">
                          <a:latin typeface="Arial"/>
                          <a:cs typeface="Arial"/>
                        </a:rPr>
                        <a:t> </a:t>
                      </a:r>
                      <a:r>
                        <a:rPr sz="1100" dirty="0">
                          <a:latin typeface="Arial"/>
                          <a:cs typeface="Arial"/>
                        </a:rPr>
                        <a:t>pour</a:t>
                      </a:r>
                      <a:r>
                        <a:rPr sz="1100" spc="-15" dirty="0">
                          <a:latin typeface="Arial"/>
                          <a:cs typeface="Arial"/>
                        </a:rPr>
                        <a:t> </a:t>
                      </a:r>
                      <a:r>
                        <a:rPr sz="1100" dirty="0">
                          <a:latin typeface="Arial"/>
                          <a:cs typeface="Arial"/>
                        </a:rPr>
                        <a:t>les</a:t>
                      </a:r>
                      <a:r>
                        <a:rPr sz="1100" spc="-30" dirty="0">
                          <a:latin typeface="Arial"/>
                          <a:cs typeface="Arial"/>
                        </a:rPr>
                        <a:t> </a:t>
                      </a:r>
                      <a:r>
                        <a:rPr sz="1100" spc="-10" dirty="0">
                          <a:latin typeface="Arial"/>
                          <a:cs typeface="Arial"/>
                        </a:rPr>
                        <a:t>questions</a:t>
                      </a:r>
                      <a:r>
                        <a:rPr sz="1100" spc="-50" dirty="0">
                          <a:latin typeface="Arial"/>
                          <a:cs typeface="Arial"/>
                        </a:rPr>
                        <a:t> </a:t>
                      </a:r>
                      <a:r>
                        <a:rPr sz="1100" dirty="0">
                          <a:latin typeface="Arial"/>
                          <a:cs typeface="Arial"/>
                        </a:rPr>
                        <a:t>afin</a:t>
                      </a:r>
                      <a:r>
                        <a:rPr sz="1100" spc="-15" dirty="0">
                          <a:latin typeface="Arial"/>
                          <a:cs typeface="Arial"/>
                        </a:rPr>
                        <a:t> </a:t>
                      </a:r>
                      <a:r>
                        <a:rPr sz="1100" dirty="0">
                          <a:latin typeface="Arial"/>
                          <a:cs typeface="Arial"/>
                        </a:rPr>
                        <a:t>que</a:t>
                      </a:r>
                      <a:r>
                        <a:rPr sz="1100" spc="-15" dirty="0">
                          <a:latin typeface="Arial"/>
                          <a:cs typeface="Arial"/>
                        </a:rPr>
                        <a:t> </a:t>
                      </a:r>
                      <a:r>
                        <a:rPr sz="1100" dirty="0">
                          <a:latin typeface="Arial"/>
                          <a:cs typeface="Arial"/>
                        </a:rPr>
                        <a:t>les</a:t>
                      </a:r>
                      <a:r>
                        <a:rPr sz="1100" spc="-25" dirty="0">
                          <a:latin typeface="Arial"/>
                          <a:cs typeface="Arial"/>
                        </a:rPr>
                        <a:t> </a:t>
                      </a:r>
                      <a:r>
                        <a:rPr sz="1100" spc="-10" dirty="0">
                          <a:latin typeface="Arial"/>
                          <a:cs typeface="Arial"/>
                        </a:rPr>
                        <a:t>élèves</a:t>
                      </a:r>
                      <a:r>
                        <a:rPr sz="1100" spc="-30" dirty="0">
                          <a:latin typeface="Arial"/>
                          <a:cs typeface="Arial"/>
                        </a:rPr>
                        <a:t> </a:t>
                      </a:r>
                      <a:r>
                        <a:rPr sz="1100" dirty="0">
                          <a:latin typeface="Arial"/>
                          <a:cs typeface="Arial"/>
                        </a:rPr>
                        <a:t>puissent</a:t>
                      </a:r>
                      <a:r>
                        <a:rPr sz="1100" spc="-30" dirty="0">
                          <a:latin typeface="Arial"/>
                          <a:cs typeface="Arial"/>
                        </a:rPr>
                        <a:t> </a:t>
                      </a:r>
                      <a:r>
                        <a:rPr sz="1100" dirty="0">
                          <a:latin typeface="Arial"/>
                          <a:cs typeface="Arial"/>
                        </a:rPr>
                        <a:t>comprendre</a:t>
                      </a:r>
                      <a:r>
                        <a:rPr sz="1100" spc="-15" dirty="0">
                          <a:latin typeface="Arial"/>
                          <a:cs typeface="Arial"/>
                        </a:rPr>
                        <a:t> </a:t>
                      </a:r>
                      <a:r>
                        <a:rPr sz="1100" dirty="0">
                          <a:latin typeface="Arial"/>
                          <a:cs typeface="Arial"/>
                        </a:rPr>
                        <a:t>le</a:t>
                      </a:r>
                      <a:r>
                        <a:rPr sz="1100" spc="-35" dirty="0">
                          <a:latin typeface="Arial"/>
                          <a:cs typeface="Arial"/>
                        </a:rPr>
                        <a:t> </a:t>
                      </a:r>
                      <a:r>
                        <a:rPr sz="1100" dirty="0">
                          <a:latin typeface="Arial"/>
                          <a:cs typeface="Arial"/>
                        </a:rPr>
                        <a:t>ou</a:t>
                      </a:r>
                      <a:r>
                        <a:rPr sz="1100" spc="-15" dirty="0">
                          <a:latin typeface="Arial"/>
                          <a:cs typeface="Arial"/>
                        </a:rPr>
                        <a:t> </a:t>
                      </a:r>
                      <a:r>
                        <a:rPr sz="1100" dirty="0">
                          <a:latin typeface="Arial"/>
                          <a:cs typeface="Arial"/>
                        </a:rPr>
                        <a:t>les</a:t>
                      </a:r>
                      <a:r>
                        <a:rPr sz="1100" spc="-30" dirty="0">
                          <a:latin typeface="Arial"/>
                          <a:cs typeface="Arial"/>
                        </a:rPr>
                        <a:t> </a:t>
                      </a:r>
                      <a:r>
                        <a:rPr sz="1100" spc="-10" dirty="0" err="1">
                          <a:latin typeface="Arial"/>
                          <a:cs typeface="Arial"/>
                        </a:rPr>
                        <a:t>objectifs</a:t>
                      </a:r>
                      <a:r>
                        <a:rPr sz="1100" spc="-10" dirty="0">
                          <a:latin typeface="Arial"/>
                          <a:cs typeface="Arial"/>
                        </a:rPr>
                        <a:t> d</a:t>
                      </a:r>
                      <a:r>
                        <a:rPr lang="fr-FR" sz="1100" spc="-10" dirty="0">
                          <a:latin typeface="Arial"/>
                          <a:cs typeface="Arial"/>
                        </a:rPr>
                        <a:t>’</a:t>
                      </a:r>
                      <a:r>
                        <a:rPr sz="1100" spc="-10" dirty="0" err="1">
                          <a:latin typeface="Arial"/>
                          <a:cs typeface="Arial"/>
                        </a:rPr>
                        <a:t>apprentissage</a:t>
                      </a:r>
                      <a:r>
                        <a:rPr sz="1100" spc="-10" dirty="0">
                          <a:latin typeface="Arial"/>
                          <a:cs typeface="Arial"/>
                        </a:rPr>
                        <a:t>.</a:t>
                      </a:r>
                      <a:endParaRPr sz="1100" dirty="0">
                        <a:latin typeface="Arial"/>
                        <a:cs typeface="Arial"/>
                      </a:endParaRPr>
                    </a:p>
                  </a:txBody>
                  <a:tcPr marL="0" marR="0" marT="55879"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hMerge="1">
                  <a:txBody>
                    <a:bodyPr/>
                    <a:lstStyle/>
                    <a:p>
                      <a:endParaRPr/>
                    </a:p>
                  </a:txBody>
                  <a:tcPr marL="0" marR="0" marT="0" marB="0"/>
                </a:tc>
                <a:tc hMerge="1">
                  <a:txBody>
                    <a:bodyPr/>
                    <a:lstStyle/>
                    <a:p>
                      <a:endParaRPr/>
                    </a:p>
                  </a:txBody>
                  <a:tcPr marL="0" marR="0" marT="0" marB="0"/>
                </a:tc>
                <a:tc>
                  <a:txBody>
                    <a:bodyPr/>
                    <a:lstStyle/>
                    <a:p>
                      <a:endParaRPr sz="1000" spc="0" baseline="0">
                        <a:latin typeface="Arial"/>
                        <a:cs typeface="Arial"/>
                      </a:endParaRPr>
                    </a:p>
                  </a:txBody>
                  <a:tcPr marL="0" marR="0" marT="0" marB="0">
                    <a:lnL w="12192" cap="flat" cmpd="sng" algn="ctr">
                      <a:solidFill>
                        <a:srgbClr val="000000"/>
                      </a:solidFill>
                      <a:prstDash val="solid"/>
                      <a:round/>
                      <a:headEnd type="none" w="med" len="med"/>
                      <a:tailEnd type="none" w="med" len="me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cap="flat" cmpd="sng" algn="ctr">
                      <a:solidFill>
                        <a:srgbClr val="000000"/>
                      </a:solidFill>
                      <a:prstDash val="solid"/>
                      <a:round/>
                      <a:headEnd type="none" w="med" len="med"/>
                      <a:tailEnd type="none" w="med" len="med"/>
                    </a:lnL>
                    <a:lnR w="12192">
                      <a:solidFill>
                        <a:srgbClr val="000000"/>
                      </a:solidFill>
                      <a:prstDash val="solid"/>
                    </a:lnR>
                    <a:lnT w="12192" cap="flat" cmpd="sng" algn="ctr">
                      <a:solidFill>
                        <a:srgbClr val="000000"/>
                      </a:solidFill>
                      <a:prstDash val="solid"/>
                      <a:round/>
                      <a:headEnd type="none" w="med" len="med"/>
                      <a:tailEnd type="none" w="med" len="med"/>
                    </a:lnT>
                    <a:lnB w="12192" cap="flat" cmpd="sng" algn="ctr">
                      <a:solidFill>
                        <a:srgbClr val="000000"/>
                      </a:solidFill>
                      <a:prstDash val="solid"/>
                      <a:round/>
                      <a:headEnd type="none" w="med" len="med"/>
                      <a:tailEnd type="none" w="med" len="me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vMerge="1">
                  <a:txBody>
                    <a:bodyPr/>
                    <a:lstStyle/>
                    <a:p>
                      <a:endParaRPr/>
                    </a:p>
                  </a:txBody>
                  <a:tcPr marL="0" marR="0" marT="0" marB="0">
                    <a:lnL w="12192">
                      <a:solidFill>
                        <a:srgbClr val="000000"/>
                      </a:solidFill>
                      <a:prstDash val="solid"/>
                    </a:lnL>
                    <a:lnT w="31733">
                      <a:solidFill>
                        <a:srgbClr val="2791A6"/>
                      </a:solidFill>
                      <a:prstDash val="solid"/>
                    </a:lnT>
                  </a:tcPr>
                </a:tc>
                <a:extLst>
                  <a:ext uri="{0D108BD9-81ED-4DB2-BD59-A6C34878D82A}">
                    <a16:rowId xmlns:a16="http://schemas.microsoft.com/office/drawing/2014/main" val="10004"/>
                  </a:ext>
                </a:extLst>
              </a:tr>
              <a:tr h="194869">
                <a:tc vMerge="1">
                  <a:txBody>
                    <a:bodyPr/>
                    <a:lstStyle/>
                    <a:p>
                      <a:endParaRPr/>
                    </a:p>
                  </a:txBody>
                  <a:tcPr marL="0" marR="0" marT="0" marB="0">
                    <a:lnR w="12192">
                      <a:solidFill>
                        <a:srgbClr val="000000"/>
                      </a:solidFill>
                      <a:prstDash val="solid"/>
                    </a:lnR>
                    <a:lnT w="31733">
                      <a:solidFill>
                        <a:srgbClr val="2791A6"/>
                      </a:solidFill>
                      <a:prstDash val="solid"/>
                    </a:lnT>
                  </a:tcPr>
                </a:tc>
                <a:tc gridSpan="3">
                  <a:txBody>
                    <a:bodyPr/>
                    <a:lstStyle/>
                    <a:p>
                      <a:pPr marL="90488" indent="0">
                        <a:lnSpc>
                          <a:spcPct val="100000"/>
                        </a:lnSpc>
                        <a:spcBef>
                          <a:spcPts val="450"/>
                        </a:spcBef>
                        <a:tabLst/>
                      </a:pPr>
                      <a:r>
                        <a:rPr sz="1100" dirty="0">
                          <a:latin typeface="Arial"/>
                          <a:cs typeface="Arial"/>
                        </a:rPr>
                        <a:t>je</a:t>
                      </a:r>
                      <a:r>
                        <a:rPr sz="1100" spc="-25" dirty="0">
                          <a:latin typeface="Arial"/>
                          <a:cs typeface="Arial"/>
                        </a:rPr>
                        <a:t> </a:t>
                      </a:r>
                      <a:r>
                        <a:rPr sz="1100" dirty="0">
                          <a:latin typeface="Arial"/>
                          <a:cs typeface="Arial"/>
                        </a:rPr>
                        <a:t>laisse</a:t>
                      </a:r>
                      <a:r>
                        <a:rPr sz="1100" spc="-30" dirty="0">
                          <a:latin typeface="Arial"/>
                          <a:cs typeface="Arial"/>
                        </a:rPr>
                        <a:t> </a:t>
                      </a:r>
                      <a:r>
                        <a:rPr sz="1100" dirty="0">
                          <a:latin typeface="Arial"/>
                          <a:cs typeface="Arial"/>
                        </a:rPr>
                        <a:t>suffisamment</a:t>
                      </a:r>
                      <a:r>
                        <a:rPr sz="1100" spc="-45" dirty="0">
                          <a:latin typeface="Arial"/>
                          <a:cs typeface="Arial"/>
                        </a:rPr>
                        <a:t> </a:t>
                      </a:r>
                      <a:r>
                        <a:rPr sz="1100" dirty="0">
                          <a:latin typeface="Arial"/>
                          <a:cs typeface="Arial"/>
                        </a:rPr>
                        <a:t>de</a:t>
                      </a:r>
                      <a:r>
                        <a:rPr sz="1100" spc="-30" dirty="0">
                          <a:latin typeface="Arial"/>
                          <a:cs typeface="Arial"/>
                        </a:rPr>
                        <a:t> </a:t>
                      </a:r>
                      <a:r>
                        <a:rPr sz="1100" dirty="0">
                          <a:latin typeface="Arial"/>
                          <a:cs typeface="Arial"/>
                        </a:rPr>
                        <a:t>temps</a:t>
                      </a:r>
                      <a:r>
                        <a:rPr sz="1100" spc="-40" dirty="0">
                          <a:latin typeface="Arial"/>
                          <a:cs typeface="Arial"/>
                        </a:rPr>
                        <a:t> </a:t>
                      </a:r>
                      <a:r>
                        <a:rPr sz="1100" dirty="0">
                          <a:latin typeface="Arial"/>
                          <a:cs typeface="Arial"/>
                        </a:rPr>
                        <a:t>aux</a:t>
                      </a:r>
                      <a:r>
                        <a:rPr sz="1100" spc="-45" dirty="0">
                          <a:latin typeface="Arial"/>
                          <a:cs typeface="Arial"/>
                        </a:rPr>
                        <a:t> </a:t>
                      </a:r>
                      <a:r>
                        <a:rPr sz="1100" dirty="0">
                          <a:latin typeface="Arial"/>
                          <a:cs typeface="Arial"/>
                        </a:rPr>
                        <a:t>élèves</a:t>
                      </a:r>
                      <a:r>
                        <a:rPr sz="1100" spc="-60" dirty="0">
                          <a:latin typeface="Arial"/>
                          <a:cs typeface="Arial"/>
                        </a:rPr>
                        <a:t> </a:t>
                      </a:r>
                      <a:r>
                        <a:rPr sz="1100" dirty="0">
                          <a:latin typeface="Arial"/>
                          <a:cs typeface="Arial"/>
                        </a:rPr>
                        <a:t>pour</a:t>
                      </a:r>
                      <a:r>
                        <a:rPr sz="1100" spc="-35" dirty="0">
                          <a:latin typeface="Arial"/>
                          <a:cs typeface="Arial"/>
                        </a:rPr>
                        <a:t> </a:t>
                      </a:r>
                      <a:r>
                        <a:rPr sz="1100" spc="-10" dirty="0" err="1">
                          <a:latin typeface="Arial"/>
                          <a:cs typeface="Arial"/>
                        </a:rPr>
                        <a:t>qu</a:t>
                      </a:r>
                      <a:r>
                        <a:rPr lang="fr-FR" sz="1100" spc="-10" dirty="0">
                          <a:latin typeface="Arial"/>
                          <a:cs typeface="Arial"/>
                        </a:rPr>
                        <a:t>’</a:t>
                      </a:r>
                      <a:r>
                        <a:rPr sz="1100" spc="-10" dirty="0" err="1">
                          <a:latin typeface="Arial"/>
                          <a:cs typeface="Arial"/>
                        </a:rPr>
                        <a:t>ils</a:t>
                      </a:r>
                      <a:r>
                        <a:rPr sz="1100" spc="-40" dirty="0">
                          <a:latin typeface="Arial"/>
                          <a:cs typeface="Arial"/>
                        </a:rPr>
                        <a:t> </a:t>
                      </a:r>
                      <a:r>
                        <a:rPr sz="1100" dirty="0" err="1">
                          <a:latin typeface="Arial"/>
                          <a:cs typeface="Arial"/>
                        </a:rPr>
                        <a:t>puissent</a:t>
                      </a:r>
                      <a:r>
                        <a:rPr sz="1100" spc="-50" dirty="0">
                          <a:latin typeface="Arial"/>
                          <a:cs typeface="Arial"/>
                        </a:rPr>
                        <a:t> </a:t>
                      </a:r>
                      <a:r>
                        <a:rPr sz="1100" dirty="0">
                          <a:latin typeface="Arial"/>
                          <a:cs typeface="Arial"/>
                        </a:rPr>
                        <a:t>s</a:t>
                      </a:r>
                      <a:r>
                        <a:rPr lang="fr-FR" sz="1100" dirty="0">
                          <a:latin typeface="Arial"/>
                          <a:cs typeface="Arial"/>
                        </a:rPr>
                        <a:t>’</a:t>
                      </a:r>
                      <a:r>
                        <a:rPr sz="1100" dirty="0" err="1">
                          <a:latin typeface="Arial"/>
                          <a:cs typeface="Arial"/>
                        </a:rPr>
                        <a:t>exprimer</a:t>
                      </a:r>
                      <a:r>
                        <a:rPr sz="1100" spc="-30" dirty="0">
                          <a:latin typeface="Arial"/>
                          <a:cs typeface="Arial"/>
                        </a:rPr>
                        <a:t> </a:t>
                      </a:r>
                      <a:r>
                        <a:rPr sz="1100" spc="-10" dirty="0">
                          <a:latin typeface="Arial"/>
                          <a:cs typeface="Arial"/>
                        </a:rPr>
                        <a:t>longuement.</a:t>
                      </a:r>
                      <a:endParaRPr sz="1100" dirty="0">
                        <a:latin typeface="Arial"/>
                        <a:cs typeface="Arial"/>
                      </a:endParaRPr>
                    </a:p>
                  </a:txBody>
                  <a:tcPr marL="0" marR="0" marT="5715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hMerge="1">
                  <a:txBody>
                    <a:bodyPr/>
                    <a:lstStyle/>
                    <a:p>
                      <a:endParaRPr/>
                    </a:p>
                  </a:txBody>
                  <a:tcPr marL="0" marR="0" marT="0" marB="0"/>
                </a:tc>
                <a:tc hMerge="1">
                  <a:txBody>
                    <a:bodyPr/>
                    <a:lstStyle/>
                    <a:p>
                      <a:endParaRPr/>
                    </a:p>
                  </a:txBody>
                  <a:tcPr marL="0" marR="0" marT="0" marB="0"/>
                </a:tc>
                <a:tc>
                  <a:txBody>
                    <a:bodyPr/>
                    <a:lstStyle/>
                    <a:p>
                      <a:endParaRPr sz="1000" spc="0" baseline="0">
                        <a:latin typeface="Arial"/>
                        <a:cs typeface="Arial"/>
                      </a:endParaRPr>
                    </a:p>
                  </a:txBody>
                  <a:tcPr marL="0" marR="0" marT="0" marB="0">
                    <a:lnL w="12192" cap="flat" cmpd="sng" algn="ctr">
                      <a:solidFill>
                        <a:srgbClr val="000000"/>
                      </a:solidFill>
                      <a:prstDash val="solid"/>
                      <a:round/>
                      <a:headEnd type="none" w="med" len="med"/>
                      <a:tailEnd type="none" w="med" len="me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cap="flat" cmpd="sng" algn="ctr">
                      <a:solidFill>
                        <a:srgbClr val="000000"/>
                      </a:solidFill>
                      <a:prstDash val="solid"/>
                      <a:round/>
                      <a:headEnd type="none" w="med" len="med"/>
                      <a:tailEnd type="none" w="med" len="med"/>
                    </a:lnL>
                    <a:lnR w="12192">
                      <a:solidFill>
                        <a:srgbClr val="000000"/>
                      </a:solidFill>
                      <a:prstDash val="solid"/>
                    </a:lnR>
                    <a:lnT w="12192" cap="flat" cmpd="sng" algn="ctr">
                      <a:solidFill>
                        <a:srgbClr val="000000"/>
                      </a:solidFill>
                      <a:prstDash val="solid"/>
                      <a:round/>
                      <a:headEnd type="none" w="med" len="med"/>
                      <a:tailEnd type="none" w="med" len="med"/>
                    </a:lnT>
                    <a:lnB w="12192" cap="flat" cmpd="sng" algn="ctr">
                      <a:solidFill>
                        <a:srgbClr val="000000"/>
                      </a:solidFill>
                      <a:prstDash val="solid"/>
                      <a:round/>
                      <a:headEnd type="none" w="med" len="med"/>
                      <a:tailEnd type="none" w="med" len="me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vMerge="1">
                  <a:txBody>
                    <a:bodyPr/>
                    <a:lstStyle/>
                    <a:p>
                      <a:endParaRPr/>
                    </a:p>
                  </a:txBody>
                  <a:tcPr marL="0" marR="0" marT="0" marB="0">
                    <a:lnL w="12192">
                      <a:solidFill>
                        <a:srgbClr val="000000"/>
                      </a:solidFill>
                      <a:prstDash val="solid"/>
                    </a:lnL>
                    <a:lnT w="31733">
                      <a:solidFill>
                        <a:srgbClr val="2791A6"/>
                      </a:solidFill>
                      <a:prstDash val="solid"/>
                    </a:lnT>
                  </a:tcPr>
                </a:tc>
                <a:extLst>
                  <a:ext uri="{0D108BD9-81ED-4DB2-BD59-A6C34878D82A}">
                    <a16:rowId xmlns:a16="http://schemas.microsoft.com/office/drawing/2014/main" val="10005"/>
                  </a:ext>
                </a:extLst>
              </a:tr>
              <a:tr h="161138">
                <a:tc vMerge="1">
                  <a:txBody>
                    <a:bodyPr/>
                    <a:lstStyle/>
                    <a:p>
                      <a:endParaRPr/>
                    </a:p>
                  </a:txBody>
                  <a:tcPr marL="0" marR="0" marT="0" marB="0">
                    <a:lnR w="12192">
                      <a:solidFill>
                        <a:srgbClr val="000000"/>
                      </a:solidFill>
                      <a:prstDash val="solid"/>
                    </a:lnR>
                    <a:lnT w="31733">
                      <a:solidFill>
                        <a:srgbClr val="2791A6"/>
                      </a:solidFill>
                      <a:prstDash val="solid"/>
                    </a:lnT>
                  </a:tcPr>
                </a:tc>
                <a:tc gridSpan="3">
                  <a:txBody>
                    <a:bodyPr/>
                    <a:lstStyle/>
                    <a:p>
                      <a:pPr marL="90488" indent="0">
                        <a:lnSpc>
                          <a:spcPct val="100000"/>
                        </a:lnSpc>
                        <a:spcBef>
                          <a:spcPts val="450"/>
                        </a:spcBef>
                        <a:tabLst/>
                      </a:pPr>
                      <a:r>
                        <a:rPr sz="1100" dirty="0">
                          <a:latin typeface="Arial"/>
                          <a:cs typeface="Arial"/>
                        </a:rPr>
                        <a:t>je</a:t>
                      </a:r>
                      <a:r>
                        <a:rPr sz="1100" spc="-15" dirty="0">
                          <a:latin typeface="Arial"/>
                          <a:cs typeface="Arial"/>
                        </a:rPr>
                        <a:t> </a:t>
                      </a:r>
                      <a:r>
                        <a:rPr sz="1100" dirty="0">
                          <a:latin typeface="Arial"/>
                          <a:cs typeface="Arial"/>
                        </a:rPr>
                        <a:t>pose</a:t>
                      </a:r>
                      <a:r>
                        <a:rPr sz="1100" spc="-10" dirty="0">
                          <a:latin typeface="Arial"/>
                          <a:cs typeface="Arial"/>
                        </a:rPr>
                        <a:t> </a:t>
                      </a:r>
                      <a:r>
                        <a:rPr sz="1100" dirty="0">
                          <a:latin typeface="Arial"/>
                          <a:cs typeface="Arial"/>
                        </a:rPr>
                        <a:t>des</a:t>
                      </a:r>
                      <a:r>
                        <a:rPr sz="1100" spc="-25" dirty="0">
                          <a:latin typeface="Arial"/>
                          <a:cs typeface="Arial"/>
                        </a:rPr>
                        <a:t> </a:t>
                      </a:r>
                      <a:r>
                        <a:rPr sz="1100" spc="-10" dirty="0">
                          <a:latin typeface="Arial"/>
                          <a:cs typeface="Arial"/>
                        </a:rPr>
                        <a:t>questions</a:t>
                      </a:r>
                      <a:r>
                        <a:rPr sz="1100" spc="-45" dirty="0">
                          <a:latin typeface="Arial"/>
                          <a:cs typeface="Arial"/>
                        </a:rPr>
                        <a:t> </a:t>
                      </a:r>
                      <a:r>
                        <a:rPr sz="1100" dirty="0">
                          <a:latin typeface="Arial"/>
                          <a:cs typeface="Arial"/>
                        </a:rPr>
                        <a:t>ouvertes</a:t>
                      </a:r>
                      <a:r>
                        <a:rPr sz="1100" spc="-50" dirty="0">
                          <a:latin typeface="Arial"/>
                          <a:cs typeface="Arial"/>
                        </a:rPr>
                        <a:t> </a:t>
                      </a:r>
                      <a:r>
                        <a:rPr sz="1100" dirty="0">
                          <a:latin typeface="Arial"/>
                          <a:cs typeface="Arial"/>
                        </a:rPr>
                        <a:t>et</a:t>
                      </a:r>
                      <a:r>
                        <a:rPr sz="1100" spc="-30" dirty="0">
                          <a:latin typeface="Arial"/>
                          <a:cs typeface="Arial"/>
                        </a:rPr>
                        <a:t> </a:t>
                      </a:r>
                      <a:r>
                        <a:rPr sz="1100" dirty="0">
                          <a:latin typeface="Arial"/>
                          <a:cs typeface="Arial"/>
                        </a:rPr>
                        <a:t>j</a:t>
                      </a:r>
                      <a:r>
                        <a:rPr lang="fr-FR" sz="1100" dirty="0">
                          <a:latin typeface="Arial"/>
                          <a:cs typeface="Arial"/>
                        </a:rPr>
                        <a:t>’</a:t>
                      </a:r>
                      <a:r>
                        <a:rPr sz="1100" dirty="0">
                          <a:latin typeface="Arial"/>
                          <a:cs typeface="Arial"/>
                        </a:rPr>
                        <a:t>attends</a:t>
                      </a:r>
                      <a:r>
                        <a:rPr sz="1100" spc="-25" dirty="0">
                          <a:latin typeface="Arial"/>
                          <a:cs typeface="Arial"/>
                        </a:rPr>
                        <a:t> </a:t>
                      </a:r>
                      <a:r>
                        <a:rPr sz="1100" dirty="0">
                          <a:latin typeface="Arial"/>
                          <a:cs typeface="Arial"/>
                        </a:rPr>
                        <a:t>que</a:t>
                      </a:r>
                      <a:r>
                        <a:rPr sz="1100" spc="-10" dirty="0">
                          <a:latin typeface="Arial"/>
                          <a:cs typeface="Arial"/>
                        </a:rPr>
                        <a:t> </a:t>
                      </a:r>
                      <a:r>
                        <a:rPr sz="1100" dirty="0">
                          <a:latin typeface="Arial"/>
                          <a:cs typeface="Arial"/>
                        </a:rPr>
                        <a:t>les</a:t>
                      </a:r>
                      <a:r>
                        <a:rPr sz="1100" spc="-25" dirty="0">
                          <a:latin typeface="Arial"/>
                          <a:cs typeface="Arial"/>
                        </a:rPr>
                        <a:t> </a:t>
                      </a:r>
                      <a:r>
                        <a:rPr sz="1100" dirty="0">
                          <a:latin typeface="Arial"/>
                          <a:cs typeface="Arial"/>
                        </a:rPr>
                        <a:t>élèves</a:t>
                      </a:r>
                      <a:r>
                        <a:rPr sz="1100" spc="-25" dirty="0">
                          <a:latin typeface="Arial"/>
                          <a:cs typeface="Arial"/>
                        </a:rPr>
                        <a:t> </a:t>
                      </a:r>
                      <a:r>
                        <a:rPr sz="1100" spc="-10" dirty="0">
                          <a:latin typeface="Arial"/>
                          <a:cs typeface="Arial"/>
                        </a:rPr>
                        <a:t>répondent.</a:t>
                      </a:r>
                      <a:endParaRPr sz="1100" dirty="0">
                        <a:latin typeface="Arial"/>
                        <a:cs typeface="Arial"/>
                      </a:endParaRPr>
                    </a:p>
                  </a:txBody>
                  <a:tcPr marL="0" marR="0" marT="5715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hMerge="1">
                  <a:txBody>
                    <a:bodyPr/>
                    <a:lstStyle/>
                    <a:p>
                      <a:endParaRPr/>
                    </a:p>
                  </a:txBody>
                  <a:tcPr marL="0" marR="0" marT="0" marB="0"/>
                </a:tc>
                <a:tc hMerge="1">
                  <a:txBody>
                    <a:bodyPr/>
                    <a:lstStyle/>
                    <a:p>
                      <a:endParaRPr/>
                    </a:p>
                  </a:txBody>
                  <a:tcPr marL="0" marR="0" marT="0" marB="0"/>
                </a:tc>
                <a:tc>
                  <a:txBody>
                    <a:bodyPr/>
                    <a:lstStyle/>
                    <a:p>
                      <a:endParaRPr sz="1000" spc="0" baseline="0">
                        <a:latin typeface="Arial"/>
                        <a:cs typeface="Arial"/>
                      </a:endParaRPr>
                    </a:p>
                  </a:txBody>
                  <a:tcPr marL="0" marR="0" marT="0" marB="0">
                    <a:lnL w="12192" cap="flat" cmpd="sng" algn="ctr">
                      <a:solidFill>
                        <a:srgbClr val="000000"/>
                      </a:solidFill>
                      <a:prstDash val="solid"/>
                      <a:round/>
                      <a:headEnd type="none" w="med" len="med"/>
                      <a:tailEnd type="none" w="med" len="me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cap="flat" cmpd="sng" algn="ctr">
                      <a:solidFill>
                        <a:srgbClr val="000000"/>
                      </a:solidFill>
                      <a:prstDash val="solid"/>
                      <a:round/>
                      <a:headEnd type="none" w="med" len="med"/>
                      <a:tailEnd type="none" w="med" len="med"/>
                    </a:lnL>
                    <a:lnR w="12192">
                      <a:solidFill>
                        <a:srgbClr val="000000"/>
                      </a:solidFill>
                      <a:prstDash val="solid"/>
                    </a:lnR>
                    <a:lnT w="12192" cap="flat" cmpd="sng" algn="ctr">
                      <a:solidFill>
                        <a:srgbClr val="000000"/>
                      </a:solidFill>
                      <a:prstDash val="solid"/>
                      <a:round/>
                      <a:headEnd type="none" w="med" len="med"/>
                      <a:tailEnd type="none" w="med" len="med"/>
                    </a:lnT>
                    <a:lnB w="12192" cap="flat" cmpd="sng" algn="ctr">
                      <a:solidFill>
                        <a:srgbClr val="000000"/>
                      </a:solidFill>
                      <a:prstDash val="solid"/>
                      <a:round/>
                      <a:headEnd type="none" w="med" len="med"/>
                      <a:tailEnd type="none" w="med" len="me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vMerge="1">
                  <a:txBody>
                    <a:bodyPr/>
                    <a:lstStyle/>
                    <a:p>
                      <a:endParaRPr/>
                    </a:p>
                  </a:txBody>
                  <a:tcPr marL="0" marR="0" marT="0" marB="0">
                    <a:lnL w="12192">
                      <a:solidFill>
                        <a:srgbClr val="000000"/>
                      </a:solidFill>
                      <a:prstDash val="solid"/>
                    </a:lnL>
                    <a:lnT w="31733">
                      <a:solidFill>
                        <a:srgbClr val="2791A6"/>
                      </a:solidFill>
                      <a:prstDash val="solid"/>
                    </a:lnT>
                  </a:tcPr>
                </a:tc>
                <a:extLst>
                  <a:ext uri="{0D108BD9-81ED-4DB2-BD59-A6C34878D82A}">
                    <a16:rowId xmlns:a16="http://schemas.microsoft.com/office/drawing/2014/main" val="10006"/>
                  </a:ext>
                </a:extLst>
              </a:tr>
              <a:tr h="414731">
                <a:tc vMerge="1">
                  <a:txBody>
                    <a:bodyPr/>
                    <a:lstStyle/>
                    <a:p>
                      <a:endParaRPr/>
                    </a:p>
                  </a:txBody>
                  <a:tcPr marL="0" marR="0" marT="0" marB="0">
                    <a:lnR w="12192">
                      <a:solidFill>
                        <a:srgbClr val="000000"/>
                      </a:solidFill>
                      <a:prstDash val="solid"/>
                    </a:lnR>
                    <a:lnT w="31733">
                      <a:solidFill>
                        <a:srgbClr val="2791A6"/>
                      </a:solidFill>
                      <a:prstDash val="solid"/>
                    </a:lnT>
                  </a:tcPr>
                </a:tc>
                <a:tc gridSpan="3">
                  <a:txBody>
                    <a:bodyPr/>
                    <a:lstStyle/>
                    <a:p>
                      <a:pPr marL="90488" marR="354330" indent="0">
                        <a:lnSpc>
                          <a:spcPts val="1250"/>
                        </a:lnSpc>
                        <a:spcBef>
                          <a:spcPts val="475"/>
                        </a:spcBef>
                        <a:tabLst/>
                      </a:pPr>
                      <a:r>
                        <a:rPr sz="1100" dirty="0">
                          <a:latin typeface="Arial"/>
                          <a:cs typeface="Arial"/>
                        </a:rPr>
                        <a:t>j</a:t>
                      </a:r>
                      <a:r>
                        <a:rPr lang="fr-FR" sz="1100" dirty="0">
                          <a:latin typeface="Arial"/>
                          <a:cs typeface="Arial"/>
                        </a:rPr>
                        <a:t>’</a:t>
                      </a:r>
                      <a:r>
                        <a:rPr sz="1100" dirty="0" err="1">
                          <a:latin typeface="Arial"/>
                          <a:cs typeface="Arial"/>
                        </a:rPr>
                        <a:t>écoute</a:t>
                      </a:r>
                      <a:r>
                        <a:rPr sz="1100" spc="-10" dirty="0">
                          <a:latin typeface="Arial"/>
                          <a:cs typeface="Arial"/>
                        </a:rPr>
                        <a:t> </a:t>
                      </a:r>
                      <a:r>
                        <a:rPr sz="1100" dirty="0">
                          <a:latin typeface="Arial"/>
                          <a:cs typeface="Arial"/>
                        </a:rPr>
                        <a:t>les</a:t>
                      </a:r>
                      <a:r>
                        <a:rPr sz="1100" spc="-55" dirty="0">
                          <a:latin typeface="Arial"/>
                          <a:cs typeface="Arial"/>
                        </a:rPr>
                        <a:t> </a:t>
                      </a:r>
                      <a:r>
                        <a:rPr sz="1100" dirty="0">
                          <a:latin typeface="Arial"/>
                          <a:cs typeface="Arial"/>
                        </a:rPr>
                        <a:t>élèves</a:t>
                      </a:r>
                      <a:r>
                        <a:rPr sz="1100" spc="-30" dirty="0">
                          <a:latin typeface="Arial"/>
                          <a:cs typeface="Arial"/>
                        </a:rPr>
                        <a:t> </a:t>
                      </a:r>
                      <a:r>
                        <a:rPr sz="1100" dirty="0">
                          <a:latin typeface="Arial"/>
                          <a:cs typeface="Arial"/>
                        </a:rPr>
                        <a:t>de</a:t>
                      </a:r>
                      <a:r>
                        <a:rPr sz="1100" spc="-20" dirty="0">
                          <a:latin typeface="Arial"/>
                          <a:cs typeface="Arial"/>
                        </a:rPr>
                        <a:t> </a:t>
                      </a:r>
                      <a:r>
                        <a:rPr sz="1100" dirty="0">
                          <a:latin typeface="Arial"/>
                          <a:cs typeface="Arial"/>
                        </a:rPr>
                        <a:t>manière</a:t>
                      </a:r>
                      <a:r>
                        <a:rPr sz="1100" spc="-40" dirty="0">
                          <a:latin typeface="Arial"/>
                          <a:cs typeface="Arial"/>
                        </a:rPr>
                        <a:t> </a:t>
                      </a:r>
                      <a:r>
                        <a:rPr sz="1100" dirty="0">
                          <a:latin typeface="Arial"/>
                          <a:cs typeface="Arial"/>
                        </a:rPr>
                        <a:t>positive</a:t>
                      </a:r>
                      <a:r>
                        <a:rPr sz="1100" spc="-15" dirty="0">
                          <a:latin typeface="Arial"/>
                          <a:cs typeface="Arial"/>
                        </a:rPr>
                        <a:t> </a:t>
                      </a:r>
                      <a:r>
                        <a:rPr sz="1100" dirty="0">
                          <a:latin typeface="Arial"/>
                          <a:cs typeface="Arial"/>
                        </a:rPr>
                        <a:t>et</a:t>
                      </a:r>
                      <a:r>
                        <a:rPr sz="1100" spc="-40" dirty="0">
                          <a:latin typeface="Arial"/>
                          <a:cs typeface="Arial"/>
                        </a:rPr>
                        <a:t> </a:t>
                      </a:r>
                      <a:r>
                        <a:rPr sz="1100" dirty="0">
                          <a:latin typeface="Arial"/>
                          <a:cs typeface="Arial"/>
                        </a:rPr>
                        <a:t>je</a:t>
                      </a:r>
                      <a:r>
                        <a:rPr sz="1100" spc="-15" dirty="0">
                          <a:latin typeface="Arial"/>
                          <a:cs typeface="Arial"/>
                        </a:rPr>
                        <a:t> </a:t>
                      </a:r>
                      <a:r>
                        <a:rPr sz="1100" dirty="0">
                          <a:latin typeface="Arial"/>
                          <a:cs typeface="Arial"/>
                        </a:rPr>
                        <a:t>réponds</a:t>
                      </a:r>
                      <a:r>
                        <a:rPr sz="1100" spc="-55" dirty="0">
                          <a:latin typeface="Arial"/>
                          <a:cs typeface="Arial"/>
                        </a:rPr>
                        <a:t> </a:t>
                      </a:r>
                      <a:r>
                        <a:rPr sz="1100" dirty="0">
                          <a:latin typeface="Arial"/>
                          <a:cs typeface="Arial"/>
                        </a:rPr>
                        <a:t>de</a:t>
                      </a:r>
                      <a:r>
                        <a:rPr sz="1100" spc="-20" dirty="0">
                          <a:latin typeface="Arial"/>
                          <a:cs typeface="Arial"/>
                        </a:rPr>
                        <a:t> </a:t>
                      </a:r>
                      <a:r>
                        <a:rPr sz="1100" dirty="0">
                          <a:latin typeface="Arial"/>
                          <a:cs typeface="Arial"/>
                        </a:rPr>
                        <a:t>manière</a:t>
                      </a:r>
                      <a:r>
                        <a:rPr sz="1100" spc="-15" dirty="0">
                          <a:latin typeface="Arial"/>
                          <a:cs typeface="Arial"/>
                        </a:rPr>
                        <a:t> </a:t>
                      </a:r>
                      <a:r>
                        <a:rPr sz="1100" spc="-10" dirty="0">
                          <a:latin typeface="Arial"/>
                          <a:cs typeface="Arial"/>
                        </a:rPr>
                        <a:t>constructive,</a:t>
                      </a:r>
                      <a:r>
                        <a:rPr sz="1100" spc="-35" dirty="0">
                          <a:latin typeface="Arial"/>
                          <a:cs typeface="Arial"/>
                        </a:rPr>
                        <a:t> </a:t>
                      </a:r>
                      <a:r>
                        <a:rPr sz="1100" dirty="0">
                          <a:latin typeface="Arial"/>
                          <a:cs typeface="Arial"/>
                        </a:rPr>
                        <a:t>notamment</a:t>
                      </a:r>
                      <a:r>
                        <a:rPr sz="1100" spc="-35" dirty="0">
                          <a:latin typeface="Arial"/>
                          <a:cs typeface="Arial"/>
                        </a:rPr>
                        <a:t> </a:t>
                      </a:r>
                      <a:r>
                        <a:rPr sz="1100" spc="-25" dirty="0">
                          <a:latin typeface="Arial"/>
                          <a:cs typeface="Arial"/>
                        </a:rPr>
                        <a:t>en </a:t>
                      </a:r>
                      <a:r>
                        <a:rPr sz="1100" dirty="0">
                          <a:latin typeface="Arial"/>
                          <a:cs typeface="Arial"/>
                        </a:rPr>
                        <a:t>donnant</a:t>
                      </a:r>
                      <a:r>
                        <a:rPr sz="1100" spc="-55" dirty="0">
                          <a:latin typeface="Arial"/>
                          <a:cs typeface="Arial"/>
                        </a:rPr>
                        <a:t> </a:t>
                      </a:r>
                      <a:r>
                        <a:rPr sz="1100" dirty="0">
                          <a:latin typeface="Arial"/>
                          <a:cs typeface="Arial"/>
                        </a:rPr>
                        <a:t>une</a:t>
                      </a:r>
                      <a:r>
                        <a:rPr sz="1100" spc="-35" dirty="0">
                          <a:latin typeface="Arial"/>
                          <a:cs typeface="Arial"/>
                        </a:rPr>
                        <a:t> </a:t>
                      </a:r>
                      <a:r>
                        <a:rPr sz="1100" dirty="0">
                          <a:latin typeface="Arial"/>
                          <a:cs typeface="Arial"/>
                        </a:rPr>
                        <a:t>rétroaction</a:t>
                      </a:r>
                      <a:r>
                        <a:rPr sz="1100" spc="-30" dirty="0">
                          <a:latin typeface="Arial"/>
                          <a:cs typeface="Arial"/>
                        </a:rPr>
                        <a:t> </a:t>
                      </a:r>
                      <a:r>
                        <a:rPr sz="1100" spc="-10" dirty="0">
                          <a:latin typeface="Arial"/>
                          <a:cs typeface="Arial"/>
                        </a:rPr>
                        <a:t>formative.</a:t>
                      </a:r>
                      <a:endParaRPr sz="1100" dirty="0">
                        <a:latin typeface="Arial"/>
                        <a:cs typeface="Arial"/>
                      </a:endParaRPr>
                    </a:p>
                  </a:txBody>
                  <a:tcPr marL="0" marR="0" marT="60325"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hMerge="1">
                  <a:txBody>
                    <a:bodyPr/>
                    <a:lstStyle/>
                    <a:p>
                      <a:endParaRPr/>
                    </a:p>
                  </a:txBody>
                  <a:tcPr marL="0" marR="0" marT="0" marB="0"/>
                </a:tc>
                <a:tc hMerge="1">
                  <a:txBody>
                    <a:bodyPr/>
                    <a:lstStyle/>
                    <a:p>
                      <a:endParaRPr/>
                    </a:p>
                  </a:txBody>
                  <a:tcPr marL="0" marR="0" marT="0" marB="0"/>
                </a:tc>
                <a:tc>
                  <a:txBody>
                    <a:bodyPr/>
                    <a:lstStyle/>
                    <a:p>
                      <a:endParaRPr sz="1000" spc="0" baseline="0">
                        <a:latin typeface="Arial"/>
                        <a:cs typeface="Arial"/>
                      </a:endParaRPr>
                    </a:p>
                  </a:txBody>
                  <a:tcPr marL="0" marR="0" marT="0" marB="0">
                    <a:lnL w="12192" cap="flat" cmpd="sng" algn="ctr">
                      <a:solidFill>
                        <a:srgbClr val="000000"/>
                      </a:solidFill>
                      <a:prstDash val="solid"/>
                      <a:round/>
                      <a:headEnd type="none" w="med" len="med"/>
                      <a:tailEnd type="none" w="med" len="me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cap="flat" cmpd="sng" algn="ctr">
                      <a:solidFill>
                        <a:srgbClr val="000000"/>
                      </a:solidFill>
                      <a:prstDash val="solid"/>
                      <a:round/>
                      <a:headEnd type="none" w="med" len="med"/>
                      <a:tailEnd type="none" w="med" len="med"/>
                    </a:lnL>
                    <a:lnR w="12192">
                      <a:solidFill>
                        <a:srgbClr val="000000"/>
                      </a:solidFill>
                      <a:prstDash val="solid"/>
                    </a:lnR>
                    <a:lnT w="12192" cap="flat" cmpd="sng" algn="ctr">
                      <a:solidFill>
                        <a:srgbClr val="000000"/>
                      </a:solidFill>
                      <a:prstDash val="solid"/>
                      <a:round/>
                      <a:headEnd type="none" w="med" len="med"/>
                      <a:tailEnd type="none" w="med" len="med"/>
                    </a:lnT>
                    <a:lnB w="12192" cap="flat" cmpd="sng" algn="ctr">
                      <a:solidFill>
                        <a:srgbClr val="000000"/>
                      </a:solidFill>
                      <a:prstDash val="solid"/>
                      <a:round/>
                      <a:headEnd type="none" w="med" len="med"/>
                      <a:tailEnd type="none" w="med" len="me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vMerge="1">
                  <a:txBody>
                    <a:bodyPr/>
                    <a:lstStyle/>
                    <a:p>
                      <a:endParaRPr/>
                    </a:p>
                  </a:txBody>
                  <a:tcPr marL="0" marR="0" marT="0" marB="0">
                    <a:lnL w="12192">
                      <a:solidFill>
                        <a:srgbClr val="000000"/>
                      </a:solidFill>
                      <a:prstDash val="solid"/>
                    </a:lnL>
                    <a:lnT w="31733">
                      <a:solidFill>
                        <a:srgbClr val="2791A6"/>
                      </a:solidFill>
                      <a:prstDash val="solid"/>
                    </a:lnT>
                  </a:tcPr>
                </a:tc>
                <a:extLst>
                  <a:ext uri="{0D108BD9-81ED-4DB2-BD59-A6C34878D82A}">
                    <a16:rowId xmlns:a16="http://schemas.microsoft.com/office/drawing/2014/main" val="10007"/>
                  </a:ext>
                </a:extLst>
              </a:tr>
              <a:tr h="414731">
                <a:tc vMerge="1">
                  <a:txBody>
                    <a:bodyPr/>
                    <a:lstStyle/>
                    <a:p>
                      <a:endParaRPr/>
                    </a:p>
                  </a:txBody>
                  <a:tcPr marL="0" marR="0" marT="0" marB="0">
                    <a:lnR w="12192">
                      <a:solidFill>
                        <a:srgbClr val="000000"/>
                      </a:solidFill>
                      <a:prstDash val="solid"/>
                    </a:lnR>
                    <a:lnT w="31733">
                      <a:solidFill>
                        <a:srgbClr val="2791A6"/>
                      </a:solidFill>
                      <a:prstDash val="solid"/>
                    </a:lnT>
                  </a:tcPr>
                </a:tc>
                <a:tc gridSpan="3">
                  <a:txBody>
                    <a:bodyPr/>
                    <a:lstStyle/>
                    <a:p>
                      <a:pPr marL="284480">
                        <a:lnSpc>
                          <a:spcPct val="100000"/>
                        </a:lnSpc>
                        <a:spcBef>
                          <a:spcPts val="459"/>
                        </a:spcBef>
                      </a:pPr>
                      <a:r>
                        <a:rPr lang="fr-FR" sz="1000" spc="0" baseline="0" dirty="0">
                          <a:latin typeface="Arial"/>
                          <a:cs typeface="Arial"/>
                        </a:rPr>
                        <a:t>Note globale Dimension A : Ouverture au dialogue (additionnez vos notes)</a:t>
                      </a:r>
                    </a:p>
                  </a:txBody>
                  <a:tcPr marL="0" marR="0" marT="58419" marB="0">
                    <a:lnL w="12192">
                      <a:solidFill>
                        <a:srgbClr val="000000"/>
                      </a:solidFill>
                      <a:prstDash val="solid"/>
                    </a:lnL>
                    <a:lnR w="12192">
                      <a:solidFill>
                        <a:srgbClr val="000000"/>
                      </a:solidFill>
                      <a:prstDash val="solid"/>
                    </a:lnR>
                    <a:lnT w="12192" cap="flat" cmpd="sng" algn="ctr">
                      <a:solidFill>
                        <a:srgbClr val="000000"/>
                      </a:solidFill>
                      <a:prstDash val="solid"/>
                      <a:round/>
                      <a:headEnd type="none" w="med" len="med"/>
                      <a:tailEnd type="none" w="med" len="med"/>
                    </a:lnT>
                    <a:lnB w="12192">
                      <a:solidFill>
                        <a:srgbClr val="000000"/>
                      </a:solidFill>
                      <a:prstDash val="solid"/>
                    </a:lnB>
                    <a:solidFill>
                      <a:srgbClr val="EFEFEF"/>
                    </a:solidFill>
                  </a:tcPr>
                </a:tc>
                <a:tc hMerge="1">
                  <a:txBody>
                    <a:bodyPr/>
                    <a:lstStyle/>
                    <a:p>
                      <a:endParaRPr/>
                    </a:p>
                  </a:txBody>
                  <a:tcPr marL="0" marR="0" marT="0" marB="0"/>
                </a:tc>
                <a:tc hMerge="1">
                  <a:txBody>
                    <a:bodyPr/>
                    <a:lstStyle/>
                    <a:p>
                      <a:endParaRPr/>
                    </a:p>
                  </a:txBody>
                  <a:tcPr marL="0" marR="0" marT="0" marB="0"/>
                </a:tc>
                <a:tc gridSpan="6">
                  <a:txBody>
                    <a:bodyPr/>
                    <a:lstStyle/>
                    <a:p>
                      <a:pPr marR="43180" algn="ctr">
                        <a:lnSpc>
                          <a:spcPct val="100000"/>
                        </a:lnSpc>
                        <a:spcBef>
                          <a:spcPts val="459"/>
                        </a:spcBef>
                      </a:pPr>
                      <a:r>
                        <a:rPr sz="1000" spc="0" baseline="0" dirty="0">
                          <a:latin typeface="Arial"/>
                          <a:cs typeface="Arial"/>
                        </a:rPr>
                        <a:t>/30</a:t>
                      </a:r>
                    </a:p>
                  </a:txBody>
                  <a:tcPr marL="0" marR="0" marT="58419"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solidFill>
                      <a:srgbClr val="EFEFEF"/>
                    </a:solidFill>
                  </a:tcPr>
                </a:tc>
                <a:tc hMerge="1">
                  <a:txBody>
                    <a:bodyPr/>
                    <a:lstStyle/>
                    <a:p>
                      <a:endParaRPr/>
                    </a:p>
                  </a:txBody>
                  <a:tcPr marL="0" marR="0" marT="0" marB="0">
                    <a:lnL w="12192" cap="flat" cmpd="sng" algn="ctr">
                      <a:solidFill>
                        <a:srgbClr val="000000"/>
                      </a:solidFill>
                      <a:prstDash val="solid"/>
                      <a:round/>
                      <a:headEnd type="none" w="med" len="med"/>
                      <a:tailEnd type="none" w="med" len="med"/>
                    </a:lnL>
                    <a:lnT w="12192" cap="flat" cmpd="sng" algn="ctr">
                      <a:solidFill>
                        <a:srgbClr val="000000"/>
                      </a:solidFill>
                      <a:prstDash val="solid"/>
                      <a:round/>
                      <a:headEnd type="none" w="med" len="med"/>
                      <a:tailEnd type="none" w="med" len="med"/>
                    </a:lnT>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vMerge="1">
                  <a:txBody>
                    <a:bodyPr/>
                    <a:lstStyle/>
                    <a:p>
                      <a:endParaRPr/>
                    </a:p>
                  </a:txBody>
                  <a:tcPr marL="0" marR="0" marT="0" marB="0">
                    <a:lnL w="12192">
                      <a:solidFill>
                        <a:srgbClr val="000000"/>
                      </a:solidFill>
                      <a:prstDash val="solid"/>
                    </a:lnL>
                    <a:lnT w="31733">
                      <a:solidFill>
                        <a:srgbClr val="2791A6"/>
                      </a:solidFill>
                      <a:prstDash val="solid"/>
                    </a:lnT>
                  </a:tcPr>
                </a:tc>
                <a:extLst>
                  <a:ext uri="{0D108BD9-81ED-4DB2-BD59-A6C34878D82A}">
                    <a16:rowId xmlns:a16="http://schemas.microsoft.com/office/drawing/2014/main" val="10008"/>
                  </a:ext>
                </a:extLst>
              </a:tr>
              <a:tr h="414731">
                <a:tc vMerge="1">
                  <a:txBody>
                    <a:bodyPr/>
                    <a:lstStyle/>
                    <a:p>
                      <a:endParaRPr/>
                    </a:p>
                  </a:txBody>
                  <a:tcPr marL="0" marR="0" marT="0" marB="0">
                    <a:lnR w="12192">
                      <a:solidFill>
                        <a:srgbClr val="000000"/>
                      </a:solidFill>
                      <a:prstDash val="solid"/>
                    </a:lnR>
                    <a:lnT w="31733">
                      <a:solidFill>
                        <a:srgbClr val="2791A6"/>
                      </a:solidFill>
                      <a:prstDash val="solid"/>
                    </a:lnT>
                  </a:tcPr>
                </a:tc>
                <a:tc gridSpan="9">
                  <a:txBody>
                    <a:bodyPr/>
                    <a:lstStyle/>
                    <a:p>
                      <a:pPr marL="3618229">
                        <a:lnSpc>
                          <a:spcPct val="100000"/>
                        </a:lnSpc>
                        <a:spcBef>
                          <a:spcPts val="459"/>
                        </a:spcBef>
                      </a:pPr>
                      <a:r>
                        <a:rPr lang="fr-FR" sz="1000" spc="0" baseline="0" dirty="0">
                          <a:latin typeface="Arial"/>
                          <a:cs typeface="Arial"/>
                        </a:rPr>
                        <a:t>B. Inviter les contributions des élèves</a:t>
                      </a:r>
                      <a:endParaRPr sz="1000" spc="0" baseline="0" dirty="0">
                        <a:latin typeface="Arial"/>
                        <a:cs typeface="Arial"/>
                      </a:endParaRPr>
                    </a:p>
                  </a:txBody>
                  <a:tcPr marL="0" marR="0" marT="58419" marB="0">
                    <a:lnL w="12192">
                      <a:solidFill>
                        <a:srgbClr val="000000"/>
                      </a:solidFill>
                      <a:prstDash val="solid"/>
                    </a:lnL>
                    <a:lnR w="12192">
                      <a:solidFill>
                        <a:srgbClr val="000000"/>
                      </a:solidFill>
                      <a:prstDash val="solid"/>
                    </a:lnR>
                    <a:lnT w="12192">
                      <a:solidFill>
                        <a:srgbClr val="000000"/>
                      </a:solidFill>
                      <a:prstDash val="solid"/>
                    </a:lnT>
                    <a:lnB w="12192" cap="flat" cmpd="sng" algn="ctr">
                      <a:solidFill>
                        <a:srgbClr val="000000"/>
                      </a:solidFill>
                      <a:prstDash val="solid"/>
                      <a:round/>
                      <a:headEnd type="none" w="med" len="med"/>
                      <a:tailEnd type="none" w="med" len="med"/>
                    </a:lnB>
                    <a:solidFill>
                      <a:srgbClr val="CCCCCC"/>
                    </a:solidFill>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lnL w="12192" cap="flat" cmpd="sng" algn="ctr">
                      <a:solidFill>
                        <a:srgbClr val="000000"/>
                      </a:solidFill>
                      <a:prstDash val="solid"/>
                      <a:round/>
                      <a:headEnd type="none" w="med" len="med"/>
                      <a:tailEnd type="none" w="med" len="med"/>
                    </a:lnL>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vMerge="1">
                  <a:txBody>
                    <a:bodyPr/>
                    <a:lstStyle/>
                    <a:p>
                      <a:endParaRPr/>
                    </a:p>
                  </a:txBody>
                  <a:tcPr marL="0" marR="0" marT="0" marB="0">
                    <a:lnL w="12192">
                      <a:solidFill>
                        <a:srgbClr val="000000"/>
                      </a:solidFill>
                      <a:prstDash val="solid"/>
                    </a:lnL>
                    <a:lnT w="31733">
                      <a:solidFill>
                        <a:srgbClr val="2791A6"/>
                      </a:solidFill>
                      <a:prstDash val="solid"/>
                    </a:lnT>
                  </a:tcPr>
                </a:tc>
                <a:extLst>
                  <a:ext uri="{0D108BD9-81ED-4DB2-BD59-A6C34878D82A}">
                    <a16:rowId xmlns:a16="http://schemas.microsoft.com/office/drawing/2014/main" val="10009"/>
                  </a:ext>
                </a:extLst>
              </a:tr>
              <a:tr h="414731">
                <a:tc vMerge="1">
                  <a:txBody>
                    <a:bodyPr/>
                    <a:lstStyle/>
                    <a:p>
                      <a:endParaRPr/>
                    </a:p>
                  </a:txBody>
                  <a:tcPr marL="0" marR="0" marT="0" marB="0">
                    <a:lnR w="12192">
                      <a:solidFill>
                        <a:srgbClr val="000000"/>
                      </a:solidFill>
                      <a:prstDash val="solid"/>
                    </a:lnR>
                    <a:lnT w="31733">
                      <a:solidFill>
                        <a:srgbClr val="2791A6"/>
                      </a:solidFill>
                      <a:prstDash val="solid"/>
                    </a:lnT>
                  </a:tcPr>
                </a:tc>
                <a:tc gridSpan="3">
                  <a:txBody>
                    <a:bodyPr/>
                    <a:lstStyle/>
                    <a:p>
                      <a:pPr marL="90488" marR="309880" indent="0">
                        <a:lnSpc>
                          <a:spcPts val="1280"/>
                        </a:lnSpc>
                        <a:spcBef>
                          <a:spcPts val="440"/>
                        </a:spcBef>
                        <a:tabLst/>
                      </a:pPr>
                      <a:r>
                        <a:rPr sz="1100" dirty="0">
                          <a:latin typeface="Arial"/>
                          <a:cs typeface="Arial"/>
                        </a:rPr>
                        <a:t>j</a:t>
                      </a:r>
                      <a:r>
                        <a:rPr lang="fr-FR" sz="1100" dirty="0">
                          <a:latin typeface="Arial"/>
                          <a:cs typeface="Arial"/>
                        </a:rPr>
                        <a:t>’</a:t>
                      </a:r>
                      <a:r>
                        <a:rPr sz="1100" dirty="0">
                          <a:latin typeface="Arial"/>
                          <a:cs typeface="Arial"/>
                        </a:rPr>
                        <a:t>invite</a:t>
                      </a:r>
                      <a:r>
                        <a:rPr sz="1100" spc="-25" dirty="0">
                          <a:latin typeface="Arial"/>
                          <a:cs typeface="Arial"/>
                        </a:rPr>
                        <a:t> </a:t>
                      </a:r>
                      <a:r>
                        <a:rPr sz="1100" dirty="0">
                          <a:latin typeface="Arial"/>
                          <a:cs typeface="Arial"/>
                        </a:rPr>
                        <a:t>les</a:t>
                      </a:r>
                      <a:r>
                        <a:rPr sz="1100" spc="-40" dirty="0">
                          <a:latin typeface="Arial"/>
                          <a:cs typeface="Arial"/>
                        </a:rPr>
                        <a:t> </a:t>
                      </a:r>
                      <a:r>
                        <a:rPr sz="1100" dirty="0">
                          <a:latin typeface="Arial"/>
                          <a:cs typeface="Arial"/>
                        </a:rPr>
                        <a:t>élèves</a:t>
                      </a:r>
                      <a:r>
                        <a:rPr sz="1100" spc="-55" dirty="0">
                          <a:latin typeface="Arial"/>
                          <a:cs typeface="Arial"/>
                        </a:rPr>
                        <a:t> </a:t>
                      </a:r>
                      <a:r>
                        <a:rPr sz="1100" dirty="0">
                          <a:latin typeface="Arial"/>
                          <a:cs typeface="Arial"/>
                        </a:rPr>
                        <a:t>à</a:t>
                      </a:r>
                      <a:r>
                        <a:rPr sz="1100" spc="-25" dirty="0">
                          <a:latin typeface="Arial"/>
                          <a:cs typeface="Arial"/>
                        </a:rPr>
                        <a:t> </a:t>
                      </a:r>
                      <a:r>
                        <a:rPr sz="1100" dirty="0">
                          <a:latin typeface="Arial"/>
                          <a:cs typeface="Arial"/>
                        </a:rPr>
                        <a:t>partager</a:t>
                      </a:r>
                      <a:r>
                        <a:rPr sz="1100" spc="-30" dirty="0">
                          <a:latin typeface="Arial"/>
                          <a:cs typeface="Arial"/>
                        </a:rPr>
                        <a:t> </a:t>
                      </a:r>
                      <a:r>
                        <a:rPr sz="1100" dirty="0">
                          <a:latin typeface="Arial"/>
                          <a:cs typeface="Arial"/>
                        </a:rPr>
                        <a:t>leurs</a:t>
                      </a:r>
                      <a:r>
                        <a:rPr sz="1100" spc="-35" dirty="0">
                          <a:latin typeface="Arial"/>
                          <a:cs typeface="Arial"/>
                        </a:rPr>
                        <a:t> </a:t>
                      </a:r>
                      <a:r>
                        <a:rPr sz="1100" dirty="0">
                          <a:latin typeface="Arial"/>
                          <a:cs typeface="Arial"/>
                        </a:rPr>
                        <a:t>idées,</a:t>
                      </a:r>
                      <a:r>
                        <a:rPr sz="1100" spc="-40" dirty="0">
                          <a:latin typeface="Arial"/>
                          <a:cs typeface="Arial"/>
                        </a:rPr>
                        <a:t> </a:t>
                      </a:r>
                      <a:r>
                        <a:rPr sz="1100" dirty="0">
                          <a:latin typeface="Arial"/>
                          <a:cs typeface="Arial"/>
                        </a:rPr>
                        <a:t>leurs</a:t>
                      </a:r>
                      <a:r>
                        <a:rPr sz="1100" spc="-40" dirty="0">
                          <a:latin typeface="Arial"/>
                          <a:cs typeface="Arial"/>
                        </a:rPr>
                        <a:t> </a:t>
                      </a:r>
                      <a:r>
                        <a:rPr sz="1100" dirty="0">
                          <a:latin typeface="Arial"/>
                          <a:cs typeface="Arial"/>
                        </a:rPr>
                        <a:t>points</a:t>
                      </a:r>
                      <a:r>
                        <a:rPr sz="1100" spc="-60" dirty="0">
                          <a:latin typeface="Arial"/>
                          <a:cs typeface="Arial"/>
                        </a:rPr>
                        <a:t> </a:t>
                      </a:r>
                      <a:r>
                        <a:rPr sz="1100" dirty="0">
                          <a:latin typeface="Arial"/>
                          <a:cs typeface="Arial"/>
                        </a:rPr>
                        <a:t>de</a:t>
                      </a:r>
                      <a:r>
                        <a:rPr sz="1100" spc="-20" dirty="0">
                          <a:latin typeface="Arial"/>
                          <a:cs typeface="Arial"/>
                        </a:rPr>
                        <a:t> </a:t>
                      </a:r>
                      <a:r>
                        <a:rPr sz="1100" dirty="0">
                          <a:latin typeface="Arial"/>
                          <a:cs typeface="Arial"/>
                        </a:rPr>
                        <a:t>vue,</a:t>
                      </a:r>
                      <a:r>
                        <a:rPr sz="1100" spc="-45" dirty="0">
                          <a:latin typeface="Arial"/>
                          <a:cs typeface="Arial"/>
                        </a:rPr>
                        <a:t> </a:t>
                      </a:r>
                      <a:r>
                        <a:rPr sz="1100" dirty="0">
                          <a:latin typeface="Arial"/>
                          <a:cs typeface="Arial"/>
                        </a:rPr>
                        <a:t>leurs</a:t>
                      </a:r>
                      <a:r>
                        <a:rPr sz="1100" spc="-35" dirty="0">
                          <a:latin typeface="Arial"/>
                          <a:cs typeface="Arial"/>
                        </a:rPr>
                        <a:t> </a:t>
                      </a:r>
                      <a:r>
                        <a:rPr sz="1100" dirty="0">
                          <a:latin typeface="Arial"/>
                          <a:cs typeface="Arial"/>
                        </a:rPr>
                        <a:t>réflexions,</a:t>
                      </a:r>
                      <a:r>
                        <a:rPr sz="1100" spc="-40" dirty="0">
                          <a:latin typeface="Arial"/>
                          <a:cs typeface="Arial"/>
                        </a:rPr>
                        <a:t> </a:t>
                      </a:r>
                      <a:r>
                        <a:rPr sz="1100" dirty="0">
                          <a:latin typeface="Arial"/>
                          <a:cs typeface="Arial"/>
                        </a:rPr>
                        <a:t>leurs</a:t>
                      </a:r>
                      <a:r>
                        <a:rPr sz="1100" spc="-40" dirty="0">
                          <a:latin typeface="Arial"/>
                          <a:cs typeface="Arial"/>
                        </a:rPr>
                        <a:t> </a:t>
                      </a:r>
                      <a:r>
                        <a:rPr sz="1100" dirty="0">
                          <a:latin typeface="Arial"/>
                          <a:cs typeface="Arial"/>
                        </a:rPr>
                        <a:t>intérêts</a:t>
                      </a:r>
                      <a:r>
                        <a:rPr sz="1100" spc="-35" dirty="0">
                          <a:latin typeface="Arial"/>
                          <a:cs typeface="Arial"/>
                        </a:rPr>
                        <a:t> </a:t>
                      </a:r>
                      <a:r>
                        <a:rPr sz="1100" spc="-25" dirty="0">
                          <a:latin typeface="Arial"/>
                          <a:cs typeface="Arial"/>
                        </a:rPr>
                        <a:t>ou </a:t>
                      </a:r>
                      <a:r>
                        <a:rPr sz="1100" dirty="0">
                          <a:latin typeface="Arial"/>
                          <a:cs typeface="Arial"/>
                        </a:rPr>
                        <a:t>leurs</a:t>
                      </a:r>
                      <a:r>
                        <a:rPr sz="1100" spc="-30" dirty="0">
                          <a:latin typeface="Arial"/>
                          <a:cs typeface="Arial"/>
                        </a:rPr>
                        <a:t> </a:t>
                      </a:r>
                      <a:r>
                        <a:rPr sz="1100" spc="-10" dirty="0">
                          <a:latin typeface="Arial"/>
                          <a:cs typeface="Arial"/>
                        </a:rPr>
                        <a:t>sentiments.</a:t>
                      </a:r>
                      <a:endParaRPr sz="1100" dirty="0">
                        <a:latin typeface="Arial"/>
                        <a:cs typeface="Arial"/>
                      </a:endParaRPr>
                    </a:p>
                  </a:txBody>
                  <a:tcPr marL="0" marR="0" marT="5588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hMerge="1">
                  <a:txBody>
                    <a:bodyPr/>
                    <a:lstStyle/>
                    <a:p>
                      <a:endParaRPr/>
                    </a:p>
                  </a:txBody>
                  <a:tcPr marL="0" marR="0" marT="0" marB="0"/>
                </a:tc>
                <a:tc hMerge="1">
                  <a:txBody>
                    <a:bodyPr/>
                    <a:lstStyle/>
                    <a:p>
                      <a:endParaRPr/>
                    </a:p>
                  </a:txBody>
                  <a:tcPr marL="0" marR="0" marT="0" marB="0"/>
                </a:tc>
                <a:tc>
                  <a:txBody>
                    <a:bodyPr/>
                    <a:lstStyle/>
                    <a:p>
                      <a:endParaRPr sz="1000" spc="0" baseline="0">
                        <a:latin typeface="Arial"/>
                        <a:cs typeface="Arial"/>
                      </a:endParaRPr>
                    </a:p>
                  </a:txBody>
                  <a:tcPr marL="0" marR="0" marT="0" marB="0">
                    <a:lnL w="12192" cap="flat" cmpd="sng" algn="ctr">
                      <a:solidFill>
                        <a:srgbClr val="000000"/>
                      </a:solidFill>
                      <a:prstDash val="solid"/>
                      <a:round/>
                      <a:headEnd type="none" w="med" len="med"/>
                      <a:tailEnd type="none" w="med" len="me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dirty="0">
                        <a:latin typeface="Arial"/>
                        <a:cs typeface="Arial"/>
                      </a:endParaRPr>
                    </a:p>
                  </a:txBody>
                  <a:tcPr marL="0" marR="0" marT="0" marB="0">
                    <a:lnL w="12192" cap="flat" cmpd="sng" algn="ctr">
                      <a:solidFill>
                        <a:srgbClr val="000000"/>
                      </a:solidFill>
                      <a:prstDash val="solid"/>
                      <a:round/>
                      <a:headEnd type="none" w="med" len="med"/>
                      <a:tailEnd type="none" w="med" len="med"/>
                    </a:lnL>
                    <a:lnR w="12192">
                      <a:solidFill>
                        <a:srgbClr val="000000"/>
                      </a:solidFill>
                      <a:prstDash val="solid"/>
                    </a:lnR>
                    <a:lnB w="12192" cap="flat" cmpd="sng" algn="ctr">
                      <a:solidFill>
                        <a:srgbClr val="000000"/>
                      </a:solidFill>
                      <a:prstDash val="solid"/>
                      <a:round/>
                      <a:headEnd type="none" w="med" len="med"/>
                      <a:tailEnd type="none" w="med" len="me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vMerge="1">
                  <a:txBody>
                    <a:bodyPr/>
                    <a:lstStyle/>
                    <a:p>
                      <a:endParaRPr/>
                    </a:p>
                  </a:txBody>
                  <a:tcPr marL="0" marR="0" marT="0" marB="0">
                    <a:lnL w="12192">
                      <a:solidFill>
                        <a:srgbClr val="000000"/>
                      </a:solidFill>
                      <a:prstDash val="solid"/>
                    </a:lnL>
                    <a:lnT w="31733">
                      <a:solidFill>
                        <a:srgbClr val="2791A6"/>
                      </a:solidFill>
                      <a:prstDash val="solid"/>
                    </a:lnT>
                  </a:tcPr>
                </a:tc>
                <a:extLst>
                  <a:ext uri="{0D108BD9-81ED-4DB2-BD59-A6C34878D82A}">
                    <a16:rowId xmlns:a16="http://schemas.microsoft.com/office/drawing/2014/main" val="10010"/>
                  </a:ext>
                </a:extLst>
              </a:tr>
              <a:tr h="244997">
                <a:tc vMerge="1">
                  <a:txBody>
                    <a:bodyPr/>
                    <a:lstStyle/>
                    <a:p>
                      <a:endParaRPr/>
                    </a:p>
                  </a:txBody>
                  <a:tcPr marL="0" marR="0" marT="0" marB="0">
                    <a:lnR w="12192">
                      <a:solidFill>
                        <a:srgbClr val="000000"/>
                      </a:solidFill>
                      <a:prstDash val="solid"/>
                    </a:lnR>
                    <a:lnT w="31733">
                      <a:solidFill>
                        <a:srgbClr val="2791A6"/>
                      </a:solidFill>
                      <a:prstDash val="solid"/>
                    </a:lnT>
                  </a:tcPr>
                </a:tc>
                <a:tc gridSpan="3">
                  <a:txBody>
                    <a:bodyPr/>
                    <a:lstStyle/>
                    <a:p>
                      <a:pPr marL="90488" indent="0">
                        <a:lnSpc>
                          <a:spcPct val="100000"/>
                        </a:lnSpc>
                        <a:spcBef>
                          <a:spcPts val="445"/>
                        </a:spcBef>
                        <a:tabLst/>
                      </a:pPr>
                      <a:r>
                        <a:rPr sz="1100" dirty="0">
                          <a:latin typeface="Arial"/>
                          <a:cs typeface="Arial"/>
                        </a:rPr>
                        <a:t>j</a:t>
                      </a:r>
                      <a:r>
                        <a:rPr lang="fr-FR" sz="1100" dirty="0">
                          <a:latin typeface="Arial"/>
                          <a:cs typeface="Arial"/>
                        </a:rPr>
                        <a:t>’</a:t>
                      </a:r>
                      <a:r>
                        <a:rPr sz="1100" dirty="0">
                          <a:latin typeface="Arial"/>
                          <a:cs typeface="Arial"/>
                        </a:rPr>
                        <a:t>invite</a:t>
                      </a:r>
                      <a:r>
                        <a:rPr sz="1100" spc="-10" dirty="0">
                          <a:latin typeface="Arial"/>
                          <a:cs typeface="Arial"/>
                        </a:rPr>
                        <a:t> </a:t>
                      </a:r>
                      <a:r>
                        <a:rPr sz="1100" dirty="0">
                          <a:latin typeface="Arial"/>
                          <a:cs typeface="Arial"/>
                        </a:rPr>
                        <a:t>les</a:t>
                      </a:r>
                      <a:r>
                        <a:rPr sz="1100" spc="-35" dirty="0">
                          <a:latin typeface="Arial"/>
                          <a:cs typeface="Arial"/>
                        </a:rPr>
                        <a:t> </a:t>
                      </a:r>
                      <a:r>
                        <a:rPr sz="1100" dirty="0">
                          <a:latin typeface="Arial"/>
                          <a:cs typeface="Arial"/>
                        </a:rPr>
                        <a:t>élèves</a:t>
                      </a:r>
                      <a:r>
                        <a:rPr sz="1100" spc="-55" dirty="0">
                          <a:latin typeface="Arial"/>
                          <a:cs typeface="Arial"/>
                        </a:rPr>
                        <a:t> </a:t>
                      </a:r>
                      <a:r>
                        <a:rPr sz="1100" dirty="0">
                          <a:latin typeface="Arial"/>
                          <a:cs typeface="Arial"/>
                        </a:rPr>
                        <a:t>à</a:t>
                      </a:r>
                      <a:r>
                        <a:rPr sz="1100" spc="-20" dirty="0">
                          <a:latin typeface="Arial"/>
                          <a:cs typeface="Arial"/>
                        </a:rPr>
                        <a:t> </a:t>
                      </a:r>
                      <a:r>
                        <a:rPr sz="1100" dirty="0">
                          <a:latin typeface="Arial"/>
                          <a:cs typeface="Arial"/>
                        </a:rPr>
                        <a:t>élaborer</a:t>
                      </a:r>
                      <a:r>
                        <a:rPr sz="1100" spc="-25" dirty="0">
                          <a:latin typeface="Arial"/>
                          <a:cs typeface="Arial"/>
                        </a:rPr>
                        <a:t> </a:t>
                      </a:r>
                      <a:r>
                        <a:rPr sz="1100" dirty="0">
                          <a:latin typeface="Arial"/>
                          <a:cs typeface="Arial"/>
                        </a:rPr>
                        <a:t>et</a:t>
                      </a:r>
                      <a:r>
                        <a:rPr sz="1100" spc="-35" dirty="0">
                          <a:latin typeface="Arial"/>
                          <a:cs typeface="Arial"/>
                        </a:rPr>
                        <a:t> </a:t>
                      </a:r>
                      <a:r>
                        <a:rPr sz="1100" dirty="0">
                          <a:latin typeface="Arial"/>
                          <a:cs typeface="Arial"/>
                        </a:rPr>
                        <a:t>à</a:t>
                      </a:r>
                      <a:r>
                        <a:rPr sz="1100" spc="-40" dirty="0">
                          <a:latin typeface="Arial"/>
                          <a:cs typeface="Arial"/>
                        </a:rPr>
                        <a:t> </a:t>
                      </a:r>
                      <a:r>
                        <a:rPr sz="1100" dirty="0">
                          <a:latin typeface="Arial"/>
                          <a:cs typeface="Arial"/>
                        </a:rPr>
                        <a:t>développer</a:t>
                      </a:r>
                      <a:r>
                        <a:rPr sz="1100" spc="-25" dirty="0">
                          <a:latin typeface="Arial"/>
                          <a:cs typeface="Arial"/>
                        </a:rPr>
                        <a:t> </a:t>
                      </a:r>
                      <a:r>
                        <a:rPr sz="1100" dirty="0">
                          <a:latin typeface="Arial"/>
                          <a:cs typeface="Arial"/>
                        </a:rPr>
                        <a:t>leurs</a:t>
                      </a:r>
                      <a:r>
                        <a:rPr sz="1100" spc="-35" dirty="0">
                          <a:latin typeface="Arial"/>
                          <a:cs typeface="Arial"/>
                        </a:rPr>
                        <a:t> </a:t>
                      </a:r>
                      <a:r>
                        <a:rPr sz="1100" dirty="0">
                          <a:latin typeface="Arial"/>
                          <a:cs typeface="Arial"/>
                        </a:rPr>
                        <a:t>propres</a:t>
                      </a:r>
                      <a:r>
                        <a:rPr sz="1100" spc="-30" dirty="0">
                          <a:latin typeface="Arial"/>
                          <a:cs typeface="Arial"/>
                        </a:rPr>
                        <a:t> </a:t>
                      </a:r>
                      <a:r>
                        <a:rPr sz="1100" dirty="0">
                          <a:latin typeface="Arial"/>
                          <a:cs typeface="Arial"/>
                        </a:rPr>
                        <a:t>idées</a:t>
                      </a:r>
                      <a:r>
                        <a:rPr sz="1100" spc="-35" dirty="0">
                          <a:latin typeface="Arial"/>
                          <a:cs typeface="Arial"/>
                        </a:rPr>
                        <a:t> </a:t>
                      </a:r>
                      <a:r>
                        <a:rPr sz="1100" dirty="0">
                          <a:latin typeface="Arial"/>
                          <a:cs typeface="Arial"/>
                        </a:rPr>
                        <a:t>ainsi</a:t>
                      </a:r>
                      <a:r>
                        <a:rPr sz="1100" spc="-25" dirty="0">
                          <a:latin typeface="Arial"/>
                          <a:cs typeface="Arial"/>
                        </a:rPr>
                        <a:t> </a:t>
                      </a:r>
                      <a:r>
                        <a:rPr sz="1100" dirty="0">
                          <a:latin typeface="Arial"/>
                          <a:cs typeface="Arial"/>
                        </a:rPr>
                        <a:t>que</a:t>
                      </a:r>
                      <a:r>
                        <a:rPr sz="1100" spc="-20" dirty="0">
                          <a:latin typeface="Arial"/>
                          <a:cs typeface="Arial"/>
                        </a:rPr>
                        <a:t> </a:t>
                      </a:r>
                      <a:r>
                        <a:rPr sz="1100" spc="-10" dirty="0">
                          <a:latin typeface="Arial"/>
                          <a:cs typeface="Arial"/>
                        </a:rPr>
                        <a:t>celles</a:t>
                      </a:r>
                      <a:r>
                        <a:rPr sz="1100" spc="-55" dirty="0">
                          <a:latin typeface="Arial"/>
                          <a:cs typeface="Arial"/>
                        </a:rPr>
                        <a:t> </a:t>
                      </a:r>
                      <a:r>
                        <a:rPr sz="1100" dirty="0">
                          <a:latin typeface="Arial"/>
                          <a:cs typeface="Arial"/>
                        </a:rPr>
                        <a:t>des</a:t>
                      </a:r>
                      <a:r>
                        <a:rPr sz="1100" spc="-55" dirty="0">
                          <a:latin typeface="Arial"/>
                          <a:cs typeface="Arial"/>
                        </a:rPr>
                        <a:t> </a:t>
                      </a:r>
                      <a:r>
                        <a:rPr sz="1100" spc="-10" dirty="0">
                          <a:latin typeface="Arial"/>
                          <a:cs typeface="Arial"/>
                        </a:rPr>
                        <a:t>autres.</a:t>
                      </a:r>
                      <a:endParaRPr sz="1100" dirty="0">
                        <a:latin typeface="Arial"/>
                        <a:cs typeface="Arial"/>
                      </a:endParaRPr>
                    </a:p>
                  </a:txBody>
                  <a:tcPr marL="0" marR="0" marT="56515" marB="0">
                    <a:lnL w="12192">
                      <a:solidFill>
                        <a:srgbClr val="000000"/>
                      </a:solidFill>
                      <a:prstDash val="solid"/>
                    </a:lnL>
                    <a:lnR w="12192">
                      <a:solidFill>
                        <a:srgbClr val="000000"/>
                      </a:solidFill>
                      <a:prstDash val="solid"/>
                    </a:lnR>
                    <a:lnT w="12192">
                      <a:solidFill>
                        <a:srgbClr val="000000"/>
                      </a:solidFill>
                      <a:prstDash val="solid"/>
                    </a:lnT>
                    <a:lnB w="12191">
                      <a:solidFill>
                        <a:srgbClr val="000000"/>
                      </a:solidFill>
                      <a:prstDash val="solid"/>
                    </a:lnB>
                  </a:tcPr>
                </a:tc>
                <a:tc hMerge="1">
                  <a:txBody>
                    <a:bodyPr/>
                    <a:lstStyle/>
                    <a:p>
                      <a:endParaRPr/>
                    </a:p>
                  </a:txBody>
                  <a:tcPr marL="0" marR="0" marT="0" marB="0"/>
                </a:tc>
                <a:tc hMerge="1">
                  <a:txBody>
                    <a:bodyPr/>
                    <a:lstStyle/>
                    <a:p>
                      <a:endParaRPr/>
                    </a:p>
                  </a:txBody>
                  <a:tcPr marL="0" marR="0" marT="0" marB="0"/>
                </a:tc>
                <a:tc>
                  <a:txBody>
                    <a:bodyPr/>
                    <a:lstStyle/>
                    <a:p>
                      <a:endParaRPr sz="1000" spc="0" baseline="0" dirty="0">
                        <a:latin typeface="Arial"/>
                        <a:cs typeface="Arial"/>
                      </a:endParaRPr>
                    </a:p>
                  </a:txBody>
                  <a:tcPr marL="0" marR="0" marT="0" marB="0">
                    <a:lnL w="12192" cap="flat" cmpd="sng" algn="ctr">
                      <a:solidFill>
                        <a:srgbClr val="000000"/>
                      </a:solidFill>
                      <a:prstDash val="solid"/>
                      <a:round/>
                      <a:headEnd type="none" w="med" len="med"/>
                      <a:tailEnd type="none" w="med" len="med"/>
                    </a:lnL>
                    <a:lnR w="12192">
                      <a:solidFill>
                        <a:srgbClr val="000000"/>
                      </a:solidFill>
                      <a:prstDash val="solid"/>
                    </a:lnR>
                    <a:lnT w="12192">
                      <a:solidFill>
                        <a:srgbClr val="000000"/>
                      </a:solidFill>
                      <a:prstDash val="solid"/>
                    </a:lnT>
                    <a:lnB w="12191">
                      <a:solidFill>
                        <a:srgbClr val="000000"/>
                      </a:solidFill>
                      <a:prstDash val="solid"/>
                    </a:lnB>
                  </a:tcPr>
                </a:tc>
                <a:tc>
                  <a:txBody>
                    <a:bodyPr/>
                    <a:lstStyle/>
                    <a:p>
                      <a:endParaRPr sz="1000" spc="0" baseline="0">
                        <a:latin typeface="Arial"/>
                        <a:cs typeface="Arial"/>
                      </a:endParaRPr>
                    </a:p>
                  </a:txBody>
                  <a:tcPr marL="0" marR="0" marT="0" marB="0">
                    <a:lnL w="12192" cap="flat" cmpd="sng" algn="ctr">
                      <a:solidFill>
                        <a:srgbClr val="000000"/>
                      </a:solidFill>
                      <a:prstDash val="solid"/>
                      <a:round/>
                      <a:headEnd type="none" w="med" len="med"/>
                      <a:tailEnd type="none" w="med" len="med"/>
                    </a:lnL>
                    <a:lnR w="12192">
                      <a:solidFill>
                        <a:srgbClr val="000000"/>
                      </a:solidFill>
                      <a:prstDash val="solid"/>
                    </a:lnR>
                    <a:lnT w="12192" cap="flat" cmpd="sng" algn="ctr">
                      <a:solidFill>
                        <a:srgbClr val="000000"/>
                      </a:solidFill>
                      <a:prstDash val="solid"/>
                      <a:round/>
                      <a:headEnd type="none" w="med" len="med"/>
                      <a:tailEnd type="none" w="med" len="med"/>
                    </a:lnT>
                    <a:lnB w="12191" cap="flat" cmpd="sng" algn="ctr">
                      <a:solidFill>
                        <a:srgbClr val="000000"/>
                      </a:solidFill>
                      <a:prstDash val="solid"/>
                      <a:round/>
                      <a:headEnd type="none" w="med" len="med"/>
                      <a:tailEnd type="none" w="med" len="me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1">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1">
                      <a:solidFill>
                        <a:srgbClr val="000000"/>
                      </a:solidFill>
                      <a:prstDash val="solid"/>
                    </a:lnB>
                  </a:tcPr>
                </a:tc>
                <a:tc>
                  <a:txBody>
                    <a:bodyPr/>
                    <a:lstStyle/>
                    <a:p>
                      <a:endParaRPr sz="100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1">
                      <a:solidFill>
                        <a:srgbClr val="000000"/>
                      </a:solidFill>
                      <a:prstDash val="solid"/>
                    </a:lnB>
                  </a:tcPr>
                </a:tc>
                <a:tc>
                  <a:txBody>
                    <a:bodyPr/>
                    <a:lstStyle/>
                    <a:p>
                      <a:endParaRPr sz="100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1">
                      <a:solidFill>
                        <a:srgbClr val="000000"/>
                      </a:solidFill>
                      <a:prstDash val="solid"/>
                    </a:lnB>
                  </a:tcPr>
                </a:tc>
                <a:tc vMerge="1">
                  <a:txBody>
                    <a:bodyPr/>
                    <a:lstStyle/>
                    <a:p>
                      <a:endParaRPr/>
                    </a:p>
                  </a:txBody>
                  <a:tcPr marL="0" marR="0" marT="0" marB="0">
                    <a:lnL w="12192">
                      <a:solidFill>
                        <a:srgbClr val="000000"/>
                      </a:solidFill>
                      <a:prstDash val="solid"/>
                    </a:lnL>
                    <a:lnT w="31733">
                      <a:solidFill>
                        <a:srgbClr val="2791A6"/>
                      </a:solidFill>
                      <a:prstDash val="solid"/>
                    </a:lnT>
                  </a:tcPr>
                </a:tc>
                <a:extLst>
                  <a:ext uri="{0D108BD9-81ED-4DB2-BD59-A6C34878D82A}">
                    <a16:rowId xmlns:a16="http://schemas.microsoft.com/office/drawing/2014/main" val="10011"/>
                  </a:ext>
                </a:extLst>
              </a:tr>
              <a:tr h="500725">
                <a:tc vMerge="1">
                  <a:txBody>
                    <a:bodyPr/>
                    <a:lstStyle/>
                    <a:p>
                      <a:endParaRPr/>
                    </a:p>
                  </a:txBody>
                  <a:tcPr marL="0" marR="0" marT="0" marB="0">
                    <a:lnR w="12192">
                      <a:solidFill>
                        <a:srgbClr val="000000"/>
                      </a:solidFill>
                      <a:prstDash val="solid"/>
                    </a:lnR>
                    <a:lnT w="31733">
                      <a:solidFill>
                        <a:srgbClr val="2791A6"/>
                      </a:solidFill>
                      <a:prstDash val="solid"/>
                    </a:lnT>
                  </a:tcPr>
                </a:tc>
                <a:tc gridSpan="3">
                  <a:txBody>
                    <a:bodyPr/>
                    <a:lstStyle/>
                    <a:p>
                      <a:pPr marL="90488" marR="3175" indent="0">
                        <a:lnSpc>
                          <a:spcPct val="95600"/>
                        </a:lnSpc>
                        <a:spcBef>
                          <a:spcPts val="185"/>
                        </a:spcBef>
                        <a:tabLst/>
                      </a:pPr>
                      <a:r>
                        <a:rPr sz="1100" dirty="0">
                          <a:latin typeface="Arial"/>
                          <a:cs typeface="Arial"/>
                        </a:rPr>
                        <a:t>j</a:t>
                      </a:r>
                      <a:r>
                        <a:rPr lang="fr-FR" sz="1100" dirty="0">
                          <a:latin typeface="Arial"/>
                          <a:cs typeface="Arial"/>
                        </a:rPr>
                        <a:t>’</a:t>
                      </a:r>
                      <a:r>
                        <a:rPr sz="1100" dirty="0">
                          <a:latin typeface="Arial"/>
                          <a:cs typeface="Arial"/>
                        </a:rPr>
                        <a:t>invite</a:t>
                      </a:r>
                      <a:r>
                        <a:rPr sz="1100" spc="-15" dirty="0">
                          <a:latin typeface="Arial"/>
                          <a:cs typeface="Arial"/>
                        </a:rPr>
                        <a:t> </a:t>
                      </a:r>
                      <a:r>
                        <a:rPr sz="1100" dirty="0">
                          <a:latin typeface="Arial"/>
                          <a:cs typeface="Arial"/>
                        </a:rPr>
                        <a:t>les</a:t>
                      </a:r>
                      <a:r>
                        <a:rPr sz="1100" spc="-35" dirty="0">
                          <a:latin typeface="Arial"/>
                          <a:cs typeface="Arial"/>
                        </a:rPr>
                        <a:t> </a:t>
                      </a:r>
                      <a:r>
                        <a:rPr sz="1100" dirty="0">
                          <a:latin typeface="Arial"/>
                          <a:cs typeface="Arial"/>
                        </a:rPr>
                        <a:t>élèves</a:t>
                      </a:r>
                      <a:r>
                        <a:rPr sz="1100" spc="-55" dirty="0">
                          <a:latin typeface="Arial"/>
                          <a:cs typeface="Arial"/>
                        </a:rPr>
                        <a:t> </a:t>
                      </a:r>
                      <a:r>
                        <a:rPr sz="1100" dirty="0">
                          <a:latin typeface="Arial"/>
                          <a:cs typeface="Arial"/>
                        </a:rPr>
                        <a:t>à</a:t>
                      </a:r>
                      <a:r>
                        <a:rPr sz="1100" spc="-20" dirty="0">
                          <a:latin typeface="Arial"/>
                          <a:cs typeface="Arial"/>
                        </a:rPr>
                        <a:t> </a:t>
                      </a:r>
                      <a:r>
                        <a:rPr sz="1100" dirty="0">
                          <a:latin typeface="Arial"/>
                          <a:cs typeface="Arial"/>
                        </a:rPr>
                        <a:t>justifier</a:t>
                      </a:r>
                      <a:r>
                        <a:rPr sz="1100" spc="-25" dirty="0">
                          <a:latin typeface="Arial"/>
                          <a:cs typeface="Arial"/>
                        </a:rPr>
                        <a:t> </a:t>
                      </a:r>
                      <a:r>
                        <a:rPr sz="1100" dirty="0">
                          <a:latin typeface="Arial"/>
                          <a:cs typeface="Arial"/>
                        </a:rPr>
                        <a:t>leurs</a:t>
                      </a:r>
                      <a:r>
                        <a:rPr sz="1100" spc="-35" dirty="0">
                          <a:latin typeface="Arial"/>
                          <a:cs typeface="Arial"/>
                        </a:rPr>
                        <a:t> </a:t>
                      </a:r>
                      <a:r>
                        <a:rPr sz="1100" dirty="0">
                          <a:latin typeface="Arial"/>
                          <a:cs typeface="Arial"/>
                        </a:rPr>
                        <a:t>idées</a:t>
                      </a:r>
                      <a:r>
                        <a:rPr sz="1100" spc="-35" dirty="0">
                          <a:latin typeface="Arial"/>
                          <a:cs typeface="Arial"/>
                        </a:rPr>
                        <a:t> </a:t>
                      </a:r>
                      <a:r>
                        <a:rPr sz="1100" dirty="0">
                          <a:latin typeface="Arial"/>
                          <a:cs typeface="Arial"/>
                        </a:rPr>
                        <a:t>et</a:t>
                      </a:r>
                      <a:r>
                        <a:rPr sz="1100" spc="-35" dirty="0">
                          <a:latin typeface="Arial"/>
                          <a:cs typeface="Arial"/>
                        </a:rPr>
                        <a:t> </a:t>
                      </a:r>
                      <a:r>
                        <a:rPr sz="1100" dirty="0">
                          <a:latin typeface="Arial"/>
                          <a:cs typeface="Arial"/>
                        </a:rPr>
                        <a:t>leurs</a:t>
                      </a:r>
                      <a:r>
                        <a:rPr sz="1100" spc="-60" dirty="0">
                          <a:latin typeface="Arial"/>
                          <a:cs typeface="Arial"/>
                        </a:rPr>
                        <a:t> </a:t>
                      </a:r>
                      <a:r>
                        <a:rPr sz="1100" dirty="0">
                          <a:latin typeface="Arial"/>
                          <a:cs typeface="Arial"/>
                        </a:rPr>
                        <a:t>opinions</a:t>
                      </a:r>
                      <a:r>
                        <a:rPr sz="1100" spc="-35" dirty="0">
                          <a:latin typeface="Arial"/>
                          <a:cs typeface="Arial"/>
                        </a:rPr>
                        <a:t> </a:t>
                      </a:r>
                      <a:r>
                        <a:rPr sz="1100" dirty="0">
                          <a:latin typeface="Arial"/>
                          <a:cs typeface="Arial"/>
                        </a:rPr>
                        <a:t>de</a:t>
                      </a:r>
                      <a:r>
                        <a:rPr sz="1100" spc="-20" dirty="0">
                          <a:latin typeface="Arial"/>
                          <a:cs typeface="Arial"/>
                        </a:rPr>
                        <a:t> </a:t>
                      </a:r>
                      <a:r>
                        <a:rPr sz="1100" dirty="0">
                          <a:latin typeface="Arial"/>
                          <a:cs typeface="Arial"/>
                        </a:rPr>
                        <a:t>manière</a:t>
                      </a:r>
                      <a:r>
                        <a:rPr sz="1100" spc="-20" dirty="0">
                          <a:latin typeface="Arial"/>
                          <a:cs typeface="Arial"/>
                        </a:rPr>
                        <a:t> </a:t>
                      </a:r>
                      <a:r>
                        <a:rPr sz="1100" spc="-10" dirty="0">
                          <a:latin typeface="Arial"/>
                          <a:cs typeface="Arial"/>
                        </a:rPr>
                        <a:t>explicite,</a:t>
                      </a:r>
                      <a:r>
                        <a:rPr sz="1100" spc="-35" dirty="0">
                          <a:latin typeface="Arial"/>
                          <a:cs typeface="Arial"/>
                        </a:rPr>
                        <a:t> </a:t>
                      </a:r>
                      <a:r>
                        <a:rPr sz="1100" dirty="0">
                          <a:latin typeface="Arial"/>
                          <a:cs typeface="Arial"/>
                        </a:rPr>
                        <a:t>notamment</a:t>
                      </a:r>
                      <a:r>
                        <a:rPr sz="1100" spc="-40" dirty="0">
                          <a:latin typeface="Arial"/>
                          <a:cs typeface="Arial"/>
                        </a:rPr>
                        <a:t> </a:t>
                      </a:r>
                      <a:r>
                        <a:rPr sz="1100" spc="-25" dirty="0">
                          <a:latin typeface="Arial"/>
                          <a:cs typeface="Arial"/>
                        </a:rPr>
                        <a:t>en </a:t>
                      </a:r>
                      <a:r>
                        <a:rPr sz="1100" dirty="0">
                          <a:latin typeface="Arial"/>
                          <a:cs typeface="Arial"/>
                        </a:rPr>
                        <a:t>donnant</a:t>
                      </a:r>
                      <a:r>
                        <a:rPr sz="1100" spc="-25" dirty="0">
                          <a:latin typeface="Arial"/>
                          <a:cs typeface="Arial"/>
                        </a:rPr>
                        <a:t> </a:t>
                      </a:r>
                      <a:r>
                        <a:rPr sz="1100" dirty="0">
                          <a:latin typeface="Arial"/>
                          <a:cs typeface="Arial"/>
                        </a:rPr>
                        <a:t>des</a:t>
                      </a:r>
                      <a:r>
                        <a:rPr sz="1100" spc="-15" dirty="0">
                          <a:latin typeface="Arial"/>
                          <a:cs typeface="Arial"/>
                        </a:rPr>
                        <a:t> </a:t>
                      </a:r>
                      <a:r>
                        <a:rPr sz="1100" spc="-10" dirty="0">
                          <a:latin typeface="Arial"/>
                          <a:cs typeface="Arial"/>
                        </a:rPr>
                        <a:t>explications</a:t>
                      </a:r>
                      <a:r>
                        <a:rPr sz="1100" spc="-15" dirty="0">
                          <a:latin typeface="Arial"/>
                          <a:cs typeface="Arial"/>
                        </a:rPr>
                        <a:t> </a:t>
                      </a:r>
                      <a:r>
                        <a:rPr sz="1100" spc="-10" dirty="0">
                          <a:latin typeface="Arial"/>
                          <a:cs typeface="Arial"/>
                        </a:rPr>
                        <a:t>détaillées,</a:t>
                      </a:r>
                      <a:r>
                        <a:rPr sz="1100" spc="-20" dirty="0">
                          <a:latin typeface="Arial"/>
                          <a:cs typeface="Arial"/>
                        </a:rPr>
                        <a:t> </a:t>
                      </a:r>
                      <a:r>
                        <a:rPr sz="1100" dirty="0">
                          <a:latin typeface="Arial"/>
                          <a:cs typeface="Arial"/>
                        </a:rPr>
                        <a:t>en</a:t>
                      </a:r>
                      <a:r>
                        <a:rPr sz="1100" spc="-5" dirty="0">
                          <a:latin typeface="Arial"/>
                          <a:cs typeface="Arial"/>
                        </a:rPr>
                        <a:t> </a:t>
                      </a:r>
                      <a:r>
                        <a:rPr sz="1100" spc="-10" dirty="0">
                          <a:latin typeface="Arial"/>
                          <a:cs typeface="Arial"/>
                        </a:rPr>
                        <a:t>proposant</a:t>
                      </a:r>
                      <a:r>
                        <a:rPr sz="1100" spc="-45" dirty="0">
                          <a:latin typeface="Arial"/>
                          <a:cs typeface="Arial"/>
                        </a:rPr>
                        <a:t> </a:t>
                      </a:r>
                      <a:r>
                        <a:rPr sz="1100" dirty="0">
                          <a:latin typeface="Arial"/>
                          <a:cs typeface="Arial"/>
                        </a:rPr>
                        <a:t>des</a:t>
                      </a:r>
                      <a:r>
                        <a:rPr sz="1100" spc="-15" dirty="0">
                          <a:latin typeface="Arial"/>
                          <a:cs typeface="Arial"/>
                        </a:rPr>
                        <a:t> </a:t>
                      </a:r>
                      <a:r>
                        <a:rPr sz="1100" dirty="0">
                          <a:latin typeface="Arial"/>
                          <a:cs typeface="Arial"/>
                        </a:rPr>
                        <a:t>arguments,</a:t>
                      </a:r>
                      <a:r>
                        <a:rPr sz="1100" spc="-20" dirty="0">
                          <a:latin typeface="Arial"/>
                          <a:cs typeface="Arial"/>
                        </a:rPr>
                        <a:t> </a:t>
                      </a:r>
                      <a:r>
                        <a:rPr sz="1100" dirty="0">
                          <a:latin typeface="Arial"/>
                          <a:cs typeface="Arial"/>
                        </a:rPr>
                        <a:t>des</a:t>
                      </a:r>
                      <a:r>
                        <a:rPr sz="1100" spc="-15" dirty="0">
                          <a:latin typeface="Arial"/>
                          <a:cs typeface="Arial"/>
                        </a:rPr>
                        <a:t> </a:t>
                      </a:r>
                      <a:r>
                        <a:rPr sz="1100" dirty="0">
                          <a:latin typeface="Arial"/>
                          <a:cs typeface="Arial"/>
                        </a:rPr>
                        <a:t>contre-arguments</a:t>
                      </a:r>
                      <a:r>
                        <a:rPr sz="1100" spc="-20" dirty="0">
                          <a:latin typeface="Arial"/>
                          <a:cs typeface="Arial"/>
                        </a:rPr>
                        <a:t> </a:t>
                      </a:r>
                      <a:r>
                        <a:rPr sz="1100" dirty="0">
                          <a:latin typeface="Arial"/>
                          <a:cs typeface="Arial"/>
                        </a:rPr>
                        <a:t>et/ou </a:t>
                      </a:r>
                      <a:r>
                        <a:rPr sz="1100" spc="-25" dirty="0">
                          <a:latin typeface="Arial"/>
                          <a:cs typeface="Arial"/>
                        </a:rPr>
                        <a:t>des </a:t>
                      </a:r>
                      <a:r>
                        <a:rPr sz="1100" spc="-10" dirty="0">
                          <a:latin typeface="Arial"/>
                          <a:cs typeface="Arial"/>
                        </a:rPr>
                        <a:t>preuves.</a:t>
                      </a:r>
                      <a:endParaRPr sz="1100" dirty="0">
                        <a:latin typeface="Arial"/>
                        <a:cs typeface="Arial"/>
                      </a:endParaRPr>
                    </a:p>
                  </a:txBody>
                  <a:tcPr marL="0" marR="0" marT="23495" marB="0">
                    <a:lnL w="12192">
                      <a:solidFill>
                        <a:srgbClr val="000000"/>
                      </a:solidFill>
                      <a:prstDash val="solid"/>
                    </a:lnL>
                    <a:lnR w="12192">
                      <a:solidFill>
                        <a:srgbClr val="000000"/>
                      </a:solidFill>
                      <a:prstDash val="solid"/>
                    </a:lnR>
                    <a:lnT w="12191">
                      <a:solidFill>
                        <a:srgbClr val="000000"/>
                      </a:solidFill>
                      <a:prstDash val="solid"/>
                    </a:lnT>
                    <a:lnB w="12192">
                      <a:solidFill>
                        <a:srgbClr val="000000"/>
                      </a:solidFill>
                      <a:prstDash val="solid"/>
                    </a:lnB>
                  </a:tcPr>
                </a:tc>
                <a:tc hMerge="1">
                  <a:txBody>
                    <a:bodyPr/>
                    <a:lstStyle/>
                    <a:p>
                      <a:endParaRPr/>
                    </a:p>
                  </a:txBody>
                  <a:tcPr marL="0" marR="0" marT="0" marB="0"/>
                </a:tc>
                <a:tc hMerge="1">
                  <a:txBody>
                    <a:bodyPr/>
                    <a:lstStyle/>
                    <a:p>
                      <a:endParaRPr/>
                    </a:p>
                  </a:txBody>
                  <a:tcPr marL="0" marR="0" marT="0" marB="0"/>
                </a:tc>
                <a:tc>
                  <a:txBody>
                    <a:bodyPr/>
                    <a:lstStyle/>
                    <a:p>
                      <a:endParaRPr sz="1000" spc="0" baseline="0">
                        <a:latin typeface="Arial"/>
                        <a:cs typeface="Arial"/>
                      </a:endParaRPr>
                    </a:p>
                  </a:txBody>
                  <a:tcPr marL="0" marR="0" marT="0" marB="0">
                    <a:lnL w="12192" cap="flat" cmpd="sng" algn="ctr">
                      <a:solidFill>
                        <a:srgbClr val="000000"/>
                      </a:solidFill>
                      <a:prstDash val="solid"/>
                      <a:round/>
                      <a:headEnd type="none" w="med" len="med"/>
                      <a:tailEnd type="none" w="med" len="med"/>
                    </a:lnL>
                    <a:lnR w="12192">
                      <a:solidFill>
                        <a:srgbClr val="000000"/>
                      </a:solidFill>
                      <a:prstDash val="solid"/>
                    </a:lnR>
                    <a:lnT w="12191">
                      <a:solidFill>
                        <a:srgbClr val="000000"/>
                      </a:solidFill>
                      <a:prstDash val="solid"/>
                    </a:lnT>
                    <a:lnB w="12192">
                      <a:solidFill>
                        <a:srgbClr val="000000"/>
                      </a:solidFill>
                      <a:prstDash val="solid"/>
                    </a:lnB>
                  </a:tcPr>
                </a:tc>
                <a:tc>
                  <a:txBody>
                    <a:bodyPr/>
                    <a:lstStyle/>
                    <a:p>
                      <a:endParaRPr sz="1000" spc="0" baseline="0" dirty="0">
                        <a:latin typeface="Arial"/>
                        <a:cs typeface="Arial"/>
                      </a:endParaRPr>
                    </a:p>
                  </a:txBody>
                  <a:tcPr marL="0" marR="0" marT="0" marB="0">
                    <a:lnL w="12192" cap="flat" cmpd="sng" algn="ctr">
                      <a:solidFill>
                        <a:srgbClr val="000000"/>
                      </a:solidFill>
                      <a:prstDash val="solid"/>
                      <a:round/>
                      <a:headEnd type="none" w="med" len="med"/>
                      <a:tailEnd type="none" w="med" len="med"/>
                    </a:lnL>
                    <a:lnR w="12192">
                      <a:solidFill>
                        <a:srgbClr val="000000"/>
                      </a:solidFill>
                      <a:prstDash val="solid"/>
                    </a:lnR>
                    <a:lnT w="12191" cap="flat" cmpd="sng" algn="ctr">
                      <a:solidFill>
                        <a:srgbClr val="000000"/>
                      </a:solidFill>
                      <a:prstDash val="solid"/>
                      <a:round/>
                      <a:headEnd type="none" w="med" len="med"/>
                      <a:tailEnd type="none" w="med" len="med"/>
                    </a:lnT>
                    <a:lnB w="12192" cap="flat" cmpd="sng" algn="ctr">
                      <a:solidFill>
                        <a:srgbClr val="000000"/>
                      </a:solidFill>
                      <a:prstDash val="solid"/>
                      <a:round/>
                      <a:headEnd type="none" w="med" len="med"/>
                      <a:tailEnd type="none" w="med" len="med"/>
                    </a:lnB>
                  </a:tcPr>
                </a:tc>
                <a:tc>
                  <a:txBody>
                    <a:bodyPr/>
                    <a:lstStyle/>
                    <a:p>
                      <a:endParaRPr sz="1000" spc="0" baseline="0" dirty="0">
                        <a:latin typeface="Arial"/>
                        <a:cs typeface="Arial"/>
                      </a:endParaRPr>
                    </a:p>
                  </a:txBody>
                  <a:tcPr marL="0" marR="0" marT="0" marB="0">
                    <a:lnL w="12192">
                      <a:solidFill>
                        <a:srgbClr val="000000"/>
                      </a:solidFill>
                      <a:prstDash val="solid"/>
                    </a:lnL>
                    <a:lnR w="12192">
                      <a:solidFill>
                        <a:srgbClr val="000000"/>
                      </a:solidFill>
                      <a:prstDash val="solid"/>
                    </a:lnR>
                    <a:lnT w="12191">
                      <a:solidFill>
                        <a:srgbClr val="000000"/>
                      </a:solidFill>
                      <a:prstDash val="solid"/>
                    </a:lnT>
                    <a:lnB w="12192">
                      <a:solidFill>
                        <a:srgbClr val="000000"/>
                      </a:solidFill>
                      <a:prstDash val="solid"/>
                    </a:lnB>
                  </a:tcPr>
                </a:tc>
                <a:tc>
                  <a:txBody>
                    <a:bodyPr/>
                    <a:lstStyle/>
                    <a:p>
                      <a:endParaRPr sz="1000" spc="0" baseline="0" dirty="0">
                        <a:latin typeface="Arial"/>
                        <a:cs typeface="Arial"/>
                      </a:endParaRPr>
                    </a:p>
                  </a:txBody>
                  <a:tcPr marL="0" marR="0" marT="0" marB="0">
                    <a:lnL w="12192">
                      <a:solidFill>
                        <a:srgbClr val="000000"/>
                      </a:solidFill>
                      <a:prstDash val="solid"/>
                    </a:lnL>
                    <a:lnR w="12192">
                      <a:solidFill>
                        <a:srgbClr val="000000"/>
                      </a:solidFill>
                      <a:prstDash val="solid"/>
                    </a:lnR>
                    <a:lnT w="12191">
                      <a:solidFill>
                        <a:srgbClr val="000000"/>
                      </a:solidFill>
                      <a:prstDash val="solid"/>
                    </a:lnT>
                    <a:lnB w="12192">
                      <a:solidFill>
                        <a:srgbClr val="000000"/>
                      </a:solidFill>
                      <a:prstDash val="solid"/>
                    </a:lnB>
                  </a:tcPr>
                </a:tc>
                <a:tc>
                  <a:txBody>
                    <a:bodyPr/>
                    <a:lstStyle/>
                    <a:p>
                      <a:endParaRPr sz="1000">
                        <a:latin typeface="Arial"/>
                        <a:cs typeface="Arial"/>
                      </a:endParaRPr>
                    </a:p>
                  </a:txBody>
                  <a:tcPr marL="0" marR="0" marT="0" marB="0">
                    <a:lnL w="12192">
                      <a:solidFill>
                        <a:srgbClr val="000000"/>
                      </a:solidFill>
                      <a:prstDash val="solid"/>
                    </a:lnL>
                    <a:lnR w="12192">
                      <a:solidFill>
                        <a:srgbClr val="000000"/>
                      </a:solidFill>
                      <a:prstDash val="solid"/>
                    </a:lnR>
                    <a:lnT w="12191">
                      <a:solidFill>
                        <a:srgbClr val="000000"/>
                      </a:solidFill>
                      <a:prstDash val="solid"/>
                    </a:lnT>
                    <a:lnB w="12192">
                      <a:solidFill>
                        <a:srgbClr val="000000"/>
                      </a:solidFill>
                      <a:prstDash val="solid"/>
                    </a:lnB>
                  </a:tcPr>
                </a:tc>
                <a:tc>
                  <a:txBody>
                    <a:bodyPr/>
                    <a:lstStyle/>
                    <a:p>
                      <a:endParaRPr sz="1000" dirty="0">
                        <a:latin typeface="Arial"/>
                        <a:cs typeface="Arial"/>
                      </a:endParaRPr>
                    </a:p>
                  </a:txBody>
                  <a:tcPr marL="0" marR="0" marT="0" marB="0">
                    <a:lnL w="12192">
                      <a:solidFill>
                        <a:srgbClr val="000000"/>
                      </a:solidFill>
                      <a:prstDash val="solid"/>
                    </a:lnL>
                    <a:lnR w="12192">
                      <a:solidFill>
                        <a:srgbClr val="000000"/>
                      </a:solidFill>
                      <a:prstDash val="solid"/>
                    </a:lnR>
                    <a:lnT w="12191">
                      <a:solidFill>
                        <a:srgbClr val="000000"/>
                      </a:solidFill>
                      <a:prstDash val="solid"/>
                    </a:lnT>
                    <a:lnB w="12192">
                      <a:solidFill>
                        <a:srgbClr val="000000"/>
                      </a:solidFill>
                      <a:prstDash val="solid"/>
                    </a:lnB>
                  </a:tcPr>
                </a:tc>
                <a:tc vMerge="1">
                  <a:txBody>
                    <a:bodyPr/>
                    <a:lstStyle/>
                    <a:p>
                      <a:endParaRPr/>
                    </a:p>
                  </a:txBody>
                  <a:tcPr marL="0" marR="0" marT="0" marB="0">
                    <a:lnL w="12192">
                      <a:solidFill>
                        <a:srgbClr val="000000"/>
                      </a:solidFill>
                      <a:prstDash val="solid"/>
                    </a:lnL>
                    <a:lnT w="31733">
                      <a:solidFill>
                        <a:srgbClr val="2791A6"/>
                      </a:solidFill>
                      <a:prstDash val="solid"/>
                    </a:lnT>
                  </a:tcPr>
                </a:tc>
                <a:extLst>
                  <a:ext uri="{0D108BD9-81ED-4DB2-BD59-A6C34878D82A}">
                    <a16:rowId xmlns:a16="http://schemas.microsoft.com/office/drawing/2014/main" val="10012"/>
                  </a:ext>
                </a:extLst>
              </a:tr>
              <a:tr h="414731">
                <a:tc vMerge="1">
                  <a:txBody>
                    <a:bodyPr/>
                    <a:lstStyle/>
                    <a:p>
                      <a:endParaRPr/>
                    </a:p>
                  </a:txBody>
                  <a:tcPr marL="0" marR="0" marT="0" marB="0">
                    <a:lnR w="12192">
                      <a:solidFill>
                        <a:srgbClr val="000000"/>
                      </a:solidFill>
                      <a:prstDash val="solid"/>
                    </a:lnR>
                    <a:lnT w="31733">
                      <a:solidFill>
                        <a:srgbClr val="2791A6"/>
                      </a:solidFill>
                      <a:prstDash val="solid"/>
                    </a:lnT>
                  </a:tcPr>
                </a:tc>
                <a:tc gridSpan="3">
                  <a:txBody>
                    <a:bodyPr/>
                    <a:lstStyle/>
                    <a:p>
                      <a:pPr marL="90488" marR="247650" indent="0">
                        <a:lnSpc>
                          <a:spcPts val="1280"/>
                        </a:lnSpc>
                        <a:spcBef>
                          <a:spcPts val="440"/>
                        </a:spcBef>
                        <a:tabLst/>
                      </a:pPr>
                      <a:r>
                        <a:rPr sz="1100" dirty="0">
                          <a:latin typeface="Arial"/>
                          <a:cs typeface="Arial"/>
                        </a:rPr>
                        <a:t>j</a:t>
                      </a:r>
                      <a:r>
                        <a:rPr lang="fr-FR" sz="1100" dirty="0">
                          <a:latin typeface="Arial"/>
                          <a:cs typeface="Arial"/>
                        </a:rPr>
                        <a:t>’</a:t>
                      </a:r>
                      <a:r>
                        <a:rPr sz="1100" dirty="0">
                          <a:latin typeface="Arial"/>
                          <a:cs typeface="Arial"/>
                        </a:rPr>
                        <a:t>invite</a:t>
                      </a:r>
                      <a:r>
                        <a:rPr sz="1100" spc="-10" dirty="0">
                          <a:latin typeface="Arial"/>
                          <a:cs typeface="Arial"/>
                        </a:rPr>
                        <a:t> </a:t>
                      </a:r>
                      <a:r>
                        <a:rPr sz="1100" dirty="0">
                          <a:latin typeface="Arial"/>
                          <a:cs typeface="Arial"/>
                        </a:rPr>
                        <a:t>les</a:t>
                      </a:r>
                      <a:r>
                        <a:rPr sz="1100" spc="-35" dirty="0">
                          <a:latin typeface="Arial"/>
                          <a:cs typeface="Arial"/>
                        </a:rPr>
                        <a:t> </a:t>
                      </a:r>
                      <a:r>
                        <a:rPr sz="1100" dirty="0">
                          <a:latin typeface="Arial"/>
                          <a:cs typeface="Arial"/>
                        </a:rPr>
                        <a:t>élèves</a:t>
                      </a:r>
                      <a:r>
                        <a:rPr sz="1100" spc="-55" dirty="0">
                          <a:latin typeface="Arial"/>
                          <a:cs typeface="Arial"/>
                        </a:rPr>
                        <a:t> </a:t>
                      </a:r>
                      <a:r>
                        <a:rPr sz="1100" dirty="0">
                          <a:latin typeface="Arial"/>
                          <a:cs typeface="Arial"/>
                        </a:rPr>
                        <a:t>à</a:t>
                      </a:r>
                      <a:r>
                        <a:rPr sz="1100" spc="-15" dirty="0">
                          <a:latin typeface="Arial"/>
                          <a:cs typeface="Arial"/>
                        </a:rPr>
                        <a:t> </a:t>
                      </a:r>
                      <a:r>
                        <a:rPr sz="1100" dirty="0">
                          <a:latin typeface="Arial"/>
                          <a:cs typeface="Arial"/>
                        </a:rPr>
                        <a:t>contester,</a:t>
                      </a:r>
                      <a:r>
                        <a:rPr sz="1100" spc="-35" dirty="0">
                          <a:latin typeface="Arial"/>
                          <a:cs typeface="Arial"/>
                        </a:rPr>
                        <a:t> </a:t>
                      </a:r>
                      <a:r>
                        <a:rPr sz="1100" dirty="0">
                          <a:latin typeface="Arial"/>
                          <a:cs typeface="Arial"/>
                        </a:rPr>
                        <a:t>à</a:t>
                      </a:r>
                      <a:r>
                        <a:rPr sz="1100" spc="-45" dirty="0">
                          <a:latin typeface="Arial"/>
                          <a:cs typeface="Arial"/>
                        </a:rPr>
                        <a:t> </a:t>
                      </a:r>
                      <a:r>
                        <a:rPr sz="1100" dirty="0">
                          <a:latin typeface="Arial"/>
                          <a:cs typeface="Arial"/>
                        </a:rPr>
                        <a:t>remettre</a:t>
                      </a:r>
                      <a:r>
                        <a:rPr sz="1100" spc="-40" dirty="0">
                          <a:latin typeface="Arial"/>
                          <a:cs typeface="Arial"/>
                        </a:rPr>
                        <a:t> </a:t>
                      </a:r>
                      <a:r>
                        <a:rPr sz="1100" dirty="0">
                          <a:latin typeface="Arial"/>
                          <a:cs typeface="Arial"/>
                        </a:rPr>
                        <a:t>en</a:t>
                      </a:r>
                      <a:r>
                        <a:rPr sz="1100" spc="-15" dirty="0">
                          <a:latin typeface="Arial"/>
                          <a:cs typeface="Arial"/>
                        </a:rPr>
                        <a:t> </a:t>
                      </a:r>
                      <a:r>
                        <a:rPr sz="1100" spc="-10" dirty="0">
                          <a:latin typeface="Arial"/>
                          <a:cs typeface="Arial"/>
                        </a:rPr>
                        <a:t>question</a:t>
                      </a:r>
                      <a:r>
                        <a:rPr sz="1100" spc="-45" dirty="0">
                          <a:latin typeface="Arial"/>
                          <a:cs typeface="Arial"/>
                        </a:rPr>
                        <a:t> </a:t>
                      </a:r>
                      <a:r>
                        <a:rPr sz="1100" dirty="0">
                          <a:latin typeface="Arial"/>
                          <a:cs typeface="Arial"/>
                        </a:rPr>
                        <a:t>et</a:t>
                      </a:r>
                      <a:r>
                        <a:rPr sz="1100" spc="-35" dirty="0">
                          <a:latin typeface="Arial"/>
                          <a:cs typeface="Arial"/>
                        </a:rPr>
                        <a:t> </a:t>
                      </a:r>
                      <a:r>
                        <a:rPr sz="1100" dirty="0">
                          <a:latin typeface="Arial"/>
                          <a:cs typeface="Arial"/>
                        </a:rPr>
                        <a:t>à</a:t>
                      </a:r>
                      <a:r>
                        <a:rPr sz="1100" spc="-20" dirty="0">
                          <a:latin typeface="Arial"/>
                          <a:cs typeface="Arial"/>
                        </a:rPr>
                        <a:t> </a:t>
                      </a:r>
                      <a:r>
                        <a:rPr sz="1100" dirty="0">
                          <a:latin typeface="Arial"/>
                          <a:cs typeface="Arial"/>
                        </a:rPr>
                        <a:t>évaluer</a:t>
                      </a:r>
                      <a:r>
                        <a:rPr sz="1100" spc="-20" dirty="0">
                          <a:latin typeface="Arial"/>
                          <a:cs typeface="Arial"/>
                        </a:rPr>
                        <a:t> </a:t>
                      </a:r>
                      <a:r>
                        <a:rPr sz="1100" dirty="0">
                          <a:latin typeface="Arial"/>
                          <a:cs typeface="Arial"/>
                        </a:rPr>
                        <a:t>de</a:t>
                      </a:r>
                      <a:r>
                        <a:rPr sz="1100" spc="-20" dirty="0">
                          <a:latin typeface="Arial"/>
                          <a:cs typeface="Arial"/>
                        </a:rPr>
                        <a:t> </a:t>
                      </a:r>
                      <a:r>
                        <a:rPr sz="1100" dirty="0">
                          <a:latin typeface="Arial"/>
                          <a:cs typeface="Arial"/>
                        </a:rPr>
                        <a:t>manière</a:t>
                      </a:r>
                      <a:r>
                        <a:rPr sz="1100" spc="-15" dirty="0">
                          <a:latin typeface="Arial"/>
                          <a:cs typeface="Arial"/>
                        </a:rPr>
                        <a:t> </a:t>
                      </a:r>
                      <a:r>
                        <a:rPr sz="1100" dirty="0">
                          <a:latin typeface="Arial"/>
                          <a:cs typeface="Arial"/>
                        </a:rPr>
                        <a:t>critique</a:t>
                      </a:r>
                      <a:r>
                        <a:rPr sz="1100" spc="-20" dirty="0">
                          <a:latin typeface="Arial"/>
                          <a:cs typeface="Arial"/>
                        </a:rPr>
                        <a:t> </a:t>
                      </a:r>
                      <a:r>
                        <a:rPr sz="1100" dirty="0">
                          <a:latin typeface="Arial"/>
                          <a:cs typeface="Arial"/>
                        </a:rPr>
                        <a:t>les</a:t>
                      </a:r>
                      <a:r>
                        <a:rPr sz="1100" spc="-30" dirty="0">
                          <a:latin typeface="Arial"/>
                          <a:cs typeface="Arial"/>
                        </a:rPr>
                        <a:t> </a:t>
                      </a:r>
                      <a:r>
                        <a:rPr sz="1100" spc="-10" dirty="0">
                          <a:latin typeface="Arial"/>
                          <a:cs typeface="Arial"/>
                        </a:rPr>
                        <a:t>idées </a:t>
                      </a:r>
                      <a:r>
                        <a:rPr sz="1100" dirty="0">
                          <a:latin typeface="Arial"/>
                          <a:cs typeface="Arial"/>
                        </a:rPr>
                        <a:t>des</a:t>
                      </a:r>
                      <a:r>
                        <a:rPr sz="1100" spc="-5" dirty="0">
                          <a:latin typeface="Arial"/>
                          <a:cs typeface="Arial"/>
                        </a:rPr>
                        <a:t> </a:t>
                      </a:r>
                      <a:r>
                        <a:rPr sz="1100" spc="-10" dirty="0">
                          <a:latin typeface="Arial"/>
                          <a:cs typeface="Arial"/>
                        </a:rPr>
                        <a:t>autres.</a:t>
                      </a:r>
                      <a:endParaRPr sz="1100" dirty="0">
                        <a:latin typeface="Arial"/>
                        <a:cs typeface="Arial"/>
                      </a:endParaRPr>
                    </a:p>
                  </a:txBody>
                  <a:tcPr marL="0" marR="0" marT="5588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hMerge="1">
                  <a:txBody>
                    <a:bodyPr/>
                    <a:lstStyle/>
                    <a:p>
                      <a:endParaRPr/>
                    </a:p>
                  </a:txBody>
                  <a:tcPr marL="0" marR="0" marT="0" marB="0"/>
                </a:tc>
                <a:tc hMerge="1">
                  <a:txBody>
                    <a:bodyPr/>
                    <a:lstStyle/>
                    <a:p>
                      <a:endParaRPr/>
                    </a:p>
                  </a:txBody>
                  <a:tcPr marL="0" marR="0" marT="0" marB="0"/>
                </a:tc>
                <a:tc>
                  <a:txBody>
                    <a:bodyPr/>
                    <a:lstStyle/>
                    <a:p>
                      <a:endParaRPr sz="1000" spc="0" baseline="0">
                        <a:latin typeface="Arial"/>
                        <a:cs typeface="Arial"/>
                      </a:endParaRPr>
                    </a:p>
                  </a:txBody>
                  <a:tcPr marL="0" marR="0" marT="0" marB="0">
                    <a:lnL w="12192" cap="flat" cmpd="sng" algn="ctr">
                      <a:solidFill>
                        <a:srgbClr val="000000"/>
                      </a:solidFill>
                      <a:prstDash val="solid"/>
                      <a:round/>
                      <a:headEnd type="none" w="med" len="med"/>
                      <a:tailEnd type="none" w="med" len="me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cap="flat" cmpd="sng" algn="ctr">
                      <a:solidFill>
                        <a:srgbClr val="000000"/>
                      </a:solidFill>
                      <a:prstDash val="solid"/>
                      <a:round/>
                      <a:headEnd type="none" w="med" len="med"/>
                      <a:tailEnd type="none" w="med" len="med"/>
                    </a:lnL>
                    <a:lnR w="12192">
                      <a:solidFill>
                        <a:srgbClr val="000000"/>
                      </a:solidFill>
                      <a:prstDash val="solid"/>
                    </a:lnR>
                    <a:lnT w="12192" cap="flat" cmpd="sng" algn="ctr">
                      <a:solidFill>
                        <a:srgbClr val="000000"/>
                      </a:solidFill>
                      <a:prstDash val="solid"/>
                      <a:round/>
                      <a:headEnd type="none" w="med" len="med"/>
                      <a:tailEnd type="none" w="med" len="med"/>
                    </a:lnT>
                    <a:lnB w="12192" cap="flat" cmpd="sng" algn="ctr">
                      <a:solidFill>
                        <a:srgbClr val="000000"/>
                      </a:solidFill>
                      <a:prstDash val="solid"/>
                      <a:round/>
                      <a:headEnd type="none" w="med" len="med"/>
                      <a:tailEnd type="none" w="med" len="me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dirty="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dirty="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dirty="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vMerge="1">
                  <a:txBody>
                    <a:bodyPr/>
                    <a:lstStyle/>
                    <a:p>
                      <a:endParaRPr/>
                    </a:p>
                  </a:txBody>
                  <a:tcPr marL="0" marR="0" marT="0" marB="0">
                    <a:lnL w="12192">
                      <a:solidFill>
                        <a:srgbClr val="000000"/>
                      </a:solidFill>
                      <a:prstDash val="solid"/>
                    </a:lnL>
                    <a:lnT w="31733">
                      <a:solidFill>
                        <a:srgbClr val="2791A6"/>
                      </a:solidFill>
                      <a:prstDash val="solid"/>
                    </a:lnT>
                  </a:tcPr>
                </a:tc>
                <a:extLst>
                  <a:ext uri="{0D108BD9-81ED-4DB2-BD59-A6C34878D82A}">
                    <a16:rowId xmlns:a16="http://schemas.microsoft.com/office/drawing/2014/main" val="10013"/>
                  </a:ext>
                </a:extLst>
              </a:tr>
              <a:tr h="433313">
                <a:tc vMerge="1">
                  <a:txBody>
                    <a:bodyPr/>
                    <a:lstStyle/>
                    <a:p>
                      <a:endParaRPr/>
                    </a:p>
                  </a:txBody>
                  <a:tcPr marL="0" marR="0" marT="0" marB="0">
                    <a:lnR w="12192">
                      <a:solidFill>
                        <a:srgbClr val="000000"/>
                      </a:solidFill>
                      <a:prstDash val="solid"/>
                    </a:lnR>
                    <a:lnT w="31733">
                      <a:solidFill>
                        <a:srgbClr val="2791A6"/>
                      </a:solidFill>
                      <a:prstDash val="solid"/>
                    </a:lnT>
                  </a:tcPr>
                </a:tc>
                <a:tc gridSpan="3">
                  <a:txBody>
                    <a:bodyPr/>
                    <a:lstStyle/>
                    <a:p>
                      <a:pPr marL="90488" marR="619760" indent="0" algn="r">
                        <a:lnSpc>
                          <a:spcPts val="530"/>
                        </a:lnSpc>
                        <a:tabLst/>
                      </a:pPr>
                      <a:r>
                        <a:rPr sz="1000" spc="0" baseline="0" dirty="0">
                          <a:latin typeface="Arial"/>
                          <a:cs typeface="Arial"/>
                        </a:rPr>
                        <a:t>50</a:t>
                      </a:r>
                    </a:p>
                    <a:p>
                      <a:pPr marL="90488" indent="0">
                        <a:lnSpc>
                          <a:spcPct val="100000"/>
                        </a:lnSpc>
                        <a:spcBef>
                          <a:spcPts val="450"/>
                        </a:spcBef>
                        <a:tabLst/>
                      </a:pPr>
                      <a:r>
                        <a:rPr lang="fr-FR" sz="1000" dirty="0">
                          <a:latin typeface="Arial"/>
                          <a:cs typeface="Arial"/>
                        </a:rPr>
                        <a:t>Note</a:t>
                      </a:r>
                      <a:r>
                        <a:rPr lang="fr-FR" sz="1000" spc="-15" dirty="0">
                          <a:latin typeface="Arial"/>
                          <a:cs typeface="Arial"/>
                        </a:rPr>
                        <a:t> </a:t>
                      </a:r>
                      <a:r>
                        <a:rPr lang="fr-FR" sz="1000" dirty="0">
                          <a:latin typeface="Arial"/>
                          <a:cs typeface="Arial"/>
                        </a:rPr>
                        <a:t>globale</a:t>
                      </a:r>
                      <a:r>
                        <a:rPr lang="fr-FR" sz="1000" spc="-5" dirty="0">
                          <a:latin typeface="Arial"/>
                          <a:cs typeface="Arial"/>
                        </a:rPr>
                        <a:t> </a:t>
                      </a:r>
                      <a:r>
                        <a:rPr lang="fr-FR" sz="1000" dirty="0">
                          <a:latin typeface="Arial"/>
                          <a:cs typeface="Arial"/>
                        </a:rPr>
                        <a:t>Dimension B.</a:t>
                      </a:r>
                      <a:r>
                        <a:rPr lang="fr-FR" sz="1000" spc="-30" dirty="0">
                          <a:latin typeface="Arial"/>
                          <a:cs typeface="Arial"/>
                        </a:rPr>
                        <a:t> </a:t>
                      </a:r>
                      <a:r>
                        <a:rPr lang="fr-FR" sz="1000" dirty="0">
                          <a:latin typeface="Arial"/>
                          <a:cs typeface="Arial"/>
                        </a:rPr>
                        <a:t>Inviter</a:t>
                      </a:r>
                      <a:r>
                        <a:rPr lang="fr-FR" sz="1000" spc="-20" dirty="0">
                          <a:latin typeface="Arial"/>
                          <a:cs typeface="Arial"/>
                        </a:rPr>
                        <a:t> </a:t>
                      </a:r>
                      <a:r>
                        <a:rPr lang="fr-FR" sz="1000" dirty="0">
                          <a:latin typeface="Arial"/>
                          <a:cs typeface="Arial"/>
                        </a:rPr>
                        <a:t>les</a:t>
                      </a:r>
                      <a:r>
                        <a:rPr lang="fr-FR" sz="1000" spc="-25" dirty="0">
                          <a:latin typeface="Arial"/>
                          <a:cs typeface="Arial"/>
                        </a:rPr>
                        <a:t> </a:t>
                      </a:r>
                      <a:r>
                        <a:rPr lang="fr-FR" sz="1000" spc="-10" dirty="0">
                          <a:latin typeface="Arial"/>
                          <a:cs typeface="Arial"/>
                        </a:rPr>
                        <a:t>contributions</a:t>
                      </a:r>
                      <a:r>
                        <a:rPr lang="fr-FR" sz="1000" spc="-25" dirty="0">
                          <a:latin typeface="Arial"/>
                          <a:cs typeface="Arial"/>
                        </a:rPr>
                        <a:t> </a:t>
                      </a:r>
                      <a:r>
                        <a:rPr lang="fr-FR" sz="1000" dirty="0">
                          <a:latin typeface="Arial"/>
                          <a:cs typeface="Arial"/>
                        </a:rPr>
                        <a:t>des</a:t>
                      </a:r>
                      <a:r>
                        <a:rPr lang="fr-FR" sz="1000" spc="-30" dirty="0">
                          <a:latin typeface="Arial"/>
                          <a:cs typeface="Arial"/>
                        </a:rPr>
                        <a:t> </a:t>
                      </a:r>
                      <a:r>
                        <a:rPr lang="fr-FR" sz="1000" dirty="0">
                          <a:latin typeface="Arial"/>
                          <a:cs typeface="Arial"/>
                        </a:rPr>
                        <a:t>élèves</a:t>
                      </a:r>
                      <a:r>
                        <a:rPr lang="fr-FR" sz="1000" spc="-15" dirty="0">
                          <a:latin typeface="Arial"/>
                          <a:cs typeface="Arial"/>
                        </a:rPr>
                        <a:t> </a:t>
                      </a:r>
                      <a:r>
                        <a:rPr lang="fr-FR" sz="1000" spc="-10" dirty="0">
                          <a:latin typeface="Arial"/>
                          <a:cs typeface="Arial"/>
                        </a:rPr>
                        <a:t>(additionnez</a:t>
                      </a:r>
                      <a:r>
                        <a:rPr lang="fr-FR" sz="1000" spc="-25" dirty="0">
                          <a:latin typeface="Arial"/>
                          <a:cs typeface="Arial"/>
                        </a:rPr>
                        <a:t> </a:t>
                      </a:r>
                      <a:r>
                        <a:rPr lang="fr-FR" sz="1000" dirty="0">
                          <a:latin typeface="Arial"/>
                          <a:cs typeface="Arial"/>
                        </a:rPr>
                        <a:t>vos</a:t>
                      </a:r>
                      <a:r>
                        <a:rPr lang="fr-FR" sz="1000" spc="-50" dirty="0">
                          <a:latin typeface="Arial"/>
                          <a:cs typeface="Arial"/>
                        </a:rPr>
                        <a:t> </a:t>
                      </a:r>
                      <a:r>
                        <a:rPr lang="fr-FR" sz="1000" spc="-10" dirty="0">
                          <a:latin typeface="Arial"/>
                          <a:cs typeface="Arial"/>
                        </a:rPr>
                        <a:t>notes)</a:t>
                      </a:r>
                      <a:endParaRPr lang="fr-FR" sz="1000" dirty="0">
                        <a:latin typeface="Arial"/>
                        <a:cs typeface="Arial"/>
                      </a:endParaRPr>
                    </a:p>
                  </a:txBody>
                  <a:tcPr marL="0" marR="0" marT="0" marB="0">
                    <a:lnL w="12192">
                      <a:solidFill>
                        <a:srgbClr val="000000"/>
                      </a:solidFill>
                      <a:prstDash val="solid"/>
                    </a:lnL>
                    <a:lnR w="12192">
                      <a:solidFill>
                        <a:srgbClr val="000000"/>
                      </a:solidFill>
                      <a:prstDash val="solid"/>
                    </a:lnR>
                    <a:lnT w="12192" cap="flat" cmpd="sng" algn="ctr">
                      <a:solidFill>
                        <a:srgbClr val="000000"/>
                      </a:solidFill>
                      <a:prstDash val="solid"/>
                      <a:round/>
                      <a:headEnd type="none" w="med" len="med"/>
                      <a:tailEnd type="none" w="med" len="med"/>
                    </a:lnT>
                    <a:lnB w="7175">
                      <a:solidFill>
                        <a:srgbClr val="000000"/>
                      </a:solidFill>
                      <a:prstDash val="solid"/>
                    </a:lnB>
                    <a:solidFill>
                      <a:srgbClr val="EFEFEF"/>
                    </a:solidFill>
                  </a:tcPr>
                </a:tc>
                <a:tc hMerge="1">
                  <a:txBody>
                    <a:bodyPr/>
                    <a:lstStyle/>
                    <a:p>
                      <a:endParaRPr/>
                    </a:p>
                  </a:txBody>
                  <a:tcPr marL="0" marR="0" marT="0" marB="0"/>
                </a:tc>
                <a:tc hMerge="1">
                  <a:txBody>
                    <a:bodyPr/>
                    <a:lstStyle/>
                    <a:p>
                      <a:endParaRPr/>
                    </a:p>
                  </a:txBody>
                  <a:tcPr marL="0" marR="0" marT="0" marB="0"/>
                </a:tc>
                <a:tc gridSpan="6">
                  <a:txBody>
                    <a:bodyPr/>
                    <a:lstStyle/>
                    <a:p>
                      <a:pPr marR="43180" algn="ctr">
                        <a:lnSpc>
                          <a:spcPct val="100000"/>
                        </a:lnSpc>
                        <a:spcBef>
                          <a:spcPts val="459"/>
                        </a:spcBef>
                      </a:pPr>
                      <a:r>
                        <a:rPr sz="1000" spc="0" baseline="0" dirty="0">
                          <a:latin typeface="Arial"/>
                          <a:cs typeface="Arial"/>
                        </a:rPr>
                        <a:t>/24</a:t>
                      </a:r>
                    </a:p>
                  </a:txBody>
                  <a:tcPr marL="0" marR="0" marT="58419" marB="0">
                    <a:lnL w="12192">
                      <a:solidFill>
                        <a:srgbClr val="000000"/>
                      </a:solidFill>
                      <a:prstDash val="solid"/>
                    </a:lnL>
                    <a:lnR w="12192">
                      <a:solidFill>
                        <a:srgbClr val="000000"/>
                      </a:solidFill>
                      <a:prstDash val="solid"/>
                    </a:lnR>
                    <a:lnT w="12192">
                      <a:solidFill>
                        <a:srgbClr val="000000"/>
                      </a:solidFill>
                      <a:prstDash val="solid"/>
                    </a:lnT>
                    <a:lnB w="7175">
                      <a:solidFill>
                        <a:srgbClr val="000000"/>
                      </a:solidFill>
                      <a:prstDash val="solid"/>
                    </a:lnB>
                    <a:solidFill>
                      <a:srgbClr val="EFEFEF"/>
                    </a:solidFill>
                  </a:tcPr>
                </a:tc>
                <a:tc hMerge="1">
                  <a:txBody>
                    <a:bodyPr/>
                    <a:lstStyle/>
                    <a:p>
                      <a:endParaRPr/>
                    </a:p>
                  </a:txBody>
                  <a:tcPr marL="0" marR="0" marT="0" marB="0">
                    <a:lnL w="12192" cap="flat" cmpd="sng" algn="ctr">
                      <a:solidFill>
                        <a:srgbClr val="000000"/>
                      </a:solidFill>
                      <a:prstDash val="solid"/>
                      <a:round/>
                      <a:headEnd type="none" w="med" len="med"/>
                      <a:tailEnd type="none" w="med" len="med"/>
                    </a:lnL>
                    <a:lnT w="12192" cap="flat" cmpd="sng" algn="ctr">
                      <a:solidFill>
                        <a:srgbClr val="000000"/>
                      </a:solidFill>
                      <a:prstDash val="solid"/>
                      <a:round/>
                      <a:headEnd type="none" w="med" len="med"/>
                      <a:tailEnd type="none" w="med" len="med"/>
                    </a:lnT>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vMerge="1">
                  <a:txBody>
                    <a:bodyPr/>
                    <a:lstStyle/>
                    <a:p>
                      <a:endParaRPr/>
                    </a:p>
                  </a:txBody>
                  <a:tcPr marL="0" marR="0" marT="0" marB="0">
                    <a:lnL w="12192">
                      <a:solidFill>
                        <a:srgbClr val="000000"/>
                      </a:solidFill>
                      <a:prstDash val="solid"/>
                    </a:lnL>
                    <a:lnT w="31733">
                      <a:solidFill>
                        <a:srgbClr val="2791A6"/>
                      </a:solidFill>
                      <a:prstDash val="solid"/>
                    </a:lnT>
                  </a:tcPr>
                </a:tc>
                <a:extLst>
                  <a:ext uri="{0D108BD9-81ED-4DB2-BD59-A6C34878D82A}">
                    <a16:rowId xmlns:a16="http://schemas.microsoft.com/office/drawing/2014/main" val="10014"/>
                  </a:ext>
                </a:extLst>
              </a:tr>
            </a:tbl>
          </a:graphicData>
        </a:graphic>
      </p:graphicFrame>
      <p:sp>
        <p:nvSpPr>
          <p:cNvPr id="4" name="object 4"/>
          <p:cNvSpPr/>
          <p:nvPr>
            <p:custDataLst>
              <p:tags r:id="rId3"/>
            </p:custDataLst>
          </p:nvPr>
        </p:nvSpPr>
        <p:spPr>
          <a:xfrm>
            <a:off x="241300" y="1455936"/>
            <a:ext cx="209547" cy="209547"/>
          </a:xfrm>
          <a:prstGeom prst="rect">
            <a:avLst/>
          </a:prstGeom>
          <a:blipFill>
            <a:blip r:embed="rId7" cstate="print"/>
            <a:stretch>
              <a:fillRect/>
            </a:stretch>
          </a:blipFill>
        </p:spPr>
        <p:txBody>
          <a:bodyPr wrap="square" lIns="0" tIns="0" rIns="0" bIns="0" rtlCol="0"/>
          <a:lstStyle/>
          <a:p>
            <a:endParaRP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object 2"/>
          <p:cNvGraphicFramePr>
            <a:graphicFrameLocks noGrp="1"/>
          </p:cNvGraphicFramePr>
          <p:nvPr>
            <p:custDataLst>
              <p:tags r:id="rId1"/>
            </p:custDataLst>
            <p:extLst>
              <p:ext uri="{D42A27DB-BD31-4B8C-83A1-F6EECF244321}">
                <p14:modId xmlns:p14="http://schemas.microsoft.com/office/powerpoint/2010/main" val="1805988740"/>
              </p:ext>
            </p:extLst>
          </p:nvPr>
        </p:nvGraphicFramePr>
        <p:xfrm>
          <a:off x="393072" y="463176"/>
          <a:ext cx="9296396" cy="5286497"/>
        </p:xfrm>
        <a:graphic>
          <a:graphicData uri="http://schemas.openxmlformats.org/drawingml/2006/table">
            <a:tbl>
              <a:tblPr firstRow="1" bandRow="1">
                <a:tableStyleId>{2D5ABB26-0587-4C30-8999-92F81FD0307C}</a:tableStyleId>
              </a:tblPr>
              <a:tblGrid>
                <a:gridCol w="6266687">
                  <a:extLst>
                    <a:ext uri="{9D8B030D-6E8A-4147-A177-3AD203B41FA5}">
                      <a16:colId xmlns:a16="http://schemas.microsoft.com/office/drawing/2014/main" val="20000"/>
                    </a:ext>
                  </a:extLst>
                </a:gridCol>
                <a:gridCol w="496824">
                  <a:extLst>
                    <a:ext uri="{9D8B030D-6E8A-4147-A177-3AD203B41FA5}">
                      <a16:colId xmlns:a16="http://schemas.microsoft.com/office/drawing/2014/main" val="20001"/>
                    </a:ext>
                  </a:extLst>
                </a:gridCol>
                <a:gridCol w="472440">
                  <a:extLst>
                    <a:ext uri="{9D8B030D-6E8A-4147-A177-3AD203B41FA5}">
                      <a16:colId xmlns:a16="http://schemas.microsoft.com/office/drawing/2014/main" val="20002"/>
                    </a:ext>
                  </a:extLst>
                </a:gridCol>
                <a:gridCol w="496822">
                  <a:extLst>
                    <a:ext uri="{9D8B030D-6E8A-4147-A177-3AD203B41FA5}">
                      <a16:colId xmlns:a16="http://schemas.microsoft.com/office/drawing/2014/main" val="20003"/>
                    </a:ext>
                  </a:extLst>
                </a:gridCol>
                <a:gridCol w="518159">
                  <a:extLst>
                    <a:ext uri="{9D8B030D-6E8A-4147-A177-3AD203B41FA5}">
                      <a16:colId xmlns:a16="http://schemas.microsoft.com/office/drawing/2014/main" val="20004"/>
                    </a:ext>
                  </a:extLst>
                </a:gridCol>
                <a:gridCol w="548640">
                  <a:extLst>
                    <a:ext uri="{9D8B030D-6E8A-4147-A177-3AD203B41FA5}">
                      <a16:colId xmlns:a16="http://schemas.microsoft.com/office/drawing/2014/main" val="20005"/>
                    </a:ext>
                  </a:extLst>
                </a:gridCol>
                <a:gridCol w="496824">
                  <a:extLst>
                    <a:ext uri="{9D8B030D-6E8A-4147-A177-3AD203B41FA5}">
                      <a16:colId xmlns:a16="http://schemas.microsoft.com/office/drawing/2014/main" val="20006"/>
                    </a:ext>
                  </a:extLst>
                </a:gridCol>
              </a:tblGrid>
              <a:tr h="338327">
                <a:tc gridSpan="7">
                  <a:txBody>
                    <a:bodyPr/>
                    <a:lstStyle/>
                    <a:p>
                      <a:pPr marL="227329" algn="ctr">
                        <a:lnSpc>
                          <a:spcPct val="100000"/>
                        </a:lnSpc>
                        <a:spcBef>
                          <a:spcPts val="459"/>
                        </a:spcBef>
                      </a:pPr>
                      <a:r>
                        <a:rPr sz="1000" spc="0" baseline="0" dirty="0">
                          <a:latin typeface="Arial"/>
                          <a:cs typeface="Arial"/>
                        </a:rPr>
                        <a:t>Dimension C</a:t>
                      </a:r>
                      <a:r>
                        <a:rPr lang="fr-FR" sz="1000" spc="0" baseline="0" dirty="0">
                          <a:latin typeface="Arial"/>
                          <a:cs typeface="Arial"/>
                        </a:rPr>
                        <a:t> :</a:t>
                      </a:r>
                      <a:r>
                        <a:rPr sz="1000" spc="0" baseline="0" dirty="0">
                          <a:latin typeface="Arial"/>
                          <a:cs typeface="Arial"/>
                        </a:rPr>
                        <a:t> </a:t>
                      </a:r>
                      <a:r>
                        <a:rPr lang="fr-FR" sz="1050" dirty="0">
                          <a:latin typeface="Arial"/>
                          <a:cs typeface="Arial"/>
                        </a:rPr>
                        <a:t>E</a:t>
                      </a:r>
                      <a:r>
                        <a:rPr lang="fr-FR" sz="1000" dirty="0">
                          <a:latin typeface="Arial"/>
                          <a:cs typeface="Arial"/>
                        </a:rPr>
                        <a:t>ncourager</a:t>
                      </a:r>
                      <a:r>
                        <a:rPr lang="fr-FR" sz="1000" spc="-5" dirty="0">
                          <a:latin typeface="Arial"/>
                          <a:cs typeface="Arial"/>
                        </a:rPr>
                        <a:t> </a:t>
                      </a:r>
                      <a:r>
                        <a:rPr lang="fr-FR" sz="1000" dirty="0">
                          <a:latin typeface="Arial"/>
                          <a:cs typeface="Arial"/>
                        </a:rPr>
                        <a:t>la</a:t>
                      </a:r>
                      <a:r>
                        <a:rPr lang="fr-FR" sz="1000" spc="10" dirty="0">
                          <a:latin typeface="Arial"/>
                          <a:cs typeface="Arial"/>
                        </a:rPr>
                        <a:t> </a:t>
                      </a:r>
                      <a:r>
                        <a:rPr lang="fr-FR" sz="1000" spc="-10" dirty="0">
                          <a:latin typeface="Arial"/>
                          <a:cs typeface="Arial"/>
                        </a:rPr>
                        <a:t>participation</a:t>
                      </a:r>
                      <a:r>
                        <a:rPr lang="fr-FR" sz="1000" spc="-25" dirty="0">
                          <a:latin typeface="Arial"/>
                          <a:cs typeface="Arial"/>
                        </a:rPr>
                        <a:t> </a:t>
                      </a:r>
                      <a:r>
                        <a:rPr lang="fr-FR" sz="1000" spc="-10" dirty="0">
                          <a:latin typeface="Arial"/>
                          <a:cs typeface="Arial"/>
                        </a:rPr>
                        <a:t>dialogique</a:t>
                      </a:r>
                      <a:endParaRPr sz="1000" spc="0" baseline="0" dirty="0">
                        <a:latin typeface="Arial"/>
                        <a:cs typeface="Arial"/>
                      </a:endParaRPr>
                    </a:p>
                  </a:txBody>
                  <a:tcPr marL="0" marR="0" marT="58419"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solidFill>
                      <a:srgbClr val="CCCCCC"/>
                    </a:solidFill>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extLst>
                  <a:ext uri="{0D108BD9-81ED-4DB2-BD59-A6C34878D82A}">
                    <a16:rowId xmlns:a16="http://schemas.microsoft.com/office/drawing/2014/main" val="10000"/>
                  </a:ext>
                </a:extLst>
              </a:tr>
              <a:tr h="435864">
                <a:tc>
                  <a:txBody>
                    <a:bodyPr/>
                    <a:lstStyle/>
                    <a:p>
                      <a:endParaRPr sz="1000" spc="0" baseline="0" dirty="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cap="flat" cmpd="sng" algn="ctr">
                      <a:solidFill>
                        <a:srgbClr val="000000"/>
                      </a:solidFill>
                      <a:prstDash val="solid"/>
                      <a:round/>
                      <a:headEnd type="none" w="med" len="med"/>
                      <a:tailEnd type="none" w="med" len="med"/>
                    </a:lnB>
                  </a:tcPr>
                </a:tc>
                <a:tc>
                  <a:txBody>
                    <a:bodyPr/>
                    <a:lstStyle/>
                    <a:p>
                      <a:pPr algn="ctr">
                        <a:lnSpc>
                          <a:spcPct val="100000"/>
                        </a:lnSpc>
                        <a:spcBef>
                          <a:spcPts val="459"/>
                        </a:spcBef>
                      </a:pPr>
                      <a:r>
                        <a:rPr sz="1000" spc="0" baseline="0" dirty="0">
                          <a:latin typeface="Arial"/>
                          <a:cs typeface="Arial"/>
                        </a:rPr>
                        <a:t>(1)</a:t>
                      </a:r>
                      <a:endParaRPr sz="1000" spc="0" baseline="0">
                        <a:latin typeface="Arial"/>
                        <a:cs typeface="Arial"/>
                      </a:endParaRPr>
                    </a:p>
                  </a:txBody>
                  <a:tcPr marL="0" marR="0" marT="58419"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pPr marL="1905" algn="ctr">
                        <a:lnSpc>
                          <a:spcPct val="100000"/>
                        </a:lnSpc>
                        <a:spcBef>
                          <a:spcPts val="459"/>
                        </a:spcBef>
                      </a:pPr>
                      <a:r>
                        <a:rPr sz="1000" spc="0" baseline="0" dirty="0">
                          <a:latin typeface="Arial"/>
                          <a:cs typeface="Arial"/>
                        </a:rPr>
                        <a:t>(2)</a:t>
                      </a:r>
                      <a:endParaRPr sz="1000" spc="0" baseline="0">
                        <a:latin typeface="Arial"/>
                        <a:cs typeface="Arial"/>
                      </a:endParaRPr>
                    </a:p>
                  </a:txBody>
                  <a:tcPr marL="0" marR="0" marT="58419"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pPr marL="1905" algn="ctr">
                        <a:lnSpc>
                          <a:spcPct val="100000"/>
                        </a:lnSpc>
                        <a:spcBef>
                          <a:spcPts val="459"/>
                        </a:spcBef>
                      </a:pPr>
                      <a:r>
                        <a:rPr sz="1000" spc="0" baseline="0" dirty="0">
                          <a:latin typeface="Arial"/>
                          <a:cs typeface="Arial"/>
                        </a:rPr>
                        <a:t>(3)</a:t>
                      </a:r>
                      <a:endParaRPr sz="1000" spc="0" baseline="0">
                        <a:latin typeface="Arial"/>
                        <a:cs typeface="Arial"/>
                      </a:endParaRPr>
                    </a:p>
                  </a:txBody>
                  <a:tcPr marL="0" marR="0" marT="58419"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pPr marL="635" algn="ctr">
                        <a:lnSpc>
                          <a:spcPct val="100000"/>
                        </a:lnSpc>
                        <a:spcBef>
                          <a:spcPts val="459"/>
                        </a:spcBef>
                      </a:pPr>
                      <a:r>
                        <a:rPr sz="1000" spc="0" baseline="0" dirty="0">
                          <a:latin typeface="Arial"/>
                          <a:cs typeface="Arial"/>
                        </a:rPr>
                        <a:t>(4)</a:t>
                      </a:r>
                      <a:endParaRPr sz="1000" spc="0" baseline="0">
                        <a:latin typeface="Arial"/>
                        <a:cs typeface="Arial"/>
                      </a:endParaRPr>
                    </a:p>
                  </a:txBody>
                  <a:tcPr marL="0" marR="0" marT="58419"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pPr marL="1905" algn="ctr">
                        <a:lnSpc>
                          <a:spcPct val="100000"/>
                        </a:lnSpc>
                        <a:spcBef>
                          <a:spcPts val="459"/>
                        </a:spcBef>
                      </a:pPr>
                      <a:r>
                        <a:rPr sz="1000" spc="0" baseline="0" dirty="0">
                          <a:latin typeface="Arial"/>
                          <a:cs typeface="Arial"/>
                        </a:rPr>
                        <a:t>(5)</a:t>
                      </a:r>
                      <a:endParaRPr sz="1000" spc="0" baseline="0">
                        <a:latin typeface="Arial"/>
                        <a:cs typeface="Arial"/>
                      </a:endParaRPr>
                    </a:p>
                  </a:txBody>
                  <a:tcPr marL="0" marR="0" marT="58419"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pPr algn="ctr">
                        <a:lnSpc>
                          <a:spcPct val="100000"/>
                        </a:lnSpc>
                        <a:spcBef>
                          <a:spcPts val="459"/>
                        </a:spcBef>
                      </a:pPr>
                      <a:r>
                        <a:rPr sz="1000" spc="0" baseline="0" dirty="0">
                          <a:latin typeface="Arial"/>
                          <a:cs typeface="Arial"/>
                        </a:rPr>
                        <a:t>(6)</a:t>
                      </a:r>
                    </a:p>
                  </a:txBody>
                  <a:tcPr marL="0" marR="0" marT="58419"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extLst>
                  <a:ext uri="{0D108BD9-81ED-4DB2-BD59-A6C34878D82A}">
                    <a16:rowId xmlns:a16="http://schemas.microsoft.com/office/drawing/2014/main" val="10001"/>
                  </a:ext>
                </a:extLst>
              </a:tr>
              <a:tr h="768096">
                <a:tc>
                  <a:txBody>
                    <a:bodyPr/>
                    <a:lstStyle/>
                    <a:p>
                      <a:pPr marL="95250" marR="80010" indent="0">
                        <a:lnSpc>
                          <a:spcPct val="96100"/>
                        </a:lnSpc>
                        <a:spcBef>
                          <a:spcPts val="215"/>
                        </a:spcBef>
                        <a:tabLst/>
                      </a:pPr>
                      <a:r>
                        <a:rPr sz="1200" dirty="0">
                          <a:latin typeface="Arial"/>
                          <a:cs typeface="Arial"/>
                        </a:rPr>
                        <a:t>je</a:t>
                      </a:r>
                      <a:r>
                        <a:rPr sz="1200" spc="-5" dirty="0">
                          <a:latin typeface="Arial"/>
                          <a:cs typeface="Arial"/>
                        </a:rPr>
                        <a:t> </a:t>
                      </a:r>
                      <a:r>
                        <a:rPr sz="1200" dirty="0" err="1">
                          <a:latin typeface="Arial"/>
                          <a:cs typeface="Arial"/>
                        </a:rPr>
                        <a:t>souligne</a:t>
                      </a:r>
                      <a:r>
                        <a:rPr sz="1200" spc="-10" dirty="0">
                          <a:latin typeface="Arial"/>
                          <a:cs typeface="Arial"/>
                        </a:rPr>
                        <a:t> </a:t>
                      </a:r>
                      <a:r>
                        <a:rPr sz="1200" dirty="0">
                          <a:latin typeface="Arial"/>
                          <a:cs typeface="Arial"/>
                        </a:rPr>
                        <a:t>l</a:t>
                      </a:r>
                      <a:r>
                        <a:rPr lang="fr-FR" sz="1200" dirty="0">
                          <a:latin typeface="Arial"/>
                          <a:cs typeface="Arial"/>
                        </a:rPr>
                        <a:t>’</a:t>
                      </a:r>
                      <a:r>
                        <a:rPr sz="1200" dirty="0">
                          <a:latin typeface="Arial"/>
                          <a:cs typeface="Arial"/>
                        </a:rPr>
                        <a:t>importance</a:t>
                      </a:r>
                      <a:r>
                        <a:rPr sz="1200" spc="-5" dirty="0">
                          <a:latin typeface="Arial"/>
                          <a:cs typeface="Arial"/>
                        </a:rPr>
                        <a:t> </a:t>
                      </a:r>
                      <a:r>
                        <a:rPr sz="1200" dirty="0">
                          <a:latin typeface="Arial"/>
                          <a:cs typeface="Arial"/>
                        </a:rPr>
                        <a:t>d</a:t>
                      </a:r>
                      <a:r>
                        <a:rPr lang="fr-FR" sz="1200" dirty="0">
                          <a:latin typeface="Arial"/>
                          <a:cs typeface="Arial"/>
                        </a:rPr>
                        <a:t>’</a:t>
                      </a:r>
                      <a:r>
                        <a:rPr sz="1200" dirty="0">
                          <a:latin typeface="Arial"/>
                          <a:cs typeface="Arial"/>
                        </a:rPr>
                        <a:t>un</a:t>
                      </a:r>
                      <a:r>
                        <a:rPr sz="1200" spc="-10" dirty="0">
                          <a:latin typeface="Arial"/>
                          <a:cs typeface="Arial"/>
                        </a:rPr>
                        <a:t> </a:t>
                      </a:r>
                      <a:r>
                        <a:rPr sz="1200" dirty="0">
                          <a:latin typeface="Arial"/>
                          <a:cs typeface="Arial"/>
                        </a:rPr>
                        <a:t>dialogue</a:t>
                      </a:r>
                      <a:r>
                        <a:rPr sz="1200" spc="-10" dirty="0">
                          <a:latin typeface="Arial"/>
                          <a:cs typeface="Arial"/>
                        </a:rPr>
                        <a:t> constructif</a:t>
                      </a:r>
                      <a:r>
                        <a:rPr sz="1200" spc="-20" dirty="0">
                          <a:latin typeface="Arial"/>
                          <a:cs typeface="Arial"/>
                        </a:rPr>
                        <a:t> </a:t>
                      </a:r>
                      <a:r>
                        <a:rPr sz="1200" dirty="0">
                          <a:latin typeface="Arial"/>
                          <a:cs typeface="Arial"/>
                        </a:rPr>
                        <a:t>pour</a:t>
                      </a:r>
                      <a:r>
                        <a:rPr sz="1200" spc="-15" dirty="0">
                          <a:latin typeface="Arial"/>
                          <a:cs typeface="Arial"/>
                        </a:rPr>
                        <a:t> </a:t>
                      </a:r>
                      <a:r>
                        <a:rPr sz="1200" dirty="0">
                          <a:latin typeface="Arial"/>
                          <a:cs typeface="Arial"/>
                        </a:rPr>
                        <a:t>l</a:t>
                      </a:r>
                      <a:r>
                        <a:rPr lang="fr-FR" sz="1200" dirty="0">
                          <a:latin typeface="Arial"/>
                          <a:cs typeface="Arial"/>
                        </a:rPr>
                        <a:t>’</a:t>
                      </a:r>
                      <a:r>
                        <a:rPr sz="1200" dirty="0" err="1">
                          <a:latin typeface="Arial"/>
                          <a:cs typeface="Arial"/>
                        </a:rPr>
                        <a:t>apprentissage</a:t>
                      </a:r>
                      <a:r>
                        <a:rPr sz="1200" spc="-10" dirty="0">
                          <a:latin typeface="Arial"/>
                          <a:cs typeface="Arial"/>
                        </a:rPr>
                        <a:t> </a:t>
                      </a:r>
                      <a:r>
                        <a:rPr sz="1200" dirty="0">
                          <a:latin typeface="Arial"/>
                          <a:cs typeface="Arial"/>
                        </a:rPr>
                        <a:t>de</a:t>
                      </a:r>
                      <a:r>
                        <a:rPr sz="1200" spc="-5" dirty="0">
                          <a:latin typeface="Arial"/>
                          <a:cs typeface="Arial"/>
                        </a:rPr>
                        <a:t> </a:t>
                      </a:r>
                      <a:r>
                        <a:rPr sz="1200" dirty="0">
                          <a:latin typeface="Arial"/>
                          <a:cs typeface="Arial"/>
                        </a:rPr>
                        <a:t>mes</a:t>
                      </a:r>
                      <a:r>
                        <a:rPr sz="1200" spc="-15" dirty="0">
                          <a:latin typeface="Arial"/>
                          <a:cs typeface="Arial"/>
                        </a:rPr>
                        <a:t> </a:t>
                      </a:r>
                      <a:r>
                        <a:rPr sz="1200" dirty="0">
                          <a:latin typeface="Arial"/>
                          <a:cs typeface="Arial"/>
                        </a:rPr>
                        <a:t>élèves</a:t>
                      </a:r>
                      <a:r>
                        <a:rPr sz="1200" spc="-15" dirty="0">
                          <a:latin typeface="Arial"/>
                          <a:cs typeface="Arial"/>
                        </a:rPr>
                        <a:t> </a:t>
                      </a:r>
                      <a:r>
                        <a:rPr sz="1200" spc="-20" dirty="0">
                          <a:latin typeface="Arial"/>
                          <a:cs typeface="Arial"/>
                        </a:rPr>
                        <a:t>(par </a:t>
                      </a:r>
                      <a:r>
                        <a:rPr sz="1200" dirty="0">
                          <a:latin typeface="Arial"/>
                          <a:cs typeface="Arial"/>
                        </a:rPr>
                        <a:t>exemple,</a:t>
                      </a:r>
                      <a:r>
                        <a:rPr sz="1200" spc="-30" dirty="0">
                          <a:latin typeface="Arial"/>
                          <a:cs typeface="Arial"/>
                        </a:rPr>
                        <a:t> </a:t>
                      </a:r>
                      <a:r>
                        <a:rPr sz="1200" dirty="0">
                          <a:latin typeface="Arial"/>
                          <a:cs typeface="Arial"/>
                        </a:rPr>
                        <a:t>en</a:t>
                      </a:r>
                      <a:r>
                        <a:rPr sz="1200" spc="-15" dirty="0">
                          <a:latin typeface="Arial"/>
                          <a:cs typeface="Arial"/>
                        </a:rPr>
                        <a:t> </a:t>
                      </a:r>
                      <a:r>
                        <a:rPr sz="1200" dirty="0">
                          <a:latin typeface="Arial"/>
                          <a:cs typeface="Arial"/>
                        </a:rPr>
                        <a:t>commentant</a:t>
                      </a:r>
                      <a:r>
                        <a:rPr sz="1200" spc="-25" dirty="0">
                          <a:latin typeface="Arial"/>
                          <a:cs typeface="Arial"/>
                        </a:rPr>
                        <a:t> </a:t>
                      </a:r>
                      <a:r>
                        <a:rPr sz="1200" dirty="0">
                          <a:latin typeface="Arial"/>
                          <a:cs typeface="Arial"/>
                        </a:rPr>
                        <a:t>la</a:t>
                      </a:r>
                      <a:r>
                        <a:rPr sz="1200" spc="-15" dirty="0">
                          <a:latin typeface="Arial"/>
                          <a:cs typeface="Arial"/>
                        </a:rPr>
                        <a:t> </a:t>
                      </a:r>
                      <a:r>
                        <a:rPr sz="1200" dirty="0">
                          <a:latin typeface="Arial"/>
                          <a:cs typeface="Arial"/>
                        </a:rPr>
                        <a:t>façon</a:t>
                      </a:r>
                      <a:r>
                        <a:rPr sz="1200" spc="-15" dirty="0">
                          <a:latin typeface="Arial"/>
                          <a:cs typeface="Arial"/>
                        </a:rPr>
                        <a:t> </a:t>
                      </a:r>
                      <a:r>
                        <a:rPr sz="1200" dirty="0">
                          <a:latin typeface="Arial"/>
                          <a:cs typeface="Arial"/>
                        </a:rPr>
                        <a:t>dont</a:t>
                      </a:r>
                      <a:r>
                        <a:rPr sz="1200" spc="-25" dirty="0">
                          <a:latin typeface="Arial"/>
                          <a:cs typeface="Arial"/>
                        </a:rPr>
                        <a:t> </a:t>
                      </a:r>
                      <a:r>
                        <a:rPr sz="1200" dirty="0">
                          <a:latin typeface="Arial"/>
                          <a:cs typeface="Arial"/>
                        </a:rPr>
                        <a:t>les</a:t>
                      </a:r>
                      <a:r>
                        <a:rPr sz="1200" spc="-20" dirty="0">
                          <a:latin typeface="Arial"/>
                          <a:cs typeface="Arial"/>
                        </a:rPr>
                        <a:t> </a:t>
                      </a:r>
                      <a:r>
                        <a:rPr sz="1200" dirty="0">
                          <a:latin typeface="Arial"/>
                          <a:cs typeface="Arial"/>
                        </a:rPr>
                        <a:t>élèves</a:t>
                      </a:r>
                      <a:r>
                        <a:rPr sz="1200" spc="-15" dirty="0">
                          <a:latin typeface="Arial"/>
                          <a:cs typeface="Arial"/>
                        </a:rPr>
                        <a:t> </a:t>
                      </a:r>
                      <a:r>
                        <a:rPr sz="1200" dirty="0">
                          <a:latin typeface="Arial"/>
                          <a:cs typeface="Arial"/>
                        </a:rPr>
                        <a:t>peuvent</a:t>
                      </a:r>
                      <a:r>
                        <a:rPr sz="1200" spc="-30" dirty="0">
                          <a:latin typeface="Arial"/>
                          <a:cs typeface="Arial"/>
                        </a:rPr>
                        <a:t> </a:t>
                      </a:r>
                      <a:r>
                        <a:rPr sz="1200" dirty="0">
                          <a:latin typeface="Arial"/>
                          <a:cs typeface="Arial"/>
                        </a:rPr>
                        <a:t>résoudre</a:t>
                      </a:r>
                      <a:r>
                        <a:rPr sz="1200" spc="-15" dirty="0">
                          <a:latin typeface="Arial"/>
                          <a:cs typeface="Arial"/>
                        </a:rPr>
                        <a:t> </a:t>
                      </a:r>
                      <a:r>
                        <a:rPr sz="1200" dirty="0">
                          <a:latin typeface="Arial"/>
                          <a:cs typeface="Arial"/>
                        </a:rPr>
                        <a:t>un</a:t>
                      </a:r>
                      <a:r>
                        <a:rPr sz="1200" spc="-10" dirty="0">
                          <a:latin typeface="Arial"/>
                          <a:cs typeface="Arial"/>
                        </a:rPr>
                        <a:t> </a:t>
                      </a:r>
                      <a:r>
                        <a:rPr sz="1200" dirty="0">
                          <a:latin typeface="Arial"/>
                          <a:cs typeface="Arial"/>
                        </a:rPr>
                        <a:t>problème</a:t>
                      </a:r>
                      <a:r>
                        <a:rPr sz="1200" spc="-15" dirty="0">
                          <a:latin typeface="Arial"/>
                          <a:cs typeface="Arial"/>
                        </a:rPr>
                        <a:t> </a:t>
                      </a:r>
                      <a:r>
                        <a:rPr sz="1200" spc="-25" dirty="0">
                          <a:latin typeface="Arial"/>
                          <a:cs typeface="Arial"/>
                        </a:rPr>
                        <a:t>en </a:t>
                      </a:r>
                      <a:r>
                        <a:rPr sz="1200" dirty="0">
                          <a:latin typeface="Arial"/>
                          <a:cs typeface="Arial"/>
                        </a:rPr>
                        <a:t>collaboration</a:t>
                      </a:r>
                      <a:r>
                        <a:rPr sz="1200" spc="-20" dirty="0">
                          <a:latin typeface="Arial"/>
                          <a:cs typeface="Arial"/>
                        </a:rPr>
                        <a:t> </a:t>
                      </a:r>
                      <a:r>
                        <a:rPr sz="1200" dirty="0">
                          <a:latin typeface="Arial"/>
                          <a:cs typeface="Arial"/>
                        </a:rPr>
                        <a:t>en</a:t>
                      </a:r>
                      <a:r>
                        <a:rPr sz="1200" spc="-15" dirty="0">
                          <a:latin typeface="Arial"/>
                          <a:cs typeface="Arial"/>
                        </a:rPr>
                        <a:t> </a:t>
                      </a:r>
                      <a:r>
                        <a:rPr sz="1200" dirty="0">
                          <a:latin typeface="Arial"/>
                          <a:cs typeface="Arial"/>
                        </a:rPr>
                        <a:t>parlant</a:t>
                      </a:r>
                      <a:r>
                        <a:rPr sz="1200" spc="-30" dirty="0">
                          <a:latin typeface="Arial"/>
                          <a:cs typeface="Arial"/>
                        </a:rPr>
                        <a:t> </a:t>
                      </a:r>
                      <a:r>
                        <a:rPr sz="1200" dirty="0">
                          <a:latin typeface="Arial"/>
                          <a:cs typeface="Arial"/>
                        </a:rPr>
                        <a:t>de</a:t>
                      </a:r>
                      <a:r>
                        <a:rPr sz="1200" spc="-15" dirty="0">
                          <a:latin typeface="Arial"/>
                          <a:cs typeface="Arial"/>
                        </a:rPr>
                        <a:t> </a:t>
                      </a:r>
                      <a:r>
                        <a:rPr sz="1200" dirty="0">
                          <a:latin typeface="Arial"/>
                          <a:cs typeface="Arial"/>
                        </a:rPr>
                        <a:t>manière</a:t>
                      </a:r>
                      <a:r>
                        <a:rPr sz="1200" spc="-15" dirty="0">
                          <a:latin typeface="Arial"/>
                          <a:cs typeface="Arial"/>
                        </a:rPr>
                        <a:t> </a:t>
                      </a:r>
                      <a:r>
                        <a:rPr sz="1200" dirty="0">
                          <a:latin typeface="Arial"/>
                          <a:cs typeface="Arial"/>
                        </a:rPr>
                        <a:t>productive,</a:t>
                      </a:r>
                      <a:r>
                        <a:rPr sz="1200" spc="-30" dirty="0">
                          <a:latin typeface="Arial"/>
                          <a:cs typeface="Arial"/>
                        </a:rPr>
                        <a:t> </a:t>
                      </a:r>
                      <a:r>
                        <a:rPr sz="1200" dirty="0">
                          <a:latin typeface="Arial"/>
                          <a:cs typeface="Arial"/>
                        </a:rPr>
                        <a:t>ou</a:t>
                      </a:r>
                      <a:r>
                        <a:rPr sz="1200" spc="-15" dirty="0">
                          <a:latin typeface="Arial"/>
                          <a:cs typeface="Arial"/>
                        </a:rPr>
                        <a:t> </a:t>
                      </a:r>
                      <a:r>
                        <a:rPr sz="1200" dirty="0">
                          <a:latin typeface="Arial"/>
                          <a:cs typeface="Arial"/>
                        </a:rPr>
                        <a:t>en</a:t>
                      </a:r>
                      <a:r>
                        <a:rPr sz="1200" spc="-15" dirty="0">
                          <a:latin typeface="Arial"/>
                          <a:cs typeface="Arial"/>
                        </a:rPr>
                        <a:t> </a:t>
                      </a:r>
                      <a:r>
                        <a:rPr sz="1200" dirty="0">
                          <a:latin typeface="Arial"/>
                          <a:cs typeface="Arial"/>
                        </a:rPr>
                        <a:t>réfléchissant</a:t>
                      </a:r>
                      <a:r>
                        <a:rPr sz="1200" spc="-30" dirty="0">
                          <a:latin typeface="Arial"/>
                          <a:cs typeface="Arial"/>
                        </a:rPr>
                        <a:t> </a:t>
                      </a:r>
                      <a:r>
                        <a:rPr sz="1200" dirty="0">
                          <a:latin typeface="Arial"/>
                          <a:cs typeface="Arial"/>
                        </a:rPr>
                        <a:t>au</a:t>
                      </a:r>
                      <a:r>
                        <a:rPr sz="1200" spc="-20" dirty="0">
                          <a:latin typeface="Arial"/>
                          <a:cs typeface="Arial"/>
                        </a:rPr>
                        <a:t> </a:t>
                      </a:r>
                      <a:r>
                        <a:rPr sz="1200" dirty="0">
                          <a:latin typeface="Arial"/>
                          <a:cs typeface="Arial"/>
                        </a:rPr>
                        <a:t>dialogue</a:t>
                      </a:r>
                      <a:r>
                        <a:rPr sz="1200" spc="-15" dirty="0">
                          <a:latin typeface="Arial"/>
                          <a:cs typeface="Arial"/>
                        </a:rPr>
                        <a:t> </a:t>
                      </a:r>
                      <a:r>
                        <a:rPr sz="1200" dirty="0">
                          <a:latin typeface="Arial"/>
                          <a:cs typeface="Arial"/>
                        </a:rPr>
                        <a:t>à</a:t>
                      </a:r>
                      <a:r>
                        <a:rPr sz="1200" spc="-15" dirty="0">
                          <a:latin typeface="Arial"/>
                          <a:cs typeface="Arial"/>
                        </a:rPr>
                        <a:t> </a:t>
                      </a:r>
                      <a:r>
                        <a:rPr sz="1200" dirty="0">
                          <a:latin typeface="Arial"/>
                          <a:cs typeface="Arial"/>
                        </a:rPr>
                        <a:t>la</a:t>
                      </a:r>
                      <a:r>
                        <a:rPr sz="1200" spc="-15" dirty="0">
                          <a:latin typeface="Arial"/>
                          <a:cs typeface="Arial"/>
                        </a:rPr>
                        <a:t> </a:t>
                      </a:r>
                      <a:r>
                        <a:rPr sz="1200" spc="-25" dirty="0">
                          <a:latin typeface="Arial"/>
                          <a:cs typeface="Arial"/>
                        </a:rPr>
                        <a:t>fin </a:t>
                      </a:r>
                      <a:r>
                        <a:rPr sz="1200" dirty="0">
                          <a:latin typeface="Arial"/>
                          <a:cs typeface="Arial"/>
                        </a:rPr>
                        <a:t>d</a:t>
                      </a:r>
                      <a:r>
                        <a:rPr lang="fr-FR" sz="1200" dirty="0">
                          <a:latin typeface="Arial"/>
                          <a:cs typeface="Arial"/>
                        </a:rPr>
                        <a:t>’</a:t>
                      </a:r>
                      <a:r>
                        <a:rPr sz="1200" dirty="0" err="1">
                          <a:latin typeface="Arial"/>
                          <a:cs typeface="Arial"/>
                        </a:rPr>
                        <a:t>une</a:t>
                      </a:r>
                      <a:r>
                        <a:rPr sz="1200" spc="5" dirty="0">
                          <a:latin typeface="Arial"/>
                          <a:cs typeface="Arial"/>
                        </a:rPr>
                        <a:t> </a:t>
                      </a:r>
                      <a:r>
                        <a:rPr sz="1200" spc="-10" dirty="0">
                          <a:latin typeface="Arial"/>
                          <a:cs typeface="Arial"/>
                        </a:rPr>
                        <a:t>leçon).</a:t>
                      </a:r>
                      <a:endParaRPr sz="1200" dirty="0">
                        <a:latin typeface="Arial"/>
                        <a:cs typeface="Arial"/>
                      </a:endParaRPr>
                    </a:p>
                  </a:txBody>
                  <a:tcPr marL="0" marR="0" marT="27305"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cap="flat" cmpd="sng" algn="ctr">
                      <a:solidFill>
                        <a:srgbClr val="000000"/>
                      </a:solidFill>
                      <a:prstDash val="solid"/>
                      <a:round/>
                      <a:headEnd type="none" w="med" len="med"/>
                      <a:tailEnd type="none" w="med" len="me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extLst>
                  <a:ext uri="{0D108BD9-81ED-4DB2-BD59-A6C34878D82A}">
                    <a16:rowId xmlns:a16="http://schemas.microsoft.com/office/drawing/2014/main" val="10002"/>
                  </a:ext>
                </a:extLst>
              </a:tr>
              <a:tr h="399287">
                <a:tc>
                  <a:txBody>
                    <a:bodyPr/>
                    <a:lstStyle/>
                    <a:p>
                      <a:pPr marL="95250" marR="200660" indent="0">
                        <a:lnSpc>
                          <a:spcPts val="1400"/>
                        </a:lnSpc>
                        <a:spcBef>
                          <a:spcPts val="425"/>
                        </a:spcBef>
                        <a:tabLst/>
                      </a:pPr>
                      <a:r>
                        <a:rPr sz="1200" dirty="0">
                          <a:latin typeface="Arial"/>
                          <a:cs typeface="Arial"/>
                        </a:rPr>
                        <a:t>je</a:t>
                      </a:r>
                      <a:r>
                        <a:rPr sz="1200" spc="-10" dirty="0">
                          <a:latin typeface="Arial"/>
                          <a:cs typeface="Arial"/>
                        </a:rPr>
                        <a:t> </a:t>
                      </a:r>
                      <a:r>
                        <a:rPr sz="1200" dirty="0">
                          <a:latin typeface="Arial"/>
                          <a:cs typeface="Arial"/>
                        </a:rPr>
                        <a:t>fais</a:t>
                      </a:r>
                      <a:r>
                        <a:rPr sz="1200" spc="-15" dirty="0">
                          <a:latin typeface="Arial"/>
                          <a:cs typeface="Arial"/>
                        </a:rPr>
                        <a:t> </a:t>
                      </a:r>
                      <a:r>
                        <a:rPr sz="1200" dirty="0" err="1">
                          <a:latin typeface="Arial"/>
                          <a:cs typeface="Arial"/>
                        </a:rPr>
                        <a:t>preuve</a:t>
                      </a:r>
                      <a:r>
                        <a:rPr sz="1200" spc="-15" dirty="0">
                          <a:latin typeface="Arial"/>
                          <a:cs typeface="Arial"/>
                        </a:rPr>
                        <a:t> </a:t>
                      </a:r>
                      <a:r>
                        <a:rPr sz="1200" dirty="0">
                          <a:latin typeface="Arial"/>
                          <a:cs typeface="Arial"/>
                        </a:rPr>
                        <a:t>d</a:t>
                      </a:r>
                      <a:r>
                        <a:rPr lang="fr-FR" sz="1200" dirty="0">
                          <a:latin typeface="Arial"/>
                          <a:cs typeface="Arial"/>
                        </a:rPr>
                        <a:t>’</a:t>
                      </a:r>
                      <a:r>
                        <a:rPr sz="1200" dirty="0" err="1">
                          <a:latin typeface="Arial"/>
                          <a:cs typeface="Arial"/>
                        </a:rPr>
                        <a:t>ouverture</a:t>
                      </a:r>
                      <a:r>
                        <a:rPr sz="1200" spc="-10" dirty="0">
                          <a:latin typeface="Arial"/>
                          <a:cs typeface="Arial"/>
                        </a:rPr>
                        <a:t> </a:t>
                      </a:r>
                      <a:r>
                        <a:rPr sz="1200" dirty="0">
                          <a:latin typeface="Arial"/>
                          <a:cs typeface="Arial"/>
                        </a:rPr>
                        <a:t>pour</a:t>
                      </a:r>
                      <a:r>
                        <a:rPr sz="1200" spc="-20" dirty="0">
                          <a:latin typeface="Arial"/>
                          <a:cs typeface="Arial"/>
                        </a:rPr>
                        <a:t> </a:t>
                      </a:r>
                      <a:r>
                        <a:rPr sz="1200" dirty="0">
                          <a:latin typeface="Arial"/>
                          <a:cs typeface="Arial"/>
                        </a:rPr>
                        <a:t>changer</a:t>
                      </a:r>
                      <a:r>
                        <a:rPr sz="1200" spc="-15" dirty="0">
                          <a:latin typeface="Arial"/>
                          <a:cs typeface="Arial"/>
                        </a:rPr>
                        <a:t> </a:t>
                      </a:r>
                      <a:r>
                        <a:rPr sz="1200" dirty="0">
                          <a:latin typeface="Arial"/>
                          <a:cs typeface="Arial"/>
                        </a:rPr>
                        <a:t>d</a:t>
                      </a:r>
                      <a:r>
                        <a:rPr lang="fr-FR" sz="1200" dirty="0">
                          <a:latin typeface="Arial"/>
                          <a:cs typeface="Arial"/>
                        </a:rPr>
                        <a:t>’</a:t>
                      </a:r>
                      <a:r>
                        <a:rPr sz="1200" dirty="0" err="1">
                          <a:latin typeface="Arial"/>
                          <a:cs typeface="Arial"/>
                        </a:rPr>
                        <a:t>avis</a:t>
                      </a:r>
                      <a:r>
                        <a:rPr sz="1200" spc="-15" dirty="0">
                          <a:latin typeface="Arial"/>
                          <a:cs typeface="Arial"/>
                        </a:rPr>
                        <a:t> </a:t>
                      </a:r>
                      <a:r>
                        <a:rPr sz="1200" dirty="0">
                          <a:latin typeface="Arial"/>
                          <a:cs typeface="Arial"/>
                        </a:rPr>
                        <a:t>lorsque</a:t>
                      </a:r>
                      <a:r>
                        <a:rPr sz="1200" spc="-15" dirty="0">
                          <a:latin typeface="Arial"/>
                          <a:cs typeface="Arial"/>
                        </a:rPr>
                        <a:t> </a:t>
                      </a:r>
                      <a:r>
                        <a:rPr sz="1200" dirty="0">
                          <a:latin typeface="Arial"/>
                          <a:cs typeface="Arial"/>
                        </a:rPr>
                        <a:t>les</a:t>
                      </a:r>
                      <a:r>
                        <a:rPr sz="1200" spc="-15" dirty="0">
                          <a:latin typeface="Arial"/>
                          <a:cs typeface="Arial"/>
                        </a:rPr>
                        <a:t> </a:t>
                      </a:r>
                      <a:r>
                        <a:rPr sz="1200" dirty="0">
                          <a:latin typeface="Arial"/>
                          <a:cs typeface="Arial"/>
                        </a:rPr>
                        <a:t>élèves</a:t>
                      </a:r>
                      <a:r>
                        <a:rPr sz="1200" spc="-20" dirty="0">
                          <a:latin typeface="Arial"/>
                          <a:cs typeface="Arial"/>
                        </a:rPr>
                        <a:t> </a:t>
                      </a:r>
                      <a:r>
                        <a:rPr sz="1200" dirty="0">
                          <a:latin typeface="Arial"/>
                          <a:cs typeface="Arial"/>
                        </a:rPr>
                        <a:t>avancent</a:t>
                      </a:r>
                      <a:r>
                        <a:rPr sz="1200" spc="-25" dirty="0">
                          <a:latin typeface="Arial"/>
                          <a:cs typeface="Arial"/>
                        </a:rPr>
                        <a:t> </a:t>
                      </a:r>
                      <a:r>
                        <a:rPr sz="1200" dirty="0">
                          <a:latin typeface="Arial"/>
                          <a:cs typeface="Arial"/>
                        </a:rPr>
                        <a:t>de</a:t>
                      </a:r>
                      <a:r>
                        <a:rPr sz="1200" spc="-15" dirty="0">
                          <a:latin typeface="Arial"/>
                          <a:cs typeface="Arial"/>
                        </a:rPr>
                        <a:t> </a:t>
                      </a:r>
                      <a:r>
                        <a:rPr sz="1200" spc="-10" dirty="0">
                          <a:latin typeface="Arial"/>
                          <a:cs typeface="Arial"/>
                        </a:rPr>
                        <a:t>nouvelles </a:t>
                      </a:r>
                      <a:r>
                        <a:rPr sz="1200" dirty="0">
                          <a:latin typeface="Arial"/>
                          <a:cs typeface="Arial"/>
                        </a:rPr>
                        <a:t>idées</a:t>
                      </a:r>
                      <a:r>
                        <a:rPr sz="1200" spc="-10" dirty="0">
                          <a:latin typeface="Arial"/>
                          <a:cs typeface="Arial"/>
                        </a:rPr>
                        <a:t> </a:t>
                      </a:r>
                      <a:r>
                        <a:rPr sz="1200" dirty="0">
                          <a:latin typeface="Arial"/>
                          <a:cs typeface="Arial"/>
                        </a:rPr>
                        <a:t>ou</a:t>
                      </a:r>
                      <a:r>
                        <a:rPr sz="1200" spc="-5" dirty="0">
                          <a:latin typeface="Arial"/>
                          <a:cs typeface="Arial"/>
                        </a:rPr>
                        <a:t> </a:t>
                      </a:r>
                      <a:r>
                        <a:rPr sz="1200" dirty="0">
                          <a:latin typeface="Arial"/>
                          <a:cs typeface="Arial"/>
                        </a:rPr>
                        <a:t>de nouveaux</a:t>
                      </a:r>
                      <a:r>
                        <a:rPr sz="1200" spc="-10" dirty="0">
                          <a:latin typeface="Arial"/>
                          <a:cs typeface="Arial"/>
                        </a:rPr>
                        <a:t> arguments.</a:t>
                      </a:r>
                      <a:endParaRPr sz="1200" dirty="0">
                        <a:latin typeface="Arial"/>
                        <a:cs typeface="Arial"/>
                      </a:endParaRPr>
                    </a:p>
                  </a:txBody>
                  <a:tcPr marL="0" marR="0" marT="53975"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cap="flat" cmpd="sng" algn="ctr">
                      <a:solidFill>
                        <a:srgbClr val="000000"/>
                      </a:solidFill>
                      <a:prstDash val="solid"/>
                      <a:round/>
                      <a:headEnd type="none" w="med" len="med"/>
                      <a:tailEnd type="none" w="med" len="me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extLst>
                  <a:ext uri="{0D108BD9-81ED-4DB2-BD59-A6C34878D82A}">
                    <a16:rowId xmlns:a16="http://schemas.microsoft.com/office/drawing/2014/main" val="10003"/>
                  </a:ext>
                </a:extLst>
              </a:tr>
              <a:tr h="432816">
                <a:tc>
                  <a:txBody>
                    <a:bodyPr/>
                    <a:lstStyle/>
                    <a:p>
                      <a:pPr marL="95250" marR="36195" indent="0">
                        <a:lnSpc>
                          <a:spcPts val="1380"/>
                        </a:lnSpc>
                        <a:spcBef>
                          <a:spcPts val="465"/>
                        </a:spcBef>
                        <a:tabLst/>
                      </a:pPr>
                      <a:r>
                        <a:rPr sz="1200" dirty="0">
                          <a:latin typeface="Arial"/>
                          <a:cs typeface="Arial"/>
                        </a:rPr>
                        <a:t>je</a:t>
                      </a:r>
                      <a:r>
                        <a:rPr sz="1200" spc="-15" dirty="0">
                          <a:latin typeface="Arial"/>
                          <a:cs typeface="Arial"/>
                        </a:rPr>
                        <a:t> </a:t>
                      </a:r>
                      <a:r>
                        <a:rPr sz="1200" dirty="0">
                          <a:latin typeface="Arial"/>
                          <a:cs typeface="Arial"/>
                        </a:rPr>
                        <a:t>crée</a:t>
                      </a:r>
                      <a:r>
                        <a:rPr sz="1200" spc="-15" dirty="0">
                          <a:latin typeface="Arial"/>
                          <a:cs typeface="Arial"/>
                        </a:rPr>
                        <a:t> </a:t>
                      </a:r>
                      <a:r>
                        <a:rPr sz="1200" dirty="0">
                          <a:latin typeface="Arial"/>
                          <a:cs typeface="Arial"/>
                        </a:rPr>
                        <a:t>une</a:t>
                      </a:r>
                      <a:r>
                        <a:rPr sz="1200" spc="-15" dirty="0">
                          <a:latin typeface="Arial"/>
                          <a:cs typeface="Arial"/>
                        </a:rPr>
                        <a:t> </a:t>
                      </a:r>
                      <a:r>
                        <a:rPr sz="1200" dirty="0">
                          <a:latin typeface="Arial"/>
                          <a:cs typeface="Arial"/>
                        </a:rPr>
                        <a:t>atmosphère</a:t>
                      </a:r>
                      <a:r>
                        <a:rPr sz="1200" spc="-20" dirty="0">
                          <a:latin typeface="Arial"/>
                          <a:cs typeface="Arial"/>
                        </a:rPr>
                        <a:t> </a:t>
                      </a:r>
                      <a:r>
                        <a:rPr sz="1200" dirty="0">
                          <a:latin typeface="Arial"/>
                          <a:cs typeface="Arial"/>
                        </a:rPr>
                        <a:t>de</a:t>
                      </a:r>
                      <a:r>
                        <a:rPr sz="1200" spc="-15" dirty="0">
                          <a:latin typeface="Arial"/>
                          <a:cs typeface="Arial"/>
                        </a:rPr>
                        <a:t> </a:t>
                      </a:r>
                      <a:r>
                        <a:rPr sz="1200" dirty="0">
                          <a:latin typeface="Arial"/>
                          <a:cs typeface="Arial"/>
                        </a:rPr>
                        <a:t>confiance,</a:t>
                      </a:r>
                      <a:r>
                        <a:rPr sz="1200" spc="-30" dirty="0">
                          <a:latin typeface="Arial"/>
                          <a:cs typeface="Arial"/>
                        </a:rPr>
                        <a:t> </a:t>
                      </a:r>
                      <a:r>
                        <a:rPr sz="1200" dirty="0">
                          <a:latin typeface="Arial"/>
                          <a:cs typeface="Arial"/>
                        </a:rPr>
                        <a:t>afin</a:t>
                      </a:r>
                      <a:r>
                        <a:rPr sz="1200" spc="-15" dirty="0">
                          <a:latin typeface="Arial"/>
                          <a:cs typeface="Arial"/>
                        </a:rPr>
                        <a:t> </a:t>
                      </a:r>
                      <a:r>
                        <a:rPr sz="1200" dirty="0">
                          <a:latin typeface="Arial"/>
                          <a:cs typeface="Arial"/>
                        </a:rPr>
                        <a:t>que</a:t>
                      </a:r>
                      <a:r>
                        <a:rPr sz="1200" spc="-20" dirty="0">
                          <a:latin typeface="Arial"/>
                          <a:cs typeface="Arial"/>
                        </a:rPr>
                        <a:t> </a:t>
                      </a:r>
                      <a:r>
                        <a:rPr sz="1200" dirty="0">
                          <a:latin typeface="Arial"/>
                          <a:cs typeface="Arial"/>
                        </a:rPr>
                        <a:t>les</a:t>
                      </a:r>
                      <a:r>
                        <a:rPr sz="1200" spc="-20" dirty="0">
                          <a:latin typeface="Arial"/>
                          <a:cs typeface="Arial"/>
                        </a:rPr>
                        <a:t> </a:t>
                      </a:r>
                      <a:r>
                        <a:rPr sz="1200" dirty="0">
                          <a:latin typeface="Arial"/>
                          <a:cs typeface="Arial"/>
                        </a:rPr>
                        <a:t>élèves</a:t>
                      </a:r>
                      <a:r>
                        <a:rPr sz="1200" spc="-20" dirty="0">
                          <a:latin typeface="Arial"/>
                          <a:cs typeface="Arial"/>
                        </a:rPr>
                        <a:t> </a:t>
                      </a:r>
                      <a:r>
                        <a:rPr sz="1200" dirty="0">
                          <a:latin typeface="Arial"/>
                          <a:cs typeface="Arial"/>
                        </a:rPr>
                        <a:t>se</a:t>
                      </a:r>
                      <a:r>
                        <a:rPr sz="1200" spc="-15" dirty="0">
                          <a:latin typeface="Arial"/>
                          <a:cs typeface="Arial"/>
                        </a:rPr>
                        <a:t> </a:t>
                      </a:r>
                      <a:r>
                        <a:rPr sz="1200" dirty="0">
                          <a:latin typeface="Arial"/>
                          <a:cs typeface="Arial"/>
                        </a:rPr>
                        <a:t>sentent</a:t>
                      </a:r>
                      <a:r>
                        <a:rPr sz="1200" spc="-30" dirty="0">
                          <a:latin typeface="Arial"/>
                          <a:cs typeface="Arial"/>
                        </a:rPr>
                        <a:t> </a:t>
                      </a:r>
                      <a:r>
                        <a:rPr sz="1200" dirty="0">
                          <a:latin typeface="Arial"/>
                          <a:cs typeface="Arial"/>
                        </a:rPr>
                        <a:t>suffisamment</a:t>
                      </a:r>
                      <a:r>
                        <a:rPr sz="1200" spc="-35" dirty="0">
                          <a:latin typeface="Arial"/>
                          <a:cs typeface="Arial"/>
                        </a:rPr>
                        <a:t> </a:t>
                      </a:r>
                      <a:r>
                        <a:rPr sz="1200" dirty="0">
                          <a:latin typeface="Arial"/>
                          <a:cs typeface="Arial"/>
                        </a:rPr>
                        <a:t>à</a:t>
                      </a:r>
                      <a:r>
                        <a:rPr sz="1200" spc="-15" dirty="0">
                          <a:latin typeface="Arial"/>
                          <a:cs typeface="Arial"/>
                        </a:rPr>
                        <a:t> </a:t>
                      </a:r>
                      <a:r>
                        <a:rPr sz="1200" spc="-10" dirty="0">
                          <a:latin typeface="Arial"/>
                          <a:cs typeface="Arial"/>
                        </a:rPr>
                        <a:t>l</a:t>
                      </a:r>
                      <a:r>
                        <a:rPr lang="fr-FR" sz="1200" spc="-10" dirty="0">
                          <a:latin typeface="Arial"/>
                          <a:cs typeface="Arial"/>
                        </a:rPr>
                        <a:t>’</a:t>
                      </a:r>
                      <a:r>
                        <a:rPr sz="1200" spc="-10" dirty="0" err="1">
                          <a:latin typeface="Arial"/>
                          <a:cs typeface="Arial"/>
                        </a:rPr>
                        <a:t>aise</a:t>
                      </a:r>
                      <a:r>
                        <a:rPr sz="1200" spc="-10" dirty="0">
                          <a:latin typeface="Arial"/>
                          <a:cs typeface="Arial"/>
                        </a:rPr>
                        <a:t> </a:t>
                      </a:r>
                      <a:r>
                        <a:rPr sz="1200" dirty="0">
                          <a:latin typeface="Arial"/>
                          <a:cs typeface="Arial"/>
                        </a:rPr>
                        <a:t>pour</a:t>
                      </a:r>
                      <a:r>
                        <a:rPr sz="1200" spc="-20" dirty="0">
                          <a:latin typeface="Arial"/>
                          <a:cs typeface="Arial"/>
                        </a:rPr>
                        <a:t> </a:t>
                      </a:r>
                      <a:r>
                        <a:rPr sz="1200" dirty="0">
                          <a:latin typeface="Arial"/>
                          <a:cs typeface="Arial"/>
                        </a:rPr>
                        <a:t>prendre</a:t>
                      </a:r>
                      <a:r>
                        <a:rPr sz="1200" spc="-15" dirty="0">
                          <a:latin typeface="Arial"/>
                          <a:cs typeface="Arial"/>
                        </a:rPr>
                        <a:t> </a:t>
                      </a:r>
                      <a:r>
                        <a:rPr sz="1200" dirty="0">
                          <a:latin typeface="Arial"/>
                          <a:cs typeface="Arial"/>
                        </a:rPr>
                        <a:t>des</a:t>
                      </a:r>
                      <a:r>
                        <a:rPr sz="1200" spc="-15" dirty="0">
                          <a:latin typeface="Arial"/>
                          <a:cs typeface="Arial"/>
                        </a:rPr>
                        <a:t> </a:t>
                      </a:r>
                      <a:r>
                        <a:rPr sz="1200" dirty="0">
                          <a:latin typeface="Arial"/>
                          <a:cs typeface="Arial"/>
                        </a:rPr>
                        <a:t>risques</a:t>
                      </a:r>
                      <a:r>
                        <a:rPr sz="1200" spc="-20" dirty="0">
                          <a:latin typeface="Arial"/>
                          <a:cs typeface="Arial"/>
                        </a:rPr>
                        <a:t> </a:t>
                      </a:r>
                      <a:r>
                        <a:rPr sz="1200" dirty="0">
                          <a:latin typeface="Arial"/>
                          <a:cs typeface="Arial"/>
                        </a:rPr>
                        <a:t>ou</a:t>
                      </a:r>
                      <a:r>
                        <a:rPr sz="1200" spc="-10" dirty="0">
                          <a:latin typeface="Arial"/>
                          <a:cs typeface="Arial"/>
                        </a:rPr>
                        <a:t> </a:t>
                      </a:r>
                      <a:r>
                        <a:rPr sz="1200" dirty="0">
                          <a:latin typeface="Arial"/>
                          <a:cs typeface="Arial"/>
                        </a:rPr>
                        <a:t>essayer</a:t>
                      </a:r>
                      <a:r>
                        <a:rPr sz="1200" spc="-20" dirty="0">
                          <a:latin typeface="Arial"/>
                          <a:cs typeface="Arial"/>
                        </a:rPr>
                        <a:t> </a:t>
                      </a:r>
                      <a:r>
                        <a:rPr sz="1200" dirty="0">
                          <a:latin typeface="Arial"/>
                          <a:cs typeface="Arial"/>
                        </a:rPr>
                        <a:t>quelque</a:t>
                      </a:r>
                      <a:r>
                        <a:rPr sz="1200" spc="-10" dirty="0">
                          <a:latin typeface="Arial"/>
                          <a:cs typeface="Arial"/>
                        </a:rPr>
                        <a:t> </a:t>
                      </a:r>
                      <a:r>
                        <a:rPr sz="1200" dirty="0">
                          <a:latin typeface="Arial"/>
                          <a:cs typeface="Arial"/>
                        </a:rPr>
                        <a:t>chose</a:t>
                      </a:r>
                      <a:r>
                        <a:rPr sz="1200" spc="-15" dirty="0">
                          <a:latin typeface="Arial"/>
                          <a:cs typeface="Arial"/>
                        </a:rPr>
                        <a:t> </a:t>
                      </a:r>
                      <a:r>
                        <a:rPr sz="1200" dirty="0">
                          <a:latin typeface="Arial"/>
                          <a:cs typeface="Arial"/>
                        </a:rPr>
                        <a:t>de</a:t>
                      </a:r>
                      <a:r>
                        <a:rPr sz="1200" spc="-15" dirty="0">
                          <a:latin typeface="Arial"/>
                          <a:cs typeface="Arial"/>
                        </a:rPr>
                        <a:t> </a:t>
                      </a:r>
                      <a:r>
                        <a:rPr sz="1200" spc="-10" dirty="0">
                          <a:latin typeface="Arial"/>
                          <a:cs typeface="Arial"/>
                        </a:rPr>
                        <a:t>nouveau.</a:t>
                      </a:r>
                      <a:endParaRPr sz="1200" dirty="0">
                        <a:latin typeface="Arial"/>
                        <a:cs typeface="Arial"/>
                      </a:endParaRPr>
                    </a:p>
                  </a:txBody>
                  <a:tcPr marL="0" marR="0" marT="59055"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cap="flat" cmpd="sng" algn="ctr">
                      <a:solidFill>
                        <a:srgbClr val="000000"/>
                      </a:solidFill>
                      <a:prstDash val="solid"/>
                      <a:round/>
                      <a:headEnd type="none" w="med" len="med"/>
                      <a:tailEnd type="none" w="med" len="me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extLst>
                  <a:ext uri="{0D108BD9-81ED-4DB2-BD59-A6C34878D82A}">
                    <a16:rowId xmlns:a16="http://schemas.microsoft.com/office/drawing/2014/main" val="10004"/>
                  </a:ext>
                </a:extLst>
              </a:tr>
              <a:tr h="402335">
                <a:tc>
                  <a:txBody>
                    <a:bodyPr/>
                    <a:lstStyle/>
                    <a:p>
                      <a:pPr marL="95250" marR="297815" indent="0">
                        <a:lnSpc>
                          <a:spcPts val="1380"/>
                        </a:lnSpc>
                        <a:spcBef>
                          <a:spcPts val="464"/>
                        </a:spcBef>
                        <a:tabLst/>
                      </a:pPr>
                      <a:r>
                        <a:rPr sz="1200" dirty="0">
                          <a:latin typeface="Arial"/>
                          <a:cs typeface="Arial"/>
                        </a:rPr>
                        <a:t>je</a:t>
                      </a:r>
                      <a:r>
                        <a:rPr sz="1200" spc="-10" dirty="0">
                          <a:latin typeface="Arial"/>
                          <a:cs typeface="Arial"/>
                        </a:rPr>
                        <a:t> </a:t>
                      </a:r>
                      <a:r>
                        <a:rPr sz="1200" dirty="0">
                          <a:latin typeface="Arial"/>
                          <a:cs typeface="Arial"/>
                        </a:rPr>
                        <a:t>fais</a:t>
                      </a:r>
                      <a:r>
                        <a:rPr sz="1200" spc="-15" dirty="0">
                          <a:latin typeface="Arial"/>
                          <a:cs typeface="Arial"/>
                        </a:rPr>
                        <a:t> </a:t>
                      </a:r>
                      <a:r>
                        <a:rPr sz="1200" dirty="0">
                          <a:latin typeface="Arial"/>
                          <a:cs typeface="Arial"/>
                        </a:rPr>
                        <a:t>participer</a:t>
                      </a:r>
                      <a:r>
                        <a:rPr sz="1200" spc="-10" dirty="0">
                          <a:latin typeface="Arial"/>
                          <a:cs typeface="Arial"/>
                        </a:rPr>
                        <a:t> </a:t>
                      </a:r>
                      <a:r>
                        <a:rPr sz="1200" dirty="0">
                          <a:latin typeface="Arial"/>
                          <a:cs typeface="Arial"/>
                        </a:rPr>
                        <a:t>les</a:t>
                      </a:r>
                      <a:r>
                        <a:rPr sz="1200" spc="-15" dirty="0">
                          <a:latin typeface="Arial"/>
                          <a:cs typeface="Arial"/>
                        </a:rPr>
                        <a:t> </a:t>
                      </a:r>
                      <a:r>
                        <a:rPr sz="1200" dirty="0">
                          <a:latin typeface="Arial"/>
                          <a:cs typeface="Arial"/>
                        </a:rPr>
                        <a:t>élèves</a:t>
                      </a:r>
                      <a:r>
                        <a:rPr sz="1200" spc="-15" dirty="0">
                          <a:latin typeface="Arial"/>
                          <a:cs typeface="Arial"/>
                        </a:rPr>
                        <a:t> </a:t>
                      </a:r>
                      <a:r>
                        <a:rPr sz="1200" dirty="0">
                          <a:latin typeface="Arial"/>
                          <a:cs typeface="Arial"/>
                        </a:rPr>
                        <a:t>à</a:t>
                      </a:r>
                      <a:r>
                        <a:rPr sz="1200" spc="-10" dirty="0">
                          <a:latin typeface="Arial"/>
                          <a:cs typeface="Arial"/>
                        </a:rPr>
                        <a:t> </a:t>
                      </a:r>
                      <a:r>
                        <a:rPr sz="1200" dirty="0">
                          <a:latin typeface="Arial"/>
                          <a:cs typeface="Arial"/>
                        </a:rPr>
                        <a:t>la</a:t>
                      </a:r>
                      <a:r>
                        <a:rPr sz="1200" spc="-5" dirty="0">
                          <a:latin typeface="Arial"/>
                          <a:cs typeface="Arial"/>
                        </a:rPr>
                        <a:t> </a:t>
                      </a:r>
                      <a:r>
                        <a:rPr sz="1200" dirty="0">
                          <a:latin typeface="Arial"/>
                          <a:cs typeface="Arial"/>
                        </a:rPr>
                        <a:t>fois</a:t>
                      </a:r>
                      <a:r>
                        <a:rPr sz="1200" spc="-15" dirty="0">
                          <a:latin typeface="Arial"/>
                          <a:cs typeface="Arial"/>
                        </a:rPr>
                        <a:t> </a:t>
                      </a:r>
                      <a:r>
                        <a:rPr sz="1200" dirty="0">
                          <a:latin typeface="Arial"/>
                          <a:cs typeface="Arial"/>
                        </a:rPr>
                        <a:t>à</a:t>
                      </a:r>
                      <a:r>
                        <a:rPr sz="1200" spc="-10" dirty="0">
                          <a:latin typeface="Arial"/>
                          <a:cs typeface="Arial"/>
                        </a:rPr>
                        <a:t> </a:t>
                      </a:r>
                      <a:r>
                        <a:rPr sz="1200" dirty="0">
                          <a:latin typeface="Arial"/>
                          <a:cs typeface="Arial"/>
                        </a:rPr>
                        <a:t>la</a:t>
                      </a:r>
                      <a:r>
                        <a:rPr sz="1200" spc="-5" dirty="0">
                          <a:latin typeface="Arial"/>
                          <a:cs typeface="Arial"/>
                        </a:rPr>
                        <a:t> </a:t>
                      </a:r>
                      <a:r>
                        <a:rPr sz="1200" dirty="0">
                          <a:latin typeface="Arial"/>
                          <a:cs typeface="Arial"/>
                        </a:rPr>
                        <a:t>création</a:t>
                      </a:r>
                      <a:r>
                        <a:rPr sz="1200" spc="-35" dirty="0">
                          <a:latin typeface="Arial"/>
                          <a:cs typeface="Arial"/>
                        </a:rPr>
                        <a:t> </a:t>
                      </a:r>
                      <a:r>
                        <a:rPr sz="1200" dirty="0">
                          <a:latin typeface="Arial"/>
                          <a:cs typeface="Arial"/>
                        </a:rPr>
                        <a:t>conjointe</a:t>
                      </a:r>
                      <a:r>
                        <a:rPr sz="1200" spc="-10" dirty="0">
                          <a:latin typeface="Arial"/>
                          <a:cs typeface="Arial"/>
                        </a:rPr>
                        <a:t> </a:t>
                      </a:r>
                      <a:r>
                        <a:rPr sz="1200" dirty="0">
                          <a:latin typeface="Arial"/>
                          <a:cs typeface="Arial"/>
                        </a:rPr>
                        <a:t>et</a:t>
                      </a:r>
                      <a:r>
                        <a:rPr sz="1200" spc="-20" dirty="0">
                          <a:latin typeface="Arial"/>
                          <a:cs typeface="Arial"/>
                        </a:rPr>
                        <a:t> </a:t>
                      </a:r>
                      <a:r>
                        <a:rPr sz="1200" dirty="0">
                          <a:latin typeface="Arial"/>
                          <a:cs typeface="Arial"/>
                        </a:rPr>
                        <a:t>à</a:t>
                      </a:r>
                      <a:r>
                        <a:rPr sz="1200" spc="-10" dirty="0">
                          <a:latin typeface="Arial"/>
                          <a:cs typeface="Arial"/>
                        </a:rPr>
                        <a:t> </a:t>
                      </a:r>
                      <a:r>
                        <a:rPr sz="1200" dirty="0">
                          <a:latin typeface="Arial"/>
                          <a:cs typeface="Arial"/>
                        </a:rPr>
                        <a:t>l</a:t>
                      </a:r>
                      <a:r>
                        <a:rPr lang="fr-FR" sz="1200" dirty="0">
                          <a:latin typeface="Arial"/>
                          <a:cs typeface="Arial"/>
                        </a:rPr>
                        <a:t>’</a:t>
                      </a:r>
                      <a:r>
                        <a:rPr sz="1200" dirty="0" err="1">
                          <a:latin typeface="Arial"/>
                          <a:cs typeface="Arial"/>
                        </a:rPr>
                        <a:t>utilisation</a:t>
                      </a:r>
                      <a:r>
                        <a:rPr sz="1200" spc="-5" dirty="0">
                          <a:latin typeface="Arial"/>
                          <a:cs typeface="Arial"/>
                        </a:rPr>
                        <a:t> </a:t>
                      </a:r>
                      <a:r>
                        <a:rPr sz="1200" dirty="0">
                          <a:latin typeface="Arial"/>
                          <a:cs typeface="Arial"/>
                        </a:rPr>
                        <a:t>de</a:t>
                      </a:r>
                      <a:r>
                        <a:rPr sz="1200" spc="-10" dirty="0">
                          <a:latin typeface="Arial"/>
                          <a:cs typeface="Arial"/>
                        </a:rPr>
                        <a:t> </a:t>
                      </a:r>
                      <a:r>
                        <a:rPr sz="1200" dirty="0">
                          <a:latin typeface="Arial"/>
                          <a:cs typeface="Arial"/>
                        </a:rPr>
                        <a:t>règles</a:t>
                      </a:r>
                      <a:r>
                        <a:rPr sz="1200" spc="-15" dirty="0">
                          <a:latin typeface="Arial"/>
                          <a:cs typeface="Arial"/>
                        </a:rPr>
                        <a:t> </a:t>
                      </a:r>
                      <a:r>
                        <a:rPr sz="1200" spc="-25" dirty="0">
                          <a:latin typeface="Arial"/>
                          <a:cs typeface="Arial"/>
                        </a:rPr>
                        <a:t>de </a:t>
                      </a:r>
                      <a:r>
                        <a:rPr sz="1200" dirty="0">
                          <a:latin typeface="Arial"/>
                          <a:cs typeface="Arial"/>
                        </a:rPr>
                        <a:t>fonctionnement</a:t>
                      </a:r>
                      <a:r>
                        <a:rPr sz="1200" spc="-30" dirty="0">
                          <a:latin typeface="Arial"/>
                          <a:cs typeface="Arial"/>
                        </a:rPr>
                        <a:t> </a:t>
                      </a:r>
                      <a:r>
                        <a:rPr sz="1200" dirty="0">
                          <a:latin typeface="Arial"/>
                          <a:cs typeface="Arial"/>
                        </a:rPr>
                        <a:t>pour</a:t>
                      </a:r>
                      <a:r>
                        <a:rPr sz="1200" spc="-15" dirty="0">
                          <a:latin typeface="Arial"/>
                          <a:cs typeface="Arial"/>
                        </a:rPr>
                        <a:t> </a:t>
                      </a:r>
                      <a:r>
                        <a:rPr sz="1200" dirty="0">
                          <a:latin typeface="Arial"/>
                          <a:cs typeface="Arial"/>
                        </a:rPr>
                        <a:t>les</a:t>
                      </a:r>
                      <a:r>
                        <a:rPr sz="1200" spc="-20" dirty="0">
                          <a:latin typeface="Arial"/>
                          <a:cs typeface="Arial"/>
                        </a:rPr>
                        <a:t> </a:t>
                      </a:r>
                      <a:r>
                        <a:rPr sz="1200" spc="-10" dirty="0">
                          <a:latin typeface="Arial"/>
                          <a:cs typeface="Arial"/>
                        </a:rPr>
                        <a:t>discussions.</a:t>
                      </a:r>
                      <a:endParaRPr sz="1200" dirty="0">
                        <a:latin typeface="Arial"/>
                        <a:cs typeface="Arial"/>
                      </a:endParaRPr>
                    </a:p>
                  </a:txBody>
                  <a:tcPr marL="0" marR="0" marT="59054"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cap="flat" cmpd="sng" algn="ctr">
                      <a:solidFill>
                        <a:srgbClr val="000000"/>
                      </a:solidFill>
                      <a:prstDash val="solid"/>
                      <a:round/>
                      <a:headEnd type="none" w="med" len="med"/>
                      <a:tailEnd type="none" w="med" len="me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extLst>
                  <a:ext uri="{0D108BD9-81ED-4DB2-BD59-A6C34878D82A}">
                    <a16:rowId xmlns:a16="http://schemas.microsoft.com/office/drawing/2014/main" val="10005"/>
                  </a:ext>
                </a:extLst>
              </a:tr>
              <a:tr h="399288">
                <a:tc>
                  <a:txBody>
                    <a:bodyPr/>
                    <a:lstStyle/>
                    <a:p>
                      <a:pPr marL="95250" indent="0">
                        <a:lnSpc>
                          <a:spcPts val="1400"/>
                        </a:lnSpc>
                        <a:spcBef>
                          <a:spcPts val="425"/>
                        </a:spcBef>
                        <a:tabLst/>
                      </a:pPr>
                      <a:r>
                        <a:rPr sz="1200" dirty="0">
                          <a:latin typeface="Arial"/>
                          <a:cs typeface="Arial"/>
                        </a:rPr>
                        <a:t>j</a:t>
                      </a:r>
                      <a:r>
                        <a:rPr lang="fr-FR" sz="1200" dirty="0">
                          <a:latin typeface="Arial"/>
                          <a:cs typeface="Arial"/>
                        </a:rPr>
                        <a:t>’</a:t>
                      </a:r>
                      <a:r>
                        <a:rPr sz="1200" dirty="0" err="1">
                          <a:latin typeface="Arial"/>
                          <a:cs typeface="Arial"/>
                        </a:rPr>
                        <a:t>inclus</a:t>
                      </a:r>
                      <a:r>
                        <a:rPr sz="1200" spc="-15" dirty="0">
                          <a:latin typeface="Arial"/>
                          <a:cs typeface="Arial"/>
                        </a:rPr>
                        <a:t> </a:t>
                      </a:r>
                      <a:r>
                        <a:rPr sz="1200" dirty="0">
                          <a:latin typeface="Arial"/>
                          <a:cs typeface="Arial"/>
                        </a:rPr>
                        <a:t>le</a:t>
                      </a:r>
                      <a:r>
                        <a:rPr sz="1200" spc="-10" dirty="0">
                          <a:latin typeface="Arial"/>
                          <a:cs typeface="Arial"/>
                        </a:rPr>
                        <a:t> </a:t>
                      </a:r>
                      <a:r>
                        <a:rPr sz="1200" dirty="0">
                          <a:latin typeface="Arial"/>
                          <a:cs typeface="Arial"/>
                        </a:rPr>
                        <a:t>dialogue</a:t>
                      </a:r>
                      <a:r>
                        <a:rPr sz="1200" spc="-5" dirty="0">
                          <a:latin typeface="Arial"/>
                          <a:cs typeface="Arial"/>
                        </a:rPr>
                        <a:t> </a:t>
                      </a:r>
                      <a:r>
                        <a:rPr sz="1200" dirty="0">
                          <a:latin typeface="Arial"/>
                          <a:cs typeface="Arial"/>
                        </a:rPr>
                        <a:t>productif</a:t>
                      </a:r>
                      <a:r>
                        <a:rPr sz="1200" spc="-25" dirty="0">
                          <a:latin typeface="Arial"/>
                          <a:cs typeface="Arial"/>
                        </a:rPr>
                        <a:t> </a:t>
                      </a:r>
                      <a:r>
                        <a:rPr sz="1200" dirty="0">
                          <a:latin typeface="Arial"/>
                          <a:cs typeface="Arial"/>
                        </a:rPr>
                        <a:t>dans</a:t>
                      </a:r>
                      <a:r>
                        <a:rPr sz="1200" spc="-10" dirty="0">
                          <a:latin typeface="Arial"/>
                          <a:cs typeface="Arial"/>
                        </a:rPr>
                        <a:t> </a:t>
                      </a:r>
                      <a:r>
                        <a:rPr sz="1200" dirty="0">
                          <a:latin typeface="Arial"/>
                          <a:cs typeface="Arial"/>
                        </a:rPr>
                        <a:t>les</a:t>
                      </a:r>
                      <a:r>
                        <a:rPr sz="1200" spc="-15" dirty="0">
                          <a:latin typeface="Arial"/>
                          <a:cs typeface="Arial"/>
                        </a:rPr>
                        <a:t> </a:t>
                      </a:r>
                      <a:r>
                        <a:rPr sz="1200" dirty="0">
                          <a:latin typeface="Arial"/>
                          <a:cs typeface="Arial"/>
                        </a:rPr>
                        <a:t>différentes</a:t>
                      </a:r>
                      <a:r>
                        <a:rPr sz="1200" spc="-35" dirty="0">
                          <a:latin typeface="Arial"/>
                          <a:cs typeface="Arial"/>
                        </a:rPr>
                        <a:t> </a:t>
                      </a:r>
                      <a:r>
                        <a:rPr sz="1200" dirty="0">
                          <a:latin typeface="Arial"/>
                          <a:cs typeface="Arial"/>
                        </a:rPr>
                        <a:t>phases</a:t>
                      </a:r>
                      <a:r>
                        <a:rPr sz="1200" spc="-15" dirty="0">
                          <a:latin typeface="Arial"/>
                          <a:cs typeface="Arial"/>
                        </a:rPr>
                        <a:t> </a:t>
                      </a:r>
                      <a:r>
                        <a:rPr sz="1200" dirty="0">
                          <a:latin typeface="Arial"/>
                          <a:cs typeface="Arial"/>
                        </a:rPr>
                        <a:t>de</a:t>
                      </a:r>
                      <a:r>
                        <a:rPr sz="1200" spc="-5" dirty="0">
                          <a:latin typeface="Arial"/>
                          <a:cs typeface="Arial"/>
                        </a:rPr>
                        <a:t> </a:t>
                      </a:r>
                      <a:r>
                        <a:rPr sz="1200" dirty="0">
                          <a:latin typeface="Arial"/>
                          <a:cs typeface="Arial"/>
                        </a:rPr>
                        <a:t>la</a:t>
                      </a:r>
                      <a:r>
                        <a:rPr sz="1200" spc="-10" dirty="0">
                          <a:latin typeface="Arial"/>
                          <a:cs typeface="Arial"/>
                        </a:rPr>
                        <a:t> leçon.</a:t>
                      </a:r>
                      <a:endParaRPr sz="1200" dirty="0">
                        <a:latin typeface="Arial"/>
                        <a:cs typeface="Arial"/>
                      </a:endParaRPr>
                    </a:p>
                  </a:txBody>
                  <a:tcPr marL="0" marR="0" marT="53975"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cap="flat" cmpd="sng" algn="ctr">
                      <a:solidFill>
                        <a:srgbClr val="000000"/>
                      </a:solidFill>
                      <a:prstDash val="solid"/>
                      <a:round/>
                      <a:headEnd type="none" w="med" len="med"/>
                      <a:tailEnd type="none" w="med" len="me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extLst>
                  <a:ext uri="{0D108BD9-81ED-4DB2-BD59-A6C34878D82A}">
                    <a16:rowId xmlns:a16="http://schemas.microsoft.com/office/drawing/2014/main" val="10006"/>
                  </a:ext>
                </a:extLst>
              </a:tr>
              <a:tr h="399287">
                <a:tc>
                  <a:txBody>
                    <a:bodyPr/>
                    <a:lstStyle/>
                    <a:p>
                      <a:pPr marL="95250" indent="0">
                        <a:lnSpc>
                          <a:spcPts val="1400"/>
                        </a:lnSpc>
                        <a:spcBef>
                          <a:spcPts val="450"/>
                        </a:spcBef>
                        <a:tabLst/>
                      </a:pPr>
                      <a:r>
                        <a:rPr sz="1200" dirty="0">
                          <a:latin typeface="Arial"/>
                          <a:cs typeface="Arial"/>
                        </a:rPr>
                        <a:t>je</a:t>
                      </a:r>
                      <a:r>
                        <a:rPr sz="1200" spc="-10" dirty="0">
                          <a:latin typeface="Arial"/>
                          <a:cs typeface="Arial"/>
                        </a:rPr>
                        <a:t> </a:t>
                      </a:r>
                      <a:r>
                        <a:rPr sz="1200" dirty="0">
                          <a:latin typeface="Arial"/>
                          <a:cs typeface="Arial"/>
                        </a:rPr>
                        <a:t>développe</a:t>
                      </a:r>
                      <a:r>
                        <a:rPr sz="1200" spc="-10" dirty="0">
                          <a:latin typeface="Arial"/>
                          <a:cs typeface="Arial"/>
                        </a:rPr>
                        <a:t> </a:t>
                      </a:r>
                      <a:r>
                        <a:rPr sz="1200" dirty="0">
                          <a:latin typeface="Arial"/>
                          <a:cs typeface="Arial"/>
                        </a:rPr>
                        <a:t>le</a:t>
                      </a:r>
                      <a:r>
                        <a:rPr sz="1200" spc="-15" dirty="0">
                          <a:latin typeface="Arial"/>
                          <a:cs typeface="Arial"/>
                        </a:rPr>
                        <a:t> </a:t>
                      </a:r>
                      <a:r>
                        <a:rPr sz="1200" dirty="0">
                          <a:latin typeface="Arial"/>
                          <a:cs typeface="Arial"/>
                        </a:rPr>
                        <a:t>dialogue</a:t>
                      </a:r>
                      <a:r>
                        <a:rPr sz="1200" spc="-10" dirty="0">
                          <a:latin typeface="Arial"/>
                          <a:cs typeface="Arial"/>
                        </a:rPr>
                        <a:t> </a:t>
                      </a:r>
                      <a:r>
                        <a:rPr sz="1200" dirty="0">
                          <a:latin typeface="Arial"/>
                          <a:cs typeface="Arial"/>
                        </a:rPr>
                        <a:t>de</a:t>
                      </a:r>
                      <a:r>
                        <a:rPr sz="1200" spc="-10" dirty="0">
                          <a:latin typeface="Arial"/>
                          <a:cs typeface="Arial"/>
                        </a:rPr>
                        <a:t> </a:t>
                      </a:r>
                      <a:r>
                        <a:rPr sz="1200" dirty="0">
                          <a:latin typeface="Arial"/>
                          <a:cs typeface="Arial"/>
                        </a:rPr>
                        <a:t>manière</a:t>
                      </a:r>
                      <a:r>
                        <a:rPr sz="1200" spc="-15" dirty="0">
                          <a:latin typeface="Arial"/>
                          <a:cs typeface="Arial"/>
                        </a:rPr>
                        <a:t> </a:t>
                      </a:r>
                      <a:r>
                        <a:rPr sz="1200" dirty="0">
                          <a:latin typeface="Arial"/>
                          <a:cs typeface="Arial"/>
                        </a:rPr>
                        <a:t>cumulative</a:t>
                      </a:r>
                      <a:r>
                        <a:rPr sz="1200" spc="-35" dirty="0">
                          <a:latin typeface="Arial"/>
                          <a:cs typeface="Arial"/>
                        </a:rPr>
                        <a:t> </a:t>
                      </a:r>
                      <a:r>
                        <a:rPr sz="1200" dirty="0">
                          <a:latin typeface="Arial"/>
                          <a:cs typeface="Arial"/>
                        </a:rPr>
                        <a:t>au</a:t>
                      </a:r>
                      <a:r>
                        <a:rPr sz="1200" spc="-15" dirty="0">
                          <a:latin typeface="Arial"/>
                          <a:cs typeface="Arial"/>
                        </a:rPr>
                        <a:t> </a:t>
                      </a:r>
                      <a:r>
                        <a:rPr sz="1200" dirty="0">
                          <a:latin typeface="Arial"/>
                          <a:cs typeface="Arial"/>
                        </a:rPr>
                        <a:t>fil</a:t>
                      </a:r>
                      <a:r>
                        <a:rPr sz="1200" spc="-10" dirty="0">
                          <a:latin typeface="Arial"/>
                          <a:cs typeface="Arial"/>
                        </a:rPr>
                        <a:t> </a:t>
                      </a:r>
                      <a:r>
                        <a:rPr sz="1200" dirty="0">
                          <a:latin typeface="Arial"/>
                          <a:cs typeface="Arial"/>
                        </a:rPr>
                        <a:t>des</a:t>
                      </a:r>
                      <a:r>
                        <a:rPr sz="1200" spc="-15" dirty="0">
                          <a:latin typeface="Arial"/>
                          <a:cs typeface="Arial"/>
                        </a:rPr>
                        <a:t> </a:t>
                      </a:r>
                      <a:r>
                        <a:rPr sz="1200" spc="-10" dirty="0" err="1">
                          <a:latin typeface="Arial"/>
                          <a:cs typeface="Arial"/>
                        </a:rPr>
                        <a:t>leçons</a:t>
                      </a:r>
                      <a:r>
                        <a:rPr sz="1200" spc="-10" dirty="0">
                          <a:latin typeface="Arial"/>
                          <a:cs typeface="Arial"/>
                        </a:rPr>
                        <a:t>.</a:t>
                      </a:r>
                      <a:endParaRPr sz="1200" dirty="0">
                        <a:latin typeface="Arial"/>
                        <a:cs typeface="Arial"/>
                      </a:endParaRPr>
                    </a:p>
                  </a:txBody>
                  <a:tcPr marL="0" marR="0" marT="5715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cap="flat" cmpd="sng" algn="ctr">
                      <a:solidFill>
                        <a:srgbClr val="000000"/>
                      </a:solidFill>
                      <a:prstDash val="solid"/>
                      <a:round/>
                      <a:headEnd type="none" w="med" len="med"/>
                      <a:tailEnd type="none" w="med" len="me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extLst>
                  <a:ext uri="{0D108BD9-81ED-4DB2-BD59-A6C34878D82A}">
                    <a16:rowId xmlns:a16="http://schemas.microsoft.com/office/drawing/2014/main" val="10007"/>
                  </a:ext>
                </a:extLst>
              </a:tr>
              <a:tr h="402336">
                <a:tc>
                  <a:txBody>
                    <a:bodyPr/>
                    <a:lstStyle/>
                    <a:p>
                      <a:pPr marL="95250" indent="0">
                        <a:lnSpc>
                          <a:spcPts val="1425"/>
                        </a:lnSpc>
                        <a:spcBef>
                          <a:spcPts val="425"/>
                        </a:spcBef>
                        <a:tabLst/>
                      </a:pPr>
                      <a:r>
                        <a:rPr sz="1200" dirty="0">
                          <a:latin typeface="Arial"/>
                          <a:cs typeface="Arial"/>
                        </a:rPr>
                        <a:t>j</a:t>
                      </a:r>
                      <a:r>
                        <a:rPr lang="fr-FR" sz="1200" dirty="0">
                          <a:latin typeface="Arial"/>
                          <a:cs typeface="Arial"/>
                        </a:rPr>
                        <a:t>’</a:t>
                      </a:r>
                      <a:r>
                        <a:rPr sz="1200" dirty="0">
                          <a:latin typeface="Arial"/>
                          <a:cs typeface="Arial"/>
                        </a:rPr>
                        <a:t>invite</a:t>
                      </a:r>
                      <a:r>
                        <a:rPr sz="1200" spc="-15" dirty="0">
                          <a:latin typeface="Arial"/>
                          <a:cs typeface="Arial"/>
                        </a:rPr>
                        <a:t> </a:t>
                      </a:r>
                      <a:r>
                        <a:rPr sz="1200" dirty="0">
                          <a:latin typeface="Arial"/>
                          <a:cs typeface="Arial"/>
                        </a:rPr>
                        <a:t>les</a:t>
                      </a:r>
                      <a:r>
                        <a:rPr sz="1200" spc="-15" dirty="0">
                          <a:latin typeface="Arial"/>
                          <a:cs typeface="Arial"/>
                        </a:rPr>
                        <a:t> </a:t>
                      </a:r>
                      <a:r>
                        <a:rPr sz="1200" dirty="0">
                          <a:latin typeface="Arial"/>
                          <a:cs typeface="Arial"/>
                        </a:rPr>
                        <a:t>élèves</a:t>
                      </a:r>
                      <a:r>
                        <a:rPr sz="1200" spc="-15" dirty="0">
                          <a:latin typeface="Arial"/>
                          <a:cs typeface="Arial"/>
                        </a:rPr>
                        <a:t> </a:t>
                      </a:r>
                      <a:r>
                        <a:rPr sz="1200" dirty="0">
                          <a:latin typeface="Arial"/>
                          <a:cs typeface="Arial"/>
                        </a:rPr>
                        <a:t>à</a:t>
                      </a:r>
                      <a:r>
                        <a:rPr sz="1200" spc="-10" dirty="0">
                          <a:latin typeface="Arial"/>
                          <a:cs typeface="Arial"/>
                        </a:rPr>
                        <a:t> </a:t>
                      </a:r>
                      <a:r>
                        <a:rPr sz="1200" dirty="0">
                          <a:latin typeface="Arial"/>
                          <a:cs typeface="Arial"/>
                        </a:rPr>
                        <a:t>réfléchir</a:t>
                      </a:r>
                      <a:r>
                        <a:rPr sz="1200" spc="-15" dirty="0">
                          <a:latin typeface="Arial"/>
                          <a:cs typeface="Arial"/>
                        </a:rPr>
                        <a:t> </a:t>
                      </a:r>
                      <a:r>
                        <a:rPr sz="1200" dirty="0">
                          <a:latin typeface="Arial"/>
                          <a:cs typeface="Arial"/>
                        </a:rPr>
                        <a:t>à</a:t>
                      </a:r>
                      <a:r>
                        <a:rPr sz="1200" spc="-15" dirty="0">
                          <a:latin typeface="Arial"/>
                          <a:cs typeface="Arial"/>
                        </a:rPr>
                        <a:t> </a:t>
                      </a:r>
                      <a:r>
                        <a:rPr sz="1200" dirty="0">
                          <a:latin typeface="Arial"/>
                          <a:cs typeface="Arial"/>
                        </a:rPr>
                        <a:t>la</a:t>
                      </a:r>
                      <a:r>
                        <a:rPr sz="1200" spc="-10" dirty="0">
                          <a:latin typeface="Arial"/>
                          <a:cs typeface="Arial"/>
                        </a:rPr>
                        <a:t> </a:t>
                      </a:r>
                      <a:r>
                        <a:rPr sz="1200" dirty="0">
                          <a:latin typeface="Arial"/>
                          <a:cs typeface="Arial"/>
                        </a:rPr>
                        <a:t>qualité</a:t>
                      </a:r>
                      <a:r>
                        <a:rPr sz="1200" spc="-10" dirty="0">
                          <a:latin typeface="Arial"/>
                          <a:cs typeface="Arial"/>
                        </a:rPr>
                        <a:t> </a:t>
                      </a:r>
                      <a:r>
                        <a:rPr sz="1200" dirty="0">
                          <a:latin typeface="Arial"/>
                          <a:cs typeface="Arial"/>
                        </a:rPr>
                        <a:t>et</a:t>
                      </a:r>
                      <a:r>
                        <a:rPr sz="1200" spc="-25" dirty="0">
                          <a:latin typeface="Arial"/>
                          <a:cs typeface="Arial"/>
                        </a:rPr>
                        <a:t> </a:t>
                      </a:r>
                      <a:r>
                        <a:rPr sz="1200" dirty="0">
                          <a:latin typeface="Arial"/>
                          <a:cs typeface="Arial"/>
                        </a:rPr>
                        <a:t>au</a:t>
                      </a:r>
                      <a:r>
                        <a:rPr sz="1200" spc="-10" dirty="0">
                          <a:latin typeface="Arial"/>
                          <a:cs typeface="Arial"/>
                        </a:rPr>
                        <a:t> </a:t>
                      </a:r>
                      <a:r>
                        <a:rPr sz="1200" dirty="0">
                          <a:latin typeface="Arial"/>
                          <a:cs typeface="Arial"/>
                        </a:rPr>
                        <a:t>succès</a:t>
                      </a:r>
                      <a:r>
                        <a:rPr sz="1200" spc="-15" dirty="0">
                          <a:latin typeface="Arial"/>
                          <a:cs typeface="Arial"/>
                        </a:rPr>
                        <a:t> </a:t>
                      </a:r>
                      <a:r>
                        <a:rPr sz="1200" dirty="0">
                          <a:latin typeface="Arial"/>
                          <a:cs typeface="Arial"/>
                        </a:rPr>
                        <a:t>du</a:t>
                      </a:r>
                      <a:r>
                        <a:rPr sz="1200" spc="-15" dirty="0">
                          <a:latin typeface="Arial"/>
                          <a:cs typeface="Arial"/>
                        </a:rPr>
                        <a:t> </a:t>
                      </a:r>
                      <a:r>
                        <a:rPr sz="1200" spc="-10" dirty="0">
                          <a:latin typeface="Arial"/>
                          <a:cs typeface="Arial"/>
                        </a:rPr>
                        <a:t>dialogue.</a:t>
                      </a:r>
                      <a:endParaRPr sz="1200" dirty="0">
                        <a:latin typeface="Arial"/>
                        <a:cs typeface="Arial"/>
                      </a:endParaRPr>
                    </a:p>
                  </a:txBody>
                  <a:tcPr marL="0" marR="0" marT="53975"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cap="flat" cmpd="sng" algn="ctr">
                      <a:solidFill>
                        <a:srgbClr val="000000"/>
                      </a:solidFill>
                      <a:prstDash val="solid"/>
                      <a:round/>
                      <a:headEnd type="none" w="med" len="med"/>
                      <a:tailEnd type="none" w="med" len="me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extLst>
                  <a:ext uri="{0D108BD9-81ED-4DB2-BD59-A6C34878D82A}">
                    <a16:rowId xmlns:a16="http://schemas.microsoft.com/office/drawing/2014/main" val="10008"/>
                  </a:ext>
                </a:extLst>
              </a:tr>
              <a:tr h="411479">
                <a:tc>
                  <a:txBody>
                    <a:bodyPr/>
                    <a:lstStyle/>
                    <a:p>
                      <a:pPr marL="95250" indent="0">
                        <a:lnSpc>
                          <a:spcPts val="1400"/>
                        </a:lnSpc>
                        <a:spcBef>
                          <a:spcPts val="425"/>
                        </a:spcBef>
                        <a:tabLst/>
                      </a:pPr>
                      <a:r>
                        <a:rPr sz="1200" dirty="0">
                          <a:latin typeface="Arial"/>
                          <a:cs typeface="Arial"/>
                        </a:rPr>
                        <a:t>j</a:t>
                      </a:r>
                      <a:r>
                        <a:rPr lang="fr-FR" sz="1200" dirty="0">
                          <a:latin typeface="Arial"/>
                          <a:cs typeface="Arial"/>
                        </a:rPr>
                        <a:t>’</a:t>
                      </a:r>
                      <a:r>
                        <a:rPr sz="1200" dirty="0">
                          <a:latin typeface="Arial"/>
                          <a:cs typeface="Arial"/>
                        </a:rPr>
                        <a:t>invite</a:t>
                      </a:r>
                      <a:r>
                        <a:rPr sz="1200" spc="-10" dirty="0">
                          <a:latin typeface="Arial"/>
                          <a:cs typeface="Arial"/>
                        </a:rPr>
                        <a:t> </a:t>
                      </a:r>
                      <a:r>
                        <a:rPr sz="1200" dirty="0">
                          <a:latin typeface="Arial"/>
                          <a:cs typeface="Arial"/>
                        </a:rPr>
                        <a:t>les</a:t>
                      </a:r>
                      <a:r>
                        <a:rPr sz="1200" spc="-20" dirty="0">
                          <a:latin typeface="Arial"/>
                          <a:cs typeface="Arial"/>
                        </a:rPr>
                        <a:t> </a:t>
                      </a:r>
                      <a:r>
                        <a:rPr sz="1200" dirty="0">
                          <a:latin typeface="Arial"/>
                          <a:cs typeface="Arial"/>
                        </a:rPr>
                        <a:t>élèves</a:t>
                      </a:r>
                      <a:r>
                        <a:rPr sz="1200" spc="-20" dirty="0">
                          <a:latin typeface="Arial"/>
                          <a:cs typeface="Arial"/>
                        </a:rPr>
                        <a:t> </a:t>
                      </a:r>
                      <a:r>
                        <a:rPr sz="1200" dirty="0">
                          <a:latin typeface="Arial"/>
                          <a:cs typeface="Arial"/>
                        </a:rPr>
                        <a:t>à</a:t>
                      </a:r>
                      <a:r>
                        <a:rPr sz="1200" spc="-20" dirty="0">
                          <a:latin typeface="Arial"/>
                          <a:cs typeface="Arial"/>
                        </a:rPr>
                        <a:t> </a:t>
                      </a:r>
                      <a:r>
                        <a:rPr sz="1200" dirty="0" err="1">
                          <a:latin typeface="Arial"/>
                          <a:cs typeface="Arial"/>
                        </a:rPr>
                        <a:t>montrer</a:t>
                      </a:r>
                      <a:r>
                        <a:rPr sz="1200" spc="-20" dirty="0">
                          <a:latin typeface="Arial"/>
                          <a:cs typeface="Arial"/>
                        </a:rPr>
                        <a:t> </a:t>
                      </a:r>
                      <a:r>
                        <a:rPr sz="1200" dirty="0" err="1">
                          <a:latin typeface="Arial"/>
                          <a:cs typeface="Arial"/>
                        </a:rPr>
                        <a:t>qu</a:t>
                      </a:r>
                      <a:r>
                        <a:rPr lang="fr-FR" sz="1200" dirty="0">
                          <a:latin typeface="Arial"/>
                          <a:cs typeface="Arial"/>
                        </a:rPr>
                        <a:t>’</a:t>
                      </a:r>
                      <a:r>
                        <a:rPr sz="1200" dirty="0" err="1">
                          <a:latin typeface="Arial"/>
                          <a:cs typeface="Arial"/>
                        </a:rPr>
                        <a:t>ils</a:t>
                      </a:r>
                      <a:r>
                        <a:rPr sz="1200" spc="-20" dirty="0">
                          <a:latin typeface="Arial"/>
                          <a:cs typeface="Arial"/>
                        </a:rPr>
                        <a:t> </a:t>
                      </a:r>
                      <a:r>
                        <a:rPr sz="1200" dirty="0">
                          <a:latin typeface="Arial"/>
                          <a:cs typeface="Arial"/>
                        </a:rPr>
                        <a:t>écoutent</a:t>
                      </a:r>
                      <a:r>
                        <a:rPr sz="1200" spc="-30" dirty="0">
                          <a:latin typeface="Arial"/>
                          <a:cs typeface="Arial"/>
                        </a:rPr>
                        <a:t> </a:t>
                      </a:r>
                      <a:r>
                        <a:rPr sz="1200" dirty="0">
                          <a:latin typeface="Arial"/>
                          <a:cs typeface="Arial"/>
                        </a:rPr>
                        <a:t>attentivement</a:t>
                      </a:r>
                      <a:r>
                        <a:rPr sz="1200" spc="-30" dirty="0">
                          <a:latin typeface="Arial"/>
                          <a:cs typeface="Arial"/>
                        </a:rPr>
                        <a:t> </a:t>
                      </a:r>
                      <a:r>
                        <a:rPr sz="1200" dirty="0">
                          <a:latin typeface="Arial"/>
                          <a:cs typeface="Arial"/>
                        </a:rPr>
                        <a:t>les</a:t>
                      </a:r>
                      <a:r>
                        <a:rPr sz="1200" spc="-25" dirty="0">
                          <a:latin typeface="Arial"/>
                          <a:cs typeface="Arial"/>
                        </a:rPr>
                        <a:t> </a:t>
                      </a:r>
                      <a:r>
                        <a:rPr sz="1200" dirty="0">
                          <a:latin typeface="Arial"/>
                          <a:cs typeface="Arial"/>
                        </a:rPr>
                        <a:t>contributions</a:t>
                      </a:r>
                      <a:r>
                        <a:rPr sz="1200" spc="-20" dirty="0">
                          <a:latin typeface="Arial"/>
                          <a:cs typeface="Arial"/>
                        </a:rPr>
                        <a:t> </a:t>
                      </a:r>
                      <a:r>
                        <a:rPr sz="1200" dirty="0">
                          <a:latin typeface="Arial"/>
                          <a:cs typeface="Arial"/>
                        </a:rPr>
                        <a:t>des</a:t>
                      </a:r>
                      <a:r>
                        <a:rPr sz="1200" spc="-20" dirty="0">
                          <a:latin typeface="Arial"/>
                          <a:cs typeface="Arial"/>
                        </a:rPr>
                        <a:t> </a:t>
                      </a:r>
                      <a:r>
                        <a:rPr sz="1200" spc="-10" dirty="0">
                          <a:latin typeface="Arial"/>
                          <a:cs typeface="Arial"/>
                        </a:rPr>
                        <a:t>autres.</a:t>
                      </a:r>
                      <a:endParaRPr sz="1200" dirty="0">
                        <a:latin typeface="Arial"/>
                        <a:cs typeface="Arial"/>
                      </a:endParaRPr>
                    </a:p>
                  </a:txBody>
                  <a:tcPr marL="0" marR="0" marT="53975"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cap="flat" cmpd="sng" algn="ctr">
                      <a:solidFill>
                        <a:srgbClr val="000000"/>
                      </a:solidFill>
                      <a:prstDash val="solid"/>
                      <a:round/>
                      <a:headEnd type="none" w="med" len="med"/>
                      <a:tailEnd type="none" w="med" len="me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extLst>
                  <a:ext uri="{0D108BD9-81ED-4DB2-BD59-A6C34878D82A}">
                    <a16:rowId xmlns:a16="http://schemas.microsoft.com/office/drawing/2014/main" val="10009"/>
                  </a:ext>
                </a:extLst>
              </a:tr>
              <a:tr h="435864">
                <a:tc>
                  <a:txBody>
                    <a:bodyPr/>
                    <a:lstStyle/>
                    <a:p>
                      <a:pPr marL="95250" indent="0">
                        <a:lnSpc>
                          <a:spcPts val="1400"/>
                        </a:lnSpc>
                        <a:spcBef>
                          <a:spcPts val="450"/>
                        </a:spcBef>
                        <a:tabLst/>
                      </a:pPr>
                      <a:r>
                        <a:rPr sz="1200" dirty="0">
                          <a:latin typeface="Arial"/>
                          <a:cs typeface="Arial"/>
                        </a:rPr>
                        <a:t>j</a:t>
                      </a:r>
                      <a:r>
                        <a:rPr lang="fr-FR" sz="1200" dirty="0">
                          <a:latin typeface="Arial"/>
                          <a:cs typeface="Arial"/>
                        </a:rPr>
                        <a:t>’</a:t>
                      </a:r>
                      <a:r>
                        <a:rPr sz="1200" dirty="0">
                          <a:latin typeface="Arial"/>
                          <a:cs typeface="Arial"/>
                        </a:rPr>
                        <a:t>encourage</a:t>
                      </a:r>
                      <a:r>
                        <a:rPr sz="1200" spc="-15" dirty="0">
                          <a:latin typeface="Arial"/>
                          <a:cs typeface="Arial"/>
                        </a:rPr>
                        <a:t> </a:t>
                      </a:r>
                      <a:r>
                        <a:rPr sz="1200" dirty="0">
                          <a:latin typeface="Arial"/>
                          <a:cs typeface="Arial"/>
                        </a:rPr>
                        <a:t>explicitement</a:t>
                      </a:r>
                      <a:r>
                        <a:rPr sz="1200" spc="-30" dirty="0">
                          <a:latin typeface="Arial"/>
                          <a:cs typeface="Arial"/>
                        </a:rPr>
                        <a:t> </a:t>
                      </a:r>
                      <a:r>
                        <a:rPr sz="1200" dirty="0">
                          <a:latin typeface="Arial"/>
                          <a:cs typeface="Arial"/>
                        </a:rPr>
                        <a:t>les</a:t>
                      </a:r>
                      <a:r>
                        <a:rPr sz="1200" spc="-15" dirty="0">
                          <a:latin typeface="Arial"/>
                          <a:cs typeface="Arial"/>
                        </a:rPr>
                        <a:t> </a:t>
                      </a:r>
                      <a:r>
                        <a:rPr sz="1200" dirty="0">
                          <a:latin typeface="Arial"/>
                          <a:cs typeface="Arial"/>
                        </a:rPr>
                        <a:t>élèves</a:t>
                      </a:r>
                      <a:r>
                        <a:rPr sz="1200" spc="-20" dirty="0">
                          <a:latin typeface="Arial"/>
                          <a:cs typeface="Arial"/>
                        </a:rPr>
                        <a:t> </a:t>
                      </a:r>
                      <a:r>
                        <a:rPr sz="1200" dirty="0">
                          <a:latin typeface="Arial"/>
                          <a:cs typeface="Arial"/>
                        </a:rPr>
                        <a:t>à</a:t>
                      </a:r>
                      <a:r>
                        <a:rPr sz="1200" spc="-15" dirty="0">
                          <a:latin typeface="Arial"/>
                          <a:cs typeface="Arial"/>
                        </a:rPr>
                        <a:t> </a:t>
                      </a:r>
                      <a:r>
                        <a:rPr sz="1200" dirty="0">
                          <a:latin typeface="Arial"/>
                          <a:cs typeface="Arial"/>
                        </a:rPr>
                        <a:t>poser</a:t>
                      </a:r>
                      <a:r>
                        <a:rPr sz="1200" spc="-15" dirty="0">
                          <a:latin typeface="Arial"/>
                          <a:cs typeface="Arial"/>
                        </a:rPr>
                        <a:t> </a:t>
                      </a:r>
                      <a:r>
                        <a:rPr sz="1200" dirty="0">
                          <a:latin typeface="Arial"/>
                          <a:cs typeface="Arial"/>
                        </a:rPr>
                        <a:t>leurs</a:t>
                      </a:r>
                      <a:r>
                        <a:rPr sz="1200" spc="-20" dirty="0">
                          <a:latin typeface="Arial"/>
                          <a:cs typeface="Arial"/>
                        </a:rPr>
                        <a:t> </a:t>
                      </a:r>
                      <a:r>
                        <a:rPr sz="1200" dirty="0">
                          <a:latin typeface="Arial"/>
                          <a:cs typeface="Arial"/>
                        </a:rPr>
                        <a:t>propres</a:t>
                      </a:r>
                      <a:r>
                        <a:rPr sz="1200" spc="-20" dirty="0">
                          <a:latin typeface="Arial"/>
                          <a:cs typeface="Arial"/>
                        </a:rPr>
                        <a:t> </a:t>
                      </a:r>
                      <a:r>
                        <a:rPr sz="1200" spc="-10" dirty="0">
                          <a:latin typeface="Arial"/>
                          <a:cs typeface="Arial"/>
                        </a:rPr>
                        <a:t>questions.</a:t>
                      </a:r>
                      <a:endParaRPr sz="1200" dirty="0">
                        <a:latin typeface="Arial"/>
                        <a:cs typeface="Arial"/>
                      </a:endParaRPr>
                    </a:p>
                  </a:txBody>
                  <a:tcPr marL="0" marR="0" marT="5715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dirty="0">
                        <a:latin typeface="Arial"/>
                        <a:cs typeface="Arial"/>
                      </a:endParaRPr>
                    </a:p>
                  </a:txBody>
                  <a:tcPr marL="0" marR="0" marT="0" marB="0">
                    <a:lnL w="12192" cap="flat" cmpd="sng" algn="ctr">
                      <a:solidFill>
                        <a:srgbClr val="000000"/>
                      </a:solidFill>
                      <a:prstDash val="solid"/>
                      <a:round/>
                      <a:headEnd type="none" w="med" len="med"/>
                      <a:tailEnd type="none" w="med" len="me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dirty="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extLst>
                  <a:ext uri="{0D108BD9-81ED-4DB2-BD59-A6C34878D82A}">
                    <a16:rowId xmlns:a16="http://schemas.microsoft.com/office/drawing/2014/main" val="10010"/>
                  </a:ext>
                </a:extLst>
              </a:tr>
              <a:tr h="438911">
                <a:tc>
                  <a:txBody>
                    <a:bodyPr/>
                    <a:lstStyle/>
                    <a:p>
                      <a:pPr marL="95250" indent="0">
                        <a:lnSpc>
                          <a:spcPts val="1425"/>
                        </a:lnSpc>
                        <a:spcBef>
                          <a:spcPts val="425"/>
                        </a:spcBef>
                        <a:tabLst/>
                      </a:pPr>
                      <a:r>
                        <a:rPr lang="fr-FR" sz="1000" dirty="0">
                          <a:latin typeface="Arial"/>
                          <a:cs typeface="Arial"/>
                        </a:rPr>
                        <a:t>Note</a:t>
                      </a:r>
                      <a:r>
                        <a:rPr lang="fr-FR" sz="1000" spc="-25" dirty="0">
                          <a:latin typeface="Arial"/>
                          <a:cs typeface="Arial"/>
                        </a:rPr>
                        <a:t> </a:t>
                      </a:r>
                      <a:r>
                        <a:rPr lang="fr-FR" sz="1000" dirty="0">
                          <a:latin typeface="Arial"/>
                          <a:cs typeface="Arial"/>
                        </a:rPr>
                        <a:t>globale</a:t>
                      </a:r>
                      <a:r>
                        <a:rPr lang="fr-FR" sz="1000" spc="-25" dirty="0">
                          <a:latin typeface="Arial"/>
                          <a:cs typeface="Arial"/>
                        </a:rPr>
                        <a:t> </a:t>
                      </a:r>
                      <a:r>
                        <a:rPr lang="fr-FR" sz="1000" dirty="0">
                          <a:latin typeface="Arial"/>
                          <a:cs typeface="Arial"/>
                        </a:rPr>
                        <a:t>Dimension</a:t>
                      </a:r>
                      <a:r>
                        <a:rPr lang="fr-FR" sz="1000" spc="-5" dirty="0">
                          <a:latin typeface="Arial"/>
                          <a:cs typeface="Arial"/>
                        </a:rPr>
                        <a:t> </a:t>
                      </a:r>
                      <a:r>
                        <a:rPr lang="fr-FR" sz="1050" dirty="0">
                          <a:latin typeface="Arial"/>
                          <a:cs typeface="Arial"/>
                        </a:rPr>
                        <a:t>C.</a:t>
                      </a:r>
                      <a:r>
                        <a:rPr lang="fr-FR" sz="1050" spc="-50" dirty="0">
                          <a:latin typeface="Arial"/>
                          <a:cs typeface="Arial"/>
                        </a:rPr>
                        <a:t> </a:t>
                      </a:r>
                      <a:r>
                        <a:rPr lang="fr-FR" sz="1050" dirty="0">
                          <a:latin typeface="Arial"/>
                          <a:cs typeface="Arial"/>
                        </a:rPr>
                        <a:t>E</a:t>
                      </a:r>
                      <a:r>
                        <a:rPr lang="fr-FR" sz="1000" dirty="0">
                          <a:latin typeface="Arial"/>
                          <a:cs typeface="Arial"/>
                        </a:rPr>
                        <a:t>ncourager</a:t>
                      </a:r>
                      <a:r>
                        <a:rPr lang="fr-FR" sz="1000" spc="-30" dirty="0">
                          <a:latin typeface="Arial"/>
                          <a:cs typeface="Arial"/>
                        </a:rPr>
                        <a:t> </a:t>
                      </a:r>
                      <a:r>
                        <a:rPr lang="fr-FR" sz="1000" dirty="0">
                          <a:latin typeface="Arial"/>
                          <a:cs typeface="Arial"/>
                        </a:rPr>
                        <a:t>la</a:t>
                      </a:r>
                      <a:r>
                        <a:rPr lang="fr-FR" sz="1000" spc="-25" dirty="0">
                          <a:latin typeface="Arial"/>
                          <a:cs typeface="Arial"/>
                        </a:rPr>
                        <a:t> </a:t>
                      </a:r>
                      <a:r>
                        <a:rPr lang="fr-FR" sz="1000" spc="-10" dirty="0">
                          <a:latin typeface="Arial"/>
                          <a:cs typeface="Arial"/>
                        </a:rPr>
                        <a:t>participation</a:t>
                      </a:r>
                      <a:r>
                        <a:rPr lang="fr-FR" sz="1000" spc="-25" dirty="0">
                          <a:latin typeface="Arial"/>
                          <a:cs typeface="Arial"/>
                        </a:rPr>
                        <a:t> </a:t>
                      </a:r>
                      <a:r>
                        <a:rPr lang="fr-FR" sz="1000" dirty="0">
                          <a:latin typeface="Arial"/>
                          <a:cs typeface="Arial"/>
                        </a:rPr>
                        <a:t>dialogique</a:t>
                      </a:r>
                      <a:r>
                        <a:rPr lang="fr-FR" sz="1000" spc="25" dirty="0">
                          <a:latin typeface="Arial"/>
                          <a:cs typeface="Arial"/>
                        </a:rPr>
                        <a:t> </a:t>
                      </a:r>
                      <a:r>
                        <a:rPr lang="fr-FR" sz="1000" spc="-10" dirty="0">
                          <a:latin typeface="Arial"/>
                          <a:cs typeface="Arial"/>
                        </a:rPr>
                        <a:t>(additionnez</a:t>
                      </a:r>
                      <a:r>
                        <a:rPr lang="fr-FR" sz="1000" spc="-35" dirty="0">
                          <a:latin typeface="Arial"/>
                          <a:cs typeface="Arial"/>
                        </a:rPr>
                        <a:t> </a:t>
                      </a:r>
                      <a:r>
                        <a:rPr lang="fr-FR" sz="1000" dirty="0">
                          <a:latin typeface="Arial"/>
                          <a:cs typeface="Arial"/>
                        </a:rPr>
                        <a:t>vos</a:t>
                      </a:r>
                      <a:r>
                        <a:rPr lang="fr-FR" sz="1000" spc="-45" dirty="0">
                          <a:latin typeface="Arial"/>
                          <a:cs typeface="Arial"/>
                        </a:rPr>
                        <a:t> </a:t>
                      </a:r>
                      <a:r>
                        <a:rPr lang="fr-FR" sz="1000" spc="-10" dirty="0">
                          <a:latin typeface="Arial"/>
                          <a:cs typeface="Arial"/>
                        </a:rPr>
                        <a:t>notes)</a:t>
                      </a:r>
                      <a:endParaRPr lang="fr-FR" sz="1000" dirty="0">
                        <a:latin typeface="Arial"/>
                        <a:cs typeface="Arial"/>
                      </a:endParaRPr>
                    </a:p>
                  </a:txBody>
                  <a:tcPr marL="0" marR="0" marT="58419" marB="0">
                    <a:lnL w="12192">
                      <a:solidFill>
                        <a:srgbClr val="000000"/>
                      </a:solidFill>
                      <a:prstDash val="solid"/>
                    </a:lnL>
                    <a:lnR w="12192">
                      <a:solidFill>
                        <a:srgbClr val="000000"/>
                      </a:solidFill>
                      <a:prstDash val="solid"/>
                    </a:lnR>
                    <a:lnT w="12192" cap="flat" cmpd="sng" algn="ctr">
                      <a:solidFill>
                        <a:srgbClr val="000000"/>
                      </a:solidFill>
                      <a:prstDash val="solid"/>
                      <a:round/>
                      <a:headEnd type="none" w="med" len="med"/>
                      <a:tailEnd type="none" w="med" len="med"/>
                    </a:lnT>
                    <a:lnB w="12192">
                      <a:solidFill>
                        <a:srgbClr val="000000"/>
                      </a:solidFill>
                      <a:prstDash val="solid"/>
                    </a:lnB>
                    <a:solidFill>
                      <a:srgbClr val="EFEFEF"/>
                    </a:solidFill>
                  </a:tcPr>
                </a:tc>
                <a:tc gridSpan="6">
                  <a:txBody>
                    <a:bodyPr/>
                    <a:lstStyle/>
                    <a:p>
                      <a:pPr marL="60960" algn="ctr">
                        <a:lnSpc>
                          <a:spcPct val="100000"/>
                        </a:lnSpc>
                        <a:spcBef>
                          <a:spcPts val="459"/>
                        </a:spcBef>
                      </a:pPr>
                      <a:r>
                        <a:rPr sz="1000" spc="0" baseline="0" dirty="0">
                          <a:latin typeface="Arial"/>
                          <a:cs typeface="Arial"/>
                        </a:rPr>
                        <a:t>/54</a:t>
                      </a:r>
                    </a:p>
                  </a:txBody>
                  <a:tcPr marL="0" marR="0" marT="58419"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solidFill>
                      <a:srgbClr val="EFEFEF"/>
                    </a:solidFill>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extLst>
                  <a:ext uri="{0D108BD9-81ED-4DB2-BD59-A6C34878D82A}">
                    <a16:rowId xmlns:a16="http://schemas.microsoft.com/office/drawing/2014/main" val="10011"/>
                  </a:ext>
                </a:extLst>
              </a:tr>
            </a:tbl>
          </a:graphicData>
        </a:graphic>
      </p:graphicFrame>
      <p:sp>
        <p:nvSpPr>
          <p:cNvPr id="3" name="object 3"/>
          <p:cNvSpPr txBox="1"/>
          <p:nvPr>
            <p:custDataLst>
              <p:tags r:id="rId2"/>
            </p:custDataLst>
          </p:nvPr>
        </p:nvSpPr>
        <p:spPr>
          <a:xfrm>
            <a:off x="393072" y="5901219"/>
            <a:ext cx="9296396" cy="1231747"/>
          </a:xfrm>
          <a:prstGeom prst="rect">
            <a:avLst/>
          </a:prstGeom>
          <a:ln w="31733">
            <a:solidFill>
              <a:srgbClr val="2791A6"/>
            </a:solidFill>
          </a:ln>
        </p:spPr>
        <p:txBody>
          <a:bodyPr vert="horz" wrap="square" lIns="0" tIns="76835" rIns="0" bIns="0" rtlCol="0">
            <a:spAutoFit/>
          </a:bodyPr>
          <a:lstStyle/>
          <a:p>
            <a:pPr marL="81280">
              <a:spcBef>
                <a:spcPts val="605"/>
              </a:spcBef>
            </a:pPr>
            <a:r>
              <a:rPr lang="fr-FR" sz="1200" dirty="0">
                <a:latin typeface="Arial Unicode MS"/>
                <a:cs typeface="Arial Unicode MS"/>
              </a:rPr>
              <a:t>Il existe deux autres questionnaires sur l’enseignement dialogique (</a:t>
            </a:r>
            <a:r>
              <a:rPr lang="fr-FR" sz="1200" i="1" dirty="0" err="1">
                <a:latin typeface="Arial"/>
                <a:cs typeface="Arial"/>
              </a:rPr>
              <a:t>Dialogic</a:t>
            </a:r>
            <a:r>
              <a:rPr lang="fr-FR" sz="1200" i="1" dirty="0">
                <a:latin typeface="Arial"/>
                <a:cs typeface="Arial"/>
              </a:rPr>
              <a:t> </a:t>
            </a:r>
            <a:r>
              <a:rPr lang="fr-FR" sz="1200" i="1" dirty="0" err="1">
                <a:latin typeface="Arial"/>
                <a:cs typeface="Arial"/>
              </a:rPr>
              <a:t>Teaching</a:t>
            </a:r>
            <a:r>
              <a:rPr lang="fr-FR" sz="1200" i="1" dirty="0">
                <a:latin typeface="Arial"/>
                <a:cs typeface="Arial"/>
              </a:rPr>
              <a:t> Questionnaires</a:t>
            </a:r>
            <a:r>
              <a:rPr lang="fr-FR" sz="1200" dirty="0">
                <a:latin typeface="Arial"/>
                <a:cs typeface="Arial"/>
              </a:rPr>
              <a:t>)</a:t>
            </a:r>
            <a:r>
              <a:rPr lang="fr-FR" sz="1200" dirty="0">
                <a:latin typeface="Arial Unicode MS"/>
                <a:cs typeface="Arial Unicode MS"/>
              </a:rPr>
              <a:t>. Ils permettent d’évaluer votre point de vue, ainsi que celui de vos élèves, concernant une leçon particulière :</a:t>
            </a:r>
          </a:p>
          <a:p>
            <a:pPr marL="252730" indent="-171450">
              <a:spcBef>
                <a:spcPts val="605"/>
              </a:spcBef>
              <a:buFont typeface="Arial" panose="020B0604020202020204" pitchFamily="34" charset="0"/>
              <a:buChar char="•"/>
            </a:pPr>
            <a:r>
              <a:rPr lang="fr-FR" sz="1200" dirty="0">
                <a:latin typeface="Arial Unicode MS"/>
                <a:cs typeface="Arial Unicode MS"/>
              </a:rPr>
              <a:t>Auto-évaluation de la leçon par l’enseignant</a:t>
            </a:r>
          </a:p>
          <a:p>
            <a:pPr marL="252730" indent="-171450">
              <a:spcBef>
                <a:spcPts val="605"/>
              </a:spcBef>
              <a:buFont typeface="Arial" panose="020B0604020202020204" pitchFamily="34" charset="0"/>
              <a:buChar char="•"/>
            </a:pPr>
            <a:r>
              <a:rPr lang="fr-FR" sz="1200" dirty="0">
                <a:latin typeface="Arial Unicode MS"/>
                <a:cs typeface="Arial Unicode MS"/>
              </a:rPr>
              <a:t>Évaluation d’une leçon par les élèves (pour les élèves âgés de 13 à 18 ans)</a:t>
            </a:r>
          </a:p>
          <a:p>
            <a:pPr marL="81280">
              <a:spcBef>
                <a:spcPts val="605"/>
              </a:spcBef>
            </a:pPr>
            <a:r>
              <a:rPr lang="fr-FR" sz="1200" dirty="0">
                <a:latin typeface="Arial Unicode MS"/>
                <a:cs typeface="Arial Unicode MS"/>
              </a:rPr>
              <a:t>       Ils sont disponibles sous forme de gabarits téléchargeables sur notre </a:t>
            </a:r>
            <a:r>
              <a:rPr lang="fr-FR" sz="1200" dirty="0">
                <a:latin typeface="Arial Unicode MS"/>
                <a:cs typeface="Arial Unicode MS"/>
                <a:hlinkClick r:id="rId8"/>
              </a:rPr>
              <a:t>site web</a:t>
            </a:r>
            <a:r>
              <a:rPr lang="fr-FR" sz="1200" dirty="0">
                <a:latin typeface="Arial Unicode MS"/>
                <a:cs typeface="Arial Unicode MS"/>
              </a:rPr>
              <a:t>.</a:t>
            </a:r>
          </a:p>
        </p:txBody>
      </p:sp>
      <p:sp>
        <p:nvSpPr>
          <p:cNvPr id="4" name="TextBox 3">
            <a:extLst>
              <a:ext uri="{FF2B5EF4-FFF2-40B4-BE49-F238E27FC236}">
                <a16:creationId xmlns:a16="http://schemas.microsoft.com/office/drawing/2014/main" id="{574D3D8E-493E-E74F-903C-581D2A4F1C43}"/>
              </a:ext>
            </a:extLst>
          </p:cNvPr>
          <p:cNvSpPr txBox="1"/>
          <p:nvPr>
            <p:custDataLst>
              <p:tags r:id="rId3"/>
            </p:custDataLst>
          </p:nvPr>
        </p:nvSpPr>
        <p:spPr>
          <a:xfrm>
            <a:off x="5041270" y="7237871"/>
            <a:ext cx="457200" cy="276999"/>
          </a:xfrm>
          <a:prstGeom prst="rect">
            <a:avLst/>
          </a:prstGeom>
          <a:noFill/>
        </p:spPr>
        <p:txBody>
          <a:bodyPr wrap="square" rtlCol="0">
            <a:spAutoFit/>
          </a:bodyPr>
          <a:lstStyle/>
          <a:p>
            <a:r>
              <a:rPr lang="en-US" sz="1200" dirty="0"/>
              <a:t>51</a:t>
            </a:r>
          </a:p>
        </p:txBody>
      </p:sp>
      <p:sp>
        <p:nvSpPr>
          <p:cNvPr id="6" name="TextBox 5">
            <a:extLst>
              <a:ext uri="{FF2B5EF4-FFF2-40B4-BE49-F238E27FC236}">
                <a16:creationId xmlns:a16="http://schemas.microsoft.com/office/drawing/2014/main" id="{1A34E296-C74B-E441-B893-8B94562D1F5B}"/>
              </a:ext>
            </a:extLst>
          </p:cNvPr>
          <p:cNvSpPr txBox="1"/>
          <p:nvPr>
            <p:custDataLst>
              <p:tags r:id="rId4"/>
            </p:custDataLst>
          </p:nvPr>
        </p:nvSpPr>
        <p:spPr>
          <a:xfrm>
            <a:off x="5803900" y="6172382"/>
            <a:ext cx="3885568" cy="769441"/>
          </a:xfrm>
          <a:prstGeom prst="rect">
            <a:avLst/>
          </a:prstGeom>
          <a:noFill/>
        </p:spPr>
        <p:txBody>
          <a:bodyPr wrap="square" rtlCol="0">
            <a:spAutoFit/>
          </a:bodyPr>
          <a:lstStyle/>
          <a:p>
            <a:r>
              <a:rPr lang="en-GB" sz="1100" b="0" i="1" u="none" strike="noStrike" dirty="0" err="1">
                <a:solidFill>
                  <a:srgbClr val="3B4043"/>
                </a:solidFill>
                <a:effectLst/>
              </a:rPr>
              <a:t>Gröschner</a:t>
            </a:r>
            <a:r>
              <a:rPr lang="en-GB" sz="1100" b="0" i="1" u="none" strike="noStrike" dirty="0">
                <a:solidFill>
                  <a:srgbClr val="3B4043"/>
                </a:solidFill>
                <a:effectLst/>
              </a:rPr>
              <a:t>, A., Hennessy, S., Kershner, R., Dehne, M. et Calcagni, E. (2021). Dialogic Teaching Questionnaire (DTQ). Teacher and Student Versions. Universities </a:t>
            </a:r>
            <a:r>
              <a:rPr lang="en-GB" sz="1100" i="1" dirty="0">
                <a:solidFill>
                  <a:srgbClr val="3B4043"/>
                </a:solidFill>
              </a:rPr>
              <a:t>of </a:t>
            </a:r>
            <a:r>
              <a:rPr lang="en-GB" sz="1100" b="0" i="1" u="none" strike="noStrike" dirty="0">
                <a:solidFill>
                  <a:srgbClr val="3B4043"/>
                </a:solidFill>
                <a:effectLst/>
              </a:rPr>
              <a:t>Jena</a:t>
            </a:r>
            <a:r>
              <a:rPr lang="en-GB" sz="1100" i="1" dirty="0">
                <a:solidFill>
                  <a:srgbClr val="3B4043"/>
                </a:solidFill>
              </a:rPr>
              <a:t> and </a:t>
            </a:r>
            <a:r>
              <a:rPr lang="en-GB" sz="1100" b="0" i="1" u="none" strike="noStrike" dirty="0">
                <a:solidFill>
                  <a:srgbClr val="3B4043"/>
                </a:solidFill>
                <a:effectLst/>
              </a:rPr>
              <a:t>Cambridge.</a:t>
            </a:r>
            <a:endParaRPr lang="en-GB" sz="1100" b="0" i="0" u="none" strike="noStrike" dirty="0">
              <a:effectLst/>
            </a:endParaRPr>
          </a:p>
          <a:p>
            <a:endParaRPr lang="en-US" sz="1100" dirty="0"/>
          </a:p>
        </p:txBody>
      </p:sp>
      <p:sp>
        <p:nvSpPr>
          <p:cNvPr id="7" name="object 4"/>
          <p:cNvSpPr/>
          <p:nvPr>
            <p:custDataLst>
              <p:tags r:id="rId5"/>
            </p:custDataLst>
          </p:nvPr>
        </p:nvSpPr>
        <p:spPr>
          <a:xfrm>
            <a:off x="469900" y="6893944"/>
            <a:ext cx="232403" cy="232403"/>
          </a:xfrm>
          <a:prstGeom prst="rect">
            <a:avLst/>
          </a:prstGeom>
          <a:blipFill>
            <a:blip r:embed="rId9" cstate="print"/>
            <a:stretch>
              <a:fillRect/>
            </a:stretch>
          </a:blipFill>
        </p:spPr>
        <p:txBody>
          <a:bodyPr wrap="square" lIns="0" tIns="0" rIns="0" bIns="0" rtlCol="0"/>
          <a:lstStyle/>
          <a:p>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custDataLst>
              <p:tags r:id="rId1"/>
            </p:custDataLst>
          </p:nvPr>
        </p:nvSpPr>
        <p:spPr>
          <a:xfrm>
            <a:off x="3022600" y="200025"/>
            <a:ext cx="4648200" cy="697627"/>
          </a:xfrm>
          <a:prstGeom prst="rect">
            <a:avLst/>
          </a:prstGeom>
        </p:spPr>
        <p:txBody>
          <a:bodyPr vert="horz" wrap="square" lIns="0" tIns="0" rIns="0" bIns="0" rtlCol="0">
            <a:spAutoFit/>
          </a:bodyPr>
          <a:lstStyle/>
          <a:p>
            <a:pPr marL="12700">
              <a:lnSpc>
                <a:spcPct val="100000"/>
              </a:lnSpc>
            </a:pPr>
            <a:r>
              <a:rPr lang="fr-CA" sz="2400" dirty="0"/>
              <a:t>Guide de l’utilisateur </a:t>
            </a:r>
            <a:r>
              <a:rPr sz="2400" dirty="0"/>
              <a:t>T-SEDA</a:t>
            </a:r>
          </a:p>
          <a:p>
            <a:pPr marL="1353185">
              <a:lnSpc>
                <a:spcPct val="100000"/>
              </a:lnSpc>
              <a:spcBef>
                <a:spcPts val="405"/>
              </a:spcBef>
            </a:pPr>
            <a:r>
              <a:rPr lang="fr-CA" sz="1800" dirty="0">
                <a:solidFill>
                  <a:srgbClr val="000000"/>
                </a:solidFill>
              </a:rPr>
              <a:t>Contenu</a:t>
            </a:r>
            <a:endParaRPr sz="1800" dirty="0"/>
          </a:p>
        </p:txBody>
      </p:sp>
      <p:graphicFrame>
        <p:nvGraphicFramePr>
          <p:cNvPr id="3" name="object 3"/>
          <p:cNvGraphicFramePr>
            <a:graphicFrameLocks noGrp="1"/>
          </p:cNvGraphicFramePr>
          <p:nvPr>
            <p:custDataLst>
              <p:tags r:id="rId2"/>
            </p:custDataLst>
            <p:extLst>
              <p:ext uri="{D42A27DB-BD31-4B8C-83A1-F6EECF244321}">
                <p14:modId xmlns:p14="http://schemas.microsoft.com/office/powerpoint/2010/main" val="945319563"/>
              </p:ext>
            </p:extLst>
          </p:nvPr>
        </p:nvGraphicFramePr>
        <p:xfrm>
          <a:off x="927100" y="783593"/>
          <a:ext cx="8610600" cy="6426832"/>
        </p:xfrm>
        <a:graphic>
          <a:graphicData uri="http://schemas.openxmlformats.org/drawingml/2006/table">
            <a:tbl>
              <a:tblPr firstRow="1" bandRow="1">
                <a:tableStyleId>{2D5ABB26-0587-4C30-8999-92F81FD0307C}</a:tableStyleId>
              </a:tblPr>
              <a:tblGrid>
                <a:gridCol w="7661070">
                  <a:extLst>
                    <a:ext uri="{9D8B030D-6E8A-4147-A177-3AD203B41FA5}">
                      <a16:colId xmlns:a16="http://schemas.microsoft.com/office/drawing/2014/main" val="20000"/>
                    </a:ext>
                  </a:extLst>
                </a:gridCol>
                <a:gridCol w="949530">
                  <a:extLst>
                    <a:ext uri="{9D8B030D-6E8A-4147-A177-3AD203B41FA5}">
                      <a16:colId xmlns:a16="http://schemas.microsoft.com/office/drawing/2014/main" val="20001"/>
                    </a:ext>
                  </a:extLst>
                </a:gridCol>
              </a:tblGrid>
              <a:tr h="427900">
                <a:tc>
                  <a:txBody>
                    <a:bodyPr/>
                    <a:lstStyle/>
                    <a:p>
                      <a:pPr marL="294005">
                        <a:lnSpc>
                          <a:spcPct val="100000"/>
                        </a:lnSpc>
                        <a:spcBef>
                          <a:spcPts val="450"/>
                        </a:spcBef>
                      </a:pPr>
                      <a:r>
                        <a:rPr sz="1300" b="1" spc="0" baseline="0" dirty="0">
                          <a:solidFill>
                            <a:srgbClr val="1A616F"/>
                          </a:solidFill>
                          <a:latin typeface="Arial"/>
                          <a:cs typeface="Arial"/>
                        </a:rPr>
                        <a:t>a. </a:t>
                      </a:r>
                      <a:r>
                        <a:rPr sz="1300" b="1" spc="0" baseline="0" dirty="0">
                          <a:latin typeface="Arial"/>
                          <a:cs typeface="Arial"/>
                        </a:rPr>
                        <a:t>Introduction </a:t>
                      </a:r>
                      <a:r>
                        <a:rPr lang="fr-CA" sz="1300" b="1" spc="0" baseline="0" dirty="0">
                          <a:latin typeface="Arial"/>
                          <a:cs typeface="Arial"/>
                        </a:rPr>
                        <a:t>au</a:t>
                      </a:r>
                      <a:r>
                        <a:rPr sz="1300" b="1" spc="0" baseline="0" dirty="0">
                          <a:latin typeface="Arial"/>
                          <a:cs typeface="Arial"/>
                        </a:rPr>
                        <a:t> T-SEDA</a:t>
                      </a:r>
                      <a:endParaRPr sz="1300" spc="0" baseline="0" dirty="0">
                        <a:latin typeface="Arial"/>
                        <a:cs typeface="Arial"/>
                      </a:endParaRPr>
                    </a:p>
                  </a:txBody>
                  <a:tcPr marL="0" marR="0" marT="5715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marR="396875" algn="r">
                        <a:lnSpc>
                          <a:spcPct val="100000"/>
                        </a:lnSpc>
                        <a:spcBef>
                          <a:spcPts val="865"/>
                        </a:spcBef>
                      </a:pPr>
                      <a:r>
                        <a:rPr sz="1200" b="1" spc="0" baseline="0" dirty="0">
                          <a:solidFill>
                            <a:srgbClr val="1A616F"/>
                          </a:solidFill>
                          <a:latin typeface="Arial"/>
                          <a:cs typeface="Arial"/>
                        </a:rPr>
                        <a:t>1</a:t>
                      </a:r>
                      <a:endParaRPr sz="1200" spc="0" baseline="0" dirty="0">
                        <a:latin typeface="Arial"/>
                        <a:cs typeface="Arial"/>
                      </a:endParaRPr>
                    </a:p>
                  </a:txBody>
                  <a:tcPr marL="0" marR="0" marT="109855"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0"/>
                  </a:ext>
                </a:extLst>
              </a:tr>
              <a:tr h="458683">
                <a:tc>
                  <a:txBody>
                    <a:bodyPr/>
                    <a:lstStyle/>
                    <a:p>
                      <a:pPr marL="293370">
                        <a:lnSpc>
                          <a:spcPct val="100000"/>
                        </a:lnSpc>
                        <a:spcBef>
                          <a:spcPts val="450"/>
                        </a:spcBef>
                      </a:pPr>
                      <a:r>
                        <a:rPr sz="1300" b="1" spc="0" baseline="0" dirty="0">
                          <a:solidFill>
                            <a:srgbClr val="1A616F"/>
                          </a:solidFill>
                          <a:latin typeface="Arial"/>
                          <a:cs typeface="Arial"/>
                        </a:rPr>
                        <a:t>b. </a:t>
                      </a:r>
                      <a:r>
                        <a:rPr lang="fr-FR" sz="1300" b="1" spc="0" baseline="0" dirty="0">
                          <a:latin typeface="Arial"/>
                          <a:cs typeface="Arial"/>
                        </a:rPr>
                        <a:t>Qu’est-ce que le dialogue éducatif ?</a:t>
                      </a:r>
                      <a:endParaRPr sz="1300" spc="0" baseline="0" dirty="0">
                        <a:latin typeface="Arial"/>
                        <a:cs typeface="Arial"/>
                      </a:endParaRPr>
                    </a:p>
                  </a:txBody>
                  <a:tcPr marL="0" marR="0" marT="5715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marR="404495" algn="r">
                        <a:lnSpc>
                          <a:spcPct val="100000"/>
                        </a:lnSpc>
                        <a:spcBef>
                          <a:spcPts val="985"/>
                        </a:spcBef>
                      </a:pPr>
                      <a:r>
                        <a:rPr sz="1200" b="1" spc="0" baseline="0" dirty="0">
                          <a:solidFill>
                            <a:srgbClr val="1A616F"/>
                          </a:solidFill>
                          <a:latin typeface="Arial"/>
                          <a:cs typeface="Arial"/>
                        </a:rPr>
                        <a:t>5</a:t>
                      </a:r>
                      <a:endParaRPr sz="1200" spc="0" baseline="0">
                        <a:latin typeface="Arial"/>
                        <a:cs typeface="Arial"/>
                      </a:endParaRPr>
                    </a:p>
                  </a:txBody>
                  <a:tcPr marL="0" marR="0" marT="125095"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1"/>
                  </a:ext>
                </a:extLst>
              </a:tr>
              <a:tr h="455605">
                <a:tc>
                  <a:txBody>
                    <a:bodyPr/>
                    <a:lstStyle/>
                    <a:p>
                      <a:pPr marL="293370">
                        <a:lnSpc>
                          <a:spcPct val="100000"/>
                        </a:lnSpc>
                        <a:spcBef>
                          <a:spcPts val="450"/>
                        </a:spcBef>
                      </a:pPr>
                      <a:r>
                        <a:rPr sz="1300" b="1" spc="0" baseline="0" dirty="0">
                          <a:solidFill>
                            <a:srgbClr val="1A616F"/>
                          </a:solidFill>
                          <a:latin typeface="Arial"/>
                          <a:cs typeface="Arial"/>
                        </a:rPr>
                        <a:t>c. </a:t>
                      </a:r>
                      <a:r>
                        <a:rPr lang="fr-FR" sz="1300" b="1" spc="0" baseline="0" dirty="0">
                          <a:latin typeface="Arial"/>
                          <a:cs typeface="Arial"/>
                        </a:rPr>
                        <a:t>Dialogue éducatif et apprentissage dans divers contextes:</a:t>
                      </a:r>
                      <a:endParaRPr sz="1300" spc="0" baseline="0" dirty="0">
                        <a:latin typeface="Arial"/>
                        <a:cs typeface="Arial"/>
                      </a:endParaRPr>
                    </a:p>
                  </a:txBody>
                  <a:tcPr marL="0" marR="0" marT="5715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marR="404495" algn="r">
                        <a:lnSpc>
                          <a:spcPct val="100000"/>
                        </a:lnSpc>
                        <a:spcBef>
                          <a:spcPts val="960"/>
                        </a:spcBef>
                      </a:pPr>
                      <a:r>
                        <a:rPr sz="1200" b="1" spc="0" baseline="0" dirty="0">
                          <a:solidFill>
                            <a:srgbClr val="1A616F"/>
                          </a:solidFill>
                          <a:latin typeface="Arial"/>
                          <a:cs typeface="Arial"/>
                        </a:rPr>
                        <a:t>7</a:t>
                      </a:r>
                      <a:endParaRPr sz="1200" spc="0" baseline="0">
                        <a:latin typeface="Arial"/>
                        <a:cs typeface="Arial"/>
                      </a:endParaRPr>
                    </a:p>
                  </a:txBody>
                  <a:tcPr marL="0" marR="0" marT="12192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2"/>
                  </a:ext>
                </a:extLst>
              </a:tr>
              <a:tr h="360175">
                <a:tc>
                  <a:txBody>
                    <a:bodyPr/>
                    <a:lstStyle/>
                    <a:p>
                      <a:pPr marL="810260">
                        <a:lnSpc>
                          <a:spcPct val="100000"/>
                        </a:lnSpc>
                        <a:spcBef>
                          <a:spcPts val="455"/>
                        </a:spcBef>
                      </a:pPr>
                      <a:r>
                        <a:rPr lang="fr-FR" sz="1200" spc="0" baseline="0" dirty="0">
                          <a:latin typeface="Arial Unicode MS"/>
                          <a:cs typeface="Arial Unicode MS"/>
                        </a:rPr>
                        <a:t>Preuves que le dialogue éducatif enseignant-élèves soutient les apprentissages</a:t>
                      </a:r>
                    </a:p>
                  </a:txBody>
                  <a:tcPr marL="0" marR="0" marT="57785"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marR="404495" algn="r">
                        <a:lnSpc>
                          <a:spcPct val="100000"/>
                        </a:lnSpc>
                        <a:spcBef>
                          <a:spcPts val="600"/>
                        </a:spcBef>
                      </a:pPr>
                      <a:r>
                        <a:rPr sz="1200" b="1" spc="0" baseline="0" dirty="0">
                          <a:solidFill>
                            <a:srgbClr val="1A616F"/>
                          </a:solidFill>
                          <a:latin typeface="Arial"/>
                          <a:cs typeface="Arial"/>
                        </a:rPr>
                        <a:t>7</a:t>
                      </a:r>
                      <a:endParaRPr sz="1200" spc="0" baseline="0">
                        <a:latin typeface="Arial"/>
                        <a:cs typeface="Arial"/>
                      </a:endParaRPr>
                    </a:p>
                  </a:txBody>
                  <a:tcPr marL="0" marR="0" marT="7620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3"/>
                  </a:ext>
                </a:extLst>
              </a:tr>
              <a:tr h="366332">
                <a:tc>
                  <a:txBody>
                    <a:bodyPr/>
                    <a:lstStyle/>
                    <a:p>
                      <a:pPr marL="810260">
                        <a:lnSpc>
                          <a:spcPct val="100000"/>
                        </a:lnSpc>
                        <a:spcBef>
                          <a:spcPts val="455"/>
                        </a:spcBef>
                      </a:pPr>
                      <a:r>
                        <a:rPr lang="fr-FR" sz="1200" spc="0" baseline="0" dirty="0">
                          <a:latin typeface="Arial Unicode MS"/>
                          <a:cs typeface="Arial Unicode MS"/>
                        </a:rPr>
                        <a:t>Dialogues éducatifs en équipes</a:t>
                      </a:r>
                    </a:p>
                  </a:txBody>
                  <a:tcPr marL="0" marR="0" marT="57785"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marR="404495" algn="r">
                        <a:lnSpc>
                          <a:spcPct val="100000"/>
                        </a:lnSpc>
                        <a:spcBef>
                          <a:spcPts val="625"/>
                        </a:spcBef>
                      </a:pPr>
                      <a:r>
                        <a:rPr sz="1200" b="1" spc="0" baseline="0" dirty="0">
                          <a:solidFill>
                            <a:srgbClr val="1A616F"/>
                          </a:solidFill>
                          <a:latin typeface="Arial"/>
                          <a:cs typeface="Arial"/>
                        </a:rPr>
                        <a:t>8</a:t>
                      </a:r>
                      <a:endParaRPr sz="1200" spc="0" baseline="0">
                        <a:latin typeface="Arial"/>
                        <a:cs typeface="Arial"/>
                      </a:endParaRPr>
                    </a:p>
                  </a:txBody>
                  <a:tcPr marL="0" marR="0" marT="79375"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4"/>
                  </a:ext>
                </a:extLst>
              </a:tr>
              <a:tr h="360174">
                <a:tc>
                  <a:txBody>
                    <a:bodyPr/>
                    <a:lstStyle/>
                    <a:p>
                      <a:pPr marL="810260">
                        <a:lnSpc>
                          <a:spcPct val="100000"/>
                        </a:lnSpc>
                        <a:spcBef>
                          <a:spcPts val="430"/>
                        </a:spcBef>
                      </a:pPr>
                      <a:r>
                        <a:rPr lang="fr-FR" sz="1200" spc="0" baseline="0" dirty="0">
                          <a:latin typeface="Arial Unicode MS"/>
                          <a:cs typeface="Arial Unicode MS"/>
                        </a:rPr>
                        <a:t>Dialogues éducatifs dans différents contextes</a:t>
                      </a:r>
                    </a:p>
                  </a:txBody>
                  <a:tcPr marL="0" marR="0" marT="5461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marR="404495" algn="r">
                        <a:lnSpc>
                          <a:spcPct val="100000"/>
                        </a:lnSpc>
                        <a:spcBef>
                          <a:spcPts val="600"/>
                        </a:spcBef>
                      </a:pPr>
                      <a:r>
                        <a:rPr sz="1200" b="1" spc="0" baseline="0" dirty="0">
                          <a:solidFill>
                            <a:srgbClr val="1A616F"/>
                          </a:solidFill>
                          <a:latin typeface="Arial"/>
                          <a:cs typeface="Arial"/>
                        </a:rPr>
                        <a:t>9</a:t>
                      </a:r>
                      <a:endParaRPr sz="1200" spc="0" baseline="0">
                        <a:latin typeface="Arial"/>
                        <a:cs typeface="Arial"/>
                      </a:endParaRPr>
                    </a:p>
                  </a:txBody>
                  <a:tcPr marL="0" marR="0" marT="7620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5"/>
                  </a:ext>
                </a:extLst>
              </a:tr>
              <a:tr h="366332">
                <a:tc>
                  <a:txBody>
                    <a:bodyPr/>
                    <a:lstStyle/>
                    <a:p>
                      <a:pPr marL="810260">
                        <a:lnSpc>
                          <a:spcPct val="100000"/>
                        </a:lnSpc>
                        <a:spcBef>
                          <a:spcPts val="459"/>
                        </a:spcBef>
                      </a:pPr>
                      <a:r>
                        <a:rPr lang="fr-FR" sz="1200" spc="0" baseline="0" dirty="0">
                          <a:latin typeface="Arial"/>
                          <a:ea typeface="Arial Unicode MS" panose="020B0604020202020204"/>
                          <a:cs typeface="Arial"/>
                        </a:rPr>
                        <a:t>Dialogues éducatifs avec de jeunes enfants</a:t>
                      </a:r>
                    </a:p>
                  </a:txBody>
                  <a:tcPr marL="0" marR="0" marT="58419"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marR="361950" algn="r">
                        <a:lnSpc>
                          <a:spcPct val="100000"/>
                        </a:lnSpc>
                        <a:spcBef>
                          <a:spcPts val="620"/>
                        </a:spcBef>
                      </a:pPr>
                      <a:r>
                        <a:rPr sz="1200" b="1" spc="0" baseline="0" dirty="0">
                          <a:solidFill>
                            <a:srgbClr val="1A616F"/>
                          </a:solidFill>
                          <a:latin typeface="Arial"/>
                          <a:cs typeface="Arial"/>
                        </a:rPr>
                        <a:t>10</a:t>
                      </a:r>
                      <a:endParaRPr sz="1200" spc="0" baseline="0">
                        <a:latin typeface="Arial"/>
                        <a:cs typeface="Arial"/>
                      </a:endParaRPr>
                    </a:p>
                  </a:txBody>
                  <a:tcPr marL="0" marR="0" marT="7874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6"/>
                  </a:ext>
                </a:extLst>
              </a:tr>
              <a:tr h="363252">
                <a:tc>
                  <a:txBody>
                    <a:bodyPr/>
                    <a:lstStyle/>
                    <a:p>
                      <a:pPr marL="810260">
                        <a:lnSpc>
                          <a:spcPct val="100000"/>
                        </a:lnSpc>
                        <a:spcBef>
                          <a:spcPts val="455"/>
                        </a:spcBef>
                      </a:pPr>
                      <a:r>
                        <a:rPr lang="fr-FR" sz="1200" spc="0" baseline="0" dirty="0">
                          <a:latin typeface="Arial Unicode MS"/>
                          <a:cs typeface="Arial Unicode MS"/>
                        </a:rPr>
                        <a:t>Enseignement supérieur et auprès des adultes</a:t>
                      </a:r>
                    </a:p>
                  </a:txBody>
                  <a:tcPr marL="0" marR="0" marT="57785"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marR="361950" algn="r">
                        <a:lnSpc>
                          <a:spcPct val="100000"/>
                        </a:lnSpc>
                        <a:spcBef>
                          <a:spcPts val="620"/>
                        </a:spcBef>
                      </a:pPr>
                      <a:r>
                        <a:rPr sz="1200" b="1" spc="0" baseline="0" dirty="0">
                          <a:solidFill>
                            <a:srgbClr val="1A616F"/>
                          </a:solidFill>
                          <a:latin typeface="Arial"/>
                          <a:cs typeface="Arial"/>
                        </a:rPr>
                        <a:t>11</a:t>
                      </a:r>
                      <a:endParaRPr sz="1200" spc="0" baseline="0">
                        <a:latin typeface="Arial"/>
                        <a:cs typeface="Arial"/>
                      </a:endParaRPr>
                    </a:p>
                  </a:txBody>
                  <a:tcPr marL="0" marR="0" marT="7874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7"/>
                  </a:ext>
                </a:extLst>
              </a:tr>
              <a:tr h="360174">
                <a:tc>
                  <a:txBody>
                    <a:bodyPr/>
                    <a:lstStyle/>
                    <a:p>
                      <a:pPr marL="810260">
                        <a:lnSpc>
                          <a:spcPct val="100000"/>
                        </a:lnSpc>
                        <a:spcBef>
                          <a:spcPts val="455"/>
                        </a:spcBef>
                      </a:pPr>
                      <a:r>
                        <a:rPr lang="fr-FR" sz="1200" spc="0" baseline="0" dirty="0">
                          <a:latin typeface="Arial Unicode MS"/>
                          <a:cs typeface="Arial Unicode MS"/>
                        </a:rPr>
                        <a:t>Dialogue éducatif et éléments de programme de formation</a:t>
                      </a:r>
                    </a:p>
                  </a:txBody>
                  <a:tcPr marL="0" marR="0" marT="57785"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marR="361950" algn="r">
                        <a:lnSpc>
                          <a:spcPct val="100000"/>
                        </a:lnSpc>
                        <a:spcBef>
                          <a:spcPts val="600"/>
                        </a:spcBef>
                      </a:pPr>
                      <a:r>
                        <a:rPr sz="1200" b="1" spc="0" baseline="0" dirty="0">
                          <a:solidFill>
                            <a:srgbClr val="1A616F"/>
                          </a:solidFill>
                          <a:latin typeface="Arial"/>
                          <a:cs typeface="Arial"/>
                        </a:rPr>
                        <a:t>12</a:t>
                      </a:r>
                      <a:endParaRPr sz="1200" spc="0" baseline="0">
                        <a:latin typeface="Arial"/>
                        <a:cs typeface="Arial"/>
                      </a:endParaRPr>
                    </a:p>
                  </a:txBody>
                  <a:tcPr marL="0" marR="0" marT="7620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8"/>
                  </a:ext>
                </a:extLst>
              </a:tr>
              <a:tr h="363252">
                <a:tc>
                  <a:txBody>
                    <a:bodyPr/>
                    <a:lstStyle/>
                    <a:p>
                      <a:pPr marL="810260">
                        <a:lnSpc>
                          <a:spcPct val="100000"/>
                        </a:lnSpc>
                        <a:spcBef>
                          <a:spcPts val="455"/>
                        </a:spcBef>
                      </a:pPr>
                      <a:r>
                        <a:rPr lang="fr-FR" sz="1200" spc="0" baseline="0" dirty="0">
                          <a:latin typeface="Arial Unicode MS"/>
                          <a:cs typeface="Arial Unicode MS"/>
                        </a:rPr>
                        <a:t>Équité et participations de tous les apprenants</a:t>
                      </a:r>
                    </a:p>
                  </a:txBody>
                  <a:tcPr marL="0" marR="0" marT="57785"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marR="361950" algn="r">
                        <a:lnSpc>
                          <a:spcPct val="100000"/>
                        </a:lnSpc>
                        <a:spcBef>
                          <a:spcPts val="600"/>
                        </a:spcBef>
                      </a:pPr>
                      <a:r>
                        <a:rPr sz="1200" b="1" spc="0" baseline="0" dirty="0">
                          <a:solidFill>
                            <a:srgbClr val="1A616F"/>
                          </a:solidFill>
                          <a:latin typeface="Arial"/>
                          <a:cs typeface="Arial"/>
                        </a:rPr>
                        <a:t>13</a:t>
                      </a:r>
                      <a:endParaRPr sz="1200" spc="0" baseline="0">
                        <a:latin typeface="Arial"/>
                        <a:cs typeface="Arial"/>
                      </a:endParaRPr>
                    </a:p>
                  </a:txBody>
                  <a:tcPr marL="0" marR="0" marT="7620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9"/>
                  </a:ext>
                </a:extLst>
              </a:tr>
              <a:tr h="369410">
                <a:tc>
                  <a:txBody>
                    <a:bodyPr/>
                    <a:lstStyle/>
                    <a:p>
                      <a:pPr marL="810260">
                        <a:lnSpc>
                          <a:spcPct val="100000"/>
                        </a:lnSpc>
                        <a:spcBef>
                          <a:spcPts val="455"/>
                        </a:spcBef>
                      </a:pPr>
                      <a:r>
                        <a:rPr lang="fr-FR" sz="1200" spc="0" baseline="0" dirty="0">
                          <a:latin typeface="Arial Unicode MS"/>
                          <a:cs typeface="Arial Unicode MS"/>
                        </a:rPr>
                        <a:t>Promouvoir une culture de classe positive pour favoriser le dialogue éducatif</a:t>
                      </a:r>
                    </a:p>
                  </a:txBody>
                  <a:tcPr marL="0" marR="0" marT="57785"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marR="361950" algn="r">
                        <a:lnSpc>
                          <a:spcPct val="100000"/>
                        </a:lnSpc>
                        <a:spcBef>
                          <a:spcPts val="645"/>
                        </a:spcBef>
                      </a:pPr>
                      <a:r>
                        <a:rPr sz="1200" b="1" spc="0" baseline="0" dirty="0">
                          <a:solidFill>
                            <a:srgbClr val="1A616F"/>
                          </a:solidFill>
                          <a:latin typeface="Arial"/>
                          <a:cs typeface="Arial"/>
                        </a:rPr>
                        <a:t>14</a:t>
                      </a:r>
                      <a:endParaRPr sz="1200" spc="0" baseline="0">
                        <a:latin typeface="Arial"/>
                        <a:cs typeface="Arial"/>
                      </a:endParaRPr>
                    </a:p>
                  </a:txBody>
                  <a:tcPr marL="0" marR="0" marT="81915"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10"/>
                  </a:ext>
                </a:extLst>
              </a:tr>
              <a:tr h="457915">
                <a:tc>
                  <a:txBody>
                    <a:bodyPr/>
                    <a:lstStyle/>
                    <a:p>
                      <a:pPr marL="293370">
                        <a:lnSpc>
                          <a:spcPct val="100000"/>
                        </a:lnSpc>
                        <a:spcBef>
                          <a:spcPts val="450"/>
                        </a:spcBef>
                      </a:pPr>
                      <a:r>
                        <a:rPr sz="1300" b="1" spc="0" baseline="0" dirty="0">
                          <a:solidFill>
                            <a:srgbClr val="1A616F"/>
                          </a:solidFill>
                          <a:latin typeface="Arial"/>
                          <a:cs typeface="Arial"/>
                        </a:rPr>
                        <a:t>d. </a:t>
                      </a:r>
                      <a:r>
                        <a:rPr lang="fr-FR" sz="1300" b="1" spc="0" baseline="0" dirty="0">
                          <a:latin typeface="Arial"/>
                          <a:cs typeface="Arial"/>
                        </a:rPr>
                        <a:t>Le dialogue éducatif dans ma classe est-il productif? Une auto-évaluation pour l’enseignant</a:t>
                      </a:r>
                      <a:endParaRPr sz="1300" spc="0" baseline="0" dirty="0">
                        <a:latin typeface="Arial"/>
                        <a:cs typeface="Arial"/>
                      </a:endParaRPr>
                    </a:p>
                  </a:txBody>
                  <a:tcPr marL="0" marR="0" marT="5715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marR="361950" algn="r">
                        <a:lnSpc>
                          <a:spcPct val="100000"/>
                        </a:lnSpc>
                        <a:spcBef>
                          <a:spcPts val="600"/>
                        </a:spcBef>
                      </a:pPr>
                      <a:r>
                        <a:rPr sz="1200" b="1" spc="0" baseline="0" dirty="0">
                          <a:solidFill>
                            <a:srgbClr val="1A616F"/>
                          </a:solidFill>
                          <a:latin typeface="Arial"/>
                          <a:cs typeface="Arial"/>
                        </a:rPr>
                        <a:t>15</a:t>
                      </a:r>
                      <a:endParaRPr sz="1200" spc="0" baseline="0">
                        <a:latin typeface="Arial"/>
                        <a:cs typeface="Arial"/>
                      </a:endParaRPr>
                    </a:p>
                  </a:txBody>
                  <a:tcPr marL="0" marR="0" marT="7620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11"/>
                  </a:ext>
                </a:extLst>
              </a:tr>
              <a:tr h="360175">
                <a:tc>
                  <a:txBody>
                    <a:bodyPr/>
                    <a:lstStyle/>
                    <a:p>
                      <a:pPr marL="293370">
                        <a:lnSpc>
                          <a:spcPct val="100000"/>
                        </a:lnSpc>
                        <a:spcBef>
                          <a:spcPts val="450"/>
                        </a:spcBef>
                      </a:pPr>
                      <a:r>
                        <a:rPr sz="1300" b="1" spc="0" baseline="0" dirty="0">
                          <a:solidFill>
                            <a:srgbClr val="1A616F"/>
                          </a:solidFill>
                          <a:latin typeface="Arial"/>
                          <a:cs typeface="Arial"/>
                        </a:rPr>
                        <a:t>e. </a:t>
                      </a:r>
                      <a:r>
                        <a:rPr lang="fr-FR" sz="1300" b="1" spc="0" baseline="0" dirty="0">
                          <a:latin typeface="Arial"/>
                          <a:cs typeface="Arial"/>
                        </a:rPr>
                        <a:t>Le cycle réflexif et projet d’investigation en classe</a:t>
                      </a:r>
                      <a:endParaRPr sz="1300" spc="0" baseline="0" dirty="0">
                        <a:latin typeface="Arial"/>
                        <a:cs typeface="Arial"/>
                      </a:endParaRPr>
                    </a:p>
                  </a:txBody>
                  <a:tcPr marL="0" marR="0" marT="5715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marR="361950" algn="r">
                        <a:lnSpc>
                          <a:spcPct val="100000"/>
                        </a:lnSpc>
                        <a:spcBef>
                          <a:spcPts val="600"/>
                        </a:spcBef>
                      </a:pPr>
                      <a:r>
                        <a:rPr sz="1200" b="1" spc="0" baseline="0" dirty="0">
                          <a:solidFill>
                            <a:srgbClr val="1A616F"/>
                          </a:solidFill>
                          <a:latin typeface="Arial"/>
                          <a:cs typeface="Arial"/>
                        </a:rPr>
                        <a:t>17</a:t>
                      </a:r>
                      <a:endParaRPr sz="1200" spc="0" baseline="0">
                        <a:latin typeface="Arial"/>
                        <a:cs typeface="Arial"/>
                      </a:endParaRPr>
                    </a:p>
                  </a:txBody>
                  <a:tcPr marL="0" marR="0" marT="7620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12"/>
                  </a:ext>
                </a:extLst>
              </a:tr>
              <a:tr h="378644">
                <a:tc>
                  <a:txBody>
                    <a:bodyPr/>
                    <a:lstStyle/>
                    <a:p>
                      <a:pPr marL="293370">
                        <a:lnSpc>
                          <a:spcPct val="100000"/>
                        </a:lnSpc>
                        <a:spcBef>
                          <a:spcPts val="450"/>
                        </a:spcBef>
                      </a:pPr>
                      <a:r>
                        <a:rPr sz="1300" b="1" spc="0" baseline="0" dirty="0">
                          <a:solidFill>
                            <a:srgbClr val="1A616F"/>
                          </a:solidFill>
                          <a:latin typeface="Arial"/>
                          <a:cs typeface="Arial"/>
                        </a:rPr>
                        <a:t>f. </a:t>
                      </a:r>
                      <a:r>
                        <a:rPr lang="fr-FR" sz="1300" b="1" spc="0" baseline="0" dirty="0">
                          <a:latin typeface="Arial"/>
                          <a:cs typeface="Arial"/>
                        </a:rPr>
                        <a:t>Choisir votre sujet d’investigation</a:t>
                      </a:r>
                      <a:endParaRPr sz="1300" spc="0" baseline="0" dirty="0">
                        <a:latin typeface="Arial"/>
                        <a:cs typeface="Arial"/>
                      </a:endParaRPr>
                    </a:p>
                  </a:txBody>
                  <a:tcPr marL="0" marR="0" marT="5715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marR="361950" algn="r">
                        <a:lnSpc>
                          <a:spcPct val="100000"/>
                        </a:lnSpc>
                        <a:spcBef>
                          <a:spcPts val="670"/>
                        </a:spcBef>
                      </a:pPr>
                      <a:r>
                        <a:rPr sz="1200" b="1" spc="0" baseline="0" dirty="0">
                          <a:solidFill>
                            <a:srgbClr val="1A616F"/>
                          </a:solidFill>
                          <a:latin typeface="Arial"/>
                          <a:cs typeface="Arial"/>
                        </a:rPr>
                        <a:t>20</a:t>
                      </a:r>
                      <a:endParaRPr sz="1200" spc="0" baseline="0">
                        <a:latin typeface="Arial"/>
                        <a:cs typeface="Arial"/>
                      </a:endParaRPr>
                    </a:p>
                  </a:txBody>
                  <a:tcPr marL="0" marR="0" marT="8509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13"/>
                  </a:ext>
                </a:extLst>
              </a:tr>
              <a:tr h="354018">
                <a:tc>
                  <a:txBody>
                    <a:bodyPr/>
                    <a:lstStyle/>
                    <a:p>
                      <a:pPr marL="293370">
                        <a:lnSpc>
                          <a:spcPct val="100000"/>
                        </a:lnSpc>
                        <a:spcBef>
                          <a:spcPts val="425"/>
                        </a:spcBef>
                      </a:pPr>
                      <a:r>
                        <a:rPr sz="1300" b="1" spc="0" baseline="0" dirty="0">
                          <a:solidFill>
                            <a:srgbClr val="1A616F"/>
                          </a:solidFill>
                          <a:latin typeface="Arial"/>
                          <a:cs typeface="Arial"/>
                        </a:rPr>
                        <a:t>g. </a:t>
                      </a:r>
                      <a:r>
                        <a:rPr lang="fr-FR" sz="1300" b="1" spc="0" baseline="0" dirty="0">
                          <a:latin typeface="Arial"/>
                          <a:cs typeface="Arial"/>
                        </a:rPr>
                        <a:t>Recherche et éthique</a:t>
                      </a:r>
                      <a:endParaRPr sz="1300" spc="0" baseline="0" dirty="0">
                        <a:latin typeface="Arial"/>
                        <a:cs typeface="Arial"/>
                      </a:endParaRPr>
                    </a:p>
                  </a:txBody>
                  <a:tcPr marL="0" marR="0" marT="53975" marB="0">
                    <a:lnL w="6096">
                      <a:solidFill>
                        <a:srgbClr val="000000"/>
                      </a:solidFill>
                      <a:prstDash val="solid"/>
                    </a:lnL>
                    <a:lnR w="6096">
                      <a:solidFill>
                        <a:srgbClr val="000000"/>
                      </a:solidFill>
                      <a:prstDash val="solid"/>
                    </a:lnR>
                    <a:lnT w="6096">
                      <a:solidFill>
                        <a:srgbClr val="000000"/>
                      </a:solidFill>
                      <a:prstDash val="solid"/>
                    </a:lnT>
                    <a:lnB w="6095">
                      <a:solidFill>
                        <a:srgbClr val="000000"/>
                      </a:solidFill>
                      <a:prstDash val="solid"/>
                    </a:lnB>
                  </a:tcPr>
                </a:tc>
                <a:tc>
                  <a:txBody>
                    <a:bodyPr/>
                    <a:lstStyle/>
                    <a:p>
                      <a:pPr marR="361950" algn="r">
                        <a:lnSpc>
                          <a:spcPct val="100000"/>
                        </a:lnSpc>
                        <a:spcBef>
                          <a:spcPts val="575"/>
                        </a:spcBef>
                      </a:pPr>
                      <a:r>
                        <a:rPr sz="1200" b="1" spc="0" baseline="0" dirty="0">
                          <a:solidFill>
                            <a:srgbClr val="1A616F"/>
                          </a:solidFill>
                          <a:latin typeface="Arial"/>
                          <a:cs typeface="Arial"/>
                        </a:rPr>
                        <a:t>25</a:t>
                      </a:r>
                      <a:endParaRPr sz="1200" spc="0" baseline="0" dirty="0">
                        <a:latin typeface="Arial"/>
                        <a:cs typeface="Arial"/>
                      </a:endParaRPr>
                    </a:p>
                  </a:txBody>
                  <a:tcPr marL="0" marR="0" marT="73025" marB="0">
                    <a:lnL w="6096">
                      <a:solidFill>
                        <a:srgbClr val="000000"/>
                      </a:solidFill>
                      <a:prstDash val="solid"/>
                    </a:lnL>
                    <a:lnR w="6096">
                      <a:solidFill>
                        <a:srgbClr val="000000"/>
                      </a:solidFill>
                      <a:prstDash val="solid"/>
                    </a:lnR>
                    <a:lnT w="6096">
                      <a:solidFill>
                        <a:srgbClr val="000000"/>
                      </a:solidFill>
                      <a:prstDash val="solid"/>
                    </a:lnT>
                    <a:lnB w="6095">
                      <a:solidFill>
                        <a:srgbClr val="000000"/>
                      </a:solidFill>
                      <a:prstDash val="solid"/>
                    </a:lnB>
                  </a:tcPr>
                </a:tc>
                <a:extLst>
                  <a:ext uri="{0D108BD9-81ED-4DB2-BD59-A6C34878D82A}">
                    <a16:rowId xmlns:a16="http://schemas.microsoft.com/office/drawing/2014/main" val="10014"/>
                  </a:ext>
                </a:extLst>
              </a:tr>
              <a:tr h="366332">
                <a:tc>
                  <a:txBody>
                    <a:bodyPr/>
                    <a:lstStyle/>
                    <a:p>
                      <a:pPr marL="256540">
                        <a:lnSpc>
                          <a:spcPct val="100000"/>
                        </a:lnSpc>
                        <a:spcBef>
                          <a:spcPts val="425"/>
                        </a:spcBef>
                      </a:pPr>
                      <a:r>
                        <a:rPr sz="1300" b="1" spc="0" baseline="0" dirty="0">
                          <a:solidFill>
                            <a:srgbClr val="1A616F"/>
                          </a:solidFill>
                          <a:latin typeface="Arial"/>
                          <a:cs typeface="Arial"/>
                        </a:rPr>
                        <a:t>h. </a:t>
                      </a:r>
                      <a:r>
                        <a:rPr lang="fr-FR" sz="1300" b="1" spc="0" baseline="0" dirty="0">
                          <a:latin typeface="Arial"/>
                          <a:cs typeface="Arial"/>
                        </a:rPr>
                        <a:t>Analyse du dialogue en classe : observation systématique et codage</a:t>
                      </a:r>
                      <a:endParaRPr sz="1300" spc="0" baseline="0" dirty="0">
                        <a:latin typeface="Arial"/>
                        <a:cs typeface="Arial"/>
                      </a:endParaRPr>
                    </a:p>
                  </a:txBody>
                  <a:tcPr marL="0" marR="0" marT="53975" marB="0">
                    <a:lnL w="6096">
                      <a:solidFill>
                        <a:srgbClr val="000000"/>
                      </a:solidFill>
                      <a:prstDash val="solid"/>
                    </a:lnL>
                    <a:lnR w="6096">
                      <a:solidFill>
                        <a:srgbClr val="000000"/>
                      </a:solidFill>
                      <a:prstDash val="solid"/>
                    </a:lnR>
                    <a:lnT w="6095">
                      <a:solidFill>
                        <a:srgbClr val="000000"/>
                      </a:solidFill>
                      <a:prstDash val="solid"/>
                    </a:lnT>
                    <a:lnB w="6095">
                      <a:solidFill>
                        <a:srgbClr val="000000"/>
                      </a:solidFill>
                      <a:prstDash val="solid"/>
                    </a:lnB>
                  </a:tcPr>
                </a:tc>
                <a:tc>
                  <a:txBody>
                    <a:bodyPr/>
                    <a:lstStyle/>
                    <a:p>
                      <a:pPr marR="379095" algn="r">
                        <a:lnSpc>
                          <a:spcPct val="100000"/>
                        </a:lnSpc>
                        <a:spcBef>
                          <a:spcPts val="625"/>
                        </a:spcBef>
                      </a:pPr>
                      <a:r>
                        <a:rPr sz="1200" b="1" spc="0" baseline="0" dirty="0">
                          <a:solidFill>
                            <a:srgbClr val="1A616F"/>
                          </a:solidFill>
                          <a:latin typeface="Arial"/>
                          <a:cs typeface="Arial"/>
                        </a:rPr>
                        <a:t>26</a:t>
                      </a:r>
                      <a:endParaRPr sz="1200" spc="0" baseline="0" dirty="0">
                        <a:latin typeface="Arial"/>
                        <a:cs typeface="Arial"/>
                      </a:endParaRPr>
                    </a:p>
                  </a:txBody>
                  <a:tcPr marL="0" marR="0" marT="79375" marB="0">
                    <a:lnL w="6096">
                      <a:solidFill>
                        <a:srgbClr val="000000"/>
                      </a:solidFill>
                      <a:prstDash val="solid"/>
                    </a:lnL>
                    <a:lnR w="6096">
                      <a:solidFill>
                        <a:srgbClr val="000000"/>
                      </a:solidFill>
                      <a:prstDash val="solid"/>
                    </a:lnR>
                    <a:lnT w="6095">
                      <a:solidFill>
                        <a:srgbClr val="000000"/>
                      </a:solidFill>
                      <a:prstDash val="solid"/>
                    </a:lnT>
                    <a:lnB w="6095">
                      <a:solidFill>
                        <a:srgbClr val="000000"/>
                      </a:solidFill>
                      <a:prstDash val="solid"/>
                    </a:lnB>
                  </a:tcPr>
                </a:tc>
                <a:extLst>
                  <a:ext uri="{0D108BD9-81ED-4DB2-BD59-A6C34878D82A}">
                    <a16:rowId xmlns:a16="http://schemas.microsoft.com/office/drawing/2014/main" val="10015"/>
                  </a:ext>
                </a:extLst>
              </a:tr>
              <a:tr h="258459">
                <a:tc>
                  <a:txBody>
                    <a:bodyPr/>
                    <a:lstStyle/>
                    <a:p>
                      <a:pPr marR="2203450" algn="r">
                        <a:lnSpc>
                          <a:spcPts val="690"/>
                        </a:lnSpc>
                      </a:pPr>
                      <a:r>
                        <a:rPr sz="1000" spc="0" baseline="0" dirty="0">
                          <a:latin typeface="Arial"/>
                          <a:cs typeface="Arial"/>
                        </a:rPr>
                        <a:t>5</a:t>
                      </a:r>
                    </a:p>
                    <a:p>
                      <a:pPr marL="280670">
                        <a:lnSpc>
                          <a:spcPts val="1320"/>
                        </a:lnSpc>
                      </a:pPr>
                      <a:r>
                        <a:rPr sz="1300" b="1" spc="0" baseline="0" dirty="0">
                          <a:solidFill>
                            <a:srgbClr val="1A616F"/>
                          </a:solidFill>
                          <a:latin typeface="Arial"/>
                          <a:cs typeface="Arial"/>
                        </a:rPr>
                        <a:t>i. </a:t>
                      </a:r>
                      <a:r>
                        <a:rPr lang="fr-FR" sz="1300" b="1" spc="0" baseline="0" dirty="0">
                          <a:latin typeface="Arial"/>
                          <a:cs typeface="Arial"/>
                        </a:rPr>
                        <a:t>Utilisations possibles de la trousse T-SEDA</a:t>
                      </a:r>
                      <a:endParaRPr sz="1300" spc="0" baseline="0" dirty="0">
                        <a:latin typeface="Arial"/>
                        <a:cs typeface="Arial"/>
                      </a:endParaRPr>
                    </a:p>
                  </a:txBody>
                  <a:tcPr marL="0" marR="0" marT="0" marB="0">
                    <a:lnL w="6096">
                      <a:solidFill>
                        <a:srgbClr val="000000"/>
                      </a:solidFill>
                      <a:prstDash val="solid"/>
                    </a:lnL>
                    <a:lnR w="6096">
                      <a:solidFill>
                        <a:srgbClr val="000000"/>
                      </a:solidFill>
                      <a:prstDash val="solid"/>
                    </a:lnR>
                    <a:lnT w="6095">
                      <a:solidFill>
                        <a:srgbClr val="000000"/>
                      </a:solidFill>
                      <a:prstDash val="solid"/>
                    </a:lnT>
                    <a:lnB w="6096">
                      <a:solidFill>
                        <a:srgbClr val="000000"/>
                      </a:solidFill>
                      <a:prstDash val="solid"/>
                    </a:lnB>
                  </a:tcPr>
                </a:tc>
                <a:tc>
                  <a:txBody>
                    <a:bodyPr/>
                    <a:lstStyle/>
                    <a:p>
                      <a:pPr marR="389255" algn="r">
                        <a:lnSpc>
                          <a:spcPct val="100000"/>
                        </a:lnSpc>
                        <a:spcBef>
                          <a:spcPts val="575"/>
                        </a:spcBef>
                      </a:pPr>
                      <a:r>
                        <a:rPr sz="1200" b="1" spc="0" baseline="0" dirty="0">
                          <a:solidFill>
                            <a:srgbClr val="1A616F"/>
                          </a:solidFill>
                          <a:latin typeface="Arial"/>
                          <a:cs typeface="Arial"/>
                        </a:rPr>
                        <a:t>30</a:t>
                      </a:r>
                      <a:endParaRPr sz="1200" spc="0" baseline="0" dirty="0">
                        <a:latin typeface="Arial"/>
                        <a:cs typeface="Arial"/>
                      </a:endParaRPr>
                    </a:p>
                  </a:txBody>
                  <a:tcPr marL="0" marR="0" marT="73025" marB="0">
                    <a:lnL w="6096">
                      <a:solidFill>
                        <a:srgbClr val="000000"/>
                      </a:solidFill>
                      <a:prstDash val="solid"/>
                    </a:lnL>
                    <a:lnR w="6096">
                      <a:solidFill>
                        <a:srgbClr val="000000"/>
                      </a:solidFill>
                      <a:prstDash val="solid"/>
                    </a:lnR>
                    <a:lnT w="6095">
                      <a:solidFill>
                        <a:srgbClr val="000000"/>
                      </a:solidFill>
                      <a:prstDash val="solid"/>
                    </a:lnT>
                    <a:lnB w="6096">
                      <a:solidFill>
                        <a:srgbClr val="000000"/>
                      </a:solidFill>
                      <a:prstDash val="solid"/>
                    </a:lnB>
                  </a:tcPr>
                </a:tc>
                <a:extLst>
                  <a:ext uri="{0D108BD9-81ED-4DB2-BD59-A6C34878D82A}">
                    <a16:rowId xmlns:a16="http://schemas.microsoft.com/office/drawing/2014/main" val="10016"/>
                  </a:ext>
                </a:extLst>
              </a:tr>
            </a:tbl>
          </a:graphicData>
        </a:graphic>
      </p:graphicFrame>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ounded Rectangular Callout 2">
            <a:extLst>
              <a:ext uri="{FF2B5EF4-FFF2-40B4-BE49-F238E27FC236}">
                <a16:creationId xmlns:a16="http://schemas.microsoft.com/office/drawing/2014/main" id="{FE0C789A-8CDD-DF49-B099-EFA4928C76E6}"/>
              </a:ext>
            </a:extLst>
          </p:cNvPr>
          <p:cNvSpPr/>
          <p:nvPr>
            <p:custDataLst>
              <p:tags r:id="rId1"/>
            </p:custDataLst>
          </p:nvPr>
        </p:nvSpPr>
        <p:spPr>
          <a:xfrm>
            <a:off x="4127500" y="2181224"/>
            <a:ext cx="6019800" cy="3505201"/>
          </a:xfrm>
          <a:prstGeom prst="wedgeRoundRectCallout">
            <a:avLst>
              <a:gd name="adj1" fmla="val -39976"/>
              <a:gd name="adj2" fmla="val 68971"/>
              <a:gd name="adj3" fmla="val 16667"/>
            </a:avLst>
          </a:prstGeom>
          <a:solidFill>
            <a:srgbClr val="2E6A7B"/>
          </a:solidFill>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a:solidFill>
                <a:schemeClr val="bg1"/>
              </a:solidFill>
            </a:endParaRPr>
          </a:p>
        </p:txBody>
      </p:sp>
      <p:sp>
        <p:nvSpPr>
          <p:cNvPr id="2" name="object 3">
            <a:extLst>
              <a:ext uri="{FF2B5EF4-FFF2-40B4-BE49-F238E27FC236}">
                <a16:creationId xmlns:a16="http://schemas.microsoft.com/office/drawing/2014/main" id="{BDC35B87-D3D1-A94C-818F-CE08CBA93B4A}"/>
              </a:ext>
            </a:extLst>
          </p:cNvPr>
          <p:cNvSpPr txBox="1"/>
          <p:nvPr>
            <p:custDataLst>
              <p:tags r:id="rId2"/>
            </p:custDataLst>
          </p:nvPr>
        </p:nvSpPr>
        <p:spPr>
          <a:xfrm>
            <a:off x="4663090" y="2567754"/>
            <a:ext cx="5029200" cy="2836674"/>
          </a:xfrm>
          <a:prstGeom prst="rect">
            <a:avLst/>
          </a:prstGeom>
        </p:spPr>
        <p:txBody>
          <a:bodyPr vert="horz" wrap="square" lIns="0" tIns="0" rIns="0" bIns="0" rtlCol="0">
            <a:spAutoFit/>
          </a:bodyPr>
          <a:lstStyle/>
          <a:p>
            <a:pPr marL="12700" marR="5080" indent="-635">
              <a:spcBef>
                <a:spcPts val="980"/>
              </a:spcBef>
            </a:pPr>
            <a:r>
              <a:rPr lang="fr-FR" sz="1600" b="1" kern="0" dirty="0">
                <a:solidFill>
                  <a:schemeClr val="bg1"/>
                </a:solidFill>
                <a:latin typeface="Arial Unicode MS"/>
                <a:cs typeface="Arial Unicode MS"/>
              </a:rPr>
              <a:t>Dans le dialogue, les participants s’écoutent les uns les autres, ils contribuent en partageant leurs idées, en justifiant leurs contributions et en s’engageant avec les idées des autres.</a:t>
            </a:r>
          </a:p>
          <a:p>
            <a:pPr marL="12700" marR="5080" indent="-635">
              <a:spcBef>
                <a:spcPts val="980"/>
              </a:spcBef>
            </a:pPr>
            <a:r>
              <a:rPr lang="fr-FR" sz="1600" b="1" kern="0" dirty="0">
                <a:solidFill>
                  <a:schemeClr val="bg1"/>
                </a:solidFill>
                <a:latin typeface="Arial Unicode MS"/>
                <a:cs typeface="Arial Unicode MS"/>
              </a:rPr>
              <a:t>Plus particulièrement, ils explorent et évaluent des perspectives et des arguments différents. Les questions et les contributions pertinentes sont reliées entre les intervenants, ce qui permet de construire des connaissances de manière collective au cours d’une leçon ou d’une séquence de leçons.</a:t>
            </a:r>
          </a:p>
        </p:txBody>
      </p:sp>
      <p:sp>
        <p:nvSpPr>
          <p:cNvPr id="4" name="Rounded Rectangular Callout 3">
            <a:extLst>
              <a:ext uri="{FF2B5EF4-FFF2-40B4-BE49-F238E27FC236}">
                <a16:creationId xmlns:a16="http://schemas.microsoft.com/office/drawing/2014/main" id="{7BBFD2C9-D193-E54D-99F7-1A28A4A91D01}"/>
              </a:ext>
            </a:extLst>
          </p:cNvPr>
          <p:cNvSpPr/>
          <p:nvPr>
            <p:custDataLst>
              <p:tags r:id="rId3"/>
            </p:custDataLst>
          </p:nvPr>
        </p:nvSpPr>
        <p:spPr>
          <a:xfrm>
            <a:off x="1041400" y="767580"/>
            <a:ext cx="3848100" cy="838200"/>
          </a:xfrm>
          <a:prstGeom prst="wedgeRoundRectCallout">
            <a:avLst>
              <a:gd name="adj1" fmla="val -1725"/>
              <a:gd name="adj2" fmla="val 86011"/>
              <a:gd name="adj3" fmla="val 16667"/>
            </a:avLst>
          </a:prstGeom>
          <a:solidFill>
            <a:srgbClr val="2E6A7B"/>
          </a:solidFill>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a:solidFill>
                <a:schemeClr val="bg1"/>
              </a:solidFill>
            </a:endParaRPr>
          </a:p>
        </p:txBody>
      </p:sp>
      <p:sp>
        <p:nvSpPr>
          <p:cNvPr id="5" name="object 3">
            <a:extLst>
              <a:ext uri="{FF2B5EF4-FFF2-40B4-BE49-F238E27FC236}">
                <a16:creationId xmlns:a16="http://schemas.microsoft.com/office/drawing/2014/main" id="{A1965F91-E7A4-7B44-8F20-D23FB5AD2089}"/>
              </a:ext>
            </a:extLst>
          </p:cNvPr>
          <p:cNvSpPr txBox="1"/>
          <p:nvPr>
            <p:custDataLst>
              <p:tags r:id="rId4"/>
            </p:custDataLst>
          </p:nvPr>
        </p:nvSpPr>
        <p:spPr>
          <a:xfrm>
            <a:off x="1270000" y="1038225"/>
            <a:ext cx="5029200" cy="246221"/>
          </a:xfrm>
          <a:prstGeom prst="rect">
            <a:avLst/>
          </a:prstGeom>
        </p:spPr>
        <p:txBody>
          <a:bodyPr vert="horz" wrap="square" lIns="0" tIns="0" rIns="0" bIns="0" rtlCol="0">
            <a:spAutoFit/>
          </a:bodyPr>
          <a:lstStyle/>
          <a:p>
            <a:pPr marL="12700" algn="just">
              <a:lnSpc>
                <a:spcPct val="100000"/>
              </a:lnSpc>
            </a:pPr>
            <a:r>
              <a:rPr lang="fr-FR" sz="1600" b="1" kern="0" dirty="0">
                <a:solidFill>
                  <a:schemeClr val="bg1"/>
                </a:solidFill>
                <a:latin typeface="Arial"/>
                <a:cs typeface="Arial"/>
              </a:rPr>
              <a:t>Qu’est-ce que le dialogue éducatif?</a:t>
            </a:r>
          </a:p>
        </p:txBody>
      </p:sp>
    </p:spTree>
    <p:extLst>
      <p:ext uri="{BB962C8B-B14F-4D97-AF65-F5344CB8AC3E}">
        <p14:creationId xmlns:p14="http://schemas.microsoft.com/office/powerpoint/2010/main" val="46366085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71F480-DF6F-BB44-8465-78D4F59DFF1B}"/>
              </a:ext>
            </a:extLst>
          </p:cNvPr>
          <p:cNvSpPr>
            <a:spLocks noGrp="1"/>
          </p:cNvSpPr>
          <p:nvPr>
            <p:ph type="title"/>
            <p:custDataLst>
              <p:tags r:id="rId1"/>
            </p:custDataLst>
          </p:nvPr>
        </p:nvSpPr>
        <p:spPr>
          <a:xfrm>
            <a:off x="1198510" y="213181"/>
            <a:ext cx="8296379" cy="215444"/>
          </a:xfrm>
        </p:spPr>
        <p:txBody>
          <a:bodyPr/>
          <a:lstStyle/>
          <a:p>
            <a:pPr algn="ctr"/>
            <a:r>
              <a:rPr lang="fr-FR" sz="1400" b="1" dirty="0">
                <a:effectLst/>
                <a:latin typeface="Arial" panose="020B0604020202020204" pitchFamily="34" charset="0"/>
                <a:ea typeface="Times New Roman" panose="02020603050405020304" pitchFamily="18" charset="0"/>
                <a:cs typeface="Arial" panose="020B0604020202020204" pitchFamily="34" charset="0"/>
              </a:rPr>
              <a:t>Traduire T-SEDA et l’utiliser dans différents contextes culturels</a:t>
            </a:r>
            <a:endParaRPr lang="en-US" dirty="0"/>
          </a:p>
        </p:txBody>
      </p:sp>
      <p:sp>
        <p:nvSpPr>
          <p:cNvPr id="3" name="Text Placeholder 2">
            <a:extLst>
              <a:ext uri="{FF2B5EF4-FFF2-40B4-BE49-F238E27FC236}">
                <a16:creationId xmlns:a16="http://schemas.microsoft.com/office/drawing/2014/main" id="{4CDA020E-B716-F548-AA24-050DA055E0B4}"/>
              </a:ext>
            </a:extLst>
          </p:cNvPr>
          <p:cNvSpPr>
            <a:spLocks noGrp="1"/>
          </p:cNvSpPr>
          <p:nvPr>
            <p:ph type="body" idx="1"/>
            <p:custDataLst>
              <p:tags r:id="rId2"/>
            </p:custDataLst>
          </p:nvPr>
        </p:nvSpPr>
        <p:spPr>
          <a:xfrm>
            <a:off x="546099" y="504825"/>
            <a:ext cx="4495802" cy="6771084"/>
          </a:xfrm>
          <a:ln w="31750">
            <a:solidFill>
              <a:srgbClr val="2791A6"/>
            </a:solidFill>
          </a:ln>
        </p:spPr>
        <p:txBody>
          <a:bodyPr/>
          <a:lstStyle/>
          <a:p>
            <a:pPr marL="134938">
              <a:spcBef>
                <a:spcPts val="600"/>
              </a:spcBef>
              <a:spcAft>
                <a:spcPts val="600"/>
              </a:spcAft>
            </a:pPr>
            <a:r>
              <a:rPr lang="fr-FR" sz="1200" dirty="0">
                <a:effectLst/>
                <a:latin typeface="Arial" panose="020B0604020202020204" pitchFamily="34" charset="0"/>
                <a:ea typeface="Times New Roman" panose="02020603050405020304" pitchFamily="18" charset="0"/>
                <a:cs typeface="Arial" panose="020B0604020202020204" pitchFamily="34" charset="0"/>
              </a:rPr>
              <a:t>Premièrement, T-SEDA est conçu pour être adapté à vos besoins et contextes spécifiques. N’hésitez pas à modifier, sélectionner et ajouter du contenu comme vous le jugez approprié. Nous vous invitons à partager vos adaptations et vos retours avec l’équipe : </a:t>
            </a:r>
            <a:r>
              <a:rPr lang="fr-FR" sz="1200" dirty="0">
                <a:effectLst/>
                <a:latin typeface="Arial" panose="020B0604020202020204" pitchFamily="34" charset="0"/>
                <a:ea typeface="Times New Roman" panose="02020603050405020304" pitchFamily="18" charset="0"/>
                <a:cs typeface="Arial" panose="020B0604020202020204" pitchFamily="34" charset="0"/>
                <a:hlinkClick r:id="rId7"/>
              </a:rPr>
              <a:t>t-seda@educ.cam.ac.uk</a:t>
            </a:r>
            <a:r>
              <a:rPr lang="fr-FR" sz="1200" dirty="0">
                <a:effectLst/>
                <a:latin typeface="Arial" panose="020B0604020202020204" pitchFamily="34" charset="0"/>
                <a:ea typeface="Times New Roman" panose="02020603050405020304" pitchFamily="18" charset="0"/>
                <a:cs typeface="Arial" panose="020B0604020202020204" pitchFamily="34" charset="0"/>
              </a:rPr>
              <a:t>.</a:t>
            </a:r>
            <a:endParaRPr lang="fr-FR" sz="1200" dirty="0">
              <a:latin typeface="Arial" panose="020B0604020202020204" pitchFamily="34" charset="0"/>
              <a:ea typeface="Times New Roman" panose="02020603050405020304" pitchFamily="18" charset="0"/>
              <a:cs typeface="Arial" panose="020B0604020202020204" pitchFamily="34" charset="0"/>
            </a:endParaRPr>
          </a:p>
          <a:p>
            <a:pPr marL="134938">
              <a:spcBef>
                <a:spcPts val="600"/>
              </a:spcBef>
              <a:spcAft>
                <a:spcPts val="600"/>
              </a:spcAft>
            </a:pPr>
            <a:r>
              <a:rPr lang="fr-FR" sz="1200" dirty="0">
                <a:effectLst/>
                <a:latin typeface="Arial" panose="020B0604020202020204" pitchFamily="34" charset="0"/>
                <a:ea typeface="Times New Roman" panose="02020603050405020304" pitchFamily="18" charset="0"/>
                <a:cs typeface="Arial" panose="020B0604020202020204" pitchFamily="34" charset="0"/>
              </a:rPr>
              <a:t>Deuxièmement, cette version de T-SEDA s’appuie sur les retours et conseils de personnes qui l’ont utilisé dans divers contextes internationaux, notamment des collègues ayant traduit la trousse dans différentes langues : espagnol, chinois, français, italien, japonais, arabe, néerlandais et hébreu. Ces traductions sont disponibles sur le </a:t>
            </a:r>
            <a:r>
              <a:rPr lang="fr-FR" sz="1200" dirty="0">
                <a:effectLst/>
                <a:latin typeface="Arial" panose="020B0604020202020204" pitchFamily="34" charset="0"/>
                <a:ea typeface="Times New Roman" panose="02020603050405020304" pitchFamily="18" charset="0"/>
                <a:cs typeface="Arial" panose="020B0604020202020204" pitchFamily="34" charset="0"/>
                <a:hlinkClick r:id="rId8"/>
              </a:rPr>
              <a:t>site web de T-SEDA</a:t>
            </a:r>
            <a:r>
              <a:rPr lang="fr-FR" sz="1200" dirty="0">
                <a:effectLst/>
                <a:latin typeface="Arial" panose="020B0604020202020204" pitchFamily="34" charset="0"/>
                <a:ea typeface="Times New Roman" panose="02020603050405020304" pitchFamily="18" charset="0"/>
                <a:cs typeface="Arial" panose="020B0604020202020204" pitchFamily="34" charset="0"/>
              </a:rPr>
              <a:t>. </a:t>
            </a:r>
            <a:endParaRPr lang="fr-FR" sz="1200" dirty="0">
              <a:latin typeface="Arial" panose="020B0604020202020204" pitchFamily="34" charset="0"/>
              <a:ea typeface="Times New Roman" panose="02020603050405020304" pitchFamily="18" charset="0"/>
              <a:cs typeface="Arial" panose="020B0604020202020204" pitchFamily="34" charset="0"/>
            </a:endParaRPr>
          </a:p>
          <a:p>
            <a:pPr marL="134938">
              <a:spcBef>
                <a:spcPts val="600"/>
              </a:spcBef>
              <a:spcAft>
                <a:spcPts val="600"/>
              </a:spcAft>
            </a:pPr>
            <a:r>
              <a:rPr lang="fr-FR" sz="1200" b="1" dirty="0">
                <a:effectLst/>
                <a:latin typeface="Arial" panose="020B0604020202020204" pitchFamily="34" charset="0"/>
                <a:ea typeface="Times New Roman" panose="02020603050405020304" pitchFamily="18" charset="0"/>
                <a:cs typeface="Arial" panose="020B0604020202020204" pitchFamily="34" charset="0"/>
              </a:rPr>
              <a:t>Les discussions sur la traduction ont contribué à remettre en question et à enrichir T-SEDA, qui a été développé principalement en anglais par l’équipe de l’Université de Cambridge, suite à un travail initial avec des collègues mexicains. Plusieurs enjeux d’ordre pratique, linguistique, culturel et professionnel ont émergé :</a:t>
            </a:r>
          </a:p>
          <a:p>
            <a:pPr marL="306388" indent="-171450">
              <a:spcBef>
                <a:spcPts val="600"/>
              </a:spcBef>
              <a:spcAft>
                <a:spcPts val="600"/>
              </a:spcAft>
              <a:buFont typeface="Arial" panose="020B0604020202020204" pitchFamily="34" charset="0"/>
              <a:buChar char="•"/>
            </a:pPr>
            <a:r>
              <a:rPr lang="fr-FR" sz="1200" b="1" dirty="0">
                <a:effectLst/>
                <a:latin typeface="Arial" panose="020B0604020202020204" pitchFamily="34" charset="0"/>
                <a:ea typeface="Times New Roman" panose="02020603050405020304" pitchFamily="18" charset="0"/>
                <a:cs typeface="Arial" panose="020B0604020202020204" pitchFamily="34" charset="0"/>
              </a:rPr>
              <a:t>La traduction peut nécessiter plusieurs étapes avant d’aboutir à une version finale. </a:t>
            </a:r>
            <a:r>
              <a:rPr lang="fr-FR" sz="1200" dirty="0">
                <a:effectLst/>
                <a:latin typeface="Arial" panose="020B0604020202020204" pitchFamily="34" charset="0"/>
                <a:ea typeface="Times New Roman" panose="02020603050405020304" pitchFamily="18" charset="0"/>
                <a:cs typeface="Arial" panose="020B0604020202020204" pitchFamily="34" charset="0"/>
              </a:rPr>
              <a:t>Ces étapes peuvent inclure l’utilisation de technologies de traduction ou de services professionnels, la validation et/ou l’expérimentation avec des praticiens, ainsi qu’une révision et un ajustement précis. Les principaux repères à suivre tout au long du processus sont la compréhension des pratiques dialogiques et les objectifs locaux d’utilisation de T-SEDA dans l’investigation.</a:t>
            </a:r>
          </a:p>
          <a:p>
            <a:pPr marL="306388" indent="-171450">
              <a:spcBef>
                <a:spcPts val="600"/>
              </a:spcBef>
              <a:spcAft>
                <a:spcPts val="600"/>
              </a:spcAft>
              <a:buFont typeface="Arial" panose="020B0604020202020204" pitchFamily="34" charset="0"/>
              <a:buChar char="•"/>
            </a:pPr>
            <a:r>
              <a:rPr lang="fr-FR" sz="1200" b="1" dirty="0">
                <a:effectLst/>
                <a:latin typeface="Arial" panose="020B0604020202020204" pitchFamily="34" charset="0"/>
                <a:ea typeface="Times New Roman" panose="02020603050405020304" pitchFamily="18" charset="0"/>
                <a:cs typeface="Arial" panose="020B0604020202020204" pitchFamily="34" charset="0"/>
              </a:rPr>
              <a:t>Les traducteurs doivent exercer leur propre jugement pour assurer une signification pertinente dans la langue cible. </a:t>
            </a:r>
            <a:r>
              <a:rPr lang="fr-FR" sz="1200" dirty="0">
                <a:effectLst/>
                <a:latin typeface="Arial" panose="020B0604020202020204" pitchFamily="34" charset="0"/>
                <a:ea typeface="Times New Roman" panose="02020603050405020304" pitchFamily="18" charset="0"/>
                <a:cs typeface="Arial" panose="020B0604020202020204" pitchFamily="34" charset="0"/>
              </a:rPr>
              <a:t>Il peut exister des variations au sein d’une même langue (y compris l’anglais) selon les pays, ce qui rend l’adaptation locale essentielle. Par exemple, les traducteurs peuvent choisir de modifier certaines étiquettes du cadre de codage afin de les rendre plus adaptées à leur contexte.</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p:txBody>
      </p:sp>
      <p:sp>
        <p:nvSpPr>
          <p:cNvPr id="4" name="Text Placeholder 2">
            <a:extLst>
              <a:ext uri="{FF2B5EF4-FFF2-40B4-BE49-F238E27FC236}">
                <a16:creationId xmlns:a16="http://schemas.microsoft.com/office/drawing/2014/main" id="{A91D63D8-BEBB-DC46-B0FE-C955DA29232E}"/>
              </a:ext>
            </a:extLst>
          </p:cNvPr>
          <p:cNvSpPr txBox="1">
            <a:spLocks/>
          </p:cNvSpPr>
          <p:nvPr>
            <p:custDataLst>
              <p:tags r:id="rId3"/>
            </p:custDataLst>
          </p:nvPr>
        </p:nvSpPr>
        <p:spPr>
          <a:xfrm>
            <a:off x="5651500" y="504825"/>
            <a:ext cx="4343401" cy="4757713"/>
          </a:xfrm>
          <a:prstGeom prst="rect">
            <a:avLst/>
          </a:prstGeom>
          <a:ln w="31750">
            <a:solidFill>
              <a:srgbClr val="2791A6"/>
            </a:solidFill>
          </a:ln>
        </p:spPr>
        <p:txBody>
          <a:bodyPr wrap="square" lIns="0" tIns="0" rIns="0" bIns="0">
            <a:spAutoFit/>
          </a:bodyPr>
          <a:lstStyle>
            <a:lvl1pPr marL="0">
              <a:defRPr sz="1400" b="0" i="0">
                <a:solidFill>
                  <a:schemeClr val="tx1"/>
                </a:solidFill>
                <a:latin typeface="Arial"/>
                <a:ea typeface="+mn-ea"/>
                <a:cs typeface="Arial"/>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a:lstStyle>
          <a:p>
            <a:pPr marL="269875" indent="-161925">
              <a:spcBef>
                <a:spcPts val="400"/>
              </a:spcBef>
              <a:spcAft>
                <a:spcPts val="700"/>
              </a:spcAft>
              <a:buFont typeface="Arial" panose="020B0604020202020204" pitchFamily="34" charset="0"/>
              <a:buChar char="•"/>
              <a:tabLst>
                <a:tab pos="457200" algn="l"/>
                <a:tab pos="4119563" algn="l"/>
              </a:tabLst>
            </a:pPr>
            <a:r>
              <a:rPr lang="fr-FR" sz="1200" b="1" kern="0" dirty="0">
                <a:latin typeface="Arial" panose="020B0604020202020204" pitchFamily="34" charset="0"/>
                <a:ea typeface="Times New Roman" panose="02020603050405020304" pitchFamily="18" charset="0"/>
                <a:cs typeface="Arial" panose="020B0604020202020204" pitchFamily="34" charset="0"/>
              </a:rPr>
              <a:t>Les traducteurs ont mis en évidence certains facteurs linguistiques et culturels généraux qui méritent d’être pris en compte</a:t>
            </a:r>
            <a:r>
              <a:rPr lang="fr-FR" sz="1200" kern="0" dirty="0">
                <a:latin typeface="Arial" panose="020B0604020202020204" pitchFamily="34" charset="0"/>
                <a:ea typeface="Times New Roman" panose="02020603050405020304" pitchFamily="18" charset="0"/>
                <a:cs typeface="Arial" panose="020B0604020202020204" pitchFamily="34" charset="0"/>
              </a:rPr>
              <a:t>, tels que l’utilisation de mots figurés (comme «construire» en anglais), les différentes interprétations locales positives et négatives de termes comme «défi», le niveau de formalité approprié pour le public cible, ainsi que la fluidité et la lisibilité naturelle de la langue. Il est nécessaire de trouver un équilibre entre l’utilisation cohérente des termes techniques couramment employés dans le domaine de la recherche (ex. «code») et leur adaptation significative pour un usage pratique.</a:t>
            </a:r>
          </a:p>
          <a:p>
            <a:pPr marL="269875" indent="-161925">
              <a:spcBef>
                <a:spcPts val="400"/>
              </a:spcBef>
              <a:spcAft>
                <a:spcPts val="700"/>
              </a:spcAft>
              <a:buFont typeface="Arial" panose="020B0604020202020204" pitchFamily="34" charset="0"/>
              <a:buChar char="•"/>
              <a:tabLst>
                <a:tab pos="457200" algn="l"/>
                <a:tab pos="4119563" algn="l"/>
              </a:tabLst>
            </a:pPr>
            <a:r>
              <a:rPr lang="fr-FR" sz="1200" b="1" kern="0" dirty="0">
                <a:latin typeface="Arial" panose="020B0604020202020204" pitchFamily="34" charset="0"/>
                <a:ea typeface="Times New Roman" panose="02020603050405020304" pitchFamily="18" charset="0"/>
                <a:cs typeface="Arial" panose="020B0604020202020204" pitchFamily="34" charset="0"/>
              </a:rPr>
              <a:t>Le domaine de l’apprentissage et de l’enseignement dialogiques est très diversifié, et le modèle présenté dans T-SEDA peut être remis en question</a:t>
            </a:r>
            <a:r>
              <a:rPr lang="fr-FR" sz="1200" kern="0" dirty="0">
                <a:latin typeface="Arial" panose="020B0604020202020204" pitchFamily="34" charset="0"/>
                <a:ea typeface="Times New Roman" panose="02020603050405020304" pitchFamily="18" charset="0"/>
                <a:cs typeface="Arial" panose="020B0604020202020204" pitchFamily="34" charset="0"/>
              </a:rPr>
              <a:t>. Les croyances culturelles, les normes sociales et les systèmes éducatifs jouent un rôle clé dans le développement des pratiques dialogiques. D’autres facteurs à considérer incluent : les matières du programme scolaire, l’âge et la diversité des élèves, ainsi que les styles d’enseignement. Clarifier les objectifs d’utilisation de T-SEDA aidera à l’adapter et à le contextualiser efficacement, en mettant l’accent sur ce qui est le plus pertinent. Par exemple, souhaitez-vous l’utiliser pour développer des pratiques pédagogiques? Pour la recherche académique? Pour le perfectionnement professionnel?</a:t>
            </a:r>
            <a:endParaRPr lang="en-US" kern="0" dirty="0"/>
          </a:p>
        </p:txBody>
      </p:sp>
      <p:sp>
        <p:nvSpPr>
          <p:cNvPr id="5" name="Text Placeholder 2">
            <a:extLst>
              <a:ext uri="{FF2B5EF4-FFF2-40B4-BE49-F238E27FC236}">
                <a16:creationId xmlns:a16="http://schemas.microsoft.com/office/drawing/2014/main" id="{8F441BD4-7A45-954F-9658-E3520EF6C5C0}"/>
              </a:ext>
            </a:extLst>
          </p:cNvPr>
          <p:cNvSpPr txBox="1">
            <a:spLocks/>
          </p:cNvSpPr>
          <p:nvPr>
            <p:custDataLst>
              <p:tags r:id="rId4"/>
            </p:custDataLst>
          </p:nvPr>
        </p:nvSpPr>
        <p:spPr>
          <a:xfrm>
            <a:off x="5651499" y="5457825"/>
            <a:ext cx="4343401" cy="1738938"/>
          </a:xfrm>
          <a:prstGeom prst="rect">
            <a:avLst/>
          </a:prstGeom>
          <a:ln w="31750">
            <a:solidFill>
              <a:srgbClr val="2791A6"/>
            </a:solidFill>
          </a:ln>
        </p:spPr>
        <p:txBody>
          <a:bodyPr wrap="square" lIns="0" tIns="0" rIns="0" bIns="0">
            <a:spAutoFit/>
          </a:bodyPr>
          <a:lstStyle>
            <a:lvl1pPr marL="0">
              <a:defRPr sz="1400" b="0" i="0">
                <a:solidFill>
                  <a:schemeClr val="tx1"/>
                </a:solidFill>
                <a:latin typeface="Arial"/>
                <a:ea typeface="+mn-ea"/>
                <a:cs typeface="Arial"/>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a:lstStyle>
          <a:p>
            <a:pPr marL="93663" indent="-93663">
              <a:spcAft>
                <a:spcPts val="600"/>
              </a:spcAft>
            </a:pPr>
            <a:r>
              <a:rPr lang="en-GB" sz="1200" kern="0" dirty="0">
                <a:latin typeface="Arial" panose="020B0604020202020204" pitchFamily="34" charset="0"/>
                <a:ea typeface="Times New Roman" panose="02020603050405020304" pitchFamily="18" charset="0"/>
                <a:cs typeface="Arial" panose="020B0604020202020204" pitchFamily="34" charset="0"/>
              </a:rPr>
              <a:t> </a:t>
            </a:r>
            <a:r>
              <a:rPr lang="fr-FR" sz="1200" b="1" kern="0" dirty="0">
                <a:latin typeface="Arial" panose="020B0604020202020204" pitchFamily="34" charset="0"/>
                <a:ea typeface="Times New Roman" panose="02020603050405020304" pitchFamily="18" charset="0"/>
                <a:cs typeface="Arial" panose="020B0604020202020204" pitchFamily="34" charset="0"/>
              </a:rPr>
              <a:t>Des décisions devront inévitablement être prises, et certaines tensions sont probables, car la traduction est intrinsèquement imprécise. </a:t>
            </a:r>
            <a:r>
              <a:rPr lang="fr-FR" sz="1200" kern="0" dirty="0">
                <a:latin typeface="Arial" panose="020B0604020202020204" pitchFamily="34" charset="0"/>
                <a:ea typeface="Times New Roman" panose="02020603050405020304" pitchFamily="18" charset="0"/>
                <a:cs typeface="Arial" panose="020B0604020202020204" pitchFamily="34" charset="0"/>
              </a:rPr>
              <a:t>Par exemple, faut-il trouver un compromis entre une utilisation locale dans un contexte donné et une standardisation plus large? Jusqu’à quel point une traduction doit-elle être linguistiquement «exacte»?</a:t>
            </a:r>
          </a:p>
          <a:p>
            <a:pPr marL="93663" indent="-93663">
              <a:spcAft>
                <a:spcPts val="600"/>
              </a:spcAft>
            </a:pPr>
            <a:r>
              <a:rPr lang="fr-FR" sz="1200" b="1" kern="0" dirty="0">
                <a:latin typeface="Arial" panose="020B0604020202020204" pitchFamily="34" charset="0"/>
                <a:ea typeface="Times New Roman" panose="02020603050405020304" pitchFamily="18" charset="0"/>
                <a:cs typeface="Arial" panose="020B0604020202020204" pitchFamily="34" charset="0"/>
              </a:rPr>
              <a:t>Nous espérons continuer à utiliser T-SEDA dans différents contextes internationaux, à partager nos expériences et à le développer ensemble.</a:t>
            </a:r>
            <a:endParaRPr lang="en-US" b="1" kern="0" dirty="0"/>
          </a:p>
        </p:txBody>
      </p:sp>
    </p:spTree>
    <p:extLst>
      <p:ext uri="{BB962C8B-B14F-4D97-AF65-F5344CB8AC3E}">
        <p14:creationId xmlns:p14="http://schemas.microsoft.com/office/powerpoint/2010/main" val="403451504"/>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NUM" val="1"/>
</p:tagLst>
</file>

<file path=ppt/tags/tag10.xml><?xml version="1.0" encoding="utf-8"?>
<p:tagLst xmlns:a="http://schemas.openxmlformats.org/drawingml/2006/main" xmlns:r="http://schemas.openxmlformats.org/officeDocument/2006/relationships" xmlns:p="http://schemas.openxmlformats.org/presentationml/2006/main">
  <p:tag name="NUM" val="10"/>
</p:tagLst>
</file>

<file path=ppt/tags/tag100.xml><?xml version="1.0" encoding="utf-8"?>
<p:tagLst xmlns:a="http://schemas.openxmlformats.org/drawingml/2006/main" xmlns:r="http://schemas.openxmlformats.org/officeDocument/2006/relationships" xmlns:p="http://schemas.openxmlformats.org/presentationml/2006/main">
  <p:tag name="NUM" val="1"/>
</p:tagLst>
</file>

<file path=ppt/tags/tag101.xml><?xml version="1.0" encoding="utf-8"?>
<p:tagLst xmlns:a="http://schemas.openxmlformats.org/drawingml/2006/main" xmlns:r="http://schemas.openxmlformats.org/officeDocument/2006/relationships" xmlns:p="http://schemas.openxmlformats.org/presentationml/2006/main">
  <p:tag name="NUM" val="2"/>
</p:tagLst>
</file>

<file path=ppt/tags/tag102.xml><?xml version="1.0" encoding="utf-8"?>
<p:tagLst xmlns:a="http://schemas.openxmlformats.org/drawingml/2006/main" xmlns:r="http://schemas.openxmlformats.org/officeDocument/2006/relationships" xmlns:p="http://schemas.openxmlformats.org/presentationml/2006/main">
  <p:tag name="NUM" val="3"/>
</p:tagLst>
</file>

<file path=ppt/tags/tag103.xml><?xml version="1.0" encoding="utf-8"?>
<p:tagLst xmlns:a="http://schemas.openxmlformats.org/drawingml/2006/main" xmlns:r="http://schemas.openxmlformats.org/officeDocument/2006/relationships" xmlns:p="http://schemas.openxmlformats.org/presentationml/2006/main">
  <p:tag name="NUM" val="1"/>
</p:tagLst>
</file>

<file path=ppt/tags/tag104.xml><?xml version="1.0" encoding="utf-8"?>
<p:tagLst xmlns:a="http://schemas.openxmlformats.org/drawingml/2006/main" xmlns:r="http://schemas.openxmlformats.org/officeDocument/2006/relationships" xmlns:p="http://schemas.openxmlformats.org/presentationml/2006/main">
  <p:tag name="NUM" val="2"/>
</p:tagLst>
</file>

<file path=ppt/tags/tag105.xml><?xml version="1.0" encoding="utf-8"?>
<p:tagLst xmlns:a="http://schemas.openxmlformats.org/drawingml/2006/main" xmlns:r="http://schemas.openxmlformats.org/officeDocument/2006/relationships" xmlns:p="http://schemas.openxmlformats.org/presentationml/2006/main">
  <p:tag name="NUM" val="3"/>
</p:tagLst>
</file>

<file path=ppt/tags/tag106.xml><?xml version="1.0" encoding="utf-8"?>
<p:tagLst xmlns:a="http://schemas.openxmlformats.org/drawingml/2006/main" xmlns:r="http://schemas.openxmlformats.org/officeDocument/2006/relationships" xmlns:p="http://schemas.openxmlformats.org/presentationml/2006/main">
  <p:tag name="NUM" val="4"/>
</p:tagLst>
</file>

<file path=ppt/tags/tag107.xml><?xml version="1.0" encoding="utf-8"?>
<p:tagLst xmlns:a="http://schemas.openxmlformats.org/drawingml/2006/main" xmlns:r="http://schemas.openxmlformats.org/officeDocument/2006/relationships" xmlns:p="http://schemas.openxmlformats.org/presentationml/2006/main">
  <p:tag name="NUM" val="5"/>
</p:tagLst>
</file>

<file path=ppt/tags/tag108.xml><?xml version="1.0" encoding="utf-8"?>
<p:tagLst xmlns:a="http://schemas.openxmlformats.org/drawingml/2006/main" xmlns:r="http://schemas.openxmlformats.org/officeDocument/2006/relationships" xmlns:p="http://schemas.openxmlformats.org/presentationml/2006/main">
  <p:tag name="NUM" val="6"/>
</p:tagLst>
</file>

<file path=ppt/tags/tag109.xml><?xml version="1.0" encoding="utf-8"?>
<p:tagLst xmlns:a="http://schemas.openxmlformats.org/drawingml/2006/main" xmlns:r="http://schemas.openxmlformats.org/officeDocument/2006/relationships" xmlns:p="http://schemas.openxmlformats.org/presentationml/2006/main">
  <p:tag name="NUM" val="7"/>
</p:tagLst>
</file>

<file path=ppt/tags/tag11.xml><?xml version="1.0" encoding="utf-8"?>
<p:tagLst xmlns:a="http://schemas.openxmlformats.org/drawingml/2006/main" xmlns:r="http://schemas.openxmlformats.org/officeDocument/2006/relationships" xmlns:p="http://schemas.openxmlformats.org/presentationml/2006/main">
  <p:tag name="NUM" val="11"/>
</p:tagLst>
</file>

<file path=ppt/tags/tag110.xml><?xml version="1.0" encoding="utf-8"?>
<p:tagLst xmlns:a="http://schemas.openxmlformats.org/drawingml/2006/main" xmlns:r="http://schemas.openxmlformats.org/officeDocument/2006/relationships" xmlns:p="http://schemas.openxmlformats.org/presentationml/2006/main">
  <p:tag name="NUM" val="8"/>
</p:tagLst>
</file>

<file path=ppt/tags/tag111.xml><?xml version="1.0" encoding="utf-8"?>
<p:tagLst xmlns:a="http://schemas.openxmlformats.org/drawingml/2006/main" xmlns:r="http://schemas.openxmlformats.org/officeDocument/2006/relationships" xmlns:p="http://schemas.openxmlformats.org/presentationml/2006/main">
  <p:tag name="NUM" val="1"/>
</p:tagLst>
</file>

<file path=ppt/tags/tag112.xml><?xml version="1.0" encoding="utf-8"?>
<p:tagLst xmlns:a="http://schemas.openxmlformats.org/drawingml/2006/main" xmlns:r="http://schemas.openxmlformats.org/officeDocument/2006/relationships" xmlns:p="http://schemas.openxmlformats.org/presentationml/2006/main">
  <p:tag name="NUM" val="2"/>
</p:tagLst>
</file>

<file path=ppt/tags/tag113.xml><?xml version="1.0" encoding="utf-8"?>
<p:tagLst xmlns:a="http://schemas.openxmlformats.org/drawingml/2006/main" xmlns:r="http://schemas.openxmlformats.org/officeDocument/2006/relationships" xmlns:p="http://schemas.openxmlformats.org/presentationml/2006/main">
  <p:tag name="NUM" val="3"/>
</p:tagLst>
</file>

<file path=ppt/tags/tag114.xml><?xml version="1.0" encoding="utf-8"?>
<p:tagLst xmlns:a="http://schemas.openxmlformats.org/drawingml/2006/main" xmlns:r="http://schemas.openxmlformats.org/officeDocument/2006/relationships" xmlns:p="http://schemas.openxmlformats.org/presentationml/2006/main">
  <p:tag name="NUM" val="4"/>
</p:tagLst>
</file>

<file path=ppt/tags/tag115.xml><?xml version="1.0" encoding="utf-8"?>
<p:tagLst xmlns:a="http://schemas.openxmlformats.org/drawingml/2006/main" xmlns:r="http://schemas.openxmlformats.org/officeDocument/2006/relationships" xmlns:p="http://schemas.openxmlformats.org/presentationml/2006/main">
  <p:tag name="NUM" val="5"/>
</p:tagLst>
</file>

<file path=ppt/tags/tag116.xml><?xml version="1.0" encoding="utf-8"?>
<p:tagLst xmlns:a="http://schemas.openxmlformats.org/drawingml/2006/main" xmlns:r="http://schemas.openxmlformats.org/officeDocument/2006/relationships" xmlns:p="http://schemas.openxmlformats.org/presentationml/2006/main">
  <p:tag name="NUM" val="6"/>
</p:tagLst>
</file>

<file path=ppt/tags/tag117.xml><?xml version="1.0" encoding="utf-8"?>
<p:tagLst xmlns:a="http://schemas.openxmlformats.org/drawingml/2006/main" xmlns:r="http://schemas.openxmlformats.org/officeDocument/2006/relationships" xmlns:p="http://schemas.openxmlformats.org/presentationml/2006/main">
  <p:tag name="NUM" val="7"/>
</p:tagLst>
</file>

<file path=ppt/tags/tag118.xml><?xml version="1.0" encoding="utf-8"?>
<p:tagLst xmlns:a="http://schemas.openxmlformats.org/drawingml/2006/main" xmlns:r="http://schemas.openxmlformats.org/officeDocument/2006/relationships" xmlns:p="http://schemas.openxmlformats.org/presentationml/2006/main">
  <p:tag name="NUM" val="8"/>
</p:tagLst>
</file>

<file path=ppt/tags/tag119.xml><?xml version="1.0" encoding="utf-8"?>
<p:tagLst xmlns:a="http://schemas.openxmlformats.org/drawingml/2006/main" xmlns:r="http://schemas.openxmlformats.org/officeDocument/2006/relationships" xmlns:p="http://schemas.openxmlformats.org/presentationml/2006/main">
  <p:tag name="NUM" val="9"/>
</p:tagLst>
</file>

<file path=ppt/tags/tag12.xml><?xml version="1.0" encoding="utf-8"?>
<p:tagLst xmlns:a="http://schemas.openxmlformats.org/drawingml/2006/main" xmlns:r="http://schemas.openxmlformats.org/officeDocument/2006/relationships" xmlns:p="http://schemas.openxmlformats.org/presentationml/2006/main">
  <p:tag name="NUM" val="12"/>
</p:tagLst>
</file>

<file path=ppt/tags/tag120.xml><?xml version="1.0" encoding="utf-8"?>
<p:tagLst xmlns:a="http://schemas.openxmlformats.org/drawingml/2006/main" xmlns:r="http://schemas.openxmlformats.org/officeDocument/2006/relationships" xmlns:p="http://schemas.openxmlformats.org/presentationml/2006/main">
  <p:tag name="NUM" val="10"/>
</p:tagLst>
</file>

<file path=ppt/tags/tag121.xml><?xml version="1.0" encoding="utf-8"?>
<p:tagLst xmlns:a="http://schemas.openxmlformats.org/drawingml/2006/main" xmlns:r="http://schemas.openxmlformats.org/officeDocument/2006/relationships" xmlns:p="http://schemas.openxmlformats.org/presentationml/2006/main">
  <p:tag name="NUM" val="11"/>
</p:tagLst>
</file>

<file path=ppt/tags/tag122.xml><?xml version="1.0" encoding="utf-8"?>
<p:tagLst xmlns:a="http://schemas.openxmlformats.org/drawingml/2006/main" xmlns:r="http://schemas.openxmlformats.org/officeDocument/2006/relationships" xmlns:p="http://schemas.openxmlformats.org/presentationml/2006/main">
  <p:tag name="NUM" val="12"/>
</p:tagLst>
</file>

<file path=ppt/tags/tag123.xml><?xml version="1.0" encoding="utf-8"?>
<p:tagLst xmlns:a="http://schemas.openxmlformats.org/drawingml/2006/main" xmlns:r="http://schemas.openxmlformats.org/officeDocument/2006/relationships" xmlns:p="http://schemas.openxmlformats.org/presentationml/2006/main">
  <p:tag name="NUM" val="1"/>
</p:tagLst>
</file>

<file path=ppt/tags/tag124.xml><?xml version="1.0" encoding="utf-8"?>
<p:tagLst xmlns:a="http://schemas.openxmlformats.org/drawingml/2006/main" xmlns:r="http://schemas.openxmlformats.org/officeDocument/2006/relationships" xmlns:p="http://schemas.openxmlformats.org/presentationml/2006/main">
  <p:tag name="NUM" val="2"/>
</p:tagLst>
</file>

<file path=ppt/tags/tag125.xml><?xml version="1.0" encoding="utf-8"?>
<p:tagLst xmlns:a="http://schemas.openxmlformats.org/drawingml/2006/main" xmlns:r="http://schemas.openxmlformats.org/officeDocument/2006/relationships" xmlns:p="http://schemas.openxmlformats.org/presentationml/2006/main">
  <p:tag name="NUM" val="3"/>
</p:tagLst>
</file>

<file path=ppt/tags/tag126.xml><?xml version="1.0" encoding="utf-8"?>
<p:tagLst xmlns:a="http://schemas.openxmlformats.org/drawingml/2006/main" xmlns:r="http://schemas.openxmlformats.org/officeDocument/2006/relationships" xmlns:p="http://schemas.openxmlformats.org/presentationml/2006/main">
  <p:tag name="NUM" val="4"/>
</p:tagLst>
</file>

<file path=ppt/tags/tag127.xml><?xml version="1.0" encoding="utf-8"?>
<p:tagLst xmlns:a="http://schemas.openxmlformats.org/drawingml/2006/main" xmlns:r="http://schemas.openxmlformats.org/officeDocument/2006/relationships" xmlns:p="http://schemas.openxmlformats.org/presentationml/2006/main">
  <p:tag name="NUM" val="5"/>
</p:tagLst>
</file>

<file path=ppt/tags/tag128.xml><?xml version="1.0" encoding="utf-8"?>
<p:tagLst xmlns:a="http://schemas.openxmlformats.org/drawingml/2006/main" xmlns:r="http://schemas.openxmlformats.org/officeDocument/2006/relationships" xmlns:p="http://schemas.openxmlformats.org/presentationml/2006/main">
  <p:tag name="NUM" val="6"/>
</p:tagLst>
</file>

<file path=ppt/tags/tag129.xml><?xml version="1.0" encoding="utf-8"?>
<p:tagLst xmlns:a="http://schemas.openxmlformats.org/drawingml/2006/main" xmlns:r="http://schemas.openxmlformats.org/officeDocument/2006/relationships" xmlns:p="http://schemas.openxmlformats.org/presentationml/2006/main">
  <p:tag name="NUM" val="7"/>
</p:tagLst>
</file>

<file path=ppt/tags/tag13.xml><?xml version="1.0" encoding="utf-8"?>
<p:tagLst xmlns:a="http://schemas.openxmlformats.org/drawingml/2006/main" xmlns:r="http://schemas.openxmlformats.org/officeDocument/2006/relationships" xmlns:p="http://schemas.openxmlformats.org/presentationml/2006/main">
  <p:tag name="NUM" val="13"/>
</p:tagLst>
</file>

<file path=ppt/tags/tag130.xml><?xml version="1.0" encoding="utf-8"?>
<p:tagLst xmlns:a="http://schemas.openxmlformats.org/drawingml/2006/main" xmlns:r="http://schemas.openxmlformats.org/officeDocument/2006/relationships" xmlns:p="http://schemas.openxmlformats.org/presentationml/2006/main">
  <p:tag name="NUM" val="1"/>
</p:tagLst>
</file>

<file path=ppt/tags/tag131.xml><?xml version="1.0" encoding="utf-8"?>
<p:tagLst xmlns:a="http://schemas.openxmlformats.org/drawingml/2006/main" xmlns:r="http://schemas.openxmlformats.org/officeDocument/2006/relationships" xmlns:p="http://schemas.openxmlformats.org/presentationml/2006/main">
  <p:tag name="NUM" val="2"/>
</p:tagLst>
</file>

<file path=ppt/tags/tag132.xml><?xml version="1.0" encoding="utf-8"?>
<p:tagLst xmlns:a="http://schemas.openxmlformats.org/drawingml/2006/main" xmlns:r="http://schemas.openxmlformats.org/officeDocument/2006/relationships" xmlns:p="http://schemas.openxmlformats.org/presentationml/2006/main">
  <p:tag name="NUM" val="3"/>
</p:tagLst>
</file>

<file path=ppt/tags/tag133.xml><?xml version="1.0" encoding="utf-8"?>
<p:tagLst xmlns:a="http://schemas.openxmlformats.org/drawingml/2006/main" xmlns:r="http://schemas.openxmlformats.org/officeDocument/2006/relationships" xmlns:p="http://schemas.openxmlformats.org/presentationml/2006/main">
  <p:tag name="NUM" val="4"/>
</p:tagLst>
</file>

<file path=ppt/tags/tag134.xml><?xml version="1.0" encoding="utf-8"?>
<p:tagLst xmlns:a="http://schemas.openxmlformats.org/drawingml/2006/main" xmlns:r="http://schemas.openxmlformats.org/officeDocument/2006/relationships" xmlns:p="http://schemas.openxmlformats.org/presentationml/2006/main">
  <p:tag name="NUM" val="5"/>
</p:tagLst>
</file>

<file path=ppt/tags/tag135.xml><?xml version="1.0" encoding="utf-8"?>
<p:tagLst xmlns:a="http://schemas.openxmlformats.org/drawingml/2006/main" xmlns:r="http://schemas.openxmlformats.org/officeDocument/2006/relationships" xmlns:p="http://schemas.openxmlformats.org/presentationml/2006/main">
  <p:tag name="NUM" val="6"/>
</p:tagLst>
</file>

<file path=ppt/tags/tag136.xml><?xml version="1.0" encoding="utf-8"?>
<p:tagLst xmlns:a="http://schemas.openxmlformats.org/drawingml/2006/main" xmlns:r="http://schemas.openxmlformats.org/officeDocument/2006/relationships" xmlns:p="http://schemas.openxmlformats.org/presentationml/2006/main">
  <p:tag name="NUM" val="7"/>
</p:tagLst>
</file>

<file path=ppt/tags/tag137.xml><?xml version="1.0" encoding="utf-8"?>
<p:tagLst xmlns:a="http://schemas.openxmlformats.org/drawingml/2006/main" xmlns:r="http://schemas.openxmlformats.org/officeDocument/2006/relationships" xmlns:p="http://schemas.openxmlformats.org/presentationml/2006/main">
  <p:tag name="NUM" val="1"/>
</p:tagLst>
</file>

<file path=ppt/tags/tag138.xml><?xml version="1.0" encoding="utf-8"?>
<p:tagLst xmlns:a="http://schemas.openxmlformats.org/drawingml/2006/main" xmlns:r="http://schemas.openxmlformats.org/officeDocument/2006/relationships" xmlns:p="http://schemas.openxmlformats.org/presentationml/2006/main">
  <p:tag name="NUM" val="2"/>
</p:tagLst>
</file>

<file path=ppt/tags/tag139.xml><?xml version="1.0" encoding="utf-8"?>
<p:tagLst xmlns:a="http://schemas.openxmlformats.org/drawingml/2006/main" xmlns:r="http://schemas.openxmlformats.org/officeDocument/2006/relationships" xmlns:p="http://schemas.openxmlformats.org/presentationml/2006/main">
  <p:tag name="NUM" val="3"/>
</p:tagLst>
</file>

<file path=ppt/tags/tag14.xml><?xml version="1.0" encoding="utf-8"?>
<p:tagLst xmlns:a="http://schemas.openxmlformats.org/drawingml/2006/main" xmlns:r="http://schemas.openxmlformats.org/officeDocument/2006/relationships" xmlns:p="http://schemas.openxmlformats.org/presentationml/2006/main">
  <p:tag name="NUM" val="14"/>
</p:tagLst>
</file>

<file path=ppt/tags/tag140.xml><?xml version="1.0" encoding="utf-8"?>
<p:tagLst xmlns:a="http://schemas.openxmlformats.org/drawingml/2006/main" xmlns:r="http://schemas.openxmlformats.org/officeDocument/2006/relationships" xmlns:p="http://schemas.openxmlformats.org/presentationml/2006/main">
  <p:tag name="NUM" val="4"/>
</p:tagLst>
</file>

<file path=ppt/tags/tag141.xml><?xml version="1.0" encoding="utf-8"?>
<p:tagLst xmlns:a="http://schemas.openxmlformats.org/drawingml/2006/main" xmlns:r="http://schemas.openxmlformats.org/officeDocument/2006/relationships" xmlns:p="http://schemas.openxmlformats.org/presentationml/2006/main">
  <p:tag name="NUM" val="1"/>
</p:tagLst>
</file>

<file path=ppt/tags/tag142.xml><?xml version="1.0" encoding="utf-8"?>
<p:tagLst xmlns:a="http://schemas.openxmlformats.org/drawingml/2006/main" xmlns:r="http://schemas.openxmlformats.org/officeDocument/2006/relationships" xmlns:p="http://schemas.openxmlformats.org/presentationml/2006/main">
  <p:tag name="NUM" val="2"/>
</p:tagLst>
</file>

<file path=ppt/tags/tag143.xml><?xml version="1.0" encoding="utf-8"?>
<p:tagLst xmlns:a="http://schemas.openxmlformats.org/drawingml/2006/main" xmlns:r="http://schemas.openxmlformats.org/officeDocument/2006/relationships" xmlns:p="http://schemas.openxmlformats.org/presentationml/2006/main">
  <p:tag name="NUM" val="3"/>
</p:tagLst>
</file>

<file path=ppt/tags/tag144.xml><?xml version="1.0" encoding="utf-8"?>
<p:tagLst xmlns:a="http://schemas.openxmlformats.org/drawingml/2006/main" xmlns:r="http://schemas.openxmlformats.org/officeDocument/2006/relationships" xmlns:p="http://schemas.openxmlformats.org/presentationml/2006/main">
  <p:tag name="NUM" val="4"/>
</p:tagLst>
</file>

<file path=ppt/tags/tag145.xml><?xml version="1.0" encoding="utf-8"?>
<p:tagLst xmlns:a="http://schemas.openxmlformats.org/drawingml/2006/main" xmlns:r="http://schemas.openxmlformats.org/officeDocument/2006/relationships" xmlns:p="http://schemas.openxmlformats.org/presentationml/2006/main">
  <p:tag name="NUM" val="5"/>
</p:tagLst>
</file>

<file path=ppt/tags/tag146.xml><?xml version="1.0" encoding="utf-8"?>
<p:tagLst xmlns:a="http://schemas.openxmlformats.org/drawingml/2006/main" xmlns:r="http://schemas.openxmlformats.org/officeDocument/2006/relationships" xmlns:p="http://schemas.openxmlformats.org/presentationml/2006/main">
  <p:tag name="NUM" val="6"/>
</p:tagLst>
</file>

<file path=ppt/tags/tag147.xml><?xml version="1.0" encoding="utf-8"?>
<p:tagLst xmlns:a="http://schemas.openxmlformats.org/drawingml/2006/main" xmlns:r="http://schemas.openxmlformats.org/officeDocument/2006/relationships" xmlns:p="http://schemas.openxmlformats.org/presentationml/2006/main">
  <p:tag name="NUM" val="7"/>
</p:tagLst>
</file>

<file path=ppt/tags/tag148.xml><?xml version="1.0" encoding="utf-8"?>
<p:tagLst xmlns:a="http://schemas.openxmlformats.org/drawingml/2006/main" xmlns:r="http://schemas.openxmlformats.org/officeDocument/2006/relationships" xmlns:p="http://schemas.openxmlformats.org/presentationml/2006/main">
  <p:tag name="NUM" val="8"/>
</p:tagLst>
</file>

<file path=ppt/tags/tag149.xml><?xml version="1.0" encoding="utf-8"?>
<p:tagLst xmlns:a="http://schemas.openxmlformats.org/drawingml/2006/main" xmlns:r="http://schemas.openxmlformats.org/officeDocument/2006/relationships" xmlns:p="http://schemas.openxmlformats.org/presentationml/2006/main">
  <p:tag name="NUM" val="9"/>
</p:tagLst>
</file>

<file path=ppt/tags/tag15.xml><?xml version="1.0" encoding="utf-8"?>
<p:tagLst xmlns:a="http://schemas.openxmlformats.org/drawingml/2006/main" xmlns:r="http://schemas.openxmlformats.org/officeDocument/2006/relationships" xmlns:p="http://schemas.openxmlformats.org/presentationml/2006/main">
  <p:tag name="NUM" val="15"/>
</p:tagLst>
</file>

<file path=ppt/tags/tag150.xml><?xml version="1.0" encoding="utf-8"?>
<p:tagLst xmlns:a="http://schemas.openxmlformats.org/drawingml/2006/main" xmlns:r="http://schemas.openxmlformats.org/officeDocument/2006/relationships" xmlns:p="http://schemas.openxmlformats.org/presentationml/2006/main">
  <p:tag name="NUM" val="1"/>
</p:tagLst>
</file>

<file path=ppt/tags/tag151.xml><?xml version="1.0" encoding="utf-8"?>
<p:tagLst xmlns:a="http://schemas.openxmlformats.org/drawingml/2006/main" xmlns:r="http://schemas.openxmlformats.org/officeDocument/2006/relationships" xmlns:p="http://schemas.openxmlformats.org/presentationml/2006/main">
  <p:tag name="NUM" val="2"/>
</p:tagLst>
</file>

<file path=ppt/tags/tag152.xml><?xml version="1.0" encoding="utf-8"?>
<p:tagLst xmlns:a="http://schemas.openxmlformats.org/drawingml/2006/main" xmlns:r="http://schemas.openxmlformats.org/officeDocument/2006/relationships" xmlns:p="http://schemas.openxmlformats.org/presentationml/2006/main">
  <p:tag name="NUM" val="3"/>
</p:tagLst>
</file>

<file path=ppt/tags/tag153.xml><?xml version="1.0" encoding="utf-8"?>
<p:tagLst xmlns:a="http://schemas.openxmlformats.org/drawingml/2006/main" xmlns:r="http://schemas.openxmlformats.org/officeDocument/2006/relationships" xmlns:p="http://schemas.openxmlformats.org/presentationml/2006/main">
  <p:tag name="NUM" val="4"/>
</p:tagLst>
</file>

<file path=ppt/tags/tag154.xml><?xml version="1.0" encoding="utf-8"?>
<p:tagLst xmlns:a="http://schemas.openxmlformats.org/drawingml/2006/main" xmlns:r="http://schemas.openxmlformats.org/officeDocument/2006/relationships" xmlns:p="http://schemas.openxmlformats.org/presentationml/2006/main">
  <p:tag name="NUM" val="5"/>
</p:tagLst>
</file>

<file path=ppt/tags/tag155.xml><?xml version="1.0" encoding="utf-8"?>
<p:tagLst xmlns:a="http://schemas.openxmlformats.org/drawingml/2006/main" xmlns:r="http://schemas.openxmlformats.org/officeDocument/2006/relationships" xmlns:p="http://schemas.openxmlformats.org/presentationml/2006/main">
  <p:tag name="NUM" val="1"/>
</p:tagLst>
</file>

<file path=ppt/tags/tag156.xml><?xml version="1.0" encoding="utf-8"?>
<p:tagLst xmlns:a="http://schemas.openxmlformats.org/drawingml/2006/main" xmlns:r="http://schemas.openxmlformats.org/officeDocument/2006/relationships" xmlns:p="http://schemas.openxmlformats.org/presentationml/2006/main">
  <p:tag name="NUM" val="2"/>
</p:tagLst>
</file>

<file path=ppt/tags/tag157.xml><?xml version="1.0" encoding="utf-8"?>
<p:tagLst xmlns:a="http://schemas.openxmlformats.org/drawingml/2006/main" xmlns:r="http://schemas.openxmlformats.org/officeDocument/2006/relationships" xmlns:p="http://schemas.openxmlformats.org/presentationml/2006/main">
  <p:tag name="NUM" val="1"/>
</p:tagLst>
</file>

<file path=ppt/tags/tag158.xml><?xml version="1.0" encoding="utf-8"?>
<p:tagLst xmlns:a="http://schemas.openxmlformats.org/drawingml/2006/main" xmlns:r="http://schemas.openxmlformats.org/officeDocument/2006/relationships" xmlns:p="http://schemas.openxmlformats.org/presentationml/2006/main">
  <p:tag name="NUM" val="2"/>
</p:tagLst>
</file>

<file path=ppt/tags/tag159.xml><?xml version="1.0" encoding="utf-8"?>
<p:tagLst xmlns:a="http://schemas.openxmlformats.org/drawingml/2006/main" xmlns:r="http://schemas.openxmlformats.org/officeDocument/2006/relationships" xmlns:p="http://schemas.openxmlformats.org/presentationml/2006/main">
  <p:tag name="NUM" val="3"/>
</p:tagLst>
</file>

<file path=ppt/tags/tag16.xml><?xml version="1.0" encoding="utf-8"?>
<p:tagLst xmlns:a="http://schemas.openxmlformats.org/drawingml/2006/main" xmlns:r="http://schemas.openxmlformats.org/officeDocument/2006/relationships" xmlns:p="http://schemas.openxmlformats.org/presentationml/2006/main">
  <p:tag name="NUM" val="17"/>
</p:tagLst>
</file>

<file path=ppt/tags/tag160.xml><?xml version="1.0" encoding="utf-8"?>
<p:tagLst xmlns:a="http://schemas.openxmlformats.org/drawingml/2006/main" xmlns:r="http://schemas.openxmlformats.org/officeDocument/2006/relationships" xmlns:p="http://schemas.openxmlformats.org/presentationml/2006/main">
  <p:tag name="NUM" val="4"/>
</p:tagLst>
</file>

<file path=ppt/tags/tag161.xml><?xml version="1.0" encoding="utf-8"?>
<p:tagLst xmlns:a="http://schemas.openxmlformats.org/drawingml/2006/main" xmlns:r="http://schemas.openxmlformats.org/officeDocument/2006/relationships" xmlns:p="http://schemas.openxmlformats.org/presentationml/2006/main">
  <p:tag name="NUM" val="5"/>
</p:tagLst>
</file>

<file path=ppt/tags/tag162.xml><?xml version="1.0" encoding="utf-8"?>
<p:tagLst xmlns:a="http://schemas.openxmlformats.org/drawingml/2006/main" xmlns:r="http://schemas.openxmlformats.org/officeDocument/2006/relationships" xmlns:p="http://schemas.openxmlformats.org/presentationml/2006/main">
  <p:tag name="NUM" val="6"/>
</p:tagLst>
</file>

<file path=ppt/tags/tag163.xml><?xml version="1.0" encoding="utf-8"?>
<p:tagLst xmlns:a="http://schemas.openxmlformats.org/drawingml/2006/main" xmlns:r="http://schemas.openxmlformats.org/officeDocument/2006/relationships" xmlns:p="http://schemas.openxmlformats.org/presentationml/2006/main">
  <p:tag name="NUM" val="7"/>
</p:tagLst>
</file>

<file path=ppt/tags/tag164.xml><?xml version="1.0" encoding="utf-8"?>
<p:tagLst xmlns:a="http://schemas.openxmlformats.org/drawingml/2006/main" xmlns:r="http://schemas.openxmlformats.org/officeDocument/2006/relationships" xmlns:p="http://schemas.openxmlformats.org/presentationml/2006/main">
  <p:tag name="NUM" val="1"/>
</p:tagLst>
</file>

<file path=ppt/tags/tag165.xml><?xml version="1.0" encoding="utf-8"?>
<p:tagLst xmlns:a="http://schemas.openxmlformats.org/drawingml/2006/main" xmlns:r="http://schemas.openxmlformats.org/officeDocument/2006/relationships" xmlns:p="http://schemas.openxmlformats.org/presentationml/2006/main">
  <p:tag name="NUM" val="2"/>
</p:tagLst>
</file>

<file path=ppt/tags/tag166.xml><?xml version="1.0" encoding="utf-8"?>
<p:tagLst xmlns:a="http://schemas.openxmlformats.org/drawingml/2006/main" xmlns:r="http://schemas.openxmlformats.org/officeDocument/2006/relationships" xmlns:p="http://schemas.openxmlformats.org/presentationml/2006/main">
  <p:tag name="NUM" val="3"/>
</p:tagLst>
</file>

<file path=ppt/tags/tag167.xml><?xml version="1.0" encoding="utf-8"?>
<p:tagLst xmlns:a="http://schemas.openxmlformats.org/drawingml/2006/main" xmlns:r="http://schemas.openxmlformats.org/officeDocument/2006/relationships" xmlns:p="http://schemas.openxmlformats.org/presentationml/2006/main">
  <p:tag name="NUM" val="1"/>
</p:tagLst>
</file>

<file path=ppt/tags/tag168.xml><?xml version="1.0" encoding="utf-8"?>
<p:tagLst xmlns:a="http://schemas.openxmlformats.org/drawingml/2006/main" xmlns:r="http://schemas.openxmlformats.org/officeDocument/2006/relationships" xmlns:p="http://schemas.openxmlformats.org/presentationml/2006/main">
  <p:tag name="NUM" val="2"/>
</p:tagLst>
</file>

<file path=ppt/tags/tag169.xml><?xml version="1.0" encoding="utf-8"?>
<p:tagLst xmlns:a="http://schemas.openxmlformats.org/drawingml/2006/main" xmlns:r="http://schemas.openxmlformats.org/officeDocument/2006/relationships" xmlns:p="http://schemas.openxmlformats.org/presentationml/2006/main">
  <p:tag name="NUM" val="3"/>
</p:tagLst>
</file>

<file path=ppt/tags/tag17.xml><?xml version="1.0" encoding="utf-8"?>
<p:tagLst xmlns:a="http://schemas.openxmlformats.org/drawingml/2006/main" xmlns:r="http://schemas.openxmlformats.org/officeDocument/2006/relationships" xmlns:p="http://schemas.openxmlformats.org/presentationml/2006/main">
  <p:tag name="NUM" val="18"/>
</p:tagLst>
</file>

<file path=ppt/tags/tag170.xml><?xml version="1.0" encoding="utf-8"?>
<p:tagLst xmlns:a="http://schemas.openxmlformats.org/drawingml/2006/main" xmlns:r="http://schemas.openxmlformats.org/officeDocument/2006/relationships" xmlns:p="http://schemas.openxmlformats.org/presentationml/2006/main">
  <p:tag name="NUM" val="4"/>
</p:tagLst>
</file>

<file path=ppt/tags/tag171.xml><?xml version="1.0" encoding="utf-8"?>
<p:tagLst xmlns:a="http://schemas.openxmlformats.org/drawingml/2006/main" xmlns:r="http://schemas.openxmlformats.org/officeDocument/2006/relationships" xmlns:p="http://schemas.openxmlformats.org/presentationml/2006/main">
  <p:tag name="NUM" val="5"/>
</p:tagLst>
</file>

<file path=ppt/tags/tag172.xml><?xml version="1.0" encoding="utf-8"?>
<p:tagLst xmlns:a="http://schemas.openxmlformats.org/drawingml/2006/main" xmlns:r="http://schemas.openxmlformats.org/officeDocument/2006/relationships" xmlns:p="http://schemas.openxmlformats.org/presentationml/2006/main">
  <p:tag name="NUM" val="6"/>
</p:tagLst>
</file>

<file path=ppt/tags/tag173.xml><?xml version="1.0" encoding="utf-8"?>
<p:tagLst xmlns:a="http://schemas.openxmlformats.org/drawingml/2006/main" xmlns:r="http://schemas.openxmlformats.org/officeDocument/2006/relationships" xmlns:p="http://schemas.openxmlformats.org/presentationml/2006/main">
  <p:tag name="NUM" val="7"/>
</p:tagLst>
</file>

<file path=ppt/tags/tag174.xml><?xml version="1.0" encoding="utf-8"?>
<p:tagLst xmlns:a="http://schemas.openxmlformats.org/drawingml/2006/main" xmlns:r="http://schemas.openxmlformats.org/officeDocument/2006/relationships" xmlns:p="http://schemas.openxmlformats.org/presentationml/2006/main">
  <p:tag name="NUM" val="1"/>
</p:tagLst>
</file>

<file path=ppt/tags/tag175.xml><?xml version="1.0" encoding="utf-8"?>
<p:tagLst xmlns:a="http://schemas.openxmlformats.org/drawingml/2006/main" xmlns:r="http://schemas.openxmlformats.org/officeDocument/2006/relationships" xmlns:p="http://schemas.openxmlformats.org/presentationml/2006/main">
  <p:tag name="NUM" val="2"/>
</p:tagLst>
</file>

<file path=ppt/tags/tag176.xml><?xml version="1.0" encoding="utf-8"?>
<p:tagLst xmlns:a="http://schemas.openxmlformats.org/drawingml/2006/main" xmlns:r="http://schemas.openxmlformats.org/officeDocument/2006/relationships" xmlns:p="http://schemas.openxmlformats.org/presentationml/2006/main">
  <p:tag name="NUM" val="3"/>
</p:tagLst>
</file>

<file path=ppt/tags/tag177.xml><?xml version="1.0" encoding="utf-8"?>
<p:tagLst xmlns:a="http://schemas.openxmlformats.org/drawingml/2006/main" xmlns:r="http://schemas.openxmlformats.org/officeDocument/2006/relationships" xmlns:p="http://schemas.openxmlformats.org/presentationml/2006/main">
  <p:tag name="NUM" val="4"/>
</p:tagLst>
</file>

<file path=ppt/tags/tag178.xml><?xml version="1.0" encoding="utf-8"?>
<p:tagLst xmlns:a="http://schemas.openxmlformats.org/drawingml/2006/main" xmlns:r="http://schemas.openxmlformats.org/officeDocument/2006/relationships" xmlns:p="http://schemas.openxmlformats.org/presentationml/2006/main">
  <p:tag name="NUM" val="5"/>
</p:tagLst>
</file>

<file path=ppt/tags/tag179.xml><?xml version="1.0" encoding="utf-8"?>
<p:tagLst xmlns:a="http://schemas.openxmlformats.org/drawingml/2006/main" xmlns:r="http://schemas.openxmlformats.org/officeDocument/2006/relationships" xmlns:p="http://schemas.openxmlformats.org/presentationml/2006/main">
  <p:tag name="NUM" val="6"/>
</p:tagLst>
</file>

<file path=ppt/tags/tag18.xml><?xml version="1.0" encoding="utf-8"?>
<p:tagLst xmlns:a="http://schemas.openxmlformats.org/drawingml/2006/main" xmlns:r="http://schemas.openxmlformats.org/officeDocument/2006/relationships" xmlns:p="http://schemas.openxmlformats.org/presentationml/2006/main">
  <p:tag name="NUM" val="19"/>
</p:tagLst>
</file>

<file path=ppt/tags/tag180.xml><?xml version="1.0" encoding="utf-8"?>
<p:tagLst xmlns:a="http://schemas.openxmlformats.org/drawingml/2006/main" xmlns:r="http://schemas.openxmlformats.org/officeDocument/2006/relationships" xmlns:p="http://schemas.openxmlformats.org/presentationml/2006/main">
  <p:tag name="NUM" val="7"/>
</p:tagLst>
</file>

<file path=ppt/tags/tag181.xml><?xml version="1.0" encoding="utf-8"?>
<p:tagLst xmlns:a="http://schemas.openxmlformats.org/drawingml/2006/main" xmlns:r="http://schemas.openxmlformats.org/officeDocument/2006/relationships" xmlns:p="http://schemas.openxmlformats.org/presentationml/2006/main">
  <p:tag name="NUM" val="8"/>
</p:tagLst>
</file>

<file path=ppt/tags/tag182.xml><?xml version="1.0" encoding="utf-8"?>
<p:tagLst xmlns:a="http://schemas.openxmlformats.org/drawingml/2006/main" xmlns:r="http://schemas.openxmlformats.org/officeDocument/2006/relationships" xmlns:p="http://schemas.openxmlformats.org/presentationml/2006/main">
  <p:tag name="NUM" val="9"/>
</p:tagLst>
</file>

<file path=ppt/tags/tag183.xml><?xml version="1.0" encoding="utf-8"?>
<p:tagLst xmlns:a="http://schemas.openxmlformats.org/drawingml/2006/main" xmlns:r="http://schemas.openxmlformats.org/officeDocument/2006/relationships" xmlns:p="http://schemas.openxmlformats.org/presentationml/2006/main">
  <p:tag name="NUM" val="10"/>
</p:tagLst>
</file>

<file path=ppt/tags/tag184.xml><?xml version="1.0" encoding="utf-8"?>
<p:tagLst xmlns:a="http://schemas.openxmlformats.org/drawingml/2006/main" xmlns:r="http://schemas.openxmlformats.org/officeDocument/2006/relationships" xmlns:p="http://schemas.openxmlformats.org/presentationml/2006/main">
  <p:tag name="NUM" val="11"/>
</p:tagLst>
</file>

<file path=ppt/tags/tag185.xml><?xml version="1.0" encoding="utf-8"?>
<p:tagLst xmlns:a="http://schemas.openxmlformats.org/drawingml/2006/main" xmlns:r="http://schemas.openxmlformats.org/officeDocument/2006/relationships" xmlns:p="http://schemas.openxmlformats.org/presentationml/2006/main">
  <p:tag name="NUM" val="12"/>
</p:tagLst>
</file>

<file path=ppt/tags/tag186.xml><?xml version="1.0" encoding="utf-8"?>
<p:tagLst xmlns:a="http://schemas.openxmlformats.org/drawingml/2006/main" xmlns:r="http://schemas.openxmlformats.org/officeDocument/2006/relationships" xmlns:p="http://schemas.openxmlformats.org/presentationml/2006/main">
  <p:tag name="NUM" val="13"/>
</p:tagLst>
</file>

<file path=ppt/tags/tag187.xml><?xml version="1.0" encoding="utf-8"?>
<p:tagLst xmlns:a="http://schemas.openxmlformats.org/drawingml/2006/main" xmlns:r="http://schemas.openxmlformats.org/officeDocument/2006/relationships" xmlns:p="http://schemas.openxmlformats.org/presentationml/2006/main">
  <p:tag name="NUM" val="14"/>
</p:tagLst>
</file>

<file path=ppt/tags/tag188.xml><?xml version="1.0" encoding="utf-8"?>
<p:tagLst xmlns:a="http://schemas.openxmlformats.org/drawingml/2006/main" xmlns:r="http://schemas.openxmlformats.org/officeDocument/2006/relationships" xmlns:p="http://schemas.openxmlformats.org/presentationml/2006/main">
  <p:tag name="NUM" val="15"/>
</p:tagLst>
</file>

<file path=ppt/tags/tag189.xml><?xml version="1.0" encoding="utf-8"?>
<p:tagLst xmlns:a="http://schemas.openxmlformats.org/drawingml/2006/main" xmlns:r="http://schemas.openxmlformats.org/officeDocument/2006/relationships" xmlns:p="http://schemas.openxmlformats.org/presentationml/2006/main">
  <p:tag name="NUM" val="16"/>
</p:tagLst>
</file>

<file path=ppt/tags/tag19.xml><?xml version="1.0" encoding="utf-8"?>
<p:tagLst xmlns:a="http://schemas.openxmlformats.org/drawingml/2006/main" xmlns:r="http://schemas.openxmlformats.org/officeDocument/2006/relationships" xmlns:p="http://schemas.openxmlformats.org/presentationml/2006/main">
  <p:tag name="NUM" val="20"/>
</p:tagLst>
</file>

<file path=ppt/tags/tag190.xml><?xml version="1.0" encoding="utf-8"?>
<p:tagLst xmlns:a="http://schemas.openxmlformats.org/drawingml/2006/main" xmlns:r="http://schemas.openxmlformats.org/officeDocument/2006/relationships" xmlns:p="http://schemas.openxmlformats.org/presentationml/2006/main">
  <p:tag name="NUM" val="17"/>
</p:tagLst>
</file>

<file path=ppt/tags/tag191.xml><?xml version="1.0" encoding="utf-8"?>
<p:tagLst xmlns:a="http://schemas.openxmlformats.org/drawingml/2006/main" xmlns:r="http://schemas.openxmlformats.org/officeDocument/2006/relationships" xmlns:p="http://schemas.openxmlformats.org/presentationml/2006/main">
  <p:tag name="NUM" val="1"/>
</p:tagLst>
</file>

<file path=ppt/tags/tag192.xml><?xml version="1.0" encoding="utf-8"?>
<p:tagLst xmlns:a="http://schemas.openxmlformats.org/drawingml/2006/main" xmlns:r="http://schemas.openxmlformats.org/officeDocument/2006/relationships" xmlns:p="http://schemas.openxmlformats.org/presentationml/2006/main">
  <p:tag name="NUM" val="2"/>
</p:tagLst>
</file>

<file path=ppt/tags/tag193.xml><?xml version="1.0" encoding="utf-8"?>
<p:tagLst xmlns:a="http://schemas.openxmlformats.org/drawingml/2006/main" xmlns:r="http://schemas.openxmlformats.org/officeDocument/2006/relationships" xmlns:p="http://schemas.openxmlformats.org/presentationml/2006/main">
  <p:tag name="NUM" val="3"/>
</p:tagLst>
</file>

<file path=ppt/tags/tag194.xml><?xml version="1.0" encoding="utf-8"?>
<p:tagLst xmlns:a="http://schemas.openxmlformats.org/drawingml/2006/main" xmlns:r="http://schemas.openxmlformats.org/officeDocument/2006/relationships" xmlns:p="http://schemas.openxmlformats.org/presentationml/2006/main">
  <p:tag name="NUM" val="4"/>
</p:tagLst>
</file>

<file path=ppt/tags/tag195.xml><?xml version="1.0" encoding="utf-8"?>
<p:tagLst xmlns:a="http://schemas.openxmlformats.org/drawingml/2006/main" xmlns:r="http://schemas.openxmlformats.org/officeDocument/2006/relationships" xmlns:p="http://schemas.openxmlformats.org/presentationml/2006/main">
  <p:tag name="NUM" val="5"/>
</p:tagLst>
</file>

<file path=ppt/tags/tag196.xml><?xml version="1.0" encoding="utf-8"?>
<p:tagLst xmlns:a="http://schemas.openxmlformats.org/drawingml/2006/main" xmlns:r="http://schemas.openxmlformats.org/officeDocument/2006/relationships" xmlns:p="http://schemas.openxmlformats.org/presentationml/2006/main">
  <p:tag name="NUM" val="6"/>
</p:tagLst>
</file>

<file path=ppt/tags/tag197.xml><?xml version="1.0" encoding="utf-8"?>
<p:tagLst xmlns:a="http://schemas.openxmlformats.org/drawingml/2006/main" xmlns:r="http://schemas.openxmlformats.org/officeDocument/2006/relationships" xmlns:p="http://schemas.openxmlformats.org/presentationml/2006/main">
  <p:tag name="NUM" val="7"/>
</p:tagLst>
</file>

<file path=ppt/tags/tag198.xml><?xml version="1.0" encoding="utf-8"?>
<p:tagLst xmlns:a="http://schemas.openxmlformats.org/drawingml/2006/main" xmlns:r="http://schemas.openxmlformats.org/officeDocument/2006/relationships" xmlns:p="http://schemas.openxmlformats.org/presentationml/2006/main">
  <p:tag name="NUM" val="8"/>
</p:tagLst>
</file>

<file path=ppt/tags/tag199.xml><?xml version="1.0" encoding="utf-8"?>
<p:tagLst xmlns:a="http://schemas.openxmlformats.org/drawingml/2006/main" xmlns:r="http://schemas.openxmlformats.org/officeDocument/2006/relationships" xmlns:p="http://schemas.openxmlformats.org/presentationml/2006/main">
  <p:tag name="NUM" val="10"/>
</p:tagLst>
</file>

<file path=ppt/tags/tag2.xml><?xml version="1.0" encoding="utf-8"?>
<p:tagLst xmlns:a="http://schemas.openxmlformats.org/drawingml/2006/main" xmlns:r="http://schemas.openxmlformats.org/officeDocument/2006/relationships" xmlns:p="http://schemas.openxmlformats.org/presentationml/2006/main">
  <p:tag name="NUM" val="2"/>
</p:tagLst>
</file>

<file path=ppt/tags/tag20.xml><?xml version="1.0" encoding="utf-8"?>
<p:tagLst xmlns:a="http://schemas.openxmlformats.org/drawingml/2006/main" xmlns:r="http://schemas.openxmlformats.org/officeDocument/2006/relationships" xmlns:p="http://schemas.openxmlformats.org/presentationml/2006/main">
  <p:tag name="NUM" val="21"/>
</p:tagLst>
</file>

<file path=ppt/tags/tag200.xml><?xml version="1.0" encoding="utf-8"?>
<p:tagLst xmlns:a="http://schemas.openxmlformats.org/drawingml/2006/main" xmlns:r="http://schemas.openxmlformats.org/officeDocument/2006/relationships" xmlns:p="http://schemas.openxmlformats.org/presentationml/2006/main">
  <p:tag name="NUM" val="11"/>
</p:tagLst>
</file>

<file path=ppt/tags/tag201.xml><?xml version="1.0" encoding="utf-8"?>
<p:tagLst xmlns:a="http://schemas.openxmlformats.org/drawingml/2006/main" xmlns:r="http://schemas.openxmlformats.org/officeDocument/2006/relationships" xmlns:p="http://schemas.openxmlformats.org/presentationml/2006/main">
  <p:tag name="NUM" val="12"/>
</p:tagLst>
</file>

<file path=ppt/tags/tag202.xml><?xml version="1.0" encoding="utf-8"?>
<p:tagLst xmlns:a="http://schemas.openxmlformats.org/drawingml/2006/main" xmlns:r="http://schemas.openxmlformats.org/officeDocument/2006/relationships" xmlns:p="http://schemas.openxmlformats.org/presentationml/2006/main">
  <p:tag name="NUM" val="13"/>
</p:tagLst>
</file>

<file path=ppt/tags/tag203.xml><?xml version="1.0" encoding="utf-8"?>
<p:tagLst xmlns:a="http://schemas.openxmlformats.org/drawingml/2006/main" xmlns:r="http://schemas.openxmlformats.org/officeDocument/2006/relationships" xmlns:p="http://schemas.openxmlformats.org/presentationml/2006/main">
  <p:tag name="NUM" val="14"/>
</p:tagLst>
</file>

<file path=ppt/tags/tag204.xml><?xml version="1.0" encoding="utf-8"?>
<p:tagLst xmlns:a="http://schemas.openxmlformats.org/drawingml/2006/main" xmlns:r="http://schemas.openxmlformats.org/officeDocument/2006/relationships" xmlns:p="http://schemas.openxmlformats.org/presentationml/2006/main">
  <p:tag name="NUM" val="15"/>
</p:tagLst>
</file>

<file path=ppt/tags/tag205.xml><?xml version="1.0" encoding="utf-8"?>
<p:tagLst xmlns:a="http://schemas.openxmlformats.org/drawingml/2006/main" xmlns:r="http://schemas.openxmlformats.org/officeDocument/2006/relationships" xmlns:p="http://schemas.openxmlformats.org/presentationml/2006/main">
  <p:tag name="NUM" val="16"/>
</p:tagLst>
</file>

<file path=ppt/tags/tag206.xml><?xml version="1.0" encoding="utf-8"?>
<p:tagLst xmlns:a="http://schemas.openxmlformats.org/drawingml/2006/main" xmlns:r="http://schemas.openxmlformats.org/officeDocument/2006/relationships" xmlns:p="http://schemas.openxmlformats.org/presentationml/2006/main">
  <p:tag name="NUM" val="17"/>
</p:tagLst>
</file>

<file path=ppt/tags/tag207.xml><?xml version="1.0" encoding="utf-8"?>
<p:tagLst xmlns:a="http://schemas.openxmlformats.org/drawingml/2006/main" xmlns:r="http://schemas.openxmlformats.org/officeDocument/2006/relationships" xmlns:p="http://schemas.openxmlformats.org/presentationml/2006/main">
  <p:tag name="NUM" val="18"/>
</p:tagLst>
</file>

<file path=ppt/tags/tag208.xml><?xml version="1.0" encoding="utf-8"?>
<p:tagLst xmlns:a="http://schemas.openxmlformats.org/drawingml/2006/main" xmlns:r="http://schemas.openxmlformats.org/officeDocument/2006/relationships" xmlns:p="http://schemas.openxmlformats.org/presentationml/2006/main">
  <p:tag name="NUM" val="19"/>
</p:tagLst>
</file>

<file path=ppt/tags/tag209.xml><?xml version="1.0" encoding="utf-8"?>
<p:tagLst xmlns:a="http://schemas.openxmlformats.org/drawingml/2006/main" xmlns:r="http://schemas.openxmlformats.org/officeDocument/2006/relationships" xmlns:p="http://schemas.openxmlformats.org/presentationml/2006/main">
  <p:tag name="NUM" val="6"/>
</p:tagLst>
</file>

<file path=ppt/tags/tag21.xml><?xml version="1.0" encoding="utf-8"?>
<p:tagLst xmlns:a="http://schemas.openxmlformats.org/drawingml/2006/main" xmlns:r="http://schemas.openxmlformats.org/officeDocument/2006/relationships" xmlns:p="http://schemas.openxmlformats.org/presentationml/2006/main">
  <p:tag name="NUM" val="1"/>
</p:tagLst>
</file>

<file path=ppt/tags/tag210.xml><?xml version="1.0" encoding="utf-8"?>
<p:tagLst xmlns:a="http://schemas.openxmlformats.org/drawingml/2006/main" xmlns:r="http://schemas.openxmlformats.org/officeDocument/2006/relationships" xmlns:p="http://schemas.openxmlformats.org/presentationml/2006/main">
  <p:tag name="NUM" val="1"/>
</p:tagLst>
</file>

<file path=ppt/tags/tag211.xml><?xml version="1.0" encoding="utf-8"?>
<p:tagLst xmlns:a="http://schemas.openxmlformats.org/drawingml/2006/main" xmlns:r="http://schemas.openxmlformats.org/officeDocument/2006/relationships" xmlns:p="http://schemas.openxmlformats.org/presentationml/2006/main">
  <p:tag name="NUM" val="2"/>
</p:tagLst>
</file>

<file path=ppt/tags/tag212.xml><?xml version="1.0" encoding="utf-8"?>
<p:tagLst xmlns:a="http://schemas.openxmlformats.org/drawingml/2006/main" xmlns:r="http://schemas.openxmlformats.org/officeDocument/2006/relationships" xmlns:p="http://schemas.openxmlformats.org/presentationml/2006/main">
  <p:tag name="NUM" val="3"/>
</p:tagLst>
</file>

<file path=ppt/tags/tag213.xml><?xml version="1.0" encoding="utf-8"?>
<p:tagLst xmlns:a="http://schemas.openxmlformats.org/drawingml/2006/main" xmlns:r="http://schemas.openxmlformats.org/officeDocument/2006/relationships" xmlns:p="http://schemas.openxmlformats.org/presentationml/2006/main">
  <p:tag name="NUM" val="4"/>
</p:tagLst>
</file>

<file path=ppt/tags/tag214.xml><?xml version="1.0" encoding="utf-8"?>
<p:tagLst xmlns:a="http://schemas.openxmlformats.org/drawingml/2006/main" xmlns:r="http://schemas.openxmlformats.org/officeDocument/2006/relationships" xmlns:p="http://schemas.openxmlformats.org/presentationml/2006/main">
  <p:tag name="NUM" val="5"/>
</p:tagLst>
</file>

<file path=ppt/tags/tag215.xml><?xml version="1.0" encoding="utf-8"?>
<p:tagLst xmlns:a="http://schemas.openxmlformats.org/drawingml/2006/main" xmlns:r="http://schemas.openxmlformats.org/officeDocument/2006/relationships" xmlns:p="http://schemas.openxmlformats.org/presentationml/2006/main">
  <p:tag name="NUM" val="6"/>
</p:tagLst>
</file>

<file path=ppt/tags/tag216.xml><?xml version="1.0" encoding="utf-8"?>
<p:tagLst xmlns:a="http://schemas.openxmlformats.org/drawingml/2006/main" xmlns:r="http://schemas.openxmlformats.org/officeDocument/2006/relationships" xmlns:p="http://schemas.openxmlformats.org/presentationml/2006/main">
  <p:tag name="NUM" val="7"/>
</p:tagLst>
</file>

<file path=ppt/tags/tag217.xml><?xml version="1.0" encoding="utf-8"?>
<p:tagLst xmlns:a="http://schemas.openxmlformats.org/drawingml/2006/main" xmlns:r="http://schemas.openxmlformats.org/officeDocument/2006/relationships" xmlns:p="http://schemas.openxmlformats.org/presentationml/2006/main">
  <p:tag name="NUM" val="8"/>
</p:tagLst>
</file>

<file path=ppt/tags/tag218.xml><?xml version="1.0" encoding="utf-8"?>
<p:tagLst xmlns:a="http://schemas.openxmlformats.org/drawingml/2006/main" xmlns:r="http://schemas.openxmlformats.org/officeDocument/2006/relationships" xmlns:p="http://schemas.openxmlformats.org/presentationml/2006/main">
  <p:tag name="NUM" val="11"/>
</p:tagLst>
</file>

<file path=ppt/tags/tag219.xml><?xml version="1.0" encoding="utf-8"?>
<p:tagLst xmlns:a="http://schemas.openxmlformats.org/drawingml/2006/main" xmlns:r="http://schemas.openxmlformats.org/officeDocument/2006/relationships" xmlns:p="http://schemas.openxmlformats.org/presentationml/2006/main">
  <p:tag name="NUM" val="12"/>
</p:tagLst>
</file>

<file path=ppt/tags/tag22.xml><?xml version="1.0" encoding="utf-8"?>
<p:tagLst xmlns:a="http://schemas.openxmlformats.org/drawingml/2006/main" xmlns:r="http://schemas.openxmlformats.org/officeDocument/2006/relationships" xmlns:p="http://schemas.openxmlformats.org/presentationml/2006/main">
  <p:tag name="NUM" val="2"/>
</p:tagLst>
</file>

<file path=ppt/tags/tag220.xml><?xml version="1.0" encoding="utf-8"?>
<p:tagLst xmlns:a="http://schemas.openxmlformats.org/drawingml/2006/main" xmlns:r="http://schemas.openxmlformats.org/officeDocument/2006/relationships" xmlns:p="http://schemas.openxmlformats.org/presentationml/2006/main">
  <p:tag name="NUM" val="13"/>
</p:tagLst>
</file>

<file path=ppt/tags/tag221.xml><?xml version="1.0" encoding="utf-8"?>
<p:tagLst xmlns:a="http://schemas.openxmlformats.org/drawingml/2006/main" xmlns:r="http://schemas.openxmlformats.org/officeDocument/2006/relationships" xmlns:p="http://schemas.openxmlformats.org/presentationml/2006/main">
  <p:tag name="NUM" val="14"/>
</p:tagLst>
</file>

<file path=ppt/tags/tag222.xml><?xml version="1.0" encoding="utf-8"?>
<p:tagLst xmlns:a="http://schemas.openxmlformats.org/drawingml/2006/main" xmlns:r="http://schemas.openxmlformats.org/officeDocument/2006/relationships" xmlns:p="http://schemas.openxmlformats.org/presentationml/2006/main">
  <p:tag name="NUM" val="15"/>
</p:tagLst>
</file>

<file path=ppt/tags/tag223.xml><?xml version="1.0" encoding="utf-8"?>
<p:tagLst xmlns:a="http://schemas.openxmlformats.org/drawingml/2006/main" xmlns:r="http://schemas.openxmlformats.org/officeDocument/2006/relationships" xmlns:p="http://schemas.openxmlformats.org/presentationml/2006/main">
  <p:tag name="NUM" val="16"/>
</p:tagLst>
</file>

<file path=ppt/tags/tag224.xml><?xml version="1.0" encoding="utf-8"?>
<p:tagLst xmlns:a="http://schemas.openxmlformats.org/drawingml/2006/main" xmlns:r="http://schemas.openxmlformats.org/officeDocument/2006/relationships" xmlns:p="http://schemas.openxmlformats.org/presentationml/2006/main">
  <p:tag name="NUM" val="1"/>
</p:tagLst>
</file>

<file path=ppt/tags/tag225.xml><?xml version="1.0" encoding="utf-8"?>
<p:tagLst xmlns:a="http://schemas.openxmlformats.org/drawingml/2006/main" xmlns:r="http://schemas.openxmlformats.org/officeDocument/2006/relationships" xmlns:p="http://schemas.openxmlformats.org/presentationml/2006/main">
  <p:tag name="NUM" val="2"/>
</p:tagLst>
</file>

<file path=ppt/tags/tag226.xml><?xml version="1.0" encoding="utf-8"?>
<p:tagLst xmlns:a="http://schemas.openxmlformats.org/drawingml/2006/main" xmlns:r="http://schemas.openxmlformats.org/officeDocument/2006/relationships" xmlns:p="http://schemas.openxmlformats.org/presentationml/2006/main">
  <p:tag name="NUM" val="1"/>
</p:tagLst>
</file>

<file path=ppt/tags/tag227.xml><?xml version="1.0" encoding="utf-8"?>
<p:tagLst xmlns:a="http://schemas.openxmlformats.org/drawingml/2006/main" xmlns:r="http://schemas.openxmlformats.org/officeDocument/2006/relationships" xmlns:p="http://schemas.openxmlformats.org/presentationml/2006/main">
  <p:tag name="NUM" val="2"/>
</p:tagLst>
</file>

<file path=ppt/tags/tag228.xml><?xml version="1.0" encoding="utf-8"?>
<p:tagLst xmlns:a="http://schemas.openxmlformats.org/drawingml/2006/main" xmlns:r="http://schemas.openxmlformats.org/officeDocument/2006/relationships" xmlns:p="http://schemas.openxmlformats.org/presentationml/2006/main">
  <p:tag name="NUM" val="3"/>
</p:tagLst>
</file>

<file path=ppt/tags/tag229.xml><?xml version="1.0" encoding="utf-8"?>
<p:tagLst xmlns:a="http://schemas.openxmlformats.org/drawingml/2006/main" xmlns:r="http://schemas.openxmlformats.org/officeDocument/2006/relationships" xmlns:p="http://schemas.openxmlformats.org/presentationml/2006/main">
  <p:tag name="NUM" val="4"/>
</p:tagLst>
</file>

<file path=ppt/tags/tag23.xml><?xml version="1.0" encoding="utf-8"?>
<p:tagLst xmlns:a="http://schemas.openxmlformats.org/drawingml/2006/main" xmlns:r="http://schemas.openxmlformats.org/officeDocument/2006/relationships" xmlns:p="http://schemas.openxmlformats.org/presentationml/2006/main">
  <p:tag name="NUM" val="1"/>
</p:tagLst>
</file>

<file path=ppt/tags/tag230.xml><?xml version="1.0" encoding="utf-8"?>
<p:tagLst xmlns:a="http://schemas.openxmlformats.org/drawingml/2006/main" xmlns:r="http://schemas.openxmlformats.org/officeDocument/2006/relationships" xmlns:p="http://schemas.openxmlformats.org/presentationml/2006/main">
  <p:tag name="NUM" val="5"/>
</p:tagLst>
</file>

<file path=ppt/tags/tag231.xml><?xml version="1.0" encoding="utf-8"?>
<p:tagLst xmlns:a="http://schemas.openxmlformats.org/drawingml/2006/main" xmlns:r="http://schemas.openxmlformats.org/officeDocument/2006/relationships" xmlns:p="http://schemas.openxmlformats.org/presentationml/2006/main">
  <p:tag name="NUM" val="6"/>
</p:tagLst>
</file>

<file path=ppt/tags/tag232.xml><?xml version="1.0" encoding="utf-8"?>
<p:tagLst xmlns:a="http://schemas.openxmlformats.org/drawingml/2006/main" xmlns:r="http://schemas.openxmlformats.org/officeDocument/2006/relationships" xmlns:p="http://schemas.openxmlformats.org/presentationml/2006/main">
  <p:tag name="NUM" val="7"/>
</p:tagLst>
</file>

<file path=ppt/tags/tag233.xml><?xml version="1.0" encoding="utf-8"?>
<p:tagLst xmlns:a="http://schemas.openxmlformats.org/drawingml/2006/main" xmlns:r="http://schemas.openxmlformats.org/officeDocument/2006/relationships" xmlns:p="http://schemas.openxmlformats.org/presentationml/2006/main">
  <p:tag name="NUM" val="8"/>
</p:tagLst>
</file>

<file path=ppt/tags/tag234.xml><?xml version="1.0" encoding="utf-8"?>
<p:tagLst xmlns:a="http://schemas.openxmlformats.org/drawingml/2006/main" xmlns:r="http://schemas.openxmlformats.org/officeDocument/2006/relationships" xmlns:p="http://schemas.openxmlformats.org/presentationml/2006/main">
  <p:tag name="NUM" val="9"/>
</p:tagLst>
</file>

<file path=ppt/tags/tag235.xml><?xml version="1.0" encoding="utf-8"?>
<p:tagLst xmlns:a="http://schemas.openxmlformats.org/drawingml/2006/main" xmlns:r="http://schemas.openxmlformats.org/officeDocument/2006/relationships" xmlns:p="http://schemas.openxmlformats.org/presentationml/2006/main">
  <p:tag name="NUM" val="10"/>
</p:tagLst>
</file>

<file path=ppt/tags/tag236.xml><?xml version="1.0" encoding="utf-8"?>
<p:tagLst xmlns:a="http://schemas.openxmlformats.org/drawingml/2006/main" xmlns:r="http://schemas.openxmlformats.org/officeDocument/2006/relationships" xmlns:p="http://schemas.openxmlformats.org/presentationml/2006/main">
  <p:tag name="NUM" val="11"/>
</p:tagLst>
</file>

<file path=ppt/tags/tag237.xml><?xml version="1.0" encoding="utf-8"?>
<p:tagLst xmlns:a="http://schemas.openxmlformats.org/drawingml/2006/main" xmlns:r="http://schemas.openxmlformats.org/officeDocument/2006/relationships" xmlns:p="http://schemas.openxmlformats.org/presentationml/2006/main">
  <p:tag name="NUM" val="12"/>
</p:tagLst>
</file>

<file path=ppt/tags/tag238.xml><?xml version="1.0" encoding="utf-8"?>
<p:tagLst xmlns:a="http://schemas.openxmlformats.org/drawingml/2006/main" xmlns:r="http://schemas.openxmlformats.org/officeDocument/2006/relationships" xmlns:p="http://schemas.openxmlformats.org/presentationml/2006/main">
  <p:tag name="NUM" val="13"/>
</p:tagLst>
</file>

<file path=ppt/tags/tag239.xml><?xml version="1.0" encoding="utf-8"?>
<p:tagLst xmlns:a="http://schemas.openxmlformats.org/drawingml/2006/main" xmlns:r="http://schemas.openxmlformats.org/officeDocument/2006/relationships" xmlns:p="http://schemas.openxmlformats.org/presentationml/2006/main">
  <p:tag name="NUM" val="14"/>
</p:tagLst>
</file>

<file path=ppt/tags/tag24.xml><?xml version="1.0" encoding="utf-8"?>
<p:tagLst xmlns:a="http://schemas.openxmlformats.org/drawingml/2006/main" xmlns:r="http://schemas.openxmlformats.org/officeDocument/2006/relationships" xmlns:p="http://schemas.openxmlformats.org/presentationml/2006/main">
  <p:tag name="NUM" val="2"/>
</p:tagLst>
</file>

<file path=ppt/tags/tag240.xml><?xml version="1.0" encoding="utf-8"?>
<p:tagLst xmlns:a="http://schemas.openxmlformats.org/drawingml/2006/main" xmlns:r="http://schemas.openxmlformats.org/officeDocument/2006/relationships" xmlns:p="http://schemas.openxmlformats.org/presentationml/2006/main">
  <p:tag name="NUM" val="15"/>
</p:tagLst>
</file>

<file path=ppt/tags/tag241.xml><?xml version="1.0" encoding="utf-8"?>
<p:tagLst xmlns:a="http://schemas.openxmlformats.org/drawingml/2006/main" xmlns:r="http://schemas.openxmlformats.org/officeDocument/2006/relationships" xmlns:p="http://schemas.openxmlformats.org/presentationml/2006/main">
  <p:tag name="NUM" val="16"/>
</p:tagLst>
</file>

<file path=ppt/tags/tag242.xml><?xml version="1.0" encoding="utf-8"?>
<p:tagLst xmlns:a="http://schemas.openxmlformats.org/drawingml/2006/main" xmlns:r="http://schemas.openxmlformats.org/officeDocument/2006/relationships" xmlns:p="http://schemas.openxmlformats.org/presentationml/2006/main">
  <p:tag name="NUM" val="17"/>
</p:tagLst>
</file>

<file path=ppt/tags/tag243.xml><?xml version="1.0" encoding="utf-8"?>
<p:tagLst xmlns:a="http://schemas.openxmlformats.org/drawingml/2006/main" xmlns:r="http://schemas.openxmlformats.org/officeDocument/2006/relationships" xmlns:p="http://schemas.openxmlformats.org/presentationml/2006/main">
  <p:tag name="NUM" val="18"/>
</p:tagLst>
</file>

<file path=ppt/tags/tag244.xml><?xml version="1.0" encoding="utf-8"?>
<p:tagLst xmlns:a="http://schemas.openxmlformats.org/drawingml/2006/main" xmlns:r="http://schemas.openxmlformats.org/officeDocument/2006/relationships" xmlns:p="http://schemas.openxmlformats.org/presentationml/2006/main">
  <p:tag name="NUM" val="19"/>
</p:tagLst>
</file>

<file path=ppt/tags/tag245.xml><?xml version="1.0" encoding="utf-8"?>
<p:tagLst xmlns:a="http://schemas.openxmlformats.org/drawingml/2006/main" xmlns:r="http://schemas.openxmlformats.org/officeDocument/2006/relationships" xmlns:p="http://schemas.openxmlformats.org/presentationml/2006/main">
  <p:tag name="NUM" val="20"/>
</p:tagLst>
</file>

<file path=ppt/tags/tag246.xml><?xml version="1.0" encoding="utf-8"?>
<p:tagLst xmlns:a="http://schemas.openxmlformats.org/drawingml/2006/main" xmlns:r="http://schemas.openxmlformats.org/officeDocument/2006/relationships" xmlns:p="http://schemas.openxmlformats.org/presentationml/2006/main">
  <p:tag name="NUM" val="21"/>
</p:tagLst>
</file>

<file path=ppt/tags/tag247.xml><?xml version="1.0" encoding="utf-8"?>
<p:tagLst xmlns:a="http://schemas.openxmlformats.org/drawingml/2006/main" xmlns:r="http://schemas.openxmlformats.org/officeDocument/2006/relationships" xmlns:p="http://schemas.openxmlformats.org/presentationml/2006/main">
  <p:tag name="NUM" val="22"/>
</p:tagLst>
</file>

<file path=ppt/tags/tag248.xml><?xml version="1.0" encoding="utf-8"?>
<p:tagLst xmlns:a="http://schemas.openxmlformats.org/drawingml/2006/main" xmlns:r="http://schemas.openxmlformats.org/officeDocument/2006/relationships" xmlns:p="http://schemas.openxmlformats.org/presentationml/2006/main">
  <p:tag name="NUM" val="23"/>
</p:tagLst>
</file>

<file path=ppt/tags/tag249.xml><?xml version="1.0" encoding="utf-8"?>
<p:tagLst xmlns:a="http://schemas.openxmlformats.org/drawingml/2006/main" xmlns:r="http://schemas.openxmlformats.org/officeDocument/2006/relationships" xmlns:p="http://schemas.openxmlformats.org/presentationml/2006/main">
  <p:tag name="NUM" val="24"/>
</p:tagLst>
</file>

<file path=ppt/tags/tag25.xml><?xml version="1.0" encoding="utf-8"?>
<p:tagLst xmlns:a="http://schemas.openxmlformats.org/drawingml/2006/main" xmlns:r="http://schemas.openxmlformats.org/officeDocument/2006/relationships" xmlns:p="http://schemas.openxmlformats.org/presentationml/2006/main">
  <p:tag name="NUM" val="1"/>
</p:tagLst>
</file>

<file path=ppt/tags/tag250.xml><?xml version="1.0" encoding="utf-8"?>
<p:tagLst xmlns:a="http://schemas.openxmlformats.org/drawingml/2006/main" xmlns:r="http://schemas.openxmlformats.org/officeDocument/2006/relationships" xmlns:p="http://schemas.openxmlformats.org/presentationml/2006/main">
  <p:tag name="NUM" val="25"/>
</p:tagLst>
</file>

<file path=ppt/tags/tag251.xml><?xml version="1.0" encoding="utf-8"?>
<p:tagLst xmlns:a="http://schemas.openxmlformats.org/drawingml/2006/main" xmlns:r="http://schemas.openxmlformats.org/officeDocument/2006/relationships" xmlns:p="http://schemas.openxmlformats.org/presentationml/2006/main">
  <p:tag name="NUM" val="26"/>
</p:tagLst>
</file>

<file path=ppt/tags/tag252.xml><?xml version="1.0" encoding="utf-8"?>
<p:tagLst xmlns:a="http://schemas.openxmlformats.org/drawingml/2006/main" xmlns:r="http://schemas.openxmlformats.org/officeDocument/2006/relationships" xmlns:p="http://schemas.openxmlformats.org/presentationml/2006/main">
  <p:tag name="NUM" val="1"/>
</p:tagLst>
</file>

<file path=ppt/tags/tag253.xml><?xml version="1.0" encoding="utf-8"?>
<p:tagLst xmlns:a="http://schemas.openxmlformats.org/drawingml/2006/main" xmlns:r="http://schemas.openxmlformats.org/officeDocument/2006/relationships" xmlns:p="http://schemas.openxmlformats.org/presentationml/2006/main">
  <p:tag name="NUM" val="2"/>
</p:tagLst>
</file>

<file path=ppt/tags/tag254.xml><?xml version="1.0" encoding="utf-8"?>
<p:tagLst xmlns:a="http://schemas.openxmlformats.org/drawingml/2006/main" xmlns:r="http://schemas.openxmlformats.org/officeDocument/2006/relationships" xmlns:p="http://schemas.openxmlformats.org/presentationml/2006/main">
  <p:tag name="NUM" val="3"/>
</p:tagLst>
</file>

<file path=ppt/tags/tag255.xml><?xml version="1.0" encoding="utf-8"?>
<p:tagLst xmlns:a="http://schemas.openxmlformats.org/drawingml/2006/main" xmlns:r="http://schemas.openxmlformats.org/officeDocument/2006/relationships" xmlns:p="http://schemas.openxmlformats.org/presentationml/2006/main">
  <p:tag name="NUM" val="1"/>
</p:tagLst>
</file>

<file path=ppt/tags/tag256.xml><?xml version="1.0" encoding="utf-8"?>
<p:tagLst xmlns:a="http://schemas.openxmlformats.org/drawingml/2006/main" xmlns:r="http://schemas.openxmlformats.org/officeDocument/2006/relationships" xmlns:p="http://schemas.openxmlformats.org/presentationml/2006/main">
  <p:tag name="NUM" val="2"/>
</p:tagLst>
</file>

<file path=ppt/tags/tag257.xml><?xml version="1.0" encoding="utf-8"?>
<p:tagLst xmlns:a="http://schemas.openxmlformats.org/drawingml/2006/main" xmlns:r="http://schemas.openxmlformats.org/officeDocument/2006/relationships" xmlns:p="http://schemas.openxmlformats.org/presentationml/2006/main">
  <p:tag name="NUM" val="1"/>
</p:tagLst>
</file>

<file path=ppt/tags/tag258.xml><?xml version="1.0" encoding="utf-8"?>
<p:tagLst xmlns:a="http://schemas.openxmlformats.org/drawingml/2006/main" xmlns:r="http://schemas.openxmlformats.org/officeDocument/2006/relationships" xmlns:p="http://schemas.openxmlformats.org/presentationml/2006/main">
  <p:tag name="NUM" val="2"/>
</p:tagLst>
</file>

<file path=ppt/tags/tag259.xml><?xml version="1.0" encoding="utf-8"?>
<p:tagLst xmlns:a="http://schemas.openxmlformats.org/drawingml/2006/main" xmlns:r="http://schemas.openxmlformats.org/officeDocument/2006/relationships" xmlns:p="http://schemas.openxmlformats.org/presentationml/2006/main">
  <p:tag name="NUM" val="3"/>
</p:tagLst>
</file>

<file path=ppt/tags/tag26.xml><?xml version="1.0" encoding="utf-8"?>
<p:tagLst xmlns:a="http://schemas.openxmlformats.org/drawingml/2006/main" xmlns:r="http://schemas.openxmlformats.org/officeDocument/2006/relationships" xmlns:p="http://schemas.openxmlformats.org/presentationml/2006/main">
  <p:tag name="NUM" val="2"/>
</p:tagLst>
</file>

<file path=ppt/tags/tag260.xml><?xml version="1.0" encoding="utf-8"?>
<p:tagLst xmlns:a="http://schemas.openxmlformats.org/drawingml/2006/main" xmlns:r="http://schemas.openxmlformats.org/officeDocument/2006/relationships" xmlns:p="http://schemas.openxmlformats.org/presentationml/2006/main">
  <p:tag name="NUM" val="4"/>
</p:tagLst>
</file>

<file path=ppt/tags/tag261.xml><?xml version="1.0" encoding="utf-8"?>
<p:tagLst xmlns:a="http://schemas.openxmlformats.org/drawingml/2006/main" xmlns:r="http://schemas.openxmlformats.org/officeDocument/2006/relationships" xmlns:p="http://schemas.openxmlformats.org/presentationml/2006/main">
  <p:tag name="NUM" val="1"/>
</p:tagLst>
</file>

<file path=ppt/tags/tag262.xml><?xml version="1.0" encoding="utf-8"?>
<p:tagLst xmlns:a="http://schemas.openxmlformats.org/drawingml/2006/main" xmlns:r="http://schemas.openxmlformats.org/officeDocument/2006/relationships" xmlns:p="http://schemas.openxmlformats.org/presentationml/2006/main">
  <p:tag name="NUM" val="2"/>
</p:tagLst>
</file>

<file path=ppt/tags/tag263.xml><?xml version="1.0" encoding="utf-8"?>
<p:tagLst xmlns:a="http://schemas.openxmlformats.org/drawingml/2006/main" xmlns:r="http://schemas.openxmlformats.org/officeDocument/2006/relationships" xmlns:p="http://schemas.openxmlformats.org/presentationml/2006/main">
  <p:tag name="NUM" val="3"/>
</p:tagLst>
</file>

<file path=ppt/tags/tag264.xml><?xml version="1.0" encoding="utf-8"?>
<p:tagLst xmlns:a="http://schemas.openxmlformats.org/drawingml/2006/main" xmlns:r="http://schemas.openxmlformats.org/officeDocument/2006/relationships" xmlns:p="http://schemas.openxmlformats.org/presentationml/2006/main">
  <p:tag name="NUM" val="4"/>
</p:tagLst>
</file>

<file path=ppt/tags/tag265.xml><?xml version="1.0" encoding="utf-8"?>
<p:tagLst xmlns:a="http://schemas.openxmlformats.org/drawingml/2006/main" xmlns:r="http://schemas.openxmlformats.org/officeDocument/2006/relationships" xmlns:p="http://schemas.openxmlformats.org/presentationml/2006/main">
  <p:tag name="NUM" val="5"/>
</p:tagLst>
</file>

<file path=ppt/tags/tag266.xml><?xml version="1.0" encoding="utf-8"?>
<p:tagLst xmlns:a="http://schemas.openxmlformats.org/drawingml/2006/main" xmlns:r="http://schemas.openxmlformats.org/officeDocument/2006/relationships" xmlns:p="http://schemas.openxmlformats.org/presentationml/2006/main">
  <p:tag name="NUM" val="6"/>
</p:tagLst>
</file>

<file path=ppt/tags/tag267.xml><?xml version="1.0" encoding="utf-8"?>
<p:tagLst xmlns:a="http://schemas.openxmlformats.org/drawingml/2006/main" xmlns:r="http://schemas.openxmlformats.org/officeDocument/2006/relationships" xmlns:p="http://schemas.openxmlformats.org/presentationml/2006/main">
  <p:tag name="NUM" val="9"/>
</p:tagLst>
</file>

<file path=ppt/tags/tag268.xml><?xml version="1.0" encoding="utf-8"?>
<p:tagLst xmlns:a="http://schemas.openxmlformats.org/drawingml/2006/main" xmlns:r="http://schemas.openxmlformats.org/officeDocument/2006/relationships" xmlns:p="http://schemas.openxmlformats.org/presentationml/2006/main">
  <p:tag name="NUM" val="10"/>
</p:tagLst>
</file>

<file path=ppt/tags/tag269.xml><?xml version="1.0" encoding="utf-8"?>
<p:tagLst xmlns:a="http://schemas.openxmlformats.org/drawingml/2006/main" xmlns:r="http://schemas.openxmlformats.org/officeDocument/2006/relationships" xmlns:p="http://schemas.openxmlformats.org/presentationml/2006/main">
  <p:tag name="NUM" val="11"/>
</p:tagLst>
</file>

<file path=ppt/tags/tag27.xml><?xml version="1.0" encoding="utf-8"?>
<p:tagLst xmlns:a="http://schemas.openxmlformats.org/drawingml/2006/main" xmlns:r="http://schemas.openxmlformats.org/officeDocument/2006/relationships" xmlns:p="http://schemas.openxmlformats.org/presentationml/2006/main">
  <p:tag name="NUM" val="3"/>
</p:tagLst>
</file>

<file path=ppt/tags/tag270.xml><?xml version="1.0" encoding="utf-8"?>
<p:tagLst xmlns:a="http://schemas.openxmlformats.org/drawingml/2006/main" xmlns:r="http://schemas.openxmlformats.org/officeDocument/2006/relationships" xmlns:p="http://schemas.openxmlformats.org/presentationml/2006/main">
  <p:tag name="NUM" val="1"/>
</p:tagLst>
</file>

<file path=ppt/tags/tag271.xml><?xml version="1.0" encoding="utf-8"?>
<p:tagLst xmlns:a="http://schemas.openxmlformats.org/drawingml/2006/main" xmlns:r="http://schemas.openxmlformats.org/officeDocument/2006/relationships" xmlns:p="http://schemas.openxmlformats.org/presentationml/2006/main">
  <p:tag name="NUM" val="2"/>
</p:tagLst>
</file>

<file path=ppt/tags/tag272.xml><?xml version="1.0" encoding="utf-8"?>
<p:tagLst xmlns:a="http://schemas.openxmlformats.org/drawingml/2006/main" xmlns:r="http://schemas.openxmlformats.org/officeDocument/2006/relationships" xmlns:p="http://schemas.openxmlformats.org/presentationml/2006/main">
  <p:tag name="NUM" val="3"/>
</p:tagLst>
</file>

<file path=ppt/tags/tag273.xml><?xml version="1.0" encoding="utf-8"?>
<p:tagLst xmlns:a="http://schemas.openxmlformats.org/drawingml/2006/main" xmlns:r="http://schemas.openxmlformats.org/officeDocument/2006/relationships" xmlns:p="http://schemas.openxmlformats.org/presentationml/2006/main">
  <p:tag name="NUM" val="4"/>
</p:tagLst>
</file>

<file path=ppt/tags/tag274.xml><?xml version="1.0" encoding="utf-8"?>
<p:tagLst xmlns:a="http://schemas.openxmlformats.org/drawingml/2006/main" xmlns:r="http://schemas.openxmlformats.org/officeDocument/2006/relationships" xmlns:p="http://schemas.openxmlformats.org/presentationml/2006/main">
  <p:tag name="NUM" val="6"/>
</p:tagLst>
</file>

<file path=ppt/tags/tag275.xml><?xml version="1.0" encoding="utf-8"?>
<p:tagLst xmlns:a="http://schemas.openxmlformats.org/drawingml/2006/main" xmlns:r="http://schemas.openxmlformats.org/officeDocument/2006/relationships" xmlns:p="http://schemas.openxmlformats.org/presentationml/2006/main">
  <p:tag name="NUM" val="7"/>
</p:tagLst>
</file>

<file path=ppt/tags/tag276.xml><?xml version="1.0" encoding="utf-8"?>
<p:tagLst xmlns:a="http://schemas.openxmlformats.org/drawingml/2006/main" xmlns:r="http://schemas.openxmlformats.org/officeDocument/2006/relationships" xmlns:p="http://schemas.openxmlformats.org/presentationml/2006/main">
  <p:tag name="NUM" val="8"/>
</p:tagLst>
</file>

<file path=ppt/tags/tag277.xml><?xml version="1.0" encoding="utf-8"?>
<p:tagLst xmlns:a="http://schemas.openxmlformats.org/drawingml/2006/main" xmlns:r="http://schemas.openxmlformats.org/officeDocument/2006/relationships" xmlns:p="http://schemas.openxmlformats.org/presentationml/2006/main">
  <p:tag name="NUM" val="9"/>
</p:tagLst>
</file>

<file path=ppt/tags/tag278.xml><?xml version="1.0" encoding="utf-8"?>
<p:tagLst xmlns:a="http://schemas.openxmlformats.org/drawingml/2006/main" xmlns:r="http://schemas.openxmlformats.org/officeDocument/2006/relationships" xmlns:p="http://schemas.openxmlformats.org/presentationml/2006/main">
  <p:tag name="NUM" val="1"/>
</p:tagLst>
</file>

<file path=ppt/tags/tag279.xml><?xml version="1.0" encoding="utf-8"?>
<p:tagLst xmlns:a="http://schemas.openxmlformats.org/drawingml/2006/main" xmlns:r="http://schemas.openxmlformats.org/officeDocument/2006/relationships" xmlns:p="http://schemas.openxmlformats.org/presentationml/2006/main">
  <p:tag name="NUM" val="2"/>
</p:tagLst>
</file>

<file path=ppt/tags/tag28.xml><?xml version="1.0" encoding="utf-8"?>
<p:tagLst xmlns:a="http://schemas.openxmlformats.org/drawingml/2006/main" xmlns:r="http://schemas.openxmlformats.org/officeDocument/2006/relationships" xmlns:p="http://schemas.openxmlformats.org/presentationml/2006/main">
  <p:tag name="NUM" val="1"/>
</p:tagLst>
</file>

<file path=ppt/tags/tag280.xml><?xml version="1.0" encoding="utf-8"?>
<p:tagLst xmlns:a="http://schemas.openxmlformats.org/drawingml/2006/main" xmlns:r="http://schemas.openxmlformats.org/officeDocument/2006/relationships" xmlns:p="http://schemas.openxmlformats.org/presentationml/2006/main">
  <p:tag name="NUM" val="7"/>
</p:tagLst>
</file>

<file path=ppt/tags/tag281.xml><?xml version="1.0" encoding="utf-8"?>
<p:tagLst xmlns:a="http://schemas.openxmlformats.org/drawingml/2006/main" xmlns:r="http://schemas.openxmlformats.org/officeDocument/2006/relationships" xmlns:p="http://schemas.openxmlformats.org/presentationml/2006/main">
  <p:tag name="NUM" val="1"/>
</p:tagLst>
</file>

<file path=ppt/tags/tag282.xml><?xml version="1.0" encoding="utf-8"?>
<p:tagLst xmlns:a="http://schemas.openxmlformats.org/drawingml/2006/main" xmlns:r="http://schemas.openxmlformats.org/officeDocument/2006/relationships" xmlns:p="http://schemas.openxmlformats.org/presentationml/2006/main">
  <p:tag name="NUM" val="2"/>
</p:tagLst>
</file>

<file path=ppt/tags/tag283.xml><?xml version="1.0" encoding="utf-8"?>
<p:tagLst xmlns:a="http://schemas.openxmlformats.org/drawingml/2006/main" xmlns:r="http://schemas.openxmlformats.org/officeDocument/2006/relationships" xmlns:p="http://schemas.openxmlformats.org/presentationml/2006/main">
  <p:tag name="NUM" val="3"/>
</p:tagLst>
</file>

<file path=ppt/tags/tag284.xml><?xml version="1.0" encoding="utf-8"?>
<p:tagLst xmlns:a="http://schemas.openxmlformats.org/drawingml/2006/main" xmlns:r="http://schemas.openxmlformats.org/officeDocument/2006/relationships" xmlns:p="http://schemas.openxmlformats.org/presentationml/2006/main">
  <p:tag name="NUM" val="4"/>
</p:tagLst>
</file>

<file path=ppt/tags/tag285.xml><?xml version="1.0" encoding="utf-8"?>
<p:tagLst xmlns:a="http://schemas.openxmlformats.org/drawingml/2006/main" xmlns:r="http://schemas.openxmlformats.org/officeDocument/2006/relationships" xmlns:p="http://schemas.openxmlformats.org/presentationml/2006/main">
  <p:tag name="NUM" val="5"/>
</p:tagLst>
</file>

<file path=ppt/tags/tag286.xml><?xml version="1.0" encoding="utf-8"?>
<p:tagLst xmlns:a="http://schemas.openxmlformats.org/drawingml/2006/main" xmlns:r="http://schemas.openxmlformats.org/officeDocument/2006/relationships" xmlns:p="http://schemas.openxmlformats.org/presentationml/2006/main">
  <p:tag name="NUM" val="6"/>
</p:tagLst>
</file>

<file path=ppt/tags/tag287.xml><?xml version="1.0" encoding="utf-8"?>
<p:tagLst xmlns:a="http://schemas.openxmlformats.org/drawingml/2006/main" xmlns:r="http://schemas.openxmlformats.org/officeDocument/2006/relationships" xmlns:p="http://schemas.openxmlformats.org/presentationml/2006/main">
  <p:tag name="NUM" val="7"/>
</p:tagLst>
</file>

<file path=ppt/tags/tag288.xml><?xml version="1.0" encoding="utf-8"?>
<p:tagLst xmlns:a="http://schemas.openxmlformats.org/drawingml/2006/main" xmlns:r="http://schemas.openxmlformats.org/officeDocument/2006/relationships" xmlns:p="http://schemas.openxmlformats.org/presentationml/2006/main">
  <p:tag name="NUM" val="8"/>
</p:tagLst>
</file>

<file path=ppt/tags/tag289.xml><?xml version="1.0" encoding="utf-8"?>
<p:tagLst xmlns:a="http://schemas.openxmlformats.org/drawingml/2006/main" xmlns:r="http://schemas.openxmlformats.org/officeDocument/2006/relationships" xmlns:p="http://schemas.openxmlformats.org/presentationml/2006/main">
  <p:tag name="NUM" val="9"/>
</p:tagLst>
</file>

<file path=ppt/tags/tag29.xml><?xml version="1.0" encoding="utf-8"?>
<p:tagLst xmlns:a="http://schemas.openxmlformats.org/drawingml/2006/main" xmlns:r="http://schemas.openxmlformats.org/officeDocument/2006/relationships" xmlns:p="http://schemas.openxmlformats.org/presentationml/2006/main">
  <p:tag name="NUM" val="2"/>
</p:tagLst>
</file>

<file path=ppt/tags/tag290.xml><?xml version="1.0" encoding="utf-8"?>
<p:tagLst xmlns:a="http://schemas.openxmlformats.org/drawingml/2006/main" xmlns:r="http://schemas.openxmlformats.org/officeDocument/2006/relationships" xmlns:p="http://schemas.openxmlformats.org/presentationml/2006/main">
  <p:tag name="NUM" val="10"/>
</p:tagLst>
</file>

<file path=ppt/tags/tag291.xml><?xml version="1.0" encoding="utf-8"?>
<p:tagLst xmlns:a="http://schemas.openxmlformats.org/drawingml/2006/main" xmlns:r="http://schemas.openxmlformats.org/officeDocument/2006/relationships" xmlns:p="http://schemas.openxmlformats.org/presentationml/2006/main">
  <p:tag name="NUM" val="11"/>
</p:tagLst>
</file>

<file path=ppt/tags/tag292.xml><?xml version="1.0" encoding="utf-8"?>
<p:tagLst xmlns:a="http://schemas.openxmlformats.org/drawingml/2006/main" xmlns:r="http://schemas.openxmlformats.org/officeDocument/2006/relationships" xmlns:p="http://schemas.openxmlformats.org/presentationml/2006/main">
  <p:tag name="NUM" val="12"/>
</p:tagLst>
</file>

<file path=ppt/tags/tag293.xml><?xml version="1.0" encoding="utf-8"?>
<p:tagLst xmlns:a="http://schemas.openxmlformats.org/drawingml/2006/main" xmlns:r="http://schemas.openxmlformats.org/officeDocument/2006/relationships" xmlns:p="http://schemas.openxmlformats.org/presentationml/2006/main">
  <p:tag name="NUM" val="13"/>
</p:tagLst>
</file>

<file path=ppt/tags/tag294.xml><?xml version="1.0" encoding="utf-8"?>
<p:tagLst xmlns:a="http://schemas.openxmlformats.org/drawingml/2006/main" xmlns:r="http://schemas.openxmlformats.org/officeDocument/2006/relationships" xmlns:p="http://schemas.openxmlformats.org/presentationml/2006/main">
  <p:tag name="NUM" val="14"/>
</p:tagLst>
</file>

<file path=ppt/tags/tag295.xml><?xml version="1.0" encoding="utf-8"?>
<p:tagLst xmlns:a="http://schemas.openxmlformats.org/drawingml/2006/main" xmlns:r="http://schemas.openxmlformats.org/officeDocument/2006/relationships" xmlns:p="http://schemas.openxmlformats.org/presentationml/2006/main">
  <p:tag name="NUM" val="15"/>
</p:tagLst>
</file>

<file path=ppt/tags/tag296.xml><?xml version="1.0" encoding="utf-8"?>
<p:tagLst xmlns:a="http://schemas.openxmlformats.org/drawingml/2006/main" xmlns:r="http://schemas.openxmlformats.org/officeDocument/2006/relationships" xmlns:p="http://schemas.openxmlformats.org/presentationml/2006/main">
  <p:tag name="NUM" val="16"/>
</p:tagLst>
</file>

<file path=ppt/tags/tag297.xml><?xml version="1.0" encoding="utf-8"?>
<p:tagLst xmlns:a="http://schemas.openxmlformats.org/drawingml/2006/main" xmlns:r="http://schemas.openxmlformats.org/officeDocument/2006/relationships" xmlns:p="http://schemas.openxmlformats.org/presentationml/2006/main">
  <p:tag name="NUM" val="17"/>
</p:tagLst>
</file>

<file path=ppt/tags/tag298.xml><?xml version="1.0" encoding="utf-8"?>
<p:tagLst xmlns:a="http://schemas.openxmlformats.org/drawingml/2006/main" xmlns:r="http://schemas.openxmlformats.org/officeDocument/2006/relationships" xmlns:p="http://schemas.openxmlformats.org/presentationml/2006/main">
  <p:tag name="NUM" val="18"/>
</p:tagLst>
</file>

<file path=ppt/tags/tag299.xml><?xml version="1.0" encoding="utf-8"?>
<p:tagLst xmlns:a="http://schemas.openxmlformats.org/drawingml/2006/main" xmlns:r="http://schemas.openxmlformats.org/officeDocument/2006/relationships" xmlns:p="http://schemas.openxmlformats.org/presentationml/2006/main">
  <p:tag name="NUM" val="1"/>
</p:tagLst>
</file>

<file path=ppt/tags/tag3.xml><?xml version="1.0" encoding="utf-8"?>
<p:tagLst xmlns:a="http://schemas.openxmlformats.org/drawingml/2006/main" xmlns:r="http://schemas.openxmlformats.org/officeDocument/2006/relationships" xmlns:p="http://schemas.openxmlformats.org/presentationml/2006/main">
  <p:tag name="NUM" val="3"/>
</p:tagLst>
</file>

<file path=ppt/tags/tag30.xml><?xml version="1.0" encoding="utf-8"?>
<p:tagLst xmlns:a="http://schemas.openxmlformats.org/drawingml/2006/main" xmlns:r="http://schemas.openxmlformats.org/officeDocument/2006/relationships" xmlns:p="http://schemas.openxmlformats.org/presentationml/2006/main">
  <p:tag name="NUM" val="3"/>
</p:tagLst>
</file>

<file path=ppt/tags/tag300.xml><?xml version="1.0" encoding="utf-8"?>
<p:tagLst xmlns:a="http://schemas.openxmlformats.org/drawingml/2006/main" xmlns:r="http://schemas.openxmlformats.org/officeDocument/2006/relationships" xmlns:p="http://schemas.openxmlformats.org/presentationml/2006/main">
  <p:tag name="NUM" val="2"/>
</p:tagLst>
</file>

<file path=ppt/tags/tag301.xml><?xml version="1.0" encoding="utf-8"?>
<p:tagLst xmlns:a="http://schemas.openxmlformats.org/drawingml/2006/main" xmlns:r="http://schemas.openxmlformats.org/officeDocument/2006/relationships" xmlns:p="http://schemas.openxmlformats.org/presentationml/2006/main">
  <p:tag name="NUM" val="3"/>
</p:tagLst>
</file>

<file path=ppt/tags/tag302.xml><?xml version="1.0" encoding="utf-8"?>
<p:tagLst xmlns:a="http://schemas.openxmlformats.org/drawingml/2006/main" xmlns:r="http://schemas.openxmlformats.org/officeDocument/2006/relationships" xmlns:p="http://schemas.openxmlformats.org/presentationml/2006/main">
  <p:tag name="NUM" val="4"/>
</p:tagLst>
</file>

<file path=ppt/tags/tag303.xml><?xml version="1.0" encoding="utf-8"?>
<p:tagLst xmlns:a="http://schemas.openxmlformats.org/drawingml/2006/main" xmlns:r="http://schemas.openxmlformats.org/officeDocument/2006/relationships" xmlns:p="http://schemas.openxmlformats.org/presentationml/2006/main">
  <p:tag name="NUM" val="5"/>
</p:tagLst>
</file>

<file path=ppt/tags/tag304.xml><?xml version="1.0" encoding="utf-8"?>
<p:tagLst xmlns:a="http://schemas.openxmlformats.org/drawingml/2006/main" xmlns:r="http://schemas.openxmlformats.org/officeDocument/2006/relationships" xmlns:p="http://schemas.openxmlformats.org/presentationml/2006/main">
  <p:tag name="NUM" val="6"/>
</p:tagLst>
</file>

<file path=ppt/tags/tag305.xml><?xml version="1.0" encoding="utf-8"?>
<p:tagLst xmlns:a="http://schemas.openxmlformats.org/drawingml/2006/main" xmlns:r="http://schemas.openxmlformats.org/officeDocument/2006/relationships" xmlns:p="http://schemas.openxmlformats.org/presentationml/2006/main">
  <p:tag name="NUM" val="7"/>
</p:tagLst>
</file>

<file path=ppt/tags/tag306.xml><?xml version="1.0" encoding="utf-8"?>
<p:tagLst xmlns:a="http://schemas.openxmlformats.org/drawingml/2006/main" xmlns:r="http://schemas.openxmlformats.org/officeDocument/2006/relationships" xmlns:p="http://schemas.openxmlformats.org/presentationml/2006/main">
  <p:tag name="NUM" val="1"/>
</p:tagLst>
</file>

<file path=ppt/tags/tag307.xml><?xml version="1.0" encoding="utf-8"?>
<p:tagLst xmlns:a="http://schemas.openxmlformats.org/drawingml/2006/main" xmlns:r="http://schemas.openxmlformats.org/officeDocument/2006/relationships" xmlns:p="http://schemas.openxmlformats.org/presentationml/2006/main">
  <p:tag name="NUM" val="2"/>
</p:tagLst>
</file>

<file path=ppt/tags/tag308.xml><?xml version="1.0" encoding="utf-8"?>
<p:tagLst xmlns:a="http://schemas.openxmlformats.org/drawingml/2006/main" xmlns:r="http://schemas.openxmlformats.org/officeDocument/2006/relationships" xmlns:p="http://schemas.openxmlformats.org/presentationml/2006/main">
  <p:tag name="NUM" val="3"/>
</p:tagLst>
</file>

<file path=ppt/tags/tag309.xml><?xml version="1.0" encoding="utf-8"?>
<p:tagLst xmlns:a="http://schemas.openxmlformats.org/drawingml/2006/main" xmlns:r="http://schemas.openxmlformats.org/officeDocument/2006/relationships" xmlns:p="http://schemas.openxmlformats.org/presentationml/2006/main">
  <p:tag name="NUM" val="4"/>
</p:tagLst>
</file>

<file path=ppt/tags/tag31.xml><?xml version="1.0" encoding="utf-8"?>
<p:tagLst xmlns:a="http://schemas.openxmlformats.org/drawingml/2006/main" xmlns:r="http://schemas.openxmlformats.org/officeDocument/2006/relationships" xmlns:p="http://schemas.openxmlformats.org/presentationml/2006/main">
  <p:tag name="NUM" val="4"/>
</p:tagLst>
</file>

<file path=ppt/tags/tag310.xml><?xml version="1.0" encoding="utf-8"?>
<p:tagLst xmlns:a="http://schemas.openxmlformats.org/drawingml/2006/main" xmlns:r="http://schemas.openxmlformats.org/officeDocument/2006/relationships" xmlns:p="http://schemas.openxmlformats.org/presentationml/2006/main">
  <p:tag name="NUM" val="5"/>
</p:tagLst>
</file>

<file path=ppt/tags/tag311.xml><?xml version="1.0" encoding="utf-8"?>
<p:tagLst xmlns:a="http://schemas.openxmlformats.org/drawingml/2006/main" xmlns:r="http://schemas.openxmlformats.org/officeDocument/2006/relationships" xmlns:p="http://schemas.openxmlformats.org/presentationml/2006/main">
  <p:tag name="NUM" val="6"/>
</p:tagLst>
</file>

<file path=ppt/tags/tag312.xml><?xml version="1.0" encoding="utf-8"?>
<p:tagLst xmlns:a="http://schemas.openxmlformats.org/drawingml/2006/main" xmlns:r="http://schemas.openxmlformats.org/officeDocument/2006/relationships" xmlns:p="http://schemas.openxmlformats.org/presentationml/2006/main">
  <p:tag name="NUM" val="7"/>
</p:tagLst>
</file>

<file path=ppt/tags/tag313.xml><?xml version="1.0" encoding="utf-8"?>
<p:tagLst xmlns:a="http://schemas.openxmlformats.org/drawingml/2006/main" xmlns:r="http://schemas.openxmlformats.org/officeDocument/2006/relationships" xmlns:p="http://schemas.openxmlformats.org/presentationml/2006/main">
  <p:tag name="NUM" val="1"/>
</p:tagLst>
</file>

<file path=ppt/tags/tag314.xml><?xml version="1.0" encoding="utf-8"?>
<p:tagLst xmlns:a="http://schemas.openxmlformats.org/drawingml/2006/main" xmlns:r="http://schemas.openxmlformats.org/officeDocument/2006/relationships" xmlns:p="http://schemas.openxmlformats.org/presentationml/2006/main">
  <p:tag name="NUM" val="2"/>
</p:tagLst>
</file>

<file path=ppt/tags/tag315.xml><?xml version="1.0" encoding="utf-8"?>
<p:tagLst xmlns:a="http://schemas.openxmlformats.org/drawingml/2006/main" xmlns:r="http://schemas.openxmlformats.org/officeDocument/2006/relationships" xmlns:p="http://schemas.openxmlformats.org/presentationml/2006/main">
  <p:tag name="NUM" val="3"/>
</p:tagLst>
</file>

<file path=ppt/tags/tag316.xml><?xml version="1.0" encoding="utf-8"?>
<p:tagLst xmlns:a="http://schemas.openxmlformats.org/drawingml/2006/main" xmlns:r="http://schemas.openxmlformats.org/officeDocument/2006/relationships" xmlns:p="http://schemas.openxmlformats.org/presentationml/2006/main">
  <p:tag name="NUM" val="4"/>
</p:tagLst>
</file>

<file path=ppt/tags/tag317.xml><?xml version="1.0" encoding="utf-8"?>
<p:tagLst xmlns:a="http://schemas.openxmlformats.org/drawingml/2006/main" xmlns:r="http://schemas.openxmlformats.org/officeDocument/2006/relationships" xmlns:p="http://schemas.openxmlformats.org/presentationml/2006/main">
  <p:tag name="NUM" val="5"/>
</p:tagLst>
</file>

<file path=ppt/tags/tag318.xml><?xml version="1.0" encoding="utf-8"?>
<p:tagLst xmlns:a="http://schemas.openxmlformats.org/drawingml/2006/main" xmlns:r="http://schemas.openxmlformats.org/officeDocument/2006/relationships" xmlns:p="http://schemas.openxmlformats.org/presentationml/2006/main">
  <p:tag name="NUM" val="6"/>
</p:tagLst>
</file>

<file path=ppt/tags/tag319.xml><?xml version="1.0" encoding="utf-8"?>
<p:tagLst xmlns:a="http://schemas.openxmlformats.org/drawingml/2006/main" xmlns:r="http://schemas.openxmlformats.org/officeDocument/2006/relationships" xmlns:p="http://schemas.openxmlformats.org/presentationml/2006/main">
  <p:tag name="NUM" val="1"/>
</p:tagLst>
</file>

<file path=ppt/tags/tag32.xml><?xml version="1.0" encoding="utf-8"?>
<p:tagLst xmlns:a="http://schemas.openxmlformats.org/drawingml/2006/main" xmlns:r="http://schemas.openxmlformats.org/officeDocument/2006/relationships" xmlns:p="http://schemas.openxmlformats.org/presentationml/2006/main">
  <p:tag name="NUM" val="1"/>
</p:tagLst>
</file>

<file path=ppt/tags/tag320.xml><?xml version="1.0" encoding="utf-8"?>
<p:tagLst xmlns:a="http://schemas.openxmlformats.org/drawingml/2006/main" xmlns:r="http://schemas.openxmlformats.org/officeDocument/2006/relationships" xmlns:p="http://schemas.openxmlformats.org/presentationml/2006/main">
  <p:tag name="NUM" val="2"/>
</p:tagLst>
</file>

<file path=ppt/tags/tag321.xml><?xml version="1.0" encoding="utf-8"?>
<p:tagLst xmlns:a="http://schemas.openxmlformats.org/drawingml/2006/main" xmlns:r="http://schemas.openxmlformats.org/officeDocument/2006/relationships" xmlns:p="http://schemas.openxmlformats.org/presentationml/2006/main">
  <p:tag name="NUM" val="3"/>
</p:tagLst>
</file>

<file path=ppt/tags/tag322.xml><?xml version="1.0" encoding="utf-8"?>
<p:tagLst xmlns:a="http://schemas.openxmlformats.org/drawingml/2006/main" xmlns:r="http://schemas.openxmlformats.org/officeDocument/2006/relationships" xmlns:p="http://schemas.openxmlformats.org/presentationml/2006/main">
  <p:tag name="NUM" val="1"/>
</p:tagLst>
</file>

<file path=ppt/tags/tag323.xml><?xml version="1.0" encoding="utf-8"?>
<p:tagLst xmlns:a="http://schemas.openxmlformats.org/drawingml/2006/main" xmlns:r="http://schemas.openxmlformats.org/officeDocument/2006/relationships" xmlns:p="http://schemas.openxmlformats.org/presentationml/2006/main">
  <p:tag name="NUM" val="2"/>
</p:tagLst>
</file>

<file path=ppt/tags/tag324.xml><?xml version="1.0" encoding="utf-8"?>
<p:tagLst xmlns:a="http://schemas.openxmlformats.org/drawingml/2006/main" xmlns:r="http://schemas.openxmlformats.org/officeDocument/2006/relationships" xmlns:p="http://schemas.openxmlformats.org/presentationml/2006/main">
  <p:tag name="NUM" val="1"/>
</p:tagLst>
</file>

<file path=ppt/tags/tag325.xml><?xml version="1.0" encoding="utf-8"?>
<p:tagLst xmlns:a="http://schemas.openxmlformats.org/drawingml/2006/main" xmlns:r="http://schemas.openxmlformats.org/officeDocument/2006/relationships" xmlns:p="http://schemas.openxmlformats.org/presentationml/2006/main">
  <p:tag name="NUM" val="2"/>
</p:tagLst>
</file>

<file path=ppt/tags/tag326.xml><?xml version="1.0" encoding="utf-8"?>
<p:tagLst xmlns:a="http://schemas.openxmlformats.org/drawingml/2006/main" xmlns:r="http://schemas.openxmlformats.org/officeDocument/2006/relationships" xmlns:p="http://schemas.openxmlformats.org/presentationml/2006/main">
  <p:tag name="NUM" val="1"/>
</p:tagLst>
</file>

<file path=ppt/tags/tag327.xml><?xml version="1.0" encoding="utf-8"?>
<p:tagLst xmlns:a="http://schemas.openxmlformats.org/drawingml/2006/main" xmlns:r="http://schemas.openxmlformats.org/officeDocument/2006/relationships" xmlns:p="http://schemas.openxmlformats.org/presentationml/2006/main">
  <p:tag name="NUM" val="2"/>
</p:tagLst>
</file>

<file path=ppt/tags/tag328.xml><?xml version="1.0" encoding="utf-8"?>
<p:tagLst xmlns:a="http://schemas.openxmlformats.org/drawingml/2006/main" xmlns:r="http://schemas.openxmlformats.org/officeDocument/2006/relationships" xmlns:p="http://schemas.openxmlformats.org/presentationml/2006/main">
  <p:tag name="NUM" val="1"/>
</p:tagLst>
</file>

<file path=ppt/tags/tag329.xml><?xml version="1.0" encoding="utf-8"?>
<p:tagLst xmlns:a="http://schemas.openxmlformats.org/drawingml/2006/main" xmlns:r="http://schemas.openxmlformats.org/officeDocument/2006/relationships" xmlns:p="http://schemas.openxmlformats.org/presentationml/2006/main">
  <p:tag name="NUM" val="2"/>
</p:tagLst>
</file>

<file path=ppt/tags/tag33.xml><?xml version="1.0" encoding="utf-8"?>
<p:tagLst xmlns:a="http://schemas.openxmlformats.org/drawingml/2006/main" xmlns:r="http://schemas.openxmlformats.org/officeDocument/2006/relationships" xmlns:p="http://schemas.openxmlformats.org/presentationml/2006/main">
  <p:tag name="NUM" val="2"/>
</p:tagLst>
</file>

<file path=ppt/tags/tag330.xml><?xml version="1.0" encoding="utf-8"?>
<p:tagLst xmlns:a="http://schemas.openxmlformats.org/drawingml/2006/main" xmlns:r="http://schemas.openxmlformats.org/officeDocument/2006/relationships" xmlns:p="http://schemas.openxmlformats.org/presentationml/2006/main">
  <p:tag name="NUM" val="1"/>
</p:tagLst>
</file>

<file path=ppt/tags/tag331.xml><?xml version="1.0" encoding="utf-8"?>
<p:tagLst xmlns:a="http://schemas.openxmlformats.org/drawingml/2006/main" xmlns:r="http://schemas.openxmlformats.org/officeDocument/2006/relationships" xmlns:p="http://schemas.openxmlformats.org/presentationml/2006/main">
  <p:tag name="NUM" val="2"/>
</p:tagLst>
</file>

<file path=ppt/tags/tag332.xml><?xml version="1.0" encoding="utf-8"?>
<p:tagLst xmlns:a="http://schemas.openxmlformats.org/drawingml/2006/main" xmlns:r="http://schemas.openxmlformats.org/officeDocument/2006/relationships" xmlns:p="http://schemas.openxmlformats.org/presentationml/2006/main">
  <p:tag name="NUM" val="1"/>
</p:tagLst>
</file>

<file path=ppt/tags/tag333.xml><?xml version="1.0" encoding="utf-8"?>
<p:tagLst xmlns:a="http://schemas.openxmlformats.org/drawingml/2006/main" xmlns:r="http://schemas.openxmlformats.org/officeDocument/2006/relationships" xmlns:p="http://schemas.openxmlformats.org/presentationml/2006/main">
  <p:tag name="NUM" val="2"/>
</p:tagLst>
</file>

<file path=ppt/tags/tag334.xml><?xml version="1.0" encoding="utf-8"?>
<p:tagLst xmlns:a="http://schemas.openxmlformats.org/drawingml/2006/main" xmlns:r="http://schemas.openxmlformats.org/officeDocument/2006/relationships" xmlns:p="http://schemas.openxmlformats.org/presentationml/2006/main">
  <p:tag name="NUM" val="3"/>
</p:tagLst>
</file>

<file path=ppt/tags/tag335.xml><?xml version="1.0" encoding="utf-8"?>
<p:tagLst xmlns:a="http://schemas.openxmlformats.org/drawingml/2006/main" xmlns:r="http://schemas.openxmlformats.org/officeDocument/2006/relationships" xmlns:p="http://schemas.openxmlformats.org/presentationml/2006/main">
  <p:tag name="NUM" val="4"/>
</p:tagLst>
</file>

<file path=ppt/tags/tag336.xml><?xml version="1.0" encoding="utf-8"?>
<p:tagLst xmlns:a="http://schemas.openxmlformats.org/drawingml/2006/main" xmlns:r="http://schemas.openxmlformats.org/officeDocument/2006/relationships" xmlns:p="http://schemas.openxmlformats.org/presentationml/2006/main">
  <p:tag name="NUM" val="5"/>
</p:tagLst>
</file>

<file path=ppt/tags/tag337.xml><?xml version="1.0" encoding="utf-8"?>
<p:tagLst xmlns:a="http://schemas.openxmlformats.org/drawingml/2006/main" xmlns:r="http://schemas.openxmlformats.org/officeDocument/2006/relationships" xmlns:p="http://schemas.openxmlformats.org/presentationml/2006/main">
  <p:tag name="NUM" val="6"/>
</p:tagLst>
</file>

<file path=ppt/tags/tag338.xml><?xml version="1.0" encoding="utf-8"?>
<p:tagLst xmlns:a="http://schemas.openxmlformats.org/drawingml/2006/main" xmlns:r="http://schemas.openxmlformats.org/officeDocument/2006/relationships" xmlns:p="http://schemas.openxmlformats.org/presentationml/2006/main">
  <p:tag name="NUM" val="7"/>
</p:tagLst>
</file>

<file path=ppt/tags/tag339.xml><?xml version="1.0" encoding="utf-8"?>
<p:tagLst xmlns:a="http://schemas.openxmlformats.org/drawingml/2006/main" xmlns:r="http://schemas.openxmlformats.org/officeDocument/2006/relationships" xmlns:p="http://schemas.openxmlformats.org/presentationml/2006/main">
  <p:tag name="NUM" val="8"/>
</p:tagLst>
</file>

<file path=ppt/tags/tag34.xml><?xml version="1.0" encoding="utf-8"?>
<p:tagLst xmlns:a="http://schemas.openxmlformats.org/drawingml/2006/main" xmlns:r="http://schemas.openxmlformats.org/officeDocument/2006/relationships" xmlns:p="http://schemas.openxmlformats.org/presentationml/2006/main">
  <p:tag name="NUM" val="1"/>
</p:tagLst>
</file>

<file path=ppt/tags/tag340.xml><?xml version="1.0" encoding="utf-8"?>
<p:tagLst xmlns:a="http://schemas.openxmlformats.org/drawingml/2006/main" xmlns:r="http://schemas.openxmlformats.org/officeDocument/2006/relationships" xmlns:p="http://schemas.openxmlformats.org/presentationml/2006/main">
  <p:tag name="NUM" val="9"/>
</p:tagLst>
</file>

<file path=ppt/tags/tag341.xml><?xml version="1.0" encoding="utf-8"?>
<p:tagLst xmlns:a="http://schemas.openxmlformats.org/drawingml/2006/main" xmlns:r="http://schemas.openxmlformats.org/officeDocument/2006/relationships" xmlns:p="http://schemas.openxmlformats.org/presentationml/2006/main">
  <p:tag name="NUM" val="10"/>
</p:tagLst>
</file>

<file path=ppt/tags/tag342.xml><?xml version="1.0" encoding="utf-8"?>
<p:tagLst xmlns:a="http://schemas.openxmlformats.org/drawingml/2006/main" xmlns:r="http://schemas.openxmlformats.org/officeDocument/2006/relationships" xmlns:p="http://schemas.openxmlformats.org/presentationml/2006/main">
  <p:tag name="NUM" val="11"/>
</p:tagLst>
</file>

<file path=ppt/tags/tag343.xml><?xml version="1.0" encoding="utf-8"?>
<p:tagLst xmlns:a="http://schemas.openxmlformats.org/drawingml/2006/main" xmlns:r="http://schemas.openxmlformats.org/officeDocument/2006/relationships" xmlns:p="http://schemas.openxmlformats.org/presentationml/2006/main">
  <p:tag name="NUM" val="1"/>
</p:tagLst>
</file>

<file path=ppt/tags/tag344.xml><?xml version="1.0" encoding="utf-8"?>
<p:tagLst xmlns:a="http://schemas.openxmlformats.org/drawingml/2006/main" xmlns:r="http://schemas.openxmlformats.org/officeDocument/2006/relationships" xmlns:p="http://schemas.openxmlformats.org/presentationml/2006/main">
  <p:tag name="NUM" val="2"/>
</p:tagLst>
</file>

<file path=ppt/tags/tag345.xml><?xml version="1.0" encoding="utf-8"?>
<p:tagLst xmlns:a="http://schemas.openxmlformats.org/drawingml/2006/main" xmlns:r="http://schemas.openxmlformats.org/officeDocument/2006/relationships" xmlns:p="http://schemas.openxmlformats.org/presentationml/2006/main">
  <p:tag name="NUM" val="3"/>
</p:tagLst>
</file>

<file path=ppt/tags/tag346.xml><?xml version="1.0" encoding="utf-8"?>
<p:tagLst xmlns:a="http://schemas.openxmlformats.org/drawingml/2006/main" xmlns:r="http://schemas.openxmlformats.org/officeDocument/2006/relationships" xmlns:p="http://schemas.openxmlformats.org/presentationml/2006/main">
  <p:tag name="NUM" val="4"/>
</p:tagLst>
</file>

<file path=ppt/tags/tag347.xml><?xml version="1.0" encoding="utf-8"?>
<p:tagLst xmlns:a="http://schemas.openxmlformats.org/drawingml/2006/main" xmlns:r="http://schemas.openxmlformats.org/officeDocument/2006/relationships" xmlns:p="http://schemas.openxmlformats.org/presentationml/2006/main">
  <p:tag name="NUM" val="5"/>
</p:tagLst>
</file>

<file path=ppt/tags/tag348.xml><?xml version="1.0" encoding="utf-8"?>
<p:tagLst xmlns:a="http://schemas.openxmlformats.org/drawingml/2006/main" xmlns:r="http://schemas.openxmlformats.org/officeDocument/2006/relationships" xmlns:p="http://schemas.openxmlformats.org/presentationml/2006/main">
  <p:tag name="NUM" val="6"/>
</p:tagLst>
</file>

<file path=ppt/tags/tag349.xml><?xml version="1.0" encoding="utf-8"?>
<p:tagLst xmlns:a="http://schemas.openxmlformats.org/drawingml/2006/main" xmlns:r="http://schemas.openxmlformats.org/officeDocument/2006/relationships" xmlns:p="http://schemas.openxmlformats.org/presentationml/2006/main">
  <p:tag name="NUM" val="1"/>
</p:tagLst>
</file>

<file path=ppt/tags/tag35.xml><?xml version="1.0" encoding="utf-8"?>
<p:tagLst xmlns:a="http://schemas.openxmlformats.org/drawingml/2006/main" xmlns:r="http://schemas.openxmlformats.org/officeDocument/2006/relationships" xmlns:p="http://schemas.openxmlformats.org/presentationml/2006/main">
  <p:tag name="NUM" val="2"/>
</p:tagLst>
</file>

<file path=ppt/tags/tag350.xml><?xml version="1.0" encoding="utf-8"?>
<p:tagLst xmlns:a="http://schemas.openxmlformats.org/drawingml/2006/main" xmlns:r="http://schemas.openxmlformats.org/officeDocument/2006/relationships" xmlns:p="http://schemas.openxmlformats.org/presentationml/2006/main">
  <p:tag name="NUM" val="2"/>
</p:tagLst>
</file>

<file path=ppt/tags/tag351.xml><?xml version="1.0" encoding="utf-8"?>
<p:tagLst xmlns:a="http://schemas.openxmlformats.org/drawingml/2006/main" xmlns:r="http://schemas.openxmlformats.org/officeDocument/2006/relationships" xmlns:p="http://schemas.openxmlformats.org/presentationml/2006/main">
  <p:tag name="NUM" val="3"/>
</p:tagLst>
</file>

<file path=ppt/tags/tag352.xml><?xml version="1.0" encoding="utf-8"?>
<p:tagLst xmlns:a="http://schemas.openxmlformats.org/drawingml/2006/main" xmlns:r="http://schemas.openxmlformats.org/officeDocument/2006/relationships" xmlns:p="http://schemas.openxmlformats.org/presentationml/2006/main">
  <p:tag name="NUM" val="1"/>
</p:tagLst>
</file>

<file path=ppt/tags/tag353.xml><?xml version="1.0" encoding="utf-8"?>
<p:tagLst xmlns:a="http://schemas.openxmlformats.org/drawingml/2006/main" xmlns:r="http://schemas.openxmlformats.org/officeDocument/2006/relationships" xmlns:p="http://schemas.openxmlformats.org/presentationml/2006/main">
  <p:tag name="NUM" val="2"/>
</p:tagLst>
</file>

<file path=ppt/tags/tag354.xml><?xml version="1.0" encoding="utf-8"?>
<p:tagLst xmlns:a="http://schemas.openxmlformats.org/drawingml/2006/main" xmlns:r="http://schemas.openxmlformats.org/officeDocument/2006/relationships" xmlns:p="http://schemas.openxmlformats.org/presentationml/2006/main">
  <p:tag name="NUM" val="3"/>
</p:tagLst>
</file>

<file path=ppt/tags/tag355.xml><?xml version="1.0" encoding="utf-8"?>
<p:tagLst xmlns:a="http://schemas.openxmlformats.org/drawingml/2006/main" xmlns:r="http://schemas.openxmlformats.org/officeDocument/2006/relationships" xmlns:p="http://schemas.openxmlformats.org/presentationml/2006/main">
  <p:tag name="NUM" val="4"/>
</p:tagLst>
</file>

<file path=ppt/tags/tag356.xml><?xml version="1.0" encoding="utf-8"?>
<p:tagLst xmlns:a="http://schemas.openxmlformats.org/drawingml/2006/main" xmlns:r="http://schemas.openxmlformats.org/officeDocument/2006/relationships" xmlns:p="http://schemas.openxmlformats.org/presentationml/2006/main">
  <p:tag name="NUM" val="1"/>
</p:tagLst>
</file>

<file path=ppt/tags/tag357.xml><?xml version="1.0" encoding="utf-8"?>
<p:tagLst xmlns:a="http://schemas.openxmlformats.org/drawingml/2006/main" xmlns:r="http://schemas.openxmlformats.org/officeDocument/2006/relationships" xmlns:p="http://schemas.openxmlformats.org/presentationml/2006/main">
  <p:tag name="NUM" val="2"/>
</p:tagLst>
</file>

<file path=ppt/tags/tag358.xml><?xml version="1.0" encoding="utf-8"?>
<p:tagLst xmlns:a="http://schemas.openxmlformats.org/drawingml/2006/main" xmlns:r="http://schemas.openxmlformats.org/officeDocument/2006/relationships" xmlns:p="http://schemas.openxmlformats.org/presentationml/2006/main">
  <p:tag name="NUM" val="3"/>
</p:tagLst>
</file>

<file path=ppt/tags/tag359.xml><?xml version="1.0" encoding="utf-8"?>
<p:tagLst xmlns:a="http://schemas.openxmlformats.org/drawingml/2006/main" xmlns:r="http://schemas.openxmlformats.org/officeDocument/2006/relationships" xmlns:p="http://schemas.openxmlformats.org/presentationml/2006/main">
  <p:tag name="NUM" val="1"/>
</p:tagLst>
</file>

<file path=ppt/tags/tag36.xml><?xml version="1.0" encoding="utf-8"?>
<p:tagLst xmlns:a="http://schemas.openxmlformats.org/drawingml/2006/main" xmlns:r="http://schemas.openxmlformats.org/officeDocument/2006/relationships" xmlns:p="http://schemas.openxmlformats.org/presentationml/2006/main">
  <p:tag name="NUM" val="3"/>
</p:tagLst>
</file>

<file path=ppt/tags/tag360.xml><?xml version="1.0" encoding="utf-8"?>
<p:tagLst xmlns:a="http://schemas.openxmlformats.org/drawingml/2006/main" xmlns:r="http://schemas.openxmlformats.org/officeDocument/2006/relationships" xmlns:p="http://schemas.openxmlformats.org/presentationml/2006/main">
  <p:tag name="NUM" val="2"/>
</p:tagLst>
</file>

<file path=ppt/tags/tag361.xml><?xml version="1.0" encoding="utf-8"?>
<p:tagLst xmlns:a="http://schemas.openxmlformats.org/drawingml/2006/main" xmlns:r="http://schemas.openxmlformats.org/officeDocument/2006/relationships" xmlns:p="http://schemas.openxmlformats.org/presentationml/2006/main">
  <p:tag name="NUM" val="3"/>
</p:tagLst>
</file>

<file path=ppt/tags/tag362.xml><?xml version="1.0" encoding="utf-8"?>
<p:tagLst xmlns:a="http://schemas.openxmlformats.org/drawingml/2006/main" xmlns:r="http://schemas.openxmlformats.org/officeDocument/2006/relationships" xmlns:p="http://schemas.openxmlformats.org/presentationml/2006/main">
  <p:tag name="NUM" val="4"/>
</p:tagLst>
</file>

<file path=ppt/tags/tag363.xml><?xml version="1.0" encoding="utf-8"?>
<p:tagLst xmlns:a="http://schemas.openxmlformats.org/drawingml/2006/main" xmlns:r="http://schemas.openxmlformats.org/officeDocument/2006/relationships" xmlns:p="http://schemas.openxmlformats.org/presentationml/2006/main">
  <p:tag name="NUM" val="5"/>
</p:tagLst>
</file>

<file path=ppt/tags/tag364.xml><?xml version="1.0" encoding="utf-8"?>
<p:tagLst xmlns:a="http://schemas.openxmlformats.org/drawingml/2006/main" xmlns:r="http://schemas.openxmlformats.org/officeDocument/2006/relationships" xmlns:p="http://schemas.openxmlformats.org/presentationml/2006/main">
  <p:tag name="NUM" val="6"/>
</p:tagLst>
</file>

<file path=ppt/tags/tag365.xml><?xml version="1.0" encoding="utf-8"?>
<p:tagLst xmlns:a="http://schemas.openxmlformats.org/drawingml/2006/main" xmlns:r="http://schemas.openxmlformats.org/officeDocument/2006/relationships" xmlns:p="http://schemas.openxmlformats.org/presentationml/2006/main">
  <p:tag name="NUM" val="7"/>
</p:tagLst>
</file>

<file path=ppt/tags/tag366.xml><?xml version="1.0" encoding="utf-8"?>
<p:tagLst xmlns:a="http://schemas.openxmlformats.org/drawingml/2006/main" xmlns:r="http://schemas.openxmlformats.org/officeDocument/2006/relationships" xmlns:p="http://schemas.openxmlformats.org/presentationml/2006/main">
  <p:tag name="NUM" val="8"/>
</p:tagLst>
</file>

<file path=ppt/tags/tag367.xml><?xml version="1.0" encoding="utf-8"?>
<p:tagLst xmlns:a="http://schemas.openxmlformats.org/drawingml/2006/main" xmlns:r="http://schemas.openxmlformats.org/officeDocument/2006/relationships" xmlns:p="http://schemas.openxmlformats.org/presentationml/2006/main">
  <p:tag name="NUM" val="9"/>
</p:tagLst>
</file>

<file path=ppt/tags/tag368.xml><?xml version="1.0" encoding="utf-8"?>
<p:tagLst xmlns:a="http://schemas.openxmlformats.org/drawingml/2006/main" xmlns:r="http://schemas.openxmlformats.org/officeDocument/2006/relationships" xmlns:p="http://schemas.openxmlformats.org/presentationml/2006/main">
  <p:tag name="NUM" val="10"/>
</p:tagLst>
</file>

<file path=ppt/tags/tag369.xml><?xml version="1.0" encoding="utf-8"?>
<p:tagLst xmlns:a="http://schemas.openxmlformats.org/drawingml/2006/main" xmlns:r="http://schemas.openxmlformats.org/officeDocument/2006/relationships" xmlns:p="http://schemas.openxmlformats.org/presentationml/2006/main">
  <p:tag name="NUM" val="11"/>
</p:tagLst>
</file>

<file path=ppt/tags/tag37.xml><?xml version="1.0" encoding="utf-8"?>
<p:tagLst xmlns:a="http://schemas.openxmlformats.org/drawingml/2006/main" xmlns:r="http://schemas.openxmlformats.org/officeDocument/2006/relationships" xmlns:p="http://schemas.openxmlformats.org/presentationml/2006/main">
  <p:tag name="NUM" val="4"/>
</p:tagLst>
</file>

<file path=ppt/tags/tag370.xml><?xml version="1.0" encoding="utf-8"?>
<p:tagLst xmlns:a="http://schemas.openxmlformats.org/drawingml/2006/main" xmlns:r="http://schemas.openxmlformats.org/officeDocument/2006/relationships" xmlns:p="http://schemas.openxmlformats.org/presentationml/2006/main">
  <p:tag name="NUM" val="12"/>
</p:tagLst>
</file>

<file path=ppt/tags/tag371.xml><?xml version="1.0" encoding="utf-8"?>
<p:tagLst xmlns:a="http://schemas.openxmlformats.org/drawingml/2006/main" xmlns:r="http://schemas.openxmlformats.org/officeDocument/2006/relationships" xmlns:p="http://schemas.openxmlformats.org/presentationml/2006/main">
  <p:tag name="NUM" val="13"/>
</p:tagLst>
</file>

<file path=ppt/tags/tag372.xml><?xml version="1.0" encoding="utf-8"?>
<p:tagLst xmlns:a="http://schemas.openxmlformats.org/drawingml/2006/main" xmlns:r="http://schemas.openxmlformats.org/officeDocument/2006/relationships" xmlns:p="http://schemas.openxmlformats.org/presentationml/2006/main">
  <p:tag name="NUM" val="14"/>
</p:tagLst>
</file>

<file path=ppt/tags/tag373.xml><?xml version="1.0" encoding="utf-8"?>
<p:tagLst xmlns:a="http://schemas.openxmlformats.org/drawingml/2006/main" xmlns:r="http://schemas.openxmlformats.org/officeDocument/2006/relationships" xmlns:p="http://schemas.openxmlformats.org/presentationml/2006/main">
  <p:tag name="NUM" val="15"/>
</p:tagLst>
</file>

<file path=ppt/tags/tag374.xml><?xml version="1.0" encoding="utf-8"?>
<p:tagLst xmlns:a="http://schemas.openxmlformats.org/drawingml/2006/main" xmlns:r="http://schemas.openxmlformats.org/officeDocument/2006/relationships" xmlns:p="http://schemas.openxmlformats.org/presentationml/2006/main">
  <p:tag name="NUM" val="16"/>
</p:tagLst>
</file>

<file path=ppt/tags/tag375.xml><?xml version="1.0" encoding="utf-8"?>
<p:tagLst xmlns:a="http://schemas.openxmlformats.org/drawingml/2006/main" xmlns:r="http://schemas.openxmlformats.org/officeDocument/2006/relationships" xmlns:p="http://schemas.openxmlformats.org/presentationml/2006/main">
  <p:tag name="NUM" val="17"/>
</p:tagLst>
</file>

<file path=ppt/tags/tag376.xml><?xml version="1.0" encoding="utf-8"?>
<p:tagLst xmlns:a="http://schemas.openxmlformats.org/drawingml/2006/main" xmlns:r="http://schemas.openxmlformats.org/officeDocument/2006/relationships" xmlns:p="http://schemas.openxmlformats.org/presentationml/2006/main">
  <p:tag name="NUM" val="18"/>
</p:tagLst>
</file>

<file path=ppt/tags/tag377.xml><?xml version="1.0" encoding="utf-8"?>
<p:tagLst xmlns:a="http://schemas.openxmlformats.org/drawingml/2006/main" xmlns:r="http://schemas.openxmlformats.org/officeDocument/2006/relationships" xmlns:p="http://schemas.openxmlformats.org/presentationml/2006/main">
  <p:tag name="NUM" val="19"/>
</p:tagLst>
</file>

<file path=ppt/tags/tag378.xml><?xml version="1.0" encoding="utf-8"?>
<p:tagLst xmlns:a="http://schemas.openxmlformats.org/drawingml/2006/main" xmlns:r="http://schemas.openxmlformats.org/officeDocument/2006/relationships" xmlns:p="http://schemas.openxmlformats.org/presentationml/2006/main">
  <p:tag name="NUM" val="1"/>
</p:tagLst>
</file>

<file path=ppt/tags/tag379.xml><?xml version="1.0" encoding="utf-8"?>
<p:tagLst xmlns:a="http://schemas.openxmlformats.org/drawingml/2006/main" xmlns:r="http://schemas.openxmlformats.org/officeDocument/2006/relationships" xmlns:p="http://schemas.openxmlformats.org/presentationml/2006/main">
  <p:tag name="NUM" val="2"/>
</p:tagLst>
</file>

<file path=ppt/tags/tag38.xml><?xml version="1.0" encoding="utf-8"?>
<p:tagLst xmlns:a="http://schemas.openxmlformats.org/drawingml/2006/main" xmlns:r="http://schemas.openxmlformats.org/officeDocument/2006/relationships" xmlns:p="http://schemas.openxmlformats.org/presentationml/2006/main">
  <p:tag name="NUM" val="1"/>
</p:tagLst>
</file>

<file path=ppt/tags/tag380.xml><?xml version="1.0" encoding="utf-8"?>
<p:tagLst xmlns:a="http://schemas.openxmlformats.org/drawingml/2006/main" xmlns:r="http://schemas.openxmlformats.org/officeDocument/2006/relationships" xmlns:p="http://schemas.openxmlformats.org/presentationml/2006/main">
  <p:tag name="NUM" val="3"/>
</p:tagLst>
</file>

<file path=ppt/tags/tag381.xml><?xml version="1.0" encoding="utf-8"?>
<p:tagLst xmlns:a="http://schemas.openxmlformats.org/drawingml/2006/main" xmlns:r="http://schemas.openxmlformats.org/officeDocument/2006/relationships" xmlns:p="http://schemas.openxmlformats.org/presentationml/2006/main">
  <p:tag name="NUM" val="1"/>
</p:tagLst>
</file>

<file path=ppt/tags/tag382.xml><?xml version="1.0" encoding="utf-8"?>
<p:tagLst xmlns:a="http://schemas.openxmlformats.org/drawingml/2006/main" xmlns:r="http://schemas.openxmlformats.org/officeDocument/2006/relationships" xmlns:p="http://schemas.openxmlformats.org/presentationml/2006/main">
  <p:tag name="NUM" val="2"/>
</p:tagLst>
</file>

<file path=ppt/tags/tag383.xml><?xml version="1.0" encoding="utf-8"?>
<p:tagLst xmlns:a="http://schemas.openxmlformats.org/drawingml/2006/main" xmlns:r="http://schemas.openxmlformats.org/officeDocument/2006/relationships" xmlns:p="http://schemas.openxmlformats.org/presentationml/2006/main">
  <p:tag name="NUM" val="3"/>
</p:tagLst>
</file>

<file path=ppt/tags/tag384.xml><?xml version="1.0" encoding="utf-8"?>
<p:tagLst xmlns:a="http://schemas.openxmlformats.org/drawingml/2006/main" xmlns:r="http://schemas.openxmlformats.org/officeDocument/2006/relationships" xmlns:p="http://schemas.openxmlformats.org/presentationml/2006/main">
  <p:tag name="NUM" val="4"/>
</p:tagLst>
</file>

<file path=ppt/tags/tag385.xml><?xml version="1.0" encoding="utf-8"?>
<p:tagLst xmlns:a="http://schemas.openxmlformats.org/drawingml/2006/main" xmlns:r="http://schemas.openxmlformats.org/officeDocument/2006/relationships" xmlns:p="http://schemas.openxmlformats.org/presentationml/2006/main">
  <p:tag name="NUM" val="5"/>
</p:tagLst>
</file>

<file path=ppt/tags/tag386.xml><?xml version="1.0" encoding="utf-8"?>
<p:tagLst xmlns:a="http://schemas.openxmlformats.org/drawingml/2006/main" xmlns:r="http://schemas.openxmlformats.org/officeDocument/2006/relationships" xmlns:p="http://schemas.openxmlformats.org/presentationml/2006/main">
  <p:tag name="NUM" val="6"/>
</p:tagLst>
</file>

<file path=ppt/tags/tag387.xml><?xml version="1.0" encoding="utf-8"?>
<p:tagLst xmlns:a="http://schemas.openxmlformats.org/drawingml/2006/main" xmlns:r="http://schemas.openxmlformats.org/officeDocument/2006/relationships" xmlns:p="http://schemas.openxmlformats.org/presentationml/2006/main">
  <p:tag name="NUM" val="7"/>
</p:tagLst>
</file>

<file path=ppt/tags/tag388.xml><?xml version="1.0" encoding="utf-8"?>
<p:tagLst xmlns:a="http://schemas.openxmlformats.org/drawingml/2006/main" xmlns:r="http://schemas.openxmlformats.org/officeDocument/2006/relationships" xmlns:p="http://schemas.openxmlformats.org/presentationml/2006/main">
  <p:tag name="NUM" val="8"/>
</p:tagLst>
</file>

<file path=ppt/tags/tag389.xml><?xml version="1.0" encoding="utf-8"?>
<p:tagLst xmlns:a="http://schemas.openxmlformats.org/drawingml/2006/main" xmlns:r="http://schemas.openxmlformats.org/officeDocument/2006/relationships" xmlns:p="http://schemas.openxmlformats.org/presentationml/2006/main">
  <p:tag name="NUM" val="9"/>
</p:tagLst>
</file>

<file path=ppt/tags/tag39.xml><?xml version="1.0" encoding="utf-8"?>
<p:tagLst xmlns:a="http://schemas.openxmlformats.org/drawingml/2006/main" xmlns:r="http://schemas.openxmlformats.org/officeDocument/2006/relationships" xmlns:p="http://schemas.openxmlformats.org/presentationml/2006/main">
  <p:tag name="NUM" val="2"/>
</p:tagLst>
</file>

<file path=ppt/tags/tag390.xml><?xml version="1.0" encoding="utf-8"?>
<p:tagLst xmlns:a="http://schemas.openxmlformats.org/drawingml/2006/main" xmlns:r="http://schemas.openxmlformats.org/officeDocument/2006/relationships" xmlns:p="http://schemas.openxmlformats.org/presentationml/2006/main">
  <p:tag name="NUM" val="10"/>
</p:tagLst>
</file>

<file path=ppt/tags/tag391.xml><?xml version="1.0" encoding="utf-8"?>
<p:tagLst xmlns:a="http://schemas.openxmlformats.org/drawingml/2006/main" xmlns:r="http://schemas.openxmlformats.org/officeDocument/2006/relationships" xmlns:p="http://schemas.openxmlformats.org/presentationml/2006/main">
  <p:tag name="NUM" val="11"/>
</p:tagLst>
</file>

<file path=ppt/tags/tag392.xml><?xml version="1.0" encoding="utf-8"?>
<p:tagLst xmlns:a="http://schemas.openxmlformats.org/drawingml/2006/main" xmlns:r="http://schemas.openxmlformats.org/officeDocument/2006/relationships" xmlns:p="http://schemas.openxmlformats.org/presentationml/2006/main">
  <p:tag name="NUM" val="12"/>
</p:tagLst>
</file>

<file path=ppt/tags/tag393.xml><?xml version="1.0" encoding="utf-8"?>
<p:tagLst xmlns:a="http://schemas.openxmlformats.org/drawingml/2006/main" xmlns:r="http://schemas.openxmlformats.org/officeDocument/2006/relationships" xmlns:p="http://schemas.openxmlformats.org/presentationml/2006/main">
  <p:tag name="NUM" val="13"/>
</p:tagLst>
</file>

<file path=ppt/tags/tag394.xml><?xml version="1.0" encoding="utf-8"?>
<p:tagLst xmlns:a="http://schemas.openxmlformats.org/drawingml/2006/main" xmlns:r="http://schemas.openxmlformats.org/officeDocument/2006/relationships" xmlns:p="http://schemas.openxmlformats.org/presentationml/2006/main">
  <p:tag name="NUM" val="14"/>
</p:tagLst>
</file>

<file path=ppt/tags/tag395.xml><?xml version="1.0" encoding="utf-8"?>
<p:tagLst xmlns:a="http://schemas.openxmlformats.org/drawingml/2006/main" xmlns:r="http://schemas.openxmlformats.org/officeDocument/2006/relationships" xmlns:p="http://schemas.openxmlformats.org/presentationml/2006/main">
  <p:tag name="NUM" val="15"/>
</p:tagLst>
</file>

<file path=ppt/tags/tag396.xml><?xml version="1.0" encoding="utf-8"?>
<p:tagLst xmlns:a="http://schemas.openxmlformats.org/drawingml/2006/main" xmlns:r="http://schemas.openxmlformats.org/officeDocument/2006/relationships" xmlns:p="http://schemas.openxmlformats.org/presentationml/2006/main">
  <p:tag name="NUM" val="16"/>
</p:tagLst>
</file>

<file path=ppt/tags/tag397.xml><?xml version="1.0" encoding="utf-8"?>
<p:tagLst xmlns:a="http://schemas.openxmlformats.org/drawingml/2006/main" xmlns:r="http://schemas.openxmlformats.org/officeDocument/2006/relationships" xmlns:p="http://schemas.openxmlformats.org/presentationml/2006/main">
  <p:tag name="NUM" val="17"/>
</p:tagLst>
</file>

<file path=ppt/tags/tag398.xml><?xml version="1.0" encoding="utf-8"?>
<p:tagLst xmlns:a="http://schemas.openxmlformats.org/drawingml/2006/main" xmlns:r="http://schemas.openxmlformats.org/officeDocument/2006/relationships" xmlns:p="http://schemas.openxmlformats.org/presentationml/2006/main">
  <p:tag name="NUM" val="1"/>
</p:tagLst>
</file>

<file path=ppt/tags/tag399.xml><?xml version="1.0" encoding="utf-8"?>
<p:tagLst xmlns:a="http://schemas.openxmlformats.org/drawingml/2006/main" xmlns:r="http://schemas.openxmlformats.org/officeDocument/2006/relationships" xmlns:p="http://schemas.openxmlformats.org/presentationml/2006/main">
  <p:tag name="NUM" val="2"/>
</p:tagLst>
</file>

<file path=ppt/tags/tag4.xml><?xml version="1.0" encoding="utf-8"?>
<p:tagLst xmlns:a="http://schemas.openxmlformats.org/drawingml/2006/main" xmlns:r="http://schemas.openxmlformats.org/officeDocument/2006/relationships" xmlns:p="http://schemas.openxmlformats.org/presentationml/2006/main">
  <p:tag name="NUM" val="4"/>
</p:tagLst>
</file>

<file path=ppt/tags/tag40.xml><?xml version="1.0" encoding="utf-8"?>
<p:tagLst xmlns:a="http://schemas.openxmlformats.org/drawingml/2006/main" xmlns:r="http://schemas.openxmlformats.org/officeDocument/2006/relationships" xmlns:p="http://schemas.openxmlformats.org/presentationml/2006/main">
  <p:tag name="NUM" val="3"/>
</p:tagLst>
</file>

<file path=ppt/tags/tag400.xml><?xml version="1.0" encoding="utf-8"?>
<p:tagLst xmlns:a="http://schemas.openxmlformats.org/drawingml/2006/main" xmlns:r="http://schemas.openxmlformats.org/officeDocument/2006/relationships" xmlns:p="http://schemas.openxmlformats.org/presentationml/2006/main">
  <p:tag name="NUM" val="3"/>
</p:tagLst>
</file>

<file path=ppt/tags/tag401.xml><?xml version="1.0" encoding="utf-8"?>
<p:tagLst xmlns:a="http://schemas.openxmlformats.org/drawingml/2006/main" xmlns:r="http://schemas.openxmlformats.org/officeDocument/2006/relationships" xmlns:p="http://schemas.openxmlformats.org/presentationml/2006/main">
  <p:tag name="NUM" val="4"/>
</p:tagLst>
</file>

<file path=ppt/tags/tag402.xml><?xml version="1.0" encoding="utf-8"?>
<p:tagLst xmlns:a="http://schemas.openxmlformats.org/drawingml/2006/main" xmlns:r="http://schemas.openxmlformats.org/officeDocument/2006/relationships" xmlns:p="http://schemas.openxmlformats.org/presentationml/2006/main">
  <p:tag name="NUM" val="5"/>
</p:tagLst>
</file>

<file path=ppt/tags/tag403.xml><?xml version="1.0" encoding="utf-8"?>
<p:tagLst xmlns:a="http://schemas.openxmlformats.org/drawingml/2006/main" xmlns:r="http://schemas.openxmlformats.org/officeDocument/2006/relationships" xmlns:p="http://schemas.openxmlformats.org/presentationml/2006/main">
  <p:tag name="NUM" val="6"/>
</p:tagLst>
</file>

<file path=ppt/tags/tag404.xml><?xml version="1.0" encoding="utf-8"?>
<p:tagLst xmlns:a="http://schemas.openxmlformats.org/drawingml/2006/main" xmlns:r="http://schemas.openxmlformats.org/officeDocument/2006/relationships" xmlns:p="http://schemas.openxmlformats.org/presentationml/2006/main">
  <p:tag name="NUM" val="1"/>
</p:tagLst>
</file>

<file path=ppt/tags/tag405.xml><?xml version="1.0" encoding="utf-8"?>
<p:tagLst xmlns:a="http://schemas.openxmlformats.org/drawingml/2006/main" xmlns:r="http://schemas.openxmlformats.org/officeDocument/2006/relationships" xmlns:p="http://schemas.openxmlformats.org/presentationml/2006/main">
  <p:tag name="NUM" val="2"/>
</p:tagLst>
</file>

<file path=ppt/tags/tag406.xml><?xml version="1.0" encoding="utf-8"?>
<p:tagLst xmlns:a="http://schemas.openxmlformats.org/drawingml/2006/main" xmlns:r="http://schemas.openxmlformats.org/officeDocument/2006/relationships" xmlns:p="http://schemas.openxmlformats.org/presentationml/2006/main">
  <p:tag name="NUM" val="3"/>
</p:tagLst>
</file>

<file path=ppt/tags/tag407.xml><?xml version="1.0" encoding="utf-8"?>
<p:tagLst xmlns:a="http://schemas.openxmlformats.org/drawingml/2006/main" xmlns:r="http://schemas.openxmlformats.org/officeDocument/2006/relationships" xmlns:p="http://schemas.openxmlformats.org/presentationml/2006/main">
  <p:tag name="NUM" val="4"/>
</p:tagLst>
</file>

<file path=ppt/tags/tag408.xml><?xml version="1.0" encoding="utf-8"?>
<p:tagLst xmlns:a="http://schemas.openxmlformats.org/drawingml/2006/main" xmlns:r="http://schemas.openxmlformats.org/officeDocument/2006/relationships" xmlns:p="http://schemas.openxmlformats.org/presentationml/2006/main">
  <p:tag name="NUM" val="5"/>
</p:tagLst>
</file>

<file path=ppt/tags/tag409.xml><?xml version="1.0" encoding="utf-8"?>
<p:tagLst xmlns:a="http://schemas.openxmlformats.org/drawingml/2006/main" xmlns:r="http://schemas.openxmlformats.org/officeDocument/2006/relationships" xmlns:p="http://schemas.openxmlformats.org/presentationml/2006/main">
  <p:tag name="NUM" val="1"/>
</p:tagLst>
</file>

<file path=ppt/tags/tag41.xml><?xml version="1.0" encoding="utf-8"?>
<p:tagLst xmlns:a="http://schemas.openxmlformats.org/drawingml/2006/main" xmlns:r="http://schemas.openxmlformats.org/officeDocument/2006/relationships" xmlns:p="http://schemas.openxmlformats.org/presentationml/2006/main">
  <p:tag name="NUM" val="4"/>
</p:tagLst>
</file>

<file path=ppt/tags/tag410.xml><?xml version="1.0" encoding="utf-8"?>
<p:tagLst xmlns:a="http://schemas.openxmlformats.org/drawingml/2006/main" xmlns:r="http://schemas.openxmlformats.org/officeDocument/2006/relationships" xmlns:p="http://schemas.openxmlformats.org/presentationml/2006/main">
  <p:tag name="NUM" val="2"/>
</p:tagLst>
</file>

<file path=ppt/tags/tag411.xml><?xml version="1.0" encoding="utf-8"?>
<p:tagLst xmlns:a="http://schemas.openxmlformats.org/drawingml/2006/main" xmlns:r="http://schemas.openxmlformats.org/officeDocument/2006/relationships" xmlns:p="http://schemas.openxmlformats.org/presentationml/2006/main">
  <p:tag name="NUM" val="3"/>
</p:tagLst>
</file>

<file path=ppt/tags/tag412.xml><?xml version="1.0" encoding="utf-8"?>
<p:tagLst xmlns:a="http://schemas.openxmlformats.org/drawingml/2006/main" xmlns:r="http://schemas.openxmlformats.org/officeDocument/2006/relationships" xmlns:p="http://schemas.openxmlformats.org/presentationml/2006/main">
  <p:tag name="NUM" val="4"/>
</p:tagLst>
</file>

<file path=ppt/tags/tag413.xml><?xml version="1.0" encoding="utf-8"?>
<p:tagLst xmlns:a="http://schemas.openxmlformats.org/drawingml/2006/main" xmlns:r="http://schemas.openxmlformats.org/officeDocument/2006/relationships" xmlns:p="http://schemas.openxmlformats.org/presentationml/2006/main">
  <p:tag name="NUM" val="5"/>
</p:tagLst>
</file>

<file path=ppt/tags/tag414.xml><?xml version="1.0" encoding="utf-8"?>
<p:tagLst xmlns:a="http://schemas.openxmlformats.org/drawingml/2006/main" xmlns:r="http://schemas.openxmlformats.org/officeDocument/2006/relationships" xmlns:p="http://schemas.openxmlformats.org/presentationml/2006/main">
  <p:tag name="NUM" val="1"/>
</p:tagLst>
</file>

<file path=ppt/tags/tag415.xml><?xml version="1.0" encoding="utf-8"?>
<p:tagLst xmlns:a="http://schemas.openxmlformats.org/drawingml/2006/main" xmlns:r="http://schemas.openxmlformats.org/officeDocument/2006/relationships" xmlns:p="http://schemas.openxmlformats.org/presentationml/2006/main">
  <p:tag name="NUM" val="2"/>
</p:tagLst>
</file>

<file path=ppt/tags/tag416.xml><?xml version="1.0" encoding="utf-8"?>
<p:tagLst xmlns:a="http://schemas.openxmlformats.org/drawingml/2006/main" xmlns:r="http://schemas.openxmlformats.org/officeDocument/2006/relationships" xmlns:p="http://schemas.openxmlformats.org/presentationml/2006/main">
  <p:tag name="NUM" val="3"/>
</p:tagLst>
</file>

<file path=ppt/tags/tag417.xml><?xml version="1.0" encoding="utf-8"?>
<p:tagLst xmlns:a="http://schemas.openxmlformats.org/drawingml/2006/main" xmlns:r="http://schemas.openxmlformats.org/officeDocument/2006/relationships" xmlns:p="http://schemas.openxmlformats.org/presentationml/2006/main">
  <p:tag name="NUM" val="4"/>
</p:tagLst>
</file>

<file path=ppt/tags/tag418.xml><?xml version="1.0" encoding="utf-8"?>
<p:tagLst xmlns:a="http://schemas.openxmlformats.org/drawingml/2006/main" xmlns:r="http://schemas.openxmlformats.org/officeDocument/2006/relationships" xmlns:p="http://schemas.openxmlformats.org/presentationml/2006/main">
  <p:tag name="NUM" val="1"/>
</p:tagLst>
</file>

<file path=ppt/tags/tag419.xml><?xml version="1.0" encoding="utf-8"?>
<p:tagLst xmlns:a="http://schemas.openxmlformats.org/drawingml/2006/main" xmlns:r="http://schemas.openxmlformats.org/officeDocument/2006/relationships" xmlns:p="http://schemas.openxmlformats.org/presentationml/2006/main">
  <p:tag name="NUM" val="2"/>
</p:tagLst>
</file>

<file path=ppt/tags/tag42.xml><?xml version="1.0" encoding="utf-8"?>
<p:tagLst xmlns:a="http://schemas.openxmlformats.org/drawingml/2006/main" xmlns:r="http://schemas.openxmlformats.org/officeDocument/2006/relationships" xmlns:p="http://schemas.openxmlformats.org/presentationml/2006/main">
  <p:tag name="NUM" val="1"/>
</p:tagLst>
</file>

<file path=ppt/tags/tag420.xml><?xml version="1.0" encoding="utf-8"?>
<p:tagLst xmlns:a="http://schemas.openxmlformats.org/drawingml/2006/main" xmlns:r="http://schemas.openxmlformats.org/officeDocument/2006/relationships" xmlns:p="http://schemas.openxmlformats.org/presentationml/2006/main">
  <p:tag name="NUM" val="3"/>
</p:tagLst>
</file>

<file path=ppt/tags/tag421.xml><?xml version="1.0" encoding="utf-8"?>
<p:tagLst xmlns:a="http://schemas.openxmlformats.org/drawingml/2006/main" xmlns:r="http://schemas.openxmlformats.org/officeDocument/2006/relationships" xmlns:p="http://schemas.openxmlformats.org/presentationml/2006/main">
  <p:tag name="NUM" val="1"/>
</p:tagLst>
</file>

<file path=ppt/tags/tag422.xml><?xml version="1.0" encoding="utf-8"?>
<p:tagLst xmlns:a="http://schemas.openxmlformats.org/drawingml/2006/main" xmlns:r="http://schemas.openxmlformats.org/officeDocument/2006/relationships" xmlns:p="http://schemas.openxmlformats.org/presentationml/2006/main">
  <p:tag name="NUM" val="2"/>
</p:tagLst>
</file>

<file path=ppt/tags/tag423.xml><?xml version="1.0" encoding="utf-8"?>
<p:tagLst xmlns:a="http://schemas.openxmlformats.org/drawingml/2006/main" xmlns:r="http://schemas.openxmlformats.org/officeDocument/2006/relationships" xmlns:p="http://schemas.openxmlformats.org/presentationml/2006/main">
  <p:tag name="NUM" val="3"/>
</p:tagLst>
</file>

<file path=ppt/tags/tag424.xml><?xml version="1.0" encoding="utf-8"?>
<p:tagLst xmlns:a="http://schemas.openxmlformats.org/drawingml/2006/main" xmlns:r="http://schemas.openxmlformats.org/officeDocument/2006/relationships" xmlns:p="http://schemas.openxmlformats.org/presentationml/2006/main">
  <p:tag name="NUM" val="4"/>
</p:tagLst>
</file>

<file path=ppt/tags/tag425.xml><?xml version="1.0" encoding="utf-8"?>
<p:tagLst xmlns:a="http://schemas.openxmlformats.org/drawingml/2006/main" xmlns:r="http://schemas.openxmlformats.org/officeDocument/2006/relationships" xmlns:p="http://schemas.openxmlformats.org/presentationml/2006/main">
  <p:tag name="NUM" val="5"/>
</p:tagLst>
</file>

<file path=ppt/tags/tag43.xml><?xml version="1.0" encoding="utf-8"?>
<p:tagLst xmlns:a="http://schemas.openxmlformats.org/drawingml/2006/main" xmlns:r="http://schemas.openxmlformats.org/officeDocument/2006/relationships" xmlns:p="http://schemas.openxmlformats.org/presentationml/2006/main">
  <p:tag name="NUM" val="2"/>
</p:tagLst>
</file>

<file path=ppt/tags/tag44.xml><?xml version="1.0" encoding="utf-8"?>
<p:tagLst xmlns:a="http://schemas.openxmlformats.org/drawingml/2006/main" xmlns:r="http://schemas.openxmlformats.org/officeDocument/2006/relationships" xmlns:p="http://schemas.openxmlformats.org/presentationml/2006/main">
  <p:tag name="NUM" val="3"/>
</p:tagLst>
</file>

<file path=ppt/tags/tag45.xml><?xml version="1.0" encoding="utf-8"?>
<p:tagLst xmlns:a="http://schemas.openxmlformats.org/drawingml/2006/main" xmlns:r="http://schemas.openxmlformats.org/officeDocument/2006/relationships" xmlns:p="http://schemas.openxmlformats.org/presentationml/2006/main">
  <p:tag name="NUM" val="4"/>
</p:tagLst>
</file>

<file path=ppt/tags/tag46.xml><?xml version="1.0" encoding="utf-8"?>
<p:tagLst xmlns:a="http://schemas.openxmlformats.org/drawingml/2006/main" xmlns:r="http://schemas.openxmlformats.org/officeDocument/2006/relationships" xmlns:p="http://schemas.openxmlformats.org/presentationml/2006/main">
  <p:tag name="NUM" val="5"/>
</p:tagLst>
</file>

<file path=ppt/tags/tag47.xml><?xml version="1.0" encoding="utf-8"?>
<p:tagLst xmlns:a="http://schemas.openxmlformats.org/drawingml/2006/main" xmlns:r="http://schemas.openxmlformats.org/officeDocument/2006/relationships" xmlns:p="http://schemas.openxmlformats.org/presentationml/2006/main">
  <p:tag name="NUM" val="6"/>
</p:tagLst>
</file>

<file path=ppt/tags/tag48.xml><?xml version="1.0" encoding="utf-8"?>
<p:tagLst xmlns:a="http://schemas.openxmlformats.org/drawingml/2006/main" xmlns:r="http://schemas.openxmlformats.org/officeDocument/2006/relationships" xmlns:p="http://schemas.openxmlformats.org/presentationml/2006/main">
  <p:tag name="NUM" val="8"/>
</p:tagLst>
</file>

<file path=ppt/tags/tag49.xml><?xml version="1.0" encoding="utf-8"?>
<p:tagLst xmlns:a="http://schemas.openxmlformats.org/drawingml/2006/main" xmlns:r="http://schemas.openxmlformats.org/officeDocument/2006/relationships" xmlns:p="http://schemas.openxmlformats.org/presentationml/2006/main">
  <p:tag name="NUM" val="9"/>
</p:tagLst>
</file>

<file path=ppt/tags/tag5.xml><?xml version="1.0" encoding="utf-8"?>
<p:tagLst xmlns:a="http://schemas.openxmlformats.org/drawingml/2006/main" xmlns:r="http://schemas.openxmlformats.org/officeDocument/2006/relationships" xmlns:p="http://schemas.openxmlformats.org/presentationml/2006/main">
  <p:tag name="NUM" val="5"/>
</p:tagLst>
</file>

<file path=ppt/tags/tag50.xml><?xml version="1.0" encoding="utf-8"?>
<p:tagLst xmlns:a="http://schemas.openxmlformats.org/drawingml/2006/main" xmlns:r="http://schemas.openxmlformats.org/officeDocument/2006/relationships" xmlns:p="http://schemas.openxmlformats.org/presentationml/2006/main">
  <p:tag name="NUM" val="1"/>
</p:tagLst>
</file>

<file path=ppt/tags/tag51.xml><?xml version="1.0" encoding="utf-8"?>
<p:tagLst xmlns:a="http://schemas.openxmlformats.org/drawingml/2006/main" xmlns:r="http://schemas.openxmlformats.org/officeDocument/2006/relationships" xmlns:p="http://schemas.openxmlformats.org/presentationml/2006/main">
  <p:tag name="NUM" val="2"/>
</p:tagLst>
</file>

<file path=ppt/tags/tag52.xml><?xml version="1.0" encoding="utf-8"?>
<p:tagLst xmlns:a="http://schemas.openxmlformats.org/drawingml/2006/main" xmlns:r="http://schemas.openxmlformats.org/officeDocument/2006/relationships" xmlns:p="http://schemas.openxmlformats.org/presentationml/2006/main">
  <p:tag name="NUM" val="3"/>
</p:tagLst>
</file>

<file path=ppt/tags/tag53.xml><?xml version="1.0" encoding="utf-8"?>
<p:tagLst xmlns:a="http://schemas.openxmlformats.org/drawingml/2006/main" xmlns:r="http://schemas.openxmlformats.org/officeDocument/2006/relationships" xmlns:p="http://schemas.openxmlformats.org/presentationml/2006/main">
  <p:tag name="NUM" val="4"/>
</p:tagLst>
</file>

<file path=ppt/tags/tag54.xml><?xml version="1.0" encoding="utf-8"?>
<p:tagLst xmlns:a="http://schemas.openxmlformats.org/drawingml/2006/main" xmlns:r="http://schemas.openxmlformats.org/officeDocument/2006/relationships" xmlns:p="http://schemas.openxmlformats.org/presentationml/2006/main">
  <p:tag name="NUM" val="5"/>
</p:tagLst>
</file>

<file path=ppt/tags/tag55.xml><?xml version="1.0" encoding="utf-8"?>
<p:tagLst xmlns:a="http://schemas.openxmlformats.org/drawingml/2006/main" xmlns:r="http://schemas.openxmlformats.org/officeDocument/2006/relationships" xmlns:p="http://schemas.openxmlformats.org/presentationml/2006/main">
  <p:tag name="NUM" val="6"/>
</p:tagLst>
</file>

<file path=ppt/tags/tag56.xml><?xml version="1.0" encoding="utf-8"?>
<p:tagLst xmlns:a="http://schemas.openxmlformats.org/drawingml/2006/main" xmlns:r="http://schemas.openxmlformats.org/officeDocument/2006/relationships" xmlns:p="http://schemas.openxmlformats.org/presentationml/2006/main">
  <p:tag name="NUM" val="7"/>
</p:tagLst>
</file>

<file path=ppt/tags/tag57.xml><?xml version="1.0" encoding="utf-8"?>
<p:tagLst xmlns:a="http://schemas.openxmlformats.org/drawingml/2006/main" xmlns:r="http://schemas.openxmlformats.org/officeDocument/2006/relationships" xmlns:p="http://schemas.openxmlformats.org/presentationml/2006/main">
  <p:tag name="NUM" val="8"/>
</p:tagLst>
</file>

<file path=ppt/tags/tag58.xml><?xml version="1.0" encoding="utf-8"?>
<p:tagLst xmlns:a="http://schemas.openxmlformats.org/drawingml/2006/main" xmlns:r="http://schemas.openxmlformats.org/officeDocument/2006/relationships" xmlns:p="http://schemas.openxmlformats.org/presentationml/2006/main">
  <p:tag name="NUM" val="9"/>
</p:tagLst>
</file>

<file path=ppt/tags/tag59.xml><?xml version="1.0" encoding="utf-8"?>
<p:tagLst xmlns:a="http://schemas.openxmlformats.org/drawingml/2006/main" xmlns:r="http://schemas.openxmlformats.org/officeDocument/2006/relationships" xmlns:p="http://schemas.openxmlformats.org/presentationml/2006/main">
  <p:tag name="NUM" val="10"/>
</p:tagLst>
</file>

<file path=ppt/tags/tag6.xml><?xml version="1.0" encoding="utf-8"?>
<p:tagLst xmlns:a="http://schemas.openxmlformats.org/drawingml/2006/main" xmlns:r="http://schemas.openxmlformats.org/officeDocument/2006/relationships" xmlns:p="http://schemas.openxmlformats.org/presentationml/2006/main">
  <p:tag name="NUM" val="6"/>
</p:tagLst>
</file>

<file path=ppt/tags/tag60.xml><?xml version="1.0" encoding="utf-8"?>
<p:tagLst xmlns:a="http://schemas.openxmlformats.org/drawingml/2006/main" xmlns:r="http://schemas.openxmlformats.org/officeDocument/2006/relationships" xmlns:p="http://schemas.openxmlformats.org/presentationml/2006/main">
  <p:tag name="NUM" val="11"/>
</p:tagLst>
</file>

<file path=ppt/tags/tag61.xml><?xml version="1.0" encoding="utf-8"?>
<p:tagLst xmlns:a="http://schemas.openxmlformats.org/drawingml/2006/main" xmlns:r="http://schemas.openxmlformats.org/officeDocument/2006/relationships" xmlns:p="http://schemas.openxmlformats.org/presentationml/2006/main">
  <p:tag name="NUM" val="12"/>
</p:tagLst>
</file>

<file path=ppt/tags/tag62.xml><?xml version="1.0" encoding="utf-8"?>
<p:tagLst xmlns:a="http://schemas.openxmlformats.org/drawingml/2006/main" xmlns:r="http://schemas.openxmlformats.org/officeDocument/2006/relationships" xmlns:p="http://schemas.openxmlformats.org/presentationml/2006/main">
  <p:tag name="NUM" val="13"/>
</p:tagLst>
</file>

<file path=ppt/tags/tag63.xml><?xml version="1.0" encoding="utf-8"?>
<p:tagLst xmlns:a="http://schemas.openxmlformats.org/drawingml/2006/main" xmlns:r="http://schemas.openxmlformats.org/officeDocument/2006/relationships" xmlns:p="http://schemas.openxmlformats.org/presentationml/2006/main">
  <p:tag name="NUM" val="1"/>
</p:tagLst>
</file>

<file path=ppt/tags/tag64.xml><?xml version="1.0" encoding="utf-8"?>
<p:tagLst xmlns:a="http://schemas.openxmlformats.org/drawingml/2006/main" xmlns:r="http://schemas.openxmlformats.org/officeDocument/2006/relationships" xmlns:p="http://schemas.openxmlformats.org/presentationml/2006/main">
  <p:tag name="NUM" val="2"/>
</p:tagLst>
</file>

<file path=ppt/tags/tag65.xml><?xml version="1.0" encoding="utf-8"?>
<p:tagLst xmlns:a="http://schemas.openxmlformats.org/drawingml/2006/main" xmlns:r="http://schemas.openxmlformats.org/officeDocument/2006/relationships" xmlns:p="http://schemas.openxmlformats.org/presentationml/2006/main">
  <p:tag name="NUM" val="3"/>
</p:tagLst>
</file>

<file path=ppt/tags/tag66.xml><?xml version="1.0" encoding="utf-8"?>
<p:tagLst xmlns:a="http://schemas.openxmlformats.org/drawingml/2006/main" xmlns:r="http://schemas.openxmlformats.org/officeDocument/2006/relationships" xmlns:p="http://schemas.openxmlformats.org/presentationml/2006/main">
  <p:tag name="NUM" val="4"/>
</p:tagLst>
</file>

<file path=ppt/tags/tag67.xml><?xml version="1.0" encoding="utf-8"?>
<p:tagLst xmlns:a="http://schemas.openxmlformats.org/drawingml/2006/main" xmlns:r="http://schemas.openxmlformats.org/officeDocument/2006/relationships" xmlns:p="http://schemas.openxmlformats.org/presentationml/2006/main">
  <p:tag name="NUM" val="5"/>
</p:tagLst>
</file>

<file path=ppt/tags/tag68.xml><?xml version="1.0" encoding="utf-8"?>
<p:tagLst xmlns:a="http://schemas.openxmlformats.org/drawingml/2006/main" xmlns:r="http://schemas.openxmlformats.org/officeDocument/2006/relationships" xmlns:p="http://schemas.openxmlformats.org/presentationml/2006/main">
  <p:tag name="NUM" val="6"/>
</p:tagLst>
</file>

<file path=ppt/tags/tag69.xml><?xml version="1.0" encoding="utf-8"?>
<p:tagLst xmlns:a="http://schemas.openxmlformats.org/drawingml/2006/main" xmlns:r="http://schemas.openxmlformats.org/officeDocument/2006/relationships" xmlns:p="http://schemas.openxmlformats.org/presentationml/2006/main">
  <p:tag name="NUM" val="7"/>
</p:tagLst>
</file>

<file path=ppt/tags/tag7.xml><?xml version="1.0" encoding="utf-8"?>
<p:tagLst xmlns:a="http://schemas.openxmlformats.org/drawingml/2006/main" xmlns:r="http://schemas.openxmlformats.org/officeDocument/2006/relationships" xmlns:p="http://schemas.openxmlformats.org/presentationml/2006/main">
  <p:tag name="NUM" val="7"/>
</p:tagLst>
</file>

<file path=ppt/tags/tag70.xml><?xml version="1.0" encoding="utf-8"?>
<p:tagLst xmlns:a="http://schemas.openxmlformats.org/drawingml/2006/main" xmlns:r="http://schemas.openxmlformats.org/officeDocument/2006/relationships" xmlns:p="http://schemas.openxmlformats.org/presentationml/2006/main">
  <p:tag name="NUM" val="8"/>
</p:tagLst>
</file>

<file path=ppt/tags/tag71.xml><?xml version="1.0" encoding="utf-8"?>
<p:tagLst xmlns:a="http://schemas.openxmlformats.org/drawingml/2006/main" xmlns:r="http://schemas.openxmlformats.org/officeDocument/2006/relationships" xmlns:p="http://schemas.openxmlformats.org/presentationml/2006/main">
  <p:tag name="NUM" val="9"/>
</p:tagLst>
</file>

<file path=ppt/tags/tag72.xml><?xml version="1.0" encoding="utf-8"?>
<p:tagLst xmlns:a="http://schemas.openxmlformats.org/drawingml/2006/main" xmlns:r="http://schemas.openxmlformats.org/officeDocument/2006/relationships" xmlns:p="http://schemas.openxmlformats.org/presentationml/2006/main">
  <p:tag name="NUM" val="10"/>
</p:tagLst>
</file>

<file path=ppt/tags/tag73.xml><?xml version="1.0" encoding="utf-8"?>
<p:tagLst xmlns:a="http://schemas.openxmlformats.org/drawingml/2006/main" xmlns:r="http://schemas.openxmlformats.org/officeDocument/2006/relationships" xmlns:p="http://schemas.openxmlformats.org/presentationml/2006/main">
  <p:tag name="NUM" val="11"/>
</p:tagLst>
</file>

<file path=ppt/tags/tag74.xml><?xml version="1.0" encoding="utf-8"?>
<p:tagLst xmlns:a="http://schemas.openxmlformats.org/drawingml/2006/main" xmlns:r="http://schemas.openxmlformats.org/officeDocument/2006/relationships" xmlns:p="http://schemas.openxmlformats.org/presentationml/2006/main">
  <p:tag name="NUM" val="12"/>
</p:tagLst>
</file>

<file path=ppt/tags/tag75.xml><?xml version="1.0" encoding="utf-8"?>
<p:tagLst xmlns:a="http://schemas.openxmlformats.org/drawingml/2006/main" xmlns:r="http://schemas.openxmlformats.org/officeDocument/2006/relationships" xmlns:p="http://schemas.openxmlformats.org/presentationml/2006/main">
  <p:tag name="NUM" val="13"/>
</p:tagLst>
</file>

<file path=ppt/tags/tag76.xml><?xml version="1.0" encoding="utf-8"?>
<p:tagLst xmlns:a="http://schemas.openxmlformats.org/drawingml/2006/main" xmlns:r="http://schemas.openxmlformats.org/officeDocument/2006/relationships" xmlns:p="http://schemas.openxmlformats.org/presentationml/2006/main">
  <p:tag name="NUM" val="14"/>
</p:tagLst>
</file>

<file path=ppt/tags/tag77.xml><?xml version="1.0" encoding="utf-8"?>
<p:tagLst xmlns:a="http://schemas.openxmlformats.org/drawingml/2006/main" xmlns:r="http://schemas.openxmlformats.org/officeDocument/2006/relationships" xmlns:p="http://schemas.openxmlformats.org/presentationml/2006/main">
  <p:tag name="NUM" val="15"/>
</p:tagLst>
</file>

<file path=ppt/tags/tag78.xml><?xml version="1.0" encoding="utf-8"?>
<p:tagLst xmlns:a="http://schemas.openxmlformats.org/drawingml/2006/main" xmlns:r="http://schemas.openxmlformats.org/officeDocument/2006/relationships" xmlns:p="http://schemas.openxmlformats.org/presentationml/2006/main">
  <p:tag name="NUM" val="16"/>
</p:tagLst>
</file>

<file path=ppt/tags/tag79.xml><?xml version="1.0" encoding="utf-8"?>
<p:tagLst xmlns:a="http://schemas.openxmlformats.org/drawingml/2006/main" xmlns:r="http://schemas.openxmlformats.org/officeDocument/2006/relationships" xmlns:p="http://schemas.openxmlformats.org/presentationml/2006/main">
  <p:tag name="NUM" val="17"/>
</p:tagLst>
</file>

<file path=ppt/tags/tag8.xml><?xml version="1.0" encoding="utf-8"?>
<p:tagLst xmlns:a="http://schemas.openxmlformats.org/drawingml/2006/main" xmlns:r="http://schemas.openxmlformats.org/officeDocument/2006/relationships" xmlns:p="http://schemas.openxmlformats.org/presentationml/2006/main">
  <p:tag name="NUM" val="8"/>
</p:tagLst>
</file>

<file path=ppt/tags/tag80.xml><?xml version="1.0" encoding="utf-8"?>
<p:tagLst xmlns:a="http://schemas.openxmlformats.org/drawingml/2006/main" xmlns:r="http://schemas.openxmlformats.org/officeDocument/2006/relationships" xmlns:p="http://schemas.openxmlformats.org/presentationml/2006/main">
  <p:tag name="NUM" val="18"/>
</p:tagLst>
</file>

<file path=ppt/tags/tag81.xml><?xml version="1.0" encoding="utf-8"?>
<p:tagLst xmlns:a="http://schemas.openxmlformats.org/drawingml/2006/main" xmlns:r="http://schemas.openxmlformats.org/officeDocument/2006/relationships" xmlns:p="http://schemas.openxmlformats.org/presentationml/2006/main">
  <p:tag name="NUM" val="19"/>
</p:tagLst>
</file>

<file path=ppt/tags/tag82.xml><?xml version="1.0" encoding="utf-8"?>
<p:tagLst xmlns:a="http://schemas.openxmlformats.org/drawingml/2006/main" xmlns:r="http://schemas.openxmlformats.org/officeDocument/2006/relationships" xmlns:p="http://schemas.openxmlformats.org/presentationml/2006/main">
  <p:tag name="NUM" val="1"/>
</p:tagLst>
</file>

<file path=ppt/tags/tag83.xml><?xml version="1.0" encoding="utf-8"?>
<p:tagLst xmlns:a="http://schemas.openxmlformats.org/drawingml/2006/main" xmlns:r="http://schemas.openxmlformats.org/officeDocument/2006/relationships" xmlns:p="http://schemas.openxmlformats.org/presentationml/2006/main">
  <p:tag name="NUM" val="2"/>
</p:tagLst>
</file>

<file path=ppt/tags/tag84.xml><?xml version="1.0" encoding="utf-8"?>
<p:tagLst xmlns:a="http://schemas.openxmlformats.org/drawingml/2006/main" xmlns:r="http://schemas.openxmlformats.org/officeDocument/2006/relationships" xmlns:p="http://schemas.openxmlformats.org/presentationml/2006/main">
  <p:tag name="NUM" val="3"/>
</p:tagLst>
</file>

<file path=ppt/tags/tag85.xml><?xml version="1.0" encoding="utf-8"?>
<p:tagLst xmlns:a="http://schemas.openxmlformats.org/drawingml/2006/main" xmlns:r="http://schemas.openxmlformats.org/officeDocument/2006/relationships" xmlns:p="http://schemas.openxmlformats.org/presentationml/2006/main">
  <p:tag name="NUM" val="4"/>
</p:tagLst>
</file>

<file path=ppt/tags/tag86.xml><?xml version="1.0" encoding="utf-8"?>
<p:tagLst xmlns:a="http://schemas.openxmlformats.org/drawingml/2006/main" xmlns:r="http://schemas.openxmlformats.org/officeDocument/2006/relationships" xmlns:p="http://schemas.openxmlformats.org/presentationml/2006/main">
  <p:tag name="NUM" val="5"/>
</p:tagLst>
</file>

<file path=ppt/tags/tag87.xml><?xml version="1.0" encoding="utf-8"?>
<p:tagLst xmlns:a="http://schemas.openxmlformats.org/drawingml/2006/main" xmlns:r="http://schemas.openxmlformats.org/officeDocument/2006/relationships" xmlns:p="http://schemas.openxmlformats.org/presentationml/2006/main">
  <p:tag name="NUM" val="1"/>
</p:tagLst>
</file>

<file path=ppt/tags/tag88.xml><?xml version="1.0" encoding="utf-8"?>
<p:tagLst xmlns:a="http://schemas.openxmlformats.org/drawingml/2006/main" xmlns:r="http://schemas.openxmlformats.org/officeDocument/2006/relationships" xmlns:p="http://schemas.openxmlformats.org/presentationml/2006/main">
  <p:tag name="NUM" val="2"/>
</p:tagLst>
</file>

<file path=ppt/tags/tag89.xml><?xml version="1.0" encoding="utf-8"?>
<p:tagLst xmlns:a="http://schemas.openxmlformats.org/drawingml/2006/main" xmlns:r="http://schemas.openxmlformats.org/officeDocument/2006/relationships" xmlns:p="http://schemas.openxmlformats.org/presentationml/2006/main">
  <p:tag name="NUM" val="3"/>
</p:tagLst>
</file>

<file path=ppt/tags/tag9.xml><?xml version="1.0" encoding="utf-8"?>
<p:tagLst xmlns:a="http://schemas.openxmlformats.org/drawingml/2006/main" xmlns:r="http://schemas.openxmlformats.org/officeDocument/2006/relationships" xmlns:p="http://schemas.openxmlformats.org/presentationml/2006/main">
  <p:tag name="NUM" val="9"/>
</p:tagLst>
</file>

<file path=ppt/tags/tag90.xml><?xml version="1.0" encoding="utf-8"?>
<p:tagLst xmlns:a="http://schemas.openxmlformats.org/drawingml/2006/main" xmlns:r="http://schemas.openxmlformats.org/officeDocument/2006/relationships" xmlns:p="http://schemas.openxmlformats.org/presentationml/2006/main">
  <p:tag name="NUM" val="4"/>
</p:tagLst>
</file>

<file path=ppt/tags/tag91.xml><?xml version="1.0" encoding="utf-8"?>
<p:tagLst xmlns:a="http://schemas.openxmlformats.org/drawingml/2006/main" xmlns:r="http://schemas.openxmlformats.org/officeDocument/2006/relationships" xmlns:p="http://schemas.openxmlformats.org/presentationml/2006/main">
  <p:tag name="NUM" val="5"/>
</p:tagLst>
</file>

<file path=ppt/tags/tag92.xml><?xml version="1.0" encoding="utf-8"?>
<p:tagLst xmlns:a="http://schemas.openxmlformats.org/drawingml/2006/main" xmlns:r="http://schemas.openxmlformats.org/officeDocument/2006/relationships" xmlns:p="http://schemas.openxmlformats.org/presentationml/2006/main">
  <p:tag name="NUM" val="6"/>
</p:tagLst>
</file>

<file path=ppt/tags/tag93.xml><?xml version="1.0" encoding="utf-8"?>
<p:tagLst xmlns:a="http://schemas.openxmlformats.org/drawingml/2006/main" xmlns:r="http://schemas.openxmlformats.org/officeDocument/2006/relationships" xmlns:p="http://schemas.openxmlformats.org/presentationml/2006/main">
  <p:tag name="NUM" val="7"/>
</p:tagLst>
</file>

<file path=ppt/tags/tag94.xml><?xml version="1.0" encoding="utf-8"?>
<p:tagLst xmlns:a="http://schemas.openxmlformats.org/drawingml/2006/main" xmlns:r="http://schemas.openxmlformats.org/officeDocument/2006/relationships" xmlns:p="http://schemas.openxmlformats.org/presentationml/2006/main">
  <p:tag name="NUM" val="8"/>
</p:tagLst>
</file>

<file path=ppt/tags/tag95.xml><?xml version="1.0" encoding="utf-8"?>
<p:tagLst xmlns:a="http://schemas.openxmlformats.org/drawingml/2006/main" xmlns:r="http://schemas.openxmlformats.org/officeDocument/2006/relationships" xmlns:p="http://schemas.openxmlformats.org/presentationml/2006/main">
  <p:tag name="NUM" val="9"/>
</p:tagLst>
</file>

<file path=ppt/tags/tag96.xml><?xml version="1.0" encoding="utf-8"?>
<p:tagLst xmlns:a="http://schemas.openxmlformats.org/drawingml/2006/main" xmlns:r="http://schemas.openxmlformats.org/officeDocument/2006/relationships" xmlns:p="http://schemas.openxmlformats.org/presentationml/2006/main">
  <p:tag name="NUM" val="10"/>
</p:tagLst>
</file>

<file path=ppt/tags/tag97.xml><?xml version="1.0" encoding="utf-8"?>
<p:tagLst xmlns:a="http://schemas.openxmlformats.org/drawingml/2006/main" xmlns:r="http://schemas.openxmlformats.org/officeDocument/2006/relationships" xmlns:p="http://schemas.openxmlformats.org/presentationml/2006/main">
  <p:tag name="NUM" val="11"/>
</p:tagLst>
</file>

<file path=ppt/tags/tag98.xml><?xml version="1.0" encoding="utf-8"?>
<p:tagLst xmlns:a="http://schemas.openxmlformats.org/drawingml/2006/main" xmlns:r="http://schemas.openxmlformats.org/officeDocument/2006/relationships" xmlns:p="http://schemas.openxmlformats.org/presentationml/2006/main">
  <p:tag name="NUM" val="12"/>
</p:tagLst>
</file>

<file path=ppt/tags/tag99.xml><?xml version="1.0" encoding="utf-8"?>
<p:tagLst xmlns:a="http://schemas.openxmlformats.org/drawingml/2006/main" xmlns:r="http://schemas.openxmlformats.org/officeDocument/2006/relationships" xmlns:p="http://schemas.openxmlformats.org/presentationml/2006/main">
  <p:tag name="NUM" val="13"/>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TotalTime>
  <Words>20672</Words>
  <Application>Microsoft Macintosh PowerPoint</Application>
  <PresentationFormat>Custom</PresentationFormat>
  <Paragraphs>1354</Paragraphs>
  <Slides>61</Slides>
  <Notes>34</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61</vt:i4>
      </vt:variant>
    </vt:vector>
  </HeadingPairs>
  <TitlesOfParts>
    <vt:vector size="71" baseType="lpstr">
      <vt:lpstr>Arial Unicode MS</vt:lpstr>
      <vt:lpstr>Aptos</vt:lpstr>
      <vt:lpstr>Arial</vt:lpstr>
      <vt:lpstr>Arial-BoldItalicMT</vt:lpstr>
      <vt:lpstr>Calibri</vt:lpstr>
      <vt:lpstr>Calibri, Helvetica, sans-serif</vt:lpstr>
      <vt:lpstr>Helvetica</vt:lpstr>
      <vt:lpstr>Symbol</vt:lpstr>
      <vt:lpstr>Times New Roman</vt:lpstr>
      <vt:lpstr>Office Theme</vt:lpstr>
      <vt:lpstr>La TROUSSE POUR l’ANALYSE SYSTÉMATIQUE DU DIALOGUE ÉDUCATIF (T-SEDA) : Une ressource pour mener une investigation sur la pratique du dialogue éducatif en classe</vt:lpstr>
      <vt:lpstr>PowerPoint Presentation</vt:lpstr>
      <vt:lpstr>PowerPoint Presentation</vt:lpstr>
      <vt:lpstr>PowerPoint Presentation</vt:lpstr>
      <vt:lpstr>PowerPoint Presentation</vt:lpstr>
      <vt:lpstr>PowerPoint Presentation</vt:lpstr>
      <vt:lpstr>Guide de l’utilisateur T-SEDA Contenu</vt:lpstr>
      <vt:lpstr>PowerPoint Presentation</vt:lpstr>
      <vt:lpstr>Traduire T-SEDA et l’utiliser dans différents contextes culturels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T-SEDA : Ressources de soutien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T-SEDA_V8a_261121 clean</dc:title>
  <dc:creator>sch30</dc:creator>
  <cp:lastModifiedBy>Sara Hennessy</cp:lastModifiedBy>
  <cp:revision>243</cp:revision>
  <cp:lastPrinted>2023-11-08T22:36:19Z</cp:lastPrinted>
  <dcterms:created xsi:type="dcterms:W3CDTF">2022-05-10T07:51:06Z</dcterms:created>
  <dcterms:modified xsi:type="dcterms:W3CDTF">2026-04-18T17:16:22Z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2021-11-28T00:00:00Z</vt:filetime>
  </property>
  <property fmtid="{D5CDD505-2E9C-101B-9397-08002B2CF9AE}" pid="3" name="Creator">
    <vt:lpwstr>Word</vt:lpwstr>
  </property>
  <property fmtid="{D5CDD505-2E9C-101B-9397-08002B2CF9AE}" pid="4" name="LastSaved">
    <vt:filetime>2022-05-10T00:00:00Z</vt:filetime>
  </property>
</Properties>
</file>